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7" r:id="rId1"/>
  </p:sldMasterIdLst>
  <p:sldIdLst>
    <p:sldId id="256" r:id="rId2"/>
    <p:sldId id="257" r:id="rId3"/>
    <p:sldId id="305" r:id="rId4"/>
    <p:sldId id="306" r:id="rId5"/>
    <p:sldId id="292" r:id="rId6"/>
    <p:sldId id="307" r:id="rId7"/>
    <p:sldId id="316" r:id="rId8"/>
    <p:sldId id="317" r:id="rId9"/>
    <p:sldId id="318" r:id="rId10"/>
    <p:sldId id="319" r:id="rId11"/>
    <p:sldId id="320" r:id="rId12"/>
    <p:sldId id="321" r:id="rId13"/>
    <p:sldId id="295" r:id="rId14"/>
    <p:sldId id="294" r:id="rId15"/>
    <p:sldId id="309" r:id="rId16"/>
    <p:sldId id="293" r:id="rId17"/>
    <p:sldId id="267" r:id="rId18"/>
    <p:sldId id="262" r:id="rId19"/>
    <p:sldId id="296" r:id="rId20"/>
    <p:sldId id="261" r:id="rId21"/>
    <p:sldId id="271" r:id="rId22"/>
    <p:sldId id="270" r:id="rId23"/>
    <p:sldId id="269" r:id="rId24"/>
    <p:sldId id="268" r:id="rId25"/>
    <p:sldId id="274" r:id="rId26"/>
    <p:sldId id="272" r:id="rId27"/>
    <p:sldId id="301" r:id="rId28"/>
    <p:sldId id="303" r:id="rId29"/>
    <p:sldId id="302" r:id="rId30"/>
    <p:sldId id="304" r:id="rId31"/>
    <p:sldId id="273" r:id="rId32"/>
    <p:sldId id="322" r:id="rId33"/>
    <p:sldId id="323" r:id="rId34"/>
    <p:sldId id="324" r:id="rId35"/>
    <p:sldId id="325" r:id="rId36"/>
    <p:sldId id="326" r:id="rId37"/>
    <p:sldId id="277" r:id="rId38"/>
    <p:sldId id="281" r:id="rId39"/>
    <p:sldId id="280" r:id="rId40"/>
    <p:sldId id="279" r:id="rId41"/>
    <p:sldId id="276" r:id="rId42"/>
    <p:sldId id="284" r:id="rId43"/>
    <p:sldId id="297" r:id="rId44"/>
    <p:sldId id="298" r:id="rId45"/>
    <p:sldId id="285" r:id="rId46"/>
    <p:sldId id="310" r:id="rId47"/>
    <p:sldId id="311" r:id="rId48"/>
    <p:sldId id="312" r:id="rId49"/>
    <p:sldId id="313" r:id="rId50"/>
    <p:sldId id="314" r:id="rId51"/>
    <p:sldId id="315" r:id="rId52"/>
    <p:sldId id="283" r:id="rId53"/>
    <p:sldId id="290" r:id="rId54"/>
    <p:sldId id="300" r:id="rId55"/>
    <p:sldId id="288" r:id="rId56"/>
    <p:sldId id="260" r:id="rId57"/>
    <p:sldId id="265" r:id="rId58"/>
    <p:sldId id="266" r:id="rId59"/>
    <p:sldId id="291" r:id="rId6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82421668-FFBC-43FF-888C-AB8699E15329}" type="datetimeFigureOut">
              <a:rPr lang="en-US" smtClean="0"/>
              <a:t>12/22/2018</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8DF98C4C-74E1-45F3-8C26-DF35C3CF35B7}" type="slidenum">
              <a:rPr lang="en-US" smtClean="0"/>
              <a:t>‹#›</a:t>
            </a:fld>
            <a:endParaRPr lang="en-US"/>
          </a:p>
        </p:txBody>
      </p:sp>
    </p:spTree>
    <p:extLst>
      <p:ext uri="{BB962C8B-B14F-4D97-AF65-F5344CB8AC3E}">
        <p14:creationId xmlns:p14="http://schemas.microsoft.com/office/powerpoint/2010/main" val="2273846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82421668-FFBC-43FF-888C-AB8699E15329}" type="datetimeFigureOut">
              <a:rPr lang="en-US" smtClean="0"/>
              <a:t>12/22/2018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DF98C4C-74E1-45F3-8C26-DF35C3CF35B7}" type="slidenum">
              <a:rPr lang="en-US" smtClean="0"/>
              <a:t>‹#›</a:t>
            </a:fld>
            <a:endParaRPr lang="en-US"/>
          </a:p>
        </p:txBody>
      </p:sp>
    </p:spTree>
    <p:extLst>
      <p:ext uri="{BB962C8B-B14F-4D97-AF65-F5344CB8AC3E}">
        <p14:creationId xmlns:p14="http://schemas.microsoft.com/office/powerpoint/2010/main" val="2543044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82421668-FFBC-43FF-888C-AB8699E15329}" type="datetimeFigureOut">
              <a:rPr lang="en-US" smtClean="0"/>
              <a:t>12/22/2018</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DF98C4C-74E1-45F3-8C26-DF35C3CF35B7}"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798375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82421668-FFBC-43FF-888C-AB8699E15329}" type="datetimeFigureOut">
              <a:rPr lang="en-US" smtClean="0"/>
              <a:t>12/22/2018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DF98C4C-74E1-45F3-8C26-DF35C3CF35B7}" type="slidenum">
              <a:rPr lang="en-US" smtClean="0"/>
              <a:t>‹#›</a:t>
            </a:fld>
            <a:endParaRPr lang="en-US"/>
          </a:p>
        </p:txBody>
      </p:sp>
    </p:spTree>
    <p:extLst>
      <p:ext uri="{BB962C8B-B14F-4D97-AF65-F5344CB8AC3E}">
        <p14:creationId xmlns:p14="http://schemas.microsoft.com/office/powerpoint/2010/main" val="1617641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82421668-FFBC-43FF-888C-AB8699E15329}" type="datetimeFigureOut">
              <a:rPr lang="en-US" smtClean="0"/>
              <a:t>12/22/2018</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DF98C4C-74E1-45F3-8C26-DF35C3CF35B7}"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0118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82421668-FFBC-43FF-888C-AB8699E15329}" type="datetimeFigureOut">
              <a:rPr lang="en-US" smtClean="0"/>
              <a:t>12/22/2018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DF98C4C-74E1-45F3-8C26-DF35C3CF35B7}" type="slidenum">
              <a:rPr lang="en-US" smtClean="0"/>
              <a:t>‹#›</a:t>
            </a:fld>
            <a:endParaRPr lang="en-US"/>
          </a:p>
        </p:txBody>
      </p:sp>
    </p:spTree>
    <p:extLst>
      <p:ext uri="{BB962C8B-B14F-4D97-AF65-F5344CB8AC3E}">
        <p14:creationId xmlns:p14="http://schemas.microsoft.com/office/powerpoint/2010/main" val="11664912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82421668-FFBC-43FF-888C-AB8699E15329}" type="datetimeFigureOut">
              <a:rPr lang="en-US" smtClean="0"/>
              <a:t>12/22/2018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DF98C4C-74E1-45F3-8C26-DF35C3CF35B7}" type="slidenum">
              <a:rPr lang="en-US" smtClean="0"/>
              <a:t>‹#›</a:t>
            </a:fld>
            <a:endParaRPr lang="en-US"/>
          </a:p>
        </p:txBody>
      </p:sp>
    </p:spTree>
    <p:extLst>
      <p:ext uri="{BB962C8B-B14F-4D97-AF65-F5344CB8AC3E}">
        <p14:creationId xmlns:p14="http://schemas.microsoft.com/office/powerpoint/2010/main" val="28177230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82421668-FFBC-43FF-888C-AB8699E15329}" type="datetimeFigureOut">
              <a:rPr lang="en-US" smtClean="0"/>
              <a:t>12/22/2018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DF98C4C-74E1-45F3-8C26-DF35C3CF35B7}" type="slidenum">
              <a:rPr lang="en-US" smtClean="0"/>
              <a:t>‹#›</a:t>
            </a:fld>
            <a:endParaRPr lang="en-US"/>
          </a:p>
        </p:txBody>
      </p:sp>
    </p:spTree>
    <p:extLst>
      <p:ext uri="{BB962C8B-B14F-4D97-AF65-F5344CB8AC3E}">
        <p14:creationId xmlns:p14="http://schemas.microsoft.com/office/powerpoint/2010/main" val="3603635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82421668-FFBC-43FF-888C-AB8699E15329}" type="datetimeFigureOut">
              <a:rPr lang="en-US" smtClean="0"/>
              <a:t>12/22/2018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DF98C4C-74E1-45F3-8C26-DF35C3CF35B7}" type="slidenum">
              <a:rPr lang="en-US" smtClean="0"/>
              <a:t>‹#›</a:t>
            </a:fld>
            <a:endParaRPr lang="en-US"/>
          </a:p>
        </p:txBody>
      </p:sp>
    </p:spTree>
    <p:extLst>
      <p:ext uri="{BB962C8B-B14F-4D97-AF65-F5344CB8AC3E}">
        <p14:creationId xmlns:p14="http://schemas.microsoft.com/office/powerpoint/2010/main" val="2004323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82421668-FFBC-43FF-888C-AB8699E15329}" type="datetimeFigureOut">
              <a:rPr lang="en-US" smtClean="0"/>
              <a:t>12/22/2018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DF98C4C-74E1-45F3-8C26-DF35C3CF35B7}" type="slidenum">
              <a:rPr lang="en-US" smtClean="0"/>
              <a:t>‹#›</a:t>
            </a:fld>
            <a:endParaRPr lang="en-US"/>
          </a:p>
        </p:txBody>
      </p:sp>
    </p:spTree>
    <p:extLst>
      <p:ext uri="{BB962C8B-B14F-4D97-AF65-F5344CB8AC3E}">
        <p14:creationId xmlns:p14="http://schemas.microsoft.com/office/powerpoint/2010/main" val="393245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82421668-FFBC-43FF-888C-AB8699E15329}" type="datetimeFigureOut">
              <a:rPr lang="en-US" smtClean="0"/>
              <a:t>12/22/2018</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8DF98C4C-74E1-45F3-8C26-DF35C3CF35B7}" type="slidenum">
              <a:rPr lang="en-US" smtClean="0"/>
              <a:t>‹#›</a:t>
            </a:fld>
            <a:endParaRPr lang="en-US"/>
          </a:p>
        </p:txBody>
      </p:sp>
    </p:spTree>
    <p:extLst>
      <p:ext uri="{BB962C8B-B14F-4D97-AF65-F5344CB8AC3E}">
        <p14:creationId xmlns:p14="http://schemas.microsoft.com/office/powerpoint/2010/main" val="3981364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82421668-FFBC-43FF-888C-AB8699E15329}" type="datetimeFigureOut">
              <a:rPr lang="en-US" smtClean="0"/>
              <a:t>12/22/2018</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DF98C4C-74E1-45F3-8C26-DF35C3CF35B7}" type="slidenum">
              <a:rPr lang="en-US" smtClean="0"/>
              <a:t>‹#›</a:t>
            </a:fld>
            <a:endParaRPr lang="en-US"/>
          </a:p>
        </p:txBody>
      </p:sp>
    </p:spTree>
    <p:extLst>
      <p:ext uri="{BB962C8B-B14F-4D97-AF65-F5344CB8AC3E}">
        <p14:creationId xmlns:p14="http://schemas.microsoft.com/office/powerpoint/2010/main" val="2565123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82421668-FFBC-43FF-888C-AB8699E15329}" type="datetimeFigureOut">
              <a:rPr lang="en-US" smtClean="0"/>
              <a:t>12/22/2018</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DF98C4C-74E1-45F3-8C26-DF35C3CF35B7}" type="slidenum">
              <a:rPr lang="en-US" smtClean="0"/>
              <a:t>‹#›</a:t>
            </a:fld>
            <a:endParaRPr lang="en-US"/>
          </a:p>
        </p:txBody>
      </p:sp>
    </p:spTree>
    <p:extLst>
      <p:ext uri="{BB962C8B-B14F-4D97-AF65-F5344CB8AC3E}">
        <p14:creationId xmlns:p14="http://schemas.microsoft.com/office/powerpoint/2010/main" val="900438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421668-FFBC-43FF-888C-AB8699E15329}" type="datetimeFigureOut">
              <a:rPr lang="en-US" smtClean="0"/>
              <a:t>12/22/2018</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DF98C4C-74E1-45F3-8C26-DF35C3CF35B7}" type="slidenum">
              <a:rPr lang="en-US" smtClean="0"/>
              <a:t>‹#›</a:t>
            </a:fld>
            <a:endParaRPr lang="en-US"/>
          </a:p>
        </p:txBody>
      </p:sp>
    </p:spTree>
    <p:extLst>
      <p:ext uri="{BB962C8B-B14F-4D97-AF65-F5344CB8AC3E}">
        <p14:creationId xmlns:p14="http://schemas.microsoft.com/office/powerpoint/2010/main" val="411347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82421668-FFBC-43FF-888C-AB8699E15329}" type="datetimeFigureOut">
              <a:rPr lang="en-US" smtClean="0"/>
              <a:t>12/22/2018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DF98C4C-74E1-45F3-8C26-DF35C3CF35B7}" type="slidenum">
              <a:rPr lang="en-US" smtClean="0"/>
              <a:t>‹#›</a:t>
            </a:fld>
            <a:endParaRPr lang="en-US"/>
          </a:p>
        </p:txBody>
      </p:sp>
    </p:spTree>
    <p:extLst>
      <p:ext uri="{BB962C8B-B14F-4D97-AF65-F5344CB8AC3E}">
        <p14:creationId xmlns:p14="http://schemas.microsoft.com/office/powerpoint/2010/main" val="2216893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82421668-FFBC-43FF-888C-AB8699E15329}" type="datetimeFigureOut">
              <a:rPr lang="en-US" smtClean="0"/>
              <a:t>12/22/2018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DF98C4C-74E1-45F3-8C26-DF35C3CF35B7}" type="slidenum">
              <a:rPr lang="en-US" smtClean="0"/>
              <a:t>‹#›</a:t>
            </a:fld>
            <a:endParaRPr lang="en-US"/>
          </a:p>
        </p:txBody>
      </p:sp>
    </p:spTree>
    <p:extLst>
      <p:ext uri="{BB962C8B-B14F-4D97-AF65-F5344CB8AC3E}">
        <p14:creationId xmlns:p14="http://schemas.microsoft.com/office/powerpoint/2010/main" val="921728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2421668-FFBC-43FF-888C-AB8699E15329}" type="datetimeFigureOut">
              <a:rPr lang="en-US" smtClean="0"/>
              <a:t>12/22/2018</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DF98C4C-74E1-45F3-8C26-DF35C3CF35B7}" type="slidenum">
              <a:rPr lang="en-US" smtClean="0"/>
              <a:t>‹#›</a:t>
            </a:fld>
            <a:endParaRPr lang="en-US"/>
          </a:p>
        </p:txBody>
      </p:sp>
    </p:spTree>
    <p:extLst>
      <p:ext uri="{BB962C8B-B14F-4D97-AF65-F5344CB8AC3E}">
        <p14:creationId xmlns:p14="http://schemas.microsoft.com/office/powerpoint/2010/main" val="2564568717"/>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 id="2147483889" r:id="rId12"/>
    <p:sldLayoutId id="2147483890" r:id="rId13"/>
    <p:sldLayoutId id="2147483891" r:id="rId14"/>
    <p:sldLayoutId id="2147483892" r:id="rId15"/>
    <p:sldLayoutId id="214748389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57.PNG"/></Relationships>
</file>

<file path=ppt/slides/_rels/slide4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4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7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387599" y="767433"/>
            <a:ext cx="8915400" cy="1638300"/>
          </a:xfrm>
        </p:spPr>
        <p:txBody>
          <a:bodyPr>
            <a:normAutofit fontScale="90000"/>
          </a:bodyPr>
          <a:lstStyle/>
          <a:p>
            <a:pPr algn="ctr"/>
            <a:r>
              <a:rPr lang="en-US" sz="4400" b="1" i="1" dirty="0">
                <a:latin typeface="Times New Roman" panose="02020603050405020304" pitchFamily="18" charset="0"/>
                <a:cs typeface="Times New Roman" panose="02020603050405020304" pitchFamily="18" charset="0"/>
              </a:rPr>
              <a:t>Assessment </a:t>
            </a:r>
            <a:r>
              <a:rPr lang="en-US" sz="4400" b="1" i="1" dirty="0" smtClean="0">
                <a:latin typeface="Times New Roman" panose="02020603050405020304" pitchFamily="18" charset="0"/>
                <a:cs typeface="Times New Roman" panose="02020603050405020304" pitchFamily="18" charset="0"/>
              </a:rPr>
              <a:t>of the Ministry </a:t>
            </a:r>
            <a:r>
              <a:rPr lang="en-US" sz="4400" b="1" i="1" dirty="0">
                <a:latin typeface="Times New Roman" panose="02020603050405020304" pitchFamily="18" charset="0"/>
                <a:cs typeface="Times New Roman" panose="02020603050405020304" pitchFamily="18" charset="0"/>
              </a:rPr>
              <a:t>of Public </a:t>
            </a:r>
            <a:r>
              <a:rPr lang="en-US" sz="4400" b="1" i="1" dirty="0" smtClean="0">
                <a:latin typeface="Times New Roman" panose="02020603050405020304" pitchFamily="18" charset="0"/>
                <a:cs typeface="Times New Roman" panose="02020603050405020304" pitchFamily="18" charset="0"/>
              </a:rPr>
              <a:t>                          Works </a:t>
            </a:r>
            <a:r>
              <a:rPr lang="en-US" sz="4400" b="1" i="1" dirty="0">
                <a:latin typeface="Times New Roman" panose="02020603050405020304" pitchFamily="18" charset="0"/>
                <a:cs typeface="Times New Roman" panose="02020603050405020304" pitchFamily="18" charset="0"/>
              </a:rPr>
              <a:t>and Housing </a:t>
            </a:r>
            <a:r>
              <a:rPr lang="en-US" sz="4400" b="1" i="1" dirty="0" smtClean="0">
                <a:latin typeface="Times New Roman" panose="02020603050405020304" pitchFamily="18" charset="0"/>
                <a:cs typeface="Times New Roman" panose="02020603050405020304" pitchFamily="18" charset="0"/>
              </a:rPr>
              <a:t>Building </a:t>
            </a:r>
            <a:br>
              <a:rPr lang="en-US" sz="4400" b="1" i="1" dirty="0" smtClean="0">
                <a:latin typeface="Times New Roman" panose="02020603050405020304" pitchFamily="18" charset="0"/>
                <a:cs typeface="Times New Roman" panose="02020603050405020304" pitchFamily="18" charset="0"/>
              </a:rPr>
            </a:br>
            <a:r>
              <a:rPr lang="en-US" sz="4400" b="1" i="1" dirty="0" smtClean="0">
                <a:latin typeface="Times New Roman" panose="02020603050405020304" pitchFamily="18" charset="0"/>
                <a:cs typeface="Times New Roman" panose="02020603050405020304" pitchFamily="18" charset="0"/>
              </a:rPr>
              <a:t>(</a:t>
            </a:r>
            <a:r>
              <a:rPr lang="en-US" sz="4000" b="1" dirty="0">
                <a:latin typeface="Times New Roman" panose="02020603050405020304" pitchFamily="18" charset="0"/>
                <a:cs typeface="Times New Roman" panose="02020603050405020304" pitchFamily="18" charset="0"/>
              </a:rPr>
              <a:t>Quantity </a:t>
            </a:r>
            <a:r>
              <a:rPr lang="en-US" sz="4000" b="1" dirty="0" smtClean="0">
                <a:latin typeface="Times New Roman" panose="02020603050405020304" pitchFamily="18" charset="0"/>
                <a:cs typeface="Times New Roman" panose="02020603050405020304" pitchFamily="18" charset="0"/>
              </a:rPr>
              <a:t>Surveying And Cost Estimating)</a:t>
            </a:r>
            <a:endParaRPr lang="en-US" sz="4000" b="1" i="1" dirty="0">
              <a:latin typeface="Times New Roman" panose="02020603050405020304" pitchFamily="18" charset="0"/>
              <a:cs typeface="Times New Roman" panose="02020603050405020304" pitchFamily="18" charset="0"/>
            </a:endParaRPr>
          </a:p>
        </p:txBody>
      </p:sp>
      <p:sp>
        <p:nvSpPr>
          <p:cNvPr id="3" name="عنوان فرعي 2"/>
          <p:cNvSpPr>
            <a:spLocks noGrp="1"/>
          </p:cNvSpPr>
          <p:nvPr>
            <p:ph type="subTitle" idx="1"/>
          </p:nvPr>
        </p:nvSpPr>
        <p:spPr>
          <a:xfrm>
            <a:off x="2387600" y="3123283"/>
            <a:ext cx="8915399" cy="3071562"/>
          </a:xfrm>
        </p:spPr>
        <p:txBody>
          <a:bodyPr/>
          <a:lstStyle/>
          <a:p>
            <a:pPr rtl="1"/>
            <a:r>
              <a:rPr lang="en-US" sz="2400" b="1" dirty="0">
                <a:solidFill>
                  <a:schemeClr val="tx1"/>
                </a:solidFill>
                <a:latin typeface="Times New Roman" panose="02020603050405020304" pitchFamily="18" charset="0"/>
                <a:cs typeface="Times New Roman" panose="02020603050405020304" pitchFamily="18" charset="0"/>
              </a:rPr>
              <a:t>Prepared </a:t>
            </a:r>
            <a:r>
              <a:rPr lang="en-US" sz="2400" b="1" dirty="0" smtClean="0">
                <a:solidFill>
                  <a:schemeClr val="tx1"/>
                </a:solidFill>
                <a:latin typeface="Times New Roman" panose="02020603050405020304" pitchFamily="18" charset="0"/>
                <a:cs typeface="Times New Roman" panose="02020603050405020304" pitchFamily="18" charset="0"/>
              </a:rPr>
              <a:t>By:  Abdullah </a:t>
            </a:r>
            <a:r>
              <a:rPr lang="en-US" sz="2400" b="1" dirty="0" err="1" smtClean="0">
                <a:solidFill>
                  <a:schemeClr val="tx1"/>
                </a:solidFill>
                <a:latin typeface="Times New Roman" panose="02020603050405020304" pitchFamily="18" charset="0"/>
                <a:cs typeface="Times New Roman" panose="02020603050405020304" pitchFamily="18" charset="0"/>
              </a:rPr>
              <a:t>Aqra</a:t>
            </a:r>
            <a:endParaRPr lang="en-US" sz="2400" b="1" dirty="0" smtClean="0">
              <a:solidFill>
                <a:schemeClr val="tx1"/>
              </a:solidFill>
              <a:latin typeface="Times New Roman" panose="02020603050405020304" pitchFamily="18" charset="0"/>
              <a:cs typeface="Times New Roman" panose="02020603050405020304" pitchFamily="18" charset="0"/>
            </a:endParaRPr>
          </a:p>
          <a:p>
            <a:pPr rtl="1"/>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err="1" smtClean="0">
                <a:solidFill>
                  <a:schemeClr val="tx1"/>
                </a:solidFill>
                <a:latin typeface="Times New Roman" panose="02020603050405020304" pitchFamily="18" charset="0"/>
                <a:cs typeface="Times New Roman" panose="02020603050405020304" pitchFamily="18" charset="0"/>
              </a:rPr>
              <a:t>Jad</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err="1" smtClean="0">
                <a:solidFill>
                  <a:schemeClr val="tx1"/>
                </a:solidFill>
                <a:latin typeface="Times New Roman" panose="02020603050405020304" pitchFamily="18" charset="0"/>
                <a:cs typeface="Times New Roman" panose="02020603050405020304" pitchFamily="18" charset="0"/>
              </a:rPr>
              <a:t>Majed</a:t>
            </a:r>
            <a:r>
              <a:rPr lang="en-US" sz="2400" b="1" dirty="0" smtClean="0">
                <a:solidFill>
                  <a:schemeClr val="tx1"/>
                </a:solidFill>
                <a:latin typeface="Times New Roman" panose="02020603050405020304" pitchFamily="18" charset="0"/>
                <a:cs typeface="Times New Roman" panose="02020603050405020304" pitchFamily="18" charset="0"/>
              </a:rPr>
              <a:t> Al-</a:t>
            </a:r>
            <a:r>
              <a:rPr lang="en-US" sz="2400" b="1" dirty="0" err="1" smtClean="0">
                <a:solidFill>
                  <a:schemeClr val="tx1"/>
                </a:solidFill>
                <a:latin typeface="Times New Roman" panose="02020603050405020304" pitchFamily="18" charset="0"/>
                <a:cs typeface="Times New Roman" panose="02020603050405020304" pitchFamily="18" charset="0"/>
              </a:rPr>
              <a:t>Zagal</a:t>
            </a:r>
            <a:endParaRPr lang="en-US" sz="2400" b="1" dirty="0" smtClean="0">
              <a:solidFill>
                <a:schemeClr val="tx1"/>
              </a:solidFill>
              <a:latin typeface="Times New Roman" panose="02020603050405020304" pitchFamily="18" charset="0"/>
              <a:cs typeface="Times New Roman" panose="02020603050405020304" pitchFamily="18" charset="0"/>
            </a:endParaRPr>
          </a:p>
          <a:p>
            <a:pPr rtl="1"/>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err="1" smtClean="0">
                <a:solidFill>
                  <a:schemeClr val="tx1"/>
                </a:solidFill>
                <a:latin typeface="Times New Roman" panose="02020603050405020304" pitchFamily="18" charset="0"/>
                <a:cs typeface="Times New Roman" panose="02020603050405020304" pitchFamily="18" charset="0"/>
              </a:rPr>
              <a:t>Laith</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err="1">
                <a:solidFill>
                  <a:schemeClr val="tx1"/>
                </a:solidFill>
                <a:latin typeface="Times New Roman" panose="02020603050405020304" pitchFamily="18" charset="0"/>
                <a:cs typeface="Times New Roman" panose="02020603050405020304" pitchFamily="18" charset="0"/>
              </a:rPr>
              <a:t>Fuad</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err="1" smtClean="0">
                <a:solidFill>
                  <a:schemeClr val="tx1"/>
                </a:solidFill>
                <a:latin typeface="Times New Roman" panose="02020603050405020304" pitchFamily="18" charset="0"/>
                <a:cs typeface="Times New Roman" panose="02020603050405020304" pitchFamily="18" charset="0"/>
              </a:rPr>
              <a:t>Abualrob</a:t>
            </a:r>
            <a:r>
              <a:rPr lang="en-US" sz="2400" b="1" dirty="0" smtClean="0">
                <a:solidFill>
                  <a:schemeClr val="tx1"/>
                </a:solidFill>
                <a:latin typeface="Times New Roman" panose="02020603050405020304" pitchFamily="18" charset="0"/>
                <a:cs typeface="Times New Roman" panose="02020603050405020304" pitchFamily="18" charset="0"/>
              </a:rPr>
              <a:t> </a:t>
            </a:r>
          </a:p>
          <a:p>
            <a:pPr rtl="1"/>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err="1" smtClean="0">
                <a:solidFill>
                  <a:schemeClr val="tx1"/>
                </a:solidFill>
                <a:latin typeface="Times New Roman" panose="02020603050405020304" pitchFamily="18" charset="0"/>
                <a:cs typeface="Times New Roman" panose="02020603050405020304" pitchFamily="18" charset="0"/>
              </a:rPr>
              <a:t>Mosab</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Mohammad </a:t>
            </a:r>
            <a:r>
              <a:rPr lang="en-US" sz="2400" b="1" dirty="0" smtClean="0">
                <a:solidFill>
                  <a:schemeClr val="tx1"/>
                </a:solidFill>
                <a:latin typeface="Times New Roman" panose="02020603050405020304" pitchFamily="18" charset="0"/>
                <a:cs typeface="Times New Roman" panose="02020603050405020304" pitchFamily="18" charset="0"/>
              </a:rPr>
              <a:t>Jabir</a:t>
            </a:r>
          </a:p>
          <a:p>
            <a:pPr rtl="1"/>
            <a:endParaRPr lang="en-US" sz="2400" b="1" dirty="0">
              <a:solidFill>
                <a:schemeClr val="tx1"/>
              </a:solidFill>
              <a:latin typeface="Times New Roman" panose="02020603050405020304" pitchFamily="18" charset="0"/>
              <a:cs typeface="Times New Roman" panose="02020603050405020304" pitchFamily="18" charset="0"/>
            </a:endParaRPr>
          </a:p>
          <a:p>
            <a:pPr lvl="1" algn="l"/>
            <a:r>
              <a:rPr lang="en-US" sz="2400" b="1" dirty="0" err="1">
                <a:solidFill>
                  <a:schemeClr val="tx1"/>
                </a:solidFill>
                <a:latin typeface="Times New Roman" panose="02020603050405020304" pitchFamily="18" charset="0"/>
                <a:cs typeface="Times New Roman" panose="02020603050405020304" pitchFamily="18" charset="0"/>
              </a:rPr>
              <a:t>Supervied</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smtClean="0">
                <a:solidFill>
                  <a:schemeClr val="tx1"/>
                </a:solidFill>
                <a:latin typeface="Times New Roman" panose="02020603050405020304" pitchFamily="18" charset="0"/>
                <a:cs typeface="Times New Roman" panose="02020603050405020304" pitchFamily="18" charset="0"/>
              </a:rPr>
              <a:t>by : Eng. </a:t>
            </a:r>
            <a:r>
              <a:rPr lang="en-US" sz="2400" b="1" dirty="0" err="1" smtClean="0">
                <a:solidFill>
                  <a:schemeClr val="tx1"/>
                </a:solidFill>
                <a:latin typeface="Times New Roman" panose="02020603050405020304" pitchFamily="18" charset="0"/>
                <a:cs typeface="Times New Roman" panose="02020603050405020304" pitchFamily="18" charset="0"/>
              </a:rPr>
              <a:t>Reema</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err="1" smtClean="0">
                <a:solidFill>
                  <a:schemeClr val="tx1"/>
                </a:solidFill>
                <a:latin typeface="Times New Roman" panose="02020603050405020304" pitchFamily="18" charset="0"/>
                <a:cs typeface="Times New Roman" panose="02020603050405020304" pitchFamily="18" charset="0"/>
              </a:rPr>
              <a:t>Nassar</a:t>
            </a:r>
            <a:r>
              <a:rPr lang="en-US" sz="2400" b="1" dirty="0" smtClean="0">
                <a:solidFill>
                  <a:schemeClr val="tx1"/>
                </a:solidFill>
                <a:latin typeface="Times New Roman" panose="02020603050405020304" pitchFamily="18"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31585347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4000" b="1" dirty="0" smtClean="0">
                <a:latin typeface="Times New Roman" panose="02020603050405020304" pitchFamily="18" charset="0"/>
                <a:cs typeface="Times New Roman" panose="02020603050405020304" pitchFamily="18" charset="0"/>
              </a:rPr>
              <a:t>Self-Performance </a:t>
            </a:r>
            <a:r>
              <a:rPr lang="en-US" sz="4000" b="1" dirty="0">
                <a:latin typeface="Times New Roman" panose="02020603050405020304" pitchFamily="18" charset="0"/>
                <a:cs typeface="Times New Roman" panose="02020603050405020304" pitchFamily="18" charset="0"/>
              </a:rPr>
              <a:t/>
            </a:r>
            <a:br>
              <a:rPr lang="en-US" sz="4000" b="1" dirty="0">
                <a:latin typeface="Times New Roman" panose="02020603050405020304" pitchFamily="18" charset="0"/>
                <a:cs typeface="Times New Roman" panose="02020603050405020304" pitchFamily="18" charset="0"/>
              </a:rPr>
            </a:br>
            <a:endParaRPr lang="en-US" sz="4000"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36869" y="1663700"/>
            <a:ext cx="9404041" cy="4483100"/>
          </a:xfrm>
        </p:spPr>
      </p:pic>
    </p:spTree>
    <p:extLst>
      <p:ext uri="{BB962C8B-B14F-4D97-AF65-F5344CB8AC3E}">
        <p14:creationId xmlns:p14="http://schemas.microsoft.com/office/powerpoint/2010/main" val="8369251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8911687" cy="1115790"/>
          </a:xfrm>
        </p:spPr>
        <p:txBody>
          <a:bodyPr>
            <a:normAutofit/>
          </a:bodyPr>
          <a:lstStyle/>
          <a:p>
            <a:pPr algn="ctr"/>
            <a:r>
              <a:rPr lang="en-US" sz="4000" b="1" dirty="0">
                <a:latin typeface="Times New Roman" panose="02020603050405020304" pitchFamily="18" charset="0"/>
                <a:cs typeface="Times New Roman" panose="02020603050405020304" pitchFamily="18" charset="0"/>
              </a:rPr>
              <a:t>Construction Contract </a:t>
            </a:r>
          </a:p>
        </p:txBody>
      </p:sp>
      <p:sp>
        <p:nvSpPr>
          <p:cNvPr id="3" name="عنصر نائب للمحتوى 2"/>
          <p:cNvSpPr>
            <a:spLocks noGrp="1"/>
          </p:cNvSpPr>
          <p:nvPr>
            <p:ph idx="1"/>
          </p:nvPr>
        </p:nvSpPr>
        <p:spPr/>
        <p:txBody>
          <a:bodyPr>
            <a:normAutofit/>
          </a:bodyPr>
          <a:lstStyle/>
          <a:p>
            <a:pPr>
              <a:lnSpc>
                <a:spcPct val="200000"/>
              </a:lnSpc>
            </a:pPr>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Stipulated sum contracts or single fixed cost (Lump sum contracts</a:t>
            </a:r>
            <a:r>
              <a:rPr lang="en-US" sz="2000" b="1" dirty="0" smtClean="0">
                <a:latin typeface="Times New Roman" panose="02020603050405020304" pitchFamily="18" charset="0"/>
                <a:cs typeface="Times New Roman" panose="02020603050405020304" pitchFamily="18" charset="0"/>
              </a:rPr>
              <a:t>). </a:t>
            </a:r>
          </a:p>
          <a:p>
            <a:pPr>
              <a:lnSpc>
                <a:spcPct val="200000"/>
              </a:lnSpc>
            </a:pPr>
            <a:r>
              <a:rPr lang="en-US" sz="2000" b="1" dirty="0" smtClean="0">
                <a:latin typeface="Times New Roman" panose="02020603050405020304" pitchFamily="18" charset="0"/>
                <a:cs typeface="Times New Roman" panose="02020603050405020304" pitchFamily="18" charset="0"/>
              </a:rPr>
              <a:t> Negotiated </a:t>
            </a:r>
            <a:r>
              <a:rPr lang="en-US" sz="2000" b="1" dirty="0">
                <a:latin typeface="Times New Roman" panose="02020603050405020304" pitchFamily="18" charset="0"/>
                <a:cs typeface="Times New Roman" panose="02020603050405020304" pitchFamily="18" charset="0"/>
              </a:rPr>
              <a:t>Cost plus fee contracts (Cost reimbursement contracts</a:t>
            </a:r>
            <a:r>
              <a:rPr lang="en-US" sz="2000" b="1" dirty="0" smtClean="0">
                <a:latin typeface="Times New Roman" panose="02020603050405020304" pitchFamily="18" charset="0"/>
                <a:cs typeface="Times New Roman" panose="02020603050405020304" pitchFamily="18" charset="0"/>
              </a:rPr>
              <a:t>).</a:t>
            </a:r>
          </a:p>
          <a:p>
            <a:pPr>
              <a:lnSpc>
                <a:spcPct val="200000"/>
              </a:lnSpc>
            </a:pPr>
            <a:r>
              <a:rPr lang="en-US" sz="2000" b="1" dirty="0" smtClean="0">
                <a:latin typeface="Times New Roman" panose="02020603050405020304" pitchFamily="18" charset="0"/>
                <a:cs typeface="Times New Roman" panose="02020603050405020304" pitchFamily="18" charset="0"/>
              </a:rPr>
              <a:t> Unit </a:t>
            </a:r>
            <a:r>
              <a:rPr lang="en-US" sz="2000" b="1" dirty="0">
                <a:latin typeface="Times New Roman" panose="02020603050405020304" pitchFamily="18" charset="0"/>
                <a:cs typeface="Times New Roman" panose="02020603050405020304" pitchFamily="18" charset="0"/>
              </a:rPr>
              <a:t>price contract (Admeasurements contracts</a:t>
            </a:r>
            <a:r>
              <a:rPr lang="en-US" sz="2000" b="1" dirty="0" smtClean="0">
                <a:latin typeface="Times New Roman" panose="02020603050405020304" pitchFamily="18" charset="0"/>
                <a:cs typeface="Times New Roman" panose="02020603050405020304" pitchFamily="18" charset="0"/>
              </a:rPr>
              <a:t>).</a:t>
            </a:r>
          </a:p>
          <a:p>
            <a:pPr>
              <a:lnSpc>
                <a:spcPct val="200000"/>
              </a:lnSpc>
            </a:pPr>
            <a:r>
              <a:rPr lang="en-US" sz="2000" b="1" dirty="0" smtClean="0">
                <a:latin typeface="Times New Roman" panose="02020603050405020304" pitchFamily="18" charset="0"/>
                <a:cs typeface="Times New Roman" panose="02020603050405020304" pitchFamily="18" charset="0"/>
              </a:rPr>
              <a:t>Guaranteed </a:t>
            </a:r>
            <a:r>
              <a:rPr lang="en-US" sz="2000" b="1" dirty="0">
                <a:latin typeface="Times New Roman" panose="02020603050405020304" pitchFamily="18" charset="0"/>
                <a:cs typeface="Times New Roman" panose="02020603050405020304" pitchFamily="18" charset="0"/>
              </a:rPr>
              <a:t>maximum price (GMP</a:t>
            </a:r>
            <a:r>
              <a:rPr lang="en-US" sz="2000" b="1" dirty="0" smtClean="0">
                <a:latin typeface="Times New Roman" panose="02020603050405020304" pitchFamily="18" charset="0"/>
                <a:cs typeface="Times New Roman" panose="02020603050405020304" pitchFamily="18" charset="0"/>
              </a:rPr>
              <a:t>).</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955739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63801" y="1231900"/>
            <a:ext cx="8788400" cy="4749800"/>
          </a:xfrm>
        </p:spPr>
      </p:pic>
    </p:spTree>
    <p:extLst>
      <p:ext uri="{BB962C8B-B14F-4D97-AF65-F5344CB8AC3E}">
        <p14:creationId xmlns:p14="http://schemas.microsoft.com/office/powerpoint/2010/main" val="32640151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2891" y="624110"/>
            <a:ext cx="9791722" cy="882718"/>
          </a:xfrm>
        </p:spPr>
        <p:txBody>
          <a:bodyPr>
            <a:normAutofit fontScale="90000"/>
          </a:bodyPr>
          <a:lstStyle/>
          <a:p>
            <a:r>
              <a:rPr lang="en-US" sz="4000" b="1" dirty="0" smtClean="0">
                <a:latin typeface="Times New Roman" panose="02020603050405020304" pitchFamily="18" charset="0"/>
                <a:cs typeface="Times New Roman" panose="02020603050405020304" pitchFamily="18" charset="0"/>
              </a:rPr>
              <a:t>Project Introduction.</a:t>
            </a:r>
            <a:r>
              <a:rPr lang="x-none" b="1" dirty="0">
                <a:latin typeface="Times New Roman" panose="02020603050405020304" pitchFamily="18" charset="0"/>
                <a:cs typeface="Times New Roman" panose="02020603050405020304" pitchFamily="18" charset="0"/>
              </a:rPr>
              <a:t/>
            </a:r>
            <a:br>
              <a:rPr lang="x-none" b="1" dirty="0">
                <a:latin typeface="Times New Roman" panose="02020603050405020304" pitchFamily="18" charset="0"/>
                <a:cs typeface="Times New Roman" panose="02020603050405020304" pitchFamily="18" charset="0"/>
              </a:rPr>
            </a:br>
            <a:endParaRPr lang="ar-SA" dirty="0"/>
          </a:p>
        </p:txBody>
      </p:sp>
      <p:sp>
        <p:nvSpPr>
          <p:cNvPr id="3" name="Content Placeholder 2"/>
          <p:cNvSpPr>
            <a:spLocks noGrp="1"/>
          </p:cNvSpPr>
          <p:nvPr>
            <p:ph idx="1"/>
          </p:nvPr>
        </p:nvSpPr>
        <p:spPr>
          <a:xfrm>
            <a:off x="1986310" y="1610697"/>
            <a:ext cx="3154765" cy="5046336"/>
          </a:xfrm>
        </p:spPr>
        <p:txBody>
          <a:bodyPr/>
          <a:lstStyle/>
          <a:p>
            <a:pPr>
              <a:lnSpc>
                <a:spcPct val="150000"/>
              </a:lnSpc>
              <a:buFont typeface="Wingdings" panose="05000000000000000000" pitchFamily="2" charset="2"/>
              <a:buChar char="v"/>
            </a:pPr>
            <a:endParaRPr lang="en-US" sz="2000" b="1" dirty="0" smtClean="0"/>
          </a:p>
          <a:p>
            <a:pPr>
              <a:lnSpc>
                <a:spcPct val="250000"/>
              </a:lnSpc>
              <a:buFont typeface="Wingdings" panose="05000000000000000000" pitchFamily="2" charset="2"/>
              <a:buChar char="v"/>
            </a:pPr>
            <a:r>
              <a:rPr lang="en-US" sz="2400" b="1" dirty="0" smtClean="0"/>
              <a:t>Ramallah</a:t>
            </a:r>
          </a:p>
          <a:p>
            <a:pPr>
              <a:lnSpc>
                <a:spcPct val="250000"/>
              </a:lnSpc>
              <a:buFont typeface="Wingdings" panose="05000000000000000000" pitchFamily="2" charset="2"/>
              <a:buChar char="v"/>
            </a:pPr>
            <a:r>
              <a:rPr lang="en-US" sz="2400" b="1" dirty="0" smtClean="0"/>
              <a:t>10 Floors </a:t>
            </a:r>
          </a:p>
          <a:p>
            <a:pPr>
              <a:lnSpc>
                <a:spcPct val="250000"/>
              </a:lnSpc>
              <a:buFont typeface="Wingdings" panose="05000000000000000000" pitchFamily="2" charset="2"/>
              <a:buChar char="v"/>
            </a:pPr>
            <a:r>
              <a:rPr lang="en-US" sz="2400" b="1" dirty="0" smtClean="0"/>
              <a:t>18058 m²</a:t>
            </a:r>
          </a:p>
          <a:p>
            <a:pPr>
              <a:buFont typeface="Wingdings" panose="05000000000000000000" pitchFamily="2" charset="2"/>
              <a:buChar char="v"/>
            </a:pPr>
            <a:endParaRPr lang="ar-SA"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5743977" y="1811664"/>
            <a:ext cx="6448023" cy="5046336"/>
          </a:xfrm>
          <a:prstGeom prst="rect">
            <a:avLst/>
          </a:prstGeom>
        </p:spPr>
      </p:pic>
    </p:spTree>
    <p:extLst>
      <p:ext uri="{BB962C8B-B14F-4D97-AF65-F5344CB8AC3E}">
        <p14:creationId xmlns:p14="http://schemas.microsoft.com/office/powerpoint/2010/main" val="12702402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9889" y="611232"/>
            <a:ext cx="8933667" cy="638020"/>
          </a:xfrm>
        </p:spPr>
        <p:txBody>
          <a:bodyPr>
            <a:normAutofit fontScale="90000"/>
          </a:bodyPr>
          <a:lstStyle/>
          <a:p>
            <a:r>
              <a:rPr lang="en-US" b="1" dirty="0" smtClean="0">
                <a:latin typeface="Times New Roman" panose="02020603050405020304" pitchFamily="18" charset="0"/>
                <a:cs typeface="Times New Roman" panose="02020603050405020304" pitchFamily="18" charset="0"/>
              </a:rPr>
              <a:t> Project Description</a:t>
            </a:r>
            <a:endParaRPr lang="ar-SA" b="1" dirty="0">
              <a:latin typeface="Times New Roman" panose="02020603050405020304" pitchFamily="18" charset="0"/>
              <a:cs typeface="Times New Roman" panose="02020603050405020304" pitchFamily="18" charset="0"/>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31087" y="1648970"/>
            <a:ext cx="5639624" cy="4899291"/>
          </a:xfrm>
        </p:spPr>
      </p:pic>
    </p:spTree>
    <p:extLst>
      <p:ext uri="{BB962C8B-B14F-4D97-AF65-F5344CB8AC3E}">
        <p14:creationId xmlns:p14="http://schemas.microsoft.com/office/powerpoint/2010/main" val="27873935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69477" y="624110"/>
            <a:ext cx="9535135" cy="1280890"/>
          </a:xfrm>
        </p:spPr>
        <p:txBody>
          <a:bodyPr/>
          <a:lstStyle/>
          <a:p>
            <a:r>
              <a:rPr lang="en-US" b="1" dirty="0">
                <a:latin typeface="Times New Roman" panose="02020603050405020304" pitchFamily="18" charset="0"/>
                <a:cs typeface="Times New Roman" panose="02020603050405020304" pitchFamily="18" charset="0"/>
              </a:rPr>
              <a:t>Rivet 3D </a:t>
            </a:r>
            <a:r>
              <a:rPr lang="en-US" b="1" dirty="0" smtClean="0">
                <a:latin typeface="Times New Roman" panose="02020603050405020304" pitchFamily="18" charset="0"/>
                <a:cs typeface="Times New Roman" panose="02020603050405020304" pitchFamily="18" charset="0"/>
              </a:rPr>
              <a:t>modeling.</a:t>
            </a:r>
            <a:endParaRPr lang="ar-SA" dirty="0"/>
          </a:p>
        </p:txBody>
      </p:sp>
      <p:pic>
        <p:nvPicPr>
          <p:cNvPr id="4" name="عنصر نائب للمحتوى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692957" y="1647930"/>
            <a:ext cx="7958295" cy="4632290"/>
          </a:xfrm>
        </p:spPr>
      </p:pic>
    </p:spTree>
    <p:extLst>
      <p:ext uri="{BB962C8B-B14F-4D97-AF65-F5344CB8AC3E}">
        <p14:creationId xmlns:p14="http://schemas.microsoft.com/office/powerpoint/2010/main" val="9583293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8497" y="624110"/>
            <a:ext cx="9856116" cy="1280890"/>
          </a:xfrm>
        </p:spPr>
        <p:txBody>
          <a:bodyPr/>
          <a:lstStyle/>
          <a:p>
            <a:r>
              <a:rPr lang="en-US" b="1" dirty="0" smtClean="0">
                <a:latin typeface="Times New Roman" panose="02020603050405020304" pitchFamily="18" charset="0"/>
                <a:cs typeface="Times New Roman" panose="02020603050405020304" pitchFamily="18" charset="0"/>
              </a:rPr>
              <a:t> structural Rivet 3D modeling</a:t>
            </a:r>
            <a:endParaRPr lang="ar-SA" b="1" dirty="0">
              <a:latin typeface="Times New Roman" panose="02020603050405020304" pitchFamily="18" charset="0"/>
              <a:cs typeface="Times New Roman" panose="02020603050405020304" pitchFamily="18" charset="0"/>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1025" y="1533472"/>
            <a:ext cx="9061100" cy="4972050"/>
          </a:xfrm>
          <a:prstGeom prst="rect">
            <a:avLst/>
          </a:prstGeom>
        </p:spPr>
      </p:pic>
    </p:spTree>
    <p:extLst>
      <p:ext uri="{BB962C8B-B14F-4D97-AF65-F5344CB8AC3E}">
        <p14:creationId xmlns:p14="http://schemas.microsoft.com/office/powerpoint/2010/main" val="39167440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03043" y="624110"/>
            <a:ext cx="9701570" cy="1280890"/>
          </a:xfrm>
        </p:spPr>
        <p:txBody>
          <a:bodyPr/>
          <a:lstStyle/>
          <a:p>
            <a:r>
              <a:rPr lang="en-US" b="1" dirty="0" smtClean="0">
                <a:latin typeface="Times New Roman" panose="02020603050405020304" pitchFamily="18" charset="0"/>
                <a:cs typeface="Times New Roman" panose="02020603050405020304" pitchFamily="18" charset="0"/>
              </a:rPr>
              <a:t>Floor </a:t>
            </a:r>
            <a:r>
              <a:rPr lang="en-US" b="1" dirty="0">
                <a:latin typeface="Times New Roman" panose="02020603050405020304" pitchFamily="18" charset="0"/>
                <a:cs typeface="Times New Roman" panose="02020603050405020304" pitchFamily="18" charset="0"/>
              </a:rPr>
              <a:t>Definition</a:t>
            </a:r>
            <a:endParaRPr lang="ar-SA" b="1" dirty="0">
              <a:latin typeface="Times New Roman" panose="02020603050405020304" pitchFamily="18" charset="0"/>
              <a:cs typeface="Times New Roman" panose="02020603050405020304" pitchFamily="18" charset="0"/>
            </a:endParaRP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5602310" y="2437637"/>
            <a:ext cx="6311426" cy="2950402"/>
          </a:xfrm>
          <a:prstGeom prst="rect">
            <a:avLst/>
          </a:prstGeom>
        </p:spPr>
      </p:pic>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2522586" y="1906264"/>
            <a:ext cx="2702438" cy="3708642"/>
          </a:xfrm>
          <a:prstGeom prst="rect">
            <a:avLst/>
          </a:prstGeom>
          <a:noFill/>
        </p:spPr>
      </p:pic>
    </p:spTree>
    <p:extLst>
      <p:ext uri="{BB962C8B-B14F-4D97-AF65-F5344CB8AC3E}">
        <p14:creationId xmlns:p14="http://schemas.microsoft.com/office/powerpoint/2010/main" val="23145568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48495" y="624110"/>
            <a:ext cx="7894749" cy="658590"/>
          </a:xfrm>
        </p:spPr>
        <p:txBody>
          <a:bodyPr>
            <a:noAutofit/>
          </a:bodyPr>
          <a:lstStyle/>
          <a:p>
            <a:pPr algn="ctr"/>
            <a:r>
              <a:rPr lang="en-US" b="1" dirty="0">
                <a:latin typeface="Times New Roman" panose="02020603050405020304" pitchFamily="18" charset="0"/>
                <a:cs typeface="Times New Roman" panose="02020603050405020304" pitchFamily="18" charset="0"/>
              </a:rPr>
              <a:t>Definition for the Structural Elements</a:t>
            </a:r>
            <a:r>
              <a:rPr lang="x-none" b="1" dirty="0">
                <a:latin typeface="Times New Roman" panose="02020603050405020304" pitchFamily="18" charset="0"/>
                <a:cs typeface="Times New Roman" panose="02020603050405020304" pitchFamily="18" charset="0"/>
              </a:rPr>
              <a:t/>
            </a:r>
            <a:br>
              <a:rPr lang="x-none" b="1" dirty="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9440214" y="2897746"/>
            <a:ext cx="888642" cy="2653047"/>
          </a:xfrm>
          <a:prstGeom prst="rect">
            <a:avLst/>
          </a:prstGeom>
          <a:noFill/>
        </p:spPr>
      </p:pic>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7984901" y="3000777"/>
            <a:ext cx="1056068" cy="2550016"/>
          </a:xfrm>
          <a:prstGeom prst="rect">
            <a:avLst/>
          </a:prstGeom>
          <a:noFill/>
        </p:spPr>
      </p:pic>
      <p:pic>
        <p:nvPicPr>
          <p:cNvPr id="8" name="Picture 7"/>
          <p:cNvPicPr/>
          <p:nvPr/>
        </p:nvPicPr>
        <p:blipFill>
          <a:blip r:embed="rId4">
            <a:extLst>
              <a:ext uri="{28A0092B-C50C-407E-A947-70E740481C1C}">
                <a14:useLocalDpi xmlns:a14="http://schemas.microsoft.com/office/drawing/2010/main" val="0"/>
              </a:ext>
            </a:extLst>
          </a:blip>
          <a:srcRect/>
          <a:stretch>
            <a:fillRect/>
          </a:stretch>
        </p:blipFill>
        <p:spPr bwMode="auto">
          <a:xfrm>
            <a:off x="2469975" y="2551053"/>
            <a:ext cx="2152015" cy="2999740"/>
          </a:xfrm>
          <a:prstGeom prst="rect">
            <a:avLst/>
          </a:prstGeom>
          <a:noFill/>
        </p:spPr>
      </p:pic>
      <p:pic>
        <p:nvPicPr>
          <p:cNvPr id="9" name="Picture 8"/>
          <p:cNvPicPr/>
          <p:nvPr/>
        </p:nvPicPr>
        <p:blipFill>
          <a:blip r:embed="rId4">
            <a:extLst>
              <a:ext uri="{28A0092B-C50C-407E-A947-70E740481C1C}">
                <a14:useLocalDpi xmlns:a14="http://schemas.microsoft.com/office/drawing/2010/main" val="0"/>
              </a:ext>
            </a:extLst>
          </a:blip>
          <a:srcRect/>
          <a:stretch>
            <a:fillRect/>
          </a:stretch>
        </p:blipFill>
        <p:spPr bwMode="auto">
          <a:xfrm>
            <a:off x="5021235" y="2551053"/>
            <a:ext cx="2152015" cy="2999740"/>
          </a:xfrm>
          <a:prstGeom prst="rect">
            <a:avLst/>
          </a:prstGeom>
          <a:noFill/>
        </p:spPr>
      </p:pic>
    </p:spTree>
    <p:extLst>
      <p:ext uri="{BB962C8B-B14F-4D97-AF65-F5344CB8AC3E}">
        <p14:creationId xmlns:p14="http://schemas.microsoft.com/office/powerpoint/2010/main" val="30255852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6073" y="624110"/>
            <a:ext cx="9598539" cy="1280890"/>
          </a:xfrm>
        </p:spPr>
        <p:txBody>
          <a:bodyPr/>
          <a:lstStyle/>
          <a:p>
            <a:r>
              <a:rPr lang="en-US" b="1" dirty="0">
                <a:latin typeface="Times New Roman" panose="02020603050405020304" pitchFamily="18" charset="0"/>
                <a:cs typeface="Times New Roman" panose="02020603050405020304" pitchFamily="18" charset="0"/>
              </a:rPr>
              <a:t>Beam Section Definition </a:t>
            </a:r>
            <a:endParaRPr lang="ar-SA" b="1"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l="-1587" t="-1572" r="-1587" b="-1572"/>
          <a:stretch/>
        </p:blipFill>
        <p:spPr bwMode="auto">
          <a:xfrm>
            <a:off x="2806950" y="2519966"/>
            <a:ext cx="3001422" cy="3778250"/>
          </a:xfrm>
          <a:prstGeom prst="rect">
            <a:avLst/>
          </a:prstGeom>
          <a:ln>
            <a:noFill/>
          </a:ln>
          <a:extLst>
            <a:ext uri="{53640926-AAD7-44D8-BBD7-CCE9431645EC}">
              <a14:shadowObscured xmlns:a14="http://schemas.microsoft.com/office/drawing/2010/main"/>
            </a:ext>
          </a:extLst>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6332782" y="2519966"/>
            <a:ext cx="5171829" cy="3778249"/>
          </a:xfrm>
          <a:prstGeom prst="rect">
            <a:avLst/>
          </a:prstGeom>
        </p:spPr>
      </p:pic>
    </p:spTree>
    <p:extLst>
      <p:ext uri="{BB962C8B-B14F-4D97-AF65-F5344CB8AC3E}">
        <p14:creationId xmlns:p14="http://schemas.microsoft.com/office/powerpoint/2010/main" val="39542562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71977" y="708338"/>
            <a:ext cx="11020023" cy="5526811"/>
          </a:xfrm>
        </p:spPr>
        <p:txBody>
          <a:bodyPr>
            <a:normAutofit fontScale="92500" lnSpcReduction="10000"/>
          </a:bodyPr>
          <a:lstStyle/>
          <a:p>
            <a:pPr marL="0" indent="0">
              <a:buNone/>
            </a:pPr>
            <a:r>
              <a:rPr lang="en-US" sz="4300" b="1" i="1" dirty="0" smtClean="0">
                <a:solidFill>
                  <a:schemeClr val="tx1"/>
                </a:solidFill>
                <a:latin typeface="Times New Roman" panose="02020603050405020304" pitchFamily="18" charset="0"/>
                <a:cs typeface="Times New Roman" panose="02020603050405020304" pitchFamily="18" charset="0"/>
              </a:rPr>
              <a:t>      Outline</a:t>
            </a:r>
            <a:endParaRPr lang="en-US" sz="5200" b="1" i="1" dirty="0" smtClean="0">
              <a:solidFill>
                <a:schemeClr val="tx1"/>
              </a:solidFill>
              <a:latin typeface="Times New Roman" panose="02020603050405020304" pitchFamily="18" charset="0"/>
              <a:cs typeface="Times New Roman" panose="02020603050405020304" pitchFamily="18" charset="0"/>
            </a:endParaRPr>
          </a:p>
          <a:p>
            <a:pPr marL="0" indent="0" algn="ctr">
              <a:buNone/>
            </a:pPr>
            <a:endParaRPr lang="en-US" sz="2600" b="1" dirty="0" smtClean="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v"/>
            </a:pPr>
            <a:r>
              <a:rPr lang="en-US" sz="2800" b="1" dirty="0" smtClean="0">
                <a:latin typeface="Times New Roman" pitchFamily="18" charset="0"/>
                <a:cs typeface="Times New Roman" pitchFamily="18" charset="0"/>
              </a:rPr>
              <a:t>Project </a:t>
            </a:r>
            <a:r>
              <a:rPr lang="en-US" sz="2800" b="1" dirty="0">
                <a:latin typeface="Times New Roman" pitchFamily="18" charset="0"/>
                <a:cs typeface="Times New Roman" pitchFamily="18" charset="0"/>
              </a:rPr>
              <a:t>management system.</a:t>
            </a:r>
          </a:p>
          <a:p>
            <a:pPr marL="457200" indent="-457200" defTabSz="241300">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Methodology.</a:t>
            </a:r>
            <a:endParaRPr lang="en-US" sz="2800" b="1"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Quantity Survey.</a:t>
            </a:r>
          </a:p>
          <a:p>
            <a:pPr marL="457200" indent="-457200">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Project Introduction.</a:t>
            </a:r>
          </a:p>
          <a:p>
            <a:pPr marL="457200" indent="-457200">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Rivet 3D modeling.</a:t>
            </a:r>
          </a:p>
          <a:p>
            <a:pPr marL="457200" indent="-457200">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Time And Cost </a:t>
            </a:r>
            <a:r>
              <a:rPr lang="en-US" sz="2800" b="1" dirty="0" smtClean="0">
                <a:latin typeface="Times New Roman" panose="02020603050405020304" pitchFamily="18" charset="0"/>
                <a:cs typeface="Times New Roman" panose="02020603050405020304" pitchFamily="18" charset="0"/>
              </a:rPr>
              <a:t>Management. </a:t>
            </a:r>
            <a:endParaRPr lang="en-US" sz="2800" b="1"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Cost And Price Estimate.</a:t>
            </a:r>
          </a:p>
          <a:p>
            <a:pPr marL="457200" indent="-457200">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Results And </a:t>
            </a:r>
            <a:r>
              <a:rPr lang="en-US" sz="2800" b="1" dirty="0" smtClean="0">
                <a:latin typeface="Times New Roman" panose="02020603050405020304" pitchFamily="18" charset="0"/>
                <a:cs typeface="Times New Roman" panose="02020603050405020304" pitchFamily="18" charset="0"/>
              </a:rPr>
              <a:t>Conclusions.</a:t>
            </a:r>
            <a:endParaRPr lang="en-US" sz="2800" b="1"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References.</a:t>
            </a:r>
            <a:endParaRPr lang="en-US" sz="2800" b="1" dirty="0">
              <a:latin typeface="Times New Roman" panose="02020603050405020304" pitchFamily="18" charset="0"/>
              <a:cs typeface="Times New Roman" panose="02020603050405020304" pitchFamily="18" charset="0"/>
            </a:endParaRPr>
          </a:p>
          <a:p>
            <a:endParaRPr lang="en-US" dirty="0"/>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7616" y="1684661"/>
            <a:ext cx="5882943" cy="4208676"/>
          </a:xfrm>
          <a:prstGeom prst="rect">
            <a:avLst/>
          </a:prstGeom>
        </p:spPr>
      </p:pic>
    </p:spTree>
    <p:extLst>
      <p:ext uri="{BB962C8B-B14F-4D97-AF65-F5344CB8AC3E}">
        <p14:creationId xmlns:p14="http://schemas.microsoft.com/office/powerpoint/2010/main" val="17209303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80315" y="624110"/>
            <a:ext cx="9624297" cy="645890"/>
          </a:xfrm>
        </p:spPr>
        <p:txBody>
          <a:bodyPr>
            <a:normAutofit/>
          </a:bodyPr>
          <a:lstStyle/>
          <a:p>
            <a:r>
              <a:rPr lang="en-US" b="1" dirty="0" smtClean="0">
                <a:latin typeface="Times New Roman" panose="02020603050405020304" pitchFamily="18" charset="0"/>
                <a:cs typeface="Times New Roman" panose="02020603050405020304" pitchFamily="18" charset="0"/>
              </a:rPr>
              <a:t>Columns </a:t>
            </a:r>
            <a:r>
              <a:rPr lang="en-US" b="1" dirty="0">
                <a:latin typeface="Times New Roman" panose="02020603050405020304" pitchFamily="18" charset="0"/>
                <a:cs typeface="Times New Roman" panose="02020603050405020304" pitchFamily="18" charset="0"/>
              </a:rPr>
              <a:t>Rebar</a:t>
            </a:r>
          </a:p>
        </p:txBody>
      </p:sp>
      <p:pic>
        <p:nvPicPr>
          <p:cNvPr id="4" name="صورة 4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96083" y="1779600"/>
            <a:ext cx="4796790" cy="4891655"/>
          </a:xfrm>
          <a:prstGeom prst="rect">
            <a:avLst/>
          </a:prstGeom>
          <a:noFill/>
          <a:ln>
            <a:noFill/>
          </a:ln>
        </p:spPr>
      </p:pic>
      <p:pic>
        <p:nvPicPr>
          <p:cNvPr id="5" name="صورة 45"/>
          <p:cNvPicPr/>
          <p:nvPr/>
        </p:nvPicPr>
        <p:blipFill>
          <a:blip r:embed="rId3"/>
          <a:stretch>
            <a:fillRect/>
          </a:stretch>
        </p:blipFill>
        <p:spPr>
          <a:xfrm>
            <a:off x="8362319" y="2349151"/>
            <a:ext cx="1734718" cy="3819829"/>
          </a:xfrm>
          <a:prstGeom prst="rect">
            <a:avLst/>
          </a:prstGeom>
        </p:spPr>
      </p:pic>
      <p:pic>
        <p:nvPicPr>
          <p:cNvPr id="6" name="صورة 44"/>
          <p:cNvPicPr/>
          <p:nvPr/>
        </p:nvPicPr>
        <p:blipFill>
          <a:blip r:embed="rId4">
            <a:extLst>
              <a:ext uri="{28A0092B-C50C-407E-A947-70E740481C1C}">
                <a14:useLocalDpi xmlns:a14="http://schemas.microsoft.com/office/drawing/2010/main" val="0"/>
              </a:ext>
            </a:extLst>
          </a:blip>
          <a:stretch>
            <a:fillRect/>
          </a:stretch>
        </p:blipFill>
        <p:spPr>
          <a:xfrm>
            <a:off x="10277113" y="2401856"/>
            <a:ext cx="1227499" cy="3767124"/>
          </a:xfrm>
          <a:prstGeom prst="rect">
            <a:avLst/>
          </a:prstGeom>
        </p:spPr>
      </p:pic>
    </p:spTree>
    <p:extLst>
      <p:ext uri="{BB962C8B-B14F-4D97-AF65-F5344CB8AC3E}">
        <p14:creationId xmlns:p14="http://schemas.microsoft.com/office/powerpoint/2010/main" val="33477396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03043" y="624110"/>
            <a:ext cx="9701570" cy="760190"/>
          </a:xfrm>
        </p:spPr>
        <p:txBody>
          <a:bodyPr>
            <a:normAutofit/>
          </a:bodyPr>
          <a:lstStyle/>
          <a:p>
            <a:r>
              <a:rPr lang="en-US" b="1" dirty="0">
                <a:latin typeface="Times New Roman" panose="02020603050405020304" pitchFamily="18" charset="0"/>
                <a:cs typeface="Times New Roman" panose="02020603050405020304" pitchFamily="18" charset="0"/>
              </a:rPr>
              <a:t>Rebar Extension for Shear Walls</a:t>
            </a:r>
          </a:p>
        </p:txBody>
      </p:sp>
      <p:pic>
        <p:nvPicPr>
          <p:cNvPr id="6" name="صورة 46"/>
          <p:cNvPicPr/>
          <p:nvPr/>
        </p:nvPicPr>
        <p:blipFill>
          <a:blip r:embed="rId2">
            <a:extLst>
              <a:ext uri="{28A0092B-C50C-407E-A947-70E740481C1C}">
                <a14:useLocalDpi xmlns:a14="http://schemas.microsoft.com/office/drawing/2010/main" val="0"/>
              </a:ext>
            </a:extLst>
          </a:blip>
          <a:srcRect/>
          <a:stretch>
            <a:fillRect/>
          </a:stretch>
        </p:blipFill>
        <p:spPr bwMode="auto">
          <a:xfrm>
            <a:off x="2592925" y="2214324"/>
            <a:ext cx="5366219" cy="3864503"/>
          </a:xfrm>
          <a:prstGeom prst="rect">
            <a:avLst/>
          </a:prstGeom>
          <a:noFill/>
          <a:ln>
            <a:noFill/>
          </a:ln>
        </p:spPr>
      </p:pic>
      <p:pic>
        <p:nvPicPr>
          <p:cNvPr id="7" name="صورة 47"/>
          <p:cNvPicPr/>
          <p:nvPr/>
        </p:nvPicPr>
        <p:blipFill>
          <a:blip r:embed="rId3"/>
          <a:stretch>
            <a:fillRect/>
          </a:stretch>
        </p:blipFill>
        <p:spPr>
          <a:xfrm>
            <a:off x="7959144" y="2214324"/>
            <a:ext cx="4041775" cy="3864503"/>
          </a:xfrm>
          <a:prstGeom prst="rect">
            <a:avLst/>
          </a:prstGeom>
        </p:spPr>
      </p:pic>
    </p:spTree>
    <p:extLst>
      <p:ext uri="{BB962C8B-B14F-4D97-AF65-F5344CB8AC3E}">
        <p14:creationId xmlns:p14="http://schemas.microsoft.com/office/powerpoint/2010/main" val="2726123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54559" y="624110"/>
            <a:ext cx="9650054" cy="1280890"/>
          </a:xfrm>
        </p:spPr>
        <p:txBody>
          <a:bodyPr>
            <a:noAutofit/>
          </a:bodyPr>
          <a:lstStyle/>
          <a:p>
            <a:r>
              <a:rPr lang="en-US" b="1" dirty="0">
                <a:latin typeface="Times New Roman" panose="02020603050405020304" pitchFamily="18" charset="0"/>
                <a:cs typeface="Times New Roman" panose="02020603050405020304" pitchFamily="18" charset="0"/>
              </a:rPr>
              <a:t>Bars Distribution for Ribs </a:t>
            </a:r>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07593" y="2465062"/>
            <a:ext cx="8474299" cy="3755434"/>
          </a:xfrm>
          <a:prstGeom prst="rect">
            <a:avLst/>
          </a:prstGeom>
          <a:noFill/>
        </p:spPr>
      </p:pic>
    </p:spTree>
    <p:extLst>
      <p:ext uri="{BB962C8B-B14F-4D97-AF65-F5344CB8AC3E}">
        <p14:creationId xmlns:p14="http://schemas.microsoft.com/office/powerpoint/2010/main" val="11034248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61735" y="624110"/>
            <a:ext cx="9742877" cy="893009"/>
          </a:xfrm>
        </p:spPr>
        <p:txBody>
          <a:bodyPr>
            <a:noAutofit/>
          </a:bodyPr>
          <a:lstStyle/>
          <a:p>
            <a:r>
              <a:rPr lang="en-US" b="1" dirty="0">
                <a:latin typeface="Times New Roman" panose="02020603050405020304" pitchFamily="18" charset="0"/>
                <a:cs typeface="Times New Roman" panose="02020603050405020304" pitchFamily="18" charset="0"/>
              </a:rPr>
              <a:t>Bars Distribution for Ribs </a:t>
            </a:r>
          </a:p>
        </p:txBody>
      </p:sp>
      <p:pic>
        <p:nvPicPr>
          <p:cNvPr id="5" name="صورة 49"/>
          <p:cNvPicPr>
            <a:picLocks noGrp="1"/>
          </p:cNvPicPr>
          <p:nvPr>
            <p:ph idx="1"/>
          </p:nvPr>
        </p:nvPicPr>
        <p:blipFill>
          <a:blip r:embed="rId2"/>
          <a:stretch>
            <a:fillRect/>
          </a:stretch>
        </p:blipFill>
        <p:spPr>
          <a:xfrm>
            <a:off x="3481568" y="1791507"/>
            <a:ext cx="6499560" cy="1953615"/>
          </a:xfrm>
          <a:prstGeom prst="rect">
            <a:avLst/>
          </a:prstGeom>
        </p:spPr>
      </p:pic>
      <p:pic>
        <p:nvPicPr>
          <p:cNvPr id="6" name="صورة 50"/>
          <p:cNvPicPr/>
          <p:nvPr/>
        </p:nvPicPr>
        <p:blipFill>
          <a:blip r:embed="rId3"/>
          <a:stretch>
            <a:fillRect/>
          </a:stretch>
        </p:blipFill>
        <p:spPr>
          <a:xfrm>
            <a:off x="1761735" y="4407392"/>
            <a:ext cx="5732145" cy="1299210"/>
          </a:xfrm>
          <a:prstGeom prst="rect">
            <a:avLst/>
          </a:prstGeom>
        </p:spPr>
      </p:pic>
      <p:pic>
        <p:nvPicPr>
          <p:cNvPr id="7" name="Picture 6"/>
          <p:cNvPicPr/>
          <p:nvPr/>
        </p:nvPicPr>
        <p:blipFill>
          <a:blip r:embed="rId4">
            <a:extLst>
              <a:ext uri="{28A0092B-C50C-407E-A947-70E740481C1C}">
                <a14:useLocalDpi xmlns:a14="http://schemas.microsoft.com/office/drawing/2010/main" val="0"/>
              </a:ext>
            </a:extLst>
          </a:blip>
          <a:srcRect/>
          <a:stretch>
            <a:fillRect/>
          </a:stretch>
        </p:blipFill>
        <p:spPr bwMode="auto">
          <a:xfrm>
            <a:off x="7688687" y="4019510"/>
            <a:ext cx="4054586" cy="2355534"/>
          </a:xfrm>
          <a:prstGeom prst="rect">
            <a:avLst/>
          </a:prstGeom>
          <a:noFill/>
        </p:spPr>
      </p:pic>
    </p:spTree>
    <p:extLst>
      <p:ext uri="{BB962C8B-B14F-4D97-AF65-F5344CB8AC3E}">
        <p14:creationId xmlns:p14="http://schemas.microsoft.com/office/powerpoint/2010/main" val="22563810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15921" y="624110"/>
            <a:ext cx="9688691" cy="856960"/>
          </a:xfrm>
        </p:spPr>
        <p:txBody>
          <a:bodyPr>
            <a:noAutofit/>
          </a:bodyPr>
          <a:lstStyle/>
          <a:p>
            <a:r>
              <a:rPr lang="en-US" b="1" dirty="0" smtClean="0">
                <a:latin typeface="Times New Roman" panose="02020603050405020304" pitchFamily="18" charset="0"/>
                <a:cs typeface="Times New Roman" panose="02020603050405020304" pitchFamily="18" charset="0"/>
              </a:rPr>
              <a:t>Architectural  </a:t>
            </a:r>
            <a:r>
              <a:rPr lang="en-US" b="1" dirty="0">
                <a:latin typeface="Times New Roman" panose="02020603050405020304" pitchFamily="18" charset="0"/>
                <a:cs typeface="Times New Roman" panose="02020603050405020304" pitchFamily="18" charset="0"/>
              </a:rPr>
              <a:t>Rivet 3D modeling</a:t>
            </a:r>
            <a:br>
              <a:rPr lang="en-US" b="1" dirty="0">
                <a:latin typeface="Times New Roman" panose="02020603050405020304" pitchFamily="18" charset="0"/>
                <a:cs typeface="Times New Roman" panose="02020603050405020304" pitchFamily="18" charset="0"/>
              </a:rPr>
            </a:br>
            <a:endParaRPr lang="en-US"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3741" y="1472187"/>
            <a:ext cx="10058400" cy="4944817"/>
          </a:xfrm>
          <a:prstGeom prst="rect">
            <a:avLst/>
          </a:prstGeom>
        </p:spPr>
      </p:pic>
    </p:spTree>
    <p:extLst>
      <p:ext uri="{BB962C8B-B14F-4D97-AF65-F5344CB8AC3E}">
        <p14:creationId xmlns:p14="http://schemas.microsoft.com/office/powerpoint/2010/main" val="205271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511380" y="1828800"/>
            <a:ext cx="8667482" cy="4378817"/>
          </a:xfrm>
          <a:prstGeom prst="rect">
            <a:avLst/>
          </a:prstGeom>
        </p:spPr>
      </p:pic>
    </p:spTree>
    <p:extLst>
      <p:ext uri="{BB962C8B-B14F-4D97-AF65-F5344CB8AC3E}">
        <p14:creationId xmlns:p14="http://schemas.microsoft.com/office/powerpoint/2010/main" val="9969546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15921" y="624110"/>
            <a:ext cx="9688691" cy="1115790"/>
          </a:xfrm>
        </p:spPr>
        <p:txBody>
          <a:bodyPr>
            <a:normAutofit/>
          </a:bodyPr>
          <a:lstStyle/>
          <a:p>
            <a:r>
              <a:rPr lang="en-US" b="1" dirty="0">
                <a:latin typeface="Times New Roman" panose="02020603050405020304" pitchFamily="18" charset="0"/>
                <a:cs typeface="Times New Roman" panose="02020603050405020304" pitchFamily="18" charset="0"/>
              </a:rPr>
              <a:t>Stone Wall Definition </a:t>
            </a: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752260" y="2343955"/>
            <a:ext cx="3056112" cy="3698767"/>
          </a:xfrm>
          <a:prstGeom prst="rect">
            <a:avLst/>
          </a:prstGeom>
          <a:noFill/>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5808372" y="2343955"/>
            <a:ext cx="5924282" cy="3698767"/>
          </a:xfrm>
          <a:prstGeom prst="rect">
            <a:avLst/>
          </a:prstGeom>
        </p:spPr>
      </p:pic>
    </p:spTree>
    <p:extLst>
      <p:ext uri="{BB962C8B-B14F-4D97-AF65-F5344CB8AC3E}">
        <p14:creationId xmlns:p14="http://schemas.microsoft.com/office/powerpoint/2010/main" val="26835459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3195" y="624110"/>
            <a:ext cx="9611418" cy="882718"/>
          </a:xfrm>
        </p:spPr>
        <p:txBody>
          <a:bodyPr/>
          <a:lstStyle/>
          <a:p>
            <a:r>
              <a:rPr lang="en-US" b="1" dirty="0" smtClean="0">
                <a:latin typeface="Times New Roman" panose="02020603050405020304" pitchFamily="18" charset="0"/>
                <a:cs typeface="Times New Roman" panose="02020603050405020304" pitchFamily="18" charset="0"/>
              </a:rPr>
              <a:t>Door and Windows </a:t>
            </a:r>
            <a:r>
              <a:rPr lang="en-US" b="1" dirty="0">
                <a:latin typeface="Times New Roman" panose="02020603050405020304" pitchFamily="18" charset="0"/>
                <a:cs typeface="Times New Roman" panose="02020603050405020304" pitchFamily="18" charset="0"/>
              </a:rPr>
              <a:t>Definition</a:t>
            </a:r>
            <a:endParaRPr lang="ar-SA" b="1"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999838" y="2185116"/>
            <a:ext cx="3014595" cy="4437287"/>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51606" y="2185116"/>
            <a:ext cx="3062617" cy="4437287"/>
          </a:xfrm>
          <a:prstGeom prst="rect">
            <a:avLst/>
          </a:prstGeom>
        </p:spPr>
      </p:pic>
    </p:spTree>
    <p:extLst>
      <p:ext uri="{BB962C8B-B14F-4D97-AF65-F5344CB8AC3E}">
        <p14:creationId xmlns:p14="http://schemas.microsoft.com/office/powerpoint/2010/main" val="33972882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4405" y="1801611"/>
            <a:ext cx="10058400" cy="3981450"/>
          </a:xfrm>
          <a:prstGeom prst="rect">
            <a:avLst/>
          </a:prstGeom>
        </p:spPr>
      </p:pic>
    </p:spTree>
    <p:extLst>
      <p:ext uri="{BB962C8B-B14F-4D97-AF65-F5344CB8AC3E}">
        <p14:creationId xmlns:p14="http://schemas.microsoft.com/office/powerpoint/2010/main" val="4962015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4559" y="624110"/>
            <a:ext cx="9650054" cy="934234"/>
          </a:xfrm>
        </p:spPr>
        <p:txBody>
          <a:bodyPr/>
          <a:lstStyle/>
          <a:p>
            <a:r>
              <a:rPr lang="en-US" b="1" dirty="0" smtClean="0">
                <a:latin typeface="Times New Roman" panose="02020603050405020304" pitchFamily="18" charset="0"/>
                <a:cs typeface="Times New Roman" panose="02020603050405020304" pitchFamily="18" charset="0"/>
              </a:rPr>
              <a:t>Tile </a:t>
            </a:r>
            <a:r>
              <a:rPr lang="en-US" b="1" dirty="0">
                <a:latin typeface="Times New Roman" panose="02020603050405020304" pitchFamily="18" charset="0"/>
                <a:cs typeface="Times New Roman" panose="02020603050405020304" pitchFamily="18" charset="0"/>
              </a:rPr>
              <a:t>Definition</a:t>
            </a:r>
            <a:endParaRPr lang="ar-SA" b="1"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49076" y="1840606"/>
            <a:ext cx="2937323" cy="4255756"/>
          </a:xfr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6704" y="2296301"/>
            <a:ext cx="6141810" cy="2803733"/>
          </a:xfrm>
          <a:prstGeom prst="rect">
            <a:avLst/>
          </a:prstGeom>
        </p:spPr>
      </p:pic>
    </p:spTree>
    <p:extLst>
      <p:ext uri="{BB962C8B-B14F-4D97-AF65-F5344CB8AC3E}">
        <p14:creationId xmlns:p14="http://schemas.microsoft.com/office/powerpoint/2010/main" val="11769804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59429" y="624110"/>
            <a:ext cx="9545183" cy="1280890"/>
          </a:xfrm>
        </p:spPr>
        <p:txBody>
          <a:bodyPr/>
          <a:lstStyle/>
          <a:p>
            <a:r>
              <a:rPr lang="en-US" b="1" dirty="0" smtClean="0">
                <a:latin typeface="Times New Roman" pitchFamily="18" charset="0"/>
                <a:cs typeface="Times New Roman" pitchFamily="18" charset="0"/>
              </a:rPr>
              <a:t>Project management system.</a:t>
            </a:r>
            <a:endParaRPr lang="ar-SA" b="1" dirty="0">
              <a:latin typeface="Times New Roman" pitchFamily="18" charset="0"/>
              <a:cs typeface="Times New Roman" pitchFamily="18" charset="0"/>
            </a:endParaRPr>
          </a:p>
        </p:txBody>
      </p:sp>
      <p:pic>
        <p:nvPicPr>
          <p:cNvPr id="4" name="صورة 4"/>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71989" y="1738648"/>
            <a:ext cx="6714924" cy="4636394"/>
          </a:xfrm>
          <a:prstGeom prst="rect">
            <a:avLst/>
          </a:prstGeom>
          <a:noFill/>
          <a:ln>
            <a:noFill/>
          </a:ln>
        </p:spPr>
      </p:pic>
    </p:spTree>
    <p:extLst>
      <p:ext uri="{BB962C8B-B14F-4D97-AF65-F5344CB8AC3E}">
        <p14:creationId xmlns:p14="http://schemas.microsoft.com/office/powerpoint/2010/main" val="31248824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7437" y="624110"/>
            <a:ext cx="9637175" cy="1280890"/>
          </a:xfrm>
        </p:spPr>
        <p:txBody>
          <a:bodyPr/>
          <a:lstStyle/>
          <a:p>
            <a:r>
              <a:rPr lang="tr-TR" b="1" dirty="0" smtClean="0">
                <a:latin typeface="Times New Roman" panose="02020603050405020304" pitchFamily="18" charset="0"/>
                <a:cs typeface="Times New Roman" panose="02020603050405020304" pitchFamily="18" charset="0"/>
              </a:rPr>
              <a:t>Wall </a:t>
            </a:r>
            <a:r>
              <a:rPr lang="en-US" b="1" dirty="0">
                <a:latin typeface="Times New Roman" panose="02020603050405020304" pitchFamily="18" charset="0"/>
                <a:cs typeface="Times New Roman" panose="02020603050405020304" pitchFamily="18" charset="0"/>
              </a:rPr>
              <a:t>Definition</a:t>
            </a:r>
            <a:endParaRPr lang="ar-SA" b="1" dirty="0">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77826" y="2249510"/>
            <a:ext cx="2830590" cy="3778250"/>
          </a:xfrm>
        </p:spPr>
      </p:pic>
    </p:spTree>
    <p:extLst>
      <p:ext uri="{BB962C8B-B14F-4D97-AF65-F5344CB8AC3E}">
        <p14:creationId xmlns:p14="http://schemas.microsoft.com/office/powerpoint/2010/main" val="4033516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28801" y="624110"/>
            <a:ext cx="9675812" cy="1128490"/>
          </a:xfrm>
        </p:spPr>
        <p:txBody>
          <a:bodyPr>
            <a:normAutofit/>
          </a:bodyPr>
          <a:lstStyle/>
          <a:p>
            <a:r>
              <a:rPr lang="en-US" b="1" dirty="0" smtClean="0">
                <a:latin typeface="Times New Roman" panose="02020603050405020304" pitchFamily="18" charset="0"/>
                <a:cs typeface="Times New Roman" panose="02020603050405020304" pitchFamily="18" charset="0"/>
              </a:rPr>
              <a:t>Time </a:t>
            </a:r>
            <a:r>
              <a:rPr lang="en-US" b="1" dirty="0">
                <a:latin typeface="Times New Roman" panose="02020603050405020304" pitchFamily="18" charset="0"/>
                <a:cs typeface="Times New Roman" panose="02020603050405020304" pitchFamily="18" charset="0"/>
              </a:rPr>
              <a:t>A</a:t>
            </a:r>
            <a:r>
              <a:rPr lang="en-US" b="1" dirty="0" smtClean="0">
                <a:latin typeface="Times New Roman" panose="02020603050405020304" pitchFamily="18" charset="0"/>
                <a:cs typeface="Times New Roman" panose="02020603050405020304" pitchFamily="18" charset="0"/>
              </a:rPr>
              <a:t>nd </a:t>
            </a:r>
            <a:r>
              <a:rPr lang="en-US" b="1" dirty="0">
                <a:latin typeface="Times New Roman" panose="02020603050405020304" pitchFamily="18" charset="0"/>
                <a:cs typeface="Times New Roman" panose="02020603050405020304" pitchFamily="18" charset="0"/>
              </a:rPr>
              <a:t>C</a:t>
            </a:r>
            <a:r>
              <a:rPr lang="en-US" b="1" dirty="0" smtClean="0">
                <a:latin typeface="Times New Roman" panose="02020603050405020304" pitchFamily="18" charset="0"/>
                <a:cs typeface="Times New Roman" panose="02020603050405020304" pitchFamily="18" charset="0"/>
              </a:rPr>
              <a:t>ost </a:t>
            </a:r>
            <a:r>
              <a:rPr lang="en-US" b="1" dirty="0">
                <a:latin typeface="Times New Roman" panose="02020603050405020304" pitchFamily="18" charset="0"/>
                <a:cs typeface="Times New Roman" panose="02020603050405020304" pitchFamily="18" charset="0"/>
              </a:rPr>
              <a:t>M</a:t>
            </a:r>
            <a:r>
              <a:rPr lang="en-US" b="1" dirty="0" smtClean="0">
                <a:latin typeface="Times New Roman" panose="02020603050405020304" pitchFamily="18" charset="0"/>
                <a:cs typeface="Times New Roman" panose="02020603050405020304" pitchFamily="18" charset="0"/>
              </a:rPr>
              <a:t>anagement </a:t>
            </a:r>
            <a:endParaRPr lang="en-US" b="1" dirty="0">
              <a:latin typeface="Times New Roman" panose="02020603050405020304" pitchFamily="18" charset="0"/>
              <a:cs typeface="Times New Roman" panose="02020603050405020304" pitchFamily="18" charset="0"/>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3116688" y="1910079"/>
            <a:ext cx="7856112" cy="4683903"/>
          </a:xfrm>
          <a:prstGeom prst="rect">
            <a:avLst/>
          </a:prstGeom>
        </p:spPr>
      </p:pic>
    </p:spTree>
    <p:extLst>
      <p:ext uri="{BB962C8B-B14F-4D97-AF65-F5344CB8AC3E}">
        <p14:creationId xmlns:p14="http://schemas.microsoft.com/office/powerpoint/2010/main" val="36496317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smtClean="0">
                <a:latin typeface="Times New Roman" panose="02020603050405020304" pitchFamily="18" charset="0"/>
                <a:cs typeface="Times New Roman" panose="02020603050405020304" pitchFamily="18" charset="0"/>
              </a:rPr>
              <a:t>Estimating</a:t>
            </a:r>
            <a:endParaRPr lang="en-US" sz="4000" b="1" dirty="0">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a:xfrm>
            <a:off x="2592924" y="1778000"/>
            <a:ext cx="8911687" cy="4133222"/>
          </a:xfrm>
        </p:spPr>
        <p:txBody>
          <a:bodyPr>
            <a:normAutofit/>
          </a:bodyPr>
          <a:lstStyle/>
          <a:p>
            <a:pPr marL="0" indent="0">
              <a:buNone/>
            </a:pPr>
            <a:r>
              <a:rPr lang="en-US" sz="3200" b="1" dirty="0">
                <a:latin typeface="Times New Roman" panose="02020603050405020304" pitchFamily="18" charset="0"/>
                <a:cs typeface="Times New Roman" panose="02020603050405020304" pitchFamily="18" charset="0"/>
              </a:rPr>
              <a:t>Work Breakdown Structure (WBS</a:t>
            </a:r>
            <a:r>
              <a:rPr lang="en-US" sz="3200" b="1" dirty="0" smtClean="0">
                <a:latin typeface="Times New Roman" panose="02020603050405020304" pitchFamily="18" charset="0"/>
                <a:cs typeface="Times New Roman" panose="02020603050405020304" pitchFamily="18" charset="0"/>
              </a:rPr>
              <a:t>)</a:t>
            </a:r>
          </a:p>
          <a:p>
            <a:pPr marL="0" indent="0">
              <a:buNone/>
            </a:pPr>
            <a:endParaRPr lang="en-US" sz="1100" b="1" dirty="0" smtClean="0">
              <a:latin typeface="Times New Roman" panose="02020603050405020304" pitchFamily="18" charset="0"/>
              <a:cs typeface="Times New Roman" panose="02020603050405020304" pitchFamily="18" charset="0"/>
            </a:endParaRPr>
          </a:p>
          <a:p>
            <a:pPr marL="0" indent="0" algn="just">
              <a:lnSpc>
                <a:spcPct val="150000"/>
              </a:lnSpc>
              <a:buNone/>
            </a:pPr>
            <a:r>
              <a:rPr lang="en-US" sz="2000" b="1" dirty="0">
                <a:latin typeface="Times New Roman" panose="02020603050405020304" pitchFamily="18" charset="0"/>
                <a:cs typeface="Times New Roman" panose="02020603050405020304" pitchFamily="18" charset="0"/>
              </a:rPr>
              <a:t>Work Breakdown Structure </a:t>
            </a:r>
            <a:r>
              <a:rPr lang="en-US" sz="2000" b="1" dirty="0" smtClean="0">
                <a:latin typeface="Times New Roman" panose="02020603050405020304" pitchFamily="18" charset="0"/>
                <a:cs typeface="Times New Roman" panose="02020603050405020304" pitchFamily="18" charset="0"/>
              </a:rPr>
              <a:t>is </a:t>
            </a:r>
            <a:r>
              <a:rPr lang="en-US" sz="2000" b="1" dirty="0">
                <a:latin typeface="Times New Roman" panose="02020603050405020304" pitchFamily="18" charset="0"/>
                <a:cs typeface="Times New Roman" panose="02020603050405020304" pitchFamily="18" charset="0"/>
              </a:rPr>
              <a:t>one form of project management forms; it is the basis for time estimation, resource allocation, cost estimation and collection. Company’s owners and project managers used to breakdown the large projects into smaller manageable projects that can be effectively estimated and supervised. However, the work breakdown structure is often misunderstood and not used as it should be in project </a:t>
            </a:r>
            <a:r>
              <a:rPr lang="en-US" sz="2000" b="1" dirty="0" smtClean="0">
                <a:latin typeface="Times New Roman" panose="02020603050405020304" pitchFamily="18" charset="0"/>
                <a:cs typeface="Times New Roman" panose="02020603050405020304" pitchFamily="18" charset="0"/>
              </a:rPr>
              <a:t>management.</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6599305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654300" y="1308100"/>
            <a:ext cx="8850312" cy="3975100"/>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WBS depend on several factors, some of them are</a:t>
            </a:r>
            <a:r>
              <a:rPr lang="en-US" sz="2000" b="1" dirty="0" smtClean="0">
                <a:latin typeface="Times New Roman" panose="02020603050405020304" pitchFamily="18" charset="0"/>
                <a:cs typeface="Times New Roman" panose="02020603050405020304" pitchFamily="18" charset="0"/>
              </a:rPr>
              <a:t>:</a:t>
            </a:r>
          </a:p>
          <a:p>
            <a:pPr>
              <a:lnSpc>
                <a:spcPct val="200000"/>
              </a:lnSpc>
            </a:pPr>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Size and complexity of the work. </a:t>
            </a:r>
            <a:endParaRPr lang="en-US" sz="2000" b="1" dirty="0" smtClean="0">
              <a:latin typeface="Times New Roman" panose="02020603050405020304" pitchFamily="18" charset="0"/>
              <a:cs typeface="Times New Roman" panose="02020603050405020304" pitchFamily="18" charset="0"/>
            </a:endParaRPr>
          </a:p>
          <a:p>
            <a:pPr>
              <a:lnSpc>
                <a:spcPct val="200000"/>
              </a:lnSpc>
            </a:pPr>
            <a:r>
              <a:rPr lang="en-US" sz="2000" b="1" dirty="0" smtClean="0">
                <a:latin typeface="Times New Roman" panose="02020603050405020304" pitchFamily="18" charset="0"/>
                <a:cs typeface="Times New Roman" panose="02020603050405020304" pitchFamily="18" charset="0"/>
              </a:rPr>
              <a:t>Project </a:t>
            </a:r>
            <a:r>
              <a:rPr lang="en-US" sz="2000" b="1" dirty="0">
                <a:latin typeface="Times New Roman" panose="02020603050405020304" pitchFamily="18" charset="0"/>
                <a:cs typeface="Times New Roman" panose="02020603050405020304" pitchFamily="18" charset="0"/>
              </a:rPr>
              <a:t>manager judgment of work. </a:t>
            </a:r>
            <a:endParaRPr lang="en-US" sz="2000" b="1" dirty="0" smtClean="0">
              <a:latin typeface="Times New Roman" panose="02020603050405020304" pitchFamily="18" charset="0"/>
              <a:cs typeface="Times New Roman" panose="02020603050405020304" pitchFamily="18" charset="0"/>
            </a:endParaRPr>
          </a:p>
          <a:p>
            <a:pPr>
              <a:lnSpc>
                <a:spcPct val="200000"/>
              </a:lnSpc>
            </a:pPr>
            <a:r>
              <a:rPr lang="en-US" sz="2000" b="1" dirty="0" smtClean="0">
                <a:latin typeface="Times New Roman" panose="02020603050405020304" pitchFamily="18" charset="0"/>
                <a:cs typeface="Times New Roman" panose="02020603050405020304" pitchFamily="18" charset="0"/>
              </a:rPr>
              <a:t>Time </a:t>
            </a:r>
            <a:r>
              <a:rPr lang="en-US" sz="2000" b="1" dirty="0">
                <a:latin typeface="Times New Roman" panose="02020603050405020304" pitchFamily="18" charset="0"/>
                <a:cs typeface="Times New Roman" panose="02020603050405020304" pitchFamily="18" charset="0"/>
              </a:rPr>
              <a:t>available to complete the project. </a:t>
            </a:r>
            <a:endParaRPr lang="en-US" sz="2000" b="1" dirty="0" smtClean="0">
              <a:latin typeface="Times New Roman" panose="02020603050405020304" pitchFamily="18" charset="0"/>
              <a:cs typeface="Times New Roman" panose="02020603050405020304" pitchFamily="18" charset="0"/>
            </a:endParaRPr>
          </a:p>
          <a:p>
            <a:pPr>
              <a:lnSpc>
                <a:spcPct val="200000"/>
              </a:lnSpc>
            </a:pPr>
            <a:r>
              <a:rPr lang="en-US" sz="2000" b="1" dirty="0" smtClean="0">
                <a:latin typeface="Times New Roman" panose="02020603050405020304" pitchFamily="18" charset="0"/>
                <a:cs typeface="Times New Roman" panose="02020603050405020304" pitchFamily="18" charset="0"/>
              </a:rPr>
              <a:t>Degree </a:t>
            </a:r>
            <a:r>
              <a:rPr lang="en-US" sz="2000" b="1" dirty="0">
                <a:latin typeface="Times New Roman" panose="02020603050405020304" pitchFamily="18" charset="0"/>
                <a:cs typeface="Times New Roman" panose="02020603050405020304" pitchFamily="18" charset="0"/>
              </a:rPr>
              <a:t>of uncertainty and risk involved. </a:t>
            </a:r>
          </a:p>
        </p:txBody>
      </p:sp>
    </p:spTree>
    <p:extLst>
      <p:ext uri="{BB962C8B-B14F-4D97-AF65-F5344CB8AC3E}">
        <p14:creationId xmlns:p14="http://schemas.microsoft.com/office/powerpoint/2010/main" val="36034203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94832" y="952500"/>
            <a:ext cx="9587568" cy="5372100"/>
          </a:xfrm>
        </p:spPr>
      </p:pic>
    </p:spTree>
    <p:extLst>
      <p:ext uri="{BB962C8B-B14F-4D97-AF65-F5344CB8AC3E}">
        <p14:creationId xmlns:p14="http://schemas.microsoft.com/office/powerpoint/2010/main" val="9611676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a:latin typeface="Times New Roman" panose="02020603050405020304" pitchFamily="18" charset="0"/>
                <a:cs typeface="Times New Roman" panose="02020603050405020304" pitchFamily="18" charset="0"/>
              </a:rPr>
              <a:t>Bill of </a:t>
            </a:r>
            <a:r>
              <a:rPr lang="en-US" sz="4000" b="1" dirty="0" smtClean="0">
                <a:latin typeface="Times New Roman" panose="02020603050405020304" pitchFamily="18" charset="0"/>
                <a:cs typeface="Times New Roman" panose="02020603050405020304" pitchFamily="18" charset="0"/>
              </a:rPr>
              <a:t>Quantities</a:t>
            </a:r>
            <a:endParaRPr lang="en-US" sz="4000" b="1" dirty="0">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p:txBody>
          <a:bodyPr>
            <a:normAutofit/>
          </a:bodyPr>
          <a:lstStyle/>
          <a:p>
            <a:pPr marL="0" indent="0" algn="just">
              <a:lnSpc>
                <a:spcPct val="150000"/>
              </a:lnSpc>
              <a:buNone/>
            </a:pPr>
            <a:r>
              <a:rPr lang="en-US" sz="2000" b="1" dirty="0">
                <a:latin typeface="Times New Roman" panose="02020603050405020304" pitchFamily="18" charset="0"/>
                <a:cs typeface="Times New Roman" panose="02020603050405020304" pitchFamily="18" charset="0"/>
              </a:rPr>
              <a:t>Bill of Quantities</a:t>
            </a:r>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is (sometimes referred to as a '</a:t>
            </a:r>
            <a:r>
              <a:rPr lang="en-US" sz="2000" b="1" dirty="0" err="1">
                <a:latin typeface="Times New Roman" panose="02020603050405020304" pitchFamily="18" charset="0"/>
                <a:cs typeface="Times New Roman" panose="02020603050405020304" pitchFamily="18" charset="0"/>
              </a:rPr>
              <a:t>BoQ</a:t>
            </a:r>
            <a:r>
              <a:rPr lang="en-US" sz="2000" b="1" dirty="0">
                <a:latin typeface="Times New Roman" panose="02020603050405020304" pitchFamily="18" charset="0"/>
                <a:cs typeface="Times New Roman" panose="02020603050405020304" pitchFamily="18" charset="0"/>
              </a:rPr>
              <a:t>' or 'BQ') is a document, typically prepared by a cost consultant (often a quantity surveyor) that provides measured quantities of the items of work identified by the drawings and specifications in the tender documentation for a project. It is issued to tenderers for them to prepare a price for carrying out the </a:t>
            </a:r>
            <a:r>
              <a:rPr lang="en-US" sz="2000" b="1" dirty="0" smtClean="0">
                <a:latin typeface="Times New Roman" panose="02020603050405020304" pitchFamily="18" charset="0"/>
                <a:cs typeface="Times New Roman" panose="02020603050405020304" pitchFamily="18" charset="0"/>
              </a:rPr>
              <a:t>works.</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650143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1" y="624110"/>
            <a:ext cx="9675812" cy="959991"/>
          </a:xfrm>
        </p:spPr>
        <p:txBody>
          <a:bodyPr/>
          <a:lstStyle/>
          <a:p>
            <a:r>
              <a:rPr lang="en-US" b="1" dirty="0">
                <a:latin typeface="Times New Roman" panose="02020603050405020304" pitchFamily="18" charset="0"/>
                <a:cs typeface="Times New Roman" panose="02020603050405020304" pitchFamily="18" charset="0"/>
              </a:rPr>
              <a:t>Project Life Cycle</a:t>
            </a:r>
            <a:endParaRPr lang="ar-SA"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pPr>
              <a:lnSpc>
                <a:spcPct val="150000"/>
              </a:lnSpc>
            </a:pPr>
            <a:r>
              <a:rPr lang="en-US" sz="2400" b="1" dirty="0">
                <a:latin typeface="Times New Roman" panose="02020603050405020304" pitchFamily="18" charset="0"/>
                <a:cs typeface="Times New Roman" panose="02020603050405020304" pitchFamily="18" charset="0"/>
              </a:rPr>
              <a:t>The major phases in the project cycle that are common to  most design and construction projects </a:t>
            </a:r>
            <a:r>
              <a:rPr lang="en-US" sz="2400" b="1" dirty="0" smtClean="0">
                <a:latin typeface="Times New Roman" panose="02020603050405020304" pitchFamily="18" charset="0"/>
                <a:cs typeface="Times New Roman" panose="02020603050405020304" pitchFamily="18" charset="0"/>
              </a:rPr>
              <a:t>are:</a:t>
            </a:r>
          </a:p>
          <a:p>
            <a:pPr marL="0" indent="0">
              <a:lnSpc>
                <a:spcPct val="150000"/>
              </a:lnSpc>
              <a:buNone/>
            </a:pPr>
            <a:r>
              <a:rPr lang="en-US" sz="2400" b="1" dirty="0" smtClean="0">
                <a:latin typeface="Times New Roman" panose="02020603050405020304" pitchFamily="18" charset="0"/>
                <a:cs typeface="Times New Roman" panose="02020603050405020304" pitchFamily="18" charset="0"/>
              </a:rPr>
              <a:t> Project Planning</a:t>
            </a:r>
          </a:p>
          <a:p>
            <a:pPr marL="0" indent="0">
              <a:lnSpc>
                <a:spcPct val="150000"/>
              </a:lnSpc>
              <a:buNone/>
            </a:pPr>
            <a:r>
              <a:rPr lang="en-US" sz="2400" b="1" dirty="0" smtClean="0">
                <a:latin typeface="Times New Roman" panose="02020603050405020304" pitchFamily="18" charset="0"/>
                <a:cs typeface="Times New Roman" panose="02020603050405020304" pitchFamily="18" charset="0"/>
              </a:rPr>
              <a:t> Design</a:t>
            </a:r>
          </a:p>
          <a:p>
            <a:pPr marL="0" indent="0">
              <a:lnSpc>
                <a:spcPct val="150000"/>
              </a:lnSpc>
              <a:buNone/>
            </a:pPr>
            <a:r>
              <a:rPr lang="en-US" sz="2400" b="1" dirty="0" smtClean="0">
                <a:latin typeface="Times New Roman" panose="02020603050405020304" pitchFamily="18" charset="0"/>
                <a:cs typeface="Times New Roman" panose="02020603050405020304" pitchFamily="18" charset="0"/>
              </a:rPr>
              <a:t> Construction</a:t>
            </a:r>
          </a:p>
          <a:p>
            <a:pPr marL="0" indent="0">
              <a:lnSpc>
                <a:spcPct val="150000"/>
              </a:lnSpc>
              <a:buNone/>
            </a:pPr>
            <a:r>
              <a:rPr lang="en-US" sz="2400" b="1" dirty="0" smtClean="0">
                <a:latin typeface="Times New Roman" panose="02020603050405020304" pitchFamily="18" charset="0"/>
                <a:cs typeface="Times New Roman" panose="02020603050405020304" pitchFamily="18" charset="0"/>
              </a:rPr>
              <a:t> Occupancy</a:t>
            </a:r>
            <a:endParaRPr lang="ar-SA"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2875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67437" y="624110"/>
            <a:ext cx="9637175" cy="772890"/>
          </a:xfrm>
        </p:spPr>
        <p:txBody>
          <a:bodyPr>
            <a:normAutofit/>
          </a:bodyPr>
          <a:lstStyle/>
          <a:p>
            <a:r>
              <a:rPr lang="en-US" b="1" dirty="0">
                <a:latin typeface="Times New Roman" panose="02020603050405020304" pitchFamily="18" charset="0"/>
                <a:cs typeface="Times New Roman" panose="02020603050405020304" pitchFamily="18" charset="0"/>
              </a:rPr>
              <a:t>Project Definition</a:t>
            </a:r>
          </a:p>
        </p:txBody>
      </p:sp>
      <p:sp>
        <p:nvSpPr>
          <p:cNvPr id="3" name="عنصر نائب للمحتوى 2"/>
          <p:cNvSpPr>
            <a:spLocks noGrp="1"/>
          </p:cNvSpPr>
          <p:nvPr>
            <p:ph idx="1"/>
          </p:nvPr>
        </p:nvSpPr>
        <p:spPr>
          <a:xfrm>
            <a:off x="2592925" y="1574800"/>
            <a:ext cx="8911687" cy="478790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The parameters needed to define the project in Primavera software</a:t>
            </a:r>
            <a:r>
              <a:rPr lang="en-US" sz="2400" b="1" dirty="0" smtClean="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a:p>
            <a:pPr lvl="0">
              <a:lnSpc>
                <a:spcPct val="150000"/>
              </a:lnSpc>
            </a:pPr>
            <a:r>
              <a:rPr lang="en-GB" sz="2400" b="1" dirty="0">
                <a:latin typeface="Times New Roman" panose="02020603050405020304" pitchFamily="18" charset="0"/>
                <a:cs typeface="Times New Roman" panose="02020603050405020304" pitchFamily="18" charset="0"/>
              </a:rPr>
              <a:t>Project ID: M.O.P.W.H </a:t>
            </a:r>
            <a:endParaRPr lang="en-US" sz="2400" b="1" dirty="0">
              <a:latin typeface="Times New Roman" panose="02020603050405020304" pitchFamily="18" charset="0"/>
              <a:cs typeface="Times New Roman" panose="02020603050405020304" pitchFamily="18" charset="0"/>
            </a:endParaRPr>
          </a:p>
          <a:p>
            <a:pPr lvl="0">
              <a:lnSpc>
                <a:spcPct val="150000"/>
              </a:lnSpc>
            </a:pPr>
            <a:r>
              <a:rPr lang="en-GB" sz="2400" b="1" dirty="0">
                <a:latin typeface="Times New Roman" panose="02020603050405020304" pitchFamily="18" charset="0"/>
                <a:cs typeface="Times New Roman" panose="02020603050405020304" pitchFamily="18" charset="0"/>
              </a:rPr>
              <a:t> Project Name: Ministry of Public Works and Housing.</a:t>
            </a:r>
            <a:endParaRPr lang="en-US" sz="2400" b="1" dirty="0">
              <a:latin typeface="Times New Roman" panose="02020603050405020304" pitchFamily="18" charset="0"/>
              <a:cs typeface="Times New Roman" panose="02020603050405020304" pitchFamily="18" charset="0"/>
            </a:endParaRPr>
          </a:p>
          <a:p>
            <a:pPr lvl="0">
              <a:lnSpc>
                <a:spcPct val="150000"/>
              </a:lnSpc>
            </a:pPr>
            <a:r>
              <a:rPr lang="en-GB" sz="2400" b="1" dirty="0">
                <a:latin typeface="Times New Roman" panose="02020603050405020304" pitchFamily="18" charset="0"/>
                <a:cs typeface="Times New Roman" panose="02020603050405020304" pitchFamily="18" charset="0"/>
              </a:rPr>
              <a:t>Project Planned Start Date: 1/1/2015</a:t>
            </a:r>
            <a:endParaRPr lang="en-US" sz="2400" b="1" dirty="0">
              <a:latin typeface="Times New Roman" panose="02020603050405020304" pitchFamily="18" charset="0"/>
              <a:cs typeface="Times New Roman" panose="02020603050405020304" pitchFamily="18" charset="0"/>
            </a:endParaRPr>
          </a:p>
          <a:p>
            <a:pPr lvl="0">
              <a:lnSpc>
                <a:spcPct val="150000"/>
              </a:lnSpc>
            </a:pPr>
            <a:r>
              <a:rPr lang="en-GB" sz="2400" b="1" dirty="0">
                <a:latin typeface="Times New Roman" panose="02020603050405020304" pitchFamily="18" charset="0"/>
                <a:cs typeface="Times New Roman" panose="02020603050405020304" pitchFamily="18" charset="0"/>
              </a:rPr>
              <a:t>Major Rate Type: Price/Unit.</a:t>
            </a:r>
            <a:endParaRPr lang="en-US" sz="2400" b="1" dirty="0">
              <a:latin typeface="Times New Roman" panose="02020603050405020304" pitchFamily="18" charset="0"/>
              <a:cs typeface="Times New Roman" panose="02020603050405020304" pitchFamily="18" charset="0"/>
            </a:endParaRPr>
          </a:p>
          <a:p>
            <a:pPr marL="0" indent="0">
              <a:lnSpc>
                <a:spcPct val="150000"/>
              </a:lnSpc>
              <a:buNone/>
            </a:pPr>
            <a:endParaRPr lang="en-US" sz="11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171596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657319" y="1905000"/>
            <a:ext cx="3910906" cy="3334215"/>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6568225" y="2034862"/>
            <a:ext cx="3966693" cy="3204353"/>
          </a:xfrm>
          <a:prstGeom prst="rect">
            <a:avLst/>
          </a:prstGeom>
        </p:spPr>
      </p:pic>
    </p:spTree>
    <p:extLst>
      <p:ext uri="{BB962C8B-B14F-4D97-AF65-F5344CB8AC3E}">
        <p14:creationId xmlns:p14="http://schemas.microsoft.com/office/powerpoint/2010/main" val="53841577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485624" y="2279561"/>
            <a:ext cx="4189318" cy="3606083"/>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6674941" y="2112135"/>
            <a:ext cx="4491042" cy="3773509"/>
          </a:xfrm>
          <a:prstGeom prst="rect">
            <a:avLst/>
          </a:prstGeom>
        </p:spPr>
      </p:pic>
    </p:spTree>
    <p:extLst>
      <p:ext uri="{BB962C8B-B14F-4D97-AF65-F5344CB8AC3E}">
        <p14:creationId xmlns:p14="http://schemas.microsoft.com/office/powerpoint/2010/main" val="25505296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49381" y="624110"/>
            <a:ext cx="9555232" cy="1280890"/>
          </a:xfrm>
        </p:spPr>
        <p:txBody>
          <a:bodyPr/>
          <a:lstStyle/>
          <a:p>
            <a:r>
              <a:rPr lang="en-US" b="1" dirty="0" smtClean="0">
                <a:latin typeface="Times New Roman" pitchFamily="18" charset="0"/>
                <a:cs typeface="Times New Roman" pitchFamily="18" charset="0"/>
              </a:rPr>
              <a:t>Methodology</a:t>
            </a:r>
            <a:r>
              <a:rPr lang="en-US" dirty="0" smtClean="0"/>
              <a:t> </a:t>
            </a:r>
            <a:endParaRPr lang="ar-SA" dirty="0"/>
          </a:p>
        </p:txBody>
      </p:sp>
      <p:sp>
        <p:nvSpPr>
          <p:cNvPr id="3" name="عنصر نائب للمحتوى 2"/>
          <p:cNvSpPr>
            <a:spLocks noGrp="1"/>
          </p:cNvSpPr>
          <p:nvPr>
            <p:ph idx="1"/>
          </p:nvPr>
        </p:nvSpPr>
        <p:spPr/>
        <p:txBody>
          <a:bodyPr/>
          <a:lstStyle/>
          <a:p>
            <a:pPr>
              <a:lnSpc>
                <a:spcPct val="200000"/>
              </a:lnSpc>
            </a:pPr>
            <a:r>
              <a:rPr lang="en-US" sz="2400" dirty="0" smtClean="0">
                <a:latin typeface="Times New Roman" pitchFamily="18" charset="0"/>
                <a:cs typeface="Times New Roman" pitchFamily="18" charset="0"/>
              </a:rPr>
              <a:t>Work break down structure.</a:t>
            </a:r>
          </a:p>
          <a:p>
            <a:pPr>
              <a:lnSpc>
                <a:spcPct val="200000"/>
              </a:lnSpc>
            </a:pPr>
            <a:r>
              <a:rPr lang="en-US" sz="2400" dirty="0" smtClean="0">
                <a:latin typeface="Times New Roman" pitchFamily="18" charset="0"/>
                <a:cs typeface="Times New Roman" pitchFamily="18" charset="0"/>
              </a:rPr>
              <a:t>Quantity Survey Using Rivet  Software.</a:t>
            </a:r>
          </a:p>
          <a:p>
            <a:pPr>
              <a:lnSpc>
                <a:spcPct val="200000"/>
              </a:lnSpc>
            </a:pPr>
            <a:r>
              <a:rPr lang="en-US" sz="2400" dirty="0" smtClean="0">
                <a:latin typeface="Times New Roman" pitchFamily="18" charset="0"/>
                <a:cs typeface="Times New Roman" pitchFamily="18" charset="0"/>
              </a:rPr>
              <a:t>Time schedule </a:t>
            </a:r>
            <a:r>
              <a:rPr lang="en-US" sz="2400" dirty="0">
                <a:latin typeface="Times New Roman" pitchFamily="18" charset="0"/>
                <a:cs typeface="Times New Roman" pitchFamily="18" charset="0"/>
              </a:rPr>
              <a:t>using </a:t>
            </a:r>
            <a:r>
              <a:rPr lang="en-US" sz="2400" dirty="0" smtClean="0">
                <a:latin typeface="Times New Roman" pitchFamily="18" charset="0"/>
                <a:cs typeface="Times New Roman" pitchFamily="18" charset="0"/>
              </a:rPr>
              <a:t>primavera </a:t>
            </a:r>
            <a:r>
              <a:rPr lang="en-US" sz="2400" dirty="0">
                <a:latin typeface="Times New Roman" pitchFamily="18" charset="0"/>
                <a:cs typeface="Times New Roman" pitchFamily="18" charset="0"/>
              </a:rPr>
              <a:t>software.</a:t>
            </a:r>
            <a:endParaRPr lang="en-US" sz="2400" dirty="0" smtClean="0">
              <a:latin typeface="Times New Roman" pitchFamily="18" charset="0"/>
              <a:cs typeface="Times New Roman" pitchFamily="18" charset="0"/>
            </a:endParaRPr>
          </a:p>
          <a:p>
            <a:endParaRPr lang="ar-SA" dirty="0"/>
          </a:p>
        </p:txBody>
      </p:sp>
    </p:spTree>
    <p:extLst>
      <p:ext uri="{BB962C8B-B14F-4D97-AF65-F5344CB8AC3E}">
        <p14:creationId xmlns:p14="http://schemas.microsoft.com/office/powerpoint/2010/main" val="36059387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4559" y="624110"/>
            <a:ext cx="9650054" cy="1280890"/>
          </a:xfrm>
        </p:spPr>
        <p:txBody>
          <a:bodyPr/>
          <a:lstStyle/>
          <a:p>
            <a:r>
              <a:rPr lang="en-US" b="1" dirty="0">
                <a:latin typeface="Times New Roman" panose="02020603050405020304" pitchFamily="18" charset="0"/>
                <a:cs typeface="Times New Roman" panose="02020603050405020304" pitchFamily="18" charset="0"/>
              </a:rPr>
              <a:t>Calendar Definition</a:t>
            </a:r>
            <a:endParaRPr lang="ar-SA" b="1" dirty="0">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a:xfrm>
            <a:off x="2408349" y="2133599"/>
            <a:ext cx="9096263" cy="4318715"/>
          </a:xfrm>
        </p:spPr>
        <p:txBody>
          <a:bodyPr>
            <a:normAutofit fontScale="25000" lnSpcReduction="20000"/>
          </a:bodyPr>
          <a:lstStyle/>
          <a:p>
            <a:pPr marL="0" indent="0">
              <a:lnSpc>
                <a:spcPct val="170000"/>
              </a:lnSpc>
              <a:buNone/>
            </a:pPr>
            <a:r>
              <a:rPr lang="en-US" sz="7200" dirty="0">
                <a:latin typeface="Times New Roman" panose="02020603050405020304" pitchFamily="18" charset="0"/>
                <a:cs typeface="Times New Roman" panose="02020603050405020304" pitchFamily="18" charset="0"/>
              </a:rPr>
              <a:t>The parameters needed to define the calendar in Primavera software:</a:t>
            </a:r>
          </a:p>
          <a:p>
            <a:pPr marL="0" indent="0">
              <a:lnSpc>
                <a:spcPct val="170000"/>
              </a:lnSpc>
              <a:buNone/>
            </a:pPr>
            <a:r>
              <a:rPr lang="en-US" sz="7200" dirty="0">
                <a:latin typeface="Times New Roman" panose="02020603050405020304" pitchFamily="18" charset="0"/>
                <a:cs typeface="Times New Roman" panose="02020603050405020304" pitchFamily="18" charset="0"/>
              </a:rPr>
              <a:t>- Work Hours per Day: 8.0 </a:t>
            </a:r>
            <a:r>
              <a:rPr lang="en-US" sz="7200" dirty="0" err="1">
                <a:latin typeface="Times New Roman" panose="02020603050405020304" pitchFamily="18" charset="0"/>
                <a:cs typeface="Times New Roman" panose="02020603050405020304" pitchFamily="18" charset="0"/>
              </a:rPr>
              <a:t>hr</a:t>
            </a:r>
            <a:r>
              <a:rPr lang="en-US" sz="7200" dirty="0">
                <a:latin typeface="Times New Roman" panose="02020603050405020304" pitchFamily="18" charset="0"/>
                <a:cs typeface="Times New Roman" panose="02020603050405020304" pitchFamily="18" charset="0"/>
              </a:rPr>
              <a:t>/d.</a:t>
            </a:r>
          </a:p>
          <a:p>
            <a:pPr marL="0" indent="0">
              <a:lnSpc>
                <a:spcPct val="170000"/>
              </a:lnSpc>
              <a:buNone/>
            </a:pPr>
            <a:r>
              <a:rPr lang="en-US" sz="7200" dirty="0" smtClean="0">
                <a:latin typeface="Times New Roman" panose="02020603050405020304" pitchFamily="18" charset="0"/>
                <a:cs typeface="Times New Roman" panose="02020603050405020304" pitchFamily="18" charset="0"/>
              </a:rPr>
              <a:t>- </a:t>
            </a:r>
            <a:r>
              <a:rPr lang="en-US" sz="7200" dirty="0">
                <a:latin typeface="Times New Roman" panose="02020603050405020304" pitchFamily="18" charset="0"/>
                <a:cs typeface="Times New Roman" panose="02020603050405020304" pitchFamily="18" charset="0"/>
              </a:rPr>
              <a:t>Calendar Weekly Hours: 8.0 hours for all week’s days but Friday is holiday.</a:t>
            </a:r>
          </a:p>
          <a:p>
            <a:pPr marL="0" indent="0">
              <a:lnSpc>
                <a:spcPct val="170000"/>
              </a:lnSpc>
              <a:buNone/>
            </a:pPr>
            <a:r>
              <a:rPr lang="en-US" sz="7200" dirty="0">
                <a:latin typeface="Times New Roman" panose="02020603050405020304" pitchFamily="18" charset="0"/>
                <a:cs typeface="Times New Roman" panose="02020603050405020304" pitchFamily="18" charset="0"/>
              </a:rPr>
              <a:t>- Hours per Time – Period:</a:t>
            </a:r>
          </a:p>
          <a:p>
            <a:pPr lvl="0">
              <a:lnSpc>
                <a:spcPct val="170000"/>
              </a:lnSpc>
            </a:pPr>
            <a:r>
              <a:rPr lang="en-GB" sz="7200" dirty="0">
                <a:latin typeface="Times New Roman" panose="02020603050405020304" pitchFamily="18" charset="0"/>
                <a:cs typeface="Times New Roman" panose="02020603050405020304" pitchFamily="18" charset="0"/>
              </a:rPr>
              <a:t> 8.0 </a:t>
            </a:r>
            <a:r>
              <a:rPr lang="en-GB" sz="7200" dirty="0" err="1">
                <a:latin typeface="Times New Roman" panose="02020603050405020304" pitchFamily="18" charset="0"/>
                <a:cs typeface="Times New Roman" panose="02020603050405020304" pitchFamily="18" charset="0"/>
              </a:rPr>
              <a:t>hr</a:t>
            </a:r>
            <a:r>
              <a:rPr lang="en-GB" sz="7200" dirty="0">
                <a:latin typeface="Times New Roman" panose="02020603050405020304" pitchFamily="18" charset="0"/>
                <a:cs typeface="Times New Roman" panose="02020603050405020304" pitchFamily="18" charset="0"/>
              </a:rPr>
              <a:t>/day.</a:t>
            </a:r>
            <a:endParaRPr lang="en-US" sz="7200" dirty="0">
              <a:latin typeface="Times New Roman" panose="02020603050405020304" pitchFamily="18" charset="0"/>
              <a:cs typeface="Times New Roman" panose="02020603050405020304" pitchFamily="18" charset="0"/>
            </a:endParaRPr>
          </a:p>
          <a:p>
            <a:pPr lvl="0">
              <a:lnSpc>
                <a:spcPct val="170000"/>
              </a:lnSpc>
            </a:pPr>
            <a:r>
              <a:rPr lang="en-GB" sz="7200" dirty="0">
                <a:latin typeface="Times New Roman" panose="02020603050405020304" pitchFamily="18" charset="0"/>
                <a:cs typeface="Times New Roman" panose="02020603050405020304" pitchFamily="18" charset="0"/>
              </a:rPr>
              <a:t>48.0 </a:t>
            </a:r>
            <a:r>
              <a:rPr lang="en-GB" sz="7200" dirty="0" err="1">
                <a:latin typeface="Times New Roman" panose="02020603050405020304" pitchFamily="18" charset="0"/>
                <a:cs typeface="Times New Roman" panose="02020603050405020304" pitchFamily="18" charset="0"/>
              </a:rPr>
              <a:t>hr</a:t>
            </a:r>
            <a:r>
              <a:rPr lang="en-GB" sz="7200" dirty="0">
                <a:latin typeface="Times New Roman" panose="02020603050405020304" pitchFamily="18" charset="0"/>
                <a:cs typeface="Times New Roman" panose="02020603050405020304" pitchFamily="18" charset="0"/>
              </a:rPr>
              <a:t>/ week.</a:t>
            </a:r>
            <a:endParaRPr lang="en-US" sz="7200" dirty="0">
              <a:latin typeface="Times New Roman" panose="02020603050405020304" pitchFamily="18" charset="0"/>
              <a:cs typeface="Times New Roman" panose="02020603050405020304" pitchFamily="18" charset="0"/>
            </a:endParaRPr>
          </a:p>
          <a:p>
            <a:pPr lvl="0">
              <a:lnSpc>
                <a:spcPct val="170000"/>
              </a:lnSpc>
            </a:pPr>
            <a:r>
              <a:rPr lang="en-GB" sz="7200" dirty="0">
                <a:latin typeface="Times New Roman" panose="02020603050405020304" pitchFamily="18" charset="0"/>
                <a:cs typeface="Times New Roman" panose="02020603050405020304" pitchFamily="18" charset="0"/>
              </a:rPr>
              <a:t>206.0 </a:t>
            </a:r>
            <a:r>
              <a:rPr lang="en-GB" sz="7200" dirty="0" err="1">
                <a:latin typeface="Times New Roman" panose="02020603050405020304" pitchFamily="18" charset="0"/>
                <a:cs typeface="Times New Roman" panose="02020603050405020304" pitchFamily="18" charset="0"/>
              </a:rPr>
              <a:t>hr</a:t>
            </a:r>
            <a:r>
              <a:rPr lang="en-GB" sz="7200" dirty="0">
                <a:latin typeface="Times New Roman" panose="02020603050405020304" pitchFamily="18" charset="0"/>
                <a:cs typeface="Times New Roman" panose="02020603050405020304" pitchFamily="18" charset="0"/>
              </a:rPr>
              <a:t>/month.</a:t>
            </a:r>
            <a:endParaRPr lang="en-US" sz="7200" dirty="0">
              <a:latin typeface="Times New Roman" panose="02020603050405020304" pitchFamily="18" charset="0"/>
              <a:cs typeface="Times New Roman" panose="02020603050405020304" pitchFamily="18" charset="0"/>
            </a:endParaRPr>
          </a:p>
          <a:p>
            <a:pPr lvl="0">
              <a:lnSpc>
                <a:spcPct val="170000"/>
              </a:lnSpc>
            </a:pPr>
            <a:r>
              <a:rPr lang="en-GB" sz="7200" dirty="0">
                <a:latin typeface="Times New Roman" panose="02020603050405020304" pitchFamily="18" charset="0"/>
                <a:cs typeface="Times New Roman" panose="02020603050405020304" pitchFamily="18" charset="0"/>
              </a:rPr>
              <a:t>2496 </a:t>
            </a:r>
            <a:r>
              <a:rPr lang="en-GB" sz="7200" dirty="0" err="1">
                <a:latin typeface="Times New Roman" panose="02020603050405020304" pitchFamily="18" charset="0"/>
                <a:cs typeface="Times New Roman" panose="02020603050405020304" pitchFamily="18" charset="0"/>
              </a:rPr>
              <a:t>hr</a:t>
            </a:r>
            <a:r>
              <a:rPr lang="en-GB" sz="7200" dirty="0">
                <a:latin typeface="Times New Roman" panose="02020603050405020304" pitchFamily="18" charset="0"/>
                <a:cs typeface="Times New Roman" panose="02020603050405020304" pitchFamily="18" charset="0"/>
              </a:rPr>
              <a:t>/year.</a:t>
            </a:r>
            <a:endParaRPr lang="en-US" sz="7200" dirty="0">
              <a:latin typeface="Times New Roman" panose="02020603050405020304" pitchFamily="18" charset="0"/>
              <a:cs typeface="Times New Roman" panose="02020603050405020304" pitchFamily="18" charset="0"/>
            </a:endParaRPr>
          </a:p>
          <a:p>
            <a:pPr marL="0" indent="0">
              <a:buNone/>
            </a:pP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605619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3338916" y="402195"/>
            <a:ext cx="7002820" cy="4371975"/>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3338915" y="4774170"/>
            <a:ext cx="7002820" cy="1484961"/>
          </a:xfrm>
          <a:prstGeom prst="rect">
            <a:avLst/>
          </a:prstGeom>
        </p:spPr>
      </p:pic>
    </p:spTree>
    <p:extLst>
      <p:ext uri="{BB962C8B-B14F-4D97-AF65-F5344CB8AC3E}">
        <p14:creationId xmlns:p14="http://schemas.microsoft.com/office/powerpoint/2010/main" val="119747058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80316" y="624111"/>
            <a:ext cx="9552558" cy="895596"/>
          </a:xfrm>
        </p:spPr>
        <p:txBody>
          <a:bodyPr>
            <a:normAutofit/>
          </a:bodyPr>
          <a:lstStyle/>
          <a:p>
            <a:r>
              <a:rPr lang="en-US" b="1" dirty="0" smtClean="0">
                <a:latin typeface="Times New Roman" panose="02020603050405020304" pitchFamily="18" charset="0"/>
                <a:cs typeface="Times New Roman" panose="02020603050405020304" pitchFamily="18" charset="0"/>
              </a:rPr>
              <a:t>Activity Relationship </a:t>
            </a:r>
            <a:endParaRPr lang="en-US" b="1"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2129" y="1905001"/>
            <a:ext cx="4124901" cy="442639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7030" y="1905001"/>
            <a:ext cx="4124901" cy="4426398"/>
          </a:xfrm>
          <a:prstGeom prst="rect">
            <a:avLst/>
          </a:prstGeom>
        </p:spPr>
      </p:pic>
    </p:spTree>
    <p:extLst>
      <p:ext uri="{BB962C8B-B14F-4D97-AF65-F5344CB8AC3E}">
        <p14:creationId xmlns:p14="http://schemas.microsoft.com/office/powerpoint/2010/main" val="263308227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3561" y="1125754"/>
            <a:ext cx="4143953" cy="491558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7514" y="1125754"/>
            <a:ext cx="4143953" cy="4915586"/>
          </a:xfrm>
          <a:prstGeom prst="rect">
            <a:avLst/>
          </a:prstGeom>
        </p:spPr>
      </p:pic>
    </p:spTree>
    <p:extLst>
      <p:ext uri="{BB962C8B-B14F-4D97-AF65-F5344CB8AC3E}">
        <p14:creationId xmlns:p14="http://schemas.microsoft.com/office/powerpoint/2010/main" val="342700447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53022" y="1045127"/>
            <a:ext cx="4134427" cy="489653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7449" y="1045127"/>
            <a:ext cx="4134427" cy="4896533"/>
          </a:xfrm>
          <a:prstGeom prst="rect">
            <a:avLst/>
          </a:prstGeom>
        </p:spPr>
      </p:pic>
    </p:spTree>
    <p:extLst>
      <p:ext uri="{BB962C8B-B14F-4D97-AF65-F5344CB8AC3E}">
        <p14:creationId xmlns:p14="http://schemas.microsoft.com/office/powerpoint/2010/main" val="2524731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4407" y="624110"/>
            <a:ext cx="9740206" cy="844082"/>
          </a:xfrm>
        </p:spPr>
        <p:txBody>
          <a:bodyPr/>
          <a:lstStyle/>
          <a:p>
            <a:r>
              <a:rPr lang="en-US" b="1" dirty="0">
                <a:latin typeface="Times New Roman" panose="02020603050405020304" pitchFamily="18" charset="0"/>
                <a:cs typeface="Times New Roman" panose="02020603050405020304" pitchFamily="18" charset="0"/>
              </a:rPr>
              <a:t>Activities Relationships Assignment</a:t>
            </a:r>
            <a:endParaRPr lang="ar-SA" b="1" dirty="0">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According to sequence of activities, take one activity as an example, the following figure shows the relationships assignment between activates:</a:t>
            </a:r>
          </a:p>
          <a:p>
            <a:pPr marL="0" indent="0">
              <a:buNone/>
            </a:pPr>
            <a:endParaRPr lang="en-US" sz="2000" b="1" dirty="0">
              <a:latin typeface="Times New Roman" panose="02020603050405020304" pitchFamily="18" charset="0"/>
              <a:cs typeface="Times New Roman" panose="02020603050405020304" pitchFamily="18" charset="0"/>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3013656" y="3701535"/>
            <a:ext cx="7199289" cy="1784865"/>
          </a:xfrm>
          <a:prstGeom prst="rect">
            <a:avLst/>
          </a:prstGeom>
        </p:spPr>
      </p:pic>
    </p:spTree>
    <p:extLst>
      <p:ext uri="{BB962C8B-B14F-4D97-AF65-F5344CB8AC3E}">
        <p14:creationId xmlns:p14="http://schemas.microsoft.com/office/powerpoint/2010/main" val="77039022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1"/>
          <p:cNvSpPr txBox="1">
            <a:spLocks/>
          </p:cNvSpPr>
          <p:nvPr/>
        </p:nvSpPr>
        <p:spPr>
          <a:xfrm>
            <a:off x="1878228" y="562326"/>
            <a:ext cx="9675812" cy="1280890"/>
          </a:xfrm>
          <a:prstGeom prst="rect">
            <a:avLst/>
          </a:prstGeom>
        </p:spPr>
        <p:txBody>
          <a:bodyPr>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latin typeface="Times New Roman" panose="02020603050405020304" pitchFamily="18" charset="0"/>
                <a:cs typeface="Times New Roman" panose="02020603050405020304" pitchFamily="18" charset="0"/>
              </a:rPr>
              <a:t>Resources Definition</a:t>
            </a:r>
            <a:endParaRPr lang="en-US"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2743" y="1843216"/>
            <a:ext cx="8823125" cy="3797230"/>
          </a:xfrm>
          <a:prstGeom prst="rect">
            <a:avLst/>
          </a:prstGeom>
        </p:spPr>
      </p:pic>
    </p:spTree>
    <p:extLst>
      <p:ext uri="{BB962C8B-B14F-4D97-AF65-F5344CB8AC3E}">
        <p14:creationId xmlns:p14="http://schemas.microsoft.com/office/powerpoint/2010/main" val="279171243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967987" y="649415"/>
            <a:ext cx="7029040" cy="646331"/>
          </a:xfrm>
          <a:prstGeom prst="rect">
            <a:avLst/>
          </a:prstGeom>
        </p:spPr>
        <p:txBody>
          <a:bodyPr wrap="none">
            <a:spAutoFit/>
          </a:bodyPr>
          <a:lstStyle/>
          <a:p>
            <a:r>
              <a:rPr lang="en-US" sz="3600" b="1" dirty="0">
                <a:latin typeface="Times New Roman" panose="02020603050405020304" pitchFamily="18" charset="0"/>
                <a:cs typeface="Times New Roman" panose="02020603050405020304" pitchFamily="18" charset="0"/>
              </a:rPr>
              <a:t>Resources </a:t>
            </a:r>
            <a:r>
              <a:rPr lang="en-US" sz="3600" b="1" dirty="0" smtClean="0">
                <a:latin typeface="Times New Roman" panose="02020603050405020304" pitchFamily="18" charset="0"/>
                <a:cs typeface="Times New Roman" panose="02020603050405020304" pitchFamily="18" charset="0"/>
              </a:rPr>
              <a:t>Definition</a:t>
            </a:r>
            <a:r>
              <a:rPr lang="en-US" sz="3600" b="1" dirty="0">
                <a:latin typeface="Times New Roman" panose="02020603050405020304" pitchFamily="18" charset="0"/>
                <a:cs typeface="Times New Roman" panose="02020603050405020304" pitchFamily="18" charset="0"/>
              </a:rPr>
              <a:t> </a:t>
            </a:r>
            <a:r>
              <a:rPr lang="en-US" sz="3600" b="1" dirty="0" smtClean="0">
                <a:latin typeface="Times New Roman" panose="02020603050405020304" pitchFamily="18" charset="0"/>
                <a:cs typeface="Times New Roman" panose="02020603050405020304" pitchFamily="18" charset="0"/>
              </a:rPr>
              <a:t>For</a:t>
            </a:r>
            <a:r>
              <a:rPr lang="en-US" sz="3600" b="1" dirty="0">
                <a:latin typeface="Times New Roman" panose="02020603050405020304" pitchFamily="18" charset="0"/>
                <a:cs typeface="Times New Roman" panose="02020603050405020304" pitchFamily="18" charset="0"/>
              </a:rPr>
              <a:t> </a:t>
            </a:r>
            <a:r>
              <a:rPr lang="en-US" sz="3600" b="1" dirty="0" smtClean="0">
                <a:latin typeface="Times New Roman" panose="02020603050405020304" pitchFamily="18" charset="0"/>
                <a:cs typeface="Times New Roman" panose="02020603050405020304" pitchFamily="18" charset="0"/>
              </a:rPr>
              <a:t>Activities</a:t>
            </a:r>
            <a:endParaRPr lang="en-US" sz="3600" b="1" dirty="0">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1766" y="2064051"/>
            <a:ext cx="4029637" cy="1294521"/>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67470" y="4126878"/>
            <a:ext cx="4233930" cy="1124530"/>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7470" y="1967325"/>
            <a:ext cx="4233930" cy="1314718"/>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50818" y="4126878"/>
            <a:ext cx="3991532" cy="1124530"/>
          </a:xfrm>
          <a:prstGeom prst="rect">
            <a:avLst/>
          </a:prstGeom>
        </p:spPr>
      </p:pic>
    </p:spTree>
    <p:extLst>
      <p:ext uri="{BB962C8B-B14F-4D97-AF65-F5344CB8AC3E}">
        <p14:creationId xmlns:p14="http://schemas.microsoft.com/office/powerpoint/2010/main" val="19579498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537138" y="2039937"/>
            <a:ext cx="4257798" cy="1055234"/>
          </a:xfrm>
          <a:prstGeom prst="rect">
            <a:avLst/>
          </a:prstGeom>
        </p:spPr>
      </p:pic>
      <p:pic>
        <p:nvPicPr>
          <p:cNvPr id="7" name="Picture 6"/>
          <p:cNvPicPr>
            <a:picLocks noChangeAspect="1"/>
          </p:cNvPicPr>
          <p:nvPr/>
        </p:nvPicPr>
        <p:blipFill>
          <a:blip r:embed="rId3"/>
          <a:stretch>
            <a:fillRect/>
          </a:stretch>
        </p:blipFill>
        <p:spPr>
          <a:xfrm>
            <a:off x="2537138" y="3889828"/>
            <a:ext cx="4257798" cy="1128939"/>
          </a:xfrm>
          <a:prstGeom prst="rect">
            <a:avLst/>
          </a:prstGeom>
        </p:spPr>
      </p:pic>
      <p:pic>
        <p:nvPicPr>
          <p:cNvPr id="8" name="Picture 7"/>
          <p:cNvPicPr>
            <a:picLocks noChangeAspect="1"/>
          </p:cNvPicPr>
          <p:nvPr/>
        </p:nvPicPr>
        <p:blipFill>
          <a:blip r:embed="rId4"/>
          <a:stretch>
            <a:fillRect/>
          </a:stretch>
        </p:blipFill>
        <p:spPr>
          <a:xfrm>
            <a:off x="7598381" y="2039937"/>
            <a:ext cx="4059158" cy="1055234"/>
          </a:xfrm>
          <a:prstGeom prst="rect">
            <a:avLst/>
          </a:prstGeom>
        </p:spPr>
      </p:pic>
      <p:pic>
        <p:nvPicPr>
          <p:cNvPr id="9" name="Picture 8"/>
          <p:cNvPicPr>
            <a:picLocks noChangeAspect="1"/>
          </p:cNvPicPr>
          <p:nvPr/>
        </p:nvPicPr>
        <p:blipFill>
          <a:blip r:embed="rId5"/>
          <a:stretch>
            <a:fillRect/>
          </a:stretch>
        </p:blipFill>
        <p:spPr>
          <a:xfrm>
            <a:off x="7598534" y="3779384"/>
            <a:ext cx="4059159" cy="1239383"/>
          </a:xfrm>
          <a:prstGeom prst="rect">
            <a:avLst/>
          </a:prstGeom>
        </p:spPr>
      </p:pic>
      <p:sp>
        <p:nvSpPr>
          <p:cNvPr id="10" name="Rectangle 9"/>
          <p:cNvSpPr/>
          <p:nvPr/>
        </p:nvSpPr>
        <p:spPr>
          <a:xfrm>
            <a:off x="1638289" y="598950"/>
            <a:ext cx="7029040" cy="646331"/>
          </a:xfrm>
          <a:prstGeom prst="rect">
            <a:avLst/>
          </a:prstGeom>
        </p:spPr>
        <p:txBody>
          <a:bodyPr wrap="none">
            <a:spAutoFit/>
          </a:bodyPr>
          <a:lstStyle/>
          <a:p>
            <a:r>
              <a:rPr lang="en-US" sz="3600" b="1" dirty="0">
                <a:latin typeface="Times New Roman" panose="02020603050405020304" pitchFamily="18" charset="0"/>
                <a:cs typeface="Times New Roman" panose="02020603050405020304" pitchFamily="18" charset="0"/>
              </a:rPr>
              <a:t>Resources Definition For Activities</a:t>
            </a:r>
          </a:p>
        </p:txBody>
      </p:sp>
    </p:spTree>
    <p:extLst>
      <p:ext uri="{BB962C8B-B14F-4D97-AF65-F5344CB8AC3E}">
        <p14:creationId xmlns:p14="http://schemas.microsoft.com/office/powerpoint/2010/main" val="413604198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67437" y="624110"/>
            <a:ext cx="9637175" cy="1280890"/>
          </a:xfrm>
        </p:spPr>
        <p:txBody>
          <a:bodyPr>
            <a:normAutofit/>
          </a:bodyPr>
          <a:lstStyle/>
          <a:p>
            <a:r>
              <a:rPr lang="en-US" b="1" dirty="0">
                <a:latin typeface="Times New Roman" panose="02020603050405020304" pitchFamily="18" charset="0"/>
                <a:cs typeface="Times New Roman" panose="02020603050405020304" pitchFamily="18" charset="0"/>
              </a:rPr>
              <a:t>Results from Primavera </a:t>
            </a:r>
          </a:p>
        </p:txBody>
      </p:sp>
      <p:sp>
        <p:nvSpPr>
          <p:cNvPr id="3" name="عنصر نائب للمحتوى 2"/>
          <p:cNvSpPr>
            <a:spLocks noGrp="1"/>
          </p:cNvSpPr>
          <p:nvPr>
            <p:ph idx="1"/>
          </p:nvPr>
        </p:nvSpPr>
        <p:spPr>
          <a:xfrm>
            <a:off x="2228324" y="1759855"/>
            <a:ext cx="8915400" cy="1650095"/>
          </a:xfrm>
        </p:spPr>
        <p:txBody>
          <a:bodyPr>
            <a:normAutofit lnSpcReduction="10000"/>
          </a:bodyPr>
          <a:lstStyle/>
          <a:p>
            <a:pPr lvl="0">
              <a:lnSpc>
                <a:spcPct val="150000"/>
              </a:lnSpc>
            </a:pPr>
            <a:r>
              <a:rPr lang="en-GB" sz="2400" b="1" dirty="0">
                <a:latin typeface="Times New Roman" panose="02020603050405020304" pitchFamily="18" charset="0"/>
                <a:cs typeface="Times New Roman" panose="02020603050405020304" pitchFamily="18" charset="0"/>
              </a:rPr>
              <a:t>Early start, early finish, late start, late finish, total float and free float for each activity found in the attached report </a:t>
            </a:r>
            <a:r>
              <a:rPr lang="en-GB" sz="2400" b="1" dirty="0" smtClean="0">
                <a:latin typeface="Times New Roman" panose="02020603050405020304" pitchFamily="18" charset="0"/>
                <a:cs typeface="Times New Roman" panose="02020603050405020304" pitchFamily="18" charset="0"/>
              </a:rPr>
              <a:t>and</a:t>
            </a:r>
            <a:r>
              <a:rPr lang="en-GB" sz="2400" b="1" dirty="0">
                <a:latin typeface="Times New Roman" panose="02020603050405020304" pitchFamily="18" charset="0"/>
                <a:cs typeface="Times New Roman" panose="02020603050405020304" pitchFamily="18" charset="0"/>
              </a:rPr>
              <a:t> </a:t>
            </a:r>
            <a:r>
              <a:rPr lang="en-GB" sz="2400" b="1" dirty="0" smtClean="0">
                <a:latin typeface="Times New Roman" panose="02020603050405020304" pitchFamily="18" charset="0"/>
                <a:cs typeface="Times New Roman" panose="02020603050405020304" pitchFamily="18" charset="0"/>
              </a:rPr>
              <a:t>critical</a:t>
            </a:r>
            <a:r>
              <a:rPr lang="en-GB" sz="2400" b="1" dirty="0">
                <a:latin typeface="Times New Roman" panose="02020603050405020304" pitchFamily="18" charset="0"/>
                <a:cs typeface="Times New Roman" panose="02020603050405020304" pitchFamily="18" charset="0"/>
              </a:rPr>
              <a:t> </a:t>
            </a:r>
            <a:r>
              <a:rPr lang="en-GB" sz="2400" b="1" dirty="0" smtClean="0">
                <a:latin typeface="Times New Roman" panose="02020603050405020304" pitchFamily="18" charset="0"/>
                <a:cs typeface="Times New Roman" panose="02020603050405020304" pitchFamily="18" charset="0"/>
              </a:rPr>
              <a:t>activity.</a:t>
            </a:r>
            <a:endParaRPr lang="en-US" sz="2400" b="1" dirty="0">
              <a:latin typeface="Times New Roman" panose="02020603050405020304" pitchFamily="18" charset="0"/>
              <a:cs typeface="Times New Roman" panose="02020603050405020304" pitchFamily="18" charset="0"/>
            </a:endParaRPr>
          </a:p>
          <a:p>
            <a:pPr marL="0" indent="0" algn="just">
              <a:lnSpc>
                <a:spcPct val="150000"/>
              </a:lnSpc>
              <a:buNone/>
            </a:pPr>
            <a:endParaRPr lang="en-US" sz="2000" b="1" dirty="0">
              <a:latin typeface="Times New Roman" panose="02020603050405020304" pitchFamily="18" charset="0"/>
              <a:cs typeface="Times New Roman" panose="02020603050405020304" pitchFamily="18" charset="0"/>
            </a:endParaRPr>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3543301" y="3467100"/>
            <a:ext cx="6010274" cy="1235980"/>
          </a:xfrm>
          <a:prstGeom prst="rect">
            <a:avLst/>
          </a:prstGeom>
        </p:spPr>
      </p:pic>
      <p:pic>
        <p:nvPicPr>
          <p:cNvPr id="8" name="Picture 7"/>
          <p:cNvPicPr>
            <a:picLocks noChangeAspect="1"/>
          </p:cNvPicPr>
          <p:nvPr/>
        </p:nvPicPr>
        <p:blipFill>
          <a:blip r:embed="rId3"/>
          <a:stretch>
            <a:fillRect/>
          </a:stretch>
        </p:blipFill>
        <p:spPr>
          <a:xfrm>
            <a:off x="3267075" y="4865005"/>
            <a:ext cx="6562725" cy="1885950"/>
          </a:xfrm>
          <a:prstGeom prst="rect">
            <a:avLst/>
          </a:prstGeom>
        </p:spPr>
      </p:pic>
    </p:spTree>
    <p:extLst>
      <p:ext uri="{BB962C8B-B14F-4D97-AF65-F5344CB8AC3E}">
        <p14:creationId xmlns:p14="http://schemas.microsoft.com/office/powerpoint/2010/main" val="40884575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1375" y="624110"/>
            <a:ext cx="9843237" cy="1280890"/>
          </a:xfrm>
        </p:spPr>
        <p:txBody>
          <a:bodyPr/>
          <a:lstStyle/>
          <a:p>
            <a:r>
              <a:rPr lang="en-US" b="1" dirty="0" smtClean="0">
                <a:latin typeface="Times New Roman" panose="02020603050405020304" pitchFamily="18" charset="0"/>
                <a:cs typeface="Times New Roman" panose="02020603050405020304" pitchFamily="18" charset="0"/>
              </a:rPr>
              <a:t> Quantity Survey.</a:t>
            </a:r>
            <a:endParaRPr lang="ar-SA" dirty="0"/>
          </a:p>
        </p:txBody>
      </p:sp>
      <p:sp>
        <p:nvSpPr>
          <p:cNvPr id="3" name="Content Placeholder 2"/>
          <p:cNvSpPr>
            <a:spLocks noGrp="1"/>
          </p:cNvSpPr>
          <p:nvPr>
            <p:ph idx="1"/>
          </p:nvPr>
        </p:nvSpPr>
        <p:spPr>
          <a:xfrm>
            <a:off x="1567543" y="1748413"/>
            <a:ext cx="6139543" cy="4162809"/>
          </a:xfrm>
        </p:spPr>
        <p:txBody>
          <a:bodyPr>
            <a:normAutofit/>
          </a:bodyPr>
          <a:lstStyle/>
          <a:p>
            <a:pPr>
              <a:lnSpc>
                <a:spcPct val="150000"/>
              </a:lnSpc>
            </a:pPr>
            <a:r>
              <a:rPr lang="en-US" sz="2000" dirty="0" smtClean="0">
                <a:latin typeface="Times New Roman" pitchFamily="18" charset="0"/>
                <a:cs typeface="Times New Roman" pitchFamily="18" charset="0"/>
              </a:rPr>
              <a:t>To </a:t>
            </a:r>
            <a:r>
              <a:rPr lang="en-US" sz="2000" dirty="0">
                <a:latin typeface="Times New Roman" pitchFamily="18" charset="0"/>
                <a:cs typeface="Times New Roman" pitchFamily="18" charset="0"/>
              </a:rPr>
              <a:t>assist the client to have an accurate estimate of the volume of work as well as the required budget. </a:t>
            </a:r>
            <a:endParaRPr lang="en-US" sz="2000" dirty="0" smtClean="0">
              <a:latin typeface="Times New Roman" pitchFamily="18" charset="0"/>
              <a:cs typeface="Times New Roman" pitchFamily="18" charset="0"/>
            </a:endParaRPr>
          </a:p>
          <a:p>
            <a:pPr>
              <a:lnSpc>
                <a:spcPct val="150000"/>
              </a:lnSpc>
            </a:pPr>
            <a:r>
              <a:rPr lang="en-US" sz="2000" dirty="0" smtClean="0">
                <a:latin typeface="Times New Roman" pitchFamily="18" charset="0"/>
                <a:cs typeface="Times New Roman" pitchFamily="18" charset="0"/>
              </a:rPr>
              <a:t>To </a:t>
            </a:r>
            <a:r>
              <a:rPr lang="en-US" sz="2000" dirty="0">
                <a:latin typeface="Times New Roman" pitchFamily="18" charset="0"/>
                <a:cs typeface="Times New Roman" pitchFamily="18" charset="0"/>
              </a:rPr>
              <a:t>assist in the accurate preparation of tenders, by providing uniform measurement of quantities. </a:t>
            </a:r>
            <a:endParaRPr lang="en-US" sz="2000" dirty="0" smtClean="0">
              <a:latin typeface="Times New Roman" pitchFamily="18" charset="0"/>
              <a:cs typeface="Times New Roman" pitchFamily="18" charset="0"/>
            </a:endParaRPr>
          </a:p>
          <a:p>
            <a:pPr>
              <a:lnSpc>
                <a:spcPct val="150000"/>
              </a:lnSpc>
            </a:pPr>
            <a:r>
              <a:rPr lang="en-US" sz="2000" dirty="0" smtClean="0">
                <a:latin typeface="Times New Roman" pitchFamily="18" charset="0"/>
                <a:cs typeface="Times New Roman" pitchFamily="18" charset="0"/>
              </a:rPr>
              <a:t>To </a:t>
            </a:r>
            <a:r>
              <a:rPr lang="en-US" sz="2000" dirty="0">
                <a:latin typeface="Times New Roman" pitchFamily="18" charset="0"/>
                <a:cs typeface="Times New Roman" pitchFamily="18" charset="0"/>
              </a:rPr>
              <a:t>give insight into the required variation work amount.</a:t>
            </a:r>
            <a:endParaRPr lang="ar-SA" sz="2000" dirty="0">
              <a:latin typeface="Times New Roman" pitchFamily="18" charset="0"/>
              <a:cs typeface="Times New Roman" pitchFamily="18" charset="0"/>
            </a:endParaRPr>
          </a:p>
          <a:p>
            <a:pPr>
              <a:lnSpc>
                <a:spcPct val="150000"/>
              </a:lnSpc>
            </a:pPr>
            <a:endParaRPr lang="ar-SA" dirty="0">
              <a:latin typeface="Times New Roman" pitchFamily="18" charset="0"/>
              <a:cs typeface="Times New Roman" pitchFamily="18" charset="0"/>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7086" y="1199207"/>
            <a:ext cx="4484914" cy="5121205"/>
          </a:xfrm>
          <a:prstGeom prst="rect">
            <a:avLst/>
          </a:prstGeom>
        </p:spPr>
      </p:pic>
    </p:spTree>
    <p:extLst>
      <p:ext uri="{BB962C8B-B14F-4D97-AF65-F5344CB8AC3E}">
        <p14:creationId xmlns:p14="http://schemas.microsoft.com/office/powerpoint/2010/main" val="234555611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txBox="1">
            <a:spLocks/>
          </p:cNvSpPr>
          <p:nvPr/>
        </p:nvSpPr>
        <p:spPr>
          <a:xfrm>
            <a:off x="1934112" y="1493155"/>
            <a:ext cx="8915400" cy="1030970"/>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nSpc>
                <a:spcPct val="150000"/>
              </a:lnSpc>
            </a:pPr>
            <a:r>
              <a:rPr lang="en-GB" sz="2400" b="1" dirty="0" smtClean="0">
                <a:latin typeface="Times New Roman" panose="02020603050405020304" pitchFamily="18" charset="0"/>
                <a:cs typeface="Times New Roman" panose="02020603050405020304" pitchFamily="18" charset="0"/>
              </a:rPr>
              <a:t>budgeted labor cost and budgeted Non-labor cost</a:t>
            </a:r>
            <a:r>
              <a:rPr lang="en-GB" sz="2400" b="1" dirty="0">
                <a:latin typeface="Times New Roman" panose="02020603050405020304" pitchFamily="18" charset="0"/>
                <a:cs typeface="Times New Roman" panose="02020603050405020304" pitchFamily="18" charset="0"/>
              </a:rPr>
              <a:t> </a:t>
            </a:r>
            <a:r>
              <a:rPr lang="en-GB" sz="2400" b="1" dirty="0" smtClean="0">
                <a:latin typeface="Times New Roman" panose="02020603050405020304" pitchFamily="18" charset="0"/>
                <a:cs typeface="Times New Roman" panose="02020603050405020304" pitchFamily="18" charset="0"/>
              </a:rPr>
              <a:t>and</a:t>
            </a:r>
            <a:r>
              <a:rPr lang="en-GB" sz="2400" b="1" dirty="0">
                <a:latin typeface="Times New Roman" panose="02020603050405020304" pitchFamily="18" charset="0"/>
                <a:cs typeface="Times New Roman" panose="02020603050405020304" pitchFamily="18" charset="0"/>
              </a:rPr>
              <a:t> </a:t>
            </a:r>
            <a:r>
              <a:rPr lang="en-GB" sz="2400" b="1" dirty="0" smtClean="0">
                <a:latin typeface="Times New Roman" panose="02020603050405020304" pitchFamily="18" charset="0"/>
                <a:cs typeface="Times New Roman" panose="02020603050405020304" pitchFamily="18" charset="0"/>
              </a:rPr>
              <a:t>Original</a:t>
            </a:r>
            <a:r>
              <a:rPr lang="en-GB" sz="2400" b="1" dirty="0">
                <a:latin typeface="Times New Roman" panose="02020603050405020304" pitchFamily="18" charset="0"/>
                <a:cs typeface="Times New Roman" panose="02020603050405020304" pitchFamily="18" charset="0"/>
              </a:rPr>
              <a:t> </a:t>
            </a:r>
            <a:r>
              <a:rPr lang="en-GB" sz="2400" b="1" dirty="0" smtClean="0">
                <a:latin typeface="Times New Roman" panose="02020603050405020304" pitchFamily="18" charset="0"/>
                <a:cs typeface="Times New Roman" panose="02020603050405020304" pitchFamily="18" charset="0"/>
              </a:rPr>
              <a:t>Duration found in the attached reports.</a:t>
            </a:r>
            <a:endParaRPr lang="en-US" sz="2400" b="1" dirty="0" smtClean="0">
              <a:latin typeface="Times New Roman" panose="02020603050405020304" pitchFamily="18" charset="0"/>
              <a:cs typeface="Times New Roman" panose="02020603050405020304" pitchFamily="18" charset="0"/>
            </a:endParaRPr>
          </a:p>
          <a:p>
            <a:pPr marL="0" indent="0" algn="just">
              <a:lnSpc>
                <a:spcPct val="150000"/>
              </a:lnSpc>
              <a:buFont typeface="Wingdings 3" charset="2"/>
              <a:buNone/>
            </a:pPr>
            <a:endParaRPr lang="en-US" sz="2000" b="1" dirty="0">
              <a:latin typeface="Times New Roman" panose="02020603050405020304" pitchFamily="18" charset="0"/>
              <a:cs typeface="Times New Roman" panose="02020603050405020304" pitchFamily="18" charset="0"/>
            </a:endParaRPr>
          </a:p>
        </p:txBody>
      </p:sp>
      <p:sp>
        <p:nvSpPr>
          <p:cNvPr id="5" name="Rectangle 4"/>
          <p:cNvSpPr/>
          <p:nvPr/>
        </p:nvSpPr>
        <p:spPr>
          <a:xfrm>
            <a:off x="1714099" y="615434"/>
            <a:ext cx="5036635" cy="646331"/>
          </a:xfrm>
          <a:prstGeom prst="rect">
            <a:avLst/>
          </a:prstGeom>
        </p:spPr>
        <p:txBody>
          <a:bodyPr wrap="none">
            <a:spAutoFit/>
          </a:bodyPr>
          <a:lstStyle/>
          <a:p>
            <a:r>
              <a:rPr lang="en-US" sz="3600" b="1" dirty="0">
                <a:latin typeface="Times New Roman" panose="02020603050405020304" pitchFamily="18" charset="0"/>
                <a:cs typeface="Times New Roman" panose="02020603050405020304" pitchFamily="18" charset="0"/>
              </a:rPr>
              <a:t>Results from Primavera </a:t>
            </a:r>
            <a:endParaRPr lang="en-US" sz="3600" dirty="0"/>
          </a:p>
        </p:txBody>
      </p:sp>
      <p:pic>
        <p:nvPicPr>
          <p:cNvPr id="7" name="Picture 6"/>
          <p:cNvPicPr>
            <a:picLocks noChangeAspect="1"/>
          </p:cNvPicPr>
          <p:nvPr/>
        </p:nvPicPr>
        <p:blipFill>
          <a:blip r:embed="rId2"/>
          <a:stretch>
            <a:fillRect/>
          </a:stretch>
        </p:blipFill>
        <p:spPr>
          <a:xfrm>
            <a:off x="2914650" y="2755515"/>
            <a:ext cx="6457950" cy="1005116"/>
          </a:xfrm>
          <a:prstGeom prst="rect">
            <a:avLst/>
          </a:prstGeom>
        </p:spPr>
      </p:pic>
      <p:pic>
        <p:nvPicPr>
          <p:cNvPr id="8" name="Picture 7"/>
          <p:cNvPicPr>
            <a:picLocks noChangeAspect="1"/>
          </p:cNvPicPr>
          <p:nvPr/>
        </p:nvPicPr>
        <p:blipFill>
          <a:blip r:embed="rId3"/>
          <a:stretch>
            <a:fillRect/>
          </a:stretch>
        </p:blipFill>
        <p:spPr>
          <a:xfrm>
            <a:off x="2914650" y="3986212"/>
            <a:ext cx="6467475" cy="2562225"/>
          </a:xfrm>
          <a:prstGeom prst="rect">
            <a:avLst/>
          </a:prstGeom>
        </p:spPr>
      </p:pic>
    </p:spTree>
    <p:extLst>
      <p:ext uri="{BB962C8B-B14F-4D97-AF65-F5344CB8AC3E}">
        <p14:creationId xmlns:p14="http://schemas.microsoft.com/office/powerpoint/2010/main" val="225729557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76049" y="586859"/>
            <a:ext cx="5036635" cy="646331"/>
          </a:xfrm>
          <a:prstGeom prst="rect">
            <a:avLst/>
          </a:prstGeom>
        </p:spPr>
        <p:txBody>
          <a:bodyPr wrap="none">
            <a:spAutoFit/>
          </a:bodyPr>
          <a:lstStyle/>
          <a:p>
            <a:r>
              <a:rPr lang="en-US" sz="3600" b="1" dirty="0">
                <a:latin typeface="Times New Roman" panose="02020603050405020304" pitchFamily="18" charset="0"/>
                <a:cs typeface="Times New Roman" panose="02020603050405020304" pitchFamily="18" charset="0"/>
              </a:rPr>
              <a:t>Results from Primavera </a:t>
            </a:r>
            <a:endParaRPr lang="en-US" sz="3600" dirty="0"/>
          </a:p>
        </p:txBody>
      </p:sp>
      <p:sp>
        <p:nvSpPr>
          <p:cNvPr id="6" name="عنصر نائب للمحتوى 2"/>
          <p:cNvSpPr txBox="1">
            <a:spLocks/>
          </p:cNvSpPr>
          <p:nvPr/>
        </p:nvSpPr>
        <p:spPr>
          <a:xfrm>
            <a:off x="2076049" y="1416955"/>
            <a:ext cx="8915400" cy="394335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nSpc>
                <a:spcPct val="150000"/>
              </a:lnSpc>
            </a:pPr>
            <a:r>
              <a:rPr lang="en-GB" sz="2400" b="1" dirty="0" smtClean="0">
                <a:latin typeface="Times New Roman" panose="02020603050405020304" pitchFamily="18" charset="0"/>
                <a:cs typeface="Times New Roman" panose="02020603050405020304" pitchFamily="18" charset="0"/>
              </a:rPr>
              <a:t>Gantt chart found in the attached Gantt chart sheets. </a:t>
            </a:r>
            <a:endParaRPr lang="en-US" sz="2400" b="1" dirty="0" smtClean="0">
              <a:latin typeface="Times New Roman" panose="02020603050405020304" pitchFamily="18" charset="0"/>
              <a:cs typeface="Times New Roman" panose="02020603050405020304" pitchFamily="18" charset="0"/>
            </a:endParaRPr>
          </a:p>
          <a:p>
            <a:pPr marL="0" indent="0" algn="just">
              <a:lnSpc>
                <a:spcPct val="150000"/>
              </a:lnSpc>
              <a:buFont typeface="Wingdings 3" charset="2"/>
              <a:buNone/>
            </a:pPr>
            <a:endParaRPr lang="en-US" sz="2000" b="1"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6049" y="2514600"/>
            <a:ext cx="8525276" cy="2590799"/>
          </a:xfrm>
          <a:prstGeom prst="rect">
            <a:avLst/>
          </a:prstGeom>
        </p:spPr>
      </p:pic>
    </p:spTree>
    <p:extLst>
      <p:ext uri="{BB962C8B-B14F-4D97-AF65-F5344CB8AC3E}">
        <p14:creationId xmlns:p14="http://schemas.microsoft.com/office/powerpoint/2010/main" val="309018296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28801" y="624110"/>
            <a:ext cx="9675812" cy="1280890"/>
          </a:xfrm>
        </p:spPr>
        <p:txBody>
          <a:bodyPr>
            <a:normAutofit/>
          </a:bodyPr>
          <a:lstStyle/>
          <a:p>
            <a:r>
              <a:rPr lang="en-US" b="1" dirty="0">
                <a:latin typeface="Times New Roman" panose="02020603050405020304" pitchFamily="18" charset="0"/>
                <a:cs typeface="Times New Roman" panose="02020603050405020304" pitchFamily="18" charset="0"/>
              </a:rPr>
              <a:t>Resources Definition</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451538" y="2228045"/>
            <a:ext cx="6310648" cy="4172755"/>
          </a:xfrm>
          <a:prstGeom prst="rect">
            <a:avLst/>
          </a:prstGeom>
        </p:spPr>
      </p:pic>
    </p:spTree>
    <p:extLst>
      <p:ext uri="{BB962C8B-B14F-4D97-AF65-F5344CB8AC3E}">
        <p14:creationId xmlns:p14="http://schemas.microsoft.com/office/powerpoint/2010/main" val="390060823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93195" y="624110"/>
            <a:ext cx="9611418" cy="947113"/>
          </a:xfrm>
        </p:spPr>
        <p:txBody>
          <a:bodyPr>
            <a:noAutofit/>
          </a:bodyPr>
          <a:lstStyle/>
          <a:p>
            <a:pPr fontAlgn="base"/>
            <a:r>
              <a:rPr lang="en-US" b="1" dirty="0">
                <a:latin typeface="Times New Roman" panose="02020603050405020304" pitchFamily="18" charset="0"/>
                <a:cs typeface="Times New Roman" panose="02020603050405020304" pitchFamily="18" charset="0"/>
              </a:rPr>
              <a:t>Cost And Price Estimate.</a:t>
            </a:r>
            <a:br>
              <a:rPr lang="en-US" b="1" dirty="0">
                <a:latin typeface="Times New Roman" panose="02020603050405020304" pitchFamily="18" charset="0"/>
                <a:cs typeface="Times New Roman" panose="02020603050405020304" pitchFamily="18" charset="0"/>
              </a:rPr>
            </a:br>
            <a:endParaRPr lang="en-US" b="1" cap="all" dirty="0">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a:xfrm>
            <a:off x="2592925" y="2159358"/>
            <a:ext cx="8915400" cy="3777622"/>
          </a:xfrm>
        </p:spPr>
        <p:txBody>
          <a:bodyPr>
            <a:normAutofit/>
          </a:bodyPr>
          <a:lstStyle/>
          <a:p>
            <a:pPr marL="0" lvl="1" indent="0" algn="just">
              <a:lnSpc>
                <a:spcPct val="150000"/>
              </a:lnSpc>
              <a:buNone/>
            </a:pPr>
            <a:r>
              <a:rPr lang="en-US" sz="2000" b="1" dirty="0">
                <a:latin typeface="Times New Roman" panose="02020603050405020304" pitchFamily="18" charset="0"/>
                <a:cs typeface="Times New Roman" panose="02020603050405020304" pitchFamily="18" charset="0"/>
              </a:rPr>
              <a:t>Assumption for pricing </a:t>
            </a:r>
            <a:r>
              <a:rPr lang="en-US" sz="2000" b="1" dirty="0" smtClean="0">
                <a:latin typeface="Times New Roman" panose="02020603050405020304" pitchFamily="18" charset="0"/>
                <a:cs typeface="Times New Roman" panose="02020603050405020304" pitchFamily="18" charset="0"/>
              </a:rPr>
              <a:t>:</a:t>
            </a:r>
          </a:p>
          <a:p>
            <a:pPr lvl="0"/>
            <a:r>
              <a:rPr lang="en-GB" sz="2400" dirty="0">
                <a:latin typeface="Times New Roman" panose="02020603050405020304" pitchFamily="18" charset="0"/>
                <a:cs typeface="Times New Roman" panose="02020603050405020304" pitchFamily="18" charset="0"/>
              </a:rPr>
              <a:t>Job overhead cost = 10%  </a:t>
            </a:r>
            <a:endParaRPr lang="en-US" sz="2400" dirty="0">
              <a:latin typeface="Times New Roman" panose="02020603050405020304" pitchFamily="18" charset="0"/>
              <a:cs typeface="Times New Roman" panose="02020603050405020304" pitchFamily="18" charset="0"/>
            </a:endParaRPr>
          </a:p>
          <a:p>
            <a:pPr lvl="0"/>
            <a:r>
              <a:rPr lang="en-GB" sz="2400" dirty="0">
                <a:latin typeface="Times New Roman" panose="02020603050405020304" pitchFamily="18" charset="0"/>
                <a:cs typeface="Times New Roman" panose="02020603050405020304" pitchFamily="18" charset="0"/>
              </a:rPr>
              <a:t>Operating overhead cost = 5% </a:t>
            </a:r>
            <a:endParaRPr lang="en-US" sz="2400" dirty="0">
              <a:latin typeface="Times New Roman" panose="02020603050405020304" pitchFamily="18" charset="0"/>
              <a:cs typeface="Times New Roman" panose="02020603050405020304" pitchFamily="18" charset="0"/>
            </a:endParaRPr>
          </a:p>
          <a:p>
            <a:pPr lvl="0"/>
            <a:r>
              <a:rPr lang="en-GB" sz="2400" dirty="0">
                <a:latin typeface="Times New Roman" panose="02020603050405020304" pitchFamily="18" charset="0"/>
                <a:cs typeface="Times New Roman" panose="02020603050405020304" pitchFamily="18" charset="0"/>
              </a:rPr>
              <a:t>Profit = 15% </a:t>
            </a:r>
            <a:endParaRPr lang="en-US" sz="2400" dirty="0">
              <a:latin typeface="Times New Roman" panose="02020603050405020304" pitchFamily="18" charset="0"/>
              <a:cs typeface="Times New Roman" panose="02020603050405020304" pitchFamily="18" charset="0"/>
            </a:endParaRPr>
          </a:p>
          <a:p>
            <a:pPr lvl="0"/>
            <a:r>
              <a:rPr lang="en-GB" sz="2400" dirty="0">
                <a:latin typeface="Times New Roman" panose="02020603050405020304" pitchFamily="18" charset="0"/>
                <a:cs typeface="Times New Roman" panose="02020603050405020304" pitchFamily="18" charset="0"/>
              </a:rPr>
              <a:t>Waste factor for materials = 5% </a:t>
            </a:r>
            <a:endParaRPr lang="en-US" sz="2400" dirty="0">
              <a:latin typeface="Times New Roman" panose="02020603050405020304" pitchFamily="18" charset="0"/>
              <a:cs typeface="Times New Roman" panose="02020603050405020304" pitchFamily="18" charset="0"/>
            </a:endParaRPr>
          </a:p>
          <a:p>
            <a:pPr lvl="0"/>
            <a:r>
              <a:rPr lang="en-GB" sz="2400" dirty="0">
                <a:latin typeface="Times New Roman" panose="02020603050405020304" pitchFamily="18" charset="0"/>
                <a:cs typeface="Times New Roman" panose="02020603050405020304" pitchFamily="18" charset="0"/>
              </a:rPr>
              <a:t>Waste of mortar in plastering = 13</a:t>
            </a:r>
            <a:endParaRPr lang="en-US" sz="2400" dirty="0">
              <a:latin typeface="Times New Roman" panose="02020603050405020304" pitchFamily="18" charset="0"/>
              <a:cs typeface="Times New Roman" panose="02020603050405020304" pitchFamily="18" charset="0"/>
            </a:endParaRPr>
          </a:p>
          <a:p>
            <a:pPr marL="0" lvl="1" indent="0" algn="just">
              <a:lnSpc>
                <a:spcPct val="150000"/>
              </a:lnSpc>
              <a:buNone/>
            </a:pPr>
            <a:endParaRPr lang="en-US" b="1" dirty="0"/>
          </a:p>
          <a:p>
            <a:pPr marL="0" indent="0" algn="just">
              <a:lnSpc>
                <a:spcPct val="150000"/>
              </a:lnSpc>
              <a:buNone/>
            </a:pP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3857610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3863663" y="1092776"/>
            <a:ext cx="5306096" cy="5423934"/>
          </a:xfrm>
          <a:prstGeom prst="rect">
            <a:avLst/>
          </a:prstGeom>
        </p:spPr>
      </p:pic>
    </p:spTree>
    <p:extLst>
      <p:ext uri="{BB962C8B-B14F-4D97-AF65-F5344CB8AC3E}">
        <p14:creationId xmlns:p14="http://schemas.microsoft.com/office/powerpoint/2010/main" val="111215250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3379" y="918116"/>
            <a:ext cx="4629796" cy="5382376"/>
          </a:xfrm>
          <a:prstGeom prst="rect">
            <a:avLst/>
          </a:prstGeom>
        </p:spPr>
      </p:pic>
    </p:spTree>
    <p:extLst>
      <p:ext uri="{BB962C8B-B14F-4D97-AF65-F5344CB8AC3E}">
        <p14:creationId xmlns:p14="http://schemas.microsoft.com/office/powerpoint/2010/main" val="306029367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009105" y="592427"/>
            <a:ext cx="9268496" cy="785611"/>
          </a:xfrm>
        </p:spPr>
        <p:txBody>
          <a:bodyPr>
            <a:noAutofit/>
          </a:bodyPr>
          <a:lstStyle/>
          <a:p>
            <a:r>
              <a:rPr lang="en-US" b="1" dirty="0">
                <a:latin typeface="Times New Roman" panose="02020603050405020304" pitchFamily="18" charset="0"/>
                <a:cs typeface="Times New Roman" panose="02020603050405020304" pitchFamily="18" charset="0"/>
              </a:rPr>
              <a:t>Results </a:t>
            </a:r>
            <a:r>
              <a:rPr lang="en-US" b="1" dirty="0" smtClean="0">
                <a:latin typeface="Times New Roman" panose="02020603050405020304" pitchFamily="18" charset="0"/>
                <a:cs typeface="Times New Roman" panose="02020603050405020304" pitchFamily="18" charset="0"/>
              </a:rPr>
              <a:t>And </a:t>
            </a:r>
            <a:r>
              <a:rPr lang="en-US" b="1" dirty="0">
                <a:latin typeface="Times New Roman" panose="02020603050405020304" pitchFamily="18" charset="0"/>
                <a:cs typeface="Times New Roman" panose="02020603050405020304" pitchFamily="18" charset="0"/>
              </a:rPr>
              <a:t>C</a:t>
            </a:r>
            <a:r>
              <a:rPr lang="en-US" b="1" dirty="0" smtClean="0">
                <a:latin typeface="Times New Roman" panose="02020603050405020304" pitchFamily="18" charset="0"/>
                <a:cs typeface="Times New Roman" panose="02020603050405020304" pitchFamily="18" charset="0"/>
              </a:rPr>
              <a:t>onclusions</a:t>
            </a:r>
            <a:endParaRPr lang="en-US" b="1" dirty="0">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a:xfrm>
            <a:off x="1858672" y="1803042"/>
            <a:ext cx="9396412" cy="4776632"/>
          </a:xfrm>
        </p:spPr>
        <p:txBody>
          <a:bodyPr>
            <a:noAutofit/>
          </a:bodyPr>
          <a:lstStyle/>
          <a:p>
            <a:pPr>
              <a:lnSpc>
                <a:spcPct val="150000"/>
              </a:lnSpc>
            </a:pPr>
            <a:r>
              <a:rPr lang="en-US" sz="2000" dirty="0">
                <a:latin typeface="Times New Roman" panose="02020603050405020304" pitchFamily="18" charset="0"/>
                <a:cs typeface="Times New Roman" panose="02020603050405020304" pitchFamily="18" charset="0"/>
              </a:rPr>
              <a:t>As we said in the introduction of this chapter, we applied the principles of project management to analyze our project and we show what an expected life of project management is, so we gain from this project a lot of experience and information in how to deal with projects and manage it in time, cost &amp; performance. </a:t>
            </a:r>
          </a:p>
          <a:p>
            <a:pPr>
              <a:lnSpc>
                <a:spcPct val="150000"/>
              </a:lnSpc>
            </a:pPr>
            <a:r>
              <a:rPr lang="en-US" sz="2000" dirty="0">
                <a:latin typeface="Times New Roman" panose="02020603050405020304" pitchFamily="18" charset="0"/>
                <a:cs typeface="Times New Roman" panose="02020603050405020304" pitchFamily="18" charset="0"/>
              </a:rPr>
              <a:t>First, we use Revit program to analyze the quantities then make the WBS and activity list and enter it into Primavera Project Planner (16.1) and run the program and take the results. </a:t>
            </a:r>
          </a:p>
          <a:p>
            <a:pPr lvl="0">
              <a:buFont typeface="Wingdings" panose="05000000000000000000" pitchFamily="2" charset="2"/>
              <a:buChar char="v"/>
            </a:pPr>
            <a:r>
              <a:rPr lang="en-GB" sz="2000" dirty="0">
                <a:latin typeface="Times New Roman" panose="02020603050405020304" pitchFamily="18" charset="0"/>
                <a:cs typeface="Times New Roman" panose="02020603050405020304" pitchFamily="18" charset="0"/>
              </a:rPr>
              <a:t>The total project cost is 9241457 NIS. </a:t>
            </a:r>
            <a:endParaRPr lang="en-US" sz="20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v"/>
            </a:pPr>
            <a:r>
              <a:rPr lang="en-GB" sz="2000" dirty="0">
                <a:latin typeface="Times New Roman" panose="02020603050405020304" pitchFamily="18" charset="0"/>
                <a:cs typeface="Times New Roman" panose="02020603050405020304" pitchFamily="18" charset="0"/>
              </a:rPr>
              <a:t>The total project price is 12274965 NIS.  </a:t>
            </a:r>
            <a:endParaRPr lang="en-US" sz="2000" dirty="0">
              <a:latin typeface="Times New Roman" panose="02020603050405020304" pitchFamily="18" charset="0"/>
              <a:cs typeface="Times New Roman" panose="02020603050405020304" pitchFamily="18" charset="0"/>
            </a:endParaRPr>
          </a:p>
          <a:p>
            <a:pPr marL="0" indent="0" algn="just">
              <a:buNone/>
            </a:pP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5163313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28801" y="598710"/>
            <a:ext cx="9675812" cy="937990"/>
          </a:xfrm>
        </p:spPr>
        <p:txBody>
          <a:bodyPr>
            <a:normAutofit/>
          </a:bodyPr>
          <a:lstStyle/>
          <a:p>
            <a:r>
              <a:rPr lang="en-US" b="1" dirty="0" smtClean="0">
                <a:latin typeface="Times New Roman" panose="02020603050405020304" pitchFamily="18" charset="0"/>
                <a:cs typeface="Times New Roman" panose="02020603050405020304" pitchFamily="18" charset="0"/>
              </a:rPr>
              <a:t>References</a:t>
            </a:r>
            <a:endParaRPr lang="en-US" dirty="0"/>
          </a:p>
        </p:txBody>
      </p:sp>
      <p:sp>
        <p:nvSpPr>
          <p:cNvPr id="3" name="عنصر نائب للمحتوى 2"/>
          <p:cNvSpPr>
            <a:spLocks noGrp="1"/>
          </p:cNvSpPr>
          <p:nvPr>
            <p:ph idx="1"/>
          </p:nvPr>
        </p:nvSpPr>
        <p:spPr>
          <a:xfrm>
            <a:off x="2592925" y="1536700"/>
            <a:ext cx="8911686" cy="4610100"/>
          </a:xfrm>
        </p:spPr>
        <p:txBody>
          <a:bodyPr>
            <a:normAutofit lnSpcReduction="10000"/>
          </a:bodyPr>
          <a:lstStyle/>
          <a:p>
            <a:r>
              <a:rPr lang="en-US" sz="2000" b="1" dirty="0" smtClean="0">
                <a:latin typeface="Times New Roman" panose="02020603050405020304" pitchFamily="18" charset="0"/>
                <a:cs typeface="Times New Roman" panose="02020603050405020304" pitchFamily="18" charset="0"/>
              </a:rPr>
              <a:t>Ahmad</a:t>
            </a:r>
            <a:r>
              <a:rPr lang="en-US" sz="2000" b="1" dirty="0">
                <a:latin typeface="Times New Roman" panose="02020603050405020304" pitchFamily="18" charset="0"/>
                <a:cs typeface="Times New Roman" panose="02020603050405020304" pitchFamily="18" charset="0"/>
              </a:rPr>
              <a:t>, H. (</a:t>
            </a:r>
            <a:r>
              <a:rPr lang="en-US" sz="2000" b="1" dirty="0" err="1">
                <a:latin typeface="Times New Roman" panose="02020603050405020304" pitchFamily="18" charset="0"/>
                <a:cs typeface="Times New Roman" panose="02020603050405020304" pitchFamily="18" charset="0"/>
              </a:rPr>
              <a:t>n.d.</a:t>
            </a:r>
            <a:r>
              <a:rPr lang="en-US" sz="2000" b="1" dirty="0">
                <a:latin typeface="Times New Roman" panose="02020603050405020304" pitchFamily="18" charset="0"/>
                <a:cs typeface="Times New Roman" panose="02020603050405020304" pitchFamily="18" charset="0"/>
              </a:rPr>
              <a:t>). Quantity Surveying Class Notes. </a:t>
            </a:r>
          </a:p>
          <a:p>
            <a:r>
              <a:rPr lang="en-US" sz="2000" b="1" dirty="0">
                <a:latin typeface="Times New Roman" panose="02020603050405020304" pitchFamily="18" charset="0"/>
                <a:cs typeface="Times New Roman" panose="02020603050405020304" pitchFamily="18" charset="0"/>
              </a:rPr>
              <a:t> Ashworth, Alan; </a:t>
            </a:r>
            <a:r>
              <a:rPr lang="en-US" sz="2000" b="1" dirty="0" err="1">
                <a:latin typeface="Times New Roman" panose="02020603050405020304" pitchFamily="18" charset="0"/>
                <a:cs typeface="Times New Roman" panose="02020603050405020304" pitchFamily="18" charset="0"/>
              </a:rPr>
              <a:t>Perera</a:t>
            </a:r>
            <a:r>
              <a:rPr lang="en-US" sz="2000" b="1" dirty="0">
                <a:latin typeface="Times New Roman" panose="02020603050405020304" pitchFamily="18" charset="0"/>
                <a:cs typeface="Times New Roman" panose="02020603050405020304" pitchFamily="18" charset="0"/>
              </a:rPr>
              <a:t>, S. (2015). Cost Studies of Buildings Allan Ashworth.pdf, 570.</a:t>
            </a:r>
          </a:p>
          <a:p>
            <a:r>
              <a:rPr lang="en-US" sz="2000" b="1" dirty="0">
                <a:latin typeface="Times New Roman" panose="02020603050405020304" pitchFamily="18" charset="0"/>
                <a:cs typeface="Times New Roman" panose="02020603050405020304" pitchFamily="18" charset="0"/>
              </a:rPr>
              <a:t> Course, P. (2012). Construction Cost Estimates, 276. </a:t>
            </a:r>
          </a:p>
          <a:p>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Dagostino</a:t>
            </a:r>
            <a:r>
              <a:rPr lang="en-US" sz="2000" b="1" dirty="0">
                <a:latin typeface="Times New Roman" panose="02020603050405020304" pitchFamily="18" charset="0"/>
                <a:cs typeface="Times New Roman" panose="02020603050405020304" pitchFamily="18" charset="0"/>
              </a:rPr>
              <a:t>, F. R., &amp; Peterson, S. J. (2011). Estimating in building construction. </a:t>
            </a:r>
          </a:p>
          <a:p>
            <a:r>
              <a:rPr lang="en-US" sz="2000" b="1" dirty="0">
                <a:latin typeface="Times New Roman" panose="02020603050405020304" pitchFamily="18" charset="0"/>
                <a:cs typeface="Times New Roman" panose="02020603050405020304" pitchFamily="18" charset="0"/>
              </a:rPr>
              <a:t> Date, B. S., Costs, B., &amp; Arrangements, S. C. (2010). Construction Contracts.</a:t>
            </a:r>
          </a:p>
          <a:p>
            <a:r>
              <a:rPr lang="en-US" sz="2000" b="1" dirty="0">
                <a:latin typeface="Times New Roman" panose="02020603050405020304" pitchFamily="18" charset="0"/>
                <a:cs typeface="Times New Roman" panose="02020603050405020304" pitchFamily="18" charset="0"/>
              </a:rPr>
              <a:t> E, R. (2007). Work breakdown structure. Project Management Practices (Work Breakdown Structure), (June), 1–3. https://doi.org/10.1007/0-306-48489-7_4. </a:t>
            </a:r>
          </a:p>
          <a:p>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Heldman</a:t>
            </a:r>
            <a:r>
              <a:rPr lang="en-US" sz="2000" b="1" dirty="0">
                <a:latin typeface="Times New Roman" panose="02020603050405020304" pitchFamily="18" charset="0"/>
                <a:cs typeface="Times New Roman" panose="02020603050405020304" pitchFamily="18" charset="0"/>
              </a:rPr>
              <a:t>, P. M. P. K. (2005). Project Management JumpStart. Management. Retrieved from http://www.amazon.com/dp/0782136001. </a:t>
            </a:r>
          </a:p>
          <a:p>
            <a:r>
              <a:rPr lang="en-US" sz="2000" b="1" dirty="0">
                <a:latin typeface="Times New Roman" panose="02020603050405020304" pitchFamily="18" charset="0"/>
                <a:cs typeface="Times New Roman" panose="02020603050405020304" pitchFamily="18" charset="0"/>
              </a:rPr>
              <a:t> Introduction to Primavera. (</a:t>
            </a:r>
            <a:r>
              <a:rPr lang="en-US" sz="2000" b="1" dirty="0" err="1">
                <a:latin typeface="Times New Roman" panose="02020603050405020304" pitchFamily="18" charset="0"/>
                <a:cs typeface="Times New Roman" panose="02020603050405020304" pitchFamily="18" charset="0"/>
              </a:rPr>
              <a:t>n.d</a:t>
            </a:r>
            <a:r>
              <a:rPr lang="en-US" sz="2000" b="1" dirty="0" err="1" smtClean="0">
                <a:latin typeface="Times New Roman" panose="02020603050405020304" pitchFamily="18" charset="0"/>
                <a:cs typeface="Times New Roman" panose="02020603050405020304" pitchFamily="18" charset="0"/>
              </a:rPr>
              <a:t>.</a:t>
            </a:r>
            <a:r>
              <a:rPr lang="en-US" sz="2000" b="1" dirty="0" smtClean="0">
                <a:latin typeface="Times New Roman" panose="02020603050405020304" pitchFamily="18" charset="0"/>
                <a:cs typeface="Times New Roman" panose="02020603050405020304" pitchFamily="18" charset="0"/>
              </a:rPr>
              <a:t>).</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767527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489200" y="977900"/>
            <a:ext cx="9015412" cy="4933322"/>
          </a:xfrm>
        </p:spPr>
        <p:txBody>
          <a:bodyPr>
            <a:normAutofit/>
          </a:bodyPr>
          <a:lstStyle/>
          <a:p>
            <a:r>
              <a:rPr lang="en-US" sz="2000" b="1" dirty="0">
                <a:latin typeface="Times New Roman" panose="02020603050405020304" pitchFamily="18" charset="0"/>
                <a:cs typeface="Times New Roman" panose="02020603050405020304" pitchFamily="18" charset="0"/>
              </a:rPr>
              <a:t>Jackson, B. J., Best, T., &amp; Step, F. (2010). Construction Management. </a:t>
            </a:r>
          </a:p>
          <a:p>
            <a:r>
              <a:rPr lang="en-US" sz="2000" b="1" dirty="0">
                <a:latin typeface="Times New Roman" panose="02020603050405020304" pitchFamily="18" charset="0"/>
                <a:cs typeface="Times New Roman" panose="02020603050405020304" pitchFamily="18" charset="0"/>
              </a:rPr>
              <a:t>Juliana, C. N., Ramirez, A. M., &amp; Larkin, B. J. (2005). Construction Management / Design-Build Prepared and Presented by : Construction Management / Design Build, 213. Retrieved from https://www.hillintl.com/PDFs/Construction Management Design Build -11-24-04 Ramirez, Alann.pdf.</a:t>
            </a:r>
          </a:p>
          <a:p>
            <a:r>
              <a:rPr lang="en-US" sz="2000" b="1" dirty="0">
                <a:latin typeface="Times New Roman" panose="02020603050405020304" pitchFamily="18" charset="0"/>
                <a:cs typeface="Times New Roman" panose="02020603050405020304" pitchFamily="18" charset="0"/>
              </a:rPr>
              <a:t>Office, P. S., &amp; Division, P. M. (</a:t>
            </a:r>
            <a:r>
              <a:rPr lang="en-US" sz="2000" b="1" dirty="0" err="1">
                <a:latin typeface="Times New Roman" panose="02020603050405020304" pitchFamily="18" charset="0"/>
                <a:cs typeface="Times New Roman" panose="02020603050405020304" pitchFamily="18" charset="0"/>
              </a:rPr>
              <a:t>n.d.</a:t>
            </a:r>
            <a:r>
              <a:rPr lang="en-US" sz="2000" b="1" dirty="0">
                <a:latin typeface="Times New Roman" panose="02020603050405020304" pitchFamily="18" charset="0"/>
                <a:cs typeface="Times New Roman" panose="02020603050405020304" pitchFamily="18" charset="0"/>
              </a:rPr>
              <a:t>). Project Management. </a:t>
            </a:r>
          </a:p>
          <a:p>
            <a:r>
              <a:rPr lang="en-US" sz="2000" b="1" dirty="0">
                <a:latin typeface="Times New Roman" panose="02020603050405020304" pitchFamily="18" charset="0"/>
                <a:cs typeface="Times New Roman" panose="02020603050405020304" pitchFamily="18" charset="0"/>
              </a:rPr>
              <a:t>PMI. (2013). A Guide to the Project Management Body of Knowledge. Project Management Institute (Vol. 5). https://doi.org/10.1002/pmj.20125. </a:t>
            </a:r>
          </a:p>
          <a:p>
            <a:r>
              <a:rPr lang="en-US" sz="2000" b="1" dirty="0" err="1">
                <a:latin typeface="Times New Roman" panose="02020603050405020304" pitchFamily="18" charset="0"/>
                <a:cs typeface="Times New Roman" panose="02020603050405020304" pitchFamily="18" charset="0"/>
              </a:rPr>
              <a:t>Portny</a:t>
            </a:r>
            <a:r>
              <a:rPr lang="en-US" sz="2000" b="1" dirty="0">
                <a:latin typeface="Times New Roman" panose="02020603050405020304" pitchFamily="18" charset="0"/>
                <a:cs typeface="Times New Roman" panose="02020603050405020304" pitchFamily="18" charset="0"/>
              </a:rPr>
              <a:t>, S. (2010). Project Management For Dummies 3rd Edition V413HAV.pdf. Retrieved from www.wiley.com.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Richman, L. (2011). Successful Project Management. </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719551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75369"/>
          </a:xfrm>
        </p:spPr>
      </p:pic>
    </p:spTree>
    <p:extLst>
      <p:ext uri="{BB962C8B-B14F-4D97-AF65-F5344CB8AC3E}">
        <p14:creationId xmlns:p14="http://schemas.microsoft.com/office/powerpoint/2010/main" val="16009358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059913" y="624110"/>
            <a:ext cx="9444700" cy="1280890"/>
          </a:xfrm>
        </p:spPr>
        <p:txBody>
          <a:bodyPr/>
          <a:lstStyle/>
          <a:p>
            <a:r>
              <a:rPr lang="en-US" b="1" dirty="0" smtClean="0">
                <a:latin typeface="Times New Roman" pitchFamily="18" charset="0"/>
                <a:cs typeface="Times New Roman" pitchFamily="18" charset="0"/>
              </a:rPr>
              <a:t>Quantity Survey.</a:t>
            </a:r>
            <a:r>
              <a:rPr lang="en-US" dirty="0" smtClean="0"/>
              <a:t/>
            </a:r>
            <a:br>
              <a:rPr lang="en-US" dirty="0" smtClean="0"/>
            </a:br>
            <a:endParaRPr lang="ar-SA" dirty="0"/>
          </a:p>
        </p:txBody>
      </p:sp>
      <p:sp>
        <p:nvSpPr>
          <p:cNvPr id="3" name="عنصر نائب للمحتوى 2"/>
          <p:cNvSpPr>
            <a:spLocks noGrp="1"/>
          </p:cNvSpPr>
          <p:nvPr>
            <p:ph idx="1"/>
          </p:nvPr>
        </p:nvSpPr>
        <p:spPr>
          <a:xfrm>
            <a:off x="2421653" y="1617785"/>
            <a:ext cx="9082959" cy="4293437"/>
          </a:xfrm>
        </p:spPr>
        <p:txBody>
          <a:bodyPr>
            <a:noAutofit/>
          </a:bodyPr>
          <a:lstStyle/>
          <a:p>
            <a:r>
              <a:rPr lang="en-US" sz="2400" dirty="0" smtClean="0">
                <a:latin typeface="Times New Roman" pitchFamily="18" charset="0"/>
                <a:cs typeface="Times New Roman" pitchFamily="18" charset="0"/>
              </a:rPr>
              <a:t>Data required for the preparation of an estimate or survey .</a:t>
            </a:r>
          </a:p>
          <a:p>
            <a:pPr marL="0" indent="0">
              <a:buNone/>
            </a:pPr>
            <a:r>
              <a:rPr lang="en-US" sz="2400" dirty="0" smtClean="0">
                <a:latin typeface="Times New Roman" pitchFamily="18" charset="0"/>
                <a:cs typeface="Times New Roman" pitchFamily="18" charset="0"/>
              </a:rPr>
              <a:t>      </a:t>
            </a:r>
            <a:endParaRPr lang="en-US" sz="2400" dirty="0">
              <a:latin typeface="Times New Roman" pitchFamily="18" charset="0"/>
              <a:cs typeface="Times New Roman" pitchFamily="18" charset="0"/>
            </a:endParaRPr>
          </a:p>
          <a:p>
            <a:pPr>
              <a:lnSpc>
                <a:spcPct val="250000"/>
              </a:lnSpc>
              <a:buFont typeface="+mj-lt"/>
              <a:buAutoNum type="arabicPeriod"/>
            </a:pPr>
            <a:r>
              <a:rPr lang="en-US" sz="2400" dirty="0" smtClean="0">
                <a:latin typeface="Times New Roman" pitchFamily="18" charset="0"/>
                <a:cs typeface="Times New Roman" pitchFamily="18" charset="0"/>
              </a:rPr>
              <a:t>Drawings.</a:t>
            </a:r>
          </a:p>
          <a:p>
            <a:pPr>
              <a:lnSpc>
                <a:spcPct val="250000"/>
              </a:lnSpc>
              <a:buFont typeface="+mj-lt"/>
              <a:buAutoNum type="arabicPeriod"/>
            </a:pPr>
            <a:r>
              <a:rPr lang="en-US" sz="2400" dirty="0" smtClean="0">
                <a:latin typeface="Times New Roman" pitchFamily="18" charset="0"/>
                <a:cs typeface="Times New Roman" pitchFamily="18" charset="0"/>
              </a:rPr>
              <a:t>Specifications.</a:t>
            </a:r>
          </a:p>
          <a:p>
            <a:pPr>
              <a:lnSpc>
                <a:spcPct val="250000"/>
              </a:lnSpc>
              <a:buFont typeface="+mj-lt"/>
              <a:buAutoNum type="arabicPeriod"/>
            </a:pPr>
            <a:r>
              <a:rPr lang="en-US" sz="2400" dirty="0" smtClean="0">
                <a:latin typeface="Times New Roman" pitchFamily="18" charset="0"/>
                <a:cs typeface="Times New Roman" pitchFamily="18" charset="0"/>
              </a:rPr>
              <a:t>Rates.  </a:t>
            </a:r>
          </a:p>
        </p:txBody>
      </p:sp>
      <p:pic>
        <p:nvPicPr>
          <p:cNvPr id="8" name="صورة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862597">
            <a:off x="6903218" y="2672861"/>
            <a:ext cx="4344080" cy="3537020"/>
          </a:xfrm>
          <a:prstGeom prst="rect">
            <a:avLst/>
          </a:prstGeom>
        </p:spPr>
      </p:pic>
    </p:spTree>
    <p:extLst>
      <p:ext uri="{BB962C8B-B14F-4D97-AF65-F5344CB8AC3E}">
        <p14:creationId xmlns:p14="http://schemas.microsoft.com/office/powerpoint/2010/main" val="12971067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8911687" cy="760190"/>
          </a:xfrm>
        </p:spPr>
        <p:txBody>
          <a:bodyPr>
            <a:normAutofit/>
          </a:bodyPr>
          <a:lstStyle/>
          <a:p>
            <a:pPr algn="ctr"/>
            <a:r>
              <a:rPr lang="en-US" sz="4000" b="1" dirty="0">
                <a:latin typeface="Times New Roman" panose="02020603050405020304" pitchFamily="18" charset="0"/>
                <a:cs typeface="Times New Roman" panose="02020603050405020304" pitchFamily="18" charset="0"/>
              </a:rPr>
              <a:t>Delivery Systems</a:t>
            </a:r>
            <a:endParaRPr lang="en-US" sz="4000" dirty="0"/>
          </a:p>
        </p:txBody>
      </p:sp>
      <p:sp>
        <p:nvSpPr>
          <p:cNvPr id="5" name="عنصر نائب للمحتوى 4"/>
          <p:cNvSpPr>
            <a:spLocks noGrp="1"/>
          </p:cNvSpPr>
          <p:nvPr>
            <p:ph idx="1"/>
          </p:nvPr>
        </p:nvSpPr>
        <p:spPr>
          <a:xfrm>
            <a:off x="2489200" y="1803400"/>
            <a:ext cx="9015411" cy="3987800"/>
          </a:xfrm>
        </p:spPr>
        <p:txBody>
          <a:bodyPr>
            <a:normAutofit/>
          </a:bodyPr>
          <a:lstStyle/>
          <a:p>
            <a:pPr>
              <a:lnSpc>
                <a:spcPct val="150000"/>
              </a:lnSpc>
            </a:pPr>
            <a:r>
              <a:rPr lang="en-US" sz="2000" b="1" dirty="0">
                <a:latin typeface="Times New Roman" panose="02020603050405020304" pitchFamily="18" charset="0"/>
                <a:cs typeface="Times New Roman" panose="02020603050405020304" pitchFamily="18" charset="0"/>
              </a:rPr>
              <a:t>Traditional (Design-Bid-Build</a:t>
            </a:r>
            <a:r>
              <a:rPr lang="en-US" sz="2000" b="1" dirty="0" smtClean="0">
                <a:latin typeface="Times New Roman" panose="02020603050405020304" pitchFamily="18" charset="0"/>
                <a:cs typeface="Times New Roman" panose="02020603050405020304" pitchFamily="18" charset="0"/>
              </a:rPr>
              <a:t>)</a:t>
            </a:r>
          </a:p>
          <a:p>
            <a:pPr>
              <a:lnSpc>
                <a:spcPct val="150000"/>
              </a:lnSpc>
            </a:pPr>
            <a:r>
              <a:rPr lang="en-US" sz="2000" b="1" dirty="0">
                <a:latin typeface="Times New Roman" panose="02020603050405020304" pitchFamily="18" charset="0"/>
                <a:cs typeface="Times New Roman" panose="02020603050405020304" pitchFamily="18" charset="0"/>
              </a:rPr>
              <a:t>Design-Build (Turnkey</a:t>
            </a:r>
            <a:r>
              <a:rPr lang="en-US" sz="2000" b="1" dirty="0" smtClean="0">
                <a:latin typeface="Times New Roman" panose="02020603050405020304" pitchFamily="18" charset="0"/>
                <a:cs typeface="Times New Roman" panose="02020603050405020304" pitchFamily="18" charset="0"/>
              </a:rPr>
              <a:t>)</a:t>
            </a:r>
          </a:p>
          <a:p>
            <a:pPr>
              <a:lnSpc>
                <a:spcPct val="150000"/>
              </a:lnSpc>
            </a:pPr>
            <a:r>
              <a:rPr lang="en-US" sz="2000" b="1" dirty="0">
                <a:latin typeface="Times New Roman" panose="02020603050405020304" pitchFamily="18" charset="0"/>
                <a:cs typeface="Times New Roman" panose="02020603050405020304" pitchFamily="18" charset="0"/>
              </a:rPr>
              <a:t>Self-performance </a:t>
            </a:r>
            <a:endParaRPr lang="en-US" sz="2000" b="1" dirty="0" smtClean="0">
              <a:latin typeface="Times New Roman" panose="02020603050405020304" pitchFamily="18" charset="0"/>
              <a:cs typeface="Times New Roman" panose="02020603050405020304" pitchFamily="18" charset="0"/>
            </a:endParaRPr>
          </a:p>
          <a:p>
            <a:pPr>
              <a:lnSpc>
                <a:spcPct val="150000"/>
              </a:lnSpc>
            </a:pPr>
            <a:r>
              <a:rPr lang="en-US" sz="2000" b="1" dirty="0">
                <a:latin typeface="Times New Roman" panose="02020603050405020304" pitchFamily="18" charset="0"/>
                <a:cs typeface="Times New Roman" panose="02020603050405020304" pitchFamily="18" charset="0"/>
              </a:rPr>
              <a:t>Professional Construction Management </a:t>
            </a:r>
            <a:endParaRPr lang="en-US" sz="2000" b="1" dirty="0" smtClean="0">
              <a:latin typeface="Times New Roman" panose="02020603050405020304" pitchFamily="18" charset="0"/>
              <a:cs typeface="Times New Roman" panose="02020603050405020304" pitchFamily="18" charset="0"/>
            </a:endParaRPr>
          </a:p>
          <a:p>
            <a:pPr>
              <a:lnSpc>
                <a:spcPct val="150000"/>
              </a:lnSpc>
            </a:pPr>
            <a:r>
              <a:rPr lang="en-US" sz="2000" b="1" dirty="0">
                <a:latin typeface="Times New Roman" panose="02020603050405020304" pitchFamily="18" charset="0"/>
                <a:cs typeface="Times New Roman" panose="02020603050405020304" pitchFamily="18" charset="0"/>
              </a:rPr>
              <a:t>Operate Transfer (BOT)</a:t>
            </a:r>
          </a:p>
        </p:txBody>
      </p:sp>
    </p:spTree>
    <p:extLst>
      <p:ext uri="{BB962C8B-B14F-4D97-AF65-F5344CB8AC3E}">
        <p14:creationId xmlns:p14="http://schemas.microsoft.com/office/powerpoint/2010/main" val="40299829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4000" b="1" dirty="0">
                <a:latin typeface="Times New Roman" panose="02020603050405020304" pitchFamily="18" charset="0"/>
                <a:cs typeface="Times New Roman" panose="02020603050405020304" pitchFamily="18" charset="0"/>
              </a:rPr>
              <a:t>Traditional (Design-Bid-Build)</a:t>
            </a:r>
            <a:br>
              <a:rPr lang="en-US" sz="4000" b="1" dirty="0">
                <a:latin typeface="Times New Roman" panose="02020603050405020304" pitchFamily="18" charset="0"/>
                <a:cs typeface="Times New Roman" panose="02020603050405020304" pitchFamily="18" charset="0"/>
              </a:rPr>
            </a:br>
            <a:endParaRPr lang="en-US" sz="4000"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06700" y="1676401"/>
            <a:ext cx="8267700" cy="4610099"/>
          </a:xfrm>
        </p:spPr>
      </p:pic>
    </p:spTree>
    <p:extLst>
      <p:ext uri="{BB962C8B-B14F-4D97-AF65-F5344CB8AC3E}">
        <p14:creationId xmlns:p14="http://schemas.microsoft.com/office/powerpoint/2010/main" val="28506889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4000" b="1" dirty="0">
                <a:latin typeface="Times New Roman" panose="02020603050405020304" pitchFamily="18" charset="0"/>
                <a:cs typeface="Times New Roman" panose="02020603050405020304" pitchFamily="18" charset="0"/>
              </a:rPr>
              <a:t>Design-Build (Turnkey)</a:t>
            </a:r>
            <a:br>
              <a:rPr lang="en-US" sz="4000" b="1" dirty="0">
                <a:latin typeface="Times New Roman" panose="02020603050405020304" pitchFamily="18" charset="0"/>
                <a:cs typeface="Times New Roman" panose="02020603050405020304" pitchFamily="18" charset="0"/>
              </a:rPr>
            </a:br>
            <a:r>
              <a:rPr lang="en-US" sz="4000" b="1" dirty="0">
                <a:latin typeface="Times New Roman" panose="02020603050405020304" pitchFamily="18" charset="0"/>
                <a:cs typeface="Times New Roman" panose="02020603050405020304" pitchFamily="18" charset="0"/>
              </a:rPr>
              <a:t/>
            </a:r>
            <a:br>
              <a:rPr lang="en-US" sz="4000" b="1" dirty="0">
                <a:latin typeface="Times New Roman" panose="02020603050405020304" pitchFamily="18" charset="0"/>
                <a:cs typeface="Times New Roman" panose="02020603050405020304" pitchFamily="18" charset="0"/>
              </a:rPr>
            </a:br>
            <a:endParaRPr lang="en-US" sz="4000"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55900" y="1688209"/>
            <a:ext cx="8615404" cy="4687191"/>
          </a:xfrm>
        </p:spPr>
      </p:pic>
    </p:spTree>
    <p:extLst>
      <p:ext uri="{BB962C8B-B14F-4D97-AF65-F5344CB8AC3E}">
        <p14:creationId xmlns:p14="http://schemas.microsoft.com/office/powerpoint/2010/main" val="2541079909"/>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ورق">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850</TotalTime>
  <Words>1081</Words>
  <Application>Microsoft Office PowerPoint</Application>
  <PresentationFormat>Widescreen</PresentationFormat>
  <Paragraphs>140</Paragraphs>
  <Slides>59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59</vt:i4>
      </vt:variant>
    </vt:vector>
  </HeadingPairs>
  <TitlesOfParts>
    <vt:vector size="66" baseType="lpstr">
      <vt:lpstr>Arial</vt:lpstr>
      <vt:lpstr>Century Gothic</vt:lpstr>
      <vt:lpstr>Tahoma</vt:lpstr>
      <vt:lpstr>Times New Roman</vt:lpstr>
      <vt:lpstr>Wingdings</vt:lpstr>
      <vt:lpstr>Wingdings 3</vt:lpstr>
      <vt:lpstr>Wisp</vt:lpstr>
      <vt:lpstr>Assessment of the Ministry of Public                           Works and Housing Building  (Quantity Surveying And Cost Estimating)</vt:lpstr>
      <vt:lpstr>PowerPoint Presentation</vt:lpstr>
      <vt:lpstr>Project management system.</vt:lpstr>
      <vt:lpstr>Methodology </vt:lpstr>
      <vt:lpstr> Quantity Survey.</vt:lpstr>
      <vt:lpstr>Quantity Survey. </vt:lpstr>
      <vt:lpstr>Delivery Systems</vt:lpstr>
      <vt:lpstr>Traditional (Design-Bid-Build) </vt:lpstr>
      <vt:lpstr>Design-Build (Turnkey)  </vt:lpstr>
      <vt:lpstr>Self-Performance  </vt:lpstr>
      <vt:lpstr>Construction Contract </vt:lpstr>
      <vt:lpstr>PowerPoint Presentation</vt:lpstr>
      <vt:lpstr>Project Introduction. </vt:lpstr>
      <vt:lpstr> Project Description</vt:lpstr>
      <vt:lpstr>Rivet 3D modeling.</vt:lpstr>
      <vt:lpstr> structural Rivet 3D modeling</vt:lpstr>
      <vt:lpstr>Floor Definition</vt:lpstr>
      <vt:lpstr>Definition for the Structural Elements </vt:lpstr>
      <vt:lpstr>Beam Section Definition </vt:lpstr>
      <vt:lpstr>Columns Rebar</vt:lpstr>
      <vt:lpstr>Rebar Extension for Shear Walls</vt:lpstr>
      <vt:lpstr>Bars Distribution for Ribs </vt:lpstr>
      <vt:lpstr>Bars Distribution for Ribs </vt:lpstr>
      <vt:lpstr>Architectural  Rivet 3D modeling </vt:lpstr>
      <vt:lpstr>PowerPoint Presentation</vt:lpstr>
      <vt:lpstr>Stone Wall Definition </vt:lpstr>
      <vt:lpstr>Door and Windows Definition</vt:lpstr>
      <vt:lpstr>PowerPoint Presentation</vt:lpstr>
      <vt:lpstr>Tile Definition</vt:lpstr>
      <vt:lpstr>Wall Definition</vt:lpstr>
      <vt:lpstr>Time And Cost Management </vt:lpstr>
      <vt:lpstr>Estimating</vt:lpstr>
      <vt:lpstr>PowerPoint Presentation</vt:lpstr>
      <vt:lpstr>PowerPoint Presentation</vt:lpstr>
      <vt:lpstr>Bill of Quantities</vt:lpstr>
      <vt:lpstr>Project Life Cycle</vt:lpstr>
      <vt:lpstr>Project Definition</vt:lpstr>
      <vt:lpstr>PowerPoint Presentation</vt:lpstr>
      <vt:lpstr>PowerPoint Presentation</vt:lpstr>
      <vt:lpstr>Calendar Definition</vt:lpstr>
      <vt:lpstr>PowerPoint Presentation</vt:lpstr>
      <vt:lpstr>Activity Relationship </vt:lpstr>
      <vt:lpstr>PowerPoint Presentation</vt:lpstr>
      <vt:lpstr>PowerPoint Presentation</vt:lpstr>
      <vt:lpstr>Activities Relationships Assignment</vt:lpstr>
      <vt:lpstr>PowerPoint Presentation</vt:lpstr>
      <vt:lpstr>PowerPoint Presentation</vt:lpstr>
      <vt:lpstr>PowerPoint Presentation</vt:lpstr>
      <vt:lpstr>Results from Primavera </vt:lpstr>
      <vt:lpstr>PowerPoint Presentation</vt:lpstr>
      <vt:lpstr>PowerPoint Presentation</vt:lpstr>
      <vt:lpstr>Resources Definition</vt:lpstr>
      <vt:lpstr>Cost And Price Estimate. </vt:lpstr>
      <vt:lpstr>PowerPoint Presentation</vt:lpstr>
      <vt:lpstr>PowerPoint Presentation</vt:lpstr>
      <vt:lpstr>Results And Conclusions</vt:lpstr>
      <vt:lpstr>References</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 Ministry of Public Works and Housing</dc:title>
  <dc:creator>عبدالله اقرع</dc:creator>
  <cp:lastModifiedBy>DELL</cp:lastModifiedBy>
  <cp:revision>73</cp:revision>
  <dcterms:created xsi:type="dcterms:W3CDTF">2018-05-15T11:21:45Z</dcterms:created>
  <dcterms:modified xsi:type="dcterms:W3CDTF">2018-12-22T11:56:57Z</dcterms:modified>
</cp:coreProperties>
</file>