
<file path=[Content_Types].xml><?xml version="1.0" encoding="utf-8"?>
<Types xmlns="http://schemas.openxmlformats.org/package/2006/content-types">
  <Default Extension="png" ContentType="image/png"/>
  <Default Extension="jpeg" ContentType="image/jpeg"/>
  <Default Extension="emf" ContentType="image/x-emf"/>
  <Default Extension="glb" ContentType="model/gltf.binary"/>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72" r:id="rId3"/>
    <p:sldId id="275" r:id="rId4"/>
    <p:sldId id="273" r:id="rId5"/>
    <p:sldId id="274" r:id="rId6"/>
    <p:sldId id="276" r:id="rId7"/>
    <p:sldId id="278" r:id="rId8"/>
    <p:sldId id="279" r:id="rId9"/>
    <p:sldId id="277" r:id="rId10"/>
    <p:sldId id="280" r:id="rId11"/>
    <p:sldId id="285" r:id="rId12"/>
    <p:sldId id="287" r:id="rId13"/>
    <p:sldId id="286" r:id="rId14"/>
    <p:sldId id="288" r:id="rId15"/>
    <p:sldId id="281" r:id="rId16"/>
    <p:sldId id="282" r:id="rId17"/>
    <p:sldId id="283" r:id="rId18"/>
    <p:sldId id="284" r:id="rId19"/>
    <p:sldId id="256" r:id="rId20"/>
    <p:sldId id="257" r:id="rId21"/>
    <p:sldId id="258" r:id="rId22"/>
    <p:sldId id="293" r:id="rId23"/>
    <p:sldId id="259" r:id="rId24"/>
    <p:sldId id="290" r:id="rId25"/>
    <p:sldId id="292" r:id="rId26"/>
    <p:sldId id="291" r:id="rId27"/>
    <p:sldId id="294" r:id="rId28"/>
    <p:sldId id="270" r:id="rId29"/>
    <p:sldId id="289"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4" userDrawn="1">
          <p15:clr>
            <a:srgbClr val="A4A3A4"/>
          </p15:clr>
        </p15:guide>
        <p15:guide id="2" pos="38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94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91" autoAdjust="0"/>
    <p:restoredTop sz="94660"/>
  </p:normalViewPr>
  <p:slideViewPr>
    <p:cSldViewPr snapToGrid="0" showGuides="1">
      <p:cViewPr varScale="1">
        <p:scale>
          <a:sx n="74" d="100"/>
          <a:sy n="74" d="100"/>
        </p:scale>
        <p:origin x="-408" y="-90"/>
      </p:cViewPr>
      <p:guideLst>
        <p:guide orient="horz" pos="2184"/>
        <p:guide pos="388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5F2C0CD-881B-42B8-9D15-4BD23640E1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8E191E1E-2EC0-4034-A597-549B93FC7E7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5C2A3F42-496A-4662-A134-8BED54F81AD8}"/>
              </a:ext>
            </a:extLst>
          </p:cNvPr>
          <p:cNvSpPr>
            <a:spLocks noGrp="1"/>
          </p:cNvSpPr>
          <p:nvPr>
            <p:ph type="dt" sz="half" idx="10"/>
          </p:nvPr>
        </p:nvSpPr>
        <p:spPr/>
        <p:txBody>
          <a:bodyPr/>
          <a:lstStyle/>
          <a:p>
            <a:fld id="{B8362AA6-2B2B-4389-A345-5AE29B3C423F}" type="datetimeFigureOut">
              <a:rPr lang="en-US" smtClean="0"/>
              <a:t>1/2/2022</a:t>
            </a:fld>
            <a:endParaRPr lang="en-US"/>
          </a:p>
        </p:txBody>
      </p:sp>
      <p:sp>
        <p:nvSpPr>
          <p:cNvPr id="5" name="Footer Placeholder 4">
            <a:extLst>
              <a:ext uri="{FF2B5EF4-FFF2-40B4-BE49-F238E27FC236}">
                <a16:creationId xmlns="" xmlns:a16="http://schemas.microsoft.com/office/drawing/2014/main" id="{E06766B4-8F5C-49E6-8066-D34EB48D11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7AAFB1D7-72F9-4934-BD07-32E43F0396F6}"/>
              </a:ext>
            </a:extLst>
          </p:cNvPr>
          <p:cNvSpPr>
            <a:spLocks noGrp="1"/>
          </p:cNvSpPr>
          <p:nvPr>
            <p:ph type="sldNum" sz="quarter" idx="12"/>
          </p:nvPr>
        </p:nvSpPr>
        <p:spPr/>
        <p:txBody>
          <a:bodyPr/>
          <a:lstStyle/>
          <a:p>
            <a:fld id="{D22B3492-F51C-4E3C-88DA-CC7E92AFBFFC}" type="slidenum">
              <a:rPr lang="en-US" smtClean="0"/>
              <a:t>‹#›</a:t>
            </a:fld>
            <a:endParaRPr lang="en-US"/>
          </a:p>
        </p:txBody>
      </p:sp>
    </p:spTree>
    <p:extLst>
      <p:ext uri="{BB962C8B-B14F-4D97-AF65-F5344CB8AC3E}">
        <p14:creationId xmlns:p14="http://schemas.microsoft.com/office/powerpoint/2010/main" val="1678677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3C53BF6-56E7-4538-8DFF-331CEBFF77A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E7B6A03B-9654-4E9A-A098-35FE675307B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7A831EC-646F-44C1-B6FA-6C24105B552C}"/>
              </a:ext>
            </a:extLst>
          </p:cNvPr>
          <p:cNvSpPr>
            <a:spLocks noGrp="1"/>
          </p:cNvSpPr>
          <p:nvPr>
            <p:ph type="dt" sz="half" idx="10"/>
          </p:nvPr>
        </p:nvSpPr>
        <p:spPr/>
        <p:txBody>
          <a:bodyPr/>
          <a:lstStyle/>
          <a:p>
            <a:fld id="{B8362AA6-2B2B-4389-A345-5AE29B3C423F}" type="datetimeFigureOut">
              <a:rPr lang="en-US" smtClean="0"/>
              <a:t>1/2/2022</a:t>
            </a:fld>
            <a:endParaRPr lang="en-US"/>
          </a:p>
        </p:txBody>
      </p:sp>
      <p:sp>
        <p:nvSpPr>
          <p:cNvPr id="5" name="Footer Placeholder 4">
            <a:extLst>
              <a:ext uri="{FF2B5EF4-FFF2-40B4-BE49-F238E27FC236}">
                <a16:creationId xmlns="" xmlns:a16="http://schemas.microsoft.com/office/drawing/2014/main" id="{E40664E2-512A-447A-AC31-92821DBA48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D456009-67FC-40E1-A3B6-9A797FBAD5A4}"/>
              </a:ext>
            </a:extLst>
          </p:cNvPr>
          <p:cNvSpPr>
            <a:spLocks noGrp="1"/>
          </p:cNvSpPr>
          <p:nvPr>
            <p:ph type="sldNum" sz="quarter" idx="12"/>
          </p:nvPr>
        </p:nvSpPr>
        <p:spPr/>
        <p:txBody>
          <a:bodyPr/>
          <a:lstStyle/>
          <a:p>
            <a:fld id="{D22B3492-F51C-4E3C-88DA-CC7E92AFBFFC}" type="slidenum">
              <a:rPr lang="en-US" smtClean="0"/>
              <a:t>‹#›</a:t>
            </a:fld>
            <a:endParaRPr lang="en-US"/>
          </a:p>
        </p:txBody>
      </p:sp>
    </p:spTree>
    <p:extLst>
      <p:ext uri="{BB962C8B-B14F-4D97-AF65-F5344CB8AC3E}">
        <p14:creationId xmlns:p14="http://schemas.microsoft.com/office/powerpoint/2010/main" val="2167334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4DB475BC-4EB7-4D85-88ED-0BFF1BF01DA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B8AC3C92-BBDB-4BFF-9A70-6D4E41B6E35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C974B6D6-1390-4C1B-BFF8-2036AB42BBA2}"/>
              </a:ext>
            </a:extLst>
          </p:cNvPr>
          <p:cNvSpPr>
            <a:spLocks noGrp="1"/>
          </p:cNvSpPr>
          <p:nvPr>
            <p:ph type="dt" sz="half" idx="10"/>
          </p:nvPr>
        </p:nvSpPr>
        <p:spPr/>
        <p:txBody>
          <a:bodyPr/>
          <a:lstStyle/>
          <a:p>
            <a:fld id="{B8362AA6-2B2B-4389-A345-5AE29B3C423F}" type="datetimeFigureOut">
              <a:rPr lang="en-US" smtClean="0"/>
              <a:t>1/2/2022</a:t>
            </a:fld>
            <a:endParaRPr lang="en-US"/>
          </a:p>
        </p:txBody>
      </p:sp>
      <p:sp>
        <p:nvSpPr>
          <p:cNvPr id="5" name="Footer Placeholder 4">
            <a:extLst>
              <a:ext uri="{FF2B5EF4-FFF2-40B4-BE49-F238E27FC236}">
                <a16:creationId xmlns="" xmlns:a16="http://schemas.microsoft.com/office/drawing/2014/main" id="{BC777B04-5C7D-47BC-8C1D-C6886636F8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57AE6EB1-3FA2-4E58-ABE5-C88745784B4F}"/>
              </a:ext>
            </a:extLst>
          </p:cNvPr>
          <p:cNvSpPr>
            <a:spLocks noGrp="1"/>
          </p:cNvSpPr>
          <p:nvPr>
            <p:ph type="sldNum" sz="quarter" idx="12"/>
          </p:nvPr>
        </p:nvSpPr>
        <p:spPr/>
        <p:txBody>
          <a:bodyPr/>
          <a:lstStyle/>
          <a:p>
            <a:fld id="{D22B3492-F51C-4E3C-88DA-CC7E92AFBFFC}" type="slidenum">
              <a:rPr lang="en-US" smtClean="0"/>
              <a:t>‹#›</a:t>
            </a:fld>
            <a:endParaRPr lang="en-US"/>
          </a:p>
        </p:txBody>
      </p:sp>
    </p:spTree>
    <p:extLst>
      <p:ext uri="{BB962C8B-B14F-4D97-AF65-F5344CB8AC3E}">
        <p14:creationId xmlns:p14="http://schemas.microsoft.com/office/powerpoint/2010/main" val="4235308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4C279AC-37C6-4837-BDA7-AE2F0CE79E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B9DD53FD-9DCE-492A-B836-E1EB265F56C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41CCD70B-5C5D-45D2-AE65-FED77A9BCA81}"/>
              </a:ext>
            </a:extLst>
          </p:cNvPr>
          <p:cNvSpPr>
            <a:spLocks noGrp="1"/>
          </p:cNvSpPr>
          <p:nvPr>
            <p:ph type="dt" sz="half" idx="10"/>
          </p:nvPr>
        </p:nvSpPr>
        <p:spPr/>
        <p:txBody>
          <a:bodyPr/>
          <a:lstStyle/>
          <a:p>
            <a:fld id="{B8362AA6-2B2B-4389-A345-5AE29B3C423F}" type="datetimeFigureOut">
              <a:rPr lang="en-US" smtClean="0"/>
              <a:t>1/2/2022</a:t>
            </a:fld>
            <a:endParaRPr lang="en-US"/>
          </a:p>
        </p:txBody>
      </p:sp>
      <p:sp>
        <p:nvSpPr>
          <p:cNvPr id="5" name="Footer Placeholder 4">
            <a:extLst>
              <a:ext uri="{FF2B5EF4-FFF2-40B4-BE49-F238E27FC236}">
                <a16:creationId xmlns="" xmlns:a16="http://schemas.microsoft.com/office/drawing/2014/main" id="{0B46AF0C-71FC-4583-99C8-3606A651CD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B2F6209-D8DC-4BF4-8B2D-8914552D2E3E}"/>
              </a:ext>
            </a:extLst>
          </p:cNvPr>
          <p:cNvSpPr>
            <a:spLocks noGrp="1"/>
          </p:cNvSpPr>
          <p:nvPr>
            <p:ph type="sldNum" sz="quarter" idx="12"/>
          </p:nvPr>
        </p:nvSpPr>
        <p:spPr/>
        <p:txBody>
          <a:bodyPr/>
          <a:lstStyle/>
          <a:p>
            <a:fld id="{D22B3492-F51C-4E3C-88DA-CC7E92AFBFFC}" type="slidenum">
              <a:rPr lang="en-US" smtClean="0"/>
              <a:t>‹#›</a:t>
            </a:fld>
            <a:endParaRPr lang="en-US"/>
          </a:p>
        </p:txBody>
      </p:sp>
    </p:spTree>
    <p:extLst>
      <p:ext uri="{BB962C8B-B14F-4D97-AF65-F5344CB8AC3E}">
        <p14:creationId xmlns:p14="http://schemas.microsoft.com/office/powerpoint/2010/main" val="2843686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5A7613A-8DD8-4790-BC21-B1BC9E328D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E8C922A5-0181-4E87-90EA-CC44FB4527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83379284-DDBC-427F-A4C9-EF963B5E0E31}"/>
              </a:ext>
            </a:extLst>
          </p:cNvPr>
          <p:cNvSpPr>
            <a:spLocks noGrp="1"/>
          </p:cNvSpPr>
          <p:nvPr>
            <p:ph type="dt" sz="half" idx="10"/>
          </p:nvPr>
        </p:nvSpPr>
        <p:spPr/>
        <p:txBody>
          <a:bodyPr/>
          <a:lstStyle/>
          <a:p>
            <a:fld id="{B8362AA6-2B2B-4389-A345-5AE29B3C423F}" type="datetimeFigureOut">
              <a:rPr lang="en-US" smtClean="0"/>
              <a:t>1/2/2022</a:t>
            </a:fld>
            <a:endParaRPr lang="en-US"/>
          </a:p>
        </p:txBody>
      </p:sp>
      <p:sp>
        <p:nvSpPr>
          <p:cNvPr id="5" name="Footer Placeholder 4">
            <a:extLst>
              <a:ext uri="{FF2B5EF4-FFF2-40B4-BE49-F238E27FC236}">
                <a16:creationId xmlns="" xmlns:a16="http://schemas.microsoft.com/office/drawing/2014/main" id="{A3EDA2CE-18DA-4080-BF9E-F6B1A4E6B4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4DC8A78-117C-486F-8F1E-398DC00C21D6}"/>
              </a:ext>
            </a:extLst>
          </p:cNvPr>
          <p:cNvSpPr>
            <a:spLocks noGrp="1"/>
          </p:cNvSpPr>
          <p:nvPr>
            <p:ph type="sldNum" sz="quarter" idx="12"/>
          </p:nvPr>
        </p:nvSpPr>
        <p:spPr/>
        <p:txBody>
          <a:bodyPr/>
          <a:lstStyle/>
          <a:p>
            <a:fld id="{D22B3492-F51C-4E3C-88DA-CC7E92AFBFFC}" type="slidenum">
              <a:rPr lang="en-US" smtClean="0"/>
              <a:t>‹#›</a:t>
            </a:fld>
            <a:endParaRPr lang="en-US"/>
          </a:p>
        </p:txBody>
      </p:sp>
    </p:spTree>
    <p:extLst>
      <p:ext uri="{BB962C8B-B14F-4D97-AF65-F5344CB8AC3E}">
        <p14:creationId xmlns:p14="http://schemas.microsoft.com/office/powerpoint/2010/main" val="2139065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AF6F290-D308-4B83-96DF-B42BD43B75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0431A15D-C80E-4EC5-A13B-64B3E9B6C94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690AB954-DC19-4185-9A8D-42016E1258B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7232A34E-6516-4376-AFF0-09296F2A22F5}"/>
              </a:ext>
            </a:extLst>
          </p:cNvPr>
          <p:cNvSpPr>
            <a:spLocks noGrp="1"/>
          </p:cNvSpPr>
          <p:nvPr>
            <p:ph type="dt" sz="half" idx="10"/>
          </p:nvPr>
        </p:nvSpPr>
        <p:spPr/>
        <p:txBody>
          <a:bodyPr/>
          <a:lstStyle/>
          <a:p>
            <a:fld id="{B8362AA6-2B2B-4389-A345-5AE29B3C423F}" type="datetimeFigureOut">
              <a:rPr lang="en-US" smtClean="0"/>
              <a:t>1/2/2022</a:t>
            </a:fld>
            <a:endParaRPr lang="en-US"/>
          </a:p>
        </p:txBody>
      </p:sp>
      <p:sp>
        <p:nvSpPr>
          <p:cNvPr id="6" name="Footer Placeholder 5">
            <a:extLst>
              <a:ext uri="{FF2B5EF4-FFF2-40B4-BE49-F238E27FC236}">
                <a16:creationId xmlns="" xmlns:a16="http://schemas.microsoft.com/office/drawing/2014/main" id="{C7C56D19-6DA1-421A-9B33-D8DD9A00F7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3C8300E5-67BB-40AF-AC7B-99157EBB1286}"/>
              </a:ext>
            </a:extLst>
          </p:cNvPr>
          <p:cNvSpPr>
            <a:spLocks noGrp="1"/>
          </p:cNvSpPr>
          <p:nvPr>
            <p:ph type="sldNum" sz="quarter" idx="12"/>
          </p:nvPr>
        </p:nvSpPr>
        <p:spPr/>
        <p:txBody>
          <a:bodyPr/>
          <a:lstStyle/>
          <a:p>
            <a:fld id="{D22B3492-F51C-4E3C-88DA-CC7E92AFBFFC}" type="slidenum">
              <a:rPr lang="en-US" smtClean="0"/>
              <a:t>‹#›</a:t>
            </a:fld>
            <a:endParaRPr lang="en-US"/>
          </a:p>
        </p:txBody>
      </p:sp>
    </p:spTree>
    <p:extLst>
      <p:ext uri="{BB962C8B-B14F-4D97-AF65-F5344CB8AC3E}">
        <p14:creationId xmlns:p14="http://schemas.microsoft.com/office/powerpoint/2010/main" val="2455032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36A4166-10A5-47D7-A719-823131F4C25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804CB13D-4815-4A82-8AB5-B6CF23D20AB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0DE8D7C0-166A-4B4A-B04E-CCE1B8B7CAD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F21D3205-F252-466A-B085-2C0FC69B4E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0DB7C973-A5B2-42F0-991A-D232972E1C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AE76B306-417B-4E7A-8687-B5C34E35757B}"/>
              </a:ext>
            </a:extLst>
          </p:cNvPr>
          <p:cNvSpPr>
            <a:spLocks noGrp="1"/>
          </p:cNvSpPr>
          <p:nvPr>
            <p:ph type="dt" sz="half" idx="10"/>
          </p:nvPr>
        </p:nvSpPr>
        <p:spPr/>
        <p:txBody>
          <a:bodyPr/>
          <a:lstStyle/>
          <a:p>
            <a:fld id="{B8362AA6-2B2B-4389-A345-5AE29B3C423F}" type="datetimeFigureOut">
              <a:rPr lang="en-US" smtClean="0"/>
              <a:t>1/2/2022</a:t>
            </a:fld>
            <a:endParaRPr lang="en-US"/>
          </a:p>
        </p:txBody>
      </p:sp>
      <p:sp>
        <p:nvSpPr>
          <p:cNvPr id="8" name="Footer Placeholder 7">
            <a:extLst>
              <a:ext uri="{FF2B5EF4-FFF2-40B4-BE49-F238E27FC236}">
                <a16:creationId xmlns="" xmlns:a16="http://schemas.microsoft.com/office/drawing/2014/main" id="{AB312EFD-56D7-4A62-AC1E-74CA9DDA0EA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7D723754-8096-4489-BC2B-C17D86A16C4B}"/>
              </a:ext>
            </a:extLst>
          </p:cNvPr>
          <p:cNvSpPr>
            <a:spLocks noGrp="1"/>
          </p:cNvSpPr>
          <p:nvPr>
            <p:ph type="sldNum" sz="quarter" idx="12"/>
          </p:nvPr>
        </p:nvSpPr>
        <p:spPr/>
        <p:txBody>
          <a:bodyPr/>
          <a:lstStyle/>
          <a:p>
            <a:fld id="{D22B3492-F51C-4E3C-88DA-CC7E92AFBFFC}" type="slidenum">
              <a:rPr lang="en-US" smtClean="0"/>
              <a:t>‹#›</a:t>
            </a:fld>
            <a:endParaRPr lang="en-US"/>
          </a:p>
        </p:txBody>
      </p:sp>
    </p:spTree>
    <p:extLst>
      <p:ext uri="{BB962C8B-B14F-4D97-AF65-F5344CB8AC3E}">
        <p14:creationId xmlns:p14="http://schemas.microsoft.com/office/powerpoint/2010/main" val="635241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042E469-0A1A-4F57-A9BB-73DA3035C88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BD02F765-2C82-4FD8-B42D-6370AD404926}"/>
              </a:ext>
            </a:extLst>
          </p:cNvPr>
          <p:cNvSpPr>
            <a:spLocks noGrp="1"/>
          </p:cNvSpPr>
          <p:nvPr>
            <p:ph type="dt" sz="half" idx="10"/>
          </p:nvPr>
        </p:nvSpPr>
        <p:spPr/>
        <p:txBody>
          <a:bodyPr/>
          <a:lstStyle/>
          <a:p>
            <a:fld id="{B8362AA6-2B2B-4389-A345-5AE29B3C423F}" type="datetimeFigureOut">
              <a:rPr lang="en-US" smtClean="0"/>
              <a:t>1/2/2022</a:t>
            </a:fld>
            <a:endParaRPr lang="en-US"/>
          </a:p>
        </p:txBody>
      </p:sp>
      <p:sp>
        <p:nvSpPr>
          <p:cNvPr id="4" name="Footer Placeholder 3">
            <a:extLst>
              <a:ext uri="{FF2B5EF4-FFF2-40B4-BE49-F238E27FC236}">
                <a16:creationId xmlns="" xmlns:a16="http://schemas.microsoft.com/office/drawing/2014/main" id="{EE4693A1-E3CE-4304-8142-ED6618274CD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A58132CC-DB98-4636-BC3D-61AE7C41390A}"/>
              </a:ext>
            </a:extLst>
          </p:cNvPr>
          <p:cNvSpPr>
            <a:spLocks noGrp="1"/>
          </p:cNvSpPr>
          <p:nvPr>
            <p:ph type="sldNum" sz="quarter" idx="12"/>
          </p:nvPr>
        </p:nvSpPr>
        <p:spPr/>
        <p:txBody>
          <a:bodyPr/>
          <a:lstStyle/>
          <a:p>
            <a:fld id="{D22B3492-F51C-4E3C-88DA-CC7E92AFBFFC}" type="slidenum">
              <a:rPr lang="en-US" smtClean="0"/>
              <a:t>‹#›</a:t>
            </a:fld>
            <a:endParaRPr lang="en-US"/>
          </a:p>
        </p:txBody>
      </p:sp>
    </p:spTree>
    <p:extLst>
      <p:ext uri="{BB962C8B-B14F-4D97-AF65-F5344CB8AC3E}">
        <p14:creationId xmlns:p14="http://schemas.microsoft.com/office/powerpoint/2010/main" val="3385465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842C585C-BB13-4DD9-B3CB-0E9651EA2BBA}"/>
              </a:ext>
            </a:extLst>
          </p:cNvPr>
          <p:cNvSpPr>
            <a:spLocks noGrp="1"/>
          </p:cNvSpPr>
          <p:nvPr>
            <p:ph type="dt" sz="half" idx="10"/>
          </p:nvPr>
        </p:nvSpPr>
        <p:spPr/>
        <p:txBody>
          <a:bodyPr/>
          <a:lstStyle/>
          <a:p>
            <a:fld id="{B8362AA6-2B2B-4389-A345-5AE29B3C423F}" type="datetimeFigureOut">
              <a:rPr lang="en-US" smtClean="0"/>
              <a:t>1/2/2022</a:t>
            </a:fld>
            <a:endParaRPr lang="en-US"/>
          </a:p>
        </p:txBody>
      </p:sp>
      <p:sp>
        <p:nvSpPr>
          <p:cNvPr id="3" name="Footer Placeholder 2">
            <a:extLst>
              <a:ext uri="{FF2B5EF4-FFF2-40B4-BE49-F238E27FC236}">
                <a16:creationId xmlns="" xmlns:a16="http://schemas.microsoft.com/office/drawing/2014/main" id="{6529290F-56DA-46E2-8AAB-2F5B0267E1D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B2DFA8CD-5637-4B7B-B306-1A1C0A2984EE}"/>
              </a:ext>
            </a:extLst>
          </p:cNvPr>
          <p:cNvSpPr>
            <a:spLocks noGrp="1"/>
          </p:cNvSpPr>
          <p:nvPr>
            <p:ph type="sldNum" sz="quarter" idx="12"/>
          </p:nvPr>
        </p:nvSpPr>
        <p:spPr/>
        <p:txBody>
          <a:bodyPr/>
          <a:lstStyle/>
          <a:p>
            <a:fld id="{D22B3492-F51C-4E3C-88DA-CC7E92AFBFFC}" type="slidenum">
              <a:rPr lang="en-US" smtClean="0"/>
              <a:t>‹#›</a:t>
            </a:fld>
            <a:endParaRPr lang="en-US"/>
          </a:p>
        </p:txBody>
      </p:sp>
    </p:spTree>
    <p:extLst>
      <p:ext uri="{BB962C8B-B14F-4D97-AF65-F5344CB8AC3E}">
        <p14:creationId xmlns:p14="http://schemas.microsoft.com/office/powerpoint/2010/main" val="2444107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7C43701-5C39-4F32-85B4-3EB3499A6F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FB8BAA82-77FC-4F6B-893A-572C17FDCD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7BC9D2E9-003E-42FE-8C8D-6E9C4417EC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6C1BB84B-951B-4228-A11D-921FA0E3117B}"/>
              </a:ext>
            </a:extLst>
          </p:cNvPr>
          <p:cNvSpPr>
            <a:spLocks noGrp="1"/>
          </p:cNvSpPr>
          <p:nvPr>
            <p:ph type="dt" sz="half" idx="10"/>
          </p:nvPr>
        </p:nvSpPr>
        <p:spPr/>
        <p:txBody>
          <a:bodyPr/>
          <a:lstStyle/>
          <a:p>
            <a:fld id="{B8362AA6-2B2B-4389-A345-5AE29B3C423F}" type="datetimeFigureOut">
              <a:rPr lang="en-US" smtClean="0"/>
              <a:t>1/2/2022</a:t>
            </a:fld>
            <a:endParaRPr lang="en-US"/>
          </a:p>
        </p:txBody>
      </p:sp>
      <p:sp>
        <p:nvSpPr>
          <p:cNvPr id="6" name="Footer Placeholder 5">
            <a:extLst>
              <a:ext uri="{FF2B5EF4-FFF2-40B4-BE49-F238E27FC236}">
                <a16:creationId xmlns="" xmlns:a16="http://schemas.microsoft.com/office/drawing/2014/main" id="{D3F02EA4-EDDB-42C8-A182-0923223811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41FF0AA7-DDB1-45F9-8C1E-256CB4CA8830}"/>
              </a:ext>
            </a:extLst>
          </p:cNvPr>
          <p:cNvSpPr>
            <a:spLocks noGrp="1"/>
          </p:cNvSpPr>
          <p:nvPr>
            <p:ph type="sldNum" sz="quarter" idx="12"/>
          </p:nvPr>
        </p:nvSpPr>
        <p:spPr/>
        <p:txBody>
          <a:bodyPr/>
          <a:lstStyle/>
          <a:p>
            <a:fld id="{D22B3492-F51C-4E3C-88DA-CC7E92AFBFFC}" type="slidenum">
              <a:rPr lang="en-US" smtClean="0"/>
              <a:t>‹#›</a:t>
            </a:fld>
            <a:endParaRPr lang="en-US"/>
          </a:p>
        </p:txBody>
      </p:sp>
    </p:spTree>
    <p:extLst>
      <p:ext uri="{BB962C8B-B14F-4D97-AF65-F5344CB8AC3E}">
        <p14:creationId xmlns:p14="http://schemas.microsoft.com/office/powerpoint/2010/main" val="3114818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FD78FD4-94E3-4892-A3AB-50EAEE2F83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17061CD2-E8B7-4F0D-9A55-CDF4033CEB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967B053C-BCA7-47BF-8C1B-7624E6D6D4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E69B90E6-4260-41C1-BE95-D3891B8B0EE5}"/>
              </a:ext>
            </a:extLst>
          </p:cNvPr>
          <p:cNvSpPr>
            <a:spLocks noGrp="1"/>
          </p:cNvSpPr>
          <p:nvPr>
            <p:ph type="dt" sz="half" idx="10"/>
          </p:nvPr>
        </p:nvSpPr>
        <p:spPr/>
        <p:txBody>
          <a:bodyPr/>
          <a:lstStyle/>
          <a:p>
            <a:fld id="{B8362AA6-2B2B-4389-A345-5AE29B3C423F}" type="datetimeFigureOut">
              <a:rPr lang="en-US" smtClean="0"/>
              <a:t>1/2/2022</a:t>
            </a:fld>
            <a:endParaRPr lang="en-US"/>
          </a:p>
        </p:txBody>
      </p:sp>
      <p:sp>
        <p:nvSpPr>
          <p:cNvPr id="6" name="Footer Placeholder 5">
            <a:extLst>
              <a:ext uri="{FF2B5EF4-FFF2-40B4-BE49-F238E27FC236}">
                <a16:creationId xmlns="" xmlns:a16="http://schemas.microsoft.com/office/drawing/2014/main" id="{A0E677C0-A186-4FD5-B273-9871A1C380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E08C376F-059E-44CA-9205-C74A6DFF3905}"/>
              </a:ext>
            </a:extLst>
          </p:cNvPr>
          <p:cNvSpPr>
            <a:spLocks noGrp="1"/>
          </p:cNvSpPr>
          <p:nvPr>
            <p:ph type="sldNum" sz="quarter" idx="12"/>
          </p:nvPr>
        </p:nvSpPr>
        <p:spPr/>
        <p:txBody>
          <a:bodyPr/>
          <a:lstStyle/>
          <a:p>
            <a:fld id="{D22B3492-F51C-4E3C-88DA-CC7E92AFBFFC}" type="slidenum">
              <a:rPr lang="en-US" smtClean="0"/>
              <a:t>‹#›</a:t>
            </a:fld>
            <a:endParaRPr lang="en-US"/>
          </a:p>
        </p:txBody>
      </p:sp>
    </p:spTree>
    <p:extLst>
      <p:ext uri="{BB962C8B-B14F-4D97-AF65-F5344CB8AC3E}">
        <p14:creationId xmlns:p14="http://schemas.microsoft.com/office/powerpoint/2010/main" val="2398072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extLst>
              <a:ext uri="{BEBA8EAE-BF5A-486C-A8C5-ECC9F3942E4B}">
                <a14:imgProps xmlns:a14="http://schemas.microsoft.com/office/drawing/2010/main">
                  <a14:imgLayer r:embed="rId14">
                    <a14:imgEffect>
                      <a14:sharpenSoften amount="-99000"/>
                    </a14:imgEffect>
                    <a14:imgEffect>
                      <a14:saturation sat="90000"/>
                    </a14:imgEffect>
                  </a14:imgLayer>
                </a14:imgProps>
              </a:ext>
            </a:extLst>
          </a:blip>
          <a:srcRect/>
          <a:stretch>
            <a:fillRect t="-5000" b="-5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433D3BF5-B6D5-47BE-BF52-98373B6E4FE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5B602EA7-DEBF-4495-A27C-DC3BBBEA34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EB5DAC2F-A580-4707-8B91-ACA8EE3BB7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362AA6-2B2B-4389-A345-5AE29B3C423F}" type="datetimeFigureOut">
              <a:rPr lang="en-US" smtClean="0"/>
              <a:t>1/2/2022</a:t>
            </a:fld>
            <a:endParaRPr lang="en-US"/>
          </a:p>
        </p:txBody>
      </p:sp>
      <p:sp>
        <p:nvSpPr>
          <p:cNvPr id="5" name="Footer Placeholder 4">
            <a:extLst>
              <a:ext uri="{FF2B5EF4-FFF2-40B4-BE49-F238E27FC236}">
                <a16:creationId xmlns="" xmlns:a16="http://schemas.microsoft.com/office/drawing/2014/main" id="{6CA98341-47B1-4962-AA41-C1693CD96F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12126AE5-F7CE-4FE3-86B1-87EA7EED75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B3492-F51C-4E3C-88DA-CC7E92AFBFFC}" type="slidenum">
              <a:rPr lang="en-US" smtClean="0"/>
              <a:t>‹#›</a:t>
            </a:fld>
            <a:endParaRPr lang="en-US"/>
          </a:p>
        </p:txBody>
      </p:sp>
    </p:spTree>
    <p:extLst>
      <p:ext uri="{BB962C8B-B14F-4D97-AF65-F5344CB8AC3E}">
        <p14:creationId xmlns:p14="http://schemas.microsoft.com/office/powerpoint/2010/main" val="2187060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29.emf"/></Relationships>
</file>

<file path=ppt/slides/_rels/slide17.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microsoft.com/office/2007/relationships/hdphoto" Target="../media/hdphoto8.wdp"/><Relationship Id="rId7" Type="http://schemas.openxmlformats.org/officeDocument/2006/relationships/image" Target="../media/image33.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1.png"/><Relationship Id="rId4" Type="http://schemas.microsoft.com/office/2017/06/relationships/model3d" Target="../media/model3d1.glb"/></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27.jpe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21.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microsoft.com/office/2007/relationships/hdphoto" Target="../media/hdphoto9.wdp"/><Relationship Id="rId7" Type="http://schemas.openxmlformats.org/officeDocument/2006/relationships/image" Target="../media/image42.pn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40.png"/><Relationship Id="rId4" Type="http://schemas.microsoft.com/office/2017/06/relationships/model3d" Target="../media/model3d1.glb"/></Relationships>
</file>

<file path=ppt/slides/_rels/slide24.xml.rels><?xml version="1.0" encoding="UTF-8" standalone="yes"?>
<Relationships xmlns="http://schemas.openxmlformats.org/package/2006/relationships"><Relationship Id="rId8" Type="http://schemas.openxmlformats.org/officeDocument/2006/relationships/image" Target="../media/image45.png"/><Relationship Id="rId3" Type="http://schemas.microsoft.com/office/2007/relationships/hdphoto" Target="../media/hdphoto9.wdp"/><Relationship Id="rId7"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40.png"/><Relationship Id="rId4" Type="http://schemas.microsoft.com/office/2017/06/relationships/model3d" Target="../media/model3d1.glb"/><Relationship Id="rId9"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47.jpeg"/><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23.jpeg"/><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43.jpeg"/><Relationship Id="rId1" Type="http://schemas.openxmlformats.org/officeDocument/2006/relationships/slideLayout" Target="../slideLayouts/slideLayout7.xml"/><Relationship Id="rId5" Type="http://schemas.openxmlformats.org/officeDocument/2006/relationships/image" Target="../media/image53.png"/><Relationship Id="rId4" Type="http://schemas.openxmlformats.org/officeDocument/2006/relationships/image" Target="../media/image52.jpeg"/></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767890DD-BD9B-459F-874F-7617D71366E9}"/>
              </a:ext>
            </a:extLst>
          </p:cNvPr>
          <p:cNvSpPr/>
          <p:nvPr/>
        </p:nvSpPr>
        <p:spPr>
          <a:xfrm>
            <a:off x="323850" y="239789"/>
            <a:ext cx="4042088" cy="609661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a:extLst>
              <a:ext uri="{FF2B5EF4-FFF2-40B4-BE49-F238E27FC236}">
                <a16:creationId xmlns="" xmlns:a16="http://schemas.microsoft.com/office/drawing/2014/main" id="{78213B9B-9E75-4953-8264-453848969AAE}"/>
              </a:ext>
            </a:extLst>
          </p:cNvPr>
          <p:cNvSpPr txBox="1"/>
          <p:nvPr/>
        </p:nvSpPr>
        <p:spPr>
          <a:xfrm>
            <a:off x="608593" y="1564770"/>
            <a:ext cx="3589919" cy="2215991"/>
          </a:xfrm>
          <a:prstGeom prst="rect">
            <a:avLst/>
          </a:prstGeom>
          <a:noFill/>
        </p:spPr>
        <p:txBody>
          <a:bodyPr wrap="square">
            <a:spAutoFit/>
          </a:bodyPr>
          <a:lstStyle/>
          <a:p>
            <a:pPr algn="ctr">
              <a:lnSpc>
                <a:spcPct val="115000"/>
              </a:lnSpc>
            </a:pPr>
            <a:r>
              <a:rPr lang="en-US" sz="2400" b="1" cap="all" spc="50" dirty="0">
                <a:solidFill>
                  <a:srgbClr val="0070C0"/>
                </a:solidFill>
                <a:latin typeface="Calibri Light" panose="020F0302020204030204" pitchFamily="34" charset="0"/>
                <a:ea typeface="Times New Roman" panose="02020603050405020304" pitchFamily="18" charset="0"/>
                <a:cs typeface="Times New Roman" panose="02020603050405020304" pitchFamily="18" charset="0"/>
              </a:rPr>
              <a:t>The Design of a Combined Wastewater and Stormwater Collection Network in </a:t>
            </a:r>
            <a:r>
              <a:rPr lang="en-US" sz="2400" b="1" cap="all" spc="50" dirty="0" smtClean="0">
                <a:solidFill>
                  <a:srgbClr val="0070C0"/>
                </a:solidFill>
                <a:latin typeface="Calibri Light" panose="020F0302020204030204" pitchFamily="34" charset="0"/>
                <a:ea typeface="Times New Roman" panose="02020603050405020304" pitchFamily="18" charset="0"/>
                <a:cs typeface="Times New Roman" panose="02020603050405020304" pitchFamily="18" charset="0"/>
              </a:rPr>
              <a:t>Sabastia.</a:t>
            </a:r>
            <a:endParaRPr lang="en-US" sz="2400" b="1" cap="all" spc="50" dirty="0">
              <a:solidFill>
                <a:srgbClr val="0070C0"/>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 xmlns:a16="http://schemas.microsoft.com/office/drawing/2014/main" id="{8CC08E97-5AE4-4CC5-9DD3-64469AD33AE2}"/>
              </a:ext>
            </a:extLst>
          </p:cNvPr>
          <p:cNvSpPr txBox="1"/>
          <p:nvPr/>
        </p:nvSpPr>
        <p:spPr>
          <a:xfrm>
            <a:off x="1173382" y="3924055"/>
            <a:ext cx="2476500" cy="1015663"/>
          </a:xfrm>
          <a:prstGeom prst="rect">
            <a:avLst/>
          </a:prstGeom>
          <a:ln>
            <a:solidFill>
              <a:schemeClr val="accent1">
                <a:lumMod val="60000"/>
                <a:lumOff val="40000"/>
              </a:schemeClr>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en-US" sz="2000" b="1" dirty="0">
                <a:solidFill>
                  <a:srgbClr val="0070C0"/>
                </a:solidFill>
                <a:latin typeface="+mj-lt"/>
                <a:ea typeface="Artifakt Element" pitchFamily="34" charset="0"/>
                <a:cs typeface="Calibri" pitchFamily="34" charset="0"/>
              </a:rPr>
              <a:t>Prepared by:</a:t>
            </a:r>
          </a:p>
          <a:p>
            <a:pPr algn="ctr"/>
            <a:r>
              <a:rPr lang="en-US" sz="2000" b="1" dirty="0" smtClean="0">
                <a:solidFill>
                  <a:srgbClr val="0070C0"/>
                </a:solidFill>
                <a:latin typeface="Artifakt Element" pitchFamily="34" charset="0"/>
                <a:ea typeface="Artifakt Element" pitchFamily="34" charset="0"/>
                <a:cs typeface="Calibri" pitchFamily="34" charset="0"/>
              </a:rPr>
              <a:t>Areej Zakarneh.</a:t>
            </a:r>
          </a:p>
          <a:p>
            <a:pPr algn="ctr"/>
            <a:r>
              <a:rPr lang="en-US" sz="2000" b="1" dirty="0" smtClean="0">
                <a:solidFill>
                  <a:srgbClr val="0070C0"/>
                </a:solidFill>
                <a:latin typeface="Artifakt Element" pitchFamily="34" charset="0"/>
                <a:ea typeface="Artifakt Element" pitchFamily="34" charset="0"/>
                <a:cs typeface="Calibri" pitchFamily="34" charset="0"/>
              </a:rPr>
              <a:t>Yara Kazem.</a:t>
            </a:r>
            <a:endParaRPr lang="en-US" sz="2000" b="1" dirty="0">
              <a:solidFill>
                <a:srgbClr val="0070C0"/>
              </a:solidFill>
              <a:latin typeface="Artifakt Element" pitchFamily="34" charset="0"/>
              <a:ea typeface="Artifakt Element" pitchFamily="34" charset="0"/>
              <a:cs typeface="Calibri" pitchFamily="34" charset="0"/>
            </a:endParaRPr>
          </a:p>
        </p:txBody>
      </p:sp>
      <p:pic>
        <p:nvPicPr>
          <p:cNvPr id="11" name="صورة 3">
            <a:extLst>
              <a:ext uri="{FF2B5EF4-FFF2-40B4-BE49-F238E27FC236}">
                <a16:creationId xmlns="" xmlns:a16="http://schemas.microsoft.com/office/drawing/2014/main" id="{45387FA4-6F76-438C-9C16-4E4E61949DEA}"/>
              </a:ext>
            </a:extLst>
          </p:cNvPr>
          <p:cNvPicPr>
            <a:picLocks noChangeAspect="1"/>
          </p:cNvPicPr>
          <p:nvPr/>
        </p:nvPicPr>
        <p:blipFill>
          <a:blip r:embed="rId2">
            <a:duotone>
              <a:schemeClr val="accent5">
                <a:shade val="45000"/>
                <a:satMod val="135000"/>
              </a:schemeClr>
              <a:prstClr val="white"/>
            </a:duotone>
          </a:blip>
          <a:stretch>
            <a:fillRect/>
          </a:stretch>
        </p:blipFill>
        <p:spPr>
          <a:xfrm>
            <a:off x="1846705" y="370094"/>
            <a:ext cx="1129855" cy="1131620"/>
          </a:xfrm>
          <a:prstGeom prst="rect">
            <a:avLst/>
          </a:prstGeom>
        </p:spPr>
      </p:pic>
      <p:sp>
        <p:nvSpPr>
          <p:cNvPr id="12" name="TextBox 11">
            <a:extLst>
              <a:ext uri="{FF2B5EF4-FFF2-40B4-BE49-F238E27FC236}">
                <a16:creationId xmlns="" xmlns:a16="http://schemas.microsoft.com/office/drawing/2014/main" id="{16998118-E59A-42C2-9A8C-A6F6C579C297}"/>
              </a:ext>
            </a:extLst>
          </p:cNvPr>
          <p:cNvSpPr txBox="1"/>
          <p:nvPr/>
        </p:nvSpPr>
        <p:spPr>
          <a:xfrm>
            <a:off x="394550" y="5128860"/>
            <a:ext cx="3219450" cy="646331"/>
          </a:xfrm>
          <a:prstGeom prst="rect">
            <a:avLst/>
          </a:prstGeom>
          <a:noFill/>
        </p:spPr>
        <p:txBody>
          <a:bodyPr wrap="square">
            <a:spAutoFit/>
          </a:bodyPr>
          <a:lstStyle/>
          <a:p>
            <a:pPr lvl="0"/>
            <a:r>
              <a:rPr lang="en-US" dirty="0">
                <a:solidFill>
                  <a:srgbClr val="0070C0"/>
                </a:solidFill>
                <a:latin typeface="Artifakt Element" pitchFamily="34" charset="0"/>
                <a:ea typeface="Artifakt Element" pitchFamily="34" charset="0"/>
                <a:cs typeface="Calibri" pitchFamily="34" charset="0"/>
              </a:rPr>
              <a:t>Supervised by:</a:t>
            </a:r>
          </a:p>
          <a:p>
            <a:pPr lvl="0"/>
            <a:r>
              <a:rPr lang="en-US" b="1" dirty="0">
                <a:solidFill>
                  <a:srgbClr val="0070C0"/>
                </a:solidFill>
                <a:latin typeface="Artifakt Element" pitchFamily="34" charset="0"/>
                <a:ea typeface="Artifakt Element" pitchFamily="34" charset="0"/>
                <a:cs typeface="Calibri" pitchFamily="34" charset="0"/>
              </a:rPr>
              <a:t>Dr. Mohammad N. Almasri</a:t>
            </a:r>
            <a:r>
              <a:rPr lang="ar-JO" dirty="0">
                <a:solidFill>
                  <a:schemeClr val="accent1">
                    <a:lumMod val="60000"/>
                    <a:lumOff val="40000"/>
                  </a:schemeClr>
                </a:solidFill>
                <a:latin typeface="Calibri" pitchFamily="34" charset="0"/>
                <a:cs typeface="Calibri" pitchFamily="34" charset="0"/>
              </a:rPr>
              <a:t>.</a:t>
            </a:r>
            <a:endParaRPr lang="en-US" dirty="0">
              <a:solidFill>
                <a:schemeClr val="accent1">
                  <a:lumMod val="60000"/>
                  <a:lumOff val="40000"/>
                </a:schemeClr>
              </a:solidFill>
              <a:latin typeface="Calibri" pitchFamily="34" charset="0"/>
              <a:cs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5938" y="239789"/>
            <a:ext cx="7496298" cy="6096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0273137"/>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71000"/>
                    </a14:imgEffect>
                  </a14:imgLayer>
                </a14:imgProps>
              </a:ext>
            </a:extLst>
          </a:blip>
          <a:srcRect/>
          <a:stretch>
            <a:fillRect t="-11000" b="-11000"/>
          </a:stretch>
        </a:blipFill>
        <a:effectLst/>
      </p:bgPr>
    </p:bg>
    <p:spTree>
      <p:nvGrpSpPr>
        <p:cNvPr id="1" name=""/>
        <p:cNvGrpSpPr/>
        <p:nvPr/>
      </p:nvGrpSpPr>
      <p:grpSpPr>
        <a:xfrm>
          <a:off x="0" y="0"/>
          <a:ext cx="0" cy="0"/>
          <a:chOff x="0" y="0"/>
          <a:chExt cx="0" cy="0"/>
        </a:xfrm>
      </p:grpSpPr>
      <p:sp>
        <p:nvSpPr>
          <p:cNvPr id="6" name="Rectangle: Rounded Corners 5">
            <a:extLst>
              <a:ext uri="{FF2B5EF4-FFF2-40B4-BE49-F238E27FC236}">
                <a16:creationId xmlns="" xmlns:a16="http://schemas.microsoft.com/office/drawing/2014/main" id="{0F58D400-5B7A-45EA-86D4-CC0DC01C81D9}"/>
              </a:ext>
            </a:extLst>
          </p:cNvPr>
          <p:cNvSpPr/>
          <p:nvPr/>
        </p:nvSpPr>
        <p:spPr>
          <a:xfrm>
            <a:off x="7712920" y="143976"/>
            <a:ext cx="4057011" cy="1421090"/>
          </a:xfrm>
          <a:prstGeom prst="roundRect">
            <a:avLst>
              <a:gd name="adj" fmla="val 109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sp>
        <p:nvSpPr>
          <p:cNvPr id="2" name="TextBox 1"/>
          <p:cNvSpPr txBox="1"/>
          <p:nvPr/>
        </p:nvSpPr>
        <p:spPr>
          <a:xfrm>
            <a:off x="7861111" y="484719"/>
            <a:ext cx="3992450" cy="923330"/>
          </a:xfrm>
          <a:prstGeom prst="rect">
            <a:avLst/>
          </a:prstGeom>
          <a:noFill/>
        </p:spPr>
        <p:txBody>
          <a:bodyPr wrap="square" rtlCol="0">
            <a:spAutoFit/>
          </a:bodyPr>
          <a:lstStyle/>
          <a:p>
            <a:r>
              <a:rPr lang="en-US" dirty="0" smtClean="0">
                <a:solidFill>
                  <a:srgbClr val="0070C0"/>
                </a:solidFill>
                <a:latin typeface="Artifakt Element Book"/>
              </a:rPr>
              <a:t>The </a:t>
            </a:r>
            <a:r>
              <a:rPr lang="en-US" dirty="0">
                <a:solidFill>
                  <a:srgbClr val="0070C0"/>
                </a:solidFill>
                <a:latin typeface="Artifakt Element Book"/>
              </a:rPr>
              <a:t>IDF table is the real one for Nablus City (Source: Palestinian Water Authority)</a:t>
            </a: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3882" y="2070751"/>
            <a:ext cx="4695085" cy="3774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1818" y="520607"/>
            <a:ext cx="7045639" cy="5640675"/>
          </a:xfrm>
          <a:prstGeom prst="rect">
            <a:avLst/>
          </a:prstGeom>
        </p:spPr>
      </p:pic>
    </p:spTree>
    <p:extLst>
      <p:ext uri="{BB962C8B-B14F-4D97-AF65-F5344CB8AC3E}">
        <p14:creationId xmlns:p14="http://schemas.microsoft.com/office/powerpoint/2010/main" val="956828769"/>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100000"/>
                    </a14:imgEffect>
                  </a14:imgLayer>
                </a14:imgProps>
              </a:ext>
            </a:extLst>
          </a:blip>
          <a:srcRect/>
          <a:stretch>
            <a:fillRect l="-2000" r="-2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95FC0FF2-9ED8-4C4D-A68E-BBE064B07816}"/>
              </a:ext>
            </a:extLst>
          </p:cNvPr>
          <p:cNvSpPr/>
          <p:nvPr/>
        </p:nvSpPr>
        <p:spPr>
          <a:xfrm>
            <a:off x="143940" y="773978"/>
            <a:ext cx="6929212" cy="5741894"/>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TextBox 6">
            <a:extLst>
              <a:ext uri="{FF2B5EF4-FFF2-40B4-BE49-F238E27FC236}">
                <a16:creationId xmlns="" xmlns:a16="http://schemas.microsoft.com/office/drawing/2014/main" id="{022D4AA4-EABD-4337-A903-A6C87733E50E}"/>
              </a:ext>
            </a:extLst>
          </p:cNvPr>
          <p:cNvSpPr txBox="1"/>
          <p:nvPr/>
        </p:nvSpPr>
        <p:spPr>
          <a:xfrm>
            <a:off x="-49988" y="110966"/>
            <a:ext cx="6119294" cy="663012"/>
          </a:xfrm>
          <a:prstGeom prst="rect">
            <a:avLst/>
          </a:prstGeom>
          <a:noFill/>
        </p:spPr>
        <p:txBody>
          <a:bodyPr wrap="square">
            <a:spAutoFit/>
          </a:bodyPr>
          <a:lstStyle/>
          <a:p>
            <a:pPr marL="365760">
              <a:spcBef>
                <a:spcPts val="1800"/>
              </a:spcBef>
            </a:pPr>
            <a:r>
              <a:rPr lang="en-US" b="1" dirty="0">
                <a:solidFill>
                  <a:srgbClr val="3494BA"/>
                </a:solidFill>
                <a:latin typeface="Artifakt Element Light" panose="020B0303050000020004" pitchFamily="34" charset="0"/>
                <a:ea typeface="Artifakt Element Light" panose="020B0303050000020004" pitchFamily="34" charset="0"/>
              </a:rPr>
              <a:t>The assumptions that will be considered in the </a:t>
            </a:r>
            <a:r>
              <a:rPr lang="en-US" b="1" dirty="0" smtClean="0">
                <a:solidFill>
                  <a:srgbClr val="3494BA"/>
                </a:solidFill>
                <a:latin typeface="Artifakt Element Light" panose="020B0303050000020004" pitchFamily="34" charset="0"/>
                <a:ea typeface="Artifakt Element Light" panose="020B0303050000020004" pitchFamily="34" charset="0"/>
              </a:rPr>
              <a:t>design wastewater collection network:   </a:t>
            </a:r>
            <a:endParaRPr lang="en-US" b="1" dirty="0">
              <a:solidFill>
                <a:srgbClr val="3494BA"/>
              </a:solidFill>
              <a:latin typeface="Artifakt Element Light" panose="020B0303050000020004" pitchFamily="34" charset="0"/>
              <a:ea typeface="Artifakt Element Light" panose="020B0303050000020004" pitchFamily="34" charset="0"/>
            </a:endParaRPr>
          </a:p>
        </p:txBody>
      </p:sp>
      <p:sp>
        <p:nvSpPr>
          <p:cNvPr id="8" name="TextBox 7">
            <a:extLst>
              <a:ext uri="{FF2B5EF4-FFF2-40B4-BE49-F238E27FC236}">
                <a16:creationId xmlns="" xmlns:a16="http://schemas.microsoft.com/office/drawing/2014/main" id="{BC1396D6-44F7-4758-911B-F2634C49B8B1}"/>
              </a:ext>
            </a:extLst>
          </p:cNvPr>
          <p:cNvSpPr txBox="1"/>
          <p:nvPr/>
        </p:nvSpPr>
        <p:spPr>
          <a:xfrm>
            <a:off x="143940" y="877301"/>
            <a:ext cx="5731439" cy="6155531"/>
          </a:xfrm>
          <a:prstGeom prst="rect">
            <a:avLst/>
          </a:prstGeom>
          <a:noFill/>
        </p:spPr>
        <p:txBody>
          <a:bodyPr wrap="square">
            <a:spAutoFit/>
          </a:bodyPr>
          <a:lstStyle/>
          <a:p>
            <a:pPr marL="708660" indent="-34290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Design period 30 years</a:t>
            </a:r>
            <a:r>
              <a:rPr lang="en-US" dirty="0" smtClean="0">
                <a:solidFill>
                  <a:srgbClr val="0070C0"/>
                </a:solidFill>
                <a:latin typeface="Artifakt Element Light" panose="020B0303050000020004" pitchFamily="34" charset="0"/>
                <a:ea typeface="Artifakt Element Light" panose="020B0303050000020004" pitchFamily="34" charset="0"/>
              </a:rPr>
              <a:t>.</a:t>
            </a:r>
          </a:p>
          <a:p>
            <a:pPr marL="708660" indent="-34290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Uniform distribution of the load on each manhole. </a:t>
            </a:r>
            <a:endParaRPr lang="en-US" dirty="0" smtClean="0">
              <a:solidFill>
                <a:srgbClr val="0070C0"/>
              </a:solidFill>
              <a:latin typeface="Artifakt Element Light" panose="020B0303050000020004" pitchFamily="34" charset="0"/>
              <a:ea typeface="Artifakt Element Light" panose="020B0303050000020004" pitchFamily="34" charset="0"/>
            </a:endParaRPr>
          </a:p>
          <a:p>
            <a:pPr marL="708660" indent="-34290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Determine outfalls(After studying the map for study </a:t>
            </a:r>
            <a:r>
              <a:rPr lang="en-US" dirty="0" smtClean="0">
                <a:solidFill>
                  <a:srgbClr val="0070C0"/>
                </a:solidFill>
                <a:latin typeface="Artifakt Element Light" panose="020B0303050000020004" pitchFamily="34" charset="0"/>
                <a:ea typeface="Artifakt Element Light" panose="020B0303050000020004" pitchFamily="34" charset="0"/>
              </a:rPr>
              <a:t>area, the </a:t>
            </a:r>
            <a:r>
              <a:rPr lang="en-US" dirty="0">
                <a:solidFill>
                  <a:srgbClr val="0070C0"/>
                </a:solidFill>
                <a:latin typeface="Artifakt Element Light" panose="020B0303050000020004" pitchFamily="34" charset="0"/>
                <a:ea typeface="Artifakt Element Light" panose="020B0303050000020004" pitchFamily="34" charset="0"/>
              </a:rPr>
              <a:t>first outfall on eastern side, and second outfall on the southern </a:t>
            </a:r>
            <a:r>
              <a:rPr lang="en-US" dirty="0" smtClean="0">
                <a:solidFill>
                  <a:srgbClr val="0070C0"/>
                </a:solidFill>
                <a:latin typeface="Artifakt Element Light" panose="020B0303050000020004" pitchFamily="34" charset="0"/>
                <a:ea typeface="Artifakt Element Light" panose="020B0303050000020004" pitchFamily="34" charset="0"/>
              </a:rPr>
              <a:t>side).</a:t>
            </a:r>
          </a:p>
          <a:p>
            <a:pPr marL="708660" indent="-34290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Water </a:t>
            </a:r>
            <a:r>
              <a:rPr lang="en-US" dirty="0" smtClean="0">
                <a:solidFill>
                  <a:srgbClr val="0070C0"/>
                </a:solidFill>
                <a:latin typeface="Artifakt Element Light" panose="020B0303050000020004" pitchFamily="34" charset="0"/>
                <a:ea typeface="Artifakt Element Light" panose="020B0303050000020004" pitchFamily="34" charset="0"/>
              </a:rPr>
              <a:t>Demand (120 L/</a:t>
            </a:r>
            <a:r>
              <a:rPr lang="en-US" dirty="0" err="1" smtClean="0">
                <a:solidFill>
                  <a:srgbClr val="0070C0"/>
                </a:solidFill>
                <a:latin typeface="Artifakt Element Light" panose="020B0303050000020004" pitchFamily="34" charset="0"/>
                <a:ea typeface="Artifakt Element Light" panose="020B0303050000020004" pitchFamily="34" charset="0"/>
              </a:rPr>
              <a:t>c.day</a:t>
            </a:r>
            <a:r>
              <a:rPr lang="en-US" dirty="0" smtClean="0">
                <a:solidFill>
                  <a:srgbClr val="0070C0"/>
                </a:solidFill>
                <a:latin typeface="Artifakt Element Light" panose="020B0303050000020004" pitchFamily="34" charset="0"/>
                <a:ea typeface="Artifakt Element Light" panose="020B0303050000020004" pitchFamily="34" charset="0"/>
              </a:rPr>
              <a:t>), water </a:t>
            </a:r>
            <a:r>
              <a:rPr lang="en-US" dirty="0">
                <a:solidFill>
                  <a:srgbClr val="0070C0"/>
                </a:solidFill>
                <a:latin typeface="Artifakt Element Light" panose="020B0303050000020004" pitchFamily="34" charset="0"/>
                <a:ea typeface="Artifakt Element Light" panose="020B0303050000020004" pitchFamily="34" charset="0"/>
              </a:rPr>
              <a:t>consumption is (80%), infiltration as </a:t>
            </a:r>
            <a:r>
              <a:rPr lang="en-US" dirty="0" smtClean="0">
                <a:solidFill>
                  <a:srgbClr val="0070C0"/>
                </a:solidFill>
                <a:latin typeface="Artifakt Element Light" panose="020B0303050000020004" pitchFamily="34" charset="0"/>
                <a:ea typeface="Artifakt Element Light" panose="020B0303050000020004" pitchFamily="34" charset="0"/>
              </a:rPr>
              <a:t>(20%).</a:t>
            </a:r>
          </a:p>
          <a:p>
            <a:pPr marL="708660" indent="-34290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The value of peak hourly factor ranges from (2-4) so we used </a:t>
            </a:r>
            <a:r>
              <a:rPr lang="en-US" dirty="0" smtClean="0">
                <a:solidFill>
                  <a:srgbClr val="0070C0"/>
                </a:solidFill>
                <a:latin typeface="Artifakt Element Light" panose="020B0303050000020004" pitchFamily="34" charset="0"/>
                <a:ea typeface="Artifakt Element Light" panose="020B0303050000020004" pitchFamily="34" charset="0"/>
              </a:rPr>
              <a:t>4.</a:t>
            </a:r>
          </a:p>
          <a:p>
            <a:pPr marL="708660" indent="-34290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Maximum distance between </a:t>
            </a:r>
            <a:r>
              <a:rPr lang="en-US" dirty="0" smtClean="0">
                <a:solidFill>
                  <a:srgbClr val="0070C0"/>
                </a:solidFill>
                <a:latin typeface="Artifakt Element Light" panose="020B0303050000020004" pitchFamily="34" charset="0"/>
                <a:ea typeface="Artifakt Element Light" panose="020B0303050000020004" pitchFamily="34" charset="0"/>
              </a:rPr>
              <a:t>manholes 30m </a:t>
            </a:r>
            <a:r>
              <a:rPr lang="en-US" dirty="0">
                <a:solidFill>
                  <a:srgbClr val="0070C0"/>
                </a:solidFill>
                <a:latin typeface="Artifakt Element Light" panose="020B0303050000020004" pitchFamily="34" charset="0"/>
                <a:ea typeface="Artifakt Element Light" panose="020B0303050000020004" pitchFamily="34" charset="0"/>
              </a:rPr>
              <a:t>and the diameter of manholes 1m</a:t>
            </a:r>
            <a:r>
              <a:rPr lang="en-US" dirty="0" smtClean="0">
                <a:solidFill>
                  <a:srgbClr val="0070C0"/>
                </a:solidFill>
                <a:latin typeface="Artifakt Element Light" panose="020B0303050000020004" pitchFamily="34" charset="0"/>
                <a:ea typeface="Artifakt Element Light" panose="020B0303050000020004" pitchFamily="34" charset="0"/>
              </a:rPr>
              <a:t>.</a:t>
            </a:r>
          </a:p>
          <a:p>
            <a:pPr marL="708660" indent="-34290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PVC circular </a:t>
            </a:r>
            <a:r>
              <a:rPr lang="en-US" dirty="0" smtClean="0">
                <a:solidFill>
                  <a:srgbClr val="0070C0"/>
                </a:solidFill>
                <a:latin typeface="Artifakt Element Light" panose="020B0303050000020004" pitchFamily="34" charset="0"/>
                <a:ea typeface="Artifakt Element Light" panose="020B0303050000020004" pitchFamily="34" charset="0"/>
              </a:rPr>
              <a:t>conduits.</a:t>
            </a:r>
          </a:p>
          <a:p>
            <a:pPr marL="708660" indent="-342900">
              <a:spcBef>
                <a:spcPts val="1800"/>
              </a:spcBef>
              <a:buFont typeface="Wingdings" pitchFamily="2" charset="2"/>
              <a:buChar char="ü"/>
            </a:pPr>
            <a:endParaRPr lang="en-US" sz="2000" dirty="0" smtClean="0">
              <a:solidFill>
                <a:srgbClr val="0070C0"/>
              </a:solidFill>
              <a:latin typeface="Artifakt Element Light" panose="020B0303050000020004" pitchFamily="34" charset="0"/>
              <a:ea typeface="Artifakt Element Light" panose="020B0303050000020004" pitchFamily="34" charset="0"/>
            </a:endParaRPr>
          </a:p>
          <a:p>
            <a:pPr marL="708660" indent="-342900">
              <a:spcBef>
                <a:spcPts val="1800"/>
              </a:spcBef>
              <a:buFont typeface="Wingdings" pitchFamily="2" charset="2"/>
              <a:buChar char="ü"/>
            </a:pPr>
            <a:endParaRPr lang="en-US" sz="2000" dirty="0">
              <a:solidFill>
                <a:srgbClr val="0070C0"/>
              </a:solidFill>
              <a:latin typeface="Artifakt Element Light" panose="020B0303050000020004" pitchFamily="34" charset="0"/>
              <a:ea typeface="Artifakt Element Light" panose="020B0303050000020004" pitchFamily="34" charset="0"/>
            </a:endParaRP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5379" y="442472"/>
            <a:ext cx="6316620" cy="607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0254069" y="5596806"/>
            <a:ext cx="1729384" cy="369332"/>
          </a:xfrm>
          <a:prstGeom prst="rect">
            <a:avLst/>
          </a:prstGeom>
        </p:spPr>
        <p:txBody>
          <a:bodyPr wrap="none">
            <a:spAutoFit/>
          </a:bodyPr>
          <a:lstStyle/>
          <a:p>
            <a:r>
              <a:rPr lang="en-US" b="1" dirty="0">
                <a:solidFill>
                  <a:srgbClr val="000000"/>
                </a:solidFill>
                <a:ea typeface="Calibri"/>
              </a:rPr>
              <a:t>Network layout.</a:t>
            </a:r>
            <a:endParaRPr lang="en-US" b="1" dirty="0"/>
          </a:p>
        </p:txBody>
      </p:sp>
    </p:spTree>
    <p:extLst>
      <p:ext uri="{BB962C8B-B14F-4D97-AF65-F5344CB8AC3E}">
        <p14:creationId xmlns:p14="http://schemas.microsoft.com/office/powerpoint/2010/main" val="3851821636"/>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100000"/>
                    </a14:imgEffect>
                  </a14:imgLayer>
                </a14:imgProps>
              </a:ext>
            </a:extLst>
          </a:blip>
          <a:srcRect/>
          <a:stretch>
            <a:fillRect l="-2000" r="-2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95FC0FF2-9ED8-4C4D-A68E-BBE064B07816}"/>
              </a:ext>
            </a:extLst>
          </p:cNvPr>
          <p:cNvSpPr/>
          <p:nvPr/>
        </p:nvSpPr>
        <p:spPr>
          <a:xfrm>
            <a:off x="0" y="658069"/>
            <a:ext cx="5589431" cy="3282866"/>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TextBox 2"/>
          <p:cNvSpPr txBox="1"/>
          <p:nvPr/>
        </p:nvSpPr>
        <p:spPr>
          <a:xfrm>
            <a:off x="0" y="973659"/>
            <a:ext cx="5280338" cy="2723823"/>
          </a:xfrm>
          <a:prstGeom prst="rect">
            <a:avLst/>
          </a:prstGeom>
          <a:noFill/>
        </p:spPr>
        <p:txBody>
          <a:bodyPr wrap="square" rtlCol="0">
            <a:spAutoFit/>
          </a:bodyPr>
          <a:lstStyle/>
          <a:p>
            <a:pPr marL="365760">
              <a:spcBef>
                <a:spcPts val="1800"/>
              </a:spcBef>
            </a:pPr>
            <a:r>
              <a:rPr lang="en-US" u="sng" dirty="0">
                <a:solidFill>
                  <a:srgbClr val="0070C0"/>
                </a:solidFill>
                <a:latin typeface="Artifakt Element Light" panose="020B0303050000020004" pitchFamily="34" charset="0"/>
                <a:ea typeface="Artifakt Element Light" panose="020B0303050000020004" pitchFamily="34" charset="0"/>
              </a:rPr>
              <a:t>Design </a:t>
            </a:r>
            <a:r>
              <a:rPr lang="en-US" u="sng" dirty="0" smtClean="0">
                <a:solidFill>
                  <a:srgbClr val="0070C0"/>
                </a:solidFill>
                <a:latin typeface="Artifakt Element Light" panose="020B0303050000020004" pitchFamily="34" charset="0"/>
                <a:ea typeface="Artifakt Element Light" panose="020B0303050000020004" pitchFamily="34" charset="0"/>
              </a:rPr>
              <a:t>Constrains for sewage Network:</a:t>
            </a:r>
          </a:p>
          <a:p>
            <a:pPr marL="651510" indent="-285750">
              <a:spcBef>
                <a:spcPts val="1800"/>
              </a:spcBef>
              <a:buFont typeface="Wingdings" pitchFamily="2" charset="2"/>
              <a:buChar char="ü"/>
            </a:pPr>
            <a:r>
              <a:rPr lang="en-US" dirty="0" smtClean="0">
                <a:solidFill>
                  <a:srgbClr val="0070C0"/>
                </a:solidFill>
                <a:latin typeface="Artifakt Element Light" panose="020B0303050000020004" pitchFamily="34" charset="0"/>
                <a:ea typeface="Artifakt Element Light" panose="020B0303050000020004" pitchFamily="34" charset="0"/>
              </a:rPr>
              <a:t>We </a:t>
            </a:r>
            <a:r>
              <a:rPr lang="en-US" dirty="0">
                <a:solidFill>
                  <a:srgbClr val="0070C0"/>
                </a:solidFill>
                <a:latin typeface="Artifakt Element Light" panose="020B0303050000020004" pitchFamily="34" charset="0"/>
                <a:ea typeface="Artifakt Element Light" panose="020B0303050000020004" pitchFamily="34" charset="0"/>
              </a:rPr>
              <a:t>set Velocity (Minimum) value to 0.6 m/s and (Maximum) is set to </a:t>
            </a:r>
            <a:r>
              <a:rPr lang="en-US" dirty="0" smtClean="0">
                <a:solidFill>
                  <a:srgbClr val="0070C0"/>
                </a:solidFill>
                <a:latin typeface="Artifakt Element Light" panose="020B0303050000020004" pitchFamily="34" charset="0"/>
                <a:ea typeface="Artifakt Element Light" panose="020B0303050000020004" pitchFamily="34" charset="0"/>
              </a:rPr>
              <a:t>3 </a:t>
            </a:r>
            <a:r>
              <a:rPr lang="en-US" dirty="0">
                <a:solidFill>
                  <a:srgbClr val="0070C0"/>
                </a:solidFill>
                <a:latin typeface="Artifakt Element Light" panose="020B0303050000020004" pitchFamily="34" charset="0"/>
                <a:ea typeface="Artifakt Element Light" panose="020B0303050000020004" pitchFamily="34" charset="0"/>
              </a:rPr>
              <a:t>m/s.</a:t>
            </a:r>
          </a:p>
          <a:p>
            <a:pPr marL="651510" indent="-28575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We set Cover (Minimum) value to </a:t>
            </a:r>
            <a:r>
              <a:rPr lang="en-US" dirty="0" smtClean="0">
                <a:solidFill>
                  <a:srgbClr val="0070C0"/>
                </a:solidFill>
                <a:latin typeface="Artifakt Element Light" panose="020B0303050000020004" pitchFamily="34" charset="0"/>
                <a:ea typeface="Artifakt Element Light" panose="020B0303050000020004" pitchFamily="34" charset="0"/>
              </a:rPr>
              <a:t>.8 </a:t>
            </a:r>
            <a:r>
              <a:rPr lang="en-US" dirty="0">
                <a:solidFill>
                  <a:srgbClr val="0070C0"/>
                </a:solidFill>
                <a:latin typeface="Artifakt Element Light" panose="020B0303050000020004" pitchFamily="34" charset="0"/>
                <a:ea typeface="Artifakt Element Light" panose="020B0303050000020004" pitchFamily="34" charset="0"/>
              </a:rPr>
              <a:t>m and (Maximum) is set to </a:t>
            </a:r>
            <a:r>
              <a:rPr lang="en-US" dirty="0" smtClean="0">
                <a:solidFill>
                  <a:srgbClr val="0070C0"/>
                </a:solidFill>
                <a:latin typeface="Artifakt Element Light" panose="020B0303050000020004" pitchFamily="34" charset="0"/>
                <a:ea typeface="Artifakt Element Light" panose="020B0303050000020004" pitchFamily="34" charset="0"/>
              </a:rPr>
              <a:t>4.5 </a:t>
            </a:r>
            <a:r>
              <a:rPr lang="en-US" dirty="0">
                <a:solidFill>
                  <a:srgbClr val="0070C0"/>
                </a:solidFill>
                <a:latin typeface="Artifakt Element Light" panose="020B0303050000020004" pitchFamily="34" charset="0"/>
                <a:ea typeface="Artifakt Element Light" panose="020B0303050000020004" pitchFamily="34" charset="0"/>
              </a:rPr>
              <a:t>m.</a:t>
            </a:r>
          </a:p>
          <a:p>
            <a:pPr marL="651510" indent="-28575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We set Slope (Minimum) value to 1% and (Maximum) is set to </a:t>
            </a:r>
            <a:r>
              <a:rPr lang="en-US" dirty="0" smtClean="0">
                <a:solidFill>
                  <a:srgbClr val="0070C0"/>
                </a:solidFill>
                <a:latin typeface="Artifakt Element Light" panose="020B0303050000020004" pitchFamily="34" charset="0"/>
                <a:ea typeface="Artifakt Element Light" panose="020B0303050000020004" pitchFamily="34" charset="0"/>
              </a:rPr>
              <a:t>12%.</a:t>
            </a:r>
            <a:endParaRPr lang="en-US" dirty="0">
              <a:solidFill>
                <a:srgbClr val="0070C0"/>
              </a:solidFill>
              <a:latin typeface="Artifakt Element Light" panose="020B0303050000020004" pitchFamily="34" charset="0"/>
              <a:ea typeface="Artifakt Element Light" panose="020B0303050000020004" pitchFamily="34" charset="0"/>
            </a:endParaRPr>
          </a:p>
        </p:txBody>
      </p:sp>
    </p:spTree>
    <p:extLst>
      <p:ext uri="{BB962C8B-B14F-4D97-AF65-F5344CB8AC3E}">
        <p14:creationId xmlns:p14="http://schemas.microsoft.com/office/powerpoint/2010/main" val="12160675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100000"/>
                    </a14:imgEffect>
                  </a14:imgLayer>
                </a14:imgProps>
              </a:ext>
            </a:extLst>
          </a:blip>
          <a:srcRect/>
          <a:stretch>
            <a:fillRect t="-74000" b="-74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95FC0FF2-9ED8-4C4D-A68E-BBE064B07816}"/>
              </a:ext>
            </a:extLst>
          </p:cNvPr>
          <p:cNvSpPr/>
          <p:nvPr/>
        </p:nvSpPr>
        <p:spPr>
          <a:xfrm>
            <a:off x="0" y="0"/>
            <a:ext cx="5950039" cy="6858000"/>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TextBox 7">
            <a:extLst>
              <a:ext uri="{FF2B5EF4-FFF2-40B4-BE49-F238E27FC236}">
                <a16:creationId xmlns="" xmlns:a16="http://schemas.microsoft.com/office/drawing/2014/main" id="{BC1396D6-44F7-4758-911B-F2634C49B8B1}"/>
              </a:ext>
            </a:extLst>
          </p:cNvPr>
          <p:cNvSpPr txBox="1"/>
          <p:nvPr/>
        </p:nvSpPr>
        <p:spPr>
          <a:xfrm>
            <a:off x="128789" y="16186"/>
            <a:ext cx="5782614" cy="9325630"/>
          </a:xfrm>
          <a:prstGeom prst="rect">
            <a:avLst/>
          </a:prstGeom>
          <a:noFill/>
        </p:spPr>
        <p:txBody>
          <a:bodyPr wrap="square">
            <a:spAutoFit/>
          </a:bodyPr>
          <a:lstStyle/>
          <a:p>
            <a:pPr marL="365760">
              <a:spcBef>
                <a:spcPts val="1800"/>
              </a:spcBef>
            </a:pPr>
            <a:r>
              <a:rPr lang="en-US" b="1" dirty="0">
                <a:solidFill>
                  <a:srgbClr val="0070C0"/>
                </a:solidFill>
                <a:latin typeface="Artifakt Element Light" panose="020B0303050000020004" pitchFamily="34" charset="0"/>
                <a:ea typeface="Artifakt Element Light" panose="020B0303050000020004" pitchFamily="34" charset="0"/>
              </a:rPr>
              <a:t>For the stormwater network:</a:t>
            </a:r>
          </a:p>
          <a:p>
            <a:pPr marL="651510" indent="-285750">
              <a:spcBef>
                <a:spcPts val="1800"/>
              </a:spcBef>
              <a:buFont typeface="Wingdings" pitchFamily="2" charset="2"/>
              <a:buChar char="ü"/>
            </a:pPr>
            <a:r>
              <a:rPr lang="en-US" dirty="0" smtClean="0">
                <a:solidFill>
                  <a:srgbClr val="0070C0"/>
                </a:solidFill>
                <a:latin typeface="Artifakt Element Light" panose="020B0303050000020004" pitchFamily="34" charset="0"/>
                <a:ea typeface="Artifakt Element Light" panose="020B0303050000020004" pitchFamily="34" charset="0"/>
              </a:rPr>
              <a:t>Design </a:t>
            </a:r>
            <a:r>
              <a:rPr lang="en-US" dirty="0">
                <a:solidFill>
                  <a:srgbClr val="0070C0"/>
                </a:solidFill>
                <a:latin typeface="Artifakt Element Light" panose="020B0303050000020004" pitchFamily="34" charset="0"/>
                <a:ea typeface="Artifakt Element Light" panose="020B0303050000020004" pitchFamily="34" charset="0"/>
              </a:rPr>
              <a:t>period for 5 </a:t>
            </a:r>
            <a:r>
              <a:rPr lang="en-US" dirty="0" smtClean="0">
                <a:solidFill>
                  <a:srgbClr val="0070C0"/>
                </a:solidFill>
                <a:latin typeface="Artifakt Element Light" panose="020B0303050000020004" pitchFamily="34" charset="0"/>
                <a:ea typeface="Artifakt Element Light" panose="020B0303050000020004" pitchFamily="34" charset="0"/>
              </a:rPr>
              <a:t>years </a:t>
            </a:r>
            <a:r>
              <a:rPr lang="en-US" dirty="0">
                <a:solidFill>
                  <a:srgbClr val="0070C0"/>
                </a:solidFill>
                <a:latin typeface="Artifakt Element Light" panose="020B0303050000020004" pitchFamily="34" charset="0"/>
                <a:ea typeface="Artifakt Element Light" panose="020B0303050000020004" pitchFamily="34" charset="0"/>
              </a:rPr>
              <a:t>and partial flow </a:t>
            </a:r>
            <a:r>
              <a:rPr lang="en-US" dirty="0" smtClean="0">
                <a:solidFill>
                  <a:srgbClr val="0070C0"/>
                </a:solidFill>
                <a:latin typeface="Artifakt Element Light" panose="020B0303050000020004" pitchFamily="34" charset="0"/>
                <a:ea typeface="Artifakt Element Light" panose="020B0303050000020004" pitchFamily="34" charset="0"/>
              </a:rPr>
              <a:t>design is 75%.</a:t>
            </a:r>
          </a:p>
          <a:p>
            <a:pPr marL="651510" indent="-28575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The Rational </a:t>
            </a:r>
            <a:r>
              <a:rPr lang="en-US" dirty="0" smtClean="0">
                <a:solidFill>
                  <a:srgbClr val="0070C0"/>
                </a:solidFill>
                <a:latin typeface="Artifakt Element Light" panose="020B0303050000020004" pitchFamily="34" charset="0"/>
                <a:ea typeface="Artifakt Element Light" panose="020B0303050000020004" pitchFamily="34" charset="0"/>
              </a:rPr>
              <a:t>coefficient =.8, the </a:t>
            </a:r>
            <a:r>
              <a:rPr lang="en-US" dirty="0">
                <a:solidFill>
                  <a:srgbClr val="0070C0"/>
                </a:solidFill>
                <a:latin typeface="Artifakt Element Light" panose="020B0303050000020004" pitchFamily="34" charset="0"/>
                <a:ea typeface="Artifakt Element Light" panose="020B0303050000020004" pitchFamily="34" charset="0"/>
              </a:rPr>
              <a:t>rate of runoff depends on: </a:t>
            </a:r>
            <a:endParaRPr lang="en-US" dirty="0" smtClean="0">
              <a:solidFill>
                <a:srgbClr val="0070C0"/>
              </a:solidFill>
              <a:latin typeface="Artifakt Element Light" panose="020B0303050000020004" pitchFamily="34" charset="0"/>
              <a:ea typeface="Artifakt Element Light" panose="020B0303050000020004" pitchFamily="34" charset="0"/>
            </a:endParaRPr>
          </a:p>
          <a:p>
            <a:pPr marL="365760">
              <a:spcBef>
                <a:spcPts val="1800"/>
              </a:spcBef>
            </a:pPr>
            <a:r>
              <a:rPr lang="en-US" u="sng" dirty="0" smtClean="0">
                <a:solidFill>
                  <a:schemeClr val="accent2"/>
                </a:solidFill>
                <a:latin typeface="Artifakt Element Light" panose="020B0303050000020004" pitchFamily="34" charset="0"/>
                <a:ea typeface="Artifakt Element Light" panose="020B0303050000020004" pitchFamily="34" charset="0"/>
              </a:rPr>
              <a:t>The </a:t>
            </a:r>
            <a:r>
              <a:rPr lang="en-US" u="sng" dirty="0">
                <a:solidFill>
                  <a:schemeClr val="accent2"/>
                </a:solidFill>
                <a:latin typeface="Artifakt Element Light" panose="020B0303050000020004" pitchFamily="34" charset="0"/>
                <a:ea typeface="Artifakt Element Light" panose="020B0303050000020004" pitchFamily="34" charset="0"/>
              </a:rPr>
              <a:t>average intensity of the rainfall.</a:t>
            </a:r>
          </a:p>
          <a:p>
            <a:pPr marL="365760">
              <a:spcBef>
                <a:spcPts val="1800"/>
              </a:spcBef>
            </a:pPr>
            <a:r>
              <a:rPr lang="en-US" u="sng" dirty="0" smtClean="0">
                <a:solidFill>
                  <a:schemeClr val="accent2"/>
                </a:solidFill>
                <a:latin typeface="Artifakt Element Light" panose="020B0303050000020004" pitchFamily="34" charset="0"/>
                <a:ea typeface="Artifakt Element Light" panose="020B0303050000020004" pitchFamily="34" charset="0"/>
              </a:rPr>
              <a:t>The </a:t>
            </a:r>
            <a:r>
              <a:rPr lang="en-US" u="sng" dirty="0">
                <a:solidFill>
                  <a:schemeClr val="accent2"/>
                </a:solidFill>
                <a:latin typeface="Artifakt Element Light" panose="020B0303050000020004" pitchFamily="34" charset="0"/>
                <a:ea typeface="Artifakt Element Light" panose="020B0303050000020004" pitchFamily="34" charset="0"/>
              </a:rPr>
              <a:t>size of the drainage area.</a:t>
            </a:r>
          </a:p>
          <a:p>
            <a:pPr marL="365760">
              <a:spcBef>
                <a:spcPts val="1800"/>
              </a:spcBef>
            </a:pPr>
            <a:r>
              <a:rPr lang="en-US" u="sng" dirty="0" smtClean="0">
                <a:solidFill>
                  <a:schemeClr val="accent2"/>
                </a:solidFill>
                <a:latin typeface="Artifakt Element Light" panose="020B0303050000020004" pitchFamily="34" charset="0"/>
                <a:ea typeface="Artifakt Element Light" panose="020B0303050000020004" pitchFamily="34" charset="0"/>
              </a:rPr>
              <a:t>The </a:t>
            </a:r>
            <a:r>
              <a:rPr lang="en-US" u="sng" dirty="0">
                <a:solidFill>
                  <a:schemeClr val="accent2"/>
                </a:solidFill>
                <a:latin typeface="Artifakt Element Light" panose="020B0303050000020004" pitchFamily="34" charset="0"/>
                <a:ea typeface="Artifakt Element Light" panose="020B0303050000020004" pitchFamily="34" charset="0"/>
              </a:rPr>
              <a:t>type of the surface of the drainage area.</a:t>
            </a:r>
            <a:endParaRPr lang="en-US" u="sng" dirty="0" smtClean="0">
              <a:solidFill>
                <a:schemeClr val="accent2"/>
              </a:solidFill>
              <a:latin typeface="Artifakt Element Light" panose="020B0303050000020004" pitchFamily="34" charset="0"/>
              <a:ea typeface="Artifakt Element Light" panose="020B0303050000020004" pitchFamily="34" charset="0"/>
            </a:endParaRPr>
          </a:p>
          <a:p>
            <a:pPr marL="651510" indent="-285750">
              <a:spcBef>
                <a:spcPts val="1800"/>
              </a:spcBef>
              <a:buFont typeface="Wingdings" pitchFamily="2" charset="2"/>
              <a:buChar char="ü"/>
            </a:pPr>
            <a:r>
              <a:rPr lang="en-US" dirty="0" smtClean="0">
                <a:solidFill>
                  <a:srgbClr val="0070C0"/>
                </a:solidFill>
                <a:latin typeface="Artifakt Element Light" panose="020B0303050000020004" pitchFamily="34" charset="0"/>
                <a:ea typeface="Artifakt Element Light" panose="020B0303050000020004" pitchFamily="34" charset="0"/>
              </a:rPr>
              <a:t>IDF </a:t>
            </a:r>
            <a:r>
              <a:rPr lang="en-US" dirty="0">
                <a:solidFill>
                  <a:srgbClr val="0070C0"/>
                </a:solidFill>
                <a:latin typeface="Artifakt Element Light" panose="020B0303050000020004" pitchFamily="34" charset="0"/>
                <a:ea typeface="Artifakt Element Light" panose="020B0303050000020004" pitchFamily="34" charset="0"/>
              </a:rPr>
              <a:t>curve of Nablus City was used as if the same for </a:t>
            </a:r>
            <a:r>
              <a:rPr lang="en-US" dirty="0" smtClean="0">
                <a:solidFill>
                  <a:srgbClr val="0070C0"/>
                </a:solidFill>
                <a:latin typeface="Artifakt Element Light" panose="020B0303050000020004" pitchFamily="34" charset="0"/>
                <a:ea typeface="Artifakt Element Light" panose="020B0303050000020004" pitchFamily="34" charset="0"/>
              </a:rPr>
              <a:t>Sabastia.</a:t>
            </a:r>
          </a:p>
          <a:p>
            <a:pPr marL="651510" indent="-285750">
              <a:spcBef>
                <a:spcPts val="1800"/>
              </a:spcBef>
              <a:buFont typeface="Wingdings" pitchFamily="2" charset="2"/>
              <a:buChar char="ü"/>
            </a:pPr>
            <a:r>
              <a:rPr lang="pt-BR" dirty="0" smtClean="0">
                <a:solidFill>
                  <a:srgbClr val="0070C0"/>
                </a:solidFill>
                <a:latin typeface="Artifakt Element Light" panose="020B0303050000020004" pitchFamily="34" charset="0"/>
                <a:ea typeface="Artifakt Element Light" panose="020B0303050000020004" pitchFamily="34" charset="0"/>
              </a:rPr>
              <a:t>Use </a:t>
            </a:r>
            <a:r>
              <a:rPr lang="pt-BR" dirty="0">
                <a:solidFill>
                  <a:srgbClr val="0070C0"/>
                </a:solidFill>
                <a:latin typeface="Artifakt Element Light" panose="020B0303050000020004" pitchFamily="34" charset="0"/>
                <a:ea typeface="Artifakt Element Light" panose="020B0303050000020004" pitchFamily="34" charset="0"/>
              </a:rPr>
              <a:t>circular concrete </a:t>
            </a:r>
            <a:r>
              <a:rPr lang="pt-BR" dirty="0" smtClean="0">
                <a:solidFill>
                  <a:srgbClr val="0070C0"/>
                </a:solidFill>
                <a:latin typeface="Artifakt Element Light" panose="020B0303050000020004" pitchFamily="34" charset="0"/>
                <a:ea typeface="Artifakt Element Light" panose="020B0303050000020004" pitchFamily="34" charset="0"/>
              </a:rPr>
              <a:t>pipes.</a:t>
            </a:r>
          </a:p>
          <a:p>
            <a:pPr marL="651510" indent="-285750">
              <a:spcBef>
                <a:spcPts val="1800"/>
              </a:spcBef>
              <a:buFont typeface="Wingdings" pitchFamily="2" charset="2"/>
              <a:buChar char="ü"/>
            </a:pPr>
            <a:r>
              <a:rPr lang="en-US" dirty="0" smtClean="0">
                <a:solidFill>
                  <a:srgbClr val="0070C0"/>
                </a:solidFill>
                <a:latin typeface="Artifakt Element Light" panose="020B0303050000020004" pitchFamily="34" charset="0"/>
                <a:ea typeface="Artifakt Element Light" panose="020B0303050000020004" pitchFamily="34" charset="0"/>
              </a:rPr>
              <a:t>The </a:t>
            </a:r>
            <a:r>
              <a:rPr lang="en-US" dirty="0">
                <a:solidFill>
                  <a:srgbClr val="0070C0"/>
                </a:solidFill>
                <a:latin typeface="Artifakt Element Light" panose="020B0303050000020004" pitchFamily="34" charset="0"/>
                <a:ea typeface="Artifakt Element Light" panose="020B0303050000020004" pitchFamily="34" charset="0"/>
              </a:rPr>
              <a:t>running coefficient C = </a:t>
            </a:r>
            <a:r>
              <a:rPr lang="en-US" dirty="0" smtClean="0">
                <a:solidFill>
                  <a:srgbClr val="0070C0"/>
                </a:solidFill>
                <a:latin typeface="Artifakt Element Light" panose="020B0303050000020004" pitchFamily="34" charset="0"/>
                <a:ea typeface="Artifakt Element Light" panose="020B0303050000020004" pitchFamily="34" charset="0"/>
              </a:rPr>
              <a:t>0.85.</a:t>
            </a:r>
          </a:p>
          <a:p>
            <a:pPr marL="651510" indent="-28575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Clogging Factor 20</a:t>
            </a:r>
            <a:r>
              <a:rPr lang="en-US" dirty="0" smtClean="0">
                <a:solidFill>
                  <a:srgbClr val="0070C0"/>
                </a:solidFill>
                <a:latin typeface="Artifakt Element Light" panose="020B0303050000020004" pitchFamily="34" charset="0"/>
                <a:ea typeface="Artifakt Element Light" panose="020B0303050000020004" pitchFamily="34" charset="0"/>
              </a:rPr>
              <a:t>%.</a:t>
            </a:r>
          </a:p>
          <a:p>
            <a:pPr marL="651510" indent="-28575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Inlet location: in </a:t>
            </a:r>
            <a:r>
              <a:rPr lang="en-US" dirty="0" smtClean="0">
                <a:solidFill>
                  <a:srgbClr val="0070C0"/>
                </a:solidFill>
                <a:latin typeface="Artifakt Element Light" panose="020B0303050000020004" pitchFamily="34" charset="0"/>
                <a:ea typeface="Artifakt Element Light" panose="020B0303050000020004" pitchFamily="34" charset="0"/>
              </a:rPr>
              <a:t>Sag, type: Grate (0.6x0.6).</a:t>
            </a:r>
          </a:p>
          <a:p>
            <a:pPr marL="651510" indent="-285750">
              <a:spcBef>
                <a:spcPts val="1800"/>
              </a:spcBef>
              <a:buFont typeface="Wingdings" pitchFamily="2" charset="2"/>
              <a:buChar char="ü"/>
            </a:pPr>
            <a:r>
              <a:rPr lang="en-US" dirty="0" smtClean="0">
                <a:solidFill>
                  <a:srgbClr val="0070C0"/>
                </a:solidFill>
                <a:latin typeface="Artifakt Element Light" panose="020B0303050000020004" pitchFamily="34" charset="0"/>
                <a:ea typeface="Artifakt Element Light" panose="020B0303050000020004" pitchFamily="34" charset="0"/>
              </a:rPr>
              <a:t>type grate: curved vane (0.5x0.5).</a:t>
            </a:r>
          </a:p>
          <a:p>
            <a:pPr marL="365760">
              <a:spcBef>
                <a:spcPts val="1800"/>
              </a:spcBef>
            </a:pPr>
            <a:endParaRPr lang="en-US" dirty="0" smtClean="0">
              <a:solidFill>
                <a:srgbClr val="0070C0"/>
              </a:solidFill>
              <a:latin typeface="Artifakt Element Light" panose="020B0303050000020004" pitchFamily="34" charset="0"/>
              <a:ea typeface="Artifakt Element Light" panose="020B0303050000020004" pitchFamily="34" charset="0"/>
            </a:endParaRPr>
          </a:p>
          <a:p>
            <a:pPr marL="651510" indent="-285750">
              <a:spcBef>
                <a:spcPts val="1800"/>
              </a:spcBef>
              <a:buFont typeface="Wingdings" pitchFamily="2" charset="2"/>
              <a:buChar char="ü"/>
            </a:pPr>
            <a:endParaRPr lang="en-US" dirty="0" smtClean="0">
              <a:solidFill>
                <a:srgbClr val="0070C0"/>
              </a:solidFill>
              <a:latin typeface="Artifakt Element Light" panose="020B0303050000020004" pitchFamily="34" charset="0"/>
              <a:ea typeface="Artifakt Element Light" panose="020B0303050000020004" pitchFamily="34" charset="0"/>
            </a:endParaRPr>
          </a:p>
          <a:p>
            <a:pPr marL="651510" indent="-285750">
              <a:spcBef>
                <a:spcPts val="1800"/>
              </a:spcBef>
              <a:buFont typeface="Wingdings" pitchFamily="2" charset="2"/>
              <a:buChar char="ü"/>
            </a:pPr>
            <a:endParaRPr lang="en-US" dirty="0" smtClean="0">
              <a:solidFill>
                <a:srgbClr val="0070C0"/>
              </a:solidFill>
              <a:latin typeface="Artifakt Element Light" panose="020B0303050000020004" pitchFamily="34" charset="0"/>
              <a:ea typeface="Artifakt Element Light" panose="020B0303050000020004" pitchFamily="34" charset="0"/>
            </a:endParaRPr>
          </a:p>
          <a:p>
            <a:pPr marL="651510" indent="-285750">
              <a:spcBef>
                <a:spcPts val="1800"/>
              </a:spcBef>
              <a:buFont typeface="Wingdings" pitchFamily="2" charset="2"/>
              <a:buChar char="ü"/>
            </a:pPr>
            <a:endParaRPr lang="en-US" dirty="0" smtClean="0">
              <a:solidFill>
                <a:srgbClr val="0070C0"/>
              </a:solidFill>
              <a:latin typeface="Artifakt Element Light" panose="020B0303050000020004" pitchFamily="34" charset="0"/>
              <a:ea typeface="Artifakt Element Light" panose="020B0303050000020004" pitchFamily="34" charset="0"/>
            </a:endParaRPr>
          </a:p>
          <a:p>
            <a:pPr marL="651510" indent="-285750">
              <a:spcBef>
                <a:spcPts val="1800"/>
              </a:spcBef>
              <a:buFont typeface="Wingdings" pitchFamily="2" charset="2"/>
              <a:buChar char="ü"/>
            </a:pPr>
            <a:endParaRPr lang="en-US" dirty="0">
              <a:solidFill>
                <a:srgbClr val="0070C0"/>
              </a:solidFill>
              <a:latin typeface="Artifakt Element Light" panose="020B0303050000020004" pitchFamily="34" charset="0"/>
              <a:ea typeface="Artifakt Element Light" panose="020B0303050000020004"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02709" y="4355944"/>
            <a:ext cx="3089291" cy="2361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53069" y="0"/>
            <a:ext cx="5824195" cy="3958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53069" y="4355944"/>
            <a:ext cx="2892860" cy="2361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8115237"/>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100000"/>
                    </a14:imgEffect>
                  </a14:imgLayer>
                </a14:imgProps>
              </a:ext>
            </a:extLst>
          </a:blip>
          <a:srcRect/>
          <a:stretch>
            <a:fillRect t="-1000" b="-1000"/>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95FC0FF2-9ED8-4C4D-A68E-BBE064B07816}"/>
              </a:ext>
            </a:extLst>
          </p:cNvPr>
          <p:cNvSpPr/>
          <p:nvPr/>
        </p:nvSpPr>
        <p:spPr>
          <a:xfrm>
            <a:off x="0" y="3201023"/>
            <a:ext cx="5022761" cy="3392960"/>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6" name="TextBox 5"/>
          <p:cNvSpPr txBox="1"/>
          <p:nvPr/>
        </p:nvSpPr>
        <p:spPr>
          <a:xfrm>
            <a:off x="-141668" y="3547185"/>
            <a:ext cx="5049276" cy="2723823"/>
          </a:xfrm>
          <a:prstGeom prst="rect">
            <a:avLst/>
          </a:prstGeom>
          <a:noFill/>
        </p:spPr>
        <p:txBody>
          <a:bodyPr wrap="square" rtlCol="0">
            <a:spAutoFit/>
          </a:bodyPr>
          <a:lstStyle/>
          <a:p>
            <a:pPr marL="365760">
              <a:spcBef>
                <a:spcPts val="1800"/>
              </a:spcBef>
            </a:pPr>
            <a:r>
              <a:rPr lang="en-US" u="sng" dirty="0">
                <a:solidFill>
                  <a:srgbClr val="0070C0"/>
                </a:solidFill>
                <a:latin typeface="Artifakt Element Light" panose="020B0303050000020004" pitchFamily="34" charset="0"/>
                <a:ea typeface="Artifakt Element Light" panose="020B0303050000020004" pitchFamily="34" charset="0"/>
              </a:rPr>
              <a:t>Design Constrains for Stormwater Network:</a:t>
            </a:r>
            <a:endParaRPr lang="en-US" dirty="0">
              <a:solidFill>
                <a:srgbClr val="0070C0"/>
              </a:solidFill>
              <a:latin typeface="Artifakt Element Light" panose="020B0303050000020004" pitchFamily="34" charset="0"/>
              <a:ea typeface="Artifakt Element Light" panose="020B0303050000020004" pitchFamily="34" charset="0"/>
            </a:endParaRPr>
          </a:p>
          <a:p>
            <a:pPr marL="651510" indent="-28575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We set Velocity (Minimum) value to 0.6 m/s and (Maximum) is set to 5 m/s.</a:t>
            </a:r>
          </a:p>
          <a:p>
            <a:pPr marL="651510" indent="-28575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We set Cover (Minimum) value to 1 m and (Maximum) is set to 5 m.</a:t>
            </a:r>
          </a:p>
          <a:p>
            <a:pPr marL="651510" indent="-285750">
              <a:spcBef>
                <a:spcPts val="1800"/>
              </a:spcBef>
              <a:buFont typeface="Wingdings" pitchFamily="2" charset="2"/>
              <a:buChar char="ü"/>
            </a:pPr>
            <a:r>
              <a:rPr lang="en-US" dirty="0">
                <a:solidFill>
                  <a:srgbClr val="0070C0"/>
                </a:solidFill>
                <a:latin typeface="Artifakt Element Light" panose="020B0303050000020004" pitchFamily="34" charset="0"/>
                <a:ea typeface="Artifakt Element Light" panose="020B0303050000020004" pitchFamily="34" charset="0"/>
              </a:rPr>
              <a:t>We set Slope (Minimum) value to 1% and (Maximum) is set to 10%.</a:t>
            </a:r>
          </a:p>
        </p:txBody>
      </p:sp>
    </p:spTree>
    <p:extLst>
      <p:ext uri="{BB962C8B-B14F-4D97-AF65-F5344CB8AC3E}">
        <p14:creationId xmlns:p14="http://schemas.microsoft.com/office/powerpoint/2010/main" val="32998383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95FC0FF2-9ED8-4C4D-A68E-BBE064B07816}"/>
              </a:ext>
            </a:extLst>
          </p:cNvPr>
          <p:cNvSpPr/>
          <p:nvPr/>
        </p:nvSpPr>
        <p:spPr>
          <a:xfrm>
            <a:off x="1" y="0"/>
            <a:ext cx="5731439" cy="6858000"/>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a:extLst>
              <a:ext uri="{FF2B5EF4-FFF2-40B4-BE49-F238E27FC236}">
                <a16:creationId xmlns="" xmlns:a16="http://schemas.microsoft.com/office/drawing/2014/main" id="{34CCF3FF-A0E3-41C4-A718-887F08F20C7C}"/>
              </a:ext>
            </a:extLst>
          </p:cNvPr>
          <p:cNvSpPr txBox="1"/>
          <p:nvPr/>
        </p:nvSpPr>
        <p:spPr>
          <a:xfrm>
            <a:off x="128789" y="44937"/>
            <a:ext cx="5602652" cy="8156079"/>
          </a:xfrm>
          <a:prstGeom prst="rect">
            <a:avLst/>
          </a:prstGeom>
          <a:noFill/>
        </p:spPr>
        <p:txBody>
          <a:bodyPr wrap="square">
            <a:spAutoFit/>
          </a:bodyPr>
          <a:lstStyle/>
          <a:p>
            <a:pPr lvl="0">
              <a:spcBef>
                <a:spcPts val="600"/>
              </a:spcBef>
              <a:buClr>
                <a:srgbClr val="FE8637"/>
              </a:buClr>
              <a:buSzPct val="70000"/>
            </a:pPr>
            <a:r>
              <a:rPr lang="en-US" sz="2400" u="sng" dirty="0">
                <a:solidFill>
                  <a:srgbClr val="0070C0"/>
                </a:solidFill>
                <a:ea typeface="Calibri"/>
              </a:rPr>
              <a:t>Load </a:t>
            </a:r>
            <a:r>
              <a:rPr lang="en-US" sz="2400" u="sng" dirty="0" smtClean="0">
                <a:solidFill>
                  <a:srgbClr val="0070C0"/>
                </a:solidFill>
                <a:ea typeface="Calibri"/>
              </a:rPr>
              <a:t>computation:</a:t>
            </a:r>
          </a:p>
          <a:p>
            <a:pPr lvl="0">
              <a:spcBef>
                <a:spcPts val="600"/>
              </a:spcBef>
              <a:buClr>
                <a:srgbClr val="FE8637"/>
              </a:buClr>
              <a:buSzPct val="70000"/>
            </a:pPr>
            <a:r>
              <a:rPr lang="en-US" dirty="0" smtClean="0">
                <a:solidFill>
                  <a:srgbClr val="0070C0"/>
                </a:solidFill>
                <a:ea typeface="Calibri"/>
              </a:rPr>
              <a:t>Population </a:t>
            </a:r>
            <a:r>
              <a:rPr lang="en-US" dirty="0">
                <a:solidFill>
                  <a:srgbClr val="0070C0"/>
                </a:solidFill>
                <a:ea typeface="Calibri"/>
              </a:rPr>
              <a:t>calculations for Sabastia:</a:t>
            </a:r>
          </a:p>
          <a:p>
            <a:pPr lvl="0">
              <a:spcBef>
                <a:spcPts val="600"/>
              </a:spcBef>
              <a:buClr>
                <a:srgbClr val="FE8637"/>
              </a:buClr>
              <a:buSzPct val="70000"/>
            </a:pPr>
            <a:r>
              <a:rPr lang="en-US" dirty="0">
                <a:solidFill>
                  <a:srgbClr val="0070C0"/>
                </a:solidFill>
                <a:ea typeface="Calibri"/>
              </a:rPr>
              <a:t>We calculated the population growth rate and estimated the    </a:t>
            </a:r>
            <a:endParaRPr lang="en-US" dirty="0" smtClean="0">
              <a:solidFill>
                <a:srgbClr val="0070C0"/>
              </a:solidFill>
              <a:ea typeface="Calibri"/>
            </a:endParaRPr>
          </a:p>
          <a:p>
            <a:pPr lvl="0">
              <a:spcBef>
                <a:spcPts val="600"/>
              </a:spcBef>
              <a:buClr>
                <a:srgbClr val="FE8637"/>
              </a:buClr>
              <a:buSzPct val="70000"/>
            </a:pPr>
            <a:r>
              <a:rPr lang="en-US" dirty="0" smtClean="0">
                <a:solidFill>
                  <a:srgbClr val="0070C0"/>
                </a:solidFill>
                <a:ea typeface="Calibri"/>
              </a:rPr>
              <a:t>future </a:t>
            </a:r>
            <a:r>
              <a:rPr lang="en-US" dirty="0">
                <a:solidFill>
                  <a:srgbClr val="0070C0"/>
                </a:solidFill>
                <a:ea typeface="Calibri"/>
              </a:rPr>
              <a:t>population after 30 years for Sabastia using the following equation:</a:t>
            </a:r>
          </a:p>
          <a:p>
            <a:pPr marL="285750" lvl="0" indent="-285750">
              <a:spcBef>
                <a:spcPts val="600"/>
              </a:spcBef>
              <a:buClr>
                <a:srgbClr val="FE8637"/>
              </a:buClr>
              <a:buSzPct val="70000"/>
              <a:buFont typeface="Wingdings" pitchFamily="2" charset="2"/>
              <a:buChar char="ü"/>
            </a:pPr>
            <a:r>
              <a:rPr lang="en-US" b="1" dirty="0">
                <a:solidFill>
                  <a:srgbClr val="0070C0"/>
                </a:solidFill>
                <a:ea typeface="Calibri"/>
              </a:rPr>
              <a:t> P(f) = 〖</a:t>
            </a:r>
            <a:r>
              <a:rPr lang="en-US" b="1" dirty="0" err="1">
                <a:solidFill>
                  <a:srgbClr val="0070C0"/>
                </a:solidFill>
                <a:ea typeface="Calibri"/>
              </a:rPr>
              <a:t>Pn</a:t>
            </a:r>
            <a:r>
              <a:rPr lang="en-US" b="1" dirty="0">
                <a:solidFill>
                  <a:srgbClr val="0070C0"/>
                </a:solidFill>
                <a:ea typeface="Calibri"/>
              </a:rPr>
              <a:t> (1 + r)〗^n</a:t>
            </a:r>
          </a:p>
          <a:p>
            <a:pPr lvl="0">
              <a:spcBef>
                <a:spcPts val="600"/>
              </a:spcBef>
              <a:buClr>
                <a:srgbClr val="FE8637"/>
              </a:buClr>
              <a:buSzPct val="70000"/>
            </a:pPr>
            <a:r>
              <a:rPr lang="en-US" dirty="0">
                <a:solidFill>
                  <a:srgbClr val="0070C0"/>
                </a:solidFill>
                <a:ea typeface="Calibri"/>
              </a:rPr>
              <a:t>where:</a:t>
            </a:r>
          </a:p>
          <a:p>
            <a:pPr lvl="0">
              <a:spcBef>
                <a:spcPts val="600"/>
              </a:spcBef>
              <a:buClr>
                <a:srgbClr val="FE8637"/>
              </a:buClr>
              <a:buSzPct val="70000"/>
            </a:pPr>
            <a:r>
              <a:rPr lang="en-US" dirty="0">
                <a:solidFill>
                  <a:srgbClr val="0070C0"/>
                </a:solidFill>
                <a:ea typeface="Calibri"/>
              </a:rPr>
              <a:t>P(f): Estimated future population.</a:t>
            </a:r>
          </a:p>
          <a:p>
            <a:pPr lvl="0">
              <a:spcBef>
                <a:spcPts val="600"/>
              </a:spcBef>
              <a:buClr>
                <a:srgbClr val="FE8637"/>
              </a:buClr>
              <a:buSzPct val="70000"/>
            </a:pPr>
            <a:r>
              <a:rPr lang="en-US" dirty="0" err="1">
                <a:solidFill>
                  <a:srgbClr val="0070C0"/>
                </a:solidFill>
                <a:ea typeface="Calibri"/>
              </a:rPr>
              <a:t>Pn</a:t>
            </a:r>
            <a:r>
              <a:rPr lang="en-US" dirty="0">
                <a:solidFill>
                  <a:srgbClr val="0070C0"/>
                </a:solidFill>
                <a:ea typeface="Calibri"/>
              </a:rPr>
              <a:t>: Current population.</a:t>
            </a:r>
          </a:p>
          <a:p>
            <a:pPr lvl="0">
              <a:spcBef>
                <a:spcPts val="600"/>
              </a:spcBef>
              <a:buClr>
                <a:srgbClr val="FE8637"/>
              </a:buClr>
              <a:buSzPct val="70000"/>
            </a:pPr>
            <a:r>
              <a:rPr lang="en-US" dirty="0">
                <a:solidFill>
                  <a:srgbClr val="0070C0"/>
                </a:solidFill>
                <a:ea typeface="Calibri"/>
              </a:rPr>
              <a:t>r: Growth rate.</a:t>
            </a:r>
          </a:p>
          <a:p>
            <a:pPr lvl="0">
              <a:spcBef>
                <a:spcPts val="600"/>
              </a:spcBef>
              <a:buClr>
                <a:srgbClr val="FE8637"/>
              </a:buClr>
              <a:buSzPct val="70000"/>
            </a:pPr>
            <a:r>
              <a:rPr lang="en-US" dirty="0">
                <a:solidFill>
                  <a:srgbClr val="0070C0"/>
                </a:solidFill>
                <a:ea typeface="Calibri"/>
              </a:rPr>
              <a:t>n: Number of years</a:t>
            </a:r>
            <a:r>
              <a:rPr lang="en-US" dirty="0" smtClean="0">
                <a:solidFill>
                  <a:srgbClr val="0070C0"/>
                </a:solidFill>
                <a:ea typeface="Calibri"/>
              </a:rPr>
              <a:t>.</a:t>
            </a:r>
            <a:endParaRPr lang="en-US" dirty="0">
              <a:solidFill>
                <a:srgbClr val="0070C0"/>
              </a:solidFill>
              <a:ea typeface="Calibri"/>
            </a:endParaRPr>
          </a:p>
          <a:p>
            <a:pPr lvl="0">
              <a:spcBef>
                <a:spcPts val="600"/>
              </a:spcBef>
              <a:buClr>
                <a:srgbClr val="FE8637"/>
              </a:buClr>
              <a:buSzPct val="70000"/>
            </a:pPr>
            <a:r>
              <a:rPr lang="en-US" dirty="0" smtClean="0">
                <a:solidFill>
                  <a:srgbClr val="0070C0"/>
                </a:solidFill>
                <a:ea typeface="Calibri"/>
              </a:rPr>
              <a:t>r </a:t>
            </a:r>
            <a:r>
              <a:rPr lang="en-US" dirty="0">
                <a:solidFill>
                  <a:srgbClr val="0070C0"/>
                </a:solidFill>
                <a:ea typeface="Calibri"/>
              </a:rPr>
              <a:t>= .025 =2.5</a:t>
            </a:r>
            <a:r>
              <a:rPr lang="en-US" dirty="0" smtClean="0">
                <a:solidFill>
                  <a:srgbClr val="0070C0"/>
                </a:solidFill>
                <a:ea typeface="Calibri"/>
              </a:rPr>
              <a:t>%</a:t>
            </a:r>
            <a:endParaRPr lang="en-US" dirty="0">
              <a:solidFill>
                <a:srgbClr val="0070C0"/>
              </a:solidFill>
              <a:ea typeface="Calibri"/>
            </a:endParaRPr>
          </a:p>
          <a:p>
            <a:pPr lvl="0">
              <a:spcBef>
                <a:spcPts val="600"/>
              </a:spcBef>
              <a:buClr>
                <a:srgbClr val="FE8637"/>
              </a:buClr>
              <a:buSzPct val="70000"/>
            </a:pPr>
            <a:r>
              <a:rPr lang="en-US" dirty="0">
                <a:solidFill>
                  <a:srgbClr val="0070C0"/>
                </a:solidFill>
                <a:ea typeface="Calibri"/>
              </a:rPr>
              <a:t>P (2051) </a:t>
            </a:r>
            <a:r>
              <a:rPr lang="en-US" dirty="0" smtClean="0">
                <a:solidFill>
                  <a:srgbClr val="0070C0"/>
                </a:solidFill>
                <a:ea typeface="Calibri"/>
              </a:rPr>
              <a:t>= </a:t>
            </a:r>
            <a:r>
              <a:rPr lang="en-US" dirty="0">
                <a:solidFill>
                  <a:srgbClr val="0070C0"/>
                </a:solidFill>
                <a:ea typeface="Calibri"/>
              </a:rPr>
              <a:t>7194 ≈ 7200 capita.</a:t>
            </a:r>
          </a:p>
          <a:p>
            <a:pPr marL="285750" lvl="0" indent="-285750">
              <a:spcBef>
                <a:spcPts val="600"/>
              </a:spcBef>
              <a:buClr>
                <a:srgbClr val="FE8637"/>
              </a:buClr>
              <a:buSzPct val="70000"/>
              <a:buFont typeface="Wingdings" pitchFamily="2" charset="2"/>
              <a:buChar char="ü"/>
            </a:pPr>
            <a:r>
              <a:rPr lang="en-US" b="1" dirty="0" smtClean="0">
                <a:solidFill>
                  <a:srgbClr val="0070C0"/>
                </a:solidFill>
                <a:ea typeface="Calibri"/>
              </a:rPr>
              <a:t>Density </a:t>
            </a:r>
            <a:r>
              <a:rPr lang="en-US" b="1" dirty="0">
                <a:solidFill>
                  <a:srgbClr val="0070C0"/>
                </a:solidFill>
                <a:ea typeface="Calibri"/>
              </a:rPr>
              <a:t>= (P of Sabastia)/(Area </a:t>
            </a:r>
            <a:r>
              <a:rPr lang="en-US" b="1" dirty="0" smtClean="0">
                <a:solidFill>
                  <a:srgbClr val="0070C0"/>
                </a:solidFill>
                <a:ea typeface="Calibri"/>
              </a:rPr>
              <a:t>).</a:t>
            </a:r>
            <a:endParaRPr lang="en-US" b="1" dirty="0">
              <a:solidFill>
                <a:srgbClr val="0070C0"/>
              </a:solidFill>
              <a:ea typeface="Calibri"/>
            </a:endParaRPr>
          </a:p>
          <a:p>
            <a:pPr lvl="0">
              <a:spcBef>
                <a:spcPts val="600"/>
              </a:spcBef>
              <a:buClr>
                <a:srgbClr val="FE8637"/>
              </a:buClr>
              <a:buSzPct val="70000"/>
            </a:pPr>
            <a:r>
              <a:rPr lang="en-US" dirty="0" smtClean="0">
                <a:solidFill>
                  <a:srgbClr val="0070C0"/>
                </a:solidFill>
                <a:ea typeface="Calibri"/>
              </a:rPr>
              <a:t>                    = 1.5  capita/m2</a:t>
            </a:r>
          </a:p>
          <a:p>
            <a:pPr lvl="0">
              <a:spcBef>
                <a:spcPts val="600"/>
              </a:spcBef>
              <a:buClr>
                <a:srgbClr val="FE8637"/>
              </a:buClr>
              <a:buSzPct val="70000"/>
            </a:pPr>
            <a:endParaRPr lang="en-US" dirty="0">
              <a:solidFill>
                <a:srgbClr val="0070C0"/>
              </a:solidFill>
              <a:ea typeface="Calibri"/>
            </a:endParaRPr>
          </a:p>
          <a:p>
            <a:pPr marL="285750" lvl="0" indent="-285750">
              <a:spcBef>
                <a:spcPts val="600"/>
              </a:spcBef>
              <a:buClr>
                <a:srgbClr val="FE8637"/>
              </a:buClr>
              <a:buSzPct val="70000"/>
              <a:buFont typeface="Wingdings" pitchFamily="2" charset="2"/>
              <a:buChar char="ü"/>
            </a:pPr>
            <a:r>
              <a:rPr lang="en-US" b="1" dirty="0">
                <a:solidFill>
                  <a:srgbClr val="0070C0"/>
                </a:solidFill>
                <a:ea typeface="Calibri"/>
              </a:rPr>
              <a:t>P of old city=Area x </a:t>
            </a:r>
            <a:r>
              <a:rPr lang="en-US" b="1" dirty="0" smtClean="0">
                <a:solidFill>
                  <a:srgbClr val="0070C0"/>
                </a:solidFill>
                <a:ea typeface="Calibri"/>
              </a:rPr>
              <a:t>Density</a:t>
            </a:r>
          </a:p>
          <a:p>
            <a:pPr lvl="0">
              <a:spcBef>
                <a:spcPts val="600"/>
              </a:spcBef>
              <a:buClr>
                <a:srgbClr val="FE8637"/>
              </a:buClr>
              <a:buSzPct val="70000"/>
            </a:pPr>
            <a:r>
              <a:rPr lang="en-US" b="1" dirty="0" smtClean="0">
                <a:solidFill>
                  <a:srgbClr val="0070C0"/>
                </a:solidFill>
                <a:ea typeface="Calibri"/>
              </a:rPr>
              <a:t>                           =90 capita </a:t>
            </a:r>
            <a:endParaRPr lang="en-US" b="1" dirty="0">
              <a:solidFill>
                <a:srgbClr val="0070C0"/>
              </a:solidFill>
              <a:ea typeface="Calibri"/>
            </a:endParaRPr>
          </a:p>
          <a:p>
            <a:pPr lvl="0">
              <a:spcBef>
                <a:spcPts val="600"/>
              </a:spcBef>
              <a:buClr>
                <a:srgbClr val="FE8637"/>
              </a:buClr>
              <a:buSzPct val="70000"/>
            </a:pPr>
            <a:endParaRPr lang="en-US" sz="1400" dirty="0" smtClean="0">
              <a:solidFill>
                <a:srgbClr val="0070C0"/>
              </a:solidFill>
              <a:ea typeface="Calibri"/>
            </a:endParaRPr>
          </a:p>
          <a:p>
            <a:pPr lvl="0">
              <a:spcBef>
                <a:spcPts val="600"/>
              </a:spcBef>
              <a:buClr>
                <a:srgbClr val="FE8637"/>
              </a:buClr>
              <a:buSzPct val="70000"/>
            </a:pPr>
            <a:endParaRPr lang="en-US" sz="2400" u="sng" dirty="0">
              <a:solidFill>
                <a:srgbClr val="0070C0"/>
              </a:solidFill>
              <a:ea typeface="Calibri"/>
            </a:endParaRPr>
          </a:p>
          <a:p>
            <a:pPr lvl="0">
              <a:spcBef>
                <a:spcPts val="600"/>
              </a:spcBef>
              <a:buClr>
                <a:srgbClr val="FE8637"/>
              </a:buClr>
              <a:buSzPct val="70000"/>
            </a:pPr>
            <a:endParaRPr lang="en-US" sz="2400" u="sng" dirty="0" smtClean="0">
              <a:solidFill>
                <a:srgbClr val="0070C0"/>
              </a:solidFill>
              <a:ea typeface="Calibri"/>
            </a:endParaRPr>
          </a:p>
          <a:p>
            <a:pPr lvl="0">
              <a:spcBef>
                <a:spcPts val="600"/>
              </a:spcBef>
              <a:buClr>
                <a:srgbClr val="FE8637"/>
              </a:buClr>
              <a:buSzPct val="70000"/>
            </a:pPr>
            <a:endParaRPr lang="en-US" sz="1400" dirty="0">
              <a:solidFill>
                <a:srgbClr val="0070C0"/>
              </a:solidFill>
              <a:ea typeface="Calibri"/>
            </a:endParaRPr>
          </a:p>
        </p:txBody>
      </p:sp>
    </p:spTree>
    <p:extLst>
      <p:ext uri="{BB962C8B-B14F-4D97-AF65-F5344CB8AC3E}">
        <p14:creationId xmlns:p14="http://schemas.microsoft.com/office/powerpoint/2010/main" val="4275892452"/>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96000"/>
                    </a14:imgEffect>
                  </a14:imgLayer>
                </a14:imgProps>
              </a:ext>
            </a:extLst>
          </a:blip>
          <a:srcRect/>
          <a:stretch>
            <a:fillRect t="-74000" b="-74000"/>
          </a:stretch>
        </a:blipFill>
        <a:effectLst/>
      </p:bgPr>
    </p:bg>
    <p:spTree>
      <p:nvGrpSpPr>
        <p:cNvPr id="1" name=""/>
        <p:cNvGrpSpPr/>
        <p:nvPr/>
      </p:nvGrpSpPr>
      <p:grpSpPr>
        <a:xfrm>
          <a:off x="0" y="0"/>
          <a:ext cx="0" cy="0"/>
          <a:chOff x="0" y="0"/>
          <a:chExt cx="0" cy="0"/>
        </a:xfrm>
      </p:grpSpPr>
      <p:sp>
        <p:nvSpPr>
          <p:cNvPr id="7" name="TextBox 6">
            <a:extLst>
              <a:ext uri="{FF2B5EF4-FFF2-40B4-BE49-F238E27FC236}">
                <a16:creationId xmlns="" xmlns:a16="http://schemas.microsoft.com/office/drawing/2014/main" id="{022D4AA4-EABD-4337-A903-A6C87733E50E}"/>
              </a:ext>
            </a:extLst>
          </p:cNvPr>
          <p:cNvSpPr txBox="1"/>
          <p:nvPr/>
        </p:nvSpPr>
        <p:spPr>
          <a:xfrm>
            <a:off x="2786963" y="141502"/>
            <a:ext cx="6722772" cy="707886"/>
          </a:xfrm>
          <a:prstGeom prst="rect">
            <a:avLst/>
          </a:prstGeom>
          <a:noFill/>
        </p:spPr>
        <p:txBody>
          <a:bodyPr wrap="square">
            <a:spAutoFit/>
          </a:bodyPr>
          <a:lstStyle/>
          <a:p>
            <a:pPr marL="365760" algn="ctr">
              <a:spcBef>
                <a:spcPts val="1800"/>
              </a:spcBef>
            </a:pPr>
            <a:r>
              <a:rPr lang="en-US" sz="2000" b="1" u="sng" dirty="0" smtClean="0">
                <a:solidFill>
                  <a:srgbClr val="3494BA"/>
                </a:solidFill>
                <a:latin typeface="Artifakt Element Light" panose="020B0303050000020004" pitchFamily="34" charset="0"/>
                <a:ea typeface="Artifakt Element Light" panose="020B0303050000020004" pitchFamily="34" charset="0"/>
              </a:rPr>
              <a:t>Estimation </a:t>
            </a:r>
            <a:r>
              <a:rPr lang="en-US" sz="2000" b="1" u="sng" dirty="0">
                <a:solidFill>
                  <a:srgbClr val="3494BA"/>
                </a:solidFill>
                <a:latin typeface="Artifakt Element Light" panose="020B0303050000020004" pitchFamily="34" charset="0"/>
                <a:ea typeface="Artifakt Element Light" panose="020B0303050000020004" pitchFamily="34" charset="0"/>
              </a:rPr>
              <a:t>of Wastewater load for each manhole using the uniform distribution method:</a:t>
            </a:r>
          </a:p>
        </p:txBody>
      </p:sp>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07595" y="495445"/>
            <a:ext cx="6681509" cy="5848943"/>
          </a:xfrm>
          <a:prstGeom prst="rect">
            <a:avLst/>
          </a:prstGeom>
          <a:noFill/>
          <a:ln>
            <a:noFill/>
          </a:ln>
        </p:spPr>
      </p:pic>
    </p:spTree>
    <p:extLst>
      <p:ext uri="{BB962C8B-B14F-4D97-AF65-F5344CB8AC3E}">
        <p14:creationId xmlns:p14="http://schemas.microsoft.com/office/powerpoint/2010/main" val="4099360216"/>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100000"/>
                    </a14:imgEffect>
                  </a14:imgLayer>
                </a14:imgProps>
              </a:ext>
            </a:extLst>
          </a:blip>
          <a:srcRect/>
          <a:stretch>
            <a:fillRect t="-74000" b="-74000"/>
          </a:stretch>
        </a:blipFill>
        <a:effectLst/>
      </p:bgPr>
    </p:bg>
    <p:spTree>
      <p:nvGrpSpPr>
        <p:cNvPr id="1" name=""/>
        <p:cNvGrpSpPr/>
        <p:nvPr/>
      </p:nvGrpSpPr>
      <p:grpSpPr>
        <a:xfrm>
          <a:off x="0" y="0"/>
          <a:ext cx="0" cy="0"/>
          <a:chOff x="0" y="0"/>
          <a:chExt cx="0" cy="0"/>
        </a:xfrm>
      </p:grpSpPr>
      <p:sp>
        <p:nvSpPr>
          <p:cNvPr id="7" name="TextBox 6">
            <a:extLst>
              <a:ext uri="{FF2B5EF4-FFF2-40B4-BE49-F238E27FC236}">
                <a16:creationId xmlns="" xmlns:a16="http://schemas.microsoft.com/office/drawing/2014/main" id="{022D4AA4-EABD-4337-A903-A6C87733E50E}"/>
              </a:ext>
            </a:extLst>
          </p:cNvPr>
          <p:cNvSpPr txBox="1"/>
          <p:nvPr/>
        </p:nvSpPr>
        <p:spPr>
          <a:xfrm>
            <a:off x="388639" y="425002"/>
            <a:ext cx="7559899" cy="5786199"/>
          </a:xfrm>
          <a:prstGeom prst="rect">
            <a:avLst/>
          </a:prstGeom>
          <a:noFill/>
        </p:spPr>
        <p:txBody>
          <a:bodyPr wrap="square">
            <a:spAutoFit/>
          </a:bodyPr>
          <a:lstStyle/>
          <a:p>
            <a:pPr marL="365760">
              <a:spcBef>
                <a:spcPts val="1800"/>
              </a:spcBef>
            </a:pPr>
            <a:r>
              <a:rPr lang="en-US" sz="2000" dirty="0" smtClean="0">
                <a:solidFill>
                  <a:srgbClr val="3494BA"/>
                </a:solidFill>
                <a:latin typeface="Artifakt Element Light" panose="020B0303050000020004" pitchFamily="34" charset="0"/>
                <a:ea typeface="Artifakt Element Light" panose="020B0303050000020004" pitchFamily="34" charset="0"/>
              </a:rPr>
              <a:t>Calculate </a:t>
            </a:r>
            <a:r>
              <a:rPr lang="en-US" sz="2000" dirty="0">
                <a:solidFill>
                  <a:srgbClr val="3494BA"/>
                </a:solidFill>
                <a:latin typeface="Artifakt Element Light" panose="020B0303050000020004" pitchFamily="34" charset="0"/>
                <a:ea typeface="Artifakt Element Light" panose="020B0303050000020004" pitchFamily="34" charset="0"/>
              </a:rPr>
              <a:t>the Wastewater quantity</a:t>
            </a:r>
            <a:r>
              <a:rPr lang="en-US" sz="2000" dirty="0" smtClean="0">
                <a:solidFill>
                  <a:srgbClr val="3494BA"/>
                </a:solidFill>
                <a:latin typeface="Artifakt Element Light" panose="020B0303050000020004" pitchFamily="34" charset="0"/>
                <a:ea typeface="Artifakt Element Light" panose="020B0303050000020004" pitchFamily="34" charset="0"/>
              </a:rPr>
              <a:t>:</a:t>
            </a:r>
            <a:r>
              <a:rPr lang="ar-JO" sz="2000" dirty="0" smtClean="0">
                <a:solidFill>
                  <a:srgbClr val="3494BA"/>
                </a:solidFill>
                <a:latin typeface="Artifakt Element Light" panose="020B0303050000020004" pitchFamily="34" charset="0"/>
                <a:ea typeface="Artifakt Element Light" panose="020B0303050000020004" pitchFamily="34" charset="0"/>
              </a:rPr>
              <a:t>-</a:t>
            </a:r>
            <a:endParaRPr lang="en-US" sz="2000" dirty="0">
              <a:solidFill>
                <a:srgbClr val="3494BA"/>
              </a:solidFill>
              <a:latin typeface="Artifakt Element Light" panose="020B0303050000020004" pitchFamily="34" charset="0"/>
              <a:ea typeface="Artifakt Element Light" panose="020B0303050000020004" pitchFamily="34" charset="0"/>
            </a:endParaRPr>
          </a:p>
          <a:p>
            <a:pPr marL="365760">
              <a:spcBef>
                <a:spcPts val="1800"/>
              </a:spcBef>
            </a:pPr>
            <a:r>
              <a:rPr lang="en-US" sz="2000" dirty="0">
                <a:solidFill>
                  <a:srgbClr val="3494BA"/>
                </a:solidFill>
                <a:latin typeface="Artifakt Element Light" panose="020B0303050000020004" pitchFamily="34" charset="0"/>
                <a:ea typeface="Artifakt Element Light" panose="020B0303050000020004" pitchFamily="34" charset="0"/>
              </a:rPr>
              <a:t>Q(</a:t>
            </a:r>
            <a:r>
              <a:rPr lang="en-US" sz="2000" dirty="0" err="1">
                <a:solidFill>
                  <a:srgbClr val="3494BA"/>
                </a:solidFill>
                <a:latin typeface="Artifakt Element Light" panose="020B0303050000020004" pitchFamily="34" charset="0"/>
                <a:ea typeface="Artifakt Element Light" panose="020B0303050000020004" pitchFamily="34" charset="0"/>
              </a:rPr>
              <a:t>ww</a:t>
            </a:r>
            <a:r>
              <a:rPr lang="en-US" sz="2000" dirty="0">
                <a:solidFill>
                  <a:srgbClr val="3494BA"/>
                </a:solidFill>
                <a:latin typeface="Artifakt Element Light" panose="020B0303050000020004" pitchFamily="34" charset="0"/>
                <a:ea typeface="Artifakt Element Light" panose="020B0303050000020004" pitchFamily="34" charset="0"/>
              </a:rPr>
              <a:t>)=((</a:t>
            </a:r>
            <a:r>
              <a:rPr lang="en-US" sz="2000" dirty="0" err="1">
                <a:solidFill>
                  <a:srgbClr val="3494BA"/>
                </a:solidFill>
                <a:latin typeface="Artifakt Element Light" panose="020B0303050000020004" pitchFamily="34" charset="0"/>
                <a:ea typeface="Artifakt Element Light" panose="020B0303050000020004" pitchFamily="34" charset="0"/>
              </a:rPr>
              <a:t>P×q×r×PF</a:t>
            </a:r>
            <a:r>
              <a:rPr lang="en-US" sz="2000" dirty="0">
                <a:solidFill>
                  <a:srgbClr val="3494BA"/>
                </a:solidFill>
                <a:latin typeface="Artifakt Element Light" panose="020B0303050000020004" pitchFamily="34" charset="0"/>
                <a:ea typeface="Artifakt Element Light" panose="020B0303050000020004" pitchFamily="34" charset="0"/>
              </a:rPr>
              <a:t>)+( </a:t>
            </a:r>
            <a:r>
              <a:rPr lang="en-US" sz="2000" dirty="0" err="1">
                <a:solidFill>
                  <a:srgbClr val="3494BA"/>
                </a:solidFill>
                <a:latin typeface="Artifakt Element Light" panose="020B0303050000020004" pitchFamily="34" charset="0"/>
                <a:ea typeface="Artifakt Element Light" panose="020B0303050000020004" pitchFamily="34" charset="0"/>
              </a:rPr>
              <a:t>P×q×r×i</a:t>
            </a:r>
            <a:r>
              <a:rPr lang="en-US" sz="2000" dirty="0">
                <a:solidFill>
                  <a:srgbClr val="3494BA"/>
                </a:solidFill>
                <a:latin typeface="Artifakt Element Light" panose="020B0303050000020004" pitchFamily="34" charset="0"/>
                <a:ea typeface="Artifakt Element Light" panose="020B0303050000020004" pitchFamily="34" charset="0"/>
              </a:rPr>
              <a:t>) )/1000</a:t>
            </a:r>
          </a:p>
          <a:p>
            <a:pPr marL="365760">
              <a:spcBef>
                <a:spcPts val="1800"/>
              </a:spcBef>
            </a:pPr>
            <a:r>
              <a:rPr lang="en-US" sz="2000" dirty="0">
                <a:solidFill>
                  <a:srgbClr val="3494BA"/>
                </a:solidFill>
                <a:latin typeface="Artifakt Element Light" panose="020B0303050000020004" pitchFamily="34" charset="0"/>
                <a:ea typeface="Artifakt Element Light" panose="020B0303050000020004" pitchFamily="34" charset="0"/>
              </a:rPr>
              <a:t>where: </a:t>
            </a:r>
          </a:p>
          <a:p>
            <a:pPr marL="365760">
              <a:spcBef>
                <a:spcPts val="1800"/>
              </a:spcBef>
            </a:pPr>
            <a:r>
              <a:rPr lang="en-US" sz="2000" dirty="0">
                <a:solidFill>
                  <a:srgbClr val="3494BA"/>
                </a:solidFill>
                <a:latin typeface="Artifakt Element Light" panose="020B0303050000020004" pitchFamily="34" charset="0"/>
                <a:ea typeface="Artifakt Element Light" panose="020B0303050000020004" pitchFamily="34" charset="0"/>
              </a:rPr>
              <a:t>Q (</a:t>
            </a:r>
            <a:r>
              <a:rPr lang="en-US" sz="2000" dirty="0" err="1">
                <a:solidFill>
                  <a:srgbClr val="3494BA"/>
                </a:solidFill>
                <a:latin typeface="Artifakt Element Light" panose="020B0303050000020004" pitchFamily="34" charset="0"/>
                <a:ea typeface="Artifakt Element Light" panose="020B0303050000020004" pitchFamily="34" charset="0"/>
              </a:rPr>
              <a:t>ww</a:t>
            </a:r>
            <a:r>
              <a:rPr lang="en-US" sz="2000" dirty="0">
                <a:solidFill>
                  <a:srgbClr val="3494BA"/>
                </a:solidFill>
                <a:latin typeface="Artifakt Element Light" panose="020B0303050000020004" pitchFamily="34" charset="0"/>
                <a:ea typeface="Artifakt Element Light" panose="020B0303050000020004" pitchFamily="34" charset="0"/>
              </a:rPr>
              <a:t>): Wastewater quantity (m3/day).</a:t>
            </a:r>
          </a:p>
          <a:p>
            <a:pPr marL="365760">
              <a:spcBef>
                <a:spcPts val="1800"/>
              </a:spcBef>
            </a:pPr>
            <a:r>
              <a:rPr lang="en-US" sz="2000" dirty="0">
                <a:solidFill>
                  <a:srgbClr val="3494BA"/>
                </a:solidFill>
                <a:latin typeface="Artifakt Element Light" panose="020B0303050000020004" pitchFamily="34" charset="0"/>
                <a:ea typeface="Artifakt Element Light" panose="020B0303050000020004" pitchFamily="34" charset="0"/>
              </a:rPr>
              <a:t>P: Population (capita or person).</a:t>
            </a:r>
          </a:p>
          <a:p>
            <a:pPr marL="365760">
              <a:spcBef>
                <a:spcPts val="1800"/>
              </a:spcBef>
            </a:pPr>
            <a:r>
              <a:rPr lang="en-US" sz="2000" dirty="0">
                <a:solidFill>
                  <a:srgbClr val="3494BA"/>
                </a:solidFill>
                <a:latin typeface="Artifakt Element Light" panose="020B0303050000020004" pitchFamily="34" charset="0"/>
                <a:ea typeface="Artifakt Element Light" panose="020B0303050000020004" pitchFamily="34" charset="0"/>
              </a:rPr>
              <a:t>q: Average water demand (L/</a:t>
            </a:r>
            <a:r>
              <a:rPr lang="en-US" sz="2000" dirty="0" err="1">
                <a:solidFill>
                  <a:srgbClr val="3494BA"/>
                </a:solidFill>
                <a:latin typeface="Artifakt Element Light" panose="020B0303050000020004" pitchFamily="34" charset="0"/>
                <a:ea typeface="Artifakt Element Light" panose="020B0303050000020004" pitchFamily="34" charset="0"/>
              </a:rPr>
              <a:t>c.day</a:t>
            </a:r>
            <a:r>
              <a:rPr lang="en-US" sz="2000" dirty="0">
                <a:solidFill>
                  <a:srgbClr val="3494BA"/>
                </a:solidFill>
                <a:latin typeface="Artifakt Element Light" panose="020B0303050000020004" pitchFamily="34" charset="0"/>
                <a:ea typeface="Artifakt Element Light" panose="020B0303050000020004" pitchFamily="34" charset="0"/>
              </a:rPr>
              <a:t>).</a:t>
            </a:r>
          </a:p>
          <a:p>
            <a:pPr marL="365760">
              <a:spcBef>
                <a:spcPts val="1800"/>
              </a:spcBef>
            </a:pPr>
            <a:r>
              <a:rPr lang="en-US" sz="2000" dirty="0">
                <a:solidFill>
                  <a:srgbClr val="3494BA"/>
                </a:solidFill>
                <a:latin typeface="Artifakt Element Light" panose="020B0303050000020004" pitchFamily="34" charset="0"/>
                <a:ea typeface="Artifakt Element Light" panose="020B0303050000020004" pitchFamily="34" charset="0"/>
              </a:rPr>
              <a:t>r (%): Return fraction.</a:t>
            </a:r>
          </a:p>
          <a:p>
            <a:pPr marL="365760">
              <a:spcBef>
                <a:spcPts val="1800"/>
              </a:spcBef>
            </a:pPr>
            <a:r>
              <a:rPr lang="en-US" sz="2000" dirty="0">
                <a:solidFill>
                  <a:srgbClr val="3494BA"/>
                </a:solidFill>
                <a:latin typeface="Artifakt Element Light" panose="020B0303050000020004" pitchFamily="34" charset="0"/>
                <a:ea typeface="Artifakt Element Light" panose="020B0303050000020004" pitchFamily="34" charset="0"/>
              </a:rPr>
              <a:t>i: Infiltration factor.</a:t>
            </a:r>
          </a:p>
          <a:p>
            <a:pPr marL="365760">
              <a:spcBef>
                <a:spcPts val="1800"/>
              </a:spcBef>
            </a:pPr>
            <a:r>
              <a:rPr lang="en-US" sz="2000" dirty="0">
                <a:solidFill>
                  <a:srgbClr val="3494BA"/>
                </a:solidFill>
                <a:latin typeface="Artifakt Element Light" panose="020B0303050000020004" pitchFamily="34" charset="0"/>
                <a:ea typeface="Artifakt Element Light" panose="020B0303050000020004" pitchFamily="34" charset="0"/>
              </a:rPr>
              <a:t>PF: Peak hourly factor.</a:t>
            </a:r>
          </a:p>
          <a:p>
            <a:pPr marL="365760">
              <a:spcBef>
                <a:spcPts val="1800"/>
              </a:spcBef>
            </a:pPr>
            <a:r>
              <a:rPr lang="en-US" sz="2000" dirty="0" smtClean="0">
                <a:solidFill>
                  <a:srgbClr val="3494BA"/>
                </a:solidFill>
                <a:latin typeface="Artifakt Element Light" panose="020B0303050000020004" pitchFamily="34" charset="0"/>
                <a:ea typeface="Artifakt Element Light" panose="020B0303050000020004" pitchFamily="34" charset="0"/>
              </a:rPr>
              <a:t> </a:t>
            </a:r>
            <a:r>
              <a:rPr lang="en-US" sz="2000" b="1" u="sng" dirty="0">
                <a:solidFill>
                  <a:srgbClr val="3494BA"/>
                </a:solidFill>
                <a:latin typeface="Artifakt Element Light" panose="020B0303050000020004" pitchFamily="34" charset="0"/>
                <a:ea typeface="Artifakt Element Light" panose="020B0303050000020004" pitchFamily="34" charset="0"/>
              </a:rPr>
              <a:t>Q (</a:t>
            </a:r>
            <a:r>
              <a:rPr lang="en-US" sz="2000" b="1" u="sng" dirty="0" smtClean="0">
                <a:solidFill>
                  <a:srgbClr val="3494BA"/>
                </a:solidFill>
                <a:latin typeface="Artifakt Element Light" panose="020B0303050000020004" pitchFamily="34" charset="0"/>
                <a:ea typeface="Artifakt Element Light" panose="020B0303050000020004" pitchFamily="34" charset="0"/>
              </a:rPr>
              <a:t>w</a:t>
            </a:r>
            <a:r>
              <a:rPr lang="ar-JO" sz="2000" b="1" u="sng" dirty="0" smtClean="0">
                <a:solidFill>
                  <a:srgbClr val="3494BA"/>
                </a:solidFill>
                <a:latin typeface="Artifakt Element Light" panose="020B0303050000020004" pitchFamily="34" charset="0"/>
                <a:ea typeface="Artifakt Element Light" panose="020B0303050000020004" pitchFamily="34" charset="0"/>
              </a:rPr>
              <a:t>(</a:t>
            </a:r>
            <a:r>
              <a:rPr lang="en-US" sz="2000" b="1" u="sng" dirty="0" smtClean="0">
                <a:solidFill>
                  <a:srgbClr val="3494BA"/>
                </a:solidFill>
                <a:latin typeface="Artifakt Element Light" panose="020B0303050000020004" pitchFamily="34" charset="0"/>
                <a:ea typeface="Artifakt Element Light" panose="020B0303050000020004" pitchFamily="34" charset="0"/>
              </a:rPr>
              <a:t>= </a:t>
            </a:r>
            <a:r>
              <a:rPr lang="en-US" sz="2000" b="1" u="sng" dirty="0">
                <a:solidFill>
                  <a:srgbClr val="3494BA"/>
                </a:solidFill>
                <a:latin typeface="Artifakt Element Light" panose="020B0303050000020004" pitchFamily="34" charset="0"/>
                <a:ea typeface="Artifakt Element Light" panose="020B0303050000020004" pitchFamily="34" charset="0"/>
              </a:rPr>
              <a:t>36.3m3/day.</a:t>
            </a:r>
          </a:p>
          <a:p>
            <a:pPr marL="365760">
              <a:spcBef>
                <a:spcPts val="1800"/>
              </a:spcBef>
            </a:pPr>
            <a:endParaRPr lang="en-US" sz="2000" dirty="0">
              <a:solidFill>
                <a:srgbClr val="3494BA"/>
              </a:solidFill>
              <a:latin typeface="Artifakt Element Light" panose="020B0303050000020004" pitchFamily="34" charset="0"/>
              <a:ea typeface="Artifakt Element Light" panose="020B0303050000020004" pitchFamily="34" charset="0"/>
            </a:endParaRPr>
          </a:p>
        </p:txBody>
      </p:sp>
    </p:spTree>
    <p:extLst>
      <p:ext uri="{BB962C8B-B14F-4D97-AF65-F5344CB8AC3E}">
        <p14:creationId xmlns:p14="http://schemas.microsoft.com/office/powerpoint/2010/main" val="4262824447"/>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100000"/>
                    </a14:imgEffect>
                  </a14:imgLayer>
                </a14:imgProps>
              </a:ext>
            </a:extLst>
          </a:blip>
          <a:srcRect/>
          <a:stretch>
            <a:fillRect t="-74000" b="-74000"/>
          </a:stretch>
        </a:blipFill>
        <a:effectLst/>
      </p:bgPr>
    </p:bg>
    <p:spTree>
      <p:nvGrpSpPr>
        <p:cNvPr id="1" name=""/>
        <p:cNvGrpSpPr/>
        <p:nvPr/>
      </p:nvGrpSpPr>
      <p:grpSpPr>
        <a:xfrm>
          <a:off x="0" y="0"/>
          <a:ext cx="0" cy="0"/>
          <a:chOff x="0" y="0"/>
          <a:chExt cx="0" cy="0"/>
        </a:xfrm>
      </p:grpSpPr>
      <p:sp>
        <p:nvSpPr>
          <p:cNvPr id="3" name="Rectangle 2"/>
          <p:cNvSpPr/>
          <p:nvPr/>
        </p:nvSpPr>
        <p:spPr>
          <a:xfrm>
            <a:off x="-1" y="206060"/>
            <a:ext cx="7122017" cy="2169825"/>
          </a:xfrm>
          <a:prstGeom prst="rect">
            <a:avLst/>
          </a:prstGeom>
        </p:spPr>
        <p:txBody>
          <a:bodyPr wrap="square">
            <a:spAutoFit/>
          </a:bodyPr>
          <a:lstStyle/>
          <a:p>
            <a:pPr marL="365760">
              <a:spcBef>
                <a:spcPts val="1800"/>
              </a:spcBef>
            </a:pPr>
            <a:r>
              <a:rPr lang="en-US" dirty="0">
                <a:solidFill>
                  <a:srgbClr val="0070C0"/>
                </a:solidFill>
                <a:latin typeface="Artifakt Element Light" panose="020B0303050000020004" pitchFamily="34" charset="0"/>
                <a:ea typeface="Artifakt Element Light" panose="020B0303050000020004" pitchFamily="34" charset="0"/>
              </a:rPr>
              <a:t>Estimate the load for each manhole using the Equal Flow Distribution method.</a:t>
            </a:r>
          </a:p>
          <a:p>
            <a:pPr marL="365760">
              <a:spcBef>
                <a:spcPts val="1800"/>
              </a:spcBef>
            </a:pPr>
            <a:r>
              <a:rPr lang="en-US" dirty="0">
                <a:solidFill>
                  <a:srgbClr val="0070C0"/>
                </a:solidFill>
                <a:latin typeface="Artifakt Element Light" panose="020B0303050000020004" pitchFamily="34" charset="0"/>
                <a:ea typeface="Artifakt Element Light" panose="020B0303050000020004" pitchFamily="34" charset="0"/>
              </a:rPr>
              <a:t>So, the load on each manhole =Q (</a:t>
            </a:r>
            <a:r>
              <a:rPr lang="en-US" dirty="0" err="1">
                <a:solidFill>
                  <a:srgbClr val="0070C0"/>
                </a:solidFill>
                <a:latin typeface="Artifakt Element Light" panose="020B0303050000020004" pitchFamily="34" charset="0"/>
                <a:ea typeface="Artifakt Element Light" panose="020B0303050000020004" pitchFamily="34" charset="0"/>
              </a:rPr>
              <a:t>ww</a:t>
            </a:r>
            <a:r>
              <a:rPr lang="en-US" dirty="0">
                <a:solidFill>
                  <a:srgbClr val="0070C0"/>
                </a:solidFill>
                <a:latin typeface="Artifakt Element Light" panose="020B0303050000020004" pitchFamily="34" charset="0"/>
                <a:ea typeface="Artifakt Element Light" panose="020B0303050000020004" pitchFamily="34" charset="0"/>
              </a:rPr>
              <a:t>)÷# of manhole.</a:t>
            </a:r>
          </a:p>
          <a:p>
            <a:pPr marL="365760">
              <a:spcBef>
                <a:spcPts val="1800"/>
              </a:spcBef>
            </a:pPr>
            <a:r>
              <a:rPr lang="en-US" dirty="0">
                <a:solidFill>
                  <a:srgbClr val="0070C0"/>
                </a:solidFill>
                <a:latin typeface="Artifakt Element Light" panose="020B0303050000020004" pitchFamily="34" charset="0"/>
                <a:ea typeface="Artifakt Element Light" panose="020B0303050000020004" pitchFamily="34" charset="0"/>
              </a:rPr>
              <a:t>                                                              = 36.3 ÷ 61</a:t>
            </a:r>
          </a:p>
          <a:p>
            <a:pPr marL="365760">
              <a:spcBef>
                <a:spcPts val="1800"/>
              </a:spcBef>
            </a:pPr>
            <a:r>
              <a:rPr lang="en-US" dirty="0">
                <a:solidFill>
                  <a:srgbClr val="0070C0"/>
                </a:solidFill>
                <a:latin typeface="Artifakt Element Light" panose="020B0303050000020004" pitchFamily="34" charset="0"/>
                <a:ea typeface="Artifakt Element Light" panose="020B0303050000020004" pitchFamily="34" charset="0"/>
              </a:rPr>
              <a:t>                                                        </a:t>
            </a:r>
            <a:r>
              <a:rPr lang="ar-JO" dirty="0">
                <a:solidFill>
                  <a:srgbClr val="0070C0"/>
                </a:solidFill>
                <a:latin typeface="Artifakt Element Light" panose="020B0303050000020004" pitchFamily="34" charset="0"/>
                <a:ea typeface="Artifakt Element Light" panose="020B0303050000020004" pitchFamily="34" charset="0"/>
              </a:rPr>
              <a:t>       </a:t>
            </a:r>
            <a:r>
              <a:rPr lang="en-US" dirty="0">
                <a:solidFill>
                  <a:srgbClr val="0070C0"/>
                </a:solidFill>
                <a:latin typeface="Artifakt Element Light" panose="020B0303050000020004" pitchFamily="34" charset="0"/>
                <a:ea typeface="Artifakt Element Light" panose="020B0303050000020004" pitchFamily="34" charset="0"/>
              </a:rPr>
              <a:t>= </a:t>
            </a:r>
            <a:r>
              <a:rPr lang="en-US" b="1" u="sng" dirty="0">
                <a:solidFill>
                  <a:srgbClr val="0070C0"/>
                </a:solidFill>
                <a:latin typeface="Artifakt Element Light" panose="020B0303050000020004" pitchFamily="34" charset="0"/>
                <a:ea typeface="Artifakt Element Light" panose="020B0303050000020004" pitchFamily="34" charset="0"/>
              </a:rPr>
              <a:t>0.6 m3/day.</a:t>
            </a:r>
          </a:p>
        </p:txBody>
      </p:sp>
      <p:sp>
        <p:nvSpPr>
          <p:cNvPr id="4" name="TextBox 3"/>
          <p:cNvSpPr txBox="1"/>
          <p:nvPr/>
        </p:nvSpPr>
        <p:spPr>
          <a:xfrm>
            <a:off x="257577" y="2485621"/>
            <a:ext cx="11616744" cy="4524315"/>
          </a:xfrm>
          <a:prstGeom prst="rect">
            <a:avLst/>
          </a:prstGeom>
          <a:noFill/>
        </p:spPr>
        <p:txBody>
          <a:bodyPr wrap="square" rtlCol="0">
            <a:spAutoFit/>
          </a:bodyPr>
          <a:lstStyle/>
          <a:p>
            <a:r>
              <a:rPr lang="en-US" b="1" dirty="0">
                <a:solidFill>
                  <a:srgbClr val="0070C0"/>
                </a:solidFill>
                <a:latin typeface="Artifakt Element Book"/>
              </a:rPr>
              <a:t>Calculation for Stormwater Collection Network</a:t>
            </a:r>
            <a:r>
              <a:rPr lang="en-US" b="1" dirty="0" smtClean="0">
                <a:solidFill>
                  <a:srgbClr val="0070C0"/>
                </a:solidFill>
                <a:latin typeface="Artifakt Element Book"/>
              </a:rPr>
              <a:t>:</a:t>
            </a:r>
          </a:p>
          <a:p>
            <a:pPr marL="285750" indent="-285750">
              <a:buFont typeface="Wingdings" pitchFamily="2" charset="2"/>
              <a:buChar char="ü"/>
            </a:pPr>
            <a:r>
              <a:rPr lang="en-US" dirty="0">
                <a:solidFill>
                  <a:srgbClr val="0070C0"/>
                </a:solidFill>
                <a:latin typeface="Artifakt Element Book"/>
              </a:rPr>
              <a:t>Consider a 5-year return period</a:t>
            </a:r>
            <a:r>
              <a:rPr lang="en-US" dirty="0" smtClean="0">
                <a:solidFill>
                  <a:srgbClr val="0070C0"/>
                </a:solidFill>
                <a:latin typeface="Artifakt Element Book"/>
              </a:rPr>
              <a:t>.</a:t>
            </a:r>
          </a:p>
          <a:p>
            <a:pPr marL="285750" indent="-285750">
              <a:buFont typeface="Wingdings" pitchFamily="2" charset="2"/>
              <a:buChar char="ü"/>
            </a:pPr>
            <a:r>
              <a:rPr lang="en-US" dirty="0" smtClean="0">
                <a:solidFill>
                  <a:srgbClr val="0070C0"/>
                </a:solidFill>
                <a:latin typeface="Artifakt Element Book"/>
              </a:rPr>
              <a:t> </a:t>
            </a:r>
            <a:r>
              <a:rPr lang="en-US" dirty="0">
                <a:solidFill>
                  <a:srgbClr val="0070C0"/>
                </a:solidFill>
                <a:latin typeface="Artifakt Element Book"/>
              </a:rPr>
              <a:t>Pipes (conduits) are all of concrete. </a:t>
            </a:r>
            <a:endParaRPr lang="en-US" dirty="0" smtClean="0">
              <a:solidFill>
                <a:srgbClr val="0070C0"/>
              </a:solidFill>
              <a:latin typeface="Artifakt Element Book"/>
            </a:endParaRPr>
          </a:p>
          <a:p>
            <a:pPr marL="285750" indent="-285750">
              <a:buFont typeface="Wingdings" pitchFamily="2" charset="2"/>
              <a:buChar char="ü"/>
            </a:pPr>
            <a:r>
              <a:rPr lang="en-US" dirty="0" smtClean="0">
                <a:solidFill>
                  <a:srgbClr val="0070C0"/>
                </a:solidFill>
                <a:latin typeface="Artifakt Element Book"/>
              </a:rPr>
              <a:t>Catch </a:t>
            </a:r>
            <a:r>
              <a:rPr lang="en-US" dirty="0">
                <a:solidFill>
                  <a:srgbClr val="0070C0"/>
                </a:solidFill>
                <a:latin typeface="Artifakt Element Book"/>
              </a:rPr>
              <a:t>basins are Box Structures</a:t>
            </a:r>
          </a:p>
          <a:p>
            <a:pPr marL="285750" indent="-285750">
              <a:buFont typeface="Wingdings" pitchFamily="2" charset="2"/>
              <a:buChar char="ü"/>
            </a:pPr>
            <a:r>
              <a:rPr lang="en-US" dirty="0">
                <a:solidFill>
                  <a:srgbClr val="0070C0"/>
                </a:solidFill>
                <a:latin typeface="Artifakt Element Book"/>
              </a:rPr>
              <a:t>[Length (m) = 0.9 and Width (m) = 0.9] </a:t>
            </a:r>
            <a:endParaRPr lang="en-US" dirty="0" smtClean="0">
              <a:solidFill>
                <a:srgbClr val="0070C0"/>
              </a:solidFill>
              <a:latin typeface="Artifakt Element Book"/>
            </a:endParaRPr>
          </a:p>
          <a:p>
            <a:pPr marL="285750" indent="-285750">
              <a:buFont typeface="Wingdings" pitchFamily="2" charset="2"/>
              <a:buChar char="ü"/>
            </a:pPr>
            <a:r>
              <a:rPr lang="en-US" dirty="0" smtClean="0">
                <a:solidFill>
                  <a:srgbClr val="0070C0"/>
                </a:solidFill>
                <a:latin typeface="Artifakt Element Book"/>
              </a:rPr>
              <a:t>outfall </a:t>
            </a:r>
            <a:r>
              <a:rPr lang="en-US" dirty="0">
                <a:solidFill>
                  <a:srgbClr val="0070C0"/>
                </a:solidFill>
                <a:latin typeface="Artifakt Element Book"/>
              </a:rPr>
              <a:t>is </a:t>
            </a:r>
            <a:r>
              <a:rPr lang="en-US" dirty="0" smtClean="0">
                <a:solidFill>
                  <a:srgbClr val="0070C0"/>
                </a:solidFill>
                <a:latin typeface="Artifakt Element Book"/>
              </a:rPr>
              <a:t>2</a:t>
            </a:r>
          </a:p>
          <a:p>
            <a:pPr marL="285750" indent="-285750">
              <a:buFont typeface="Wingdings" pitchFamily="2" charset="2"/>
              <a:buChar char="ü"/>
            </a:pPr>
            <a:r>
              <a:rPr lang="en-US" dirty="0" smtClean="0">
                <a:solidFill>
                  <a:srgbClr val="0070C0"/>
                </a:solidFill>
                <a:latin typeface="Artifakt Element Book"/>
              </a:rPr>
              <a:t>Road </a:t>
            </a:r>
            <a:r>
              <a:rPr lang="en-US" dirty="0">
                <a:solidFill>
                  <a:srgbClr val="0070C0"/>
                </a:solidFill>
                <a:latin typeface="Artifakt Element Book"/>
              </a:rPr>
              <a:t>Cross Slope is </a:t>
            </a:r>
            <a:r>
              <a:rPr lang="en-US" dirty="0" smtClean="0">
                <a:solidFill>
                  <a:srgbClr val="0070C0"/>
                </a:solidFill>
                <a:latin typeface="Artifakt Element Book"/>
              </a:rPr>
              <a:t>0.035</a:t>
            </a:r>
          </a:p>
          <a:p>
            <a:pPr marL="285750" indent="-285750">
              <a:buFont typeface="Wingdings" pitchFamily="2" charset="2"/>
              <a:buChar char="ü"/>
            </a:pPr>
            <a:r>
              <a:rPr lang="en-US" dirty="0" smtClean="0">
                <a:solidFill>
                  <a:srgbClr val="0070C0"/>
                </a:solidFill>
                <a:latin typeface="Artifakt Element Book"/>
              </a:rPr>
              <a:t>Compute the </a:t>
            </a:r>
            <a:r>
              <a:rPr lang="en-US" dirty="0">
                <a:solidFill>
                  <a:srgbClr val="0070C0"/>
                </a:solidFill>
                <a:latin typeface="Artifakt Element Book"/>
              </a:rPr>
              <a:t>overland-flow time </a:t>
            </a:r>
            <a:r>
              <a:rPr lang="en-US" dirty="0" smtClean="0">
                <a:solidFill>
                  <a:srgbClr val="0070C0"/>
                </a:solidFill>
                <a:latin typeface="Artifakt Element Book"/>
              </a:rPr>
              <a:t>:  </a:t>
            </a:r>
          </a:p>
          <a:p>
            <a:r>
              <a:rPr lang="en-US" dirty="0" smtClean="0">
                <a:solidFill>
                  <a:srgbClr val="0070C0"/>
                </a:solidFill>
                <a:latin typeface="Artifakt Element Book"/>
              </a:rPr>
              <a:t> </a:t>
            </a:r>
            <a:endParaRPr lang="en-US" dirty="0">
              <a:solidFill>
                <a:srgbClr val="0070C0"/>
              </a:solidFill>
              <a:latin typeface="Artifakt Element Book"/>
            </a:endParaRPr>
          </a:p>
          <a:p>
            <a:r>
              <a:rPr lang="en-US" b="1" u="sng" dirty="0" smtClean="0">
                <a:solidFill>
                  <a:srgbClr val="0070C0"/>
                </a:solidFill>
                <a:latin typeface="Artifakt Element Book"/>
              </a:rPr>
              <a:t>to </a:t>
            </a:r>
            <a:r>
              <a:rPr lang="en-US" b="1" u="sng" dirty="0">
                <a:solidFill>
                  <a:srgbClr val="0070C0"/>
                </a:solidFill>
                <a:latin typeface="Artifakt Element Book"/>
              </a:rPr>
              <a:t>= 1.8(1.1 – C) *</a:t>
            </a:r>
            <a:r>
              <a:rPr lang="en-US" b="1" u="sng" dirty="0" smtClean="0">
                <a:solidFill>
                  <a:srgbClr val="0070C0"/>
                </a:solidFill>
                <a:latin typeface="Artifakt Element Book"/>
              </a:rPr>
              <a:t>L^0.5/S^0.333</a:t>
            </a:r>
            <a:r>
              <a:rPr lang="en-US" dirty="0" smtClean="0">
                <a:solidFill>
                  <a:srgbClr val="0070C0"/>
                </a:solidFill>
                <a:latin typeface="Artifakt Element Book"/>
              </a:rPr>
              <a:t>                      [The </a:t>
            </a:r>
            <a:r>
              <a:rPr lang="en-US" dirty="0">
                <a:solidFill>
                  <a:srgbClr val="0070C0"/>
                </a:solidFill>
                <a:latin typeface="Artifakt Element Book"/>
              </a:rPr>
              <a:t>Federal Aviation Agency (FAA) formula</a:t>
            </a:r>
            <a:r>
              <a:rPr lang="en-US" dirty="0" smtClean="0">
                <a:solidFill>
                  <a:srgbClr val="0070C0"/>
                </a:solidFill>
                <a:latin typeface="Artifakt Element Book"/>
              </a:rPr>
              <a:t>]</a:t>
            </a:r>
          </a:p>
          <a:p>
            <a:endParaRPr lang="en-US" dirty="0">
              <a:solidFill>
                <a:srgbClr val="0070C0"/>
              </a:solidFill>
              <a:latin typeface="Artifakt Element Book"/>
            </a:endParaRPr>
          </a:p>
          <a:p>
            <a:r>
              <a:rPr lang="en-US" dirty="0">
                <a:solidFill>
                  <a:srgbClr val="0070C0"/>
                </a:solidFill>
                <a:latin typeface="Artifakt Element Book"/>
              </a:rPr>
              <a:t>where C = the rational </a:t>
            </a:r>
            <a:r>
              <a:rPr lang="en-US" dirty="0" smtClean="0">
                <a:solidFill>
                  <a:srgbClr val="0070C0"/>
                </a:solidFill>
                <a:latin typeface="Artifakt Element Book"/>
              </a:rPr>
              <a:t>coefficient. </a:t>
            </a:r>
          </a:p>
          <a:p>
            <a:r>
              <a:rPr lang="en-US" dirty="0" smtClean="0">
                <a:solidFill>
                  <a:srgbClr val="0070C0"/>
                </a:solidFill>
                <a:latin typeface="Artifakt Element Book"/>
              </a:rPr>
              <a:t>L </a:t>
            </a:r>
            <a:r>
              <a:rPr lang="en-US" dirty="0">
                <a:solidFill>
                  <a:srgbClr val="0070C0"/>
                </a:solidFill>
                <a:latin typeface="Artifakt Element Book"/>
              </a:rPr>
              <a:t>= overland flow length in ft. </a:t>
            </a:r>
            <a:endParaRPr lang="en-US" dirty="0" smtClean="0">
              <a:solidFill>
                <a:srgbClr val="0070C0"/>
              </a:solidFill>
              <a:latin typeface="Artifakt Element Book"/>
            </a:endParaRPr>
          </a:p>
          <a:p>
            <a:r>
              <a:rPr lang="en-US" dirty="0" smtClean="0">
                <a:solidFill>
                  <a:srgbClr val="0070C0"/>
                </a:solidFill>
                <a:latin typeface="Artifakt Element Book"/>
              </a:rPr>
              <a:t>S </a:t>
            </a:r>
            <a:r>
              <a:rPr lang="en-US" dirty="0">
                <a:solidFill>
                  <a:srgbClr val="0070C0"/>
                </a:solidFill>
                <a:latin typeface="Artifakt Element Book"/>
              </a:rPr>
              <a:t>surface slope in %. </a:t>
            </a:r>
            <a:endParaRPr lang="en-US" dirty="0" smtClean="0">
              <a:solidFill>
                <a:srgbClr val="0070C0"/>
              </a:solidFill>
              <a:latin typeface="Artifakt Element Book"/>
            </a:endParaRPr>
          </a:p>
          <a:p>
            <a:r>
              <a:rPr lang="en-US" dirty="0" smtClean="0">
                <a:solidFill>
                  <a:srgbClr val="0070C0"/>
                </a:solidFill>
                <a:latin typeface="Artifakt Element Book"/>
              </a:rPr>
              <a:t>to </a:t>
            </a:r>
            <a:r>
              <a:rPr lang="en-US" dirty="0">
                <a:solidFill>
                  <a:srgbClr val="0070C0"/>
                </a:solidFill>
                <a:latin typeface="Artifakt Element Book"/>
              </a:rPr>
              <a:t>is in minutes.</a:t>
            </a:r>
          </a:p>
          <a:p>
            <a:endParaRPr lang="en-US" dirty="0">
              <a:solidFill>
                <a:srgbClr val="0070C0"/>
              </a:solidFill>
              <a:latin typeface="Artifakt Element Book"/>
            </a:endParaRPr>
          </a:p>
        </p:txBody>
      </p:sp>
    </p:spTree>
    <p:extLst>
      <p:ext uri="{BB962C8B-B14F-4D97-AF65-F5344CB8AC3E}">
        <p14:creationId xmlns:p14="http://schemas.microsoft.com/office/powerpoint/2010/main" val="3344639238"/>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94000"/>
                    </a14:imgEffect>
                  </a14:imgLayer>
                </a14:imgProps>
              </a:ext>
            </a:extLst>
          </a:blip>
          <a:srcRect/>
          <a:stretch>
            <a:fillRect l="-2000" r="-2000"/>
          </a:stretch>
        </a:blipFill>
        <a:effectLst/>
      </p:bgPr>
    </p:bg>
    <p:spTree>
      <p:nvGrpSpPr>
        <p:cNvPr id="1" name=""/>
        <p:cNvGrpSpPr/>
        <p:nvPr/>
      </p:nvGrpSpPr>
      <p:grpSpPr>
        <a:xfrm>
          <a:off x="0" y="0"/>
          <a:ext cx="0" cy="0"/>
          <a:chOff x="0" y="0"/>
          <a:chExt cx="0" cy="0"/>
        </a:xfrm>
      </p:grpSpPr>
      <mc:AlternateContent xmlns:mc="http://schemas.openxmlformats.org/markup-compatibility/2006">
        <mc:Choice xmlns="" xmlns:am3d="http://schemas.microsoft.com/office/drawing/2017/model3d" Requires="am3d">
          <p:graphicFrame>
            <p:nvGraphicFramePr>
              <p:cNvPr id="11" name="3D Model 10">
                <a:extLst>
                  <a:ext uri="{FF2B5EF4-FFF2-40B4-BE49-F238E27FC236}">
                    <a16:creationId xmlns:a16="http://schemas.microsoft.com/office/drawing/2014/main" id="{D4882137-9168-4605-BDB0-B826ED712ECC}"/>
                  </a:ext>
                </a:extLst>
              </p:cNvPr>
              <p:cNvGraphicFramePr/>
              <p:nvPr>
                <p:extLst>
                  <p:ext uri="{D42A27DB-BD31-4B8C-83A1-F6EECF244321}">
                    <p14:modId xmlns:p14="http://schemas.microsoft.com/office/powerpoint/2010/main" val="1942244600"/>
                  </p:ext>
                </p:extLst>
              </p:nvPr>
            </p:nvGraphicFramePr>
            <p:xfrm>
              <a:off x="-6412506" y="-51164"/>
              <a:ext cx="5167086" cy="7002141"/>
            </p:xfrm>
            <a:graphic>
              <a:graphicData uri="http://schemas.microsoft.com/office/drawing/2017/model3d">
                <am3d:model3d r:embed="rId4">
                  <am3d:spPr>
                    <a:xfrm>
                      <a:off x="0" y="0"/>
                      <a:ext cx="5167086" cy="7002141"/>
                    </a:xfrm>
                    <a:prstGeom prst="rect">
                      <a:avLst/>
                    </a:prstGeom>
                    <a:effectLst>
                      <a:outerShdw blurRad="101600" dist="38100" sx="101000" sy="101000" algn="l" rotWithShape="0">
                        <a:schemeClr val="tx1">
                          <a:alpha val="40000"/>
                        </a:schemeClr>
                      </a:outerShdw>
                      <a:reflection blurRad="38100" stA="78000" endPos="39000" dist="50800" dir="5400000" sy="-100000" algn="bl" rotWithShape="0"/>
                    </a:effectLst>
                  </am3d:spPr>
                  <am3d:camera>
                    <am3d:pos x="0" y="0" z="57832923"/>
                    <am3d:up dx="0" dy="36000000" dz="0"/>
                    <am3d:lookAt x="0" y="0" z="0"/>
                    <am3d:perspective fov="2700000"/>
                  </am3d:camera>
                  <am3d:trans>
                    <am3d:meterPerModelUnit n="849620" d="1000000"/>
                    <am3d:preTrans dx="0" dy="12494477" dz="-9175898"/>
                    <am3d:scale>
                      <am3d:sx n="1000000" d="1000000"/>
                      <am3d:sy n="1000000" d="1000000"/>
                      <am3d:sz n="1000000" d="1000000"/>
                    </am3d:scale>
                    <am3d:rot/>
                    <am3d:postTrans dx="0" dy="0" dz="0"/>
                  </am3d:trans>
                  <am3d:raster rName="Office3DRenderer" rVer="16.0.8326">
                    <am3d:blip r:embed="rId5"/>
                  </am3d:raster>
                  <am3d:objViewport viewportSz="9318754"/>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1" name="3D Model 10">
                <a:extLst>
                  <a:ext uri="{FF2B5EF4-FFF2-40B4-BE49-F238E27FC236}">
                    <a16:creationId xmlns="" xmlns:a16="http://schemas.microsoft.com/office/drawing/2014/main" id="{D4882137-9168-4605-BDB0-B826ED712ECC}"/>
                  </a:ext>
                </a:extLst>
              </p:cNvPr>
              <p:cNvPicPr>
                <a:picLocks noGrp="1" noRot="1" noChangeAspect="1" noMove="1" noResize="1" noEditPoints="1" noAdjustHandles="1" noChangeArrowheads="1" noChangeShapeType="1" noCrop="1"/>
              </p:cNvPicPr>
              <p:nvPr/>
            </p:nvPicPr>
            <p:blipFill>
              <a:blip r:embed="rId6"/>
              <a:stretch>
                <a:fillRect/>
              </a:stretch>
            </p:blipFill>
            <p:spPr>
              <a:xfrm>
                <a:off x="-6412506" y="-51164"/>
                <a:ext cx="5167086" cy="7002141"/>
              </a:xfrm>
              <a:prstGeom prst="rect">
                <a:avLst/>
              </a:prstGeom>
              <a:effectLst>
                <a:outerShdw blurRad="101600" dist="38100" sx="101000" sy="101000" algn="l" rotWithShape="0">
                  <a:schemeClr val="tx1">
                    <a:alpha val="40000"/>
                  </a:schemeClr>
                </a:outerShdw>
                <a:reflection blurRad="38100" stA="78000" endPos="39000" dist="50800" dir="5400000" sy="-100000" algn="bl" rotWithShape="0"/>
              </a:effectLst>
            </p:spPr>
          </p:pic>
        </mc:Fallback>
      </mc:AlternateContent>
      <p:pic>
        <p:nvPicPr>
          <p:cNvPr id="12" name="Picture 11"/>
          <p:cNvPicPr/>
          <p:nvPr/>
        </p:nvPicPr>
        <p:blipFill>
          <a:blip r:embed="rId7">
            <a:extLst>
              <a:ext uri="{28A0092B-C50C-407E-A947-70E740481C1C}">
                <a14:useLocalDpi xmlns:a14="http://schemas.microsoft.com/office/drawing/2010/main" val="0"/>
              </a:ext>
            </a:extLst>
          </a:blip>
          <a:srcRect/>
          <a:stretch>
            <a:fillRect/>
          </a:stretch>
        </p:blipFill>
        <p:spPr bwMode="auto">
          <a:xfrm>
            <a:off x="1183342" y="262954"/>
            <a:ext cx="10273552" cy="6024282"/>
          </a:xfrm>
          <a:prstGeom prst="rect">
            <a:avLst/>
          </a:prstGeom>
          <a:noFill/>
        </p:spPr>
      </p:pic>
      <p:sp>
        <p:nvSpPr>
          <p:cNvPr id="2" name="Rectangle 1"/>
          <p:cNvSpPr/>
          <p:nvPr/>
        </p:nvSpPr>
        <p:spPr>
          <a:xfrm>
            <a:off x="7283953" y="5382416"/>
            <a:ext cx="3890424" cy="369332"/>
          </a:xfrm>
          <a:prstGeom prst="rect">
            <a:avLst/>
          </a:prstGeom>
        </p:spPr>
        <p:txBody>
          <a:bodyPr wrap="none">
            <a:spAutoFit/>
          </a:bodyPr>
          <a:lstStyle/>
          <a:p>
            <a:r>
              <a:rPr lang="en-US" b="1" dirty="0"/>
              <a:t>Figure </a:t>
            </a:r>
            <a:r>
              <a:rPr lang="en-US" b="1" dirty="0" smtClean="0"/>
              <a:t>: </a:t>
            </a:r>
            <a:r>
              <a:rPr lang="en-US" b="1" dirty="0"/>
              <a:t>Manholes and Conduits Layout</a:t>
            </a:r>
          </a:p>
        </p:txBody>
      </p:sp>
    </p:spTree>
    <p:extLst>
      <p:ext uri="{BB962C8B-B14F-4D97-AF65-F5344CB8AC3E}">
        <p14:creationId xmlns:p14="http://schemas.microsoft.com/office/powerpoint/2010/main" val="3345987321"/>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7B853D0B-8620-49EE-A6A6-47865E816440}"/>
              </a:ext>
            </a:extLst>
          </p:cNvPr>
          <p:cNvSpPr/>
          <p:nvPr/>
        </p:nvSpPr>
        <p:spPr>
          <a:xfrm>
            <a:off x="2042651" y="518937"/>
            <a:ext cx="8724087" cy="6029325"/>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TextBox 3">
            <a:extLst>
              <a:ext uri="{FF2B5EF4-FFF2-40B4-BE49-F238E27FC236}">
                <a16:creationId xmlns="" xmlns:a16="http://schemas.microsoft.com/office/drawing/2014/main" id="{01580AF9-730A-4CEB-BC3E-776699BD888A}"/>
              </a:ext>
            </a:extLst>
          </p:cNvPr>
          <p:cNvSpPr txBox="1"/>
          <p:nvPr/>
        </p:nvSpPr>
        <p:spPr>
          <a:xfrm>
            <a:off x="2165732" y="631327"/>
            <a:ext cx="2476500" cy="523220"/>
          </a:xfrm>
          <a:prstGeom prst="rect">
            <a:avLst/>
          </a:prstGeom>
          <a:noFill/>
        </p:spPr>
        <p:txBody>
          <a:bodyPr wrap="square">
            <a:spAutoFit/>
          </a:bodyPr>
          <a:lstStyle/>
          <a:p>
            <a:pPr algn="ctr"/>
            <a:r>
              <a:rPr lang="en-US" sz="2800" dirty="0" smtClean="0">
                <a:solidFill>
                  <a:srgbClr val="3494BA"/>
                </a:solidFill>
                <a:latin typeface="Artifakt Element Light" panose="020B0303050000020004" pitchFamily="34" charset="0"/>
                <a:ea typeface="Artifakt Element Light" panose="020B0303050000020004" pitchFamily="34" charset="0"/>
              </a:rPr>
              <a:t>Outline:-</a:t>
            </a:r>
            <a:endParaRPr lang="en-US" sz="2800" dirty="0">
              <a:solidFill>
                <a:srgbClr val="3494BA"/>
              </a:solidFill>
              <a:latin typeface="Artifakt Element Light" panose="020B0303050000020004" pitchFamily="34" charset="0"/>
              <a:ea typeface="Artifakt Element Light" panose="020B0303050000020004" pitchFamily="34" charset="0"/>
            </a:endParaRPr>
          </a:p>
        </p:txBody>
      </p:sp>
      <p:sp>
        <p:nvSpPr>
          <p:cNvPr id="5" name="TextBox 4">
            <a:extLst>
              <a:ext uri="{FF2B5EF4-FFF2-40B4-BE49-F238E27FC236}">
                <a16:creationId xmlns="" xmlns:a16="http://schemas.microsoft.com/office/drawing/2014/main" id="{FEBCB118-A4F0-40D7-94BC-247B81B70107}"/>
              </a:ext>
            </a:extLst>
          </p:cNvPr>
          <p:cNvSpPr txBox="1"/>
          <p:nvPr/>
        </p:nvSpPr>
        <p:spPr>
          <a:xfrm>
            <a:off x="1827662" y="1264235"/>
            <a:ext cx="9583019" cy="6370975"/>
          </a:xfrm>
          <a:prstGeom prst="rect">
            <a:avLst/>
          </a:prstGeom>
          <a:noFill/>
        </p:spPr>
        <p:txBody>
          <a:bodyPr wrap="square">
            <a:spAutoFit/>
          </a:bodyPr>
          <a:lstStyle/>
          <a:p>
            <a:pPr marL="914400" indent="-548640">
              <a:spcBef>
                <a:spcPts val="1800"/>
              </a:spcBef>
              <a:buAutoNum type="arabicPeriod"/>
            </a:pPr>
            <a:r>
              <a:rPr lang="en-US" sz="3200" dirty="0">
                <a:solidFill>
                  <a:srgbClr val="3494BA"/>
                </a:solidFill>
                <a:latin typeface="Artifakt Element Light" panose="020B0303050000020004" pitchFamily="34" charset="0"/>
                <a:ea typeface="Artifakt Element Light" panose="020B0303050000020004" pitchFamily="34" charset="0"/>
              </a:rPr>
              <a:t>Definition of the </a:t>
            </a:r>
            <a:r>
              <a:rPr lang="en-US" sz="3200" dirty="0" smtClean="0">
                <a:solidFill>
                  <a:srgbClr val="3494BA"/>
                </a:solidFill>
                <a:latin typeface="Artifakt Element Light" panose="020B0303050000020004" pitchFamily="34" charset="0"/>
                <a:ea typeface="Artifakt Element Light" panose="020B0303050000020004" pitchFamily="34" charset="0"/>
              </a:rPr>
              <a:t>problem.</a:t>
            </a:r>
          </a:p>
          <a:p>
            <a:pPr marL="914400" indent="-548640">
              <a:spcBef>
                <a:spcPts val="1800"/>
              </a:spcBef>
              <a:buAutoNum type="arabicPeriod"/>
            </a:pPr>
            <a:r>
              <a:rPr lang="en-US" sz="3200" dirty="0" smtClean="0">
                <a:solidFill>
                  <a:srgbClr val="3494BA"/>
                </a:solidFill>
                <a:latin typeface="Artifakt Element Light" panose="020B0303050000020004" pitchFamily="34" charset="0"/>
                <a:ea typeface="Artifakt Element Light" panose="020B0303050000020004" pitchFamily="34" charset="0"/>
              </a:rPr>
              <a:t>Study Area.</a:t>
            </a:r>
          </a:p>
          <a:p>
            <a:pPr marL="914400" indent="-548640">
              <a:spcBef>
                <a:spcPts val="1800"/>
              </a:spcBef>
              <a:buAutoNum type="arabicPeriod"/>
            </a:pPr>
            <a:r>
              <a:rPr lang="en-US" sz="3200" dirty="0" smtClean="0">
                <a:solidFill>
                  <a:srgbClr val="3494BA"/>
                </a:solidFill>
                <a:latin typeface="Artifakt Element Light" panose="020B0303050000020004" pitchFamily="34" charset="0"/>
                <a:ea typeface="Artifakt Element Light" panose="020B0303050000020004" pitchFamily="34" charset="0"/>
              </a:rPr>
              <a:t>Methodology.</a:t>
            </a:r>
          </a:p>
          <a:p>
            <a:pPr marL="914400" indent="-548640">
              <a:spcBef>
                <a:spcPts val="1800"/>
              </a:spcBef>
              <a:buAutoNum type="arabicPeriod"/>
            </a:pPr>
            <a:r>
              <a:rPr lang="en-US" sz="3200" dirty="0">
                <a:solidFill>
                  <a:srgbClr val="3494BA"/>
                </a:solidFill>
                <a:latin typeface="Artifakt Element Light" panose="020B0303050000020004" pitchFamily="34" charset="0"/>
                <a:ea typeface="Artifakt Element Light" panose="020B0303050000020004" pitchFamily="34" charset="0"/>
              </a:rPr>
              <a:t>Data </a:t>
            </a:r>
            <a:r>
              <a:rPr lang="en-US" sz="3200" dirty="0" smtClean="0">
                <a:solidFill>
                  <a:srgbClr val="3494BA"/>
                </a:solidFill>
                <a:latin typeface="Artifakt Element Light" panose="020B0303050000020004" pitchFamily="34" charset="0"/>
                <a:ea typeface="Artifakt Element Light" panose="020B0303050000020004" pitchFamily="34" charset="0"/>
              </a:rPr>
              <a:t>collection </a:t>
            </a:r>
            <a:r>
              <a:rPr lang="en-US" sz="3200" dirty="0">
                <a:solidFill>
                  <a:srgbClr val="3494BA"/>
                </a:solidFill>
                <a:latin typeface="Artifakt Element Light" panose="020B0303050000020004" pitchFamily="34" charset="0"/>
                <a:ea typeface="Artifakt Element Light" panose="020B0303050000020004" pitchFamily="34" charset="0"/>
              </a:rPr>
              <a:t>and </a:t>
            </a:r>
            <a:r>
              <a:rPr lang="en-US" sz="3200" dirty="0" smtClean="0">
                <a:solidFill>
                  <a:srgbClr val="3494BA"/>
                </a:solidFill>
                <a:latin typeface="Artifakt Element Light" panose="020B0303050000020004" pitchFamily="34" charset="0"/>
                <a:ea typeface="Artifakt Element Light" panose="020B0303050000020004" pitchFamily="34" charset="0"/>
              </a:rPr>
              <a:t>calculation.</a:t>
            </a:r>
          </a:p>
          <a:p>
            <a:pPr marL="914400" indent="-548640">
              <a:spcBef>
                <a:spcPts val="1800"/>
              </a:spcBef>
              <a:buAutoNum type="arabicPeriod"/>
            </a:pPr>
            <a:r>
              <a:rPr lang="en-US" sz="3200" dirty="0">
                <a:solidFill>
                  <a:srgbClr val="3494BA"/>
                </a:solidFill>
                <a:latin typeface="Artifakt Element Light" panose="020B0303050000020004" pitchFamily="34" charset="0"/>
                <a:ea typeface="Artifakt Element Light" panose="020B0303050000020004" pitchFamily="34" charset="0"/>
              </a:rPr>
              <a:t>Design of the Networks</a:t>
            </a:r>
            <a:r>
              <a:rPr lang="en-US" sz="3200" dirty="0" smtClean="0">
                <a:solidFill>
                  <a:srgbClr val="3494BA"/>
                </a:solidFill>
                <a:latin typeface="Artifakt Element Light" panose="020B0303050000020004" pitchFamily="34" charset="0"/>
                <a:ea typeface="Artifakt Element Light" panose="020B0303050000020004" pitchFamily="34" charset="0"/>
              </a:rPr>
              <a:t>.</a:t>
            </a:r>
          </a:p>
          <a:p>
            <a:pPr marL="914400" indent="-548640">
              <a:spcBef>
                <a:spcPts val="1800"/>
              </a:spcBef>
              <a:buAutoNum type="arabicPeriod"/>
            </a:pPr>
            <a:r>
              <a:rPr lang="en-US" sz="3200" dirty="0">
                <a:solidFill>
                  <a:srgbClr val="3494BA"/>
                </a:solidFill>
                <a:latin typeface="Artifakt Element Light" panose="020B0303050000020004" pitchFamily="34" charset="0"/>
                <a:ea typeface="Artifakt Element Light" panose="020B0303050000020004" pitchFamily="34" charset="0"/>
              </a:rPr>
              <a:t>Results and </a:t>
            </a:r>
            <a:r>
              <a:rPr lang="en-US" sz="3200" dirty="0" smtClean="0">
                <a:solidFill>
                  <a:srgbClr val="3494BA"/>
                </a:solidFill>
                <a:latin typeface="Artifakt Element Light" panose="020B0303050000020004" pitchFamily="34" charset="0"/>
                <a:ea typeface="Artifakt Element Light" panose="020B0303050000020004" pitchFamily="34" charset="0"/>
              </a:rPr>
              <a:t>Recommendations of Networks </a:t>
            </a:r>
            <a:endParaRPr lang="en-US" sz="3200" dirty="0">
              <a:solidFill>
                <a:srgbClr val="3494BA"/>
              </a:solidFill>
              <a:latin typeface="Artifakt Element Light" panose="020B0303050000020004" pitchFamily="34" charset="0"/>
              <a:ea typeface="Artifakt Element Light" panose="020B0303050000020004" pitchFamily="34" charset="0"/>
            </a:endParaRPr>
          </a:p>
          <a:p>
            <a:pPr marL="914400" indent="-548640">
              <a:spcBef>
                <a:spcPts val="1800"/>
              </a:spcBef>
              <a:buAutoNum type="arabicPeriod"/>
            </a:pPr>
            <a:endParaRPr lang="en-US" sz="3200" dirty="0" smtClean="0">
              <a:solidFill>
                <a:srgbClr val="3494BA"/>
              </a:solidFill>
              <a:latin typeface="Artifakt Element Light" panose="020B0303050000020004" pitchFamily="34" charset="0"/>
              <a:ea typeface="Artifakt Element Light" panose="020B0303050000020004" pitchFamily="34" charset="0"/>
            </a:endParaRPr>
          </a:p>
          <a:p>
            <a:pPr marL="365760">
              <a:spcBef>
                <a:spcPts val="1800"/>
              </a:spcBef>
            </a:pPr>
            <a:endParaRPr lang="en-US" sz="3200" b="1" dirty="0">
              <a:solidFill>
                <a:srgbClr val="3494BA"/>
              </a:solidFill>
              <a:latin typeface="Artifakt Element Light" panose="020B0303050000020004" pitchFamily="34" charset="0"/>
              <a:ea typeface="Artifakt Element Light" panose="020B0303050000020004" pitchFamily="34" charset="0"/>
            </a:endParaRPr>
          </a:p>
          <a:p>
            <a:pPr marL="365760">
              <a:spcBef>
                <a:spcPts val="1800"/>
              </a:spcBef>
            </a:pPr>
            <a:endParaRPr lang="en-US" sz="3200" dirty="0">
              <a:solidFill>
                <a:srgbClr val="3494BA"/>
              </a:solidFill>
              <a:latin typeface="Artifakt Element Light" panose="020B0303050000020004" pitchFamily="34" charset="0"/>
              <a:ea typeface="Artifakt Element Light" panose="020B0303050000020004" pitchFamily="34" charset="0"/>
            </a:endParaRPr>
          </a:p>
        </p:txBody>
      </p:sp>
    </p:spTree>
    <p:extLst>
      <p:ext uri="{BB962C8B-B14F-4D97-AF65-F5344CB8AC3E}">
        <p14:creationId xmlns:p14="http://schemas.microsoft.com/office/powerpoint/2010/main" val="3857436536"/>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100000"/>
                    </a14:imgEffect>
                  </a14:imgLayer>
                </a14:imgProps>
              </a:ext>
            </a:extLst>
          </a:blip>
          <a:srcRect/>
          <a:stretch>
            <a:fillRect t="-1000" b="-1000"/>
          </a:stretch>
        </a:blip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 xmlns:a16="http://schemas.microsoft.com/office/drawing/2014/main" id="{FE805F01-FF44-48DF-B36B-7BAF31B7C1A5}"/>
              </a:ext>
            </a:extLst>
          </p:cNvPr>
          <p:cNvGrpSpPr/>
          <p:nvPr/>
        </p:nvGrpSpPr>
        <p:grpSpPr>
          <a:xfrm>
            <a:off x="7676241" y="2229324"/>
            <a:ext cx="3658508" cy="2441163"/>
            <a:chOff x="8171541" y="762000"/>
            <a:chExt cx="3658508" cy="2441163"/>
          </a:xfrm>
        </p:grpSpPr>
        <p:sp>
          <p:nvSpPr>
            <p:cNvPr id="8" name="TextBox 7">
              <a:extLst>
                <a:ext uri="{FF2B5EF4-FFF2-40B4-BE49-F238E27FC236}">
                  <a16:creationId xmlns="" xmlns:a16="http://schemas.microsoft.com/office/drawing/2014/main" id="{4D9AED8D-C190-43BE-B382-E39D813A8B88}"/>
                </a:ext>
              </a:extLst>
            </p:cNvPr>
            <p:cNvSpPr txBox="1"/>
            <p:nvPr/>
          </p:nvSpPr>
          <p:spPr>
            <a:xfrm>
              <a:off x="8302170" y="762000"/>
              <a:ext cx="3527879" cy="646331"/>
            </a:xfrm>
            <a:prstGeom prst="rect">
              <a:avLst/>
            </a:prstGeom>
            <a:noFill/>
          </p:spPr>
          <p:txBody>
            <a:bodyPr wrap="square" rtlCol="0">
              <a:spAutoFit/>
            </a:bodyPr>
            <a:lstStyle/>
            <a:p>
              <a:pPr algn="ctr"/>
              <a:endParaRPr lang="en-US" sz="3600" dirty="0">
                <a:latin typeface="Artifakt Element Book" panose="020B0503050000020004" pitchFamily="34" charset="0"/>
                <a:ea typeface="Artifakt Element Book" panose="020B0503050000020004" pitchFamily="34" charset="0"/>
              </a:endParaRPr>
            </a:p>
          </p:txBody>
        </p:sp>
        <p:sp>
          <p:nvSpPr>
            <p:cNvPr id="9" name="TextBox 8">
              <a:extLst>
                <a:ext uri="{FF2B5EF4-FFF2-40B4-BE49-F238E27FC236}">
                  <a16:creationId xmlns="" xmlns:a16="http://schemas.microsoft.com/office/drawing/2014/main" id="{C826BA06-39DD-4E40-AFCF-EAB0D167B364}"/>
                </a:ext>
              </a:extLst>
            </p:cNvPr>
            <p:cNvSpPr txBox="1"/>
            <p:nvPr/>
          </p:nvSpPr>
          <p:spPr>
            <a:xfrm>
              <a:off x="8171541" y="1633503"/>
              <a:ext cx="1581150" cy="1569660"/>
            </a:xfrm>
            <a:prstGeom prst="rect">
              <a:avLst/>
            </a:prstGeom>
            <a:noFill/>
          </p:spPr>
          <p:txBody>
            <a:bodyPr wrap="square" rtlCol="0">
              <a:spAutoFit/>
            </a:bodyPr>
            <a:lstStyle/>
            <a:p>
              <a:pPr algn="ctr"/>
              <a:endParaRPr lang="en-US" sz="9600" dirty="0">
                <a:latin typeface="Bahnschrift SemiLight Condensed" panose="020B0502040204020203" pitchFamily="34" charset="0"/>
                <a:ea typeface="Artifakt Element Book" panose="020B0503050000020004" pitchFamily="34" charset="0"/>
              </a:endParaRPr>
            </a:p>
          </p:txBody>
        </p:sp>
      </p:grpSp>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1584101" y="340148"/>
            <a:ext cx="9634107" cy="5808372"/>
          </a:xfrm>
          <a:prstGeom prst="rect">
            <a:avLst/>
          </a:prstGeom>
        </p:spPr>
      </p:pic>
      <p:sp>
        <p:nvSpPr>
          <p:cNvPr id="2" name="Rectangle 1"/>
          <p:cNvSpPr/>
          <p:nvPr/>
        </p:nvSpPr>
        <p:spPr>
          <a:xfrm>
            <a:off x="6887985" y="5463862"/>
            <a:ext cx="4330224" cy="369332"/>
          </a:xfrm>
          <a:prstGeom prst="rect">
            <a:avLst/>
          </a:prstGeom>
        </p:spPr>
        <p:txBody>
          <a:bodyPr wrap="none">
            <a:spAutoFit/>
          </a:bodyPr>
          <a:lstStyle/>
          <a:p>
            <a:r>
              <a:rPr lang="en-US" b="1" dirty="0"/>
              <a:t>Figure :</a:t>
            </a:r>
            <a:r>
              <a:rPr lang="en-US" b="1" dirty="0" smtClean="0"/>
              <a:t> Catchments, catch basin  &amp;conduits</a:t>
            </a:r>
          </a:p>
        </p:txBody>
      </p:sp>
    </p:spTree>
    <p:extLst>
      <p:ext uri="{BB962C8B-B14F-4D97-AF65-F5344CB8AC3E}">
        <p14:creationId xmlns:p14="http://schemas.microsoft.com/office/powerpoint/2010/main" val="229463538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100000"/>
                    </a14:imgEffect>
                  </a14:imgLayer>
                </a14:imgProps>
              </a:ext>
            </a:extLst>
          </a:blip>
          <a:srcRect/>
          <a:stretch>
            <a:fillRect t="-74000" b="-74000"/>
          </a:stretch>
        </a:blipFill>
        <a:effectLst/>
      </p:bgPr>
    </p:bg>
    <p:spTree>
      <p:nvGrpSpPr>
        <p:cNvPr id="1" name=""/>
        <p:cNvGrpSpPr/>
        <p:nvPr/>
      </p:nvGrpSpPr>
      <p:grpSpPr>
        <a:xfrm>
          <a:off x="0" y="0"/>
          <a:ext cx="0" cy="0"/>
          <a:chOff x="0" y="0"/>
          <a:chExt cx="0" cy="0"/>
        </a:xfrm>
      </p:grpSpPr>
      <p:sp>
        <p:nvSpPr>
          <p:cNvPr id="3" name="Rectangle 2"/>
          <p:cNvSpPr/>
          <p:nvPr/>
        </p:nvSpPr>
        <p:spPr>
          <a:xfrm>
            <a:off x="478178" y="537637"/>
            <a:ext cx="4658828" cy="461665"/>
          </a:xfrm>
          <a:prstGeom prst="rect">
            <a:avLst/>
          </a:prstGeom>
        </p:spPr>
        <p:txBody>
          <a:bodyPr wrap="square">
            <a:spAutoFit/>
          </a:bodyPr>
          <a:lstStyle/>
          <a:p>
            <a:pPr lvl="0"/>
            <a:r>
              <a:rPr lang="en-US" sz="2400" b="1" u="sng" dirty="0">
                <a:solidFill>
                  <a:schemeClr val="accent1">
                    <a:lumMod val="75000"/>
                  </a:schemeClr>
                </a:solidFill>
                <a:latin typeface="Artifakt Element Book"/>
              </a:rPr>
              <a:t>SewerCAD Output </a:t>
            </a:r>
            <a:r>
              <a:rPr lang="en-US" sz="2400" b="1" u="sng" dirty="0" smtClean="0">
                <a:solidFill>
                  <a:schemeClr val="accent1">
                    <a:lumMod val="75000"/>
                  </a:schemeClr>
                </a:solidFill>
                <a:latin typeface="Artifakt Element Book"/>
              </a:rPr>
              <a:t>Data:-</a:t>
            </a:r>
            <a:endParaRPr lang="en-US" sz="2400" b="1" u="sng" dirty="0">
              <a:solidFill>
                <a:schemeClr val="accent1">
                  <a:lumMod val="75000"/>
                </a:schemeClr>
              </a:solidFill>
              <a:latin typeface="Artifakt Element Book"/>
            </a:endParaRPr>
          </a:p>
        </p:txBody>
      </p:sp>
      <p:pic>
        <p:nvPicPr>
          <p:cNvPr id="16" name="Picture 15"/>
          <p:cNvPicPr/>
          <p:nvPr/>
        </p:nvPicPr>
        <p:blipFill>
          <a:blip r:embed="rId4">
            <a:extLst>
              <a:ext uri="{28A0092B-C50C-407E-A947-70E740481C1C}">
                <a14:useLocalDpi xmlns:a14="http://schemas.microsoft.com/office/drawing/2010/main" val="0"/>
              </a:ext>
            </a:extLst>
          </a:blip>
          <a:srcRect/>
          <a:stretch>
            <a:fillRect/>
          </a:stretch>
        </p:blipFill>
        <p:spPr bwMode="auto">
          <a:xfrm>
            <a:off x="5026906" y="0"/>
            <a:ext cx="6765849" cy="6858000"/>
          </a:xfrm>
          <a:prstGeom prst="rect">
            <a:avLst/>
          </a:prstGeom>
          <a:noFill/>
        </p:spPr>
      </p:pic>
    </p:spTree>
    <p:extLst>
      <p:ext uri="{BB962C8B-B14F-4D97-AF65-F5344CB8AC3E}">
        <p14:creationId xmlns:p14="http://schemas.microsoft.com/office/powerpoint/2010/main" val="85639113"/>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74000" b="-74000"/>
          </a:stretch>
        </a:blipFill>
        <a:effectLst/>
      </p:bgPr>
    </p:bg>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6584" y="115453"/>
            <a:ext cx="5984651" cy="3091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600" y="3480342"/>
            <a:ext cx="5508135" cy="3377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6584" y="3480343"/>
            <a:ext cx="5984651" cy="3377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15155" y="597569"/>
            <a:ext cx="4430333" cy="1200329"/>
          </a:xfrm>
          <a:prstGeom prst="rect">
            <a:avLst/>
          </a:prstGeom>
          <a:noFill/>
        </p:spPr>
        <p:txBody>
          <a:bodyPr wrap="square" rtlCol="0">
            <a:spAutoFit/>
          </a:bodyPr>
          <a:lstStyle/>
          <a:p>
            <a:r>
              <a:rPr lang="en-US" sz="2400" b="1" dirty="0" smtClean="0">
                <a:solidFill>
                  <a:schemeClr val="accent1">
                    <a:lumMod val="75000"/>
                  </a:schemeClr>
                </a:solidFill>
                <a:latin typeface="Artifakt Element Book"/>
              </a:rPr>
              <a:t>Design </a:t>
            </a:r>
            <a:r>
              <a:rPr lang="en-US" sz="2400" b="1" dirty="0">
                <a:solidFill>
                  <a:schemeClr val="accent1">
                    <a:lumMod val="75000"/>
                  </a:schemeClr>
                </a:solidFill>
                <a:latin typeface="Artifakt Element Book"/>
              </a:rPr>
              <a:t>Constrains Relationships in Wastewater Collection Network:</a:t>
            </a:r>
          </a:p>
        </p:txBody>
      </p:sp>
    </p:spTree>
    <p:extLst>
      <p:ext uri="{BB962C8B-B14F-4D97-AF65-F5344CB8AC3E}">
        <p14:creationId xmlns:p14="http://schemas.microsoft.com/office/powerpoint/2010/main" val="34409824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100000"/>
                    </a14:imgEffect>
                  </a14:imgLayer>
                </a14:imgProps>
              </a:ext>
            </a:extLst>
          </a:blip>
          <a:srcRect/>
          <a:stretch>
            <a:fillRect t="-74000" b="-74000"/>
          </a:stretch>
        </a:blipFill>
        <a:effectLst/>
      </p:bgPr>
    </p:bg>
    <p:spTree>
      <p:nvGrpSpPr>
        <p:cNvPr id="1" name=""/>
        <p:cNvGrpSpPr/>
        <p:nvPr/>
      </p:nvGrpSpPr>
      <p:grpSpPr>
        <a:xfrm>
          <a:off x="0" y="0"/>
          <a:ext cx="0" cy="0"/>
          <a:chOff x="0" y="0"/>
          <a:chExt cx="0" cy="0"/>
        </a:xfrm>
      </p:grpSpPr>
      <mc:AlternateContent xmlns:mc="http://schemas.openxmlformats.org/markup-compatibility/2006">
        <mc:Choice xmlns="" xmlns:am3d="http://schemas.microsoft.com/office/drawing/2017/model3d" Requires="am3d">
          <p:graphicFrame>
            <p:nvGraphicFramePr>
              <p:cNvPr id="4" name="3D Model 3">
                <a:extLst>
                  <a:ext uri="{FF2B5EF4-FFF2-40B4-BE49-F238E27FC236}">
                    <a16:creationId xmlns:a16="http://schemas.microsoft.com/office/drawing/2014/main" id="{61B78971-2D76-4106-8FAA-822814F663D2}"/>
                  </a:ext>
                </a:extLst>
              </p:cNvPr>
              <p:cNvGraphicFramePr>
                <a:graphicFrameLocks noChangeAspect="1"/>
              </p:cNvGraphicFramePr>
              <p:nvPr>
                <p:extLst>
                  <p:ext uri="{D42A27DB-BD31-4B8C-83A1-F6EECF244321}">
                    <p14:modId xmlns:p14="http://schemas.microsoft.com/office/powerpoint/2010/main" val="2088798150"/>
                  </p:ext>
                </p:extLst>
              </p:nvPr>
            </p:nvGraphicFramePr>
            <p:xfrm>
              <a:off x="-6530462" y="-1588485"/>
              <a:ext cx="5932536" cy="8446485"/>
            </p:xfrm>
            <a:graphic>
              <a:graphicData uri="http://schemas.microsoft.com/office/drawing/2017/model3d">
                <am3d:model3d r:embed="rId4">
                  <am3d:spPr>
                    <a:xfrm>
                      <a:off x="0" y="0"/>
                      <a:ext cx="5932536" cy="8446485"/>
                    </a:xfrm>
                    <a:prstGeom prst="rect">
                      <a:avLst/>
                    </a:prstGeom>
                    <a:effectLst>
                      <a:outerShdw blurRad="101600" dist="38100" sx="101000" sy="101000" algn="l" rotWithShape="0">
                        <a:schemeClr val="tx1">
                          <a:alpha val="40000"/>
                        </a:schemeClr>
                      </a:outerShdw>
                      <a:reflection blurRad="38100" endPos="0" dist="50800" dir="5400000" sy="-100000" algn="bl" rotWithShape="0"/>
                    </a:effectLst>
                  </am3d:spPr>
                  <am3d:camera>
                    <am3d:pos x="0" y="0" z="57832923"/>
                    <am3d:up dx="0" dy="36000000" dz="0"/>
                    <am3d:lookAt x="0" y="0" z="0"/>
                    <am3d:perspective fov="2700000"/>
                  </am3d:camera>
                  <am3d:trans>
                    <am3d:meterPerModelUnit n="849620" d="1000000"/>
                    <am3d:preTrans dx="0" dy="12494477" dz="-9175898"/>
                    <am3d:scale>
                      <am3d:sx n="1000000" d="1000000"/>
                      <am3d:sy n="1000000" d="1000000"/>
                      <am3d:sz n="1000000" d="1000000"/>
                    </am3d:scale>
                    <am3d:rot ax="-592300" ay="1270313" az="-215778"/>
                    <am3d:postTrans dx="0" dy="0" dz="0"/>
                  </am3d:trans>
                  <am3d:raster rName="Office3DRenderer" rVer="16.0.8326">
                    <am3d:blip r:embed="rId5"/>
                  </am3d:raster>
                  <am3d:objViewport viewportSz="1042717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4" name="3D Model 3">
                <a:extLst>
                  <a:ext uri="{FF2B5EF4-FFF2-40B4-BE49-F238E27FC236}">
                    <a16:creationId xmlns="" xmlns:a16="http://schemas.microsoft.com/office/drawing/2014/main" id="{61B78971-2D76-4106-8FAA-822814F663D2}"/>
                  </a:ext>
                </a:extLst>
              </p:cNvPr>
              <p:cNvPicPr>
                <a:picLocks noGrp="1" noRot="1" noChangeAspect="1" noMove="1" noResize="1" noEditPoints="1" noAdjustHandles="1" noChangeArrowheads="1" noChangeShapeType="1" noCrop="1"/>
              </p:cNvPicPr>
              <p:nvPr/>
            </p:nvPicPr>
            <p:blipFill>
              <a:blip r:embed="rId6"/>
              <a:stretch>
                <a:fillRect/>
              </a:stretch>
            </p:blipFill>
            <p:spPr>
              <a:xfrm>
                <a:off x="-6530462" y="-1588485"/>
                <a:ext cx="5932536" cy="8446485"/>
              </a:xfrm>
              <a:prstGeom prst="rect">
                <a:avLst/>
              </a:prstGeom>
              <a:effectLst>
                <a:outerShdw blurRad="101600" dist="38100" sx="101000" sy="101000" algn="l" rotWithShape="0">
                  <a:schemeClr val="tx1">
                    <a:alpha val="40000"/>
                  </a:schemeClr>
                </a:outerShdw>
                <a:reflection blurRad="38100" endPos="0" dist="50800" dir="5400000" sy="-100000" algn="bl" rotWithShape="0"/>
              </a:effectLst>
            </p:spPr>
          </p:pic>
        </mc:Fallback>
      </mc:AlternateContent>
      <p:sp>
        <p:nvSpPr>
          <p:cNvPr id="6" name="Rectangle 5">
            <a:extLst>
              <a:ext uri="{FF2B5EF4-FFF2-40B4-BE49-F238E27FC236}">
                <a16:creationId xmlns="" xmlns:a16="http://schemas.microsoft.com/office/drawing/2014/main" id="{98552F71-8F6D-49F8-97CA-29CCA524C9D3}"/>
              </a:ext>
            </a:extLst>
          </p:cNvPr>
          <p:cNvSpPr/>
          <p:nvPr/>
        </p:nvSpPr>
        <p:spPr>
          <a:xfrm>
            <a:off x="0" y="0"/>
            <a:ext cx="12192000" cy="6858000"/>
          </a:xfrm>
          <a:prstGeom prst="rect">
            <a:avLst/>
          </a:prstGeom>
          <a:gradFill>
            <a:gsLst>
              <a:gs pos="30000">
                <a:srgbClr val="FFFFFF">
                  <a:alpha val="10000"/>
                </a:srgbClr>
              </a:gs>
              <a:gs pos="70000">
                <a:srgbClr val="FFFFFF">
                  <a:alpha val="10000"/>
                </a:srgbClr>
              </a:gs>
              <a:gs pos="0">
                <a:schemeClr val="bg1"/>
              </a:gs>
              <a:gs pos="10000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u="sng" dirty="0">
              <a:solidFill>
                <a:schemeClr val="accent1">
                  <a:lumMod val="75000"/>
                </a:schemeClr>
              </a:solidFill>
              <a:latin typeface="Artifakt Element Book"/>
            </a:endParaRPr>
          </a:p>
        </p:txBody>
      </p:sp>
      <p:sp>
        <p:nvSpPr>
          <p:cNvPr id="2" name="TextBox 1"/>
          <p:cNvSpPr txBox="1"/>
          <p:nvPr/>
        </p:nvSpPr>
        <p:spPr>
          <a:xfrm>
            <a:off x="672353" y="591671"/>
            <a:ext cx="3334871" cy="376517"/>
          </a:xfrm>
          <a:prstGeom prst="rect">
            <a:avLst/>
          </a:prstGeom>
          <a:noFill/>
        </p:spPr>
        <p:txBody>
          <a:bodyPr wrap="square" rtlCol="0">
            <a:spAutoFit/>
          </a:bodyPr>
          <a:lstStyle/>
          <a:p>
            <a:pPr algn="ctr"/>
            <a:r>
              <a:rPr lang="en-US" b="1" u="sng" dirty="0">
                <a:solidFill>
                  <a:schemeClr val="accent1">
                    <a:lumMod val="75000"/>
                  </a:schemeClr>
                </a:solidFill>
                <a:latin typeface="Artifakt Element Book"/>
              </a:rPr>
              <a:t>StormCAD Output Data:</a:t>
            </a:r>
          </a:p>
        </p:txBody>
      </p:sp>
      <p:pic>
        <p:nvPicPr>
          <p:cNvPr id="7"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66130" y="73958"/>
            <a:ext cx="7416614" cy="6710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1872196"/>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91000"/>
                    </a14:imgEffect>
                  </a14:imgLayer>
                </a14:imgProps>
              </a:ext>
            </a:extLst>
          </a:blip>
          <a:srcRect/>
          <a:stretch>
            <a:fillRect t="-74000" b="-74000"/>
          </a:stretch>
        </a:blipFill>
        <a:effectLst/>
      </p:bgPr>
    </p:bg>
    <p:spTree>
      <p:nvGrpSpPr>
        <p:cNvPr id="1" name=""/>
        <p:cNvGrpSpPr/>
        <p:nvPr/>
      </p:nvGrpSpPr>
      <p:grpSpPr>
        <a:xfrm>
          <a:off x="0" y="0"/>
          <a:ext cx="0" cy="0"/>
          <a:chOff x="0" y="0"/>
          <a:chExt cx="0" cy="0"/>
        </a:xfrm>
      </p:grpSpPr>
      <mc:AlternateContent xmlns:mc="http://schemas.openxmlformats.org/markup-compatibility/2006">
        <mc:Choice xmlns="" xmlns:am3d="http://schemas.microsoft.com/office/drawing/2017/model3d" Requires="am3d">
          <p:graphicFrame>
            <p:nvGraphicFramePr>
              <p:cNvPr id="4" name="3D Model 3">
                <a:extLst>
                  <a:ext uri="{FF2B5EF4-FFF2-40B4-BE49-F238E27FC236}">
                    <a16:creationId xmlns:a16="http://schemas.microsoft.com/office/drawing/2014/main" id="{61B78971-2D76-4106-8FAA-822814F663D2}"/>
                  </a:ext>
                </a:extLst>
              </p:cNvPr>
              <p:cNvGraphicFramePr>
                <a:graphicFrameLocks noChangeAspect="1"/>
              </p:cNvGraphicFramePr>
              <p:nvPr>
                <p:extLst>
                  <p:ext uri="{D42A27DB-BD31-4B8C-83A1-F6EECF244321}">
                    <p14:modId xmlns:p14="http://schemas.microsoft.com/office/powerpoint/2010/main" val="2088798150"/>
                  </p:ext>
                </p:extLst>
              </p:nvPr>
            </p:nvGraphicFramePr>
            <p:xfrm>
              <a:off x="-6530462" y="-1588485"/>
              <a:ext cx="5932536" cy="8446485"/>
            </p:xfrm>
            <a:graphic>
              <a:graphicData uri="http://schemas.microsoft.com/office/drawing/2017/model3d">
                <am3d:model3d r:embed="rId4">
                  <am3d:spPr>
                    <a:xfrm>
                      <a:off x="0" y="0"/>
                      <a:ext cx="5932536" cy="8446485"/>
                    </a:xfrm>
                    <a:prstGeom prst="rect">
                      <a:avLst/>
                    </a:prstGeom>
                    <a:effectLst>
                      <a:outerShdw blurRad="101600" dist="38100" sx="101000" sy="101000" algn="l" rotWithShape="0">
                        <a:schemeClr val="tx1">
                          <a:alpha val="40000"/>
                        </a:schemeClr>
                      </a:outerShdw>
                      <a:reflection blurRad="38100" endPos="0" dist="50800" dir="5400000" sy="-100000" algn="bl" rotWithShape="0"/>
                    </a:effectLst>
                  </am3d:spPr>
                  <am3d:camera>
                    <am3d:pos x="0" y="0" z="57832923"/>
                    <am3d:up dx="0" dy="36000000" dz="0"/>
                    <am3d:lookAt x="0" y="0" z="0"/>
                    <am3d:perspective fov="2700000"/>
                  </am3d:camera>
                  <am3d:trans>
                    <am3d:meterPerModelUnit n="849620" d="1000000"/>
                    <am3d:preTrans dx="0" dy="12494477" dz="-9175898"/>
                    <am3d:scale>
                      <am3d:sx n="1000000" d="1000000"/>
                      <am3d:sy n="1000000" d="1000000"/>
                      <am3d:sz n="1000000" d="1000000"/>
                    </am3d:scale>
                    <am3d:rot ax="-592300" ay="1270313" az="-215778"/>
                    <am3d:postTrans dx="0" dy="0" dz="0"/>
                  </am3d:trans>
                  <am3d:raster rName="Office3DRenderer" rVer="16.0.8326">
                    <am3d:blip r:embed="rId5"/>
                  </am3d:raster>
                  <am3d:objViewport viewportSz="1042717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4" name="3D Model 3">
                <a:extLst>
                  <a:ext uri="{FF2B5EF4-FFF2-40B4-BE49-F238E27FC236}">
                    <a16:creationId xmlns="" xmlns:a16="http://schemas.microsoft.com/office/drawing/2014/main" id="{61B78971-2D76-4106-8FAA-822814F663D2}"/>
                  </a:ext>
                </a:extLst>
              </p:cNvPr>
              <p:cNvPicPr>
                <a:picLocks noGrp="1" noRot="1" noChangeAspect="1" noMove="1" noResize="1" noEditPoints="1" noAdjustHandles="1" noChangeArrowheads="1" noChangeShapeType="1" noCrop="1"/>
              </p:cNvPicPr>
              <p:nvPr/>
            </p:nvPicPr>
            <p:blipFill>
              <a:blip r:embed="rId6"/>
              <a:stretch>
                <a:fillRect/>
              </a:stretch>
            </p:blipFill>
            <p:spPr>
              <a:xfrm>
                <a:off x="-6530462" y="-1588485"/>
                <a:ext cx="5932536" cy="8446485"/>
              </a:xfrm>
              <a:prstGeom prst="rect">
                <a:avLst/>
              </a:prstGeom>
              <a:effectLst>
                <a:outerShdw blurRad="101600" dist="38100" sx="101000" sy="101000" algn="l" rotWithShape="0">
                  <a:schemeClr val="tx1">
                    <a:alpha val="40000"/>
                  </a:schemeClr>
                </a:outerShdw>
                <a:reflection blurRad="38100" endPos="0" dist="50800" dir="5400000" sy="-100000" algn="bl" rotWithShape="0"/>
              </a:effectLst>
            </p:spPr>
          </p:pic>
        </mc:Fallback>
      </mc:AlternateContent>
      <p:sp>
        <p:nvSpPr>
          <p:cNvPr id="6" name="Rectangle 5">
            <a:extLst>
              <a:ext uri="{FF2B5EF4-FFF2-40B4-BE49-F238E27FC236}">
                <a16:creationId xmlns="" xmlns:a16="http://schemas.microsoft.com/office/drawing/2014/main" id="{98552F71-8F6D-49F8-97CA-29CCA524C9D3}"/>
              </a:ext>
            </a:extLst>
          </p:cNvPr>
          <p:cNvSpPr/>
          <p:nvPr/>
        </p:nvSpPr>
        <p:spPr>
          <a:xfrm>
            <a:off x="0" y="0"/>
            <a:ext cx="12192000" cy="6858000"/>
          </a:xfrm>
          <a:prstGeom prst="rect">
            <a:avLst/>
          </a:prstGeom>
          <a:gradFill>
            <a:gsLst>
              <a:gs pos="30000">
                <a:srgbClr val="FFFFFF">
                  <a:alpha val="10000"/>
                </a:srgbClr>
              </a:gs>
              <a:gs pos="70000">
                <a:srgbClr val="FFFFFF">
                  <a:alpha val="10000"/>
                </a:srgbClr>
              </a:gs>
              <a:gs pos="0">
                <a:schemeClr val="bg1"/>
              </a:gs>
              <a:gs pos="10000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u="sng" dirty="0">
              <a:solidFill>
                <a:schemeClr val="accent1">
                  <a:lumMod val="75000"/>
                </a:schemeClr>
              </a:solidFill>
              <a:latin typeface="Artifakt Element Book"/>
            </a:endParaRPr>
          </a:p>
        </p:txBody>
      </p:sp>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39434" y="103419"/>
            <a:ext cx="5647765" cy="290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9979" y="3245556"/>
            <a:ext cx="5386386" cy="3434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39434" y="3245555"/>
            <a:ext cx="5647765" cy="3434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22730" y="551329"/>
            <a:ext cx="4500282" cy="1200329"/>
          </a:xfrm>
          <a:prstGeom prst="rect">
            <a:avLst/>
          </a:prstGeom>
          <a:noFill/>
        </p:spPr>
        <p:txBody>
          <a:bodyPr wrap="square" rtlCol="0">
            <a:spAutoFit/>
          </a:bodyPr>
          <a:lstStyle/>
          <a:p>
            <a:r>
              <a:rPr lang="en-US" sz="2400" b="1" dirty="0" smtClean="0">
                <a:solidFill>
                  <a:schemeClr val="accent1">
                    <a:lumMod val="75000"/>
                  </a:schemeClr>
                </a:solidFill>
                <a:latin typeface="Artifakt Element Book"/>
              </a:rPr>
              <a:t>Design </a:t>
            </a:r>
            <a:r>
              <a:rPr lang="en-US" sz="2400" b="1" dirty="0">
                <a:solidFill>
                  <a:schemeClr val="accent1">
                    <a:lumMod val="75000"/>
                  </a:schemeClr>
                </a:solidFill>
                <a:latin typeface="Artifakt Element Book"/>
              </a:rPr>
              <a:t>Constrains Relationships in </a:t>
            </a:r>
            <a:r>
              <a:rPr lang="en-US" sz="2400" b="1" dirty="0" smtClean="0">
                <a:solidFill>
                  <a:schemeClr val="accent1">
                    <a:lumMod val="75000"/>
                  </a:schemeClr>
                </a:solidFill>
                <a:latin typeface="Artifakt Element Book"/>
              </a:rPr>
              <a:t>Storm water </a:t>
            </a:r>
            <a:r>
              <a:rPr lang="en-US" sz="2400" b="1" dirty="0">
                <a:solidFill>
                  <a:schemeClr val="accent1">
                    <a:lumMod val="75000"/>
                  </a:schemeClr>
                </a:solidFill>
                <a:latin typeface="Artifakt Element Book"/>
              </a:rPr>
              <a:t>Collection Network:</a:t>
            </a:r>
          </a:p>
        </p:txBody>
      </p:sp>
    </p:spTree>
    <p:extLst>
      <p:ext uri="{BB962C8B-B14F-4D97-AF65-F5344CB8AC3E}">
        <p14:creationId xmlns:p14="http://schemas.microsoft.com/office/powerpoint/2010/main" val="4012869588"/>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88000"/>
                    </a14:imgEffect>
                  </a14:imgLayer>
                </a14:imgProps>
              </a:ext>
            </a:extLst>
          </a:blip>
          <a:srcRect/>
          <a:stretch>
            <a:fillRect t="-74000" b="-74000"/>
          </a:stretch>
        </a:blipFill>
        <a:effectLst/>
      </p:bgPr>
    </p:bg>
    <p:spTree>
      <p:nvGrpSpPr>
        <p:cNvPr id="1" name=""/>
        <p:cNvGrpSpPr/>
        <p:nvPr/>
      </p:nvGrpSpPr>
      <p:grpSpPr>
        <a:xfrm>
          <a:off x="0" y="0"/>
          <a:ext cx="0" cy="0"/>
          <a:chOff x="0" y="0"/>
          <a:chExt cx="0" cy="0"/>
        </a:xfrm>
      </p:grpSpPr>
      <p:sp>
        <p:nvSpPr>
          <p:cNvPr id="2" name="TextBox 1"/>
          <p:cNvSpPr txBox="1"/>
          <p:nvPr/>
        </p:nvSpPr>
        <p:spPr>
          <a:xfrm>
            <a:off x="1159099" y="412124"/>
            <a:ext cx="3464416" cy="369332"/>
          </a:xfrm>
          <a:prstGeom prst="rect">
            <a:avLst/>
          </a:prstGeom>
          <a:noFill/>
        </p:spPr>
        <p:txBody>
          <a:bodyPr wrap="square" rtlCol="0">
            <a:spAutoFit/>
          </a:bodyPr>
          <a:lstStyle/>
          <a:p>
            <a:r>
              <a:rPr lang="en-US" b="1" dirty="0"/>
              <a:t>Profiles for Wastewater Network:</a:t>
            </a:r>
            <a:endParaRPr lang="en-US" dirty="0"/>
          </a:p>
        </p:txBody>
      </p:sp>
      <p:pic>
        <p:nvPicPr>
          <p:cNvPr id="3" name="Picture 2"/>
          <p:cNvPicPr/>
          <p:nvPr/>
        </p:nvPicPr>
        <p:blipFill>
          <a:blip r:embed="rId4">
            <a:extLst>
              <a:ext uri="{28A0092B-C50C-407E-A947-70E740481C1C}">
                <a14:useLocalDpi xmlns:a14="http://schemas.microsoft.com/office/drawing/2010/main" val="0"/>
              </a:ext>
            </a:extLst>
          </a:blip>
          <a:srcRect/>
          <a:stretch>
            <a:fillRect/>
          </a:stretch>
        </p:blipFill>
        <p:spPr bwMode="auto">
          <a:xfrm>
            <a:off x="0" y="1158245"/>
            <a:ext cx="8091233" cy="4766038"/>
          </a:xfrm>
          <a:prstGeom prst="rect">
            <a:avLst/>
          </a:prstGeom>
          <a:noFill/>
        </p:spPr>
      </p:pic>
      <p:pic>
        <p:nvPicPr>
          <p:cNvPr id="4" name="Picture 3"/>
          <p:cNvPicPr/>
          <p:nvPr/>
        </p:nvPicPr>
        <p:blipFill>
          <a:blip r:embed="rId5">
            <a:extLst>
              <a:ext uri="{28A0092B-C50C-407E-A947-70E740481C1C}">
                <a14:useLocalDpi xmlns:a14="http://schemas.microsoft.com/office/drawing/2010/main" val="0"/>
              </a:ext>
            </a:extLst>
          </a:blip>
          <a:srcRect/>
          <a:stretch>
            <a:fillRect/>
          </a:stretch>
        </p:blipFill>
        <p:spPr bwMode="auto">
          <a:xfrm>
            <a:off x="8465301" y="1158245"/>
            <a:ext cx="3434778" cy="4663006"/>
          </a:xfrm>
          <a:prstGeom prst="rect">
            <a:avLst/>
          </a:prstGeom>
          <a:noFill/>
        </p:spPr>
      </p:pic>
      <p:sp>
        <p:nvSpPr>
          <p:cNvPr id="5" name="Rectangle 4"/>
          <p:cNvSpPr/>
          <p:nvPr/>
        </p:nvSpPr>
        <p:spPr>
          <a:xfrm>
            <a:off x="9303732" y="5936020"/>
            <a:ext cx="2095574" cy="369332"/>
          </a:xfrm>
          <a:prstGeom prst="rect">
            <a:avLst/>
          </a:prstGeom>
        </p:spPr>
        <p:txBody>
          <a:bodyPr wrap="none">
            <a:spAutoFit/>
          </a:bodyPr>
          <a:lstStyle/>
          <a:p>
            <a:r>
              <a:rPr lang="en-US" b="1" dirty="0"/>
              <a:t>Location of Profile 1</a:t>
            </a:r>
          </a:p>
        </p:txBody>
      </p:sp>
      <p:sp>
        <p:nvSpPr>
          <p:cNvPr id="6" name="Rectangle 5"/>
          <p:cNvSpPr/>
          <p:nvPr/>
        </p:nvSpPr>
        <p:spPr>
          <a:xfrm>
            <a:off x="3399228" y="5960636"/>
            <a:ext cx="963212" cy="369332"/>
          </a:xfrm>
          <a:prstGeom prst="rect">
            <a:avLst/>
          </a:prstGeom>
        </p:spPr>
        <p:txBody>
          <a:bodyPr wrap="none">
            <a:spAutoFit/>
          </a:bodyPr>
          <a:lstStyle/>
          <a:p>
            <a:r>
              <a:rPr lang="en-US" dirty="0"/>
              <a:t>Profile 1</a:t>
            </a:r>
          </a:p>
        </p:txBody>
      </p:sp>
    </p:spTree>
    <p:extLst>
      <p:ext uri="{BB962C8B-B14F-4D97-AF65-F5344CB8AC3E}">
        <p14:creationId xmlns:p14="http://schemas.microsoft.com/office/powerpoint/2010/main" val="3937266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100000"/>
                    </a14:imgEffect>
                  </a14:imgLayer>
                </a14:imgProps>
              </a:ext>
            </a:extLst>
          </a:blip>
          <a:srcRect/>
          <a:stretch>
            <a:fillRect t="-74000" b="-74000"/>
          </a:stretch>
        </a:blipFill>
        <a:effectLst/>
      </p:bgPr>
    </p:bg>
    <p:spTree>
      <p:nvGrpSpPr>
        <p:cNvPr id="1" name=""/>
        <p:cNvGrpSpPr/>
        <p:nvPr/>
      </p:nvGrpSpPr>
      <p:grpSpPr>
        <a:xfrm>
          <a:off x="0" y="0"/>
          <a:ext cx="0" cy="0"/>
          <a:chOff x="0" y="0"/>
          <a:chExt cx="0" cy="0"/>
        </a:xfrm>
      </p:grpSpPr>
      <p:sp>
        <p:nvSpPr>
          <p:cNvPr id="2" name="Rectangle 1"/>
          <p:cNvSpPr/>
          <p:nvPr/>
        </p:nvSpPr>
        <p:spPr>
          <a:xfrm>
            <a:off x="810697" y="591286"/>
            <a:ext cx="3384196" cy="369332"/>
          </a:xfrm>
          <a:prstGeom prst="rect">
            <a:avLst/>
          </a:prstGeom>
        </p:spPr>
        <p:txBody>
          <a:bodyPr wrap="none">
            <a:spAutoFit/>
          </a:bodyPr>
          <a:lstStyle/>
          <a:p>
            <a:r>
              <a:rPr lang="en-US" b="1" dirty="0"/>
              <a:t>Profiles for Wastewater Network:</a:t>
            </a:r>
            <a:endParaRPr lang="en-US" dirty="0"/>
          </a:p>
        </p:txBody>
      </p:sp>
      <p:pic>
        <p:nvPicPr>
          <p:cNvPr id="3" name="Picture 2"/>
          <p:cNvPicPr/>
          <p:nvPr/>
        </p:nvPicPr>
        <p:blipFill>
          <a:blip r:embed="rId4">
            <a:extLst>
              <a:ext uri="{28A0092B-C50C-407E-A947-70E740481C1C}">
                <a14:useLocalDpi xmlns:a14="http://schemas.microsoft.com/office/drawing/2010/main" val="0"/>
              </a:ext>
            </a:extLst>
          </a:blip>
          <a:srcRect/>
          <a:stretch>
            <a:fillRect/>
          </a:stretch>
        </p:blipFill>
        <p:spPr bwMode="auto">
          <a:xfrm>
            <a:off x="6935079" y="1532587"/>
            <a:ext cx="5128131" cy="4241097"/>
          </a:xfrm>
          <a:prstGeom prst="rect">
            <a:avLst/>
          </a:prstGeom>
          <a:noFill/>
        </p:spPr>
      </p:pic>
      <p:sp>
        <p:nvSpPr>
          <p:cNvPr id="4" name="Rectangle 3"/>
          <p:cNvSpPr/>
          <p:nvPr/>
        </p:nvSpPr>
        <p:spPr>
          <a:xfrm>
            <a:off x="8724183" y="5902472"/>
            <a:ext cx="2095574" cy="369332"/>
          </a:xfrm>
          <a:prstGeom prst="rect">
            <a:avLst/>
          </a:prstGeom>
        </p:spPr>
        <p:txBody>
          <a:bodyPr wrap="none">
            <a:spAutoFit/>
          </a:bodyPr>
          <a:lstStyle/>
          <a:p>
            <a:r>
              <a:rPr lang="en-US" b="1" dirty="0"/>
              <a:t>Location of Profile 2</a:t>
            </a:r>
          </a:p>
        </p:txBody>
      </p:sp>
      <p:pic>
        <p:nvPicPr>
          <p:cNvPr id="5" name="Picture 4"/>
          <p:cNvPicPr/>
          <p:nvPr/>
        </p:nvPicPr>
        <p:blipFill>
          <a:blip r:embed="rId5">
            <a:extLst>
              <a:ext uri="{28A0092B-C50C-407E-A947-70E740481C1C}">
                <a14:useLocalDpi xmlns:a14="http://schemas.microsoft.com/office/drawing/2010/main" val="0"/>
              </a:ext>
            </a:extLst>
          </a:blip>
          <a:srcRect/>
          <a:stretch>
            <a:fillRect/>
          </a:stretch>
        </p:blipFill>
        <p:spPr bwMode="auto">
          <a:xfrm>
            <a:off x="93270" y="1359690"/>
            <a:ext cx="6745409" cy="4844466"/>
          </a:xfrm>
          <a:prstGeom prst="rect">
            <a:avLst/>
          </a:prstGeom>
          <a:noFill/>
        </p:spPr>
      </p:pic>
      <p:sp>
        <p:nvSpPr>
          <p:cNvPr id="6" name="Rectangle 5"/>
          <p:cNvSpPr/>
          <p:nvPr/>
        </p:nvSpPr>
        <p:spPr>
          <a:xfrm>
            <a:off x="2819678" y="6271804"/>
            <a:ext cx="963212" cy="369332"/>
          </a:xfrm>
          <a:prstGeom prst="rect">
            <a:avLst/>
          </a:prstGeom>
        </p:spPr>
        <p:txBody>
          <a:bodyPr wrap="none">
            <a:spAutoFit/>
          </a:bodyPr>
          <a:lstStyle/>
          <a:p>
            <a:r>
              <a:rPr lang="en-US" dirty="0"/>
              <a:t>Profile </a:t>
            </a:r>
            <a:r>
              <a:rPr lang="en-US" dirty="0" smtClean="0"/>
              <a:t>2</a:t>
            </a:r>
            <a:endParaRPr lang="en-US" dirty="0"/>
          </a:p>
        </p:txBody>
      </p:sp>
    </p:spTree>
    <p:extLst>
      <p:ext uri="{BB962C8B-B14F-4D97-AF65-F5344CB8AC3E}">
        <p14:creationId xmlns:p14="http://schemas.microsoft.com/office/powerpoint/2010/main" val="24168529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95FC0FF2-9ED8-4C4D-A68E-BBE064B07816}"/>
              </a:ext>
            </a:extLst>
          </p:cNvPr>
          <p:cNvSpPr/>
          <p:nvPr/>
        </p:nvSpPr>
        <p:spPr>
          <a:xfrm>
            <a:off x="141665" y="1"/>
            <a:ext cx="7199291" cy="6857999"/>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endParaRPr lang="en-US" sz="1600" b="1" dirty="0">
              <a:solidFill>
                <a:schemeClr val="accent1">
                  <a:lumMod val="75000"/>
                </a:schemeClr>
              </a:solidFill>
            </a:endParaRPr>
          </a:p>
        </p:txBody>
      </p:sp>
      <p:sp>
        <p:nvSpPr>
          <p:cNvPr id="3" name="TextBox 2"/>
          <p:cNvSpPr txBox="1"/>
          <p:nvPr/>
        </p:nvSpPr>
        <p:spPr>
          <a:xfrm>
            <a:off x="1171977" y="105005"/>
            <a:ext cx="5100034" cy="461665"/>
          </a:xfrm>
          <a:prstGeom prst="rect">
            <a:avLst/>
          </a:prstGeom>
          <a:noFill/>
        </p:spPr>
        <p:txBody>
          <a:bodyPr wrap="square" rtlCol="0">
            <a:spAutoFit/>
          </a:bodyPr>
          <a:lstStyle/>
          <a:p>
            <a:r>
              <a:rPr lang="en-US" sz="2400" b="1" u="sng" dirty="0" smtClean="0">
                <a:solidFill>
                  <a:schemeClr val="accent1">
                    <a:lumMod val="75000"/>
                  </a:schemeClr>
                </a:solidFill>
                <a:latin typeface="Artifakt Element Book"/>
              </a:rPr>
              <a:t>Conclusion Recommendations</a:t>
            </a:r>
            <a:r>
              <a:rPr lang="en-US" sz="2400" b="1" u="sng" dirty="0">
                <a:solidFill>
                  <a:schemeClr val="accent1">
                    <a:lumMod val="75000"/>
                  </a:schemeClr>
                </a:solidFill>
                <a:latin typeface="Artifakt Element Book"/>
              </a:rPr>
              <a:t>:</a:t>
            </a:r>
          </a:p>
        </p:txBody>
      </p:sp>
      <p:sp>
        <p:nvSpPr>
          <p:cNvPr id="4" name="TextBox 3"/>
          <p:cNvSpPr txBox="1"/>
          <p:nvPr/>
        </p:nvSpPr>
        <p:spPr>
          <a:xfrm>
            <a:off x="244696" y="1050932"/>
            <a:ext cx="6993227" cy="4524315"/>
          </a:xfrm>
          <a:prstGeom prst="rect">
            <a:avLst/>
          </a:prstGeom>
          <a:noFill/>
        </p:spPr>
        <p:txBody>
          <a:bodyPr wrap="square" rtlCol="0">
            <a:spAutoFit/>
          </a:bodyPr>
          <a:lstStyle/>
          <a:p>
            <a:r>
              <a:rPr lang="en-US" b="1" dirty="0">
                <a:solidFill>
                  <a:schemeClr val="accent1">
                    <a:lumMod val="75000"/>
                  </a:schemeClr>
                </a:solidFill>
              </a:rPr>
              <a:t>The combining of the networks was proposed due to the fact the old town’s population is low, which means relatively lower values of wastewater production, and establishing another network to collect stormwaters in the narrow routs, would be counterproductive to protecting the ruins, as the additional excavation might cause them more damage.</a:t>
            </a:r>
          </a:p>
          <a:p>
            <a:endParaRPr lang="en-US" b="1" dirty="0">
              <a:solidFill>
                <a:schemeClr val="accent1">
                  <a:lumMod val="75000"/>
                </a:schemeClr>
              </a:solidFill>
            </a:endParaRPr>
          </a:p>
          <a:p>
            <a:r>
              <a:rPr lang="en-US" b="1" dirty="0">
                <a:solidFill>
                  <a:schemeClr val="accent1">
                    <a:lumMod val="75000"/>
                  </a:schemeClr>
                </a:solidFill>
              </a:rPr>
              <a:t>•The results of the diameters of conduits in StormCAD were taken and they were entered into the SewerCAD Software, to make sure the drainage water network that can drains the sewage flow without any problems in terms of slopes or large diameters, which have excessively low speeds.</a:t>
            </a:r>
          </a:p>
          <a:p>
            <a:endParaRPr lang="en-US" b="1" dirty="0">
              <a:solidFill>
                <a:schemeClr val="accent1">
                  <a:lumMod val="75000"/>
                </a:schemeClr>
              </a:solidFill>
            </a:endParaRPr>
          </a:p>
          <a:p>
            <a:r>
              <a:rPr lang="en-US" b="1" dirty="0">
                <a:solidFill>
                  <a:schemeClr val="accent1">
                    <a:lumMod val="75000"/>
                  </a:schemeClr>
                </a:solidFill>
              </a:rPr>
              <a:t>•The choice to go with concrete pipes for the combined network, was based upon concrete being a tried, tested and proven material that has a long history of use in the manufacturing of strong, reliable pipes</a:t>
            </a:r>
            <a:r>
              <a:rPr lang="en-US" b="1" dirty="0" smtClean="0">
                <a:solidFill>
                  <a:schemeClr val="accent1">
                    <a:lumMod val="75000"/>
                  </a:schemeClr>
                </a:solidFill>
              </a:rPr>
              <a:t>.</a:t>
            </a:r>
            <a:endParaRPr lang="en-US" b="1" dirty="0">
              <a:solidFill>
                <a:schemeClr val="accent1">
                  <a:lumMod val="75000"/>
                </a:schemeClr>
              </a:solidFill>
            </a:endParaRPr>
          </a:p>
        </p:txBody>
      </p:sp>
    </p:spTree>
    <p:extLst>
      <p:ext uri="{BB962C8B-B14F-4D97-AF65-F5344CB8AC3E}">
        <p14:creationId xmlns:p14="http://schemas.microsoft.com/office/powerpoint/2010/main" val="26973292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91000"/>
                    </a14:imgEffect>
                  </a14:imgLayer>
                </a14:imgProps>
              </a:ext>
            </a:extLst>
          </a:blip>
          <a:srcRect/>
          <a:stretch>
            <a:fillRect t="-74000" b="-74000"/>
          </a:stretch>
        </a:blipFill>
        <a:effectLst/>
      </p:bgPr>
    </p:bg>
    <p:spTree>
      <p:nvGrpSpPr>
        <p:cNvPr id="1" name=""/>
        <p:cNvGrpSpPr/>
        <p:nvPr/>
      </p:nvGrpSpPr>
      <p:grpSpPr>
        <a:xfrm>
          <a:off x="0" y="0"/>
          <a:ext cx="0" cy="0"/>
          <a:chOff x="0" y="0"/>
          <a:chExt cx="0" cy="0"/>
        </a:xfrm>
      </p:grpSpPr>
      <p:pic>
        <p:nvPicPr>
          <p:cNvPr id="2053" name="Picture 5" descr="https://therouge.org/wp-content/uploads/2017/04/Combined-Sewer-O_Diagra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546" y="154547"/>
            <a:ext cx="7662930" cy="635078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41971" y="148107"/>
            <a:ext cx="4146998" cy="6239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3040881"/>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74000" b="-74000"/>
          </a:stretch>
        </a:blip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8750" y="923653"/>
            <a:ext cx="6033886" cy="556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893970" y="220912"/>
            <a:ext cx="2228045" cy="461665"/>
          </a:xfrm>
          <a:prstGeom prst="rect">
            <a:avLst/>
          </a:prstGeom>
          <a:noFill/>
        </p:spPr>
        <p:txBody>
          <a:bodyPr wrap="square" rtlCol="0">
            <a:spAutoFit/>
          </a:bodyPr>
          <a:lstStyle/>
          <a:p>
            <a:r>
              <a:rPr lang="en-US" sz="2400" b="1" u="sng" dirty="0" smtClean="0">
                <a:solidFill>
                  <a:schemeClr val="accent1">
                    <a:lumMod val="75000"/>
                  </a:schemeClr>
                </a:solidFill>
                <a:latin typeface="Artifakt Element Book"/>
              </a:rPr>
              <a:t>Thank you!</a:t>
            </a:r>
            <a:endParaRPr lang="en-US" sz="2400" b="1" u="sng" dirty="0">
              <a:solidFill>
                <a:schemeClr val="accent1">
                  <a:lumMod val="75000"/>
                </a:schemeClr>
              </a:solidFill>
              <a:latin typeface="Artifakt Element Book"/>
            </a:endParaRPr>
          </a:p>
        </p:txBody>
      </p:sp>
    </p:spTree>
    <p:extLst>
      <p:ext uri="{BB962C8B-B14F-4D97-AF65-F5344CB8AC3E}">
        <p14:creationId xmlns:p14="http://schemas.microsoft.com/office/powerpoint/2010/main" val="26854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78000"/>
                    </a14:imgEffect>
                  </a14:imgLayer>
                </a14:imgProps>
              </a:ext>
            </a:extLst>
          </a:blip>
          <a:srcRect/>
          <a:stretch>
            <a:fillRect t="-47000" b="-47000"/>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7B853D0B-8620-49EE-A6A6-47865E816440}"/>
              </a:ext>
            </a:extLst>
          </p:cNvPr>
          <p:cNvSpPr/>
          <p:nvPr/>
        </p:nvSpPr>
        <p:spPr>
          <a:xfrm>
            <a:off x="21186" y="0"/>
            <a:ext cx="7435682" cy="6858000"/>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TextBox 3">
            <a:extLst>
              <a:ext uri="{FF2B5EF4-FFF2-40B4-BE49-F238E27FC236}">
                <a16:creationId xmlns="" xmlns:a16="http://schemas.microsoft.com/office/drawing/2014/main" id="{01580AF9-730A-4CEB-BC3E-776699BD888A}"/>
              </a:ext>
            </a:extLst>
          </p:cNvPr>
          <p:cNvSpPr txBox="1"/>
          <p:nvPr/>
        </p:nvSpPr>
        <p:spPr>
          <a:xfrm>
            <a:off x="991522" y="667937"/>
            <a:ext cx="8124825" cy="646331"/>
          </a:xfrm>
          <a:prstGeom prst="rect">
            <a:avLst/>
          </a:prstGeom>
          <a:noFill/>
        </p:spPr>
        <p:txBody>
          <a:bodyPr wrap="square">
            <a:spAutoFit/>
          </a:bodyPr>
          <a:lstStyle/>
          <a:p>
            <a:pPr marL="365760">
              <a:spcBef>
                <a:spcPts val="1800"/>
              </a:spcBef>
            </a:pPr>
            <a:r>
              <a:rPr lang="en-US" sz="3600" b="1" dirty="0">
                <a:solidFill>
                  <a:srgbClr val="3494BA"/>
                </a:solidFill>
                <a:latin typeface="Artifakt Element Light" panose="020B0303050000020004" pitchFamily="34" charset="0"/>
                <a:ea typeface="Artifakt Element Light" panose="020B0303050000020004" pitchFamily="34" charset="0"/>
              </a:rPr>
              <a:t>Definition of the problem</a:t>
            </a:r>
          </a:p>
        </p:txBody>
      </p:sp>
      <p:sp>
        <p:nvSpPr>
          <p:cNvPr id="5" name="TextBox 4">
            <a:extLst>
              <a:ext uri="{FF2B5EF4-FFF2-40B4-BE49-F238E27FC236}">
                <a16:creationId xmlns="" xmlns:a16="http://schemas.microsoft.com/office/drawing/2014/main" id="{FEBCB118-A4F0-40D7-94BC-247B81B70107}"/>
              </a:ext>
            </a:extLst>
          </p:cNvPr>
          <p:cNvSpPr txBox="1"/>
          <p:nvPr/>
        </p:nvSpPr>
        <p:spPr>
          <a:xfrm>
            <a:off x="122147" y="1810937"/>
            <a:ext cx="7529973" cy="3416320"/>
          </a:xfrm>
          <a:prstGeom prst="rect">
            <a:avLst/>
          </a:prstGeom>
          <a:noFill/>
        </p:spPr>
        <p:txBody>
          <a:bodyPr wrap="square">
            <a:spAutoFit/>
          </a:bodyPr>
          <a:lstStyle/>
          <a:p>
            <a:r>
              <a:rPr lang="en-US" sz="2400" dirty="0">
                <a:solidFill>
                  <a:srgbClr val="0070C0"/>
                </a:solidFill>
                <a:latin typeface="Artifakt Element Book"/>
              </a:rPr>
              <a:t>Nowadays, with the increasing population and consumption of water, that in the </a:t>
            </a:r>
            <a:r>
              <a:rPr lang="en-US" sz="2400" dirty="0" smtClean="0">
                <a:solidFill>
                  <a:srgbClr val="0070C0"/>
                </a:solidFill>
                <a:latin typeface="Artifakt Element Book"/>
              </a:rPr>
              <a:t>light </a:t>
            </a:r>
            <a:r>
              <a:rPr lang="en-US" sz="2400" dirty="0">
                <a:solidFill>
                  <a:srgbClr val="0070C0"/>
                </a:solidFill>
                <a:latin typeface="Artifakt Element Book"/>
              </a:rPr>
              <a:t>of the global warming we face, would leave us with scarcity of water</a:t>
            </a:r>
            <a:r>
              <a:rPr lang="en-US" sz="2400" dirty="0" smtClean="0">
                <a:solidFill>
                  <a:srgbClr val="0070C0"/>
                </a:solidFill>
                <a:latin typeface="Artifakt Element Book"/>
              </a:rPr>
              <a:t>.</a:t>
            </a:r>
          </a:p>
          <a:p>
            <a:endParaRPr lang="en-US" sz="2400" dirty="0">
              <a:solidFill>
                <a:srgbClr val="0070C0"/>
              </a:solidFill>
              <a:latin typeface="Artifakt Element Book"/>
            </a:endParaRPr>
          </a:p>
          <a:p>
            <a:r>
              <a:rPr lang="en-US" sz="2400" dirty="0">
                <a:solidFill>
                  <a:srgbClr val="0070C0"/>
                </a:solidFill>
                <a:latin typeface="Artifakt Element Book"/>
              </a:rPr>
              <a:t>In addition, consumption of water is critical due to the fact that it produces sewage, and how we choose to dispose it is one of our main focuses, along with the discharge of the stormwater.</a:t>
            </a:r>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t="42009"/>
          <a:stretch/>
        </p:blipFill>
        <p:spPr>
          <a:xfrm>
            <a:off x="7456868" y="2601532"/>
            <a:ext cx="4735132" cy="4256469"/>
          </a:xfrm>
          <a:prstGeom prst="rect">
            <a:avLst/>
          </a:prstGeom>
        </p:spPr>
      </p:pic>
    </p:spTree>
    <p:extLst>
      <p:ext uri="{BB962C8B-B14F-4D97-AF65-F5344CB8AC3E}">
        <p14:creationId xmlns:p14="http://schemas.microsoft.com/office/powerpoint/2010/main" val="682854954"/>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46000"/>
                    </a14:imgEffect>
                    <a14:imgEffect>
                      <a14:saturation sat="135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7B853D0B-8620-49EE-A6A6-47865E816440}"/>
              </a:ext>
            </a:extLst>
          </p:cNvPr>
          <p:cNvSpPr/>
          <p:nvPr/>
        </p:nvSpPr>
        <p:spPr>
          <a:xfrm>
            <a:off x="0" y="0"/>
            <a:ext cx="5109881" cy="6858000"/>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p:cNvSpPr txBox="1"/>
          <p:nvPr/>
        </p:nvSpPr>
        <p:spPr>
          <a:xfrm>
            <a:off x="540913" y="1429555"/>
            <a:ext cx="45719" cy="369332"/>
          </a:xfrm>
          <a:prstGeom prst="rect">
            <a:avLst/>
          </a:prstGeom>
          <a:noFill/>
        </p:spPr>
        <p:txBody>
          <a:bodyPr wrap="square" rtlCol="0">
            <a:spAutoFit/>
          </a:bodyPr>
          <a:lstStyle/>
          <a:p>
            <a:endParaRPr lang="en-US" dirty="0"/>
          </a:p>
        </p:txBody>
      </p:sp>
      <p:sp>
        <p:nvSpPr>
          <p:cNvPr id="6" name="TextBox 5"/>
          <p:cNvSpPr txBox="1"/>
          <p:nvPr/>
        </p:nvSpPr>
        <p:spPr>
          <a:xfrm>
            <a:off x="0" y="614786"/>
            <a:ext cx="5109880" cy="4601260"/>
          </a:xfrm>
          <a:prstGeom prst="rect">
            <a:avLst/>
          </a:prstGeom>
          <a:noFill/>
        </p:spPr>
        <p:txBody>
          <a:bodyPr wrap="square" rtlCol="0">
            <a:spAutoFit/>
          </a:bodyPr>
          <a:lstStyle/>
          <a:p>
            <a:r>
              <a:rPr lang="en-US" b="1" u="sng" dirty="0">
                <a:solidFill>
                  <a:srgbClr val="0070C0"/>
                </a:solidFill>
                <a:latin typeface="Artifakt Element Book"/>
                <a:cs typeface="Calibri" pitchFamily="34" charset="0"/>
              </a:rPr>
              <a:t>Location and Topography of study area: </a:t>
            </a:r>
          </a:p>
          <a:p>
            <a:pPr marL="285750" lvl="1" indent="-285750">
              <a:spcBef>
                <a:spcPts val="600"/>
              </a:spcBef>
              <a:buSzPct val="70000"/>
              <a:buFont typeface="Wingdings" pitchFamily="2" charset="2"/>
              <a:buChar char="q"/>
            </a:pPr>
            <a:endParaRPr lang="ar-JO" dirty="0">
              <a:solidFill>
                <a:srgbClr val="0070C0"/>
              </a:solidFill>
              <a:latin typeface="Calibri" pitchFamily="34" charset="0"/>
              <a:cs typeface="Calibri" pitchFamily="34" charset="0"/>
            </a:endParaRPr>
          </a:p>
          <a:p>
            <a:pPr marL="285750" indent="-285750">
              <a:buFont typeface="Wingdings" pitchFamily="2" charset="2"/>
              <a:buChar char="q"/>
            </a:pPr>
            <a:r>
              <a:rPr lang="en-US" dirty="0">
                <a:solidFill>
                  <a:srgbClr val="0070C0"/>
                </a:solidFill>
                <a:latin typeface="Artifakt Element Book"/>
                <a:cs typeface="Calibri" pitchFamily="34" charset="0"/>
              </a:rPr>
              <a:t>Sabastia is a town located in the northwest of Nablus, 15 km away [32.276111°N 35.195278°E], specifically on the road between Nablus and Jenin, located at the foot of a mountain 450 meters AMSL that ends with a plain surrounded by fields and fresh orchards, and it is famous for planting olives and fruit trees such as peaches and apricots. The village's total area is 4,810 dunums, the urban area which comprises 150 dunums of that total. Much of the village lands (42%) are located in Area C under the Oslo Accords.</a:t>
            </a:r>
          </a:p>
          <a:p>
            <a:pPr marL="285750" indent="-285750">
              <a:buFont typeface="Wingdings" pitchFamily="2" charset="2"/>
              <a:buChar char="q"/>
            </a:pPr>
            <a:endParaRPr lang="en-US" dirty="0">
              <a:solidFill>
                <a:srgbClr val="0070C0"/>
              </a:solidFill>
              <a:latin typeface="Artifakt Element Book"/>
              <a:cs typeface="Calibri" pitchFamily="34" charset="0"/>
            </a:endParaRPr>
          </a:p>
          <a:p>
            <a:pPr marL="285750" indent="-285750">
              <a:buFont typeface="Wingdings" pitchFamily="2" charset="2"/>
              <a:buChar char="q"/>
            </a:pPr>
            <a:r>
              <a:rPr lang="en-US" dirty="0">
                <a:solidFill>
                  <a:srgbClr val="0070C0"/>
                </a:solidFill>
                <a:latin typeface="Artifakt Element Book"/>
                <a:cs typeface="Calibri" pitchFamily="34" charset="0"/>
              </a:rPr>
              <a:t>Climate: rainfall, temperature, wind, humidity </a:t>
            </a:r>
          </a:p>
        </p:txBody>
      </p:sp>
      <p:pic>
        <p:nvPicPr>
          <p:cNvPr id="7" name="Picture 6"/>
          <p:cNvPicPr/>
          <p:nvPr/>
        </p:nvPicPr>
        <p:blipFill>
          <a:blip r:embed="rId4" cstate="print">
            <a:extLst>
              <a:ext uri="{28A0092B-C50C-407E-A947-70E740481C1C}">
                <a14:useLocalDpi xmlns:a14="http://schemas.microsoft.com/office/drawing/2010/main" val="0"/>
              </a:ext>
            </a:extLst>
          </a:blip>
          <a:stretch>
            <a:fillRect/>
          </a:stretch>
        </p:blipFill>
        <p:spPr>
          <a:xfrm>
            <a:off x="9453092" y="0"/>
            <a:ext cx="2738907" cy="4597758"/>
          </a:xfrm>
          <a:prstGeom prst="rect">
            <a:avLst/>
          </a:prstGeom>
        </p:spPr>
      </p:pic>
    </p:spTree>
    <p:extLst>
      <p:ext uri="{BB962C8B-B14F-4D97-AF65-F5344CB8AC3E}">
        <p14:creationId xmlns:p14="http://schemas.microsoft.com/office/powerpoint/2010/main" val="2535858743"/>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20000"/>
                    </a14:imgEffect>
                    <a14:imgEffect>
                      <a14:saturation sat="155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7B853D0B-8620-49EE-A6A6-47865E816440}"/>
              </a:ext>
            </a:extLst>
          </p:cNvPr>
          <p:cNvSpPr/>
          <p:nvPr/>
        </p:nvSpPr>
        <p:spPr>
          <a:xfrm>
            <a:off x="0" y="0"/>
            <a:ext cx="4623515" cy="6857997"/>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r>
              <a:rPr lang="en-US" dirty="0">
                <a:solidFill>
                  <a:srgbClr val="0070C0"/>
                </a:solidFill>
                <a:latin typeface="Arial Unicode MS" pitchFamily="34" charset="-128"/>
                <a:ea typeface="Arial Unicode MS" pitchFamily="34" charset="-128"/>
                <a:cs typeface="Arial Unicode MS" pitchFamily="34" charset="-128"/>
              </a:rPr>
              <a:t>In the Village of Sabastia, which is considered one of the most important archaeological monuments in Palestine, the presence of many cesspits is not only a health concern but it also would pose a great threat to the remains and ruins that exist beneath the ground, and the running stormwater, over time would cause erosion to the remains that are exposed to the elements.</a:t>
            </a:r>
          </a:p>
        </p:txBody>
      </p:sp>
    </p:spTree>
    <p:extLst>
      <p:ext uri="{BB962C8B-B14F-4D97-AF65-F5344CB8AC3E}">
        <p14:creationId xmlns:p14="http://schemas.microsoft.com/office/powerpoint/2010/main" val="2376123474"/>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10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918174BC-709E-4F7E-A4DC-F594144D771B}"/>
              </a:ext>
            </a:extLst>
          </p:cNvPr>
          <p:cNvSpPr/>
          <p:nvPr/>
        </p:nvSpPr>
        <p:spPr>
          <a:xfrm>
            <a:off x="3058702" y="0"/>
            <a:ext cx="6096000" cy="6858000"/>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a:extLst>
              <a:ext uri="{FF2B5EF4-FFF2-40B4-BE49-F238E27FC236}">
                <a16:creationId xmlns="" xmlns:a16="http://schemas.microsoft.com/office/drawing/2014/main" id="{893075CF-FFCD-4DE1-85A6-026E2D784126}"/>
              </a:ext>
            </a:extLst>
          </p:cNvPr>
          <p:cNvSpPr txBox="1"/>
          <p:nvPr/>
        </p:nvSpPr>
        <p:spPr>
          <a:xfrm>
            <a:off x="364561" y="1120676"/>
            <a:ext cx="5731439" cy="461665"/>
          </a:xfrm>
          <a:prstGeom prst="rect">
            <a:avLst/>
          </a:prstGeom>
          <a:noFill/>
        </p:spPr>
        <p:txBody>
          <a:bodyPr wrap="square">
            <a:spAutoFit/>
          </a:bodyPr>
          <a:lstStyle/>
          <a:p>
            <a:pPr marL="365760">
              <a:spcBef>
                <a:spcPts val="1800"/>
              </a:spcBef>
            </a:pPr>
            <a:endParaRPr lang="en-US" sz="2400" dirty="0">
              <a:solidFill>
                <a:srgbClr val="3494BA"/>
              </a:solidFill>
              <a:latin typeface="Artifakt Element Light" panose="020B0303050000020004" pitchFamily="34" charset="0"/>
              <a:ea typeface="Artifakt Element Light" panose="020B0303050000020004" pitchFamily="34" charset="0"/>
            </a:endParaRPr>
          </a:p>
        </p:txBody>
      </p:sp>
      <p:sp>
        <p:nvSpPr>
          <p:cNvPr id="4" name="Rectangle 3"/>
          <p:cNvSpPr/>
          <p:nvPr/>
        </p:nvSpPr>
        <p:spPr>
          <a:xfrm>
            <a:off x="4707056" y="5340370"/>
            <a:ext cx="3327386" cy="369332"/>
          </a:xfrm>
          <a:prstGeom prst="rect">
            <a:avLst/>
          </a:prstGeom>
        </p:spPr>
        <p:txBody>
          <a:bodyPr wrap="none">
            <a:spAutoFit/>
          </a:bodyPr>
          <a:lstStyle/>
          <a:p>
            <a:r>
              <a:rPr lang="en-US" i="1" dirty="0" smtClean="0"/>
              <a:t>Figure3.1</a:t>
            </a:r>
            <a:r>
              <a:rPr lang="en-US" b="1" i="1" dirty="0" smtClean="0"/>
              <a:t>:</a:t>
            </a:r>
            <a:r>
              <a:rPr lang="en-US" i="1" dirty="0" smtClean="0"/>
              <a:t>Research </a:t>
            </a:r>
            <a:r>
              <a:rPr lang="en-US" i="1" dirty="0"/>
              <a:t>methodology.</a:t>
            </a:r>
            <a:endParaRPr lang="en-US" dirty="0"/>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0280" y="638041"/>
            <a:ext cx="5752845" cy="3830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3796963"/>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79000"/>
                    </a14:imgEffect>
                  </a14:imgLayer>
                </a14:imgProps>
              </a:ext>
            </a:extLst>
          </a:blip>
          <a:srcRect/>
          <a:stretch>
            <a:fillRect t="-3000" b="-3000"/>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918174BC-709E-4F7E-A4DC-F594144D771B}"/>
              </a:ext>
            </a:extLst>
          </p:cNvPr>
          <p:cNvSpPr/>
          <p:nvPr/>
        </p:nvSpPr>
        <p:spPr>
          <a:xfrm>
            <a:off x="0" y="1"/>
            <a:ext cx="5138669" cy="2369712"/>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a:extLst>
              <a:ext uri="{FF2B5EF4-FFF2-40B4-BE49-F238E27FC236}">
                <a16:creationId xmlns="" xmlns:a16="http://schemas.microsoft.com/office/drawing/2014/main" id="{893075CF-FFCD-4DE1-85A6-026E2D784126}"/>
              </a:ext>
            </a:extLst>
          </p:cNvPr>
          <p:cNvSpPr txBox="1"/>
          <p:nvPr/>
        </p:nvSpPr>
        <p:spPr>
          <a:xfrm>
            <a:off x="-133083" y="158393"/>
            <a:ext cx="5130086" cy="2400657"/>
          </a:xfrm>
          <a:prstGeom prst="rect">
            <a:avLst/>
          </a:prstGeom>
          <a:noFill/>
        </p:spPr>
        <p:txBody>
          <a:bodyPr wrap="square">
            <a:spAutoFit/>
          </a:bodyPr>
          <a:lstStyle/>
          <a:p>
            <a:pPr marL="365760">
              <a:spcBef>
                <a:spcPts val="1800"/>
              </a:spcBef>
            </a:pPr>
            <a:r>
              <a:rPr lang="en-US" sz="2000" b="1" u="sng" dirty="0" smtClean="0">
                <a:solidFill>
                  <a:srgbClr val="3494BA"/>
                </a:solidFill>
                <a:latin typeface="Artifakt Element Light" panose="020B0303050000020004" pitchFamily="34" charset="0"/>
                <a:ea typeface="Artifakt Element Light" panose="020B0303050000020004" pitchFamily="34" charset="0"/>
              </a:rPr>
              <a:t>Collection </a:t>
            </a:r>
            <a:r>
              <a:rPr lang="en-US" sz="2000" b="1" u="sng" dirty="0">
                <a:solidFill>
                  <a:srgbClr val="3494BA"/>
                </a:solidFill>
                <a:latin typeface="Artifakt Element Light" panose="020B0303050000020004" pitchFamily="34" charset="0"/>
                <a:ea typeface="Artifakt Element Light" panose="020B0303050000020004" pitchFamily="34" charset="0"/>
              </a:rPr>
              <a:t>data about the study area, such </a:t>
            </a:r>
            <a:r>
              <a:rPr lang="en-US" sz="2000" b="1" u="sng" dirty="0" smtClean="0">
                <a:solidFill>
                  <a:srgbClr val="3494BA"/>
                </a:solidFill>
                <a:latin typeface="Artifakt Element Light" panose="020B0303050000020004" pitchFamily="34" charset="0"/>
                <a:ea typeface="Artifakt Element Light" panose="020B0303050000020004" pitchFamily="34" charset="0"/>
              </a:rPr>
              <a:t>as:</a:t>
            </a:r>
            <a:endParaRPr lang="en-US" sz="2000" b="1" dirty="0">
              <a:solidFill>
                <a:srgbClr val="3494BA"/>
              </a:solidFill>
              <a:latin typeface="Artifakt Element Light" panose="020B0303050000020004" pitchFamily="34" charset="0"/>
              <a:ea typeface="Artifakt Element Light" panose="020B0303050000020004" pitchFamily="34" charset="0"/>
            </a:endParaRPr>
          </a:p>
          <a:p>
            <a:pPr marL="708660" indent="-342900">
              <a:spcBef>
                <a:spcPts val="1800"/>
              </a:spcBef>
              <a:buFont typeface="Wingdings" pitchFamily="2" charset="2"/>
              <a:buChar char="ü"/>
            </a:pPr>
            <a:r>
              <a:rPr lang="en-US" sz="2000" dirty="0" smtClean="0">
                <a:solidFill>
                  <a:srgbClr val="3494BA"/>
                </a:solidFill>
                <a:latin typeface="Artifakt Element Light" panose="020B0303050000020004" pitchFamily="34" charset="0"/>
                <a:ea typeface="Artifakt Element Light" panose="020B0303050000020004" pitchFamily="34" charset="0"/>
              </a:rPr>
              <a:t>Org </a:t>
            </a:r>
            <a:r>
              <a:rPr lang="en-US" sz="2000" dirty="0">
                <a:solidFill>
                  <a:srgbClr val="3494BA"/>
                </a:solidFill>
                <a:latin typeface="Artifakt Element Light" panose="020B0303050000020004" pitchFamily="34" charset="0"/>
                <a:ea typeface="Artifakt Element Light" panose="020B0303050000020004" pitchFamily="34" charset="0"/>
              </a:rPr>
              <a:t>chart &amp; shapefile like a contour map, town boundaries, and buildings, main and secondary roads</a:t>
            </a:r>
            <a:r>
              <a:rPr lang="en-US" sz="2000" dirty="0" smtClean="0">
                <a:solidFill>
                  <a:srgbClr val="3494BA"/>
                </a:solidFill>
                <a:latin typeface="Artifakt Element Light" panose="020B0303050000020004" pitchFamily="34" charset="0"/>
                <a:ea typeface="Artifakt Element Light" panose="020B0303050000020004" pitchFamily="34" charset="0"/>
              </a:rPr>
              <a:t>.</a:t>
            </a:r>
          </a:p>
          <a:p>
            <a:pPr marL="708660" indent="-342900">
              <a:spcBef>
                <a:spcPts val="1800"/>
              </a:spcBef>
              <a:buFont typeface="Wingdings" pitchFamily="2" charset="2"/>
              <a:buChar char="ü"/>
            </a:pPr>
            <a:endParaRPr lang="en-US" sz="2000" dirty="0">
              <a:solidFill>
                <a:srgbClr val="3494BA"/>
              </a:solidFill>
              <a:latin typeface="Artifakt Element Light" panose="020B0303050000020004" pitchFamily="34" charset="0"/>
              <a:ea typeface="Artifakt Element Light" panose="020B0303050000020004" pitchFamily="34" charset="0"/>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3369" y="912671"/>
            <a:ext cx="6465194" cy="5324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5686712"/>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67000"/>
                    </a14:imgEffect>
                  </a14:imgLayer>
                </a14:imgProps>
              </a:ext>
            </a:extLst>
          </a:blip>
          <a:srcRect/>
          <a:stretch>
            <a:fillRect t="-16000" b="-16000"/>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918174BC-709E-4F7E-A4DC-F594144D771B}"/>
              </a:ext>
            </a:extLst>
          </p:cNvPr>
          <p:cNvSpPr/>
          <p:nvPr/>
        </p:nvSpPr>
        <p:spPr>
          <a:xfrm>
            <a:off x="2749639" y="308069"/>
            <a:ext cx="6774287" cy="5753744"/>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TextBox 6">
            <a:extLst>
              <a:ext uri="{FF2B5EF4-FFF2-40B4-BE49-F238E27FC236}">
                <a16:creationId xmlns="" xmlns:a16="http://schemas.microsoft.com/office/drawing/2014/main" id="{B723A462-1DF6-4A2C-A146-3008EACFEC06}"/>
              </a:ext>
            </a:extLst>
          </p:cNvPr>
          <p:cNvSpPr txBox="1"/>
          <p:nvPr/>
        </p:nvSpPr>
        <p:spPr>
          <a:xfrm>
            <a:off x="2768958" y="433745"/>
            <a:ext cx="6735650" cy="2816156"/>
          </a:xfrm>
          <a:prstGeom prst="rect">
            <a:avLst/>
          </a:prstGeom>
          <a:noFill/>
        </p:spPr>
        <p:txBody>
          <a:bodyPr wrap="square">
            <a:spAutoFit/>
          </a:bodyPr>
          <a:lstStyle/>
          <a:p>
            <a:pPr marL="708660" indent="-342900">
              <a:spcBef>
                <a:spcPts val="1800"/>
              </a:spcBef>
              <a:buFont typeface="Wingdings" pitchFamily="2" charset="2"/>
              <a:buChar char="ü"/>
            </a:pPr>
            <a:r>
              <a:rPr lang="en-US" sz="2400" dirty="0">
                <a:solidFill>
                  <a:srgbClr val="3494BA"/>
                </a:solidFill>
                <a:latin typeface="Artifakt Element Light" panose="020B0303050000020004" pitchFamily="34" charset="0"/>
                <a:ea typeface="Artifakt Element Light" panose="020B0303050000020004" pitchFamily="34" charset="0"/>
              </a:rPr>
              <a:t>population in previous </a:t>
            </a:r>
            <a:r>
              <a:rPr lang="en-US" sz="2400" dirty="0" smtClean="0">
                <a:solidFill>
                  <a:srgbClr val="3494BA"/>
                </a:solidFill>
                <a:latin typeface="Artifakt Element Light" panose="020B0303050000020004" pitchFamily="34" charset="0"/>
                <a:ea typeface="Artifakt Element Light" panose="020B0303050000020004" pitchFamily="34" charset="0"/>
              </a:rPr>
              <a:t>years (2007</a:t>
            </a:r>
            <a:r>
              <a:rPr lang="en-US" sz="2400" dirty="0">
                <a:solidFill>
                  <a:srgbClr val="3494BA"/>
                </a:solidFill>
                <a:latin typeface="Artifakt Element Light" panose="020B0303050000020004" pitchFamily="34" charset="0"/>
                <a:ea typeface="Artifakt Element Light" panose="020B0303050000020004" pitchFamily="34" charset="0"/>
              </a:rPr>
              <a:t>, 2017</a:t>
            </a:r>
            <a:r>
              <a:rPr lang="en-US" sz="2400" dirty="0" smtClean="0">
                <a:solidFill>
                  <a:srgbClr val="3494BA"/>
                </a:solidFill>
                <a:latin typeface="Artifakt Element Light" panose="020B0303050000020004" pitchFamily="34" charset="0"/>
                <a:ea typeface="Artifakt Element Light" panose="020B0303050000020004" pitchFamily="34" charset="0"/>
              </a:rPr>
              <a:t>).</a:t>
            </a:r>
          </a:p>
          <a:p>
            <a:pPr marL="365760">
              <a:spcBef>
                <a:spcPts val="1800"/>
              </a:spcBef>
            </a:pPr>
            <a:r>
              <a:rPr lang="en-US" sz="2000" dirty="0" smtClean="0">
                <a:solidFill>
                  <a:srgbClr val="3494BA"/>
                </a:solidFill>
                <a:latin typeface="Artifakt Element Light" panose="020B0303050000020004" pitchFamily="34" charset="0"/>
                <a:ea typeface="Artifakt Element Light" panose="020B0303050000020004" pitchFamily="34" charset="0"/>
              </a:rPr>
              <a:t>We </a:t>
            </a:r>
            <a:r>
              <a:rPr lang="en-US" sz="2000" dirty="0">
                <a:solidFill>
                  <a:srgbClr val="3494BA"/>
                </a:solidFill>
                <a:latin typeface="Artifakt Element Light" panose="020B0303050000020004" pitchFamily="34" charset="0"/>
                <a:ea typeface="Artifakt Element Light" panose="020B0303050000020004" pitchFamily="34" charset="0"/>
              </a:rPr>
              <a:t>got the data that we need for population calculations from Palestinian Central Bureau of Statistics (PCBS).</a:t>
            </a:r>
            <a:endParaRPr lang="en-US" sz="2000" dirty="0" smtClean="0">
              <a:solidFill>
                <a:srgbClr val="3494BA"/>
              </a:solidFill>
              <a:latin typeface="Artifakt Element Light" panose="020B0303050000020004" pitchFamily="34" charset="0"/>
              <a:ea typeface="Artifakt Element Light" panose="020B0303050000020004" pitchFamily="34" charset="0"/>
            </a:endParaRPr>
          </a:p>
          <a:p>
            <a:pPr marL="708660" indent="-342900">
              <a:spcBef>
                <a:spcPts val="1800"/>
              </a:spcBef>
              <a:buFont typeface="Wingdings" pitchFamily="2" charset="2"/>
              <a:buChar char="ü"/>
            </a:pPr>
            <a:endParaRPr lang="en-US" sz="2400" dirty="0" smtClean="0">
              <a:solidFill>
                <a:srgbClr val="3494BA"/>
              </a:solidFill>
              <a:latin typeface="Artifakt Element Light" panose="020B0303050000020004" pitchFamily="34" charset="0"/>
              <a:ea typeface="Artifakt Element Light" panose="020B0303050000020004" pitchFamily="34" charset="0"/>
            </a:endParaRPr>
          </a:p>
          <a:p>
            <a:pPr marL="708660" indent="-342900">
              <a:spcBef>
                <a:spcPts val="1800"/>
              </a:spcBef>
              <a:buFont typeface="Wingdings" pitchFamily="2" charset="2"/>
              <a:buChar char="ü"/>
            </a:pPr>
            <a:endParaRPr lang="en-US" sz="2400" dirty="0">
              <a:solidFill>
                <a:srgbClr val="3494BA"/>
              </a:solidFill>
              <a:latin typeface="Artifakt Element Light" panose="020B0303050000020004" pitchFamily="34" charset="0"/>
              <a:ea typeface="Artifakt Element Light" panose="020B0303050000020004" pitchFamily="34" charset="0"/>
            </a:endParaRPr>
          </a:p>
        </p:txBody>
      </p:sp>
      <p:pic>
        <p:nvPicPr>
          <p:cNvPr id="5"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97" r="36651"/>
          <a:stretch/>
        </p:blipFill>
        <p:spPr bwMode="auto">
          <a:xfrm>
            <a:off x="2801155" y="2421225"/>
            <a:ext cx="6671255" cy="1137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r="38849"/>
          <a:stretch/>
        </p:blipFill>
        <p:spPr bwMode="auto">
          <a:xfrm>
            <a:off x="2775398" y="3688827"/>
            <a:ext cx="6748528" cy="690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580326" y="4597549"/>
            <a:ext cx="5924282" cy="369332"/>
          </a:xfrm>
          <a:prstGeom prst="rect">
            <a:avLst/>
          </a:prstGeom>
          <a:noFill/>
        </p:spPr>
        <p:txBody>
          <a:bodyPr wrap="square" rtlCol="0">
            <a:spAutoFit/>
          </a:bodyPr>
          <a:lstStyle/>
          <a:p>
            <a:r>
              <a:rPr lang="en-US" b="1" i="1" dirty="0">
                <a:solidFill>
                  <a:srgbClr val="0070C0"/>
                </a:solidFill>
              </a:rPr>
              <a:t>Table </a:t>
            </a:r>
            <a:r>
              <a:rPr lang="en-US" b="1" i="1" dirty="0" smtClean="0">
                <a:solidFill>
                  <a:srgbClr val="0070C0"/>
                </a:solidFill>
              </a:rPr>
              <a:t>: </a:t>
            </a:r>
            <a:r>
              <a:rPr lang="en-US" i="1" dirty="0">
                <a:solidFill>
                  <a:srgbClr val="0070C0"/>
                </a:solidFill>
              </a:rPr>
              <a:t>Summary of population census for Sabastia town.</a:t>
            </a:r>
            <a:endParaRPr lang="en-US" dirty="0">
              <a:solidFill>
                <a:srgbClr val="0070C0"/>
              </a:solidFill>
            </a:endParaRPr>
          </a:p>
        </p:txBody>
      </p:sp>
    </p:spTree>
    <p:extLst>
      <p:ext uri="{BB962C8B-B14F-4D97-AF65-F5344CB8AC3E}">
        <p14:creationId xmlns:p14="http://schemas.microsoft.com/office/powerpoint/2010/main" val="3303829327"/>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98000"/>
                    </a14:imgEffect>
                  </a14:imgLayer>
                </a14:imgProps>
              </a:ext>
            </a:extLst>
          </a:blip>
          <a:srcRect/>
          <a:stretch>
            <a:fillRect t="-3000" b="-3000"/>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06FA4BC9-08CC-40EB-A1F1-52C50FDB2F44}"/>
              </a:ext>
            </a:extLst>
          </p:cNvPr>
          <p:cNvSpPr/>
          <p:nvPr/>
        </p:nvSpPr>
        <p:spPr>
          <a:xfrm>
            <a:off x="2343954" y="228763"/>
            <a:ext cx="8203843" cy="1603420"/>
          </a:xfrm>
          <a:prstGeom prst="rect">
            <a:avLst/>
          </a:prstGeom>
          <a:ln>
            <a:noFill/>
          </a:ln>
          <a:effectLst>
            <a:outerShdw blurRad="317500" dist="38100" dir="3120000" sx="103000" sy="103000" algn="l" rotWithShape="0">
              <a:prstClr val="black">
                <a:alpha val="18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5" name="TextBox 4"/>
          <p:cNvSpPr txBox="1"/>
          <p:nvPr/>
        </p:nvSpPr>
        <p:spPr>
          <a:xfrm>
            <a:off x="2530187" y="374859"/>
            <a:ext cx="6530612" cy="1477328"/>
          </a:xfrm>
          <a:prstGeom prst="rect">
            <a:avLst/>
          </a:prstGeom>
          <a:noFill/>
        </p:spPr>
        <p:txBody>
          <a:bodyPr wrap="square" rtlCol="0">
            <a:spAutoFit/>
          </a:bodyPr>
          <a:lstStyle/>
          <a:p>
            <a:r>
              <a:rPr lang="en-US" dirty="0">
                <a:solidFill>
                  <a:srgbClr val="0070C0"/>
                </a:solidFill>
                <a:latin typeface="Artifakt Element Book"/>
              </a:rPr>
              <a:t>Its people get their water from a </a:t>
            </a:r>
            <a:r>
              <a:rPr lang="en-US" dirty="0" smtClean="0">
                <a:solidFill>
                  <a:srgbClr val="0070C0"/>
                </a:solidFill>
                <a:latin typeface="Artifakt Element Book"/>
              </a:rPr>
              <a:t>well </a:t>
            </a:r>
            <a:r>
              <a:rPr lang="en-US" dirty="0">
                <a:solidFill>
                  <a:srgbClr val="0070C0"/>
                </a:solidFill>
                <a:latin typeface="Artifakt Element Book"/>
              </a:rPr>
              <a:t>in the town of Burqa to the northeast of Sabastia, and another will in the northern part of the town. Other sources of water include Ain Haroon owned by the people of Sabastia, located east between Sabastia and its neighboring village An- </a:t>
            </a:r>
            <a:r>
              <a:rPr lang="en-US" dirty="0" smtClean="0">
                <a:solidFill>
                  <a:srgbClr val="0070C0"/>
                </a:solidFill>
                <a:latin typeface="Artifakt Element Book"/>
              </a:rPr>
              <a:t>Naqura.</a:t>
            </a:r>
            <a:endParaRPr lang="en-US" dirty="0">
              <a:solidFill>
                <a:srgbClr val="0070C0"/>
              </a:solidFill>
              <a:latin typeface="Artifakt Element Book"/>
            </a:endParaRPr>
          </a:p>
        </p:txBody>
      </p:sp>
      <p:pic>
        <p:nvPicPr>
          <p:cNvPr id="6" name="Content Placeholder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3955" y="1832183"/>
            <a:ext cx="8203842" cy="5025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7387326"/>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1111</TotalTime>
  <Words>1337</Words>
  <Application>Microsoft Office PowerPoint</Application>
  <PresentationFormat>Custom</PresentationFormat>
  <Paragraphs>133</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sabreen salameh</dc:creator>
  <cp:lastModifiedBy>Taher</cp:lastModifiedBy>
  <cp:revision>60</cp:revision>
  <dcterms:created xsi:type="dcterms:W3CDTF">2021-12-28T11:35:46Z</dcterms:created>
  <dcterms:modified xsi:type="dcterms:W3CDTF">2022-01-02T08:54:49Z</dcterms:modified>
</cp:coreProperties>
</file>