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0"/>
  </p:notesMasterIdLst>
  <p:sldIdLst>
    <p:sldId id="256" r:id="rId2"/>
    <p:sldId id="257" r:id="rId3"/>
    <p:sldId id="269" r:id="rId4"/>
    <p:sldId id="258" r:id="rId5"/>
    <p:sldId id="270" r:id="rId6"/>
    <p:sldId id="259" r:id="rId7"/>
    <p:sldId id="260" r:id="rId8"/>
    <p:sldId id="261" r:id="rId9"/>
    <p:sldId id="262" r:id="rId10"/>
    <p:sldId id="263" r:id="rId11"/>
    <p:sldId id="271" r:id="rId12"/>
    <p:sldId id="264" r:id="rId13"/>
    <p:sldId id="265" r:id="rId14"/>
    <p:sldId id="266" r:id="rId15"/>
    <p:sldId id="267" r:id="rId16"/>
    <p:sldId id="272" r:id="rId17"/>
    <p:sldId id="268"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74DBA8-8D03-456A-BC38-2191548F1639}" type="datetimeFigureOut">
              <a:rPr lang="ar-SA" smtClean="0"/>
              <a:pPr/>
              <a:t>14/07/1435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1B066D7-1163-4386-B86D-41CD75F92FF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part (a) parallel RLC output with C= 2.2 </a:t>
            </a:r>
            <a:r>
              <a:rPr lang="en-US" sz="1200" b="1" kern="1200" dirty="0" err="1" smtClean="0">
                <a:solidFill>
                  <a:schemeClr val="tx1"/>
                </a:solidFill>
                <a:latin typeface="+mn-lt"/>
                <a:ea typeface="+mn-ea"/>
                <a:cs typeface="+mn-cs"/>
              </a:rPr>
              <a:t>μF</a:t>
            </a:r>
            <a:r>
              <a:rPr lang="en-US" sz="1200" b="1" kern="1200" dirty="0" smtClean="0">
                <a:solidFill>
                  <a:schemeClr val="tx1"/>
                </a:solidFill>
                <a:latin typeface="+mn-lt"/>
                <a:ea typeface="+mn-ea"/>
                <a:cs typeface="+mn-cs"/>
              </a:rPr>
              <a:t> part (b) same filter but </a:t>
            </a:r>
            <a:r>
              <a:rPr lang="en-US" sz="1200" b="1" kern="1200" dirty="0" err="1" smtClean="0">
                <a:solidFill>
                  <a:schemeClr val="tx1"/>
                </a:solidFill>
                <a:latin typeface="+mn-lt"/>
                <a:ea typeface="+mn-ea"/>
                <a:cs typeface="+mn-cs"/>
              </a:rPr>
              <a:t>di</a:t>
            </a:r>
            <a:r>
              <a:rPr lang="en-US" sz="1200" b="1"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notice from figure 29 part (a) that we use the principle of single tone by using a function generator with ramp output to test the RLC parallel circuit and the output was typically a BPF with </a:t>
            </a:r>
            <a:r>
              <a:rPr lang="en-US" sz="1200" kern="1200" dirty="0" err="1" smtClean="0">
                <a:solidFill>
                  <a:schemeClr val="tx1"/>
                </a:solidFill>
                <a:latin typeface="+mn-lt"/>
                <a:ea typeface="+mn-ea"/>
                <a:cs typeface="+mn-cs"/>
              </a:rPr>
              <a:t>fc</a:t>
            </a:r>
            <a:r>
              <a:rPr lang="en-US" sz="1200" kern="1200" dirty="0" smtClean="0">
                <a:solidFill>
                  <a:schemeClr val="tx1"/>
                </a:solidFill>
                <a:latin typeface="+mn-lt"/>
                <a:ea typeface="+mn-ea"/>
                <a:cs typeface="+mn-cs"/>
              </a:rPr>
              <a:t>=12.33 kHz and the circuit has And we find R = 1k Ω,L = 0.25μF, C=1mH while part (b) same filter but we changed the value of C we can see that the output is defected ,also the center frequency changed in order to get the output correct which it is the shape of BPF we need to change the frequency from the function generator to get the correct BPF and this action take a lot of time due to manual calibrating.</a:t>
            </a:r>
            <a:r>
              <a:rPr lang="en-US" dirty="0" smtClean="0"/>
              <a:t> </a:t>
            </a:r>
            <a:endParaRPr lang="ar-SA" dirty="0"/>
          </a:p>
        </p:txBody>
      </p:sp>
      <p:sp>
        <p:nvSpPr>
          <p:cNvPr id="4" name="عنصر نائب لرقم الشريحة 3"/>
          <p:cNvSpPr>
            <a:spLocks noGrp="1"/>
          </p:cNvSpPr>
          <p:nvPr>
            <p:ph type="sldNum" sz="quarter" idx="10"/>
          </p:nvPr>
        </p:nvSpPr>
        <p:spPr/>
        <p:txBody>
          <a:bodyPr/>
          <a:lstStyle/>
          <a:p>
            <a:fld id="{C1B066D7-1163-4386-B86D-41CD75F92FFB}" type="slidenum">
              <a:rPr lang="ar-SA" smtClean="0"/>
              <a:pPr/>
              <a:t>8</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شو</a:t>
            </a:r>
            <a:r>
              <a:rPr lang="ar-SA" baseline="0" dirty="0" smtClean="0"/>
              <a:t> نعلق عليها </a:t>
            </a:r>
            <a:endParaRPr lang="ar-SA" dirty="0"/>
          </a:p>
        </p:txBody>
      </p:sp>
      <p:sp>
        <p:nvSpPr>
          <p:cNvPr id="4" name="عنصر نائب لرقم الشريحة 3"/>
          <p:cNvSpPr>
            <a:spLocks noGrp="1"/>
          </p:cNvSpPr>
          <p:nvPr>
            <p:ph type="sldNum" sz="quarter" idx="10"/>
          </p:nvPr>
        </p:nvSpPr>
        <p:spPr/>
        <p:txBody>
          <a:bodyPr/>
          <a:lstStyle/>
          <a:p>
            <a:fld id="{C1B066D7-1163-4386-B86D-41CD75F92FFB}" type="slidenum">
              <a:rPr lang="ar-SA" smtClean="0"/>
              <a:pPr/>
              <a:t>15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14/07/1435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428736"/>
            <a:ext cx="7772400" cy="1470025"/>
          </a:xfrm>
        </p:spPr>
        <p:txBody>
          <a:bodyPr/>
          <a:lstStyle/>
          <a:p>
            <a:r>
              <a:rPr lang="en-US" dirty="0" smtClean="0"/>
              <a:t>Multi-tone Test </a:t>
            </a:r>
            <a:endParaRPr lang="ar-SA" dirty="0"/>
          </a:p>
        </p:txBody>
      </p:sp>
      <p:sp>
        <p:nvSpPr>
          <p:cNvPr id="3" name="عنوان فرعي 2"/>
          <p:cNvSpPr>
            <a:spLocks noGrp="1"/>
          </p:cNvSpPr>
          <p:nvPr>
            <p:ph type="subTitle" idx="1"/>
          </p:nvPr>
        </p:nvSpPr>
        <p:spPr>
          <a:xfrm>
            <a:off x="6429388" y="2428868"/>
            <a:ext cx="2500298" cy="4000528"/>
          </a:xfrm>
          <a:noFill/>
          <a:ln>
            <a:solidFill>
              <a:schemeClr val="tx1"/>
            </a:solidFill>
          </a:ln>
        </p:spPr>
        <p:txBody>
          <a:bodyPr>
            <a:normAutofit fontScale="92500" lnSpcReduction="10000"/>
          </a:bodyPr>
          <a:lstStyle/>
          <a:p>
            <a:pPr algn="l"/>
            <a:endParaRPr lang="ar-SA" sz="2800" dirty="0" smtClean="0">
              <a:solidFill>
                <a:schemeClr val="tx1"/>
              </a:solidFill>
            </a:endParaRPr>
          </a:p>
          <a:p>
            <a:pPr algn="l"/>
            <a:endParaRPr lang="ar-SA" sz="2800" dirty="0" smtClean="0">
              <a:solidFill>
                <a:schemeClr val="tx1"/>
              </a:solidFill>
            </a:endParaRPr>
          </a:p>
          <a:p>
            <a:pPr algn="l"/>
            <a:endParaRPr lang="ar-SA" sz="2800" dirty="0" smtClean="0">
              <a:solidFill>
                <a:schemeClr val="tx1"/>
              </a:solidFill>
            </a:endParaRPr>
          </a:p>
          <a:p>
            <a:pPr algn="l"/>
            <a:r>
              <a:rPr lang="en-US" sz="2800" dirty="0" smtClean="0">
                <a:solidFill>
                  <a:schemeClr val="tx1"/>
                </a:solidFill>
              </a:rPr>
              <a:t>Yusri Maslamani</a:t>
            </a:r>
          </a:p>
          <a:p>
            <a:pPr algn="l"/>
            <a:r>
              <a:rPr lang="en-US" sz="2800" dirty="0" smtClean="0">
                <a:solidFill>
                  <a:schemeClr val="tx1"/>
                </a:solidFill>
              </a:rPr>
              <a:t>Mohammad Essa</a:t>
            </a:r>
          </a:p>
          <a:p>
            <a:pPr algn="l"/>
            <a:r>
              <a:rPr lang="en-US" sz="2800" dirty="0" smtClean="0">
                <a:solidFill>
                  <a:schemeClr val="tx1"/>
                </a:solidFill>
              </a:rPr>
              <a:t>Bleal Azaar  </a:t>
            </a:r>
          </a:p>
          <a:p>
            <a:pPr algn="l"/>
            <a:endParaRPr lang="en-US" sz="2800" dirty="0" smtClean="0">
              <a:solidFill>
                <a:schemeClr val="tx1"/>
              </a:solidFill>
            </a:endParaRPr>
          </a:p>
          <a:p>
            <a:pPr algn="l"/>
            <a:r>
              <a:rPr lang="en-US" sz="2400" dirty="0" smtClean="0">
                <a:solidFill>
                  <a:schemeClr val="tx1"/>
                </a:solidFill>
              </a:rPr>
              <a:t>Supervisor :</a:t>
            </a:r>
          </a:p>
          <a:p>
            <a:pPr algn="l"/>
            <a:r>
              <a:rPr lang="en-US" sz="2400" dirty="0" smtClean="0">
                <a:solidFill>
                  <a:schemeClr val="tx1"/>
                </a:solidFill>
              </a:rPr>
              <a:t>Dr. Falah Hasan  </a:t>
            </a:r>
            <a:endParaRPr lang="ar-SA" sz="2400" dirty="0">
              <a:solidFill>
                <a:schemeClr val="tx1"/>
              </a:solidFill>
            </a:endParaRPr>
          </a:p>
        </p:txBody>
      </p:sp>
      <p:pic>
        <p:nvPicPr>
          <p:cNvPr id="7" name="Picture 22"/>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arto="http://schemas.microsoft.com/office/word/2006/arto" xmlns:pic="http://schemas.openxmlformats.org/drawingml/2006/picture" xmlns:lc="http://schemas.openxmlformats.org/drawingml/2006/lockedCanvas" val="0"/>
              </a:ext>
            </a:extLst>
          </a:blip>
          <a:srcRect/>
          <a:stretch>
            <a:fillRect/>
          </a:stretch>
        </p:blipFill>
        <p:spPr bwMode="auto">
          <a:xfrm>
            <a:off x="857224" y="2643182"/>
            <a:ext cx="3214710" cy="242889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8" name="Picture 19"/>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arto="http://schemas.microsoft.com/office/word/2006/arto" xmlns:pic="http://schemas.openxmlformats.org/drawingml/2006/picture" xmlns:lc="http://schemas.openxmlformats.org/drawingml/2006/lockedCanvas" val="0"/>
              </a:ext>
            </a:extLst>
          </a:blip>
          <a:stretch>
            <a:fillRect/>
          </a:stretch>
        </p:blipFill>
        <p:spPr bwMode="auto">
          <a:xfrm>
            <a:off x="3214678" y="3714752"/>
            <a:ext cx="3071834" cy="242889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9" name="صورة 8" descr="g.jpg"/>
          <p:cNvPicPr>
            <a:picLocks noChangeAspect="1"/>
          </p:cNvPicPr>
          <p:nvPr/>
        </p:nvPicPr>
        <p:blipFill>
          <a:blip r:embed="rId4"/>
          <a:stretch>
            <a:fillRect/>
          </a:stretch>
        </p:blipFill>
        <p:spPr>
          <a:xfrm>
            <a:off x="3786182" y="214290"/>
            <a:ext cx="1357322" cy="134374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42852"/>
            <a:ext cx="8229600" cy="785818"/>
          </a:xfrm>
        </p:spPr>
        <p:txBody>
          <a:bodyPr>
            <a:normAutofit/>
          </a:bodyPr>
          <a:lstStyle/>
          <a:p>
            <a:r>
              <a:rPr lang="en-US" sz="3200" dirty="0" smtClean="0"/>
              <a:t>Generating the multi-tone signal using DSP kit</a:t>
            </a:r>
            <a:endParaRPr lang="ar-SA" sz="3200" dirty="0"/>
          </a:p>
        </p:txBody>
      </p:sp>
      <p:sp>
        <p:nvSpPr>
          <p:cNvPr id="3" name="عنصر نائب للمحتوى 2"/>
          <p:cNvSpPr>
            <a:spLocks noGrp="1"/>
          </p:cNvSpPr>
          <p:nvPr>
            <p:ph idx="1"/>
          </p:nvPr>
        </p:nvSpPr>
        <p:spPr>
          <a:xfrm>
            <a:off x="457200" y="1928802"/>
            <a:ext cx="8229600" cy="4714908"/>
          </a:xfrm>
        </p:spPr>
        <p:txBody>
          <a:bodyPr>
            <a:normAutofit/>
          </a:bodyPr>
          <a:lstStyle/>
          <a:p>
            <a:pPr algn="just" rtl="0">
              <a:buNone/>
            </a:pPr>
            <a:endParaRPr lang="ar-SA" dirty="0" smtClean="0"/>
          </a:p>
          <a:p>
            <a:pPr algn="just" rtl="0">
              <a:buNone/>
            </a:pPr>
            <a:endParaRPr lang="ar-SA" dirty="0" smtClean="0"/>
          </a:p>
          <a:p>
            <a:pPr algn="just" rtl="0">
              <a:buNone/>
            </a:pPr>
            <a:endParaRPr lang="en-US" dirty="0" smtClean="0"/>
          </a:p>
          <a:p>
            <a:pPr algn="just" rtl="0">
              <a:buNone/>
            </a:pPr>
            <a:endParaRPr lang="en-US" dirty="0" smtClean="0"/>
          </a:p>
          <a:p>
            <a:pPr algn="just" rtl="0">
              <a:buNone/>
            </a:pPr>
            <a:r>
              <a:rPr lang="en-US" dirty="0" smtClean="0"/>
              <a:t>To apply the multi-tone test :</a:t>
            </a:r>
          </a:p>
          <a:p>
            <a:pPr algn="just" rtl="0"/>
            <a:r>
              <a:rPr lang="en-US" sz="2800" dirty="0" smtClean="0"/>
              <a:t>First ,we convert the multi-tone code which was written in Matlab to C language in order to deal with code composer studio to be able to download the code on the DSP kit</a:t>
            </a:r>
            <a:endParaRPr lang="ar-SA" sz="2800" dirty="0"/>
          </a:p>
        </p:txBody>
      </p:sp>
      <p:pic>
        <p:nvPicPr>
          <p:cNvPr id="4" name="صورة 3" descr="yyyyyyyyyyyy.jpg"/>
          <p:cNvPicPr>
            <a:picLocks noChangeAspect="1"/>
          </p:cNvPicPr>
          <p:nvPr/>
        </p:nvPicPr>
        <p:blipFill>
          <a:blip r:embed="rId2" cstate="print"/>
          <a:stretch>
            <a:fillRect/>
          </a:stretch>
        </p:blipFill>
        <p:spPr>
          <a:xfrm>
            <a:off x="1142976" y="1214422"/>
            <a:ext cx="6786578" cy="264320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571480"/>
            <a:ext cx="8229600" cy="5929354"/>
          </a:xfrm>
        </p:spPr>
        <p:txBody>
          <a:bodyPr>
            <a:normAutofit lnSpcReduction="10000"/>
          </a:bodyPr>
          <a:lstStyle/>
          <a:p>
            <a:pPr algn="just" rtl="0"/>
            <a:r>
              <a:rPr lang="en-US" dirty="0" smtClean="0"/>
              <a:t>Second ,after that we take the output line from the kit and connected to the B.P.F to get the frequency response by using the Pico scope </a:t>
            </a:r>
          </a:p>
          <a:p>
            <a:pPr algn="l">
              <a:buNone/>
            </a:pPr>
            <a:endParaRPr lang="en-US" dirty="0" smtClean="0"/>
          </a:p>
          <a:p>
            <a:pPr algn="l">
              <a:buNone/>
            </a:pPr>
            <a:endParaRPr lang="en-US" dirty="0" smtClean="0"/>
          </a:p>
          <a:p>
            <a:pPr algn="l">
              <a:buNone/>
            </a:pPr>
            <a:endParaRPr lang="en-US" dirty="0" smtClean="0"/>
          </a:p>
          <a:p>
            <a:pPr algn="l">
              <a:buNone/>
            </a:pPr>
            <a:r>
              <a:rPr lang="en-US" sz="2000" dirty="0" smtClean="0"/>
              <a:t> </a:t>
            </a:r>
          </a:p>
          <a:p>
            <a:pPr algn="l">
              <a:buNone/>
            </a:pPr>
            <a:endParaRPr lang="en-US" sz="2000" dirty="0" smtClean="0"/>
          </a:p>
          <a:p>
            <a:pPr algn="l">
              <a:buNone/>
            </a:pPr>
            <a:r>
              <a:rPr lang="ar-SA" sz="2000" dirty="0" smtClean="0"/>
              <a:t> </a:t>
            </a:r>
            <a:r>
              <a:rPr lang="en-US" sz="2000" dirty="0" smtClean="0"/>
              <a:t>Sample vector = 128 sample </a:t>
            </a:r>
          </a:p>
          <a:p>
            <a:pPr algn="l">
              <a:buNone/>
            </a:pPr>
            <a:r>
              <a:rPr lang="en-US" sz="2000" dirty="0" smtClean="0"/>
              <a:t>Number of tones = 32 </a:t>
            </a:r>
          </a:p>
          <a:p>
            <a:pPr algn="l">
              <a:buNone/>
            </a:pPr>
            <a:r>
              <a:rPr lang="en-US" sz="2000" dirty="0" smtClean="0"/>
              <a:t>Fs = 96 KHz </a:t>
            </a:r>
          </a:p>
          <a:p>
            <a:pPr algn="l">
              <a:buNone/>
            </a:pPr>
            <a:r>
              <a:rPr lang="en-US" sz="2000" dirty="0" smtClean="0"/>
              <a:t>Ts = 1.3 ms </a:t>
            </a:r>
          </a:p>
          <a:p>
            <a:pPr algn="l">
              <a:buNone/>
            </a:pPr>
            <a:endParaRPr lang="en-US" sz="2000" dirty="0" smtClean="0"/>
          </a:p>
        </p:txBody>
      </p:sp>
      <p:sp>
        <p:nvSpPr>
          <p:cNvPr id="4" name="شكل بيضاوي 3"/>
          <p:cNvSpPr/>
          <p:nvPr/>
        </p:nvSpPr>
        <p:spPr>
          <a:xfrm>
            <a:off x="642910" y="3143248"/>
            <a:ext cx="2000264"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Samples of multi tone</a:t>
            </a:r>
            <a:endParaRPr lang="ar-SA" dirty="0"/>
          </a:p>
        </p:txBody>
      </p:sp>
      <p:sp>
        <p:nvSpPr>
          <p:cNvPr id="5" name="مستطيل مستدير الزوايا 4"/>
          <p:cNvSpPr/>
          <p:nvPr/>
        </p:nvSpPr>
        <p:spPr>
          <a:xfrm>
            <a:off x="3286116" y="3571876"/>
            <a:ext cx="1500198"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DSP kit </a:t>
            </a:r>
            <a:endParaRPr lang="ar-SA" dirty="0"/>
          </a:p>
        </p:txBody>
      </p:sp>
      <p:cxnSp>
        <p:nvCxnSpPr>
          <p:cNvPr id="7" name="رابط بشكل مرفق 6"/>
          <p:cNvCxnSpPr/>
          <p:nvPr/>
        </p:nvCxnSpPr>
        <p:spPr>
          <a:xfrm>
            <a:off x="4357686" y="4214818"/>
            <a:ext cx="1143008" cy="857256"/>
          </a:xfrm>
          <a:prstGeom prst="bentConnector3">
            <a:avLst>
              <a:gd name="adj1" fmla="val 58889"/>
            </a:avLst>
          </a:prstGeom>
          <a:ln>
            <a:bevel/>
            <a:tailEnd type="arrow"/>
          </a:ln>
        </p:spPr>
        <p:style>
          <a:lnRef idx="1">
            <a:schemeClr val="accent1"/>
          </a:lnRef>
          <a:fillRef idx="0">
            <a:schemeClr val="accent1"/>
          </a:fillRef>
          <a:effectRef idx="0">
            <a:schemeClr val="accent1"/>
          </a:effectRef>
          <a:fontRef idx="minor">
            <a:schemeClr val="tx1"/>
          </a:fontRef>
        </p:style>
      </p:cxnSp>
      <p:sp>
        <p:nvSpPr>
          <p:cNvPr id="9" name="مخطط انسيابي: تحضير 8"/>
          <p:cNvSpPr/>
          <p:nvPr/>
        </p:nvSpPr>
        <p:spPr>
          <a:xfrm>
            <a:off x="5572132" y="4714884"/>
            <a:ext cx="1214446" cy="642942"/>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DUT</a:t>
            </a:r>
            <a:endParaRPr lang="ar-SA" dirty="0"/>
          </a:p>
        </p:txBody>
      </p:sp>
      <p:sp>
        <p:nvSpPr>
          <p:cNvPr id="10" name="مستطيل ذو زوايا قطرية مستديرة 9"/>
          <p:cNvSpPr/>
          <p:nvPr/>
        </p:nvSpPr>
        <p:spPr>
          <a:xfrm>
            <a:off x="7215206" y="4572008"/>
            <a:ext cx="1571636" cy="857256"/>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Pico scope </a:t>
            </a:r>
            <a:endParaRPr lang="ar-SA" dirty="0"/>
          </a:p>
        </p:txBody>
      </p:sp>
      <p:cxnSp>
        <p:nvCxnSpPr>
          <p:cNvPr id="13" name="رابط كسهم مستقيم 12"/>
          <p:cNvCxnSpPr>
            <a:endCxn id="10" idx="2"/>
          </p:cNvCxnSpPr>
          <p:nvPr/>
        </p:nvCxnSpPr>
        <p:spPr>
          <a:xfrm>
            <a:off x="6643702" y="5000636"/>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بشكل مرفق 22"/>
          <p:cNvCxnSpPr/>
          <p:nvPr/>
        </p:nvCxnSpPr>
        <p:spPr>
          <a:xfrm>
            <a:off x="2000232" y="3857628"/>
            <a:ext cx="1214446" cy="28575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401080" cy="6357982"/>
          </a:xfrm>
        </p:spPr>
        <p:txBody>
          <a:bodyPr>
            <a:normAutofit/>
          </a:bodyPr>
          <a:lstStyle/>
          <a:p>
            <a:pPr algn="l">
              <a:buNone/>
            </a:pPr>
            <a:endParaRPr lang="en-US" sz="1600" dirty="0" smtClean="0"/>
          </a:p>
          <a:p>
            <a:pPr algn="l">
              <a:buNone/>
            </a:pPr>
            <a:r>
              <a:rPr lang="en-US" sz="1800" dirty="0" smtClean="0"/>
              <a:t>This is multi-tone signal  in time domain which we deal with  without testing the RLC from </a:t>
            </a:r>
            <a:r>
              <a:rPr lang="en-US" sz="1800" dirty="0" smtClean="0"/>
              <a:t>Matlab </a:t>
            </a:r>
            <a:r>
              <a:rPr lang="en-US" sz="1600" dirty="0" smtClean="0"/>
              <a:t>: </a:t>
            </a:r>
            <a:r>
              <a:rPr lang="en-US" sz="2000" dirty="0" smtClean="0"/>
              <a:t> </a:t>
            </a:r>
          </a:p>
          <a:p>
            <a:pPr algn="l">
              <a:buNone/>
            </a:pPr>
            <a:endParaRPr lang="en-US" sz="3000" dirty="0" smtClean="0"/>
          </a:p>
          <a:p>
            <a:pPr algn="l">
              <a:buNone/>
            </a:pPr>
            <a:endParaRPr lang="en-US" sz="3000" dirty="0" smtClean="0"/>
          </a:p>
          <a:p>
            <a:pPr algn="l">
              <a:buNone/>
            </a:pPr>
            <a:endParaRPr lang="en-US" sz="3000" dirty="0" smtClean="0"/>
          </a:p>
          <a:p>
            <a:pPr algn="l">
              <a:buNone/>
            </a:pPr>
            <a:endParaRPr lang="en-US" sz="1600" dirty="0" smtClean="0"/>
          </a:p>
          <a:p>
            <a:pPr algn="l">
              <a:buNone/>
            </a:pPr>
            <a:endParaRPr lang="en-US" sz="1600" dirty="0" smtClean="0"/>
          </a:p>
          <a:p>
            <a:pPr algn="l">
              <a:buNone/>
            </a:pPr>
            <a:r>
              <a:rPr lang="en-US" sz="1800" dirty="0" smtClean="0"/>
              <a:t>This is the multi-tone signal which we see from using the DSP kit and picoscope in time domain </a:t>
            </a:r>
            <a:r>
              <a:rPr lang="en-US" sz="1600" dirty="0" smtClean="0"/>
              <a:t>: </a:t>
            </a:r>
            <a:endParaRPr lang="ar-SA" sz="1600" dirty="0"/>
          </a:p>
        </p:txBody>
      </p:sp>
      <p:pic>
        <p:nvPicPr>
          <p:cNvPr id="5" name="عنصر نائب للمحتوى 3" descr="untitled7.jpg"/>
          <p:cNvPicPr>
            <a:picLocks/>
          </p:cNvPicPr>
          <p:nvPr/>
        </p:nvPicPr>
        <p:blipFill>
          <a:blip r:embed="rId2"/>
          <a:stretch>
            <a:fillRect/>
          </a:stretch>
        </p:blipFill>
        <p:spPr>
          <a:xfrm>
            <a:off x="571472" y="1285860"/>
            <a:ext cx="8072494" cy="2071702"/>
          </a:xfrm>
          <a:prstGeom prst="rect">
            <a:avLst/>
          </a:prstGeom>
          <a:ln>
            <a:noFill/>
          </a:ln>
          <a:effectLst>
            <a:outerShdw blurRad="292100" dist="139700" dir="2700000" algn="tl" rotWithShape="0">
              <a:srgbClr val="333333">
                <a:alpha val="65000"/>
              </a:srgbClr>
            </a:outerShdw>
          </a:effectLst>
        </p:spPr>
      </p:pic>
      <p:pic>
        <p:nvPicPr>
          <p:cNvPr id="8" name="صورة 7" descr="zzz.PNG"/>
          <p:cNvPicPr>
            <a:picLocks noChangeAspect="1"/>
          </p:cNvPicPr>
          <p:nvPr/>
        </p:nvPicPr>
        <p:blipFill>
          <a:blip r:embed="rId3"/>
          <a:stretch>
            <a:fillRect/>
          </a:stretch>
        </p:blipFill>
        <p:spPr>
          <a:xfrm>
            <a:off x="642910" y="4071942"/>
            <a:ext cx="8001056" cy="255814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6215106"/>
          </a:xfrm>
        </p:spPr>
        <p:txBody>
          <a:bodyPr>
            <a:normAutofit/>
          </a:bodyPr>
          <a:lstStyle/>
          <a:p>
            <a:pPr algn="l">
              <a:buNone/>
            </a:pPr>
            <a:r>
              <a:rPr lang="en-US" sz="2400" dirty="0" smtClean="0"/>
              <a:t>This picture represent the multi-tone spectrum before testing the filter . We notice that the multi-tone cover a range of 24 KHZ which mean it can cover the range of bandwidth for the B.P.F </a:t>
            </a:r>
            <a:endParaRPr lang="ar-SA" sz="2400" dirty="0"/>
          </a:p>
        </p:txBody>
      </p:sp>
      <p:pic>
        <p:nvPicPr>
          <p:cNvPr id="5" name="صورة 4" descr="nnn.PNG"/>
          <p:cNvPicPr>
            <a:picLocks noChangeAspect="1"/>
          </p:cNvPicPr>
          <p:nvPr/>
        </p:nvPicPr>
        <p:blipFill>
          <a:blip r:embed="rId2"/>
          <a:stretch>
            <a:fillRect/>
          </a:stretch>
        </p:blipFill>
        <p:spPr>
          <a:xfrm>
            <a:off x="785786" y="1785926"/>
            <a:ext cx="7500958" cy="464347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142852"/>
            <a:ext cx="8229600" cy="6286544"/>
          </a:xfrm>
        </p:spPr>
        <p:txBody>
          <a:bodyPr>
            <a:normAutofit/>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l">
              <a:buNone/>
            </a:pPr>
            <a:r>
              <a:rPr lang="en-US" sz="1600" dirty="0" smtClean="0"/>
              <a:t>                                                        </a:t>
            </a:r>
          </a:p>
          <a:p>
            <a:pPr algn="l">
              <a:buNone/>
            </a:pPr>
            <a:r>
              <a:rPr lang="en-US" sz="1600" dirty="0" smtClean="0"/>
              <a:t>                                                          The spectrum of BPF after the test</a:t>
            </a:r>
          </a:p>
          <a:p>
            <a:pPr algn="l">
              <a:buNone/>
            </a:pPr>
            <a:endParaRPr lang="en-US" sz="2000" dirty="0" smtClean="0"/>
          </a:p>
          <a:p>
            <a:pPr algn="l">
              <a:buNone/>
            </a:pPr>
            <a:r>
              <a:rPr lang="en-US" sz="2400" dirty="0" smtClean="0"/>
              <a:t>From this figure we find that the crest factor CF equal to 2.587 and this is the value which represented by using a band bass filter with these specifications R = 1k Ω,L = 0.25μF, C=1mH</a:t>
            </a:r>
            <a:endParaRPr lang="ar-SA" sz="2400" dirty="0"/>
          </a:p>
        </p:txBody>
      </p:sp>
      <p:pic>
        <p:nvPicPr>
          <p:cNvPr id="8" name="صورة 7" descr="ooooooo0n.png"/>
          <p:cNvPicPr>
            <a:picLocks noChangeAspect="1"/>
          </p:cNvPicPr>
          <p:nvPr/>
        </p:nvPicPr>
        <p:blipFill>
          <a:blip r:embed="rId2"/>
          <a:stretch>
            <a:fillRect/>
          </a:stretch>
        </p:blipFill>
        <p:spPr>
          <a:xfrm>
            <a:off x="1142976" y="214290"/>
            <a:ext cx="7072362" cy="408418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472518" cy="6286544"/>
          </a:xfrm>
        </p:spPr>
        <p:txBody>
          <a:bodyPr/>
          <a:lstStyle/>
          <a:p>
            <a:pPr algn="ctr">
              <a:buNone/>
            </a:pPr>
            <a:r>
              <a:rPr lang="en-US" sz="2400" dirty="0" smtClean="0"/>
              <a:t>The spectrum of BPF using R = 1k Ω,C = 10pF, L=1mH :</a:t>
            </a:r>
          </a:p>
          <a:p>
            <a:pPr>
              <a:buNone/>
            </a:pPr>
            <a:endParaRPr lang="en-US" dirty="0" smtClean="0"/>
          </a:p>
          <a:p>
            <a:pPr>
              <a:buNone/>
            </a:pPr>
            <a:endParaRPr lang="en-US" dirty="0" smtClean="0"/>
          </a:p>
          <a:p>
            <a:pPr>
              <a:buNone/>
            </a:pPr>
            <a:endParaRPr lang="en-US" dirty="0" smtClean="0"/>
          </a:p>
          <a:p>
            <a:pPr>
              <a:buNone/>
            </a:pPr>
            <a:endParaRPr lang="en-US" dirty="0" smtClean="0"/>
          </a:p>
          <a:p>
            <a:pPr algn="l">
              <a:buNone/>
            </a:pPr>
            <a:endParaRPr lang="ar-SA" sz="2400" dirty="0" smtClean="0"/>
          </a:p>
          <a:p>
            <a:pPr algn="l">
              <a:buNone/>
            </a:pPr>
            <a:endParaRPr lang="en-US" sz="2400" dirty="0" smtClean="0"/>
          </a:p>
          <a:p>
            <a:pPr algn="l">
              <a:buNone/>
            </a:pPr>
            <a:endParaRPr lang="ar-SA" dirty="0"/>
          </a:p>
        </p:txBody>
      </p:sp>
      <p:pic>
        <p:nvPicPr>
          <p:cNvPr id="4" name="Picture 39" descr="رجيم.PNG"/>
          <p:cNvPicPr/>
          <p:nvPr/>
        </p:nvPicPr>
        <p:blipFill>
          <a:blip r:embed="rId3"/>
          <a:stretch>
            <a:fillRect/>
          </a:stretch>
        </p:blipFill>
        <p:spPr>
          <a:xfrm>
            <a:off x="857224" y="1071546"/>
            <a:ext cx="7358114" cy="435771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a:bodyPr>
          <a:lstStyle/>
          <a:p>
            <a:pPr algn="ctr">
              <a:buNone/>
            </a:pPr>
            <a:r>
              <a:rPr lang="ar-SA" sz="2400" dirty="0" smtClean="0"/>
              <a:t>: </a:t>
            </a:r>
            <a:r>
              <a:rPr lang="en-US" sz="2400" dirty="0" smtClean="0"/>
              <a:t>The spectrum of BPF using R = 1k Ω,L = 100pF, L=1mH</a:t>
            </a:r>
            <a:endParaRPr lang="ar-SA" sz="2400" dirty="0"/>
          </a:p>
        </p:txBody>
      </p:sp>
      <p:pic>
        <p:nvPicPr>
          <p:cNvPr id="4" name="Picture 39" descr="رجيم.PNG"/>
          <p:cNvPicPr/>
          <p:nvPr/>
        </p:nvPicPr>
        <p:blipFill>
          <a:blip r:embed="rId2"/>
          <a:stretch>
            <a:fillRect/>
          </a:stretch>
        </p:blipFill>
        <p:spPr>
          <a:xfrm>
            <a:off x="857224" y="1357298"/>
            <a:ext cx="7358114" cy="428628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en-US" dirty="0" smtClean="0"/>
              <a:t>Conclusion</a:t>
            </a:r>
            <a:endParaRPr lang="ar-SA" dirty="0"/>
          </a:p>
        </p:txBody>
      </p:sp>
      <p:sp>
        <p:nvSpPr>
          <p:cNvPr id="3" name="عنصر نائب للمحتوى 2"/>
          <p:cNvSpPr>
            <a:spLocks noGrp="1"/>
          </p:cNvSpPr>
          <p:nvPr>
            <p:ph idx="1"/>
          </p:nvPr>
        </p:nvSpPr>
        <p:spPr>
          <a:xfrm>
            <a:off x="457200" y="1214422"/>
            <a:ext cx="8229600" cy="4911741"/>
          </a:xfrm>
        </p:spPr>
        <p:txBody>
          <a:bodyPr>
            <a:normAutofit/>
          </a:bodyPr>
          <a:lstStyle/>
          <a:p>
            <a:pPr algn="l">
              <a:lnSpc>
                <a:spcPct val="120000"/>
              </a:lnSpc>
              <a:buNone/>
            </a:pPr>
            <a:r>
              <a:rPr lang="en-US" sz="2200" dirty="0" smtClean="0"/>
              <a:t>We find that using the multi-tone teqnique and the crest factor to judge for the device to be accepted or not is an efficient way since any change in any parameters on the device lead to change the crest factor and this what we are looking for that this test can let us compare between any two devices easily and within milliseconds</a:t>
            </a:r>
          </a:p>
          <a:p>
            <a:pPr algn="l">
              <a:buNone/>
            </a:pPr>
            <a:endParaRPr lang="en-US" sz="2200" dirty="0" smtClean="0"/>
          </a:p>
          <a:p>
            <a:pPr algn="l">
              <a:buNone/>
            </a:pPr>
            <a:endParaRPr lang="en-US" sz="2200" dirty="0" smtClean="0"/>
          </a:p>
          <a:p>
            <a:pPr algn="l">
              <a:buNone/>
            </a:pPr>
            <a:endParaRPr lang="en-US" sz="2200" dirty="0" smtClean="0"/>
          </a:p>
          <a:p>
            <a:pPr algn="l">
              <a:buNone/>
            </a:pPr>
            <a:r>
              <a:rPr lang="en-US" sz="2200" dirty="0" smtClean="0"/>
              <a:t>This mean this test can give between any active or passive device and accurate results in less time due to compare with using a VCO and single tone principle which need more time and less in accuracy and hard to judge when comparing  </a:t>
            </a:r>
            <a:endParaRPr lang="ar-SA"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857232"/>
            <a:ext cx="8229600" cy="4525963"/>
          </a:xfrm>
        </p:spPr>
        <p:txBody>
          <a:bodyPr/>
          <a:lstStyle/>
          <a:p>
            <a:pPr algn="ctr">
              <a:buNone/>
            </a:pPr>
            <a:endParaRPr lang="ar-SA" dirty="0" smtClean="0"/>
          </a:p>
          <a:p>
            <a:pPr algn="ctr">
              <a:buNone/>
            </a:pPr>
            <a:endParaRPr lang="ar-SA" dirty="0" smtClean="0"/>
          </a:p>
          <a:p>
            <a:pPr algn="ctr">
              <a:buNone/>
            </a:pPr>
            <a:endParaRPr lang="ar-SA" dirty="0" smtClean="0"/>
          </a:p>
          <a:p>
            <a:pPr algn="ctr">
              <a:buNone/>
            </a:pPr>
            <a:r>
              <a:rPr lang="en-US" sz="4800" dirty="0" smtClean="0"/>
              <a:t>Thanks For Listening </a:t>
            </a:r>
            <a:endParaRPr lang="ar-SA"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Introduction</a:t>
            </a:r>
            <a:br>
              <a:rPr lang="en-US" b="1" dirty="0" smtClean="0"/>
            </a:br>
            <a:endParaRPr lang="ar-SA" b="1" dirty="0"/>
          </a:p>
        </p:txBody>
      </p:sp>
      <p:pic>
        <p:nvPicPr>
          <p:cNvPr id="4" name="عنصر نائب للمحتوى 3" descr="يسري.jpg"/>
          <p:cNvPicPr>
            <a:picLocks noGrp="1" noChangeAspect="1"/>
          </p:cNvPicPr>
          <p:nvPr>
            <p:ph idx="1"/>
          </p:nvPr>
        </p:nvPicPr>
        <p:blipFill>
          <a:blip r:embed="rId2" cstate="print"/>
          <a:stretch>
            <a:fillRect/>
          </a:stretch>
        </p:blipFill>
        <p:spPr>
          <a:xfrm>
            <a:off x="642911" y="1000108"/>
            <a:ext cx="7929618" cy="512605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6000792"/>
          </a:xfrm>
        </p:spPr>
        <p:txBody>
          <a:bodyPr/>
          <a:lstStyle/>
          <a:p>
            <a:pPr algn="ctr">
              <a:buNone/>
            </a:pPr>
            <a:r>
              <a:rPr lang="en-US" dirty="0" smtClean="0"/>
              <a:t>Using Matlab </a:t>
            </a:r>
            <a:endParaRPr lang="ar-SA" dirty="0"/>
          </a:p>
        </p:txBody>
      </p:sp>
      <p:pic>
        <p:nvPicPr>
          <p:cNvPr id="4" name="صورة 3" descr="E:\multitone project\some thing related to the project\jkkk;;.PNG"/>
          <p:cNvPicPr/>
          <p:nvPr/>
        </p:nvPicPr>
        <p:blipFill>
          <a:blip r:embed="rId2" cstate="print"/>
          <a:srcRect/>
          <a:stretch>
            <a:fillRect/>
          </a:stretch>
        </p:blipFill>
        <p:spPr bwMode="auto">
          <a:xfrm>
            <a:off x="1000100" y="1357298"/>
            <a:ext cx="7286676" cy="48577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Practical work </a:t>
            </a:r>
            <a:endParaRPr lang="ar-SA" dirty="0"/>
          </a:p>
        </p:txBody>
      </p:sp>
      <p:sp>
        <p:nvSpPr>
          <p:cNvPr id="3" name="عنصر نائب للمحتوى 2"/>
          <p:cNvSpPr>
            <a:spLocks noGrp="1"/>
          </p:cNvSpPr>
          <p:nvPr>
            <p:ph idx="1"/>
          </p:nvPr>
        </p:nvSpPr>
        <p:spPr>
          <a:xfrm>
            <a:off x="457200" y="1357298"/>
            <a:ext cx="8229600" cy="4768865"/>
          </a:xfrm>
        </p:spPr>
        <p:txBody>
          <a:bodyPr/>
          <a:lstStyle/>
          <a:p>
            <a:pPr algn="l" rtl="0">
              <a:buFont typeface="Wingdings" pitchFamily="2" charset="2"/>
              <a:buChar char="ü"/>
            </a:pPr>
            <a:r>
              <a:rPr lang="en-US" sz="2800" dirty="0" smtClean="0"/>
              <a:t>The main advantage of multi-tone test is that we can characterize the frequency response of an unknown device in very short time </a:t>
            </a:r>
            <a:endParaRPr lang="ar-SA" sz="2800" dirty="0" smtClean="0"/>
          </a:p>
          <a:p>
            <a:pPr algn="l">
              <a:buNone/>
            </a:pPr>
            <a:endParaRPr lang="en-US" dirty="0" smtClean="0"/>
          </a:p>
        </p:txBody>
      </p:sp>
      <p:pic>
        <p:nvPicPr>
          <p:cNvPr id="4" name="صورة 3" descr="E:\multitone project\kj.PNG"/>
          <p:cNvPicPr/>
          <p:nvPr/>
        </p:nvPicPr>
        <p:blipFill>
          <a:blip r:embed="rId2" cstate="print"/>
          <a:srcRect/>
          <a:stretch>
            <a:fillRect/>
          </a:stretch>
        </p:blipFill>
        <p:spPr bwMode="auto">
          <a:xfrm>
            <a:off x="857224" y="3143248"/>
            <a:ext cx="7072362" cy="2714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pPr algn="just" rtl="0">
              <a:buFont typeface="Wingdings" pitchFamily="2" charset="2"/>
              <a:buChar char="ü"/>
            </a:pPr>
            <a:r>
              <a:rPr lang="en-US" dirty="0" smtClean="0"/>
              <a:t>In order to show that we applied the principle of single tone test and multi-tone test and make a comparison between them </a:t>
            </a:r>
          </a:p>
          <a:p>
            <a:pPr algn="l">
              <a:buNone/>
            </a:pPr>
            <a:endParaRPr lang="en-US" dirty="0" smtClean="0"/>
          </a:p>
          <a:p>
            <a:pPr algn="l">
              <a:buNone/>
            </a:pPr>
            <a:endParaRPr lang="en-US" dirty="0" smtClean="0"/>
          </a:p>
          <a:p>
            <a:pPr algn="l">
              <a:buNone/>
            </a:pPr>
            <a:endParaRPr lang="en-US" dirty="0" smtClean="0"/>
          </a:p>
          <a:p>
            <a:pPr algn="l">
              <a:buNone/>
            </a:pPr>
            <a:r>
              <a:rPr lang="en-US" sz="2800" dirty="0" smtClean="0"/>
              <a:t>                                    Single tone test</a:t>
            </a:r>
            <a:r>
              <a:rPr lang="en-US" dirty="0" smtClean="0"/>
              <a:t> </a:t>
            </a:r>
          </a:p>
          <a:p>
            <a:pPr algn="l" rtl="0">
              <a:buFont typeface="Wingdings" pitchFamily="2" charset="2"/>
              <a:buChar char="ü"/>
            </a:pPr>
            <a:r>
              <a:rPr lang="en-US" dirty="0" smtClean="0"/>
              <a:t>It based on keep changing the frequency every time in order to get the frequency response </a:t>
            </a:r>
          </a:p>
          <a:p>
            <a:pPr algn="l">
              <a:buNone/>
            </a:pPr>
            <a:endParaRPr lang="en-US" dirty="0" smtClean="0"/>
          </a:p>
          <a:p>
            <a:endParaRPr lang="ar-SA" dirty="0"/>
          </a:p>
        </p:txBody>
      </p:sp>
      <p:sp>
        <p:nvSpPr>
          <p:cNvPr id="5" name="مستطيل مستدير الزوايا 4"/>
          <p:cNvSpPr/>
          <p:nvPr/>
        </p:nvSpPr>
        <p:spPr>
          <a:xfrm>
            <a:off x="1142976" y="2285992"/>
            <a:ext cx="1571636" cy="121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Signal generator </a:t>
            </a:r>
            <a:endParaRPr lang="ar-SA" dirty="0"/>
          </a:p>
        </p:txBody>
      </p:sp>
      <p:sp>
        <p:nvSpPr>
          <p:cNvPr id="6" name="سهم إلى اليمين 5"/>
          <p:cNvSpPr/>
          <p:nvPr/>
        </p:nvSpPr>
        <p:spPr>
          <a:xfrm>
            <a:off x="2786050" y="2714620"/>
            <a:ext cx="92869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شكل بيضاوي 6"/>
          <p:cNvSpPr/>
          <p:nvPr/>
        </p:nvSpPr>
        <p:spPr>
          <a:xfrm>
            <a:off x="3786182" y="2285992"/>
            <a:ext cx="1500198"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DUT</a:t>
            </a:r>
            <a:endParaRPr lang="ar-SA" dirty="0"/>
          </a:p>
        </p:txBody>
      </p:sp>
      <p:sp>
        <p:nvSpPr>
          <p:cNvPr id="8" name="سهم إلى اليمين 7"/>
          <p:cNvSpPr/>
          <p:nvPr/>
        </p:nvSpPr>
        <p:spPr>
          <a:xfrm>
            <a:off x="5357818" y="2714620"/>
            <a:ext cx="1214446" cy="357190"/>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ذو زوايا قطرية مستديرة 8"/>
          <p:cNvSpPr/>
          <p:nvPr/>
        </p:nvSpPr>
        <p:spPr>
          <a:xfrm>
            <a:off x="6643702" y="2428868"/>
            <a:ext cx="1214446" cy="928694"/>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Spectrum analyzer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lnSpcReduction="10000"/>
          </a:bodyPr>
          <a:lstStyle/>
          <a:p>
            <a:pPr algn="justLow" rtl="0">
              <a:buNone/>
            </a:pPr>
            <a:r>
              <a:rPr lang="en-US" dirty="0" smtClean="0"/>
              <a:t>First ,we </a:t>
            </a:r>
            <a:r>
              <a:rPr lang="en-US" dirty="0" smtClean="0"/>
              <a:t>decide the type of DUT we used to </a:t>
            </a:r>
            <a:r>
              <a:rPr lang="en-US" dirty="0" smtClean="0"/>
              <a:t>be a </a:t>
            </a:r>
            <a:r>
              <a:rPr lang="en-US" dirty="0" smtClean="0"/>
              <a:t>Band Pass Filter(parallel RLC) with these specifications : Band width = 4 KHz , cutoff frequency (Fc) = 10 KHz </a:t>
            </a:r>
          </a:p>
          <a:p>
            <a:pPr algn="l">
              <a:buNone/>
            </a:pPr>
            <a:endParaRPr lang="ar-SA" dirty="0" smtClean="0"/>
          </a:p>
          <a:p>
            <a:pPr algn="l">
              <a:buNone/>
            </a:pPr>
            <a:endParaRPr lang="ar-SA" dirty="0" smtClean="0"/>
          </a:p>
          <a:p>
            <a:pPr algn="l">
              <a:buNone/>
            </a:pPr>
            <a:endParaRPr lang="ar-SA" dirty="0" smtClean="0"/>
          </a:p>
          <a:p>
            <a:pPr algn="l">
              <a:buNone/>
            </a:pPr>
            <a:endParaRPr lang="ar-SA" dirty="0" smtClean="0"/>
          </a:p>
          <a:p>
            <a:pPr algn="just" rtl="0">
              <a:buNone/>
            </a:pPr>
            <a:endParaRPr lang="en-US" dirty="0" smtClean="0"/>
          </a:p>
          <a:p>
            <a:pPr algn="just" rtl="0">
              <a:buNone/>
            </a:pPr>
            <a:r>
              <a:rPr lang="en-US" dirty="0" smtClean="0"/>
              <a:t>Accordingly </a:t>
            </a:r>
            <a:r>
              <a:rPr lang="en-US" dirty="0" smtClean="0"/>
              <a:t>the values R = 1k Ω,L = 0.25μF, C=1mH</a:t>
            </a:r>
          </a:p>
          <a:p>
            <a:pPr algn="l">
              <a:buNone/>
            </a:pPr>
            <a:endParaRPr lang="ar-SA" dirty="0"/>
          </a:p>
        </p:txBody>
      </p:sp>
      <p:pic>
        <p:nvPicPr>
          <p:cNvPr id="2050" name="Picture 2"/>
          <p:cNvPicPr>
            <a:picLocks noChangeAspect="1" noChangeArrowheads="1"/>
          </p:cNvPicPr>
          <p:nvPr/>
        </p:nvPicPr>
        <p:blipFill>
          <a:blip r:embed="rId2"/>
          <a:srcRect/>
          <a:stretch>
            <a:fillRect/>
          </a:stretch>
        </p:blipFill>
        <p:spPr bwMode="auto">
          <a:xfrm>
            <a:off x="2928926" y="2500306"/>
            <a:ext cx="3000396" cy="218189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Apply the principle of single tone test</a:t>
            </a:r>
            <a:endParaRPr lang="ar-SA" dirty="0"/>
          </a:p>
        </p:txBody>
      </p:sp>
      <p:sp>
        <p:nvSpPr>
          <p:cNvPr id="3" name="عنصر نائب للمحتوى 2"/>
          <p:cNvSpPr>
            <a:spLocks noGrp="1"/>
          </p:cNvSpPr>
          <p:nvPr>
            <p:ph idx="1"/>
          </p:nvPr>
        </p:nvSpPr>
        <p:spPr/>
        <p:txBody>
          <a:bodyPr>
            <a:normAutofit/>
          </a:bodyPr>
          <a:lstStyle/>
          <a:p>
            <a:pPr marL="514350" indent="-514350" algn="l" rtl="0">
              <a:buFont typeface="Wingdings" pitchFamily="2" charset="2"/>
              <a:buChar char="q"/>
            </a:pPr>
            <a:r>
              <a:rPr lang="en-US" sz="3000" dirty="0" smtClean="0"/>
              <a:t>The fist application was a voltage </a:t>
            </a:r>
            <a:r>
              <a:rPr lang="en-US" sz="3000" dirty="0" smtClean="0"/>
              <a:t>controlled oscillator VCO</a:t>
            </a:r>
          </a:p>
          <a:p>
            <a:pPr marL="514350" indent="-514350" algn="l" rtl="0">
              <a:buFont typeface="Wingdings" pitchFamily="2" charset="2"/>
              <a:buChar char="q"/>
            </a:pPr>
            <a:r>
              <a:rPr lang="en-US" sz="3000" dirty="0" smtClean="0"/>
              <a:t> </a:t>
            </a:r>
            <a:endParaRPr lang="en-US" sz="3000" dirty="0" smtClean="0"/>
          </a:p>
          <a:p>
            <a:pPr marL="514350" indent="-514350" algn="l" rtl="0">
              <a:buNone/>
            </a:pPr>
            <a:r>
              <a:rPr lang="en-US" sz="3000" dirty="0" smtClean="0"/>
              <a:t>                           </a:t>
            </a:r>
            <a:r>
              <a:rPr lang="en-US" sz="1600" dirty="0" smtClean="0"/>
              <a:t>IN</a:t>
            </a:r>
            <a:r>
              <a:rPr lang="en-US" sz="3000" dirty="0" smtClean="0"/>
              <a:t>                   </a:t>
            </a:r>
            <a:r>
              <a:rPr lang="en-US" sz="1600" dirty="0" smtClean="0"/>
              <a:t>out</a:t>
            </a:r>
            <a:r>
              <a:rPr lang="en-US" sz="3000" dirty="0" smtClean="0"/>
              <a:t>                 </a:t>
            </a:r>
            <a:r>
              <a:rPr lang="en-US" sz="1600" dirty="0" smtClean="0"/>
              <a:t>CH2</a:t>
            </a:r>
            <a:r>
              <a:rPr lang="en-US" sz="3000" dirty="0" smtClean="0"/>
              <a:t> </a:t>
            </a:r>
          </a:p>
          <a:p>
            <a:pPr algn="l">
              <a:buNone/>
            </a:pPr>
            <a:r>
              <a:rPr lang="en-US" sz="3000" dirty="0" smtClean="0"/>
              <a:t>                                                                    </a:t>
            </a:r>
            <a:r>
              <a:rPr lang="en-US" sz="2000" dirty="0" smtClean="0"/>
              <a:t>ch1</a:t>
            </a:r>
            <a:r>
              <a:rPr lang="ar-SA" sz="3000" dirty="0" smtClean="0"/>
              <a:t>                                                         </a:t>
            </a:r>
            <a:r>
              <a:rPr lang="en-US" sz="3000" dirty="0" smtClean="0"/>
              <a:t>    </a:t>
            </a:r>
          </a:p>
          <a:p>
            <a:pPr algn="l">
              <a:buNone/>
            </a:pPr>
            <a:r>
              <a:rPr lang="en-US" sz="3000" dirty="0" smtClean="0"/>
              <a:t> </a:t>
            </a:r>
            <a:r>
              <a:rPr lang="en-US" sz="3000" dirty="0" smtClean="0"/>
              <a:t>    </a:t>
            </a:r>
            <a:r>
              <a:rPr lang="en-US" sz="1600" dirty="0" smtClean="0"/>
              <a:t>Low frequency</a:t>
            </a:r>
          </a:p>
          <a:p>
            <a:pPr algn="l">
              <a:buNone/>
            </a:pPr>
            <a:r>
              <a:rPr lang="en-US" sz="1600" dirty="0" smtClean="0"/>
              <a:t>             F = 10 HZ</a:t>
            </a:r>
          </a:p>
          <a:p>
            <a:pPr algn="l">
              <a:buNone/>
            </a:pPr>
            <a:r>
              <a:rPr lang="en-US" sz="1600" dirty="0" smtClean="0"/>
              <a:t>             T = 100 ms </a:t>
            </a:r>
            <a:endParaRPr lang="en-US" sz="1600" dirty="0" smtClean="0"/>
          </a:p>
        </p:txBody>
      </p:sp>
      <p:pic>
        <p:nvPicPr>
          <p:cNvPr id="7" name="صورة 6" descr="tim8.gif"/>
          <p:cNvPicPr>
            <a:picLocks noChangeAspect="1"/>
          </p:cNvPicPr>
          <p:nvPr/>
        </p:nvPicPr>
        <p:blipFill>
          <a:blip r:embed="rId2"/>
          <a:stretch>
            <a:fillRect/>
          </a:stretch>
        </p:blipFill>
        <p:spPr>
          <a:xfrm>
            <a:off x="1000100" y="3143248"/>
            <a:ext cx="1643074" cy="1471606"/>
          </a:xfrm>
          <a:prstGeom prst="rect">
            <a:avLst/>
          </a:prstGeom>
        </p:spPr>
      </p:pic>
      <p:sp>
        <p:nvSpPr>
          <p:cNvPr id="8" name="مستطيل مستدير الزوايا 7"/>
          <p:cNvSpPr/>
          <p:nvPr/>
        </p:nvSpPr>
        <p:spPr>
          <a:xfrm>
            <a:off x="3214678" y="3286124"/>
            <a:ext cx="1285884"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VCO</a:t>
            </a:r>
          </a:p>
        </p:txBody>
      </p:sp>
      <p:sp>
        <p:nvSpPr>
          <p:cNvPr id="9" name="شكل بيضاوي 8"/>
          <p:cNvSpPr/>
          <p:nvPr/>
        </p:nvSpPr>
        <p:spPr>
          <a:xfrm>
            <a:off x="5000628" y="3286124"/>
            <a:ext cx="1214446" cy="10715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DUT</a:t>
            </a:r>
            <a:endParaRPr lang="ar-SA" dirty="0"/>
          </a:p>
        </p:txBody>
      </p:sp>
      <p:sp>
        <p:nvSpPr>
          <p:cNvPr id="10" name="مخطط انسيابي: تحضير 9"/>
          <p:cNvSpPr/>
          <p:nvPr/>
        </p:nvSpPr>
        <p:spPr>
          <a:xfrm>
            <a:off x="6572264" y="3357562"/>
            <a:ext cx="2285984" cy="928694"/>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Oscilloscope </a:t>
            </a:r>
            <a:endParaRPr lang="ar-SA" dirty="0"/>
          </a:p>
        </p:txBody>
      </p:sp>
      <p:cxnSp>
        <p:nvCxnSpPr>
          <p:cNvPr id="12" name="رابط كسهم مستقيم 11"/>
          <p:cNvCxnSpPr/>
          <p:nvPr/>
        </p:nvCxnSpPr>
        <p:spPr>
          <a:xfrm>
            <a:off x="2571736" y="3786190"/>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a:stCxn id="8" idx="3"/>
            <a:endCxn id="9" idx="2"/>
          </p:cNvCxnSpPr>
          <p:nvPr/>
        </p:nvCxnSpPr>
        <p:spPr>
          <a:xfrm>
            <a:off x="4500562" y="3821909"/>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a:stCxn id="9" idx="6"/>
            <a:endCxn id="10" idx="1"/>
          </p:cNvCxnSpPr>
          <p:nvPr/>
        </p:nvCxnSpPr>
        <p:spPr>
          <a:xfrm>
            <a:off x="6215074" y="3821909"/>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rot="5400000">
            <a:off x="2000232" y="4643446"/>
            <a:ext cx="17145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a:off x="2857488" y="5500702"/>
            <a:ext cx="47863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16200000" flipV="1">
            <a:off x="7036603" y="4893471"/>
            <a:ext cx="1214446" cy="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6" descr="رجيم.PNG"/>
          <p:cNvPicPr/>
          <p:nvPr/>
        </p:nvPicPr>
        <p:blipFill>
          <a:blip r:embed="rId3" cstate="print"/>
          <a:stretch>
            <a:fillRect/>
          </a:stretch>
        </p:blipFill>
        <p:spPr>
          <a:xfrm>
            <a:off x="714348" y="3429000"/>
            <a:ext cx="3500462" cy="2500330"/>
          </a:xfrm>
          <a:prstGeom prst="rect">
            <a:avLst/>
          </a:prstGeom>
        </p:spPr>
      </p:pic>
      <p:sp>
        <p:nvSpPr>
          <p:cNvPr id="6" name="عنصر نائب للمحتوى 5"/>
          <p:cNvSpPr>
            <a:spLocks noGrp="1"/>
          </p:cNvSpPr>
          <p:nvPr>
            <p:ph idx="1"/>
          </p:nvPr>
        </p:nvSpPr>
        <p:spPr>
          <a:xfrm>
            <a:off x="357158" y="214290"/>
            <a:ext cx="8329642" cy="6357981"/>
          </a:xfrm>
          <a:noFill/>
        </p:spPr>
        <p:txBody>
          <a:bodyPr>
            <a:normAutofit/>
          </a:bodyPr>
          <a:lstStyle/>
          <a:p>
            <a:pPr algn="ctr">
              <a:buNone/>
            </a:pPr>
            <a:r>
              <a:rPr lang="en-US" dirty="0" smtClean="0"/>
              <a:t>VCO using frequency generators</a:t>
            </a:r>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r>
              <a:rPr lang="en-US" dirty="0" smtClean="0"/>
              <a:t> </a:t>
            </a:r>
          </a:p>
          <a:p>
            <a:pPr algn="l">
              <a:buNone/>
            </a:pPr>
            <a:r>
              <a:rPr lang="en-US" sz="1400" dirty="0" smtClean="0"/>
              <a:t>                                                                         parallel RLC output with C= 2.2 </a:t>
            </a:r>
            <a:r>
              <a:rPr lang="en-US" sz="1400" dirty="0" err="1" smtClean="0"/>
              <a:t>μF</a:t>
            </a:r>
            <a:endParaRPr lang="en-US" dirty="0" smtClean="0"/>
          </a:p>
          <a:p>
            <a:pPr algn="l">
              <a:buNone/>
            </a:pPr>
            <a:endParaRPr lang="ar-SA" dirty="0"/>
          </a:p>
        </p:txBody>
      </p:sp>
      <p:pic>
        <p:nvPicPr>
          <p:cNvPr id="10" name="Picture 36" descr="رجيم.PNG"/>
          <p:cNvPicPr/>
          <p:nvPr/>
        </p:nvPicPr>
        <p:blipFill>
          <a:blip r:embed="rId4" cstate="print"/>
          <a:stretch>
            <a:fillRect/>
          </a:stretch>
        </p:blipFill>
        <p:spPr>
          <a:xfrm>
            <a:off x="1928794" y="928670"/>
            <a:ext cx="5286412" cy="2000264"/>
          </a:xfrm>
          <a:prstGeom prst="rect">
            <a:avLst/>
          </a:prstGeom>
          <a:ln>
            <a:noFill/>
          </a:ln>
          <a:effectLst>
            <a:outerShdw blurRad="292100" dist="139700" dir="2700000" algn="tl" rotWithShape="0">
              <a:srgbClr val="333333">
                <a:alpha val="65000"/>
              </a:srgbClr>
            </a:outerShdw>
          </a:effectLst>
        </p:spPr>
      </p:pic>
      <p:pic>
        <p:nvPicPr>
          <p:cNvPr id="13" name="Picture 36" descr="رجيم.PNG"/>
          <p:cNvPicPr/>
          <p:nvPr/>
        </p:nvPicPr>
        <p:blipFill>
          <a:blip r:embed="rId3" cstate="print"/>
          <a:stretch>
            <a:fillRect/>
          </a:stretch>
        </p:blipFill>
        <p:spPr>
          <a:xfrm>
            <a:off x="714348" y="3429000"/>
            <a:ext cx="7500990" cy="257176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6000792"/>
          </a:xfrm>
        </p:spPr>
        <p:txBody>
          <a:bodyPr/>
          <a:lstStyle/>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lgn="l">
              <a:buNone/>
            </a:pPr>
            <a:endParaRPr lang="en-US" sz="1400" dirty="0" smtClean="0"/>
          </a:p>
          <a:p>
            <a:pPr algn="l">
              <a:buNone/>
            </a:pPr>
            <a:endParaRPr lang="en-US" sz="1400" dirty="0" smtClean="0"/>
          </a:p>
          <a:p>
            <a:pPr algn="l">
              <a:buNone/>
            </a:pPr>
            <a:r>
              <a:rPr lang="en-US" sz="1400" dirty="0" smtClean="0"/>
              <a:t>                                                                                         </a:t>
            </a:r>
          </a:p>
          <a:p>
            <a:pPr algn="l">
              <a:buNone/>
            </a:pPr>
            <a:r>
              <a:rPr lang="en-US" sz="1400" dirty="0" smtClean="0"/>
              <a:t>                               This picture shows a parallel RLC circuit with different value of capacitor C = 10 </a:t>
            </a:r>
            <a:r>
              <a:rPr lang="en-US" sz="1400" dirty="0" err="1" smtClean="0"/>
              <a:t>μF</a:t>
            </a: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endParaRPr lang="en-US" sz="1400" dirty="0" smtClean="0"/>
          </a:p>
          <a:p>
            <a:pPr algn="l">
              <a:buNone/>
            </a:pPr>
            <a:r>
              <a:rPr lang="en-US" sz="1400" dirty="0" smtClean="0"/>
              <a:t>                            This picture shows a series  RLC circuit with different value of capacitor C = 10 </a:t>
            </a:r>
            <a:r>
              <a:rPr lang="en-US" sz="1400" dirty="0" err="1" smtClean="0"/>
              <a:t>μF</a:t>
            </a:r>
            <a:endParaRPr lang="en-US" sz="1400" dirty="0" smtClean="0"/>
          </a:p>
        </p:txBody>
      </p:sp>
      <p:pic>
        <p:nvPicPr>
          <p:cNvPr id="5" name="Picture 36" descr="رجيم.PNG"/>
          <p:cNvPicPr/>
          <p:nvPr/>
        </p:nvPicPr>
        <p:blipFill>
          <a:blip r:embed="rId2" cstate="print"/>
          <a:stretch>
            <a:fillRect/>
          </a:stretch>
        </p:blipFill>
        <p:spPr>
          <a:xfrm>
            <a:off x="1214414" y="3714752"/>
            <a:ext cx="6572296" cy="2071702"/>
          </a:xfrm>
          <a:prstGeom prst="rect">
            <a:avLst/>
          </a:prstGeom>
          <a:ln>
            <a:noFill/>
          </a:ln>
          <a:effectLst>
            <a:outerShdw blurRad="292100" dist="139700" dir="2700000" algn="tl" rotWithShape="0">
              <a:srgbClr val="333333">
                <a:alpha val="65000"/>
              </a:srgbClr>
            </a:outerShdw>
          </a:effectLst>
        </p:spPr>
      </p:pic>
      <p:pic>
        <p:nvPicPr>
          <p:cNvPr id="4" name="Picture 36" descr="رجيم.PNG"/>
          <p:cNvPicPr/>
          <p:nvPr/>
        </p:nvPicPr>
        <p:blipFill>
          <a:blip r:embed="rId3" cstate="print"/>
          <a:stretch>
            <a:fillRect/>
          </a:stretch>
        </p:blipFill>
        <p:spPr>
          <a:xfrm>
            <a:off x="1214414" y="714356"/>
            <a:ext cx="6357982" cy="239077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731</Words>
  <PresentationFormat>عرض على الشاشة (3:4)‏</PresentationFormat>
  <Paragraphs>138</Paragraphs>
  <Slides>18</Slides>
  <Notes>2</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Multi-tone Test </vt:lpstr>
      <vt:lpstr>Introduction </vt:lpstr>
      <vt:lpstr>الشريحة 3</vt:lpstr>
      <vt:lpstr>Practical work </vt:lpstr>
      <vt:lpstr>الشريحة 5</vt:lpstr>
      <vt:lpstr>الشريحة 6</vt:lpstr>
      <vt:lpstr>Apply the principle of single tone test</vt:lpstr>
      <vt:lpstr>الشريحة 8</vt:lpstr>
      <vt:lpstr>الشريحة 9</vt:lpstr>
      <vt:lpstr>Generating the multi-tone signal using DSP kit</vt:lpstr>
      <vt:lpstr>الشريحة 11</vt:lpstr>
      <vt:lpstr>الشريحة 12</vt:lpstr>
      <vt:lpstr>الشريحة 13</vt:lpstr>
      <vt:lpstr>الشريحة 14</vt:lpstr>
      <vt:lpstr>الشريحة 15</vt:lpstr>
      <vt:lpstr>الشريحة 16</vt:lpstr>
      <vt:lpstr>Conclusion</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Multi-tone Test </dc:title>
  <dc:creator>yusri maslamani</dc:creator>
  <cp:lastModifiedBy>Dell</cp:lastModifiedBy>
  <cp:revision>56</cp:revision>
  <dcterms:created xsi:type="dcterms:W3CDTF">2014-05-12T19:50:08Z</dcterms:created>
  <dcterms:modified xsi:type="dcterms:W3CDTF">2014-05-13T11:08:44Z</dcterms:modified>
</cp:coreProperties>
</file>