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0"/>
  </p:notesMasterIdLst>
  <p:sldIdLst>
    <p:sldId id="279" r:id="rId2"/>
    <p:sldId id="257" r:id="rId3"/>
    <p:sldId id="589" r:id="rId4"/>
    <p:sldId id="280" r:id="rId5"/>
    <p:sldId id="591" r:id="rId6"/>
    <p:sldId id="534" r:id="rId7"/>
    <p:sldId id="535" r:id="rId8"/>
    <p:sldId id="537" r:id="rId9"/>
    <p:sldId id="538" r:id="rId10"/>
    <p:sldId id="283" r:id="rId11"/>
    <p:sldId id="284" r:id="rId12"/>
    <p:sldId id="539" r:id="rId13"/>
    <p:sldId id="540" r:id="rId14"/>
    <p:sldId id="541" r:id="rId15"/>
    <p:sldId id="542" r:id="rId16"/>
    <p:sldId id="543" r:id="rId17"/>
    <p:sldId id="544" r:id="rId18"/>
    <p:sldId id="546" r:id="rId19"/>
    <p:sldId id="552" r:id="rId20"/>
    <p:sldId id="553" r:id="rId21"/>
    <p:sldId id="645" r:id="rId22"/>
    <p:sldId id="556" r:id="rId23"/>
    <p:sldId id="548" r:id="rId24"/>
    <p:sldId id="557" r:id="rId25"/>
    <p:sldId id="564" r:id="rId26"/>
    <p:sldId id="558" r:id="rId27"/>
    <p:sldId id="559" r:id="rId28"/>
    <p:sldId id="560" r:id="rId29"/>
    <p:sldId id="561" r:id="rId30"/>
    <p:sldId id="562" r:id="rId31"/>
    <p:sldId id="563" r:id="rId32"/>
    <p:sldId id="566" r:id="rId33"/>
    <p:sldId id="567" r:id="rId34"/>
    <p:sldId id="568" r:id="rId35"/>
    <p:sldId id="569" r:id="rId36"/>
    <p:sldId id="570" r:id="rId37"/>
    <p:sldId id="571" r:id="rId38"/>
    <p:sldId id="572" r:id="rId39"/>
    <p:sldId id="372" r:id="rId40"/>
    <p:sldId id="574" r:id="rId41"/>
    <p:sldId id="576" r:id="rId42"/>
    <p:sldId id="578" r:id="rId43"/>
    <p:sldId id="579" r:id="rId44"/>
    <p:sldId id="580" r:id="rId45"/>
    <p:sldId id="551" r:id="rId46"/>
    <p:sldId id="581" r:id="rId47"/>
    <p:sldId id="583" r:id="rId48"/>
    <p:sldId id="582" r:id="rId49"/>
    <p:sldId id="584" r:id="rId50"/>
    <p:sldId id="585" r:id="rId51"/>
    <p:sldId id="586" r:id="rId52"/>
    <p:sldId id="587" r:id="rId53"/>
    <p:sldId id="588" r:id="rId54"/>
    <p:sldId id="640" r:id="rId55"/>
    <p:sldId id="501" r:id="rId56"/>
    <p:sldId id="471" r:id="rId57"/>
    <p:sldId id="500" r:id="rId58"/>
    <p:sldId id="321" r:id="rId59"/>
    <p:sldId id="305" r:id="rId60"/>
    <p:sldId id="389" r:id="rId61"/>
    <p:sldId id="399" r:id="rId62"/>
    <p:sldId id="401" r:id="rId63"/>
    <p:sldId id="402" r:id="rId64"/>
    <p:sldId id="499" r:id="rId65"/>
    <p:sldId id="403" r:id="rId66"/>
    <p:sldId id="505" r:id="rId67"/>
    <p:sldId id="506" r:id="rId68"/>
    <p:sldId id="516" r:id="rId69"/>
    <p:sldId id="517" r:id="rId70"/>
    <p:sldId id="513" r:id="rId71"/>
    <p:sldId id="514" r:id="rId72"/>
    <p:sldId id="515" r:id="rId73"/>
    <p:sldId id="508" r:id="rId74"/>
    <p:sldId id="509" r:id="rId75"/>
    <p:sldId id="510" r:id="rId76"/>
    <p:sldId id="354" r:id="rId77"/>
    <p:sldId id="511" r:id="rId78"/>
    <p:sldId id="350" r:id="rId79"/>
    <p:sldId id="512" r:id="rId80"/>
    <p:sldId id="356" r:id="rId81"/>
    <p:sldId id="405" r:id="rId82"/>
    <p:sldId id="592" r:id="rId83"/>
    <p:sldId id="623" r:id="rId84"/>
    <p:sldId id="472" r:id="rId85"/>
    <p:sldId id="473" r:id="rId86"/>
    <p:sldId id="474" r:id="rId87"/>
    <p:sldId id="476" r:id="rId88"/>
    <p:sldId id="475" r:id="rId89"/>
    <p:sldId id="479" r:id="rId90"/>
    <p:sldId id="489" r:id="rId91"/>
    <p:sldId id="488" r:id="rId92"/>
    <p:sldId id="490" r:id="rId93"/>
    <p:sldId id="484" r:id="rId94"/>
    <p:sldId id="491" r:id="rId95"/>
    <p:sldId id="487" r:id="rId96"/>
    <p:sldId id="595" r:id="rId97"/>
    <p:sldId id="596" r:id="rId98"/>
    <p:sldId id="597" r:id="rId99"/>
    <p:sldId id="598" r:id="rId100"/>
    <p:sldId id="622" r:id="rId101"/>
    <p:sldId id="599" r:id="rId102"/>
    <p:sldId id="600" r:id="rId103"/>
    <p:sldId id="601" r:id="rId104"/>
    <p:sldId id="602" r:id="rId105"/>
    <p:sldId id="603" r:id="rId106"/>
    <p:sldId id="646" r:id="rId107"/>
    <p:sldId id="610" r:id="rId108"/>
    <p:sldId id="611" r:id="rId109"/>
    <p:sldId id="612" r:id="rId110"/>
    <p:sldId id="613" r:id="rId111"/>
    <p:sldId id="614" r:id="rId112"/>
    <p:sldId id="615" r:id="rId113"/>
    <p:sldId id="616" r:id="rId114"/>
    <p:sldId id="647" r:id="rId115"/>
    <p:sldId id="624" r:id="rId116"/>
    <p:sldId id="627" r:id="rId117"/>
    <p:sldId id="626" r:id="rId118"/>
    <p:sldId id="285" r:id="rId119"/>
    <p:sldId id="286" r:id="rId120"/>
    <p:sldId id="287" r:id="rId121"/>
    <p:sldId id="289" r:id="rId122"/>
    <p:sldId id="291" r:id="rId123"/>
    <p:sldId id="292" r:id="rId124"/>
    <p:sldId id="293" r:id="rId125"/>
    <p:sldId id="294" r:id="rId126"/>
    <p:sldId id="295" r:id="rId127"/>
    <p:sldId id="648" r:id="rId128"/>
    <p:sldId id="628" r:id="rId129"/>
    <p:sldId id="629" r:id="rId130"/>
    <p:sldId id="630" r:id="rId131"/>
    <p:sldId id="631" r:id="rId132"/>
    <p:sldId id="632" r:id="rId133"/>
    <p:sldId id="649" r:id="rId134"/>
    <p:sldId id="634" r:id="rId135"/>
    <p:sldId id="635" r:id="rId136"/>
    <p:sldId id="636" r:id="rId137"/>
    <p:sldId id="637" r:id="rId138"/>
    <p:sldId id="650" r:id="rId139"/>
    <p:sldId id="619" r:id="rId140"/>
    <p:sldId id="651" r:id="rId141"/>
    <p:sldId id="643" r:id="rId142"/>
    <p:sldId id="641" r:id="rId143"/>
    <p:sldId id="644" r:id="rId144"/>
    <p:sldId id="642" r:id="rId145"/>
    <p:sldId id="464" r:id="rId146"/>
    <p:sldId id="608" r:id="rId147"/>
    <p:sldId id="609" r:id="rId148"/>
    <p:sldId id="278" r:id="rId1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5C26"/>
    <a:srgbClr val="00AA48"/>
    <a:srgbClr val="D66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1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0.png"/><Relationship Id="rId1" Type="http://schemas.openxmlformats.org/officeDocument/2006/relationships/image" Target="../media/image10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8AAB92-5F6F-404F-A3ED-0CF83B931A93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2000" b="1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Site Analyze </a:t>
          </a:r>
          <a:r>
            <a:rPr lang="en-US" sz="2000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3594FA0F-A43A-4ECA-A5B2-C3E38CFFD8AC}" type="parTrans" cxnId="{8C359C74-6C95-4F07-BB4F-972FE203322D}">
      <dgm:prSet/>
      <dgm:spPr/>
      <dgm:t>
        <a:bodyPr/>
        <a:lstStyle/>
        <a:p>
          <a:endParaRPr lang="en-US"/>
        </a:p>
      </dgm:t>
    </dgm:pt>
    <dgm:pt modelId="{3404148E-F00E-405E-90B3-5FFECB8F5677}" type="sibTrans" cxnId="{8C359C74-6C95-4F07-BB4F-972FE203322D}">
      <dgm:prSet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sz="2000" b="1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Architectural plans </a:t>
          </a: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</dgm:pt>
    <dgm:pt modelId="{7D98048E-3CF2-439E-A1C7-A3B1F9C00D5F}" type="pres">
      <dgm:prSet presAssocID="{968AAB92-5F6F-404F-A3ED-0CF83B931A93}" presName="node" presStyleLbl="node1" presStyleIdx="0" presStyleCnt="2" custRadScaleRad="100017" custRadScaleInc="-1172">
        <dgm:presLayoutVars>
          <dgm:bulletEnabled val="1"/>
        </dgm:presLayoutVars>
      </dgm:prSet>
      <dgm:spPr/>
    </dgm:pt>
    <dgm:pt modelId="{5574BC71-6AEF-4488-8F34-DACB5CCB1243}" type="pres">
      <dgm:prSet presAssocID="{3404148E-F00E-405E-90B3-5FFECB8F5677}" presName="sibTrans" presStyleLbl="sibTrans2D1" presStyleIdx="0" presStyleCnt="2"/>
      <dgm:spPr/>
    </dgm:pt>
    <dgm:pt modelId="{4476B799-6CC3-4438-9365-E87403EE9E5E}" type="pres">
      <dgm:prSet presAssocID="{3404148E-F00E-405E-90B3-5FFECB8F5677}" presName="connectorText" presStyleLbl="sibTrans2D1" presStyleIdx="0" presStyleCnt="2"/>
      <dgm:spPr/>
    </dgm:pt>
    <dgm:pt modelId="{A4E5D2DC-5F26-4DD3-A6BE-704DF0BAB7D9}" type="pres">
      <dgm:prSet presAssocID="{2E2EFD88-551B-4872-8FF8-1A67993522CC}" presName="node" presStyleLbl="node1" presStyleIdx="1" presStyleCnt="2">
        <dgm:presLayoutVars>
          <dgm:bulletEnabled val="1"/>
        </dgm:presLayoutVars>
      </dgm:prSet>
      <dgm:spPr/>
    </dgm:pt>
    <dgm:pt modelId="{1223FEBE-FD4F-4259-B35C-A348417635C4}" type="pres">
      <dgm:prSet presAssocID="{232AECAE-AEBB-40E8-87A7-B2865B86C4AB}" presName="sibTrans" presStyleLbl="sibTrans2D1" presStyleIdx="1" presStyleCnt="2"/>
      <dgm:spPr/>
    </dgm:pt>
    <dgm:pt modelId="{FED55EE1-E3F8-4431-BD42-3F637358A4E4}" type="pres">
      <dgm:prSet presAssocID="{232AECAE-AEBB-40E8-87A7-B2865B86C4AB}" presName="connectorText" presStyleLbl="sibTrans2D1" presStyleIdx="1" presStyleCnt="2"/>
      <dgm:spPr/>
    </dgm:pt>
  </dgm:ptLst>
  <dgm:cxnLst>
    <dgm:cxn modelId="{F5A8DE1E-68B9-4528-B53A-6C08BD5EA9F6}" type="presOf" srcId="{2E2EFD88-551B-4872-8FF8-1A67993522CC}" destId="{A4E5D2DC-5F26-4DD3-A6BE-704DF0BAB7D9}" srcOrd="0" destOrd="0" presId="urn:microsoft.com/office/officeart/2005/8/layout/cycle7"/>
    <dgm:cxn modelId="{8521B03C-A03A-4B1E-8251-3E26AE76A23F}" type="presOf" srcId="{3404148E-F00E-405E-90B3-5FFECB8F5677}" destId="{5574BC71-6AEF-4488-8F34-DACB5CCB1243}" srcOrd="0" destOrd="0" presId="urn:microsoft.com/office/officeart/2005/8/layout/cycle7"/>
    <dgm:cxn modelId="{B511C541-61D4-4A2C-85FF-39448887060E}" type="presOf" srcId="{232AECAE-AEBB-40E8-87A7-B2865B86C4AB}" destId="{1223FEBE-FD4F-4259-B35C-A348417635C4}" srcOrd="0" destOrd="0" presId="urn:microsoft.com/office/officeart/2005/8/layout/cycle7"/>
    <dgm:cxn modelId="{BC8A544F-9BB1-488F-B0E9-ED1CEC78FF85}" type="presOf" srcId="{3404148E-F00E-405E-90B3-5FFECB8F5677}" destId="{4476B799-6CC3-4438-9365-E87403EE9E5E}" srcOrd="1" destOrd="0" presId="urn:microsoft.com/office/officeart/2005/8/layout/cycle7"/>
    <dgm:cxn modelId="{62E00E74-44DD-4146-927B-84FC3E9866C7}" type="presOf" srcId="{232AECAE-AEBB-40E8-87A7-B2865B86C4AB}" destId="{FED55EE1-E3F8-4431-BD42-3F637358A4E4}" srcOrd="1" destOrd="0" presId="urn:microsoft.com/office/officeart/2005/8/layout/cycle7"/>
    <dgm:cxn modelId="{8C359C74-6C95-4F07-BB4F-972FE203322D}" srcId="{8F81F723-5DBD-43F5-9FD6-7E30698421F8}" destId="{968AAB92-5F6F-404F-A3ED-0CF83B931A93}" srcOrd="0" destOrd="0" parTransId="{3594FA0F-A43A-4ECA-A5B2-C3E38CFFD8AC}" sibTransId="{3404148E-F00E-405E-90B3-5FFECB8F5677}"/>
    <dgm:cxn modelId="{9439F254-209D-4531-A029-CA008047A314}" type="presOf" srcId="{8F81F723-5DBD-43F5-9FD6-7E30698421F8}" destId="{F6C75704-A24A-42A1-9F00-8798F449F249}" srcOrd="0" destOrd="0" presId="urn:microsoft.com/office/officeart/2005/8/layout/cycle7"/>
    <dgm:cxn modelId="{5F6834D2-847C-4EF2-8D5D-13FCF1B6B463}" type="presOf" srcId="{968AAB92-5F6F-404F-A3ED-0CF83B931A93}" destId="{7D98048E-3CF2-439E-A1C7-A3B1F9C00D5F}" srcOrd="0" destOrd="0" presId="urn:microsoft.com/office/officeart/2005/8/layout/cycle7"/>
    <dgm:cxn modelId="{834E92F9-A451-4CE9-8245-59A3466162B8}" srcId="{8F81F723-5DBD-43F5-9FD6-7E30698421F8}" destId="{2E2EFD88-551B-4872-8FF8-1A67993522CC}" srcOrd="1" destOrd="0" parTransId="{4201D7FD-BC3F-4665-BBE8-AEBBA5745AFF}" sibTransId="{232AECAE-AEBB-40E8-87A7-B2865B86C4AB}"/>
    <dgm:cxn modelId="{7547215D-AA7D-4DFC-B405-BD121068D2F6}" type="presParOf" srcId="{F6C75704-A24A-42A1-9F00-8798F449F249}" destId="{7D98048E-3CF2-439E-A1C7-A3B1F9C00D5F}" srcOrd="0" destOrd="0" presId="urn:microsoft.com/office/officeart/2005/8/layout/cycle7"/>
    <dgm:cxn modelId="{FE16A1B3-D262-4A35-916D-7AB88852783B}" type="presParOf" srcId="{F6C75704-A24A-42A1-9F00-8798F449F249}" destId="{5574BC71-6AEF-4488-8F34-DACB5CCB1243}" srcOrd="1" destOrd="0" presId="urn:microsoft.com/office/officeart/2005/8/layout/cycle7"/>
    <dgm:cxn modelId="{1AF77CA0-3E2B-4F6A-9371-7774D87C2639}" type="presParOf" srcId="{5574BC71-6AEF-4488-8F34-DACB5CCB1243}" destId="{4476B799-6CC3-4438-9365-E87403EE9E5E}" srcOrd="0" destOrd="0" presId="urn:microsoft.com/office/officeart/2005/8/layout/cycle7"/>
    <dgm:cxn modelId="{B10FF5CB-8085-4676-A8A0-64EC1A2C420F}" type="presParOf" srcId="{F6C75704-A24A-42A1-9F00-8798F449F249}" destId="{A4E5D2DC-5F26-4DD3-A6BE-704DF0BAB7D9}" srcOrd="2" destOrd="0" presId="urn:microsoft.com/office/officeart/2005/8/layout/cycle7"/>
    <dgm:cxn modelId="{FE3C6587-A672-47A5-8427-6921DB64E02D}" type="presParOf" srcId="{F6C75704-A24A-42A1-9F00-8798F449F249}" destId="{1223FEBE-FD4F-4259-B35C-A348417635C4}" srcOrd="3" destOrd="0" presId="urn:microsoft.com/office/officeart/2005/8/layout/cycle7"/>
    <dgm:cxn modelId="{5E3351DE-AEDF-4703-BC00-5C28DB26916D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C454EB-F2A3-4891-86D0-C0984A259940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4048FEB-E04F-46E2-8AC9-E7DFEE3B4EB6}">
      <dgm:prSet phldrT="[Text]"/>
      <dgm:spPr/>
      <dgm:t>
        <a:bodyPr/>
        <a:lstStyle/>
        <a:p>
          <a:r>
            <a:rPr lang="en-US" dirty="0"/>
            <a:t>Assumptions</a:t>
          </a:r>
        </a:p>
      </dgm:t>
    </dgm:pt>
    <dgm:pt modelId="{7F7D20C0-98B3-4B0A-998C-5C9C4BBC095F}" type="parTrans" cxnId="{C16B2BCD-272C-4697-ACA3-9360B143EA4A}">
      <dgm:prSet/>
      <dgm:spPr/>
      <dgm:t>
        <a:bodyPr/>
        <a:lstStyle/>
        <a:p>
          <a:endParaRPr lang="en-US"/>
        </a:p>
      </dgm:t>
    </dgm:pt>
    <dgm:pt modelId="{6A0DF9AA-6187-4A0B-9C7E-E3F3E99B9A57}" type="sibTrans" cxnId="{C16B2BCD-272C-4697-ACA3-9360B143EA4A}">
      <dgm:prSet/>
      <dgm:spPr/>
      <dgm:t>
        <a:bodyPr/>
        <a:lstStyle/>
        <a:p>
          <a:endParaRPr lang="en-US"/>
        </a:p>
      </dgm:t>
    </dgm:pt>
    <dgm:pt modelId="{450DA83A-0857-449B-BF1C-CA54BD0ACCF3}">
      <dgm:prSet phldrT="[Text]" custT="1"/>
      <dgm:spPr/>
      <dgm:t>
        <a:bodyPr/>
        <a:lstStyle/>
        <a:p>
          <a:pPr algn="ctr"/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Codes used in the design </a:t>
          </a:r>
        </a:p>
        <a:p>
          <a:pPr algn="ctr"/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1. (ACI  318-19)  for  concrete  structural design.</a:t>
          </a:r>
        </a:p>
        <a:p>
          <a:pPr algn="ctr"/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2. ASCE 7-22 for structural design loads.</a:t>
          </a:r>
        </a:p>
        <a:p>
          <a:pPr algn="ctr"/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3. UBC-97 code for seismic design. </a:t>
          </a:r>
        </a:p>
        <a:p>
          <a:pPr algn="ctr"/>
          <a:endParaRPr lang="en-US" sz="1800" dirty="0"/>
        </a:p>
      </dgm:t>
    </dgm:pt>
    <dgm:pt modelId="{C74ED4F9-5E27-4535-88D1-5E9D839C2514}" type="parTrans" cxnId="{F29950C5-91E6-46E7-B9A3-34B0E359CC62}">
      <dgm:prSet/>
      <dgm:spPr/>
      <dgm:t>
        <a:bodyPr/>
        <a:lstStyle/>
        <a:p>
          <a:endParaRPr lang="en-US"/>
        </a:p>
      </dgm:t>
    </dgm:pt>
    <dgm:pt modelId="{DC6E0859-962C-46AA-A555-BD253C78CEC3}" type="sibTrans" cxnId="{F29950C5-91E6-46E7-B9A3-34B0E359CC62}">
      <dgm:prSet/>
      <dgm:spPr/>
      <dgm:t>
        <a:bodyPr/>
        <a:lstStyle/>
        <a:p>
          <a:endParaRPr lang="en-US"/>
        </a:p>
      </dgm:t>
    </dgm:pt>
    <dgm:pt modelId="{C9FD62E2-CBF9-48B1-8581-59C4673ED804}">
      <dgm:prSet phldrT="[Text]"/>
      <dgm:spPr/>
      <dgm:t>
        <a:bodyPr/>
        <a:lstStyle/>
        <a:p>
          <a:pPr algn="l"/>
          <a:endParaRPr lang="en-US" sz="3600" dirty="0"/>
        </a:p>
      </dgm:t>
    </dgm:pt>
    <dgm:pt modelId="{8F97805E-571E-432D-9F27-1377612D0D8F}" type="parTrans" cxnId="{BBC343CC-BE6F-4E8B-AD66-80B8AAB9919F}">
      <dgm:prSet/>
      <dgm:spPr/>
      <dgm:t>
        <a:bodyPr/>
        <a:lstStyle/>
        <a:p>
          <a:endParaRPr lang="en-US"/>
        </a:p>
      </dgm:t>
    </dgm:pt>
    <dgm:pt modelId="{7704E5D5-8BFD-4164-8FC9-92FC27009CFD}" type="sibTrans" cxnId="{BBC343CC-BE6F-4E8B-AD66-80B8AAB9919F}">
      <dgm:prSet/>
      <dgm:spPr/>
      <dgm:t>
        <a:bodyPr/>
        <a:lstStyle/>
        <a:p>
          <a:endParaRPr lang="en-US"/>
        </a:p>
      </dgm:t>
    </dgm:pt>
    <dgm:pt modelId="{A50F6170-9109-4482-B417-6706F9604779}">
      <dgm:prSet phldrT="[Text]"/>
      <dgm:spPr/>
      <dgm:t>
        <a:bodyPr/>
        <a:lstStyle/>
        <a:p>
          <a:pPr algn="l"/>
          <a:endParaRPr lang="en-US" sz="3600" dirty="0"/>
        </a:p>
      </dgm:t>
    </dgm:pt>
    <dgm:pt modelId="{2178922C-A3AC-48FE-88E6-A53BBE2876ED}" type="parTrans" cxnId="{00EB4E4D-5EB0-433B-B5D6-7BC31A972EA4}">
      <dgm:prSet/>
      <dgm:spPr/>
      <dgm:t>
        <a:bodyPr/>
        <a:lstStyle/>
        <a:p>
          <a:endParaRPr lang="en-US"/>
        </a:p>
      </dgm:t>
    </dgm:pt>
    <dgm:pt modelId="{2C2062EF-1AF4-4726-B908-A5DB5A34DBA4}" type="sibTrans" cxnId="{00EB4E4D-5EB0-433B-B5D6-7BC31A972EA4}">
      <dgm:prSet/>
      <dgm:spPr/>
      <dgm:t>
        <a:bodyPr/>
        <a:lstStyle/>
        <a:p>
          <a:endParaRPr lang="en-US"/>
        </a:p>
      </dgm:t>
    </dgm:pt>
    <dgm:pt modelId="{0E761750-7A58-48EA-BC9F-D65399B94204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- Concrete compressive strength(</a:t>
          </a:r>
          <a:r>
            <a:rPr lang="en-US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f'c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) = 2</a:t>
          </a:r>
          <a:r>
            <a:rPr lang="ar-J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MPa for</a:t>
          </a:r>
          <a:r>
            <a:rPr lang="ar-J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slaps and beams.</a:t>
          </a:r>
        </a:p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-Concrete compressive strength(</a:t>
          </a:r>
          <a:r>
            <a:rPr lang="en-US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f'c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) = 28 MPa for</a:t>
          </a:r>
          <a:r>
            <a:rPr lang="ar-J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columns and shear wall.</a:t>
          </a:r>
        </a:p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-Concrete unit weight = 25 KN/m3.</a:t>
          </a:r>
        </a:p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-Yielding strength of steel (fy) = 420 MPa.</a:t>
          </a:r>
        </a:p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</a:p>
        <a:p>
          <a:endParaRPr lang="en-US" sz="1600" dirty="0"/>
        </a:p>
      </dgm:t>
    </dgm:pt>
    <dgm:pt modelId="{77317402-F754-407A-B616-434108CF2A8C}" type="parTrans" cxnId="{787FF497-6EA6-42CC-A59E-55CCB88E6F9B}">
      <dgm:prSet/>
      <dgm:spPr/>
      <dgm:t>
        <a:bodyPr/>
        <a:lstStyle/>
        <a:p>
          <a:endParaRPr lang="en-US"/>
        </a:p>
      </dgm:t>
    </dgm:pt>
    <dgm:pt modelId="{F3AA3046-475A-40E6-8DFE-6CC1C7E3CD22}" type="sibTrans" cxnId="{787FF497-6EA6-42CC-A59E-55CCB88E6F9B}">
      <dgm:prSet/>
      <dgm:spPr/>
      <dgm:t>
        <a:bodyPr/>
        <a:lstStyle/>
        <a:p>
          <a:endParaRPr lang="en-US"/>
        </a:p>
      </dgm:t>
    </dgm:pt>
    <dgm:pt modelId="{BE620950-EED0-49A9-B663-55EE4FD1051E}" type="pres">
      <dgm:prSet presAssocID="{6AC454EB-F2A3-4891-86D0-C0984A25994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864A1EC-7134-4A6E-B7C5-C24FD8A4A2C2}" type="pres">
      <dgm:prSet presAssocID="{04048FEB-E04F-46E2-8AC9-E7DFEE3B4EB6}" presName="centerShape" presStyleLbl="node0" presStyleIdx="0" presStyleCnt="1" custScaleX="105258" custScaleY="83294"/>
      <dgm:spPr/>
    </dgm:pt>
    <dgm:pt modelId="{E6968632-FC6E-434D-B0EC-EED8A16EDA7E}" type="pres">
      <dgm:prSet presAssocID="{450DA83A-0857-449B-BF1C-CA54BD0ACCF3}" presName="node" presStyleLbl="node1" presStyleIdx="0" presStyleCnt="2" custScaleX="338962" custScaleY="267266" custRadScaleRad="104812" custRadScaleInc="3275">
        <dgm:presLayoutVars>
          <dgm:bulletEnabled val="1"/>
        </dgm:presLayoutVars>
      </dgm:prSet>
      <dgm:spPr/>
    </dgm:pt>
    <dgm:pt modelId="{3D4A59C0-FE51-45DB-A0AE-9322E1A05FBA}" type="pres">
      <dgm:prSet presAssocID="{450DA83A-0857-449B-BF1C-CA54BD0ACCF3}" presName="dummy" presStyleCnt="0"/>
      <dgm:spPr/>
    </dgm:pt>
    <dgm:pt modelId="{1D960BFF-87F2-4A87-AABF-EBE4E1477935}" type="pres">
      <dgm:prSet presAssocID="{DC6E0859-962C-46AA-A555-BD253C78CEC3}" presName="sibTrans" presStyleLbl="sibTrans2D1" presStyleIdx="0" presStyleCnt="2"/>
      <dgm:spPr/>
    </dgm:pt>
    <dgm:pt modelId="{E4C132B7-B6DF-427A-B04C-D7B635A7C6A1}" type="pres">
      <dgm:prSet presAssocID="{0E761750-7A58-48EA-BC9F-D65399B94204}" presName="node" presStyleLbl="node1" presStyleIdx="1" presStyleCnt="2" custScaleX="377151" custScaleY="243767">
        <dgm:presLayoutVars>
          <dgm:bulletEnabled val="1"/>
        </dgm:presLayoutVars>
      </dgm:prSet>
      <dgm:spPr/>
    </dgm:pt>
    <dgm:pt modelId="{C8F46A26-1594-47B0-A360-970F2858E5A6}" type="pres">
      <dgm:prSet presAssocID="{0E761750-7A58-48EA-BC9F-D65399B94204}" presName="dummy" presStyleCnt="0"/>
      <dgm:spPr/>
    </dgm:pt>
    <dgm:pt modelId="{00830F84-F706-4741-A192-3C9C1864F93E}" type="pres">
      <dgm:prSet presAssocID="{F3AA3046-475A-40E6-8DFE-6CC1C7E3CD22}" presName="sibTrans" presStyleLbl="sibTrans2D1" presStyleIdx="1" presStyleCnt="2"/>
      <dgm:spPr/>
    </dgm:pt>
  </dgm:ptLst>
  <dgm:cxnLst>
    <dgm:cxn modelId="{DE47821B-2282-4DEA-B258-936266F74C16}" type="presOf" srcId="{A50F6170-9109-4482-B417-6706F9604779}" destId="{E6968632-FC6E-434D-B0EC-EED8A16EDA7E}" srcOrd="0" destOrd="2" presId="urn:microsoft.com/office/officeart/2005/8/layout/radial6"/>
    <dgm:cxn modelId="{EA9F483F-F385-45A8-AB5A-BC0AE945785B}" type="presOf" srcId="{6AC454EB-F2A3-4891-86D0-C0984A259940}" destId="{BE620950-EED0-49A9-B663-55EE4FD1051E}" srcOrd="0" destOrd="0" presId="urn:microsoft.com/office/officeart/2005/8/layout/radial6"/>
    <dgm:cxn modelId="{61319644-7463-46FF-8D37-A30161F2E556}" type="presOf" srcId="{450DA83A-0857-449B-BF1C-CA54BD0ACCF3}" destId="{E6968632-FC6E-434D-B0EC-EED8A16EDA7E}" srcOrd="0" destOrd="0" presId="urn:microsoft.com/office/officeart/2005/8/layout/radial6"/>
    <dgm:cxn modelId="{00EB4E4D-5EB0-433B-B5D6-7BC31A972EA4}" srcId="{450DA83A-0857-449B-BF1C-CA54BD0ACCF3}" destId="{A50F6170-9109-4482-B417-6706F9604779}" srcOrd="1" destOrd="0" parTransId="{2178922C-A3AC-48FE-88E6-A53BBE2876ED}" sibTransId="{2C2062EF-1AF4-4726-B908-A5DB5A34DBA4}"/>
    <dgm:cxn modelId="{BC963A6E-AF4D-472E-9624-D91424C0DD22}" type="presOf" srcId="{C9FD62E2-CBF9-48B1-8581-59C4673ED804}" destId="{E6968632-FC6E-434D-B0EC-EED8A16EDA7E}" srcOrd="0" destOrd="1" presId="urn:microsoft.com/office/officeart/2005/8/layout/radial6"/>
    <dgm:cxn modelId="{787FF497-6EA6-42CC-A59E-55CCB88E6F9B}" srcId="{04048FEB-E04F-46E2-8AC9-E7DFEE3B4EB6}" destId="{0E761750-7A58-48EA-BC9F-D65399B94204}" srcOrd="1" destOrd="0" parTransId="{77317402-F754-407A-B616-434108CF2A8C}" sibTransId="{F3AA3046-475A-40E6-8DFE-6CC1C7E3CD22}"/>
    <dgm:cxn modelId="{5D7A90B0-7786-4841-B109-92BE26930E35}" type="presOf" srcId="{04048FEB-E04F-46E2-8AC9-E7DFEE3B4EB6}" destId="{4864A1EC-7134-4A6E-B7C5-C24FD8A4A2C2}" srcOrd="0" destOrd="0" presId="urn:microsoft.com/office/officeart/2005/8/layout/radial6"/>
    <dgm:cxn modelId="{DE752BB4-3F36-4701-A77F-3BD26A010030}" type="presOf" srcId="{DC6E0859-962C-46AA-A555-BD253C78CEC3}" destId="{1D960BFF-87F2-4A87-AABF-EBE4E1477935}" srcOrd="0" destOrd="0" presId="urn:microsoft.com/office/officeart/2005/8/layout/radial6"/>
    <dgm:cxn modelId="{FD4D7DB8-6CBA-486C-9E09-431D62846C89}" type="presOf" srcId="{0E761750-7A58-48EA-BC9F-D65399B94204}" destId="{E4C132B7-B6DF-427A-B04C-D7B635A7C6A1}" srcOrd="0" destOrd="0" presId="urn:microsoft.com/office/officeart/2005/8/layout/radial6"/>
    <dgm:cxn modelId="{F29950C5-91E6-46E7-B9A3-34B0E359CC62}" srcId="{04048FEB-E04F-46E2-8AC9-E7DFEE3B4EB6}" destId="{450DA83A-0857-449B-BF1C-CA54BD0ACCF3}" srcOrd="0" destOrd="0" parTransId="{C74ED4F9-5E27-4535-88D1-5E9D839C2514}" sibTransId="{DC6E0859-962C-46AA-A555-BD253C78CEC3}"/>
    <dgm:cxn modelId="{3B40C6CB-F58F-43DB-B769-89582D0CE643}" type="presOf" srcId="{F3AA3046-475A-40E6-8DFE-6CC1C7E3CD22}" destId="{00830F84-F706-4741-A192-3C9C1864F93E}" srcOrd="0" destOrd="0" presId="urn:microsoft.com/office/officeart/2005/8/layout/radial6"/>
    <dgm:cxn modelId="{BBC343CC-BE6F-4E8B-AD66-80B8AAB9919F}" srcId="{450DA83A-0857-449B-BF1C-CA54BD0ACCF3}" destId="{C9FD62E2-CBF9-48B1-8581-59C4673ED804}" srcOrd="0" destOrd="0" parTransId="{8F97805E-571E-432D-9F27-1377612D0D8F}" sibTransId="{7704E5D5-8BFD-4164-8FC9-92FC27009CFD}"/>
    <dgm:cxn modelId="{C16B2BCD-272C-4697-ACA3-9360B143EA4A}" srcId="{6AC454EB-F2A3-4891-86D0-C0984A259940}" destId="{04048FEB-E04F-46E2-8AC9-E7DFEE3B4EB6}" srcOrd="0" destOrd="0" parTransId="{7F7D20C0-98B3-4B0A-998C-5C9C4BBC095F}" sibTransId="{6A0DF9AA-6187-4A0B-9C7E-E3F3E99B9A57}"/>
    <dgm:cxn modelId="{9C5D607B-4D46-446D-8C88-760F290A286C}" type="presParOf" srcId="{BE620950-EED0-49A9-B663-55EE4FD1051E}" destId="{4864A1EC-7134-4A6E-B7C5-C24FD8A4A2C2}" srcOrd="0" destOrd="0" presId="urn:microsoft.com/office/officeart/2005/8/layout/radial6"/>
    <dgm:cxn modelId="{12B2DF2E-2331-4CEB-93C8-0200FCE4D178}" type="presParOf" srcId="{BE620950-EED0-49A9-B663-55EE4FD1051E}" destId="{E6968632-FC6E-434D-B0EC-EED8A16EDA7E}" srcOrd="1" destOrd="0" presId="urn:microsoft.com/office/officeart/2005/8/layout/radial6"/>
    <dgm:cxn modelId="{28A462C9-97D9-47F0-9354-B6C537FA71ED}" type="presParOf" srcId="{BE620950-EED0-49A9-B663-55EE4FD1051E}" destId="{3D4A59C0-FE51-45DB-A0AE-9322E1A05FBA}" srcOrd="2" destOrd="0" presId="urn:microsoft.com/office/officeart/2005/8/layout/radial6"/>
    <dgm:cxn modelId="{4103D870-E843-41DF-865D-2B63B4FAC56B}" type="presParOf" srcId="{BE620950-EED0-49A9-B663-55EE4FD1051E}" destId="{1D960BFF-87F2-4A87-AABF-EBE4E1477935}" srcOrd="3" destOrd="0" presId="urn:microsoft.com/office/officeart/2005/8/layout/radial6"/>
    <dgm:cxn modelId="{AA2B4181-9666-46E5-B973-DB166D3F8178}" type="presParOf" srcId="{BE620950-EED0-49A9-B663-55EE4FD1051E}" destId="{E4C132B7-B6DF-427A-B04C-D7B635A7C6A1}" srcOrd="4" destOrd="0" presId="urn:microsoft.com/office/officeart/2005/8/layout/radial6"/>
    <dgm:cxn modelId="{A86B3F2E-331D-4A46-96C0-7110BA2E2F99}" type="presParOf" srcId="{BE620950-EED0-49A9-B663-55EE4FD1051E}" destId="{C8F46A26-1594-47B0-A360-970F2858E5A6}" srcOrd="5" destOrd="0" presId="urn:microsoft.com/office/officeart/2005/8/layout/radial6"/>
    <dgm:cxn modelId="{EF5138FB-5D66-4FC4-896B-F60BE314ACA2}" type="presParOf" srcId="{BE620950-EED0-49A9-B663-55EE4FD1051E}" destId="{00830F84-F706-4741-A192-3C9C1864F93E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ECB402-41D8-487B-8589-C97038A08C84}" type="doc">
      <dgm:prSet loTypeId="urn:microsoft.com/office/officeart/2005/8/layout/radial6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DF6A7C9-BB7D-4930-9029-79B377D93D84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Loads</a:t>
          </a:r>
        </a:p>
      </dgm:t>
    </dgm:pt>
    <dgm:pt modelId="{3FE3E3B4-C969-45ED-AAA7-B7CD0A66D545}" type="parTrans" cxnId="{5EE134D0-7F21-4B14-9C96-52E0CC9D2345}">
      <dgm:prSet/>
      <dgm:spPr/>
      <dgm:t>
        <a:bodyPr/>
        <a:lstStyle/>
        <a:p>
          <a:endParaRPr lang="en-US"/>
        </a:p>
      </dgm:t>
    </dgm:pt>
    <dgm:pt modelId="{1426500F-92B3-4D67-A18C-A220CF9E0280}" type="sibTrans" cxnId="{5EE134D0-7F21-4B14-9C96-52E0CC9D234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7F83461-30E8-4C25-9F5A-946DF18CB36A}">
          <dgm:prSet phldrT="[Text]" custT="1"/>
          <dgm:spPr/>
          <dgm:t>
            <a:bodyPr/>
            <a:lstStyle/>
            <a:p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-Live load = </a:t>
              </a:r>
              <a14:m>
                <m:oMath xmlns:m="http://schemas.openxmlformats.org/officeDocument/2006/math">
                  <m:d>
                    <m:dPr>
                      <m:begChr m:val="{"/>
                      <m:endChr m:val=""/>
                      <m:ctrlPr>
                        <a:rPr lang="en-US" sz="15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</m:ctrlPr>
                    </m:dPr>
                    <m:e>
                      <m:eqArr>
                        <m:eqArrPr>
                          <m:ctrlPr>
                            <a:rPr lang="en-US" sz="1500" b="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eqArrPr>
                        <m:e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2.5 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KN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for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offices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.</m:t>
                          </m:r>
                        </m:e>
                        <m:e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3.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KN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for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attic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 </m:t>
                          </m:r>
                        </m:e>
                        <m:e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KN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for</m:t>
                          </m:r>
                          <m:r>
                            <m:rPr>
                              <m:nor/>
                            </m:rPr>
                            <a:rPr lang="en-US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parking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and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ground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floor</m:t>
                          </m:r>
                        </m:e>
                        <m:e>
                          <m:r>
                            <a:rPr lang="en-US" sz="15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15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KN</m:t>
                          </m:r>
                          <m:r>
                            <m:rPr>
                              <m:nor/>
                            </m:rPr>
                            <a:rPr lang="en-US" sz="15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15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15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for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floor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font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ground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floor</m:t>
                          </m:r>
                          <m:r>
                            <m:rPr>
                              <m:nor/>
                            </m:rPr>
                            <a:rPr lang="en-US" sz="15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 </m:t>
                          </m:r>
                        </m:e>
                      </m:eqArr>
                    </m:e>
                  </m:d>
                </m:oMath>
              </a14:m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67F83461-30E8-4C25-9F5A-946DF18CB36A}">
          <dgm:prSet phldrT="[Text]" custT="1"/>
          <dgm:spPr/>
          <dgm:t>
            <a:bodyPr/>
            <a:lstStyle/>
            <a:p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-Live load = </a:t>
              </a:r>
              <a:r>
                <a:rPr lang="en-US" sz="1500" i="0">
                  <a:latin typeface="Cambria Math" panose="02040503050406030204" pitchFamily="18" charset="0"/>
                  <a:cs typeface="Times New Roman" panose="02020603050405020304" pitchFamily="18" charset="0"/>
                </a:rPr>
                <a:t>{</a:t>
              </a:r>
              <a:r>
                <a:rPr lang="en-US" sz="1500" b="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█("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 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KN/m2 for offices .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 @</a:t>
              </a:r>
              <a:r>
                <a:rPr lang="en-US" sz="1500" b="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3.5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KN/m2 for 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attic.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 @</a:t>
              </a:r>
              <a:r>
                <a:rPr lang="en-US" sz="1500" b="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KN/m2 for 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parking and ground floor</a:t>
              </a:r>
              <a:r>
                <a:rPr lang="en-US" sz="1500" b="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 @15"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KN/m2 </a:t>
              </a:r>
              <a:r>
                <a:rPr lang="en-US" sz="1500" b="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floor font of ground floor.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 )┤</a:t>
              </a:r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524EB5C0-E42E-4A44-82B4-82DFEEDB87A6}" type="parTrans" cxnId="{9943EFDA-DB68-4BF3-BD59-45F587C9D564}">
      <dgm:prSet/>
      <dgm:spPr/>
      <dgm:t>
        <a:bodyPr/>
        <a:lstStyle/>
        <a:p>
          <a:endParaRPr lang="en-US"/>
        </a:p>
      </dgm:t>
    </dgm:pt>
    <dgm:pt modelId="{7833AFD5-A4BB-455B-A637-F88F03A44153}" type="sibTrans" cxnId="{9943EFDA-DB68-4BF3-BD59-45F587C9D56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6D71721-E79E-4A63-993B-213E6BB3E8C2}">
          <dgm:prSet phldrT="[Text]" custT="1"/>
          <dgm:spPr/>
          <dgm:t>
            <a:bodyPr/>
            <a:lstStyle/>
            <a:p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S.I.D = 4.5</a:t>
              </a:r>
              <a14:m>
                <m:oMath xmlns:m="http://schemas.openxmlformats.org/officeDocument/2006/math"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 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KN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m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2</m:t>
                  </m:r>
                </m:oMath>
              </a14:m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500" dirty="0">
                  <a:cs typeface="Times New Roman" panose="02020603050405020304" pitchFamily="18" charset="0"/>
                </a:rPr>
                <a:t>- Wall load = 18 </a:t>
              </a:r>
              <a14:m>
                <m:oMath xmlns:m="http://schemas.openxmlformats.org/officeDocument/2006/math"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KN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m</m:t>
                  </m:r>
                  <m:r>
                    <m:rPr>
                      <m:nor/>
                    </m:rPr>
                    <a:rPr lang="en-US" sz="1500" b="0" i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.</m:t>
                  </m:r>
                  <m:r>
                    <m:rPr>
                      <m:nor/>
                    </m:rPr>
                    <a:rPr lang="en-US" sz="15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m:t> </m:t>
                  </m:r>
                </m:oMath>
              </a14:m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lang="en-US" sz="1500" dirty="0"/>
            </a:p>
          </dgm:t>
        </dgm:pt>
      </mc:Choice>
      <mc:Fallback xmlns="">
        <dgm:pt modelId="{56D71721-E79E-4A63-993B-213E6BB3E8C2}">
          <dgm:prSet phldrT="[Text]" custT="1"/>
          <dgm:spPr/>
          <dgm:t>
            <a:bodyPr/>
            <a:lstStyle/>
            <a:p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S.I.D = 4.5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 KN/m2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"</a:t>
              </a:r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500" dirty="0">
                  <a:cs typeface="Times New Roman" panose="02020603050405020304" pitchFamily="18" charset="0"/>
                </a:rPr>
                <a:t>- Wall load = 18 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"KN/m</a:t>
              </a:r>
              <a:r>
                <a:rPr lang="en-US" sz="1500" b="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1500" i="0" dirty="0">
                  <a:latin typeface="Cambria Math" panose="020405030504060302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500" i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"</a:t>
              </a:r>
              <a:r>
                <a: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lang="en-US" sz="1500" dirty="0"/>
            </a:p>
          </dgm:t>
        </dgm:pt>
      </mc:Fallback>
    </mc:AlternateContent>
    <dgm:pt modelId="{FDFA627B-1F4A-4BB9-BE9E-B7D52018C967}" type="parTrans" cxnId="{52C60145-ADEA-4C13-B2DA-6BB9C696DA82}">
      <dgm:prSet/>
      <dgm:spPr/>
      <dgm:t>
        <a:bodyPr/>
        <a:lstStyle/>
        <a:p>
          <a:endParaRPr lang="en-US"/>
        </a:p>
      </dgm:t>
    </dgm:pt>
    <dgm:pt modelId="{CCD430AB-F709-4789-BF7A-7D0C724F2CE9}" type="sibTrans" cxnId="{52C60145-ADEA-4C13-B2DA-6BB9C696DA82}">
      <dgm:prSet/>
      <dgm:spPr/>
      <dgm:t>
        <a:bodyPr/>
        <a:lstStyle/>
        <a:p>
          <a:endParaRPr lang="en-US"/>
        </a:p>
      </dgm:t>
    </dgm:pt>
    <dgm:pt modelId="{6D886363-A885-4F71-BB99-621EBC95D52B}" type="pres">
      <dgm:prSet presAssocID="{95ECB402-41D8-487B-8589-C97038A08C8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F99C01A-5796-4AB5-A1EF-10BB03CDF788}" type="pres">
      <dgm:prSet presAssocID="{DDF6A7C9-BB7D-4930-9029-79B377D93D84}" presName="centerShape" presStyleLbl="node0" presStyleIdx="0" presStyleCnt="1" custScaleX="63324" custScaleY="62770"/>
      <dgm:spPr/>
    </dgm:pt>
    <dgm:pt modelId="{1B1C3429-01D5-4742-8C8A-8136096B8BD6}" type="pres">
      <dgm:prSet presAssocID="{67F83461-30E8-4C25-9F5A-946DF18CB36A}" presName="node" presStyleLbl="node1" presStyleIdx="0" presStyleCnt="2" custScaleX="309884" custScaleY="150605">
        <dgm:presLayoutVars>
          <dgm:bulletEnabled val="1"/>
        </dgm:presLayoutVars>
      </dgm:prSet>
      <dgm:spPr/>
    </dgm:pt>
    <dgm:pt modelId="{325F2AAB-E91A-4E3A-9756-B140978F7029}" type="pres">
      <dgm:prSet presAssocID="{67F83461-30E8-4C25-9F5A-946DF18CB36A}" presName="dummy" presStyleCnt="0"/>
      <dgm:spPr/>
    </dgm:pt>
    <dgm:pt modelId="{D5B58F62-FD07-443B-87E1-B74A2E33F42B}" type="pres">
      <dgm:prSet presAssocID="{7833AFD5-A4BB-455B-A637-F88F03A44153}" presName="sibTrans" presStyleLbl="sibTrans2D1" presStyleIdx="0" presStyleCnt="2"/>
      <dgm:spPr/>
    </dgm:pt>
    <dgm:pt modelId="{2CE719E7-5840-408B-9FDF-1B10704B6DCE}" type="pres">
      <dgm:prSet presAssocID="{56D71721-E79E-4A63-993B-213E6BB3E8C2}" presName="node" presStyleLbl="node1" presStyleIdx="1" presStyleCnt="2" custScaleX="254223" custScaleY="96821" custRadScaleRad="99781" custRadScaleInc="-313">
        <dgm:presLayoutVars>
          <dgm:bulletEnabled val="1"/>
        </dgm:presLayoutVars>
      </dgm:prSet>
      <dgm:spPr/>
    </dgm:pt>
    <dgm:pt modelId="{95D1D178-BF75-4BB0-B923-93BD9312FC8C}" type="pres">
      <dgm:prSet presAssocID="{56D71721-E79E-4A63-993B-213E6BB3E8C2}" presName="dummy" presStyleCnt="0"/>
      <dgm:spPr/>
    </dgm:pt>
    <dgm:pt modelId="{EFEB656A-EE99-4B22-BAD7-2346236002DD}" type="pres">
      <dgm:prSet presAssocID="{CCD430AB-F709-4789-BF7A-7D0C724F2CE9}" presName="sibTrans" presStyleLbl="sibTrans2D1" presStyleIdx="1" presStyleCnt="2"/>
      <dgm:spPr/>
    </dgm:pt>
  </dgm:ptLst>
  <dgm:cxnLst>
    <dgm:cxn modelId="{7043F70F-12F7-420A-984A-6883745AB1B8}" type="presOf" srcId="{67F83461-30E8-4C25-9F5A-946DF18CB36A}" destId="{1B1C3429-01D5-4742-8C8A-8136096B8BD6}" srcOrd="0" destOrd="0" presId="urn:microsoft.com/office/officeart/2005/8/layout/radial6"/>
    <dgm:cxn modelId="{52C60145-ADEA-4C13-B2DA-6BB9C696DA82}" srcId="{DDF6A7C9-BB7D-4930-9029-79B377D93D84}" destId="{56D71721-E79E-4A63-993B-213E6BB3E8C2}" srcOrd="1" destOrd="0" parTransId="{FDFA627B-1F4A-4BB9-BE9E-B7D52018C967}" sibTransId="{CCD430AB-F709-4789-BF7A-7D0C724F2CE9}"/>
    <dgm:cxn modelId="{197B3D79-57AC-46C1-8EAE-5B267ED0B242}" type="presOf" srcId="{CCD430AB-F709-4789-BF7A-7D0C724F2CE9}" destId="{EFEB656A-EE99-4B22-BAD7-2346236002DD}" srcOrd="0" destOrd="0" presId="urn:microsoft.com/office/officeart/2005/8/layout/radial6"/>
    <dgm:cxn modelId="{4397418A-158A-4A86-9CBF-FD5932427988}" type="presOf" srcId="{DDF6A7C9-BB7D-4930-9029-79B377D93D84}" destId="{9F99C01A-5796-4AB5-A1EF-10BB03CDF788}" srcOrd="0" destOrd="0" presId="urn:microsoft.com/office/officeart/2005/8/layout/radial6"/>
    <dgm:cxn modelId="{4D6BB09B-7298-4AD3-AA4B-88312211791E}" type="presOf" srcId="{56D71721-E79E-4A63-993B-213E6BB3E8C2}" destId="{2CE719E7-5840-408B-9FDF-1B10704B6DCE}" srcOrd="0" destOrd="0" presId="urn:microsoft.com/office/officeart/2005/8/layout/radial6"/>
    <dgm:cxn modelId="{2E073FB5-D3D5-4107-8DE1-BEE9D063922E}" type="presOf" srcId="{95ECB402-41D8-487B-8589-C97038A08C84}" destId="{6D886363-A885-4F71-BB99-621EBC95D52B}" srcOrd="0" destOrd="0" presId="urn:microsoft.com/office/officeart/2005/8/layout/radial6"/>
    <dgm:cxn modelId="{5EE134D0-7F21-4B14-9C96-52E0CC9D2345}" srcId="{95ECB402-41D8-487B-8589-C97038A08C84}" destId="{DDF6A7C9-BB7D-4930-9029-79B377D93D84}" srcOrd="0" destOrd="0" parTransId="{3FE3E3B4-C969-45ED-AAA7-B7CD0A66D545}" sibTransId="{1426500F-92B3-4D67-A18C-A220CF9E0280}"/>
    <dgm:cxn modelId="{C2DAD5D5-E32C-4D62-8AFF-D05846F736A4}" type="presOf" srcId="{7833AFD5-A4BB-455B-A637-F88F03A44153}" destId="{D5B58F62-FD07-443B-87E1-B74A2E33F42B}" srcOrd="0" destOrd="0" presId="urn:microsoft.com/office/officeart/2005/8/layout/radial6"/>
    <dgm:cxn modelId="{9943EFDA-DB68-4BF3-BD59-45F587C9D564}" srcId="{DDF6A7C9-BB7D-4930-9029-79B377D93D84}" destId="{67F83461-30E8-4C25-9F5A-946DF18CB36A}" srcOrd="0" destOrd="0" parTransId="{524EB5C0-E42E-4A44-82B4-82DFEEDB87A6}" sibTransId="{7833AFD5-A4BB-455B-A637-F88F03A44153}"/>
    <dgm:cxn modelId="{7CDD8F12-1097-4ECF-BC7F-41DB2F298B08}" type="presParOf" srcId="{6D886363-A885-4F71-BB99-621EBC95D52B}" destId="{9F99C01A-5796-4AB5-A1EF-10BB03CDF788}" srcOrd="0" destOrd="0" presId="urn:microsoft.com/office/officeart/2005/8/layout/radial6"/>
    <dgm:cxn modelId="{623B86A0-9F30-4A08-9251-2A39B6A02372}" type="presParOf" srcId="{6D886363-A885-4F71-BB99-621EBC95D52B}" destId="{1B1C3429-01D5-4742-8C8A-8136096B8BD6}" srcOrd="1" destOrd="0" presId="urn:microsoft.com/office/officeart/2005/8/layout/radial6"/>
    <dgm:cxn modelId="{81BB8BCF-64CF-4AF1-9F04-89FAA89C0E8E}" type="presParOf" srcId="{6D886363-A885-4F71-BB99-621EBC95D52B}" destId="{325F2AAB-E91A-4E3A-9756-B140978F7029}" srcOrd="2" destOrd="0" presId="urn:microsoft.com/office/officeart/2005/8/layout/radial6"/>
    <dgm:cxn modelId="{5467AAAB-F857-4033-85F0-373BB6EBD1A8}" type="presParOf" srcId="{6D886363-A885-4F71-BB99-621EBC95D52B}" destId="{D5B58F62-FD07-443B-87E1-B74A2E33F42B}" srcOrd="3" destOrd="0" presId="urn:microsoft.com/office/officeart/2005/8/layout/radial6"/>
    <dgm:cxn modelId="{32B47FF9-4137-4B4E-BC28-C1EBAFB17202}" type="presParOf" srcId="{6D886363-A885-4F71-BB99-621EBC95D52B}" destId="{2CE719E7-5840-408B-9FDF-1B10704B6DCE}" srcOrd="4" destOrd="0" presId="urn:microsoft.com/office/officeart/2005/8/layout/radial6"/>
    <dgm:cxn modelId="{520C7E05-6064-4AF9-9D8B-CA0C3572C4E4}" type="presParOf" srcId="{6D886363-A885-4F71-BB99-621EBC95D52B}" destId="{95D1D178-BF75-4BB0-B923-93BD9312FC8C}" srcOrd="5" destOrd="0" presId="urn:microsoft.com/office/officeart/2005/8/layout/radial6"/>
    <dgm:cxn modelId="{FB9B676E-99AC-4F8A-88DA-C70389C787FA}" type="presParOf" srcId="{6D886363-A885-4F71-BB99-621EBC95D52B}" destId="{EFEB656A-EE99-4B22-BAD7-2346236002DD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ECB402-41D8-487B-8589-C97038A08C84}" type="doc">
      <dgm:prSet loTypeId="urn:microsoft.com/office/officeart/2005/8/layout/radial6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DF6A7C9-BB7D-4930-9029-79B377D93D84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Loads</a:t>
          </a:r>
        </a:p>
      </dgm:t>
    </dgm:pt>
    <dgm:pt modelId="{3FE3E3B4-C969-45ED-AAA7-B7CD0A66D545}" type="parTrans" cxnId="{5EE134D0-7F21-4B14-9C96-52E0CC9D2345}">
      <dgm:prSet/>
      <dgm:spPr/>
      <dgm:t>
        <a:bodyPr/>
        <a:lstStyle/>
        <a:p>
          <a:endParaRPr lang="en-US"/>
        </a:p>
      </dgm:t>
    </dgm:pt>
    <dgm:pt modelId="{1426500F-92B3-4D67-A18C-A220CF9E0280}" type="sibTrans" cxnId="{5EE134D0-7F21-4B14-9C96-52E0CC9D2345}">
      <dgm:prSet/>
      <dgm:spPr/>
      <dgm:t>
        <a:bodyPr/>
        <a:lstStyle/>
        <a:p>
          <a:endParaRPr lang="en-US"/>
        </a:p>
      </dgm:t>
    </dgm:pt>
    <dgm:pt modelId="{67F83461-30E8-4C25-9F5A-946DF18CB36A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24EB5C0-E42E-4A44-82B4-82DFEEDB87A6}" type="parTrans" cxnId="{9943EFDA-DB68-4BF3-BD59-45F587C9D564}">
      <dgm:prSet/>
      <dgm:spPr/>
      <dgm:t>
        <a:bodyPr/>
        <a:lstStyle/>
        <a:p>
          <a:endParaRPr lang="en-US"/>
        </a:p>
      </dgm:t>
    </dgm:pt>
    <dgm:pt modelId="{7833AFD5-A4BB-455B-A637-F88F03A44153}" type="sibTrans" cxnId="{9943EFDA-DB68-4BF3-BD59-45F587C9D564}">
      <dgm:prSet/>
      <dgm:spPr/>
      <dgm:t>
        <a:bodyPr/>
        <a:lstStyle/>
        <a:p>
          <a:endParaRPr lang="en-US"/>
        </a:p>
      </dgm:t>
    </dgm:pt>
    <dgm:pt modelId="{56D71721-E79E-4A63-993B-213E6BB3E8C2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FDFA627B-1F4A-4BB9-BE9E-B7D52018C967}" type="parTrans" cxnId="{52C60145-ADEA-4C13-B2DA-6BB9C696DA82}">
      <dgm:prSet/>
      <dgm:spPr/>
      <dgm:t>
        <a:bodyPr/>
        <a:lstStyle/>
        <a:p>
          <a:endParaRPr lang="en-US"/>
        </a:p>
      </dgm:t>
    </dgm:pt>
    <dgm:pt modelId="{CCD430AB-F709-4789-BF7A-7D0C724F2CE9}" type="sibTrans" cxnId="{52C60145-ADEA-4C13-B2DA-6BB9C696DA82}">
      <dgm:prSet/>
      <dgm:spPr/>
      <dgm:t>
        <a:bodyPr/>
        <a:lstStyle/>
        <a:p>
          <a:endParaRPr lang="en-US"/>
        </a:p>
      </dgm:t>
    </dgm:pt>
    <dgm:pt modelId="{6D886363-A885-4F71-BB99-621EBC95D52B}" type="pres">
      <dgm:prSet presAssocID="{95ECB402-41D8-487B-8589-C97038A08C8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F99C01A-5796-4AB5-A1EF-10BB03CDF788}" type="pres">
      <dgm:prSet presAssocID="{DDF6A7C9-BB7D-4930-9029-79B377D93D84}" presName="centerShape" presStyleLbl="node0" presStyleIdx="0" presStyleCnt="1" custScaleX="63324" custScaleY="62770"/>
      <dgm:spPr/>
    </dgm:pt>
    <dgm:pt modelId="{1B1C3429-01D5-4742-8C8A-8136096B8BD6}" type="pres">
      <dgm:prSet presAssocID="{67F83461-30E8-4C25-9F5A-946DF18CB36A}" presName="node" presStyleLbl="node1" presStyleIdx="0" presStyleCnt="2" custScaleX="309884" custScaleY="150605">
        <dgm:presLayoutVars>
          <dgm:bulletEnabled val="1"/>
        </dgm:presLayoutVars>
      </dgm:prSet>
      <dgm:spPr/>
    </dgm:pt>
    <dgm:pt modelId="{325F2AAB-E91A-4E3A-9756-B140978F7029}" type="pres">
      <dgm:prSet presAssocID="{67F83461-30E8-4C25-9F5A-946DF18CB36A}" presName="dummy" presStyleCnt="0"/>
      <dgm:spPr/>
    </dgm:pt>
    <dgm:pt modelId="{D5B58F62-FD07-443B-87E1-B74A2E33F42B}" type="pres">
      <dgm:prSet presAssocID="{7833AFD5-A4BB-455B-A637-F88F03A44153}" presName="sibTrans" presStyleLbl="sibTrans2D1" presStyleIdx="0" presStyleCnt="2"/>
      <dgm:spPr/>
    </dgm:pt>
    <dgm:pt modelId="{2CE719E7-5840-408B-9FDF-1B10704B6DCE}" type="pres">
      <dgm:prSet presAssocID="{56D71721-E79E-4A63-993B-213E6BB3E8C2}" presName="node" presStyleLbl="node1" presStyleIdx="1" presStyleCnt="2" custScaleX="254223" custScaleY="96821" custRadScaleRad="99781" custRadScaleInc="-313">
        <dgm:presLayoutVars>
          <dgm:bulletEnabled val="1"/>
        </dgm:presLayoutVars>
      </dgm:prSet>
      <dgm:spPr/>
    </dgm:pt>
    <dgm:pt modelId="{95D1D178-BF75-4BB0-B923-93BD9312FC8C}" type="pres">
      <dgm:prSet presAssocID="{56D71721-E79E-4A63-993B-213E6BB3E8C2}" presName="dummy" presStyleCnt="0"/>
      <dgm:spPr/>
    </dgm:pt>
    <dgm:pt modelId="{EFEB656A-EE99-4B22-BAD7-2346236002DD}" type="pres">
      <dgm:prSet presAssocID="{CCD430AB-F709-4789-BF7A-7D0C724F2CE9}" presName="sibTrans" presStyleLbl="sibTrans2D1" presStyleIdx="1" presStyleCnt="2"/>
      <dgm:spPr/>
    </dgm:pt>
  </dgm:ptLst>
  <dgm:cxnLst>
    <dgm:cxn modelId="{7043F70F-12F7-420A-984A-6883745AB1B8}" type="presOf" srcId="{67F83461-30E8-4C25-9F5A-946DF18CB36A}" destId="{1B1C3429-01D5-4742-8C8A-8136096B8BD6}" srcOrd="0" destOrd="0" presId="urn:microsoft.com/office/officeart/2005/8/layout/radial6"/>
    <dgm:cxn modelId="{52C60145-ADEA-4C13-B2DA-6BB9C696DA82}" srcId="{DDF6A7C9-BB7D-4930-9029-79B377D93D84}" destId="{56D71721-E79E-4A63-993B-213E6BB3E8C2}" srcOrd="1" destOrd="0" parTransId="{FDFA627B-1F4A-4BB9-BE9E-B7D52018C967}" sibTransId="{CCD430AB-F709-4789-BF7A-7D0C724F2CE9}"/>
    <dgm:cxn modelId="{197B3D79-57AC-46C1-8EAE-5B267ED0B242}" type="presOf" srcId="{CCD430AB-F709-4789-BF7A-7D0C724F2CE9}" destId="{EFEB656A-EE99-4B22-BAD7-2346236002DD}" srcOrd="0" destOrd="0" presId="urn:microsoft.com/office/officeart/2005/8/layout/radial6"/>
    <dgm:cxn modelId="{4397418A-158A-4A86-9CBF-FD5932427988}" type="presOf" srcId="{DDF6A7C9-BB7D-4930-9029-79B377D93D84}" destId="{9F99C01A-5796-4AB5-A1EF-10BB03CDF788}" srcOrd="0" destOrd="0" presId="urn:microsoft.com/office/officeart/2005/8/layout/radial6"/>
    <dgm:cxn modelId="{4D6BB09B-7298-4AD3-AA4B-88312211791E}" type="presOf" srcId="{56D71721-E79E-4A63-993B-213E6BB3E8C2}" destId="{2CE719E7-5840-408B-9FDF-1B10704B6DCE}" srcOrd="0" destOrd="0" presId="urn:microsoft.com/office/officeart/2005/8/layout/radial6"/>
    <dgm:cxn modelId="{2E073FB5-D3D5-4107-8DE1-BEE9D063922E}" type="presOf" srcId="{95ECB402-41D8-487B-8589-C97038A08C84}" destId="{6D886363-A885-4F71-BB99-621EBC95D52B}" srcOrd="0" destOrd="0" presId="urn:microsoft.com/office/officeart/2005/8/layout/radial6"/>
    <dgm:cxn modelId="{5EE134D0-7F21-4B14-9C96-52E0CC9D2345}" srcId="{95ECB402-41D8-487B-8589-C97038A08C84}" destId="{DDF6A7C9-BB7D-4930-9029-79B377D93D84}" srcOrd="0" destOrd="0" parTransId="{3FE3E3B4-C969-45ED-AAA7-B7CD0A66D545}" sibTransId="{1426500F-92B3-4D67-A18C-A220CF9E0280}"/>
    <dgm:cxn modelId="{C2DAD5D5-E32C-4D62-8AFF-D05846F736A4}" type="presOf" srcId="{7833AFD5-A4BB-455B-A637-F88F03A44153}" destId="{D5B58F62-FD07-443B-87E1-B74A2E33F42B}" srcOrd="0" destOrd="0" presId="urn:microsoft.com/office/officeart/2005/8/layout/radial6"/>
    <dgm:cxn modelId="{9943EFDA-DB68-4BF3-BD59-45F587C9D564}" srcId="{DDF6A7C9-BB7D-4930-9029-79B377D93D84}" destId="{67F83461-30E8-4C25-9F5A-946DF18CB36A}" srcOrd="0" destOrd="0" parTransId="{524EB5C0-E42E-4A44-82B4-82DFEEDB87A6}" sibTransId="{7833AFD5-A4BB-455B-A637-F88F03A44153}"/>
    <dgm:cxn modelId="{7CDD8F12-1097-4ECF-BC7F-41DB2F298B08}" type="presParOf" srcId="{6D886363-A885-4F71-BB99-621EBC95D52B}" destId="{9F99C01A-5796-4AB5-A1EF-10BB03CDF788}" srcOrd="0" destOrd="0" presId="urn:microsoft.com/office/officeart/2005/8/layout/radial6"/>
    <dgm:cxn modelId="{623B86A0-9F30-4A08-9251-2A39B6A02372}" type="presParOf" srcId="{6D886363-A885-4F71-BB99-621EBC95D52B}" destId="{1B1C3429-01D5-4742-8C8A-8136096B8BD6}" srcOrd="1" destOrd="0" presId="urn:microsoft.com/office/officeart/2005/8/layout/radial6"/>
    <dgm:cxn modelId="{81BB8BCF-64CF-4AF1-9F04-89FAA89C0E8E}" type="presParOf" srcId="{6D886363-A885-4F71-BB99-621EBC95D52B}" destId="{325F2AAB-E91A-4E3A-9756-B140978F7029}" srcOrd="2" destOrd="0" presId="urn:microsoft.com/office/officeart/2005/8/layout/radial6"/>
    <dgm:cxn modelId="{5467AAAB-F857-4033-85F0-373BB6EBD1A8}" type="presParOf" srcId="{6D886363-A885-4F71-BB99-621EBC95D52B}" destId="{D5B58F62-FD07-443B-87E1-B74A2E33F42B}" srcOrd="3" destOrd="0" presId="urn:microsoft.com/office/officeart/2005/8/layout/radial6"/>
    <dgm:cxn modelId="{32B47FF9-4137-4B4E-BC28-C1EBAFB17202}" type="presParOf" srcId="{6D886363-A885-4F71-BB99-621EBC95D52B}" destId="{2CE719E7-5840-408B-9FDF-1B10704B6DCE}" srcOrd="4" destOrd="0" presId="urn:microsoft.com/office/officeart/2005/8/layout/radial6"/>
    <dgm:cxn modelId="{520C7E05-6064-4AF9-9D8B-CA0C3572C4E4}" type="presParOf" srcId="{6D886363-A885-4F71-BB99-621EBC95D52B}" destId="{95D1D178-BF75-4BB0-B923-93BD9312FC8C}" srcOrd="5" destOrd="0" presId="urn:microsoft.com/office/officeart/2005/8/layout/radial6"/>
    <dgm:cxn modelId="{FB9B676E-99AC-4F8A-88DA-C70389C787FA}" type="presParOf" srcId="{6D886363-A885-4F71-BB99-621EBC95D52B}" destId="{EFEB656A-EE99-4B22-BAD7-2346236002DD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ECB402-41D8-487B-8589-C97038A08C84}" type="doc">
      <dgm:prSet loTypeId="urn:microsoft.com/office/officeart/2005/8/layout/radial6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7F83461-30E8-4C25-9F5A-946DF18CB36A}">
      <dgm:prSet phldrT="[Text]" custT="1"/>
      <dgm:spPr/>
      <dgm:t>
        <a:bodyPr/>
        <a:lstStyle/>
        <a:p>
          <a:r>
            <a:rPr lang="en-US" sz="1500" dirty="0"/>
            <a:t>Importance factor = 1</a:t>
          </a:r>
        </a:p>
        <a:p>
          <a:r>
            <a:rPr lang="en-US" sz="1500" dirty="0"/>
            <a:t>R = 5.5</a:t>
          </a:r>
        </a:p>
        <a:p>
          <a:r>
            <a:rPr lang="en-US" sz="1500" dirty="0"/>
            <a:t>Z = 0.2</a:t>
          </a:r>
        </a:p>
      </dgm:t>
    </dgm:pt>
    <dgm:pt modelId="{524EB5C0-E42E-4A44-82B4-82DFEEDB87A6}" type="parTrans" cxnId="{9943EFDA-DB68-4BF3-BD59-45F587C9D564}">
      <dgm:prSet/>
      <dgm:spPr/>
      <dgm:t>
        <a:bodyPr/>
        <a:lstStyle/>
        <a:p>
          <a:endParaRPr lang="en-US"/>
        </a:p>
      </dgm:t>
    </dgm:pt>
    <dgm:pt modelId="{7833AFD5-A4BB-455B-A637-F88F03A44153}" type="sibTrans" cxnId="{9943EFDA-DB68-4BF3-BD59-45F587C9D564}">
      <dgm:prSet/>
      <dgm:spPr/>
      <dgm:t>
        <a:bodyPr/>
        <a:lstStyle/>
        <a:p>
          <a:endParaRPr lang="en-US"/>
        </a:p>
      </dgm:t>
    </dgm:pt>
    <dgm:pt modelId="{56D71721-E79E-4A63-993B-213E6BB3E8C2}">
      <dgm:prSet phldrT="[Text]" custT="1"/>
      <dgm:spPr/>
      <dgm:t>
        <a:bodyPr/>
        <a:lstStyle/>
        <a:p>
          <a:r>
            <a:rPr lang="en-US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Soil profile: SD</a:t>
          </a:r>
          <a:endParaRPr lang="en-US" sz="1500" dirty="0"/>
        </a:p>
      </dgm:t>
    </dgm:pt>
    <dgm:pt modelId="{FDFA627B-1F4A-4BB9-BE9E-B7D52018C967}" type="parTrans" cxnId="{52C60145-ADEA-4C13-B2DA-6BB9C696DA82}">
      <dgm:prSet/>
      <dgm:spPr/>
      <dgm:t>
        <a:bodyPr/>
        <a:lstStyle/>
        <a:p>
          <a:endParaRPr lang="en-US"/>
        </a:p>
      </dgm:t>
    </dgm:pt>
    <dgm:pt modelId="{CCD430AB-F709-4789-BF7A-7D0C724F2CE9}" type="sibTrans" cxnId="{52C60145-ADEA-4C13-B2DA-6BB9C696DA82}">
      <dgm:prSet/>
      <dgm:spPr/>
      <dgm:t>
        <a:bodyPr/>
        <a:lstStyle/>
        <a:p>
          <a:endParaRPr lang="en-US"/>
        </a:p>
      </dgm:t>
    </dgm:pt>
    <dgm:pt modelId="{DCAB0348-3A6F-4BF6-827A-9DC3DE0A07A4}">
      <dgm:prSet phldrT="[Text]" custT="1"/>
      <dgm:spPr/>
      <dgm:t>
        <a:bodyPr/>
        <a:lstStyle/>
        <a:p>
          <a:r>
            <a:rPr lang="en-US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Seismic zone: 2B</a:t>
          </a:r>
        </a:p>
      </dgm:t>
    </dgm:pt>
    <dgm:pt modelId="{FC7F444E-4A11-4F11-8389-9903B2D53FAC}" type="parTrans" cxnId="{26EDBCCA-A8FA-4DAD-A638-1C61811B63DB}">
      <dgm:prSet/>
      <dgm:spPr/>
      <dgm:t>
        <a:bodyPr/>
        <a:lstStyle/>
        <a:p>
          <a:endParaRPr lang="en-US"/>
        </a:p>
      </dgm:t>
    </dgm:pt>
    <dgm:pt modelId="{639F86D6-0CD1-4FE5-A16C-5F58A0AE0496}" type="sibTrans" cxnId="{26EDBCCA-A8FA-4DAD-A638-1C61811B63DB}">
      <dgm:prSet/>
      <dgm:spPr/>
      <dgm:t>
        <a:bodyPr/>
        <a:lstStyle/>
        <a:p>
          <a:endParaRPr lang="en-US"/>
        </a:p>
      </dgm:t>
    </dgm:pt>
    <dgm:pt modelId="{DDF6A7C9-BB7D-4930-9029-79B377D93D84}">
      <dgm:prSet phldrT="[Text]" custT="1"/>
      <dgm:spPr/>
      <dgm:t>
        <a:bodyPr/>
        <a:lstStyle/>
        <a:p>
          <a:r>
            <a:rPr lang="en-US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Seismic loads</a:t>
          </a:r>
        </a:p>
      </dgm:t>
    </dgm:pt>
    <dgm:pt modelId="{1426500F-92B3-4D67-A18C-A220CF9E0280}" type="sibTrans" cxnId="{5EE134D0-7F21-4B14-9C96-52E0CC9D2345}">
      <dgm:prSet/>
      <dgm:spPr/>
      <dgm:t>
        <a:bodyPr/>
        <a:lstStyle/>
        <a:p>
          <a:endParaRPr lang="en-US"/>
        </a:p>
      </dgm:t>
    </dgm:pt>
    <dgm:pt modelId="{3FE3E3B4-C969-45ED-AAA7-B7CD0A66D545}" type="parTrans" cxnId="{5EE134D0-7F21-4B14-9C96-52E0CC9D2345}">
      <dgm:prSet/>
      <dgm:spPr/>
      <dgm:t>
        <a:bodyPr/>
        <a:lstStyle/>
        <a:p>
          <a:endParaRPr lang="en-US"/>
        </a:p>
      </dgm:t>
    </dgm:pt>
    <dgm:pt modelId="{99D598D3-F4CB-4513-BA15-FD2464AD7D34}">
      <dgm:prSet phldrT="[Text]" custT="1"/>
      <dgm:spPr/>
      <dgm:t>
        <a:bodyPr/>
        <a:lstStyle/>
        <a:p>
          <a:r>
            <a:rPr lang="en-US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Ca = 0.28 </a:t>
          </a:r>
        </a:p>
        <a:p>
          <a:r>
            <a:rPr lang="en-US" sz="15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Cv</a:t>
          </a:r>
          <a:r>
            <a:rPr lang="en-US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 = 0.40</a:t>
          </a:r>
          <a:r>
            <a:rPr lang="en-US" sz="1200" dirty="0"/>
            <a:t> </a:t>
          </a:r>
        </a:p>
      </dgm:t>
    </dgm:pt>
    <dgm:pt modelId="{1A2A3B14-83FE-4572-8614-1D47F23D5859}" type="sibTrans" cxnId="{D4C618C4-27E5-441F-AC07-B00FA4C7E6CB}">
      <dgm:prSet/>
      <dgm:spPr/>
      <dgm:t>
        <a:bodyPr/>
        <a:lstStyle/>
        <a:p>
          <a:endParaRPr lang="en-US"/>
        </a:p>
      </dgm:t>
    </dgm:pt>
    <dgm:pt modelId="{D4430879-3F90-4B6E-9DE7-C7FD6F6B8C8A}" type="parTrans" cxnId="{D4C618C4-27E5-441F-AC07-B00FA4C7E6CB}">
      <dgm:prSet/>
      <dgm:spPr/>
      <dgm:t>
        <a:bodyPr/>
        <a:lstStyle/>
        <a:p>
          <a:endParaRPr lang="en-US"/>
        </a:p>
      </dgm:t>
    </dgm:pt>
    <dgm:pt modelId="{6D886363-A885-4F71-BB99-621EBC95D52B}" type="pres">
      <dgm:prSet presAssocID="{95ECB402-41D8-487B-8589-C97038A08C8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F99C01A-5796-4AB5-A1EF-10BB03CDF788}" type="pres">
      <dgm:prSet presAssocID="{DDF6A7C9-BB7D-4930-9029-79B377D93D84}" presName="centerShape" presStyleLbl="node0" presStyleIdx="0" presStyleCnt="1" custScaleX="63324" custScaleY="62770"/>
      <dgm:spPr/>
    </dgm:pt>
    <dgm:pt modelId="{1B1C3429-01D5-4742-8C8A-8136096B8BD6}" type="pres">
      <dgm:prSet presAssocID="{67F83461-30E8-4C25-9F5A-946DF18CB36A}" presName="node" presStyleLbl="node1" presStyleIdx="0" presStyleCnt="4" custScaleX="227263" custScaleY="147326">
        <dgm:presLayoutVars>
          <dgm:bulletEnabled val="1"/>
        </dgm:presLayoutVars>
      </dgm:prSet>
      <dgm:spPr/>
    </dgm:pt>
    <dgm:pt modelId="{325F2AAB-E91A-4E3A-9756-B140978F7029}" type="pres">
      <dgm:prSet presAssocID="{67F83461-30E8-4C25-9F5A-946DF18CB36A}" presName="dummy" presStyleCnt="0"/>
      <dgm:spPr/>
    </dgm:pt>
    <dgm:pt modelId="{D5B58F62-FD07-443B-87E1-B74A2E33F42B}" type="pres">
      <dgm:prSet presAssocID="{7833AFD5-A4BB-455B-A637-F88F03A44153}" presName="sibTrans" presStyleLbl="sibTrans2D1" presStyleIdx="0" presStyleCnt="4"/>
      <dgm:spPr/>
    </dgm:pt>
    <dgm:pt modelId="{2CE719E7-5840-408B-9FDF-1B10704B6DCE}" type="pres">
      <dgm:prSet presAssocID="{56D71721-E79E-4A63-993B-213E6BB3E8C2}" presName="node" presStyleLbl="node1" presStyleIdx="1" presStyleCnt="4" custScaleX="186238" custScaleY="97615" custRadScaleRad="131181" custRadScaleInc="2236">
        <dgm:presLayoutVars>
          <dgm:bulletEnabled val="1"/>
        </dgm:presLayoutVars>
      </dgm:prSet>
      <dgm:spPr/>
    </dgm:pt>
    <dgm:pt modelId="{95D1D178-BF75-4BB0-B923-93BD9312FC8C}" type="pres">
      <dgm:prSet presAssocID="{56D71721-E79E-4A63-993B-213E6BB3E8C2}" presName="dummy" presStyleCnt="0"/>
      <dgm:spPr/>
    </dgm:pt>
    <dgm:pt modelId="{EFEB656A-EE99-4B22-BAD7-2346236002DD}" type="pres">
      <dgm:prSet presAssocID="{CCD430AB-F709-4789-BF7A-7D0C724F2CE9}" presName="sibTrans" presStyleLbl="sibTrans2D1" presStyleIdx="1" presStyleCnt="4"/>
      <dgm:spPr/>
    </dgm:pt>
    <dgm:pt modelId="{F1C81093-65D1-4CDA-B346-CC317B9B9452}" type="pres">
      <dgm:prSet presAssocID="{DCAB0348-3A6F-4BF6-827A-9DC3DE0A07A4}" presName="node" presStyleLbl="node1" presStyleIdx="2" presStyleCnt="4" custScaleX="192819" custScaleY="71884">
        <dgm:presLayoutVars>
          <dgm:bulletEnabled val="1"/>
        </dgm:presLayoutVars>
      </dgm:prSet>
      <dgm:spPr/>
    </dgm:pt>
    <dgm:pt modelId="{4C6408D5-716A-44CE-BFE2-A982C50FFE13}" type="pres">
      <dgm:prSet presAssocID="{DCAB0348-3A6F-4BF6-827A-9DC3DE0A07A4}" presName="dummy" presStyleCnt="0"/>
      <dgm:spPr/>
    </dgm:pt>
    <dgm:pt modelId="{1EBB1062-CC08-44E4-9A26-C3CABDF09A77}" type="pres">
      <dgm:prSet presAssocID="{639F86D6-0CD1-4FE5-A16C-5F58A0AE0496}" presName="sibTrans" presStyleLbl="sibTrans2D1" presStyleIdx="2" presStyleCnt="4"/>
      <dgm:spPr/>
    </dgm:pt>
    <dgm:pt modelId="{9E759B55-4ECC-4C4D-89A3-5B15F65A042E}" type="pres">
      <dgm:prSet presAssocID="{99D598D3-F4CB-4513-BA15-FD2464AD7D34}" presName="node" presStyleLbl="node1" presStyleIdx="3" presStyleCnt="4" custScaleX="186163" custScaleY="112502" custRadScaleRad="122319" custRadScaleInc="-1646">
        <dgm:presLayoutVars>
          <dgm:bulletEnabled val="1"/>
        </dgm:presLayoutVars>
      </dgm:prSet>
      <dgm:spPr/>
    </dgm:pt>
    <dgm:pt modelId="{BB705B83-A758-4676-8D20-3EAAE8EC3C51}" type="pres">
      <dgm:prSet presAssocID="{99D598D3-F4CB-4513-BA15-FD2464AD7D34}" presName="dummy" presStyleCnt="0"/>
      <dgm:spPr/>
    </dgm:pt>
    <dgm:pt modelId="{925564BF-03E2-41A2-A5BA-76BDAE5F7F56}" type="pres">
      <dgm:prSet presAssocID="{1A2A3B14-83FE-4572-8614-1D47F23D5859}" presName="sibTrans" presStyleLbl="sibTrans2D1" presStyleIdx="3" presStyleCnt="4"/>
      <dgm:spPr/>
    </dgm:pt>
  </dgm:ptLst>
  <dgm:cxnLst>
    <dgm:cxn modelId="{7043F70F-12F7-420A-984A-6883745AB1B8}" type="presOf" srcId="{67F83461-30E8-4C25-9F5A-946DF18CB36A}" destId="{1B1C3429-01D5-4742-8C8A-8136096B8BD6}" srcOrd="0" destOrd="0" presId="urn:microsoft.com/office/officeart/2005/8/layout/radial6"/>
    <dgm:cxn modelId="{52C60145-ADEA-4C13-B2DA-6BB9C696DA82}" srcId="{DDF6A7C9-BB7D-4930-9029-79B377D93D84}" destId="{56D71721-E79E-4A63-993B-213E6BB3E8C2}" srcOrd="1" destOrd="0" parTransId="{FDFA627B-1F4A-4BB9-BE9E-B7D52018C967}" sibTransId="{CCD430AB-F709-4789-BF7A-7D0C724F2CE9}"/>
    <dgm:cxn modelId="{F8F3FB56-3DFE-4E75-B66B-C01393431DD5}" type="presOf" srcId="{DCAB0348-3A6F-4BF6-827A-9DC3DE0A07A4}" destId="{F1C81093-65D1-4CDA-B346-CC317B9B9452}" srcOrd="0" destOrd="0" presId="urn:microsoft.com/office/officeart/2005/8/layout/radial6"/>
    <dgm:cxn modelId="{197B3D79-57AC-46C1-8EAE-5B267ED0B242}" type="presOf" srcId="{CCD430AB-F709-4789-BF7A-7D0C724F2CE9}" destId="{EFEB656A-EE99-4B22-BAD7-2346236002DD}" srcOrd="0" destOrd="0" presId="urn:microsoft.com/office/officeart/2005/8/layout/radial6"/>
    <dgm:cxn modelId="{4397418A-158A-4A86-9CBF-FD5932427988}" type="presOf" srcId="{DDF6A7C9-BB7D-4930-9029-79B377D93D84}" destId="{9F99C01A-5796-4AB5-A1EF-10BB03CDF788}" srcOrd="0" destOrd="0" presId="urn:microsoft.com/office/officeart/2005/8/layout/radial6"/>
    <dgm:cxn modelId="{4D6BB09B-7298-4AD3-AA4B-88312211791E}" type="presOf" srcId="{56D71721-E79E-4A63-993B-213E6BB3E8C2}" destId="{2CE719E7-5840-408B-9FDF-1B10704B6DCE}" srcOrd="0" destOrd="0" presId="urn:microsoft.com/office/officeart/2005/8/layout/radial6"/>
    <dgm:cxn modelId="{E36015A0-2DD1-4309-A119-11A41DA4B3BF}" type="presOf" srcId="{1A2A3B14-83FE-4572-8614-1D47F23D5859}" destId="{925564BF-03E2-41A2-A5BA-76BDAE5F7F56}" srcOrd="0" destOrd="0" presId="urn:microsoft.com/office/officeart/2005/8/layout/radial6"/>
    <dgm:cxn modelId="{2E073FB5-D3D5-4107-8DE1-BEE9D063922E}" type="presOf" srcId="{95ECB402-41D8-487B-8589-C97038A08C84}" destId="{6D886363-A885-4F71-BB99-621EBC95D52B}" srcOrd="0" destOrd="0" presId="urn:microsoft.com/office/officeart/2005/8/layout/radial6"/>
    <dgm:cxn modelId="{D4C618C4-27E5-441F-AC07-B00FA4C7E6CB}" srcId="{DDF6A7C9-BB7D-4930-9029-79B377D93D84}" destId="{99D598D3-F4CB-4513-BA15-FD2464AD7D34}" srcOrd="3" destOrd="0" parTransId="{D4430879-3F90-4B6E-9DE7-C7FD6F6B8C8A}" sibTransId="{1A2A3B14-83FE-4572-8614-1D47F23D5859}"/>
    <dgm:cxn modelId="{26EDBCCA-A8FA-4DAD-A638-1C61811B63DB}" srcId="{DDF6A7C9-BB7D-4930-9029-79B377D93D84}" destId="{DCAB0348-3A6F-4BF6-827A-9DC3DE0A07A4}" srcOrd="2" destOrd="0" parTransId="{FC7F444E-4A11-4F11-8389-9903B2D53FAC}" sibTransId="{639F86D6-0CD1-4FE5-A16C-5F58A0AE0496}"/>
    <dgm:cxn modelId="{5EE134D0-7F21-4B14-9C96-52E0CC9D2345}" srcId="{95ECB402-41D8-487B-8589-C97038A08C84}" destId="{DDF6A7C9-BB7D-4930-9029-79B377D93D84}" srcOrd="0" destOrd="0" parTransId="{3FE3E3B4-C969-45ED-AAA7-B7CD0A66D545}" sibTransId="{1426500F-92B3-4D67-A18C-A220CF9E0280}"/>
    <dgm:cxn modelId="{C2DAD5D5-E32C-4D62-8AFF-D05846F736A4}" type="presOf" srcId="{7833AFD5-A4BB-455B-A637-F88F03A44153}" destId="{D5B58F62-FD07-443B-87E1-B74A2E33F42B}" srcOrd="0" destOrd="0" presId="urn:microsoft.com/office/officeart/2005/8/layout/radial6"/>
    <dgm:cxn modelId="{9943EFDA-DB68-4BF3-BD59-45F587C9D564}" srcId="{DDF6A7C9-BB7D-4930-9029-79B377D93D84}" destId="{67F83461-30E8-4C25-9F5A-946DF18CB36A}" srcOrd="0" destOrd="0" parTransId="{524EB5C0-E42E-4A44-82B4-82DFEEDB87A6}" sibTransId="{7833AFD5-A4BB-455B-A637-F88F03A44153}"/>
    <dgm:cxn modelId="{A53E09F2-38CE-421C-B14D-3CA4AAE81A40}" type="presOf" srcId="{639F86D6-0CD1-4FE5-A16C-5F58A0AE0496}" destId="{1EBB1062-CC08-44E4-9A26-C3CABDF09A77}" srcOrd="0" destOrd="0" presId="urn:microsoft.com/office/officeart/2005/8/layout/radial6"/>
    <dgm:cxn modelId="{AB351BF5-01F7-4F8D-9A6C-12658EB20308}" type="presOf" srcId="{99D598D3-F4CB-4513-BA15-FD2464AD7D34}" destId="{9E759B55-4ECC-4C4D-89A3-5B15F65A042E}" srcOrd="0" destOrd="0" presId="urn:microsoft.com/office/officeart/2005/8/layout/radial6"/>
    <dgm:cxn modelId="{7CDD8F12-1097-4ECF-BC7F-41DB2F298B08}" type="presParOf" srcId="{6D886363-A885-4F71-BB99-621EBC95D52B}" destId="{9F99C01A-5796-4AB5-A1EF-10BB03CDF788}" srcOrd="0" destOrd="0" presId="urn:microsoft.com/office/officeart/2005/8/layout/radial6"/>
    <dgm:cxn modelId="{623B86A0-9F30-4A08-9251-2A39B6A02372}" type="presParOf" srcId="{6D886363-A885-4F71-BB99-621EBC95D52B}" destId="{1B1C3429-01D5-4742-8C8A-8136096B8BD6}" srcOrd="1" destOrd="0" presId="urn:microsoft.com/office/officeart/2005/8/layout/radial6"/>
    <dgm:cxn modelId="{81BB8BCF-64CF-4AF1-9F04-89FAA89C0E8E}" type="presParOf" srcId="{6D886363-A885-4F71-BB99-621EBC95D52B}" destId="{325F2AAB-E91A-4E3A-9756-B140978F7029}" srcOrd="2" destOrd="0" presId="urn:microsoft.com/office/officeart/2005/8/layout/radial6"/>
    <dgm:cxn modelId="{5467AAAB-F857-4033-85F0-373BB6EBD1A8}" type="presParOf" srcId="{6D886363-A885-4F71-BB99-621EBC95D52B}" destId="{D5B58F62-FD07-443B-87E1-B74A2E33F42B}" srcOrd="3" destOrd="0" presId="urn:microsoft.com/office/officeart/2005/8/layout/radial6"/>
    <dgm:cxn modelId="{32B47FF9-4137-4B4E-BC28-C1EBAFB17202}" type="presParOf" srcId="{6D886363-A885-4F71-BB99-621EBC95D52B}" destId="{2CE719E7-5840-408B-9FDF-1B10704B6DCE}" srcOrd="4" destOrd="0" presId="urn:microsoft.com/office/officeart/2005/8/layout/radial6"/>
    <dgm:cxn modelId="{520C7E05-6064-4AF9-9D8B-CA0C3572C4E4}" type="presParOf" srcId="{6D886363-A885-4F71-BB99-621EBC95D52B}" destId="{95D1D178-BF75-4BB0-B923-93BD9312FC8C}" srcOrd="5" destOrd="0" presId="urn:microsoft.com/office/officeart/2005/8/layout/radial6"/>
    <dgm:cxn modelId="{FB9B676E-99AC-4F8A-88DA-C70389C787FA}" type="presParOf" srcId="{6D886363-A885-4F71-BB99-621EBC95D52B}" destId="{EFEB656A-EE99-4B22-BAD7-2346236002DD}" srcOrd="6" destOrd="0" presId="urn:microsoft.com/office/officeart/2005/8/layout/radial6"/>
    <dgm:cxn modelId="{74C9CFE3-2BB7-4EBE-8514-3D9216D01A4B}" type="presParOf" srcId="{6D886363-A885-4F71-BB99-621EBC95D52B}" destId="{F1C81093-65D1-4CDA-B346-CC317B9B9452}" srcOrd="7" destOrd="0" presId="urn:microsoft.com/office/officeart/2005/8/layout/radial6"/>
    <dgm:cxn modelId="{BFBF5A74-5AA1-47A6-8635-6674EB69D1A9}" type="presParOf" srcId="{6D886363-A885-4F71-BB99-621EBC95D52B}" destId="{4C6408D5-716A-44CE-BFE2-A982C50FFE13}" srcOrd="8" destOrd="0" presId="urn:microsoft.com/office/officeart/2005/8/layout/radial6"/>
    <dgm:cxn modelId="{8CA2BE7E-8A01-438D-A595-FEB8FF0C23D1}" type="presParOf" srcId="{6D886363-A885-4F71-BB99-621EBC95D52B}" destId="{1EBB1062-CC08-44E4-9A26-C3CABDF09A77}" srcOrd="9" destOrd="0" presId="urn:microsoft.com/office/officeart/2005/8/layout/radial6"/>
    <dgm:cxn modelId="{A7341D94-540F-4895-AC2E-186C8FDA0977}" type="presParOf" srcId="{6D886363-A885-4F71-BB99-621EBC95D52B}" destId="{9E759B55-4ECC-4C4D-89A3-5B15F65A042E}" srcOrd="10" destOrd="0" presId="urn:microsoft.com/office/officeart/2005/8/layout/radial6"/>
    <dgm:cxn modelId="{7BD785F1-A70D-4A3D-B1D1-7FF23EE7806C}" type="presParOf" srcId="{6D886363-A885-4F71-BB99-621EBC95D52B}" destId="{BB705B83-A758-4676-8D20-3EAAE8EC3C51}" srcOrd="11" destOrd="0" presId="urn:microsoft.com/office/officeart/2005/8/layout/radial6"/>
    <dgm:cxn modelId="{7D763D12-3E94-44B3-9FFB-40042A757768}" type="presParOf" srcId="{6D886363-A885-4F71-BB99-621EBC95D52B}" destId="{925564BF-03E2-41A2-A5BA-76BDAE5F7F5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94DD3D-F426-4BC5-8FC3-B139D9A7167A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6F8505-AB57-4A4B-8FC9-7F8AFA4E1891}">
      <dgm:prSet phldrT="[Text]"/>
      <dgm:spPr>
        <a:gradFill rotWithShape="0">
          <a:gsLst>
            <a:gs pos="100000">
              <a:schemeClr val="accent2">
                <a:lumMod val="67000"/>
              </a:schemeClr>
            </a:gs>
            <a:gs pos="45472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</dgm:spPr>
      <dgm:t>
        <a:bodyPr/>
        <a:lstStyle/>
        <a:p>
          <a:r>
            <a:rPr lang="en-US" dirty="0"/>
            <a:t>Visual comfort</a:t>
          </a:r>
        </a:p>
      </dgm:t>
    </dgm:pt>
    <dgm:pt modelId="{89D0C149-52D1-4F05-908D-D932B08813B7}" type="parTrans" cxnId="{0867F0E3-7783-4057-8075-55F1611767F5}">
      <dgm:prSet/>
      <dgm:spPr/>
      <dgm:t>
        <a:bodyPr/>
        <a:lstStyle/>
        <a:p>
          <a:endParaRPr lang="en-US"/>
        </a:p>
      </dgm:t>
    </dgm:pt>
    <dgm:pt modelId="{DB7FC67C-98E1-44A2-872A-178E60197B66}" type="sibTrans" cxnId="{0867F0E3-7783-4057-8075-55F1611767F5}">
      <dgm:prSet/>
      <dgm:spPr/>
      <dgm:t>
        <a:bodyPr/>
        <a:lstStyle/>
        <a:p>
          <a:endParaRPr lang="en-US"/>
        </a:p>
      </dgm:t>
    </dgm:pt>
    <dgm:pt modelId="{E95B0D15-9429-4293-BBFA-E69649C1AB9D}">
      <dgm:prSet phldrT="[Text]"/>
      <dgm:spPr>
        <a:gradFill flip="none" rotWithShape="1">
          <a:gsLst>
            <a:gs pos="0">
              <a:schemeClr val="accent2">
                <a:lumMod val="67000"/>
              </a:schemeClr>
            </a:gs>
            <a:gs pos="45472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en-US" dirty="0"/>
            <a:t>Illuminance </a:t>
          </a:r>
        </a:p>
      </dgm:t>
    </dgm:pt>
    <dgm:pt modelId="{F6A6AAFC-F43C-4DFE-90DD-8D3F466E4CFD}" type="parTrans" cxnId="{8C6769EE-E6C2-4523-B888-1F5A713BF845}">
      <dgm:prSet/>
      <dgm:spPr/>
      <dgm:t>
        <a:bodyPr/>
        <a:lstStyle/>
        <a:p>
          <a:endParaRPr lang="en-US"/>
        </a:p>
      </dgm:t>
    </dgm:pt>
    <dgm:pt modelId="{C13CDDD7-D9AF-4BCB-AB99-C113F784CD9D}" type="sibTrans" cxnId="{8C6769EE-E6C2-4523-B888-1F5A713BF845}">
      <dgm:prSet/>
      <dgm:spPr/>
      <dgm:t>
        <a:bodyPr/>
        <a:lstStyle/>
        <a:p>
          <a:endParaRPr lang="en-US"/>
        </a:p>
      </dgm:t>
    </dgm:pt>
    <dgm:pt modelId="{FF8CEB3C-45BB-41F6-925E-E106909DF4EA}">
      <dgm:prSet phldrT="[Text]"/>
      <dgm:spPr>
        <a:gradFill rotWithShape="0">
          <a:gsLst>
            <a:gs pos="100000">
              <a:schemeClr val="accent2">
                <a:lumMod val="67000"/>
              </a:schemeClr>
            </a:gs>
            <a:gs pos="50000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</dgm:spPr>
      <dgm:t>
        <a:bodyPr/>
        <a:lstStyle/>
        <a:p>
          <a:r>
            <a:rPr lang="en-US" dirty="0"/>
            <a:t>Uniformity</a:t>
          </a:r>
        </a:p>
      </dgm:t>
    </dgm:pt>
    <dgm:pt modelId="{D02D34E2-CB7C-4402-A2F8-F73E4567CCDF}" type="parTrans" cxnId="{1CA17A4B-36F1-4699-9F71-60A44987EE71}">
      <dgm:prSet/>
      <dgm:spPr/>
      <dgm:t>
        <a:bodyPr/>
        <a:lstStyle/>
        <a:p>
          <a:endParaRPr lang="en-US"/>
        </a:p>
      </dgm:t>
    </dgm:pt>
    <dgm:pt modelId="{A00708B7-540A-439C-B768-8B8AAD931452}" type="sibTrans" cxnId="{1CA17A4B-36F1-4699-9F71-60A44987EE71}">
      <dgm:prSet/>
      <dgm:spPr/>
      <dgm:t>
        <a:bodyPr/>
        <a:lstStyle/>
        <a:p>
          <a:endParaRPr lang="en-US"/>
        </a:p>
      </dgm:t>
    </dgm:pt>
    <dgm:pt modelId="{8F3AA61D-EFF2-428F-9F4F-06180CA4647D}">
      <dgm:prSet phldrT="[Text]"/>
      <dgm:spPr>
        <a:gradFill rotWithShape="0">
          <a:gsLst>
            <a:gs pos="100000">
              <a:schemeClr val="accent2">
                <a:lumMod val="67000"/>
              </a:schemeClr>
            </a:gs>
            <a:gs pos="50000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</dgm:spPr>
      <dgm:t>
        <a:bodyPr/>
        <a:lstStyle/>
        <a:p>
          <a:r>
            <a:rPr lang="en-US" dirty="0"/>
            <a:t>Glare</a:t>
          </a:r>
        </a:p>
      </dgm:t>
    </dgm:pt>
    <dgm:pt modelId="{FC30B21B-7CA1-4D09-9226-1248E366E44F}" type="parTrans" cxnId="{4B300EFC-98A2-4A19-B1C3-43A64E8FA4D4}">
      <dgm:prSet/>
      <dgm:spPr/>
      <dgm:t>
        <a:bodyPr/>
        <a:lstStyle/>
        <a:p>
          <a:endParaRPr lang="en-US"/>
        </a:p>
      </dgm:t>
    </dgm:pt>
    <dgm:pt modelId="{D3F2A18E-901E-4B54-ACE7-BDA792D270A8}" type="sibTrans" cxnId="{4B300EFC-98A2-4A19-B1C3-43A64E8FA4D4}">
      <dgm:prSet/>
      <dgm:spPr/>
      <dgm:t>
        <a:bodyPr/>
        <a:lstStyle/>
        <a:p>
          <a:endParaRPr lang="en-US"/>
        </a:p>
      </dgm:t>
    </dgm:pt>
    <dgm:pt modelId="{55E1C10A-5214-4F6F-9481-0749D4C0370A}" type="pres">
      <dgm:prSet presAssocID="{A894DD3D-F426-4BC5-8FC3-B139D9A7167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2F3F90F-AFA8-4CF2-9B06-DEA176C2093B}" type="pres">
      <dgm:prSet presAssocID="{176F8505-AB57-4A4B-8FC9-7F8AFA4E1891}" presName="singleCycle" presStyleCnt="0"/>
      <dgm:spPr/>
    </dgm:pt>
    <dgm:pt modelId="{EE943F15-2A69-46E4-8C71-A38E1DAA6B27}" type="pres">
      <dgm:prSet presAssocID="{176F8505-AB57-4A4B-8FC9-7F8AFA4E1891}" presName="singleCenter" presStyleLbl="node1" presStyleIdx="0" presStyleCnt="4" custScaleX="126329" custLinFactNeighborX="-154" custLinFactNeighborY="-13707">
        <dgm:presLayoutVars>
          <dgm:chMax val="7"/>
          <dgm:chPref val="7"/>
        </dgm:presLayoutVars>
      </dgm:prSet>
      <dgm:spPr/>
    </dgm:pt>
    <dgm:pt modelId="{C3772BB7-FD40-471B-8E1E-A59F53A2922B}" type="pres">
      <dgm:prSet presAssocID="{F6A6AAFC-F43C-4DFE-90DD-8D3F466E4CFD}" presName="Name56" presStyleLbl="parChTrans1D2" presStyleIdx="0" presStyleCnt="3"/>
      <dgm:spPr/>
    </dgm:pt>
    <dgm:pt modelId="{DA199555-5BD0-4E79-A57B-7F960FEDC9E1}" type="pres">
      <dgm:prSet presAssocID="{E95B0D15-9429-4293-BBFA-E69649C1AB9D}" presName="text0" presStyleLbl="node1" presStyleIdx="1" presStyleCnt="4" custScaleX="395138">
        <dgm:presLayoutVars>
          <dgm:bulletEnabled val="1"/>
        </dgm:presLayoutVars>
      </dgm:prSet>
      <dgm:spPr/>
    </dgm:pt>
    <dgm:pt modelId="{5BAC2836-CB55-476B-AA61-55DEB7C28075}" type="pres">
      <dgm:prSet presAssocID="{D02D34E2-CB7C-4402-A2F8-F73E4567CCDF}" presName="Name56" presStyleLbl="parChTrans1D2" presStyleIdx="1" presStyleCnt="3"/>
      <dgm:spPr/>
    </dgm:pt>
    <dgm:pt modelId="{8B709BB7-EB8F-409E-BFE2-77A3D1F5F3D7}" type="pres">
      <dgm:prSet presAssocID="{FF8CEB3C-45BB-41F6-925E-E106909DF4EA}" presName="text0" presStyleLbl="node1" presStyleIdx="2" presStyleCnt="4" custScaleX="255780" custRadScaleRad="109586" custRadScaleInc="-2199">
        <dgm:presLayoutVars>
          <dgm:bulletEnabled val="1"/>
        </dgm:presLayoutVars>
      </dgm:prSet>
      <dgm:spPr/>
    </dgm:pt>
    <dgm:pt modelId="{1DA3A37A-07EE-4B38-B3A5-62CAB6DDD182}" type="pres">
      <dgm:prSet presAssocID="{FC30B21B-7CA1-4D09-9226-1248E366E44F}" presName="Name56" presStyleLbl="parChTrans1D2" presStyleIdx="2" presStyleCnt="3"/>
      <dgm:spPr/>
    </dgm:pt>
    <dgm:pt modelId="{76C61772-129F-4508-B92C-27C87A20F770}" type="pres">
      <dgm:prSet presAssocID="{8F3AA61D-EFF2-428F-9F4F-06180CA4647D}" presName="text0" presStyleLbl="node1" presStyleIdx="3" presStyleCnt="4" custScaleX="285252" custRadScaleRad="129788" custRadScaleInc="12947">
        <dgm:presLayoutVars>
          <dgm:bulletEnabled val="1"/>
        </dgm:presLayoutVars>
      </dgm:prSet>
      <dgm:spPr/>
    </dgm:pt>
  </dgm:ptLst>
  <dgm:cxnLst>
    <dgm:cxn modelId="{1CA17A4B-36F1-4699-9F71-60A44987EE71}" srcId="{176F8505-AB57-4A4B-8FC9-7F8AFA4E1891}" destId="{FF8CEB3C-45BB-41F6-925E-E106909DF4EA}" srcOrd="1" destOrd="0" parTransId="{D02D34E2-CB7C-4402-A2F8-F73E4567CCDF}" sibTransId="{A00708B7-540A-439C-B768-8B8AAD931452}"/>
    <dgm:cxn modelId="{AFCB744C-259A-4D1E-B82B-C23F3EA79A8C}" type="presOf" srcId="{8F3AA61D-EFF2-428F-9F4F-06180CA4647D}" destId="{76C61772-129F-4508-B92C-27C87A20F770}" srcOrd="0" destOrd="0" presId="urn:microsoft.com/office/officeart/2008/layout/RadialCluster"/>
    <dgm:cxn modelId="{60477A78-C26D-4870-9A80-96AE5C9D39CB}" type="presOf" srcId="{176F8505-AB57-4A4B-8FC9-7F8AFA4E1891}" destId="{EE943F15-2A69-46E4-8C71-A38E1DAA6B27}" srcOrd="0" destOrd="0" presId="urn:microsoft.com/office/officeart/2008/layout/RadialCluster"/>
    <dgm:cxn modelId="{9336FB7C-02D3-4A1D-B65B-6B64CFF23EB4}" type="presOf" srcId="{F6A6AAFC-F43C-4DFE-90DD-8D3F466E4CFD}" destId="{C3772BB7-FD40-471B-8E1E-A59F53A2922B}" srcOrd="0" destOrd="0" presId="urn:microsoft.com/office/officeart/2008/layout/RadialCluster"/>
    <dgm:cxn modelId="{B41D0485-D06C-4D22-B219-092C3EAB22B6}" type="presOf" srcId="{A894DD3D-F426-4BC5-8FC3-B139D9A7167A}" destId="{55E1C10A-5214-4F6F-9481-0749D4C0370A}" srcOrd="0" destOrd="0" presId="urn:microsoft.com/office/officeart/2008/layout/RadialCluster"/>
    <dgm:cxn modelId="{E2AC39AB-DC94-419D-802C-6B01E886DB65}" type="presOf" srcId="{D02D34E2-CB7C-4402-A2F8-F73E4567CCDF}" destId="{5BAC2836-CB55-476B-AA61-55DEB7C28075}" srcOrd="0" destOrd="0" presId="urn:microsoft.com/office/officeart/2008/layout/RadialCluster"/>
    <dgm:cxn modelId="{D49191E0-C0FC-4626-A10B-10A662A11F43}" type="presOf" srcId="{FC30B21B-7CA1-4D09-9226-1248E366E44F}" destId="{1DA3A37A-07EE-4B38-B3A5-62CAB6DDD182}" srcOrd="0" destOrd="0" presId="urn:microsoft.com/office/officeart/2008/layout/RadialCluster"/>
    <dgm:cxn modelId="{06DBAEE1-AA72-4576-AE36-ECAE377975E8}" type="presOf" srcId="{E95B0D15-9429-4293-BBFA-E69649C1AB9D}" destId="{DA199555-5BD0-4E79-A57B-7F960FEDC9E1}" srcOrd="0" destOrd="0" presId="urn:microsoft.com/office/officeart/2008/layout/RadialCluster"/>
    <dgm:cxn modelId="{0867F0E3-7783-4057-8075-55F1611767F5}" srcId="{A894DD3D-F426-4BC5-8FC3-B139D9A7167A}" destId="{176F8505-AB57-4A4B-8FC9-7F8AFA4E1891}" srcOrd="0" destOrd="0" parTransId="{89D0C149-52D1-4F05-908D-D932B08813B7}" sibTransId="{DB7FC67C-98E1-44A2-872A-178E60197B66}"/>
    <dgm:cxn modelId="{8C6769EE-E6C2-4523-B888-1F5A713BF845}" srcId="{176F8505-AB57-4A4B-8FC9-7F8AFA4E1891}" destId="{E95B0D15-9429-4293-BBFA-E69649C1AB9D}" srcOrd="0" destOrd="0" parTransId="{F6A6AAFC-F43C-4DFE-90DD-8D3F466E4CFD}" sibTransId="{C13CDDD7-D9AF-4BCB-AB99-C113F784CD9D}"/>
    <dgm:cxn modelId="{4B300EFC-98A2-4A19-B1C3-43A64E8FA4D4}" srcId="{176F8505-AB57-4A4B-8FC9-7F8AFA4E1891}" destId="{8F3AA61D-EFF2-428F-9F4F-06180CA4647D}" srcOrd="2" destOrd="0" parTransId="{FC30B21B-7CA1-4D09-9226-1248E366E44F}" sibTransId="{D3F2A18E-901E-4B54-ACE7-BDA792D270A8}"/>
    <dgm:cxn modelId="{67CC39FD-81C3-4A8A-B32C-9AFDE7BCFE33}" type="presOf" srcId="{FF8CEB3C-45BB-41F6-925E-E106909DF4EA}" destId="{8B709BB7-EB8F-409E-BFE2-77A3D1F5F3D7}" srcOrd="0" destOrd="0" presId="urn:microsoft.com/office/officeart/2008/layout/RadialCluster"/>
    <dgm:cxn modelId="{EDFFAB18-1DB3-4444-8411-5AEF526B0A6B}" type="presParOf" srcId="{55E1C10A-5214-4F6F-9481-0749D4C0370A}" destId="{A2F3F90F-AFA8-4CF2-9B06-DEA176C2093B}" srcOrd="0" destOrd="0" presId="urn:microsoft.com/office/officeart/2008/layout/RadialCluster"/>
    <dgm:cxn modelId="{F27732A3-0BD3-4388-A515-5BB8C46355A5}" type="presParOf" srcId="{A2F3F90F-AFA8-4CF2-9B06-DEA176C2093B}" destId="{EE943F15-2A69-46E4-8C71-A38E1DAA6B27}" srcOrd="0" destOrd="0" presId="urn:microsoft.com/office/officeart/2008/layout/RadialCluster"/>
    <dgm:cxn modelId="{3BF13494-C603-4AF9-A17F-2496B1614A1F}" type="presParOf" srcId="{A2F3F90F-AFA8-4CF2-9B06-DEA176C2093B}" destId="{C3772BB7-FD40-471B-8E1E-A59F53A2922B}" srcOrd="1" destOrd="0" presId="urn:microsoft.com/office/officeart/2008/layout/RadialCluster"/>
    <dgm:cxn modelId="{FE2DCFA3-D859-41B9-9E55-80163DA1D1D1}" type="presParOf" srcId="{A2F3F90F-AFA8-4CF2-9B06-DEA176C2093B}" destId="{DA199555-5BD0-4E79-A57B-7F960FEDC9E1}" srcOrd="2" destOrd="0" presId="urn:microsoft.com/office/officeart/2008/layout/RadialCluster"/>
    <dgm:cxn modelId="{903AFB38-58AC-4F93-B85A-84FB7600B925}" type="presParOf" srcId="{A2F3F90F-AFA8-4CF2-9B06-DEA176C2093B}" destId="{5BAC2836-CB55-476B-AA61-55DEB7C28075}" srcOrd="3" destOrd="0" presId="urn:microsoft.com/office/officeart/2008/layout/RadialCluster"/>
    <dgm:cxn modelId="{61C776CF-7F49-4B24-837F-3F51BEB32081}" type="presParOf" srcId="{A2F3F90F-AFA8-4CF2-9B06-DEA176C2093B}" destId="{8B709BB7-EB8F-409E-BFE2-77A3D1F5F3D7}" srcOrd="4" destOrd="0" presId="urn:microsoft.com/office/officeart/2008/layout/RadialCluster"/>
    <dgm:cxn modelId="{88BBECCA-562D-4B6F-B710-4118F0930B94}" type="presParOf" srcId="{A2F3F90F-AFA8-4CF2-9B06-DEA176C2093B}" destId="{1DA3A37A-07EE-4B38-B3A5-62CAB6DDD182}" srcOrd="5" destOrd="0" presId="urn:microsoft.com/office/officeart/2008/layout/RadialCluster"/>
    <dgm:cxn modelId="{AD32A7C6-8529-4D3F-A981-0159838D18D7}" type="presParOf" srcId="{A2F3F90F-AFA8-4CF2-9B06-DEA176C2093B}" destId="{76C61772-129F-4508-B92C-27C87A20F770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8048E-3CF2-439E-A1C7-A3B1F9C00D5F}">
      <dsp:nvSpPr>
        <dsp:cNvPr id="0" name=""/>
        <dsp:cNvSpPr/>
      </dsp:nvSpPr>
      <dsp:spPr>
        <a:xfrm>
          <a:off x="2106378" y="1929"/>
          <a:ext cx="2698029" cy="1349014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Site Analyze </a:t>
          </a:r>
          <a:r>
            <a:rPr lang="en-US" sz="2000" kern="1200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2145889" y="41440"/>
        <a:ext cx="2619007" cy="1269992"/>
      </dsp:txXfrm>
    </dsp:sp>
    <dsp:sp modelId="{5574BC71-6AEF-4488-8F34-DACB5CCB1243}">
      <dsp:nvSpPr>
        <dsp:cNvPr id="0" name=""/>
        <dsp:cNvSpPr/>
      </dsp:nvSpPr>
      <dsp:spPr>
        <a:xfrm rot="5368353">
          <a:off x="2767915" y="1992032"/>
          <a:ext cx="1403524" cy="4721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2909562" y="2086463"/>
        <a:ext cx="1120231" cy="283293"/>
      </dsp:txXfrm>
    </dsp:sp>
    <dsp:sp modelId="{A4E5D2DC-5F26-4DD3-A6BE-704DF0BAB7D9}">
      <dsp:nvSpPr>
        <dsp:cNvPr id="0" name=""/>
        <dsp:cNvSpPr/>
      </dsp:nvSpPr>
      <dsp:spPr>
        <a:xfrm>
          <a:off x="2134947" y="3105275"/>
          <a:ext cx="2698029" cy="134901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071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Architectural plans </a:t>
          </a:r>
        </a:p>
      </dsp:txBody>
      <dsp:txXfrm>
        <a:off x="2174458" y="3144786"/>
        <a:ext cx="2619007" cy="1269992"/>
      </dsp:txXfrm>
    </dsp:sp>
    <dsp:sp modelId="{1223FEBE-FD4F-4259-B35C-A348417635C4}">
      <dsp:nvSpPr>
        <dsp:cNvPr id="0" name=""/>
        <dsp:cNvSpPr/>
      </dsp:nvSpPr>
      <dsp:spPr>
        <a:xfrm rot="16168353">
          <a:off x="2767915" y="1992032"/>
          <a:ext cx="1403524" cy="4721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2909561" y="2086463"/>
        <a:ext cx="1120231" cy="2832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30F84-F706-4741-A192-3C9C1864F93E}">
      <dsp:nvSpPr>
        <dsp:cNvPr id="0" name=""/>
        <dsp:cNvSpPr/>
      </dsp:nvSpPr>
      <dsp:spPr>
        <a:xfrm>
          <a:off x="1966974" y="629283"/>
          <a:ext cx="3721436" cy="3721436"/>
        </a:xfrm>
        <a:prstGeom prst="blockArc">
          <a:avLst>
            <a:gd name="adj1" fmla="val 5461768"/>
            <a:gd name="adj2" fmla="val 16261768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960BFF-87F2-4A87-AABF-EBE4E1477935}">
      <dsp:nvSpPr>
        <dsp:cNvPr id="0" name=""/>
        <dsp:cNvSpPr/>
      </dsp:nvSpPr>
      <dsp:spPr>
        <a:xfrm>
          <a:off x="1966974" y="629283"/>
          <a:ext cx="3721436" cy="3721436"/>
        </a:xfrm>
        <a:prstGeom prst="blockArc">
          <a:avLst>
            <a:gd name="adj1" fmla="val 16261768"/>
            <a:gd name="adj2" fmla="val 5461768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4A1EC-7134-4A6E-B7C5-C24FD8A4A2C2}">
      <dsp:nvSpPr>
        <dsp:cNvPr id="0" name=""/>
        <dsp:cNvSpPr/>
      </dsp:nvSpPr>
      <dsp:spPr>
        <a:xfrm>
          <a:off x="2892941" y="1776144"/>
          <a:ext cx="1804193" cy="14277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Assumptions</a:t>
          </a:r>
        </a:p>
      </dsp:txBody>
      <dsp:txXfrm>
        <a:off x="3157159" y="1985228"/>
        <a:ext cx="1275757" cy="1009547"/>
      </dsp:txXfrm>
    </dsp:sp>
    <dsp:sp modelId="{E6968632-FC6E-434D-B0EC-EED8A16EDA7E}">
      <dsp:nvSpPr>
        <dsp:cNvPr id="0" name=""/>
        <dsp:cNvSpPr/>
      </dsp:nvSpPr>
      <dsp:spPr>
        <a:xfrm>
          <a:off x="1826834" y="-930620"/>
          <a:ext cx="4067026" cy="320678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Codes used in the design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(ACI  318-19)  for  concrete  structural design.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ASCE 7-22 for structural design loads.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UBC-97 code for seismic design.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</dsp:txBody>
      <dsp:txXfrm>
        <a:off x="2422436" y="-460998"/>
        <a:ext cx="2875822" cy="2267539"/>
      </dsp:txXfrm>
    </dsp:sp>
    <dsp:sp modelId="{E4C132B7-B6DF-427A-B04C-D7B635A7C6A1}">
      <dsp:nvSpPr>
        <dsp:cNvPr id="0" name=""/>
        <dsp:cNvSpPr/>
      </dsp:nvSpPr>
      <dsp:spPr>
        <a:xfrm>
          <a:off x="1532420" y="2844816"/>
          <a:ext cx="4525235" cy="292483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Concrete compressive strength(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f'c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= 2</a:t>
          </a:r>
          <a:r>
            <a:rPr lang="ar-J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MPa for</a:t>
          </a:r>
          <a:r>
            <a:rPr lang="ar-J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slaps and beams.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-Concrete compressive strength(</a:t>
          </a:r>
          <a:r>
            <a:rPr lang="en-US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f'c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= 28 MPa for</a:t>
          </a:r>
          <a:r>
            <a:rPr lang="ar-J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columns and shear wall.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-Concrete unit weight = 25 KN/m3.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-Yielding strength of steel (fy) = 420 MPa.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2195125" y="3273148"/>
        <a:ext cx="3199825" cy="20681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B656A-EE99-4B22-BAD7-2346236002DD}">
      <dsp:nvSpPr>
        <dsp:cNvPr id="0" name=""/>
        <dsp:cNvSpPr/>
      </dsp:nvSpPr>
      <dsp:spPr>
        <a:xfrm>
          <a:off x="613787" y="657524"/>
          <a:ext cx="3418021" cy="3418021"/>
        </a:xfrm>
        <a:prstGeom prst="blockArc">
          <a:avLst>
            <a:gd name="adj1" fmla="val 5555363"/>
            <a:gd name="adj2" fmla="val 16033381"/>
            <a:gd name="adj3" fmla="val 4636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B58F62-FD07-443B-87E1-B74A2E33F42B}">
      <dsp:nvSpPr>
        <dsp:cNvPr id="0" name=""/>
        <dsp:cNvSpPr/>
      </dsp:nvSpPr>
      <dsp:spPr>
        <a:xfrm>
          <a:off x="457488" y="657779"/>
          <a:ext cx="3418021" cy="3418021"/>
        </a:xfrm>
        <a:prstGeom prst="blockArc">
          <a:avLst>
            <a:gd name="adj1" fmla="val 16355363"/>
            <a:gd name="adj2" fmla="val 5233381"/>
            <a:gd name="adj3" fmla="val 4636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9C01A-5796-4AB5-A1EF-10BB03CDF788}">
      <dsp:nvSpPr>
        <dsp:cNvPr id="0" name=""/>
        <dsp:cNvSpPr/>
      </dsp:nvSpPr>
      <dsp:spPr>
        <a:xfrm>
          <a:off x="1744201" y="1875132"/>
          <a:ext cx="995434" cy="98672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Loads</a:t>
          </a:r>
        </a:p>
      </dsp:txBody>
      <dsp:txXfrm>
        <a:off x="1889979" y="2019635"/>
        <a:ext cx="703878" cy="697719"/>
      </dsp:txXfrm>
    </dsp:sp>
    <dsp:sp modelId="{1B1C3429-01D5-4742-8C8A-8136096B8BD6}">
      <dsp:nvSpPr>
        <dsp:cNvPr id="0" name=""/>
        <dsp:cNvSpPr/>
      </dsp:nvSpPr>
      <dsp:spPr>
        <a:xfrm>
          <a:off x="536969" y="-129514"/>
          <a:ext cx="3409898" cy="165722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-Live load = </a:t>
          </a:r>
          <a14:m xmlns:a14="http://schemas.microsoft.com/office/drawing/2010/main">
            <m:oMath xmlns:m="http://schemas.openxmlformats.org/officeDocument/2006/math">
              <m:d>
                <m:dPr>
                  <m:begChr m:val="{"/>
                  <m:endChr m:val=""/>
                  <m:ctrlPr>
                    <a:rPr lang="en-US" sz="1500" i="1" kern="1200">
                      <a:latin typeface="Cambria Math" panose="02040503050406030204" pitchFamily="18" charset="0"/>
                      <a:cs typeface="Times New Roman" panose="02020603050405020304" pitchFamily="18" charset="0"/>
                    </a:rPr>
                  </m:ctrlPr>
                </m:dPr>
                <m:e>
                  <m:eqArr>
                    <m:eqArrPr>
                      <m:ctrlPr>
                        <a:rPr lang="en-US" sz="1500" b="0" i="1" kern="1200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</m:ctrlPr>
                    </m:eqArrPr>
                    <m:e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2.5 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offices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.</m:t>
                      </m:r>
                    </m:e>
                    <m:e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3.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attic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. </m:t>
                      </m:r>
                    </m:e>
                    <m:e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15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parking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ground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floor</m:t>
                      </m:r>
                    </m:e>
                    <m:e>
                      <m:r>
                        <a:rPr lang="en-US" sz="1500" b="0" i="1" kern="120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15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15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15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floor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font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ground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floor</m:t>
                      </m:r>
                      <m:r>
                        <m:rPr>
                          <m:nor/>
                        </m:rPr>
                        <a:rPr lang="en-US" sz="1500" b="0" i="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. </m:t>
                      </m:r>
                    </m:e>
                  </m:eqArr>
                </m:e>
              </m:d>
            </m:oMath>
          </a14:m>
          <a:endParaRPr lang="en-US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6337" y="113181"/>
        <a:ext cx="2411162" cy="1171836"/>
      </dsp:txXfrm>
    </dsp:sp>
    <dsp:sp modelId="{2CE719E7-5840-408B-9FDF-1B10704B6DCE}">
      <dsp:nvSpPr>
        <dsp:cNvPr id="0" name=""/>
        <dsp:cNvSpPr/>
      </dsp:nvSpPr>
      <dsp:spPr>
        <a:xfrm>
          <a:off x="848669" y="3501527"/>
          <a:ext cx="2797416" cy="106539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S.I.D = 4.5</a:t>
          </a:r>
          <a14:m xmlns:a14="http://schemas.microsoft.com/office/drawing/2010/main">
            <m:oMath xmlns:m="http://schemas.openxmlformats.org/officeDocument/2006/math"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 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KN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m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2</m:t>
              </m:r>
            </m:oMath>
          </a14:m>
          <a:endParaRPr lang="en-US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cs typeface="Times New Roman" panose="02020603050405020304" pitchFamily="18" charset="0"/>
            </a:rPr>
            <a:t>- Wall load = 18 </a:t>
          </a:r>
          <a14:m xmlns:a14="http://schemas.microsoft.com/office/drawing/2010/main">
            <m:oMath xmlns:m="http://schemas.openxmlformats.org/officeDocument/2006/math"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KN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m</m:t>
              </m:r>
              <m:r>
                <m:rPr>
                  <m:nor/>
                </m:rPr>
                <a:rPr lang="en-US" sz="1500" b="0" i="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.</m:t>
              </m:r>
              <m:r>
                <m:rPr>
                  <m:nor/>
                </m:rPr>
                <a:rPr lang="en-US" sz="15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m:t> </m:t>
              </m:r>
            </m:oMath>
          </a14:m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endParaRPr lang="en-US" sz="1500" kern="1200" dirty="0"/>
        </a:p>
      </dsp:txBody>
      <dsp:txXfrm>
        <a:off x="1258341" y="3657551"/>
        <a:ext cx="1978072" cy="7533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564BF-03E2-41A2-A5BA-76BDAE5F7F56}">
      <dsp:nvSpPr>
        <dsp:cNvPr id="0" name=""/>
        <dsp:cNvSpPr/>
      </dsp:nvSpPr>
      <dsp:spPr>
        <a:xfrm>
          <a:off x="463483" y="1847815"/>
          <a:ext cx="3089288" cy="3089288"/>
        </a:xfrm>
        <a:prstGeom prst="blockArc">
          <a:avLst>
            <a:gd name="adj1" fmla="val 10763759"/>
            <a:gd name="adj2" fmla="val 16200191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B1062-CC08-44E4-9A26-C3CABDF09A77}">
      <dsp:nvSpPr>
        <dsp:cNvPr id="0" name=""/>
        <dsp:cNvSpPr/>
      </dsp:nvSpPr>
      <dsp:spPr>
        <a:xfrm>
          <a:off x="463483" y="1847815"/>
          <a:ext cx="3089288" cy="3089288"/>
        </a:xfrm>
        <a:prstGeom prst="blockArc">
          <a:avLst>
            <a:gd name="adj1" fmla="val 5399809"/>
            <a:gd name="adj2" fmla="val 10763759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EB656A-EE99-4B22-BAD7-2346236002DD}">
      <dsp:nvSpPr>
        <dsp:cNvPr id="0" name=""/>
        <dsp:cNvSpPr/>
      </dsp:nvSpPr>
      <dsp:spPr>
        <a:xfrm>
          <a:off x="463745" y="1847815"/>
          <a:ext cx="3089288" cy="3089288"/>
        </a:xfrm>
        <a:prstGeom prst="blockArc">
          <a:avLst>
            <a:gd name="adj1" fmla="val 52799"/>
            <a:gd name="adj2" fmla="val 5400405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B58F62-FD07-443B-87E1-B74A2E33F42B}">
      <dsp:nvSpPr>
        <dsp:cNvPr id="0" name=""/>
        <dsp:cNvSpPr/>
      </dsp:nvSpPr>
      <dsp:spPr>
        <a:xfrm>
          <a:off x="463745" y="1847815"/>
          <a:ext cx="3089288" cy="3089288"/>
        </a:xfrm>
        <a:prstGeom prst="blockArc">
          <a:avLst>
            <a:gd name="adj1" fmla="val 16199595"/>
            <a:gd name="adj2" fmla="val 52799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9C01A-5796-4AB5-A1EF-10BB03CDF788}">
      <dsp:nvSpPr>
        <dsp:cNvPr id="0" name=""/>
        <dsp:cNvSpPr/>
      </dsp:nvSpPr>
      <dsp:spPr>
        <a:xfrm>
          <a:off x="1557989" y="2946176"/>
          <a:ext cx="900442" cy="89256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Seismic loads</a:t>
          </a:r>
        </a:p>
      </dsp:txBody>
      <dsp:txXfrm>
        <a:off x="1689856" y="3076889"/>
        <a:ext cx="636708" cy="631139"/>
      </dsp:txXfrm>
    </dsp:sp>
    <dsp:sp modelId="{1B1C3429-01D5-4742-8C8A-8136096B8BD6}">
      <dsp:nvSpPr>
        <dsp:cNvPr id="0" name=""/>
        <dsp:cNvSpPr/>
      </dsp:nvSpPr>
      <dsp:spPr>
        <a:xfrm>
          <a:off x="877154" y="1150426"/>
          <a:ext cx="2262114" cy="146644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Importance factor = 1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 = 5.5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Z = 0.2</a:t>
          </a:r>
        </a:p>
      </dsp:txBody>
      <dsp:txXfrm>
        <a:off x="1208433" y="1365182"/>
        <a:ext cx="1599556" cy="1036931"/>
      </dsp:txXfrm>
    </dsp:sp>
    <dsp:sp modelId="{2CE719E7-5840-408B-9FDF-1B10704B6DCE}">
      <dsp:nvSpPr>
        <dsp:cNvPr id="0" name=""/>
        <dsp:cNvSpPr/>
      </dsp:nvSpPr>
      <dsp:spPr>
        <a:xfrm>
          <a:off x="2590140" y="2929814"/>
          <a:ext cx="1853762" cy="97163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Soil profile: SD</a:t>
          </a:r>
          <a:endParaRPr lang="en-US" sz="1500" kern="1200" dirty="0"/>
        </a:p>
      </dsp:txBody>
      <dsp:txXfrm>
        <a:off x="2861617" y="3072106"/>
        <a:ext cx="1310808" cy="687049"/>
      </dsp:txXfrm>
    </dsp:sp>
    <dsp:sp modelId="{F1C81093-65D1-4CDA-B346-CC317B9B9452}">
      <dsp:nvSpPr>
        <dsp:cNvPr id="0" name=""/>
        <dsp:cNvSpPr/>
      </dsp:nvSpPr>
      <dsp:spPr>
        <a:xfrm>
          <a:off x="1048577" y="4543513"/>
          <a:ext cx="1919268" cy="7155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Seismic zone: 2B</a:t>
          </a:r>
        </a:p>
      </dsp:txBody>
      <dsp:txXfrm>
        <a:off x="1329647" y="4648297"/>
        <a:ext cx="1357128" cy="505945"/>
      </dsp:txXfrm>
    </dsp:sp>
    <dsp:sp modelId="{9E759B55-4ECC-4C4D-89A3-5B15F65A042E}">
      <dsp:nvSpPr>
        <dsp:cNvPr id="0" name=""/>
        <dsp:cNvSpPr/>
      </dsp:nvSpPr>
      <dsp:spPr>
        <a:xfrm>
          <a:off x="-427107" y="2848457"/>
          <a:ext cx="1853016" cy="11198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 = 0.28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Cv</a:t>
          </a: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= 0.40</a:t>
          </a:r>
          <a:r>
            <a:rPr lang="en-US" sz="1200" kern="1200" dirty="0"/>
            <a:t> </a:t>
          </a:r>
        </a:p>
      </dsp:txBody>
      <dsp:txXfrm>
        <a:off x="-155739" y="3012450"/>
        <a:ext cx="1310280" cy="7918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43F15-2A69-46E4-8C71-A38E1DAA6B27}">
      <dsp:nvSpPr>
        <dsp:cNvPr id="0" name=""/>
        <dsp:cNvSpPr/>
      </dsp:nvSpPr>
      <dsp:spPr>
        <a:xfrm>
          <a:off x="2605823" y="1494449"/>
          <a:ext cx="1671354" cy="1323017"/>
        </a:xfrm>
        <a:prstGeom prst="roundRect">
          <a:avLst/>
        </a:prstGeom>
        <a:gradFill rotWithShape="0">
          <a:gsLst>
            <a:gs pos="100000">
              <a:schemeClr val="accent2">
                <a:lumMod val="67000"/>
              </a:schemeClr>
            </a:gs>
            <a:gs pos="45472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Visual comfort</a:t>
          </a:r>
        </a:p>
      </dsp:txBody>
      <dsp:txXfrm>
        <a:off x="2670407" y="1559033"/>
        <a:ext cx="1542186" cy="1193849"/>
      </dsp:txXfrm>
    </dsp:sp>
    <dsp:sp modelId="{C3772BB7-FD40-471B-8E1E-A59F53A2922B}">
      <dsp:nvSpPr>
        <dsp:cNvPr id="0" name=""/>
        <dsp:cNvSpPr/>
      </dsp:nvSpPr>
      <dsp:spPr>
        <a:xfrm rot="16214587">
          <a:off x="3259702" y="1309059"/>
          <a:ext cx="3707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7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199555-5BD0-4E79-A57B-7F960FEDC9E1}">
      <dsp:nvSpPr>
        <dsp:cNvPr id="0" name=""/>
        <dsp:cNvSpPr/>
      </dsp:nvSpPr>
      <dsp:spPr>
        <a:xfrm>
          <a:off x="1696467" y="237247"/>
          <a:ext cx="3502588" cy="886421"/>
        </a:xfrm>
        <a:prstGeom prst="roundRect">
          <a:avLst/>
        </a:prstGeom>
        <a:gradFill flip="none" rotWithShape="1">
          <a:gsLst>
            <a:gs pos="0">
              <a:schemeClr val="accent2">
                <a:lumMod val="67000"/>
              </a:schemeClr>
            </a:gs>
            <a:gs pos="45472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Illuminance </a:t>
          </a:r>
        </a:p>
      </dsp:txBody>
      <dsp:txXfrm>
        <a:off x="1739739" y="280519"/>
        <a:ext cx="3416044" cy="799877"/>
      </dsp:txXfrm>
    </dsp:sp>
    <dsp:sp modelId="{5BAC2836-CB55-476B-AA61-55DEB7C28075}">
      <dsp:nvSpPr>
        <dsp:cNvPr id="0" name=""/>
        <dsp:cNvSpPr/>
      </dsp:nvSpPr>
      <dsp:spPr>
        <a:xfrm rot="2380605">
          <a:off x="4144852" y="3078284"/>
          <a:ext cx="8170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70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09BB7-EB8F-409E-BFE2-77A3D1F5F3D7}">
      <dsp:nvSpPr>
        <dsp:cNvPr id="0" name=""/>
        <dsp:cNvSpPr/>
      </dsp:nvSpPr>
      <dsp:spPr>
        <a:xfrm>
          <a:off x="4268429" y="3339103"/>
          <a:ext cx="2267289" cy="886421"/>
        </a:xfrm>
        <a:prstGeom prst="roundRect">
          <a:avLst/>
        </a:prstGeom>
        <a:gradFill rotWithShape="0">
          <a:gsLst>
            <a:gs pos="100000">
              <a:schemeClr val="accent2">
                <a:lumMod val="67000"/>
              </a:schemeClr>
            </a:gs>
            <a:gs pos="50000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Uniformity</a:t>
          </a:r>
        </a:p>
      </dsp:txBody>
      <dsp:txXfrm>
        <a:off x="4311701" y="3382375"/>
        <a:ext cx="2180745" cy="799877"/>
      </dsp:txXfrm>
    </dsp:sp>
    <dsp:sp modelId="{1DA3A37A-07EE-4B38-B3A5-62CAB6DDD182}">
      <dsp:nvSpPr>
        <dsp:cNvPr id="0" name=""/>
        <dsp:cNvSpPr/>
      </dsp:nvSpPr>
      <dsp:spPr>
        <a:xfrm rot="8667426">
          <a:off x="1802074" y="3010599"/>
          <a:ext cx="8863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63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C61772-129F-4508-B92C-27C87A20F770}">
      <dsp:nvSpPr>
        <dsp:cNvPr id="0" name=""/>
        <dsp:cNvSpPr/>
      </dsp:nvSpPr>
      <dsp:spPr>
        <a:xfrm>
          <a:off x="0" y="3268213"/>
          <a:ext cx="2528535" cy="886421"/>
        </a:xfrm>
        <a:prstGeom prst="roundRect">
          <a:avLst/>
        </a:prstGeom>
        <a:gradFill rotWithShape="0">
          <a:gsLst>
            <a:gs pos="100000">
              <a:schemeClr val="accent2">
                <a:lumMod val="67000"/>
              </a:schemeClr>
            </a:gs>
            <a:gs pos="50000">
              <a:srgbClr val="E1762E"/>
            </a:gs>
            <a:gs pos="50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Glare</a:t>
          </a:r>
        </a:p>
      </dsp:txBody>
      <dsp:txXfrm>
        <a:off x="43272" y="3311485"/>
        <a:ext cx="2441991" cy="799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D2E2A-F217-4979-B67B-A31A3F307C8B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259CC-88E8-4D0E-AD8C-544937744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3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0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40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91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94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284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48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18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017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51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0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059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183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62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363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04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a1facfd0ff_0_5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a1facfd0ff_0_5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73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6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94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24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20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3FEFF-27CE-4C25-B58B-AAE177F46CBF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7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968C8-6F4B-5469-5312-91C0A5242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E5C142-593C-61A7-DAE9-B1D1F834F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10182-E341-381F-5E36-8BFCE7284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330A3-9B3E-649C-A24D-239371F17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BDCD8-A4B7-684F-5C6E-627D3497D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4A3EF-065B-E1A7-7721-352DFC2E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4B2BC8-BD7B-78B2-6915-231DF258E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29CA6-521C-B908-2262-505721490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77A60-8BF9-7998-EDCC-2638AA001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457D4-331A-EF01-765E-14E73014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7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D2CF61-F20C-99C5-8940-739DD1EC6B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44352-EDB6-F77A-3C12-8C8EF6AD2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188DC-9A7B-D9AE-697D-EB0E03A88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ACF02-55CF-6FAC-3858-90A1D9ED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ADFF9-F854-3B41-2945-C33586D5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47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 - Half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11205845" y="62315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6" name="Google Shape;96;p13"/>
          <p:cNvSpPr/>
          <p:nvPr/>
        </p:nvSpPr>
        <p:spPr>
          <a:xfrm>
            <a:off x="-1293" y="2"/>
            <a:ext cx="5465935" cy="6861007"/>
          </a:xfrm>
          <a:custGeom>
            <a:avLst/>
            <a:gdLst/>
            <a:ahLst/>
            <a:cxnLst/>
            <a:rect l="l" t="t" r="r" b="b"/>
            <a:pathLst>
              <a:path w="2009535" h="2522429" extrusionOk="0">
                <a:moveTo>
                  <a:pt x="1578387" y="1949978"/>
                </a:moveTo>
                <a:lnTo>
                  <a:pt x="1358608" y="1751220"/>
                </a:lnTo>
                <a:lnTo>
                  <a:pt x="1358842" y="1750986"/>
                </a:lnTo>
                <a:lnTo>
                  <a:pt x="1667606" y="0"/>
                </a:lnTo>
                <a:lnTo>
                  <a:pt x="0" y="0"/>
                </a:lnTo>
                <a:lnTo>
                  <a:pt x="0" y="2522429"/>
                </a:lnTo>
                <a:lnTo>
                  <a:pt x="1880844" y="2522429"/>
                </a:lnTo>
                <a:lnTo>
                  <a:pt x="2009535" y="1793027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3684295" y="0"/>
            <a:ext cx="1562760" cy="476056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1603" y="0"/>
                </a:moveTo>
                <a:lnTo>
                  <a:pt x="0" y="21600"/>
                </a:lnTo>
                <a:lnTo>
                  <a:pt x="10690" y="20324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5103512" y="4593572"/>
            <a:ext cx="1122624" cy="22644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3915" y="21600"/>
                </a:moveTo>
                <a:lnTo>
                  <a:pt x="21600" y="0"/>
                </a:lnTo>
                <a:lnTo>
                  <a:pt x="6732" y="268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3683660" y="4053189"/>
            <a:ext cx="2542536" cy="12484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9350"/>
                </a:moveTo>
                <a:lnTo>
                  <a:pt x="5076" y="21600"/>
                </a:lnTo>
                <a:lnTo>
                  <a:pt x="0" y="12250"/>
                </a:lnTo>
                <a:lnTo>
                  <a:pt x="1651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0181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93" y="2"/>
            <a:ext cx="5465935" cy="6861007"/>
          </a:xfrm>
          <a:custGeom>
            <a:avLst/>
            <a:gdLst/>
            <a:ahLst/>
            <a:cxnLst/>
            <a:rect l="l" t="t" r="r" b="b"/>
            <a:pathLst>
              <a:path w="2009535" h="2522429" extrusionOk="0">
                <a:moveTo>
                  <a:pt x="1578387" y="1949978"/>
                </a:moveTo>
                <a:lnTo>
                  <a:pt x="1358608" y="1751220"/>
                </a:lnTo>
                <a:lnTo>
                  <a:pt x="1358842" y="1750986"/>
                </a:lnTo>
                <a:lnTo>
                  <a:pt x="1667606" y="0"/>
                </a:lnTo>
                <a:lnTo>
                  <a:pt x="0" y="0"/>
                </a:lnTo>
                <a:lnTo>
                  <a:pt x="0" y="2522429"/>
                </a:lnTo>
                <a:lnTo>
                  <a:pt x="1880844" y="2522429"/>
                </a:lnTo>
                <a:lnTo>
                  <a:pt x="2009535" y="179302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888600" y="934900"/>
            <a:ext cx="5466000" cy="266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3694412" y="0"/>
            <a:ext cx="1562760" cy="476056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1603" y="0"/>
                </a:moveTo>
                <a:lnTo>
                  <a:pt x="0" y="21600"/>
                </a:lnTo>
                <a:lnTo>
                  <a:pt x="10690" y="20324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5113631" y="4593572"/>
            <a:ext cx="1122624" cy="22644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3915" y="21600"/>
                </a:moveTo>
                <a:lnTo>
                  <a:pt x="21600" y="0"/>
                </a:lnTo>
                <a:lnTo>
                  <a:pt x="6732" y="2683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693779" y="4053189"/>
            <a:ext cx="2542536" cy="12484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9350"/>
                </a:moveTo>
                <a:lnTo>
                  <a:pt x="5076" y="21600"/>
                </a:lnTo>
                <a:lnTo>
                  <a:pt x="0" y="12250"/>
                </a:lnTo>
                <a:lnTo>
                  <a:pt x="1651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431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82150-9579-5288-9B09-9B351427C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DE50-F999-0D48-13CA-E8DFAACD4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D3F37-D10F-BE05-0EB9-777EBB79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75AE3-FE22-46D8-92CF-1AEDC0CE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B46A7-2FAE-B03D-BF74-D3658B569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0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FEE6B-98DF-2CF1-7A70-418552E76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D56C8-B7CA-7C6C-0D4F-CC1FACD0E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5DD96-FEEF-B54A-2A90-484E74A83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8DFCE-EF26-A429-9E36-2901AD7DE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3BA5F-9D46-FA5B-685A-DA1B9C8EB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46628-5486-473A-8793-3161F37EA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60FB2-D9C5-AAED-3B5F-82854A927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6F603-C493-1A96-EE4D-573FBD1D7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77490-5B29-BE29-3CD9-6347328EC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606A9-1D21-F98F-8EEC-96BDFD9D4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1B1FE4-D4C0-1F05-0818-9753A446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25D68-AAA5-64F7-D2E8-10935591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0B1AE-66BF-074E-3EFD-D5677784F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51690E-781E-4CBC-58A5-62B5110A2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C3813E-89FE-7EA2-C87B-991301614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FD0D5F-7641-DF15-8FD7-EBA63B4B9A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616C4-DE97-77C0-D13E-D2FFEAFD5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CD81DA-4940-B54D-AB58-6CACD960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CB9042-85C4-96EB-2FCA-02BADA54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48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4C805-19C5-A59B-5CD0-98FC4303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EF64B-7A0F-9CA7-75E5-DB44867DF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310E6-7C2D-64AC-5D11-0B1E06F3C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50A8A-3620-0877-95E6-8CDB73605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18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4A1402-A417-E7EE-59FC-2F8166DC5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302CDB-C92E-DE89-4A57-24AFF780B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BA8842-98A6-FB3E-865C-9FF603C5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8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BDD2-9BDA-E0EA-5A86-D9368F9C9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A4223-FA03-1687-7062-0DF95720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D459E1-ECCD-19C8-88B9-20E4A4FAE4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68231-719A-B838-1056-03DBAA21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F265C-1FCA-0127-C4CE-0E1DC467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251C6D-C1F2-D83C-60F5-C35F08F3B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5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CF51-6CDB-A2C2-BEC7-0BFAEF00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5CCE9E-FF0C-FC95-22B6-41F4D7250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7E6C2-0DE4-6F67-80B9-452577344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B3E5D-BB06-95CA-00CA-A157C7B9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60EC3-B8A2-76BB-F516-9CB32283D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C29F2-C510-824D-2F58-130D1723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5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9CAFD2-795E-F0CD-A843-3F07115D3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E9C59-7011-1AC4-1EEF-544E11428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0BD47-F6E5-92A3-7199-C1AE1A5E19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ADDB6-3B34-4667-8ACD-37BE79CCC93C}" type="datetimeFigureOut">
              <a:rPr lang="en-US" smtClean="0"/>
              <a:t>30/06/2024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A6A6-4366-39D6-1F59-7AC1818AC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3001D-746B-ABA8-2472-CCB57C476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47330-0D89-4E67-A985-6DBEAEEF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1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4.png"/><Relationship Id="rId7" Type="http://schemas.openxmlformats.org/officeDocument/2006/relationships/image" Target="../media/image17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8.png"/><Relationship Id="rId5" Type="http://schemas.openxmlformats.org/officeDocument/2006/relationships/image" Target="../media/image177.png"/><Relationship Id="rId4" Type="http://schemas.openxmlformats.org/officeDocument/2006/relationships/image" Target="../media/image176.jp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3.jpg"/><Relationship Id="rId5" Type="http://schemas.openxmlformats.org/officeDocument/2006/relationships/image" Target="../media/image182.jpg"/><Relationship Id="rId4" Type="http://schemas.openxmlformats.org/officeDocument/2006/relationships/image" Target="../media/image181.jp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5.jpg"/><Relationship Id="rId5" Type="http://schemas.openxmlformats.org/officeDocument/2006/relationships/image" Target="../media/image184.jpg"/><Relationship Id="rId4" Type="http://schemas.openxmlformats.org/officeDocument/2006/relationships/image" Target="../media/image181.jp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jpg"/><Relationship Id="rId5" Type="http://schemas.openxmlformats.org/officeDocument/2006/relationships/image" Target="../media/image186.jpg"/><Relationship Id="rId4" Type="http://schemas.openxmlformats.org/officeDocument/2006/relationships/image" Target="../media/image181.jp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8.jpg"/><Relationship Id="rId5" Type="http://schemas.openxmlformats.org/officeDocument/2006/relationships/image" Target="../media/image187.jpg"/><Relationship Id="rId4" Type="http://schemas.openxmlformats.org/officeDocument/2006/relationships/image" Target="../media/image181.jp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5" Type="http://schemas.openxmlformats.org/officeDocument/2006/relationships/image" Target="../media/image190.png"/><Relationship Id="rId4" Type="http://schemas.openxmlformats.org/officeDocument/2006/relationships/image" Target="../media/image189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6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8.png"/><Relationship Id="rId4" Type="http://schemas.openxmlformats.org/officeDocument/2006/relationships/image" Target="../media/image197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5.png"/><Relationship Id="rId5" Type="http://schemas.openxmlformats.org/officeDocument/2006/relationships/image" Target="../media/image204.png"/><Relationship Id="rId4" Type="http://schemas.openxmlformats.org/officeDocument/2006/relationships/image" Target="../media/image203.jp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8.png"/><Relationship Id="rId5" Type="http://schemas.openxmlformats.org/officeDocument/2006/relationships/image" Target="../media/image207.png"/><Relationship Id="rId4" Type="http://schemas.openxmlformats.org/officeDocument/2006/relationships/image" Target="../media/image206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9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1.png"/><Relationship Id="rId4" Type="http://schemas.openxmlformats.org/officeDocument/2006/relationships/image" Target="../media/image210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3.png"/><Relationship Id="rId4" Type="http://schemas.openxmlformats.org/officeDocument/2006/relationships/image" Target="../media/image2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fif"/><Relationship Id="rId4" Type="http://schemas.openxmlformats.org/officeDocument/2006/relationships/image" Target="../media/image20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6.png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9.png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1.png"/><Relationship Id="rId4" Type="http://schemas.openxmlformats.org/officeDocument/2006/relationships/image" Target="../media/image220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5.png"/><Relationship Id="rId4" Type="http://schemas.openxmlformats.org/officeDocument/2006/relationships/image" Target="../media/image224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7.png"/><Relationship Id="rId4" Type="http://schemas.openxmlformats.org/officeDocument/2006/relationships/image" Target="../media/image226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8.png"/><Relationship Id="rId4" Type="http://schemas.openxmlformats.org/officeDocument/2006/relationships/image" Target="../media/image227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1.png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33.png"/><Relationship Id="rId4" Type="http://schemas.openxmlformats.org/officeDocument/2006/relationships/image" Target="../media/image2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fif"/><Relationship Id="rId4" Type="http://schemas.openxmlformats.org/officeDocument/2006/relationships/image" Target="../media/image22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35.png"/><Relationship Id="rId4" Type="http://schemas.openxmlformats.org/officeDocument/2006/relationships/image" Target="../media/image234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37.png"/><Relationship Id="rId4" Type="http://schemas.openxmlformats.org/officeDocument/2006/relationships/image" Target="../media/image236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38.png"/><Relationship Id="rId4" Type="http://schemas.openxmlformats.org/officeDocument/2006/relationships/image" Target="../media/image237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0.png"/><Relationship Id="rId4" Type="http://schemas.openxmlformats.org/officeDocument/2006/relationships/image" Target="../media/image239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4.png"/><Relationship Id="rId4" Type="http://schemas.openxmlformats.org/officeDocument/2006/relationships/image" Target="../media/image243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6.png"/><Relationship Id="rId4" Type="http://schemas.openxmlformats.org/officeDocument/2006/relationships/image" Target="../media/image245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9.PNG"/><Relationship Id="rId4" Type="http://schemas.openxmlformats.org/officeDocument/2006/relationships/image" Target="../media/image248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1.PNG"/><Relationship Id="rId4" Type="http://schemas.openxmlformats.org/officeDocument/2006/relationships/image" Target="../media/image250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2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3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f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fif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f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4.png"/><Relationship Id="rId7" Type="http://schemas.openxmlformats.org/officeDocument/2006/relationships/image" Target="../media/image7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4.png"/><Relationship Id="rId7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4.png"/><Relationship Id="rId7" Type="http://schemas.openxmlformats.org/officeDocument/2006/relationships/image" Target="../media/image8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4.png"/><Relationship Id="rId7" Type="http://schemas.openxmlformats.org/officeDocument/2006/relationships/image" Target="../media/image10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Layout" Target="../diagrams/layout4.xml"/><Relationship Id="rId17" Type="http://schemas.openxmlformats.org/officeDocument/2006/relationships/image" Target="../media/image4.png"/><Relationship Id="rId2" Type="http://schemas.openxmlformats.org/officeDocument/2006/relationships/diagramData" Target="../diagrams/data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Data" Target="../diagrams/data5.xml"/><Relationship Id="rId5" Type="http://schemas.openxmlformats.org/officeDocument/2006/relationships/diagramColors" Target="../diagrams/colors3.xml"/><Relationship Id="rId15" Type="http://schemas.microsoft.com/office/2007/relationships/diagramDrawing" Target="../diagrams/drawing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Relationship Id="rId14" Type="http://schemas.openxmlformats.org/officeDocument/2006/relationships/diagramColors" Target="../diagrams/colors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4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4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2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2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3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3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5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jpg"/><Relationship Id="rId4" Type="http://schemas.openxmlformats.org/officeDocument/2006/relationships/image" Target="../media/image153.jp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54.jpg"/><Relationship Id="rId4" Type="http://schemas.openxmlformats.org/officeDocument/2006/relationships/image" Target="../media/image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jp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7.jpg"/><Relationship Id="rId4" Type="http://schemas.openxmlformats.org/officeDocument/2006/relationships/image" Target="../media/image15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jp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jp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jp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jpg"/><Relationship Id="rId5" Type="http://schemas.openxmlformats.org/officeDocument/2006/relationships/image" Target="../media/image162.jpg"/><Relationship Id="rId4" Type="http://schemas.openxmlformats.org/officeDocument/2006/relationships/image" Target="../media/image161.jp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jpg"/><Relationship Id="rId4" Type="http://schemas.openxmlformats.org/officeDocument/2006/relationships/image" Target="../media/image164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ctrTitle"/>
          </p:nvPr>
        </p:nvSpPr>
        <p:spPr>
          <a:xfrm>
            <a:off x="5034116" y="2074606"/>
            <a:ext cx="7157884" cy="904568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ctr"/>
            <a:r>
              <a:rPr lang="en-US" sz="1800" b="1" dirty="0">
                <a:latin typeface="+mn-lt"/>
              </a:rPr>
              <a:t>An-Najah National University</a:t>
            </a:r>
            <a:br>
              <a:rPr lang="en-US" sz="1800" b="1" dirty="0">
                <a:latin typeface="+mn-lt"/>
              </a:rPr>
            </a:br>
            <a:r>
              <a:rPr lang="en-US" sz="1800" b="1" dirty="0">
                <a:latin typeface="+mn-lt"/>
              </a:rPr>
              <a:t>Faculty of Engineering and Information Technology Building Engineering Department</a:t>
            </a:r>
            <a:br>
              <a:rPr lang="en-US" sz="1800" b="1" dirty="0">
                <a:latin typeface="+mn-lt"/>
              </a:rPr>
            </a:br>
            <a:endParaRPr sz="1800" b="1" dirty="0">
              <a:latin typeface="+mn-lt"/>
            </a:endParaRPr>
          </a:p>
        </p:txBody>
      </p:sp>
      <p:pic>
        <p:nvPicPr>
          <p:cNvPr id="105" name="Google Shape;105;p1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 r="15680"/>
          <a:stretch/>
        </p:blipFill>
        <p:spPr>
          <a:xfrm>
            <a:off x="0" y="0"/>
            <a:ext cx="5463360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0218" y="21600"/>
                </a:lnTo>
                <a:lnTo>
                  <a:pt x="21600" y="15354"/>
                </a:lnTo>
                <a:lnTo>
                  <a:pt x="16966" y="16698"/>
                </a:lnTo>
                <a:lnTo>
                  <a:pt x="14603" y="14996"/>
                </a:lnTo>
                <a:lnTo>
                  <a:pt x="14607" y="14994"/>
                </a:lnTo>
                <a:lnTo>
                  <a:pt x="17925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030" name="Picture 6" descr="https://scontent.xx.fbcdn.net/v/t1.15752-0/p206x206/119738024_315305256238340_3097823564616488777_n.png?_nc_cat=111&amp;ccb=2&amp;_nc_sid=58c789&amp;_nc_ohc=lQ_RblqVb2gAX9UJLy_&amp;_nc_ad=z-m&amp;_nc_cid=0&amp;_nc_ht=scontent.xx&amp;_nc_tp=30&amp;oh=6dcb0b1516b24543fb175455de0310f0&amp;oe=60213C7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" b="1667"/>
          <a:stretch/>
        </p:blipFill>
        <p:spPr bwMode="auto">
          <a:xfrm>
            <a:off x="7694650" y="0"/>
            <a:ext cx="2048299" cy="20746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E85011-B300-29C3-3E88-BC8B45B38D33}"/>
              </a:ext>
            </a:extLst>
          </p:cNvPr>
          <p:cNvSpPr txBox="1"/>
          <p:nvPr/>
        </p:nvSpPr>
        <p:spPr>
          <a:xfrm>
            <a:off x="5997677" y="3510116"/>
            <a:ext cx="594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Commercial building that embodies an integrative approach to design and community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9612B9-E367-1365-0573-CF574956AE23}"/>
              </a:ext>
            </a:extLst>
          </p:cNvPr>
          <p:cNvSpPr txBox="1"/>
          <p:nvPr/>
        </p:nvSpPr>
        <p:spPr>
          <a:xfrm>
            <a:off x="5463360" y="3018503"/>
            <a:ext cx="638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Graduation project II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E168FD-4FC9-6EF9-4B48-A701674B4F22}"/>
              </a:ext>
            </a:extLst>
          </p:cNvPr>
          <p:cNvSpPr txBox="1"/>
          <p:nvPr/>
        </p:nvSpPr>
        <p:spPr>
          <a:xfrm>
            <a:off x="6727286" y="4522753"/>
            <a:ext cx="42007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Prepared By:</a:t>
            </a:r>
          </a:p>
          <a:p>
            <a:pPr algn="ctr"/>
            <a:r>
              <a:rPr lang="en-US" dirty="0"/>
              <a:t>Nasser Maqboul</a:t>
            </a:r>
          </a:p>
          <a:p>
            <a:pPr algn="ctr"/>
            <a:r>
              <a:rPr lang="en-US" dirty="0"/>
              <a:t>Waleed Al Shaikh Ibrahim </a:t>
            </a:r>
          </a:p>
          <a:p>
            <a:pPr algn="ctr"/>
            <a:r>
              <a:rPr lang="en-US" dirty="0"/>
              <a:t>Mohammad Owaisi</a:t>
            </a:r>
          </a:p>
          <a:p>
            <a:pPr algn="ctr"/>
            <a:r>
              <a:rPr lang="en-US" dirty="0"/>
              <a:t>Jameel shashtari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72A14B-3C69-9420-9BD6-C3C69F62BD38}"/>
              </a:ext>
            </a:extLst>
          </p:cNvPr>
          <p:cNvSpPr txBox="1"/>
          <p:nvPr/>
        </p:nvSpPr>
        <p:spPr>
          <a:xfrm>
            <a:off x="6135329" y="6089388"/>
            <a:ext cx="571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Supervised by:   Dr . Nermeen barq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204220-A59D-3A35-89B9-10A376D3806A}"/>
              </a:ext>
            </a:extLst>
          </p:cNvPr>
          <p:cNvSpPr txBox="1"/>
          <p:nvPr/>
        </p:nvSpPr>
        <p:spPr>
          <a:xfrm>
            <a:off x="3124200" y="3013501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 </a:t>
            </a:r>
          </a:p>
        </p:txBody>
      </p:sp>
    </p:spTree>
    <p:extLst>
      <p:ext uri="{BB962C8B-B14F-4D97-AF65-F5344CB8AC3E}">
        <p14:creationId xmlns:p14="http://schemas.microsoft.com/office/powerpoint/2010/main" val="25001021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solidFill>
            <a:schemeClr val="bg2">
              <a:lumMod val="90000"/>
            </a:schemeClr>
          </a:solidFill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100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noFill/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94575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101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5623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</a:p>
        </p:txBody>
      </p:sp>
      <p:sp>
        <p:nvSpPr>
          <p:cNvPr id="2" name="مستطيل 3">
            <a:extLst>
              <a:ext uri="{FF2B5EF4-FFF2-40B4-BE49-F238E27FC236}">
                <a16:creationId xmlns:a16="http://schemas.microsoft.com/office/drawing/2014/main" id="{477DFA6E-D4DA-724F-AB15-951FAA9496A8}"/>
              </a:ext>
            </a:extLst>
          </p:cNvPr>
          <p:cNvSpPr/>
          <p:nvPr/>
        </p:nvSpPr>
        <p:spPr>
          <a:xfrm>
            <a:off x="599519" y="842803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system used for HVAC design is Variable refrigerant flow  “ </a:t>
            </a:r>
            <a:r>
              <a:rPr lang="en-US" dirty="0">
                <a:solidFill>
                  <a:srgbClr val="E25C26"/>
                </a:solidFill>
                <a:latin typeface="Times New Roman" pitchFamily="18" charset="0"/>
                <a:cs typeface="Times New Roman" pitchFamily="18" charset="0"/>
              </a:rPr>
              <a:t>VRF system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15A2B-C360-77C3-999F-8F43894C9C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467" y="2467349"/>
            <a:ext cx="3722915" cy="2262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6EDD65-AC67-2AF9-D958-E490D1AF77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28" y="1561791"/>
            <a:ext cx="3206774" cy="1579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9E54D7-EFCA-CC90-6216-8E61D3F9A2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68" y="4070508"/>
            <a:ext cx="2591025" cy="1676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25F885CC-DD47-890F-194A-39BA7332E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544" y="1543299"/>
            <a:ext cx="1857375" cy="1933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1BD2A41A-D33D-FE05-1D0C-FE238451A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124" y="3487532"/>
            <a:ext cx="2267389" cy="284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مربع نص 14">
            <a:extLst>
              <a:ext uri="{FF2B5EF4-FFF2-40B4-BE49-F238E27FC236}">
                <a16:creationId xmlns:a16="http://schemas.microsoft.com/office/drawing/2014/main" id="{47444134-1200-41F2-47CD-AD3E789851D9}"/>
              </a:ext>
            </a:extLst>
          </p:cNvPr>
          <p:cNvSpPr txBox="1"/>
          <p:nvPr/>
        </p:nvSpPr>
        <p:spPr>
          <a:xfrm>
            <a:off x="1688757" y="6307439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</a:rPr>
              <a:t>Out door Unit</a:t>
            </a:r>
          </a:p>
        </p:txBody>
      </p:sp>
      <p:sp>
        <p:nvSpPr>
          <p:cNvPr id="21" name="مربع نص 14">
            <a:extLst>
              <a:ext uri="{FF2B5EF4-FFF2-40B4-BE49-F238E27FC236}">
                <a16:creationId xmlns:a16="http://schemas.microsoft.com/office/drawing/2014/main" id="{EB338E45-C50E-299C-E9FA-4B7F0713C10D}"/>
              </a:ext>
            </a:extLst>
          </p:cNvPr>
          <p:cNvSpPr txBox="1"/>
          <p:nvPr/>
        </p:nvSpPr>
        <p:spPr>
          <a:xfrm>
            <a:off x="4968055" y="5912673"/>
            <a:ext cx="90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</a:rPr>
              <a:t>Fan coli</a:t>
            </a:r>
          </a:p>
        </p:txBody>
      </p:sp>
      <p:sp>
        <p:nvSpPr>
          <p:cNvPr id="22" name="مربع نص 15">
            <a:extLst>
              <a:ext uri="{FF2B5EF4-FFF2-40B4-BE49-F238E27FC236}">
                <a16:creationId xmlns:a16="http://schemas.microsoft.com/office/drawing/2014/main" id="{7DEF22C7-DCB5-0CA4-253D-F3550509E918}"/>
              </a:ext>
            </a:extLst>
          </p:cNvPr>
          <p:cNvSpPr txBox="1"/>
          <p:nvPr/>
        </p:nvSpPr>
        <p:spPr>
          <a:xfrm>
            <a:off x="4795460" y="3575075"/>
            <a:ext cx="103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</a:rPr>
              <a:t>Diffusers</a:t>
            </a:r>
          </a:p>
        </p:txBody>
      </p:sp>
      <p:sp>
        <p:nvSpPr>
          <p:cNvPr id="23" name="مربع نص 14">
            <a:extLst>
              <a:ext uri="{FF2B5EF4-FFF2-40B4-BE49-F238E27FC236}">
                <a16:creationId xmlns:a16="http://schemas.microsoft.com/office/drawing/2014/main" id="{96638031-85C1-251E-373F-3316B4D19D33}"/>
              </a:ext>
            </a:extLst>
          </p:cNvPr>
          <p:cNvSpPr txBox="1"/>
          <p:nvPr/>
        </p:nvSpPr>
        <p:spPr>
          <a:xfrm>
            <a:off x="1663659" y="2795321"/>
            <a:ext cx="125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</a:rPr>
              <a:t>Split unit</a:t>
            </a:r>
          </a:p>
        </p:txBody>
      </p:sp>
      <p:sp>
        <p:nvSpPr>
          <p:cNvPr id="3" name="مربع نص 15">
            <a:extLst>
              <a:ext uri="{FF2B5EF4-FFF2-40B4-BE49-F238E27FC236}">
                <a16:creationId xmlns:a16="http://schemas.microsoft.com/office/drawing/2014/main" id="{0AC7B3D1-3083-7EA1-2885-F163B9FD9E76}"/>
              </a:ext>
            </a:extLst>
          </p:cNvPr>
          <p:cNvSpPr txBox="1"/>
          <p:nvPr/>
        </p:nvSpPr>
        <p:spPr>
          <a:xfrm>
            <a:off x="8049182" y="4779900"/>
            <a:ext cx="1702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</a:rPr>
              <a:t>VRF component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400529-5EEA-80F9-59C1-EE19415E1E43}"/>
              </a:ext>
            </a:extLst>
          </p:cNvPr>
          <p:cNvSpPr txBox="1"/>
          <p:nvPr/>
        </p:nvSpPr>
        <p:spPr>
          <a:xfrm>
            <a:off x="6814458" y="1360958"/>
            <a:ext cx="6487884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Total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heating 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load after treatment = 143.88 KW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Total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cooling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 load after treatment= 212.86 KW</a:t>
            </a:r>
          </a:p>
        </p:txBody>
      </p:sp>
    </p:spTree>
    <p:extLst>
      <p:ext uri="{BB962C8B-B14F-4D97-AF65-F5344CB8AC3E}">
        <p14:creationId xmlns:p14="http://schemas.microsoft.com/office/powerpoint/2010/main" val="173053275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102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4D3D61-EDDF-765C-F5C5-B52591C74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276" y="2156894"/>
            <a:ext cx="1406361" cy="3268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23A77F-8C64-2678-2B27-9E37F269E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4" y="2100605"/>
            <a:ext cx="5301671" cy="33051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4B436B-6F7C-5584-79C3-D01ECB895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751" y="2094680"/>
            <a:ext cx="4879929" cy="3299239"/>
          </a:xfrm>
          <a:prstGeom prst="rect">
            <a:avLst/>
          </a:prstGeom>
        </p:spPr>
      </p:pic>
      <p:sp>
        <p:nvSpPr>
          <p:cNvPr id="18" name="مربع نص 3">
            <a:extLst>
              <a:ext uri="{FF2B5EF4-FFF2-40B4-BE49-F238E27FC236}">
                <a16:creationId xmlns:a16="http://schemas.microsoft.com/office/drawing/2014/main" id="{6C23D869-2EA6-20D0-2460-A87F2E561527}"/>
              </a:ext>
            </a:extLst>
          </p:cNvPr>
          <p:cNvSpPr txBox="1"/>
          <p:nvPr/>
        </p:nvSpPr>
        <p:spPr>
          <a:xfrm>
            <a:off x="2466268" y="1560733"/>
            <a:ext cx="149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</p:txBody>
      </p:sp>
      <p:sp>
        <p:nvSpPr>
          <p:cNvPr id="19" name="مربع نص 3">
            <a:extLst>
              <a:ext uri="{FF2B5EF4-FFF2-40B4-BE49-F238E27FC236}">
                <a16:creationId xmlns:a16="http://schemas.microsoft.com/office/drawing/2014/main" id="{EBA4C7DA-0D15-F5A0-4C62-6A84D2D7EB8C}"/>
              </a:ext>
            </a:extLst>
          </p:cNvPr>
          <p:cNvSpPr txBox="1"/>
          <p:nvPr/>
        </p:nvSpPr>
        <p:spPr>
          <a:xfrm>
            <a:off x="9386524" y="1563675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846039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103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4D3D61-EDDF-765C-F5C5-B52591C74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790" y="2164012"/>
            <a:ext cx="1406361" cy="3268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23A77F-8C64-2678-2B27-9E37F269E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9433" y="2145700"/>
            <a:ext cx="5032342" cy="33051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4B436B-6F7C-5584-79C3-D01ECB895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5971" y="2126795"/>
            <a:ext cx="4935818" cy="3299239"/>
          </a:xfrm>
          <a:prstGeom prst="rect">
            <a:avLst/>
          </a:prstGeom>
        </p:spPr>
      </p:pic>
      <p:sp>
        <p:nvSpPr>
          <p:cNvPr id="18" name="مربع نص 3">
            <a:extLst>
              <a:ext uri="{FF2B5EF4-FFF2-40B4-BE49-F238E27FC236}">
                <a16:creationId xmlns:a16="http://schemas.microsoft.com/office/drawing/2014/main" id="{6C23D869-2EA6-20D0-2460-A87F2E561527}"/>
              </a:ext>
            </a:extLst>
          </p:cNvPr>
          <p:cNvSpPr txBox="1"/>
          <p:nvPr/>
        </p:nvSpPr>
        <p:spPr>
          <a:xfrm>
            <a:off x="2598120" y="1668972"/>
            <a:ext cx="147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</a:p>
        </p:txBody>
      </p:sp>
      <p:sp>
        <p:nvSpPr>
          <p:cNvPr id="19" name="مربع نص 3">
            <a:extLst>
              <a:ext uri="{FF2B5EF4-FFF2-40B4-BE49-F238E27FC236}">
                <a16:creationId xmlns:a16="http://schemas.microsoft.com/office/drawing/2014/main" id="{EBA4C7DA-0D15-F5A0-4C62-6A84D2D7EB8C}"/>
              </a:ext>
            </a:extLst>
          </p:cNvPr>
          <p:cNvSpPr txBox="1"/>
          <p:nvPr/>
        </p:nvSpPr>
        <p:spPr>
          <a:xfrm>
            <a:off x="9186396" y="1592494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</p:txBody>
      </p:sp>
    </p:spTree>
    <p:extLst>
      <p:ext uri="{BB962C8B-B14F-4D97-AF65-F5344CB8AC3E}">
        <p14:creationId xmlns:p14="http://schemas.microsoft.com/office/powerpoint/2010/main" val="314316900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104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4D3D61-EDDF-765C-F5C5-B52591C74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361" y="1924396"/>
            <a:ext cx="1406361" cy="3268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23A77F-8C64-2678-2B27-9E37F269E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448" y="1917971"/>
            <a:ext cx="5032342" cy="32749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4B436B-6F7C-5584-79C3-D01ECB895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7087" y="1887213"/>
            <a:ext cx="4935818" cy="3257901"/>
          </a:xfrm>
          <a:prstGeom prst="rect">
            <a:avLst/>
          </a:prstGeom>
        </p:spPr>
      </p:pic>
      <p:sp>
        <p:nvSpPr>
          <p:cNvPr id="18" name="مربع نص 3">
            <a:extLst>
              <a:ext uri="{FF2B5EF4-FFF2-40B4-BE49-F238E27FC236}">
                <a16:creationId xmlns:a16="http://schemas.microsoft.com/office/drawing/2014/main" id="{6C23D869-2EA6-20D0-2460-A87F2E561527}"/>
              </a:ext>
            </a:extLst>
          </p:cNvPr>
          <p:cNvSpPr txBox="1"/>
          <p:nvPr/>
        </p:nvSpPr>
        <p:spPr>
          <a:xfrm>
            <a:off x="2963032" y="1449578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Forth floor</a:t>
            </a:r>
          </a:p>
        </p:txBody>
      </p:sp>
      <p:sp>
        <p:nvSpPr>
          <p:cNvPr id="19" name="مربع نص 3">
            <a:extLst>
              <a:ext uri="{FF2B5EF4-FFF2-40B4-BE49-F238E27FC236}">
                <a16:creationId xmlns:a16="http://schemas.microsoft.com/office/drawing/2014/main" id="{EBA4C7DA-0D15-F5A0-4C62-6A84D2D7EB8C}"/>
              </a:ext>
            </a:extLst>
          </p:cNvPr>
          <p:cNvSpPr txBox="1"/>
          <p:nvPr/>
        </p:nvSpPr>
        <p:spPr>
          <a:xfrm>
            <a:off x="8017413" y="1449578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Fifth floor</a:t>
            </a:r>
          </a:p>
        </p:txBody>
      </p:sp>
    </p:spTree>
    <p:extLst>
      <p:ext uri="{BB962C8B-B14F-4D97-AF65-F5344CB8AC3E}">
        <p14:creationId xmlns:p14="http://schemas.microsoft.com/office/powerpoint/2010/main" val="181888795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105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4D3D61-EDDF-765C-F5C5-B52591C74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360" y="1818910"/>
            <a:ext cx="1406361" cy="3268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23A77F-8C64-2678-2B27-9E37F269E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049" y="1873864"/>
            <a:ext cx="5007345" cy="33051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4B436B-6F7C-5584-79C3-D01ECB895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0647" y="1855101"/>
            <a:ext cx="4915054" cy="3299239"/>
          </a:xfrm>
          <a:prstGeom prst="rect">
            <a:avLst/>
          </a:prstGeom>
        </p:spPr>
      </p:pic>
      <p:sp>
        <p:nvSpPr>
          <p:cNvPr id="18" name="مربع نص 3">
            <a:extLst>
              <a:ext uri="{FF2B5EF4-FFF2-40B4-BE49-F238E27FC236}">
                <a16:creationId xmlns:a16="http://schemas.microsoft.com/office/drawing/2014/main" id="{6C23D869-2EA6-20D0-2460-A87F2E561527}"/>
              </a:ext>
            </a:extLst>
          </p:cNvPr>
          <p:cNvSpPr txBox="1"/>
          <p:nvPr/>
        </p:nvSpPr>
        <p:spPr>
          <a:xfrm>
            <a:off x="2963032" y="1449578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 floor </a:t>
            </a:r>
          </a:p>
        </p:txBody>
      </p:sp>
      <p:sp>
        <p:nvSpPr>
          <p:cNvPr id="19" name="مربع نص 3">
            <a:extLst>
              <a:ext uri="{FF2B5EF4-FFF2-40B4-BE49-F238E27FC236}">
                <a16:creationId xmlns:a16="http://schemas.microsoft.com/office/drawing/2014/main" id="{EBA4C7DA-0D15-F5A0-4C62-6A84D2D7EB8C}"/>
              </a:ext>
            </a:extLst>
          </p:cNvPr>
          <p:cNvSpPr txBox="1"/>
          <p:nvPr/>
        </p:nvSpPr>
        <p:spPr>
          <a:xfrm>
            <a:off x="9002445" y="1429885"/>
            <a:ext cx="153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</a:t>
            </a:r>
          </a:p>
        </p:txBody>
      </p:sp>
    </p:spTree>
    <p:extLst>
      <p:ext uri="{BB962C8B-B14F-4D97-AF65-F5344CB8AC3E}">
        <p14:creationId xmlns:p14="http://schemas.microsoft.com/office/powerpoint/2010/main" val="54799030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106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noFill/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3178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107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545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ABB89E-7B97-FF15-697B-6B40B6A277A1}"/>
              </a:ext>
            </a:extLst>
          </p:cNvPr>
          <p:cNvSpPr/>
          <p:nvPr/>
        </p:nvSpPr>
        <p:spPr>
          <a:xfrm>
            <a:off x="1043935" y="800878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1-Meeting room: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E9273D-CEB2-FFA1-6CB6-EEDA4C63DE91}"/>
              </a:ext>
            </a:extLst>
          </p:cNvPr>
          <p:cNvSpPr/>
          <p:nvPr/>
        </p:nvSpPr>
        <p:spPr>
          <a:xfrm>
            <a:off x="1392819" y="1444431"/>
            <a:ext cx="2674771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EASE software: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17D3453-B769-6443-18C8-45E60AD379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00" y="2134962"/>
            <a:ext cx="4751011" cy="45222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679B62-18A9-7AF1-04B9-A5141C26FA9C}"/>
              </a:ext>
            </a:extLst>
          </p:cNvPr>
          <p:cNvSpPr txBox="1"/>
          <p:nvPr/>
        </p:nvSpPr>
        <p:spPr>
          <a:xfrm>
            <a:off x="6018161" y="307763"/>
            <a:ext cx="6547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Material used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175840-9C73-EB0E-0B04-AC843DAAA7F8}"/>
              </a:ext>
            </a:extLst>
          </p:cNvPr>
          <p:cNvSpPr txBox="1"/>
          <p:nvPr/>
        </p:nvSpPr>
        <p:spPr>
          <a:xfrm>
            <a:off x="6096000" y="4525776"/>
            <a:ext cx="735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3.Terrazzo in the floor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312196-4120-8D14-2995-296E565D246B}"/>
              </a:ext>
            </a:extLst>
          </p:cNvPr>
          <p:cNvSpPr txBox="1"/>
          <p:nvPr/>
        </p:nvSpPr>
        <p:spPr>
          <a:xfrm>
            <a:off x="6096000" y="2871140"/>
            <a:ext cx="735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2.Plaster in the wall.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04F903-1052-BDB2-FE60-7F8C74AF427B}"/>
              </a:ext>
            </a:extLst>
          </p:cNvPr>
          <p:cNvSpPr txBox="1"/>
          <p:nvPr/>
        </p:nvSpPr>
        <p:spPr>
          <a:xfrm>
            <a:off x="6096000" y="892509"/>
            <a:ext cx="2255746" cy="36875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lnSpc>
                <a:spcPct val="107000"/>
              </a:lnSpc>
              <a:spcAft>
                <a:spcPts val="800"/>
              </a:spcAft>
              <a:defRPr b="1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1.Paint in the ceiling.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A8E31F-04DA-1A5A-457B-C136F1818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539" y="83732"/>
            <a:ext cx="3393682" cy="19872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6D3535-6EFF-A31C-0CD6-7FD690C842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019" y="2122248"/>
            <a:ext cx="3393682" cy="19872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BFF08FF-4656-37DB-FE96-B2E41B1501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019" y="4109497"/>
            <a:ext cx="3687261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0766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108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4ABB89E-7B97-FF15-697B-6B40B6A277A1}"/>
              </a:ext>
            </a:extLst>
          </p:cNvPr>
          <p:cNvSpPr/>
          <p:nvPr/>
        </p:nvSpPr>
        <p:spPr>
          <a:xfrm>
            <a:off x="862433" y="716592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2-Offices: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E9273D-CEB2-FFA1-6CB6-EEDA4C63DE91}"/>
              </a:ext>
            </a:extLst>
          </p:cNvPr>
          <p:cNvSpPr/>
          <p:nvPr/>
        </p:nvSpPr>
        <p:spPr>
          <a:xfrm>
            <a:off x="3919833" y="1366155"/>
            <a:ext cx="2674771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EASE software: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88C3ED7-E7F0-C03B-35C7-3B489C1A02F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99919" y="1937657"/>
            <a:ext cx="2736304" cy="392319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17D3453-B769-6443-18C8-45E60AD379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7059" y="1937657"/>
            <a:ext cx="7570655" cy="39231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2116E4-152C-2EE3-7168-CC0DB7AEA262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</p:spTree>
    <p:extLst>
      <p:ext uri="{BB962C8B-B14F-4D97-AF65-F5344CB8AC3E}">
        <p14:creationId xmlns:p14="http://schemas.microsoft.com/office/powerpoint/2010/main" val="22304775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109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528C7-A23A-5B8F-7D85-5CD4F135FA77}"/>
              </a:ext>
            </a:extLst>
          </p:cNvPr>
          <p:cNvSpPr/>
          <p:nvPr/>
        </p:nvSpPr>
        <p:spPr>
          <a:xfrm>
            <a:off x="459083" y="750028"/>
            <a:ext cx="3970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Between offices (Internal partition):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A3D08-D114-91AA-2AF1-2C8B2278EE82}"/>
              </a:ext>
            </a:extLst>
          </p:cNvPr>
          <p:cNvSpPr/>
          <p:nvPr/>
        </p:nvSpPr>
        <p:spPr>
          <a:xfrm>
            <a:off x="3361727" y="1191496"/>
            <a:ext cx="397647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INSUL software to find STC: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702A2F-CB02-36BE-8744-E7667795D385}"/>
              </a:ext>
            </a:extLst>
          </p:cNvPr>
          <p:cNvSpPr/>
          <p:nvPr/>
        </p:nvSpPr>
        <p:spPr>
          <a:xfrm>
            <a:off x="603759" y="5349206"/>
            <a:ext cx="5545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recommendation STC is </a:t>
            </a:r>
            <a:r>
              <a:rPr lang="en-US" sz="2000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STC for partition wall is </a:t>
            </a:r>
            <a:r>
              <a:rPr lang="en-US" sz="2000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&gt;&gt;&gt;&gt; </a:t>
            </a:r>
            <a:r>
              <a:rPr lang="en-US" sz="2000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its ok</a:t>
            </a:r>
            <a:r>
              <a:rPr lang="en-US" sz="2400" dirty="0"/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C2E2D2-8E0C-534B-C21D-80281AB32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825" y="1683020"/>
            <a:ext cx="7622384" cy="36661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B7B913-C7E8-294A-BC2F-0C099E5E9EB7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</p:spTree>
    <p:extLst>
      <p:ext uri="{BB962C8B-B14F-4D97-AF65-F5344CB8AC3E}">
        <p14:creationId xmlns:p14="http://schemas.microsoft.com/office/powerpoint/2010/main" val="339153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1116316" y="1329266"/>
            <a:ext cx="3342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 Basement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(B2)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BE528C-605A-D748-3E5A-C3C3AC8439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2" t="3438" r="2608"/>
          <a:stretch/>
        </p:blipFill>
        <p:spPr>
          <a:xfrm>
            <a:off x="3420533" y="1600200"/>
            <a:ext cx="7035800" cy="4755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96884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110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528C7-A23A-5B8F-7D85-5CD4F135FA77}"/>
              </a:ext>
            </a:extLst>
          </p:cNvPr>
          <p:cNvSpPr/>
          <p:nvPr/>
        </p:nvSpPr>
        <p:spPr>
          <a:xfrm>
            <a:off x="528221" y="924992"/>
            <a:ext cx="5234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Internal glazing walls</a:t>
            </a:r>
            <a:r>
              <a:rPr lang="en-US" dirty="0"/>
              <a:t>: </a:t>
            </a:r>
            <a:endParaRPr lang="ar-JO" dirty="0"/>
          </a:p>
          <a:p>
            <a:endParaRPr lang="ar-JO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A3D08-D114-91AA-2AF1-2C8B2278EE82}"/>
              </a:ext>
            </a:extLst>
          </p:cNvPr>
          <p:cNvSpPr/>
          <p:nvPr/>
        </p:nvSpPr>
        <p:spPr>
          <a:xfrm>
            <a:off x="3327835" y="1291035"/>
            <a:ext cx="397647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INSUL software to find STC: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111.jpeg">
            <a:extLst>
              <a:ext uri="{FF2B5EF4-FFF2-40B4-BE49-F238E27FC236}">
                <a16:creationId xmlns:a16="http://schemas.microsoft.com/office/drawing/2014/main" id="{4F7E20F3-CEDD-5D97-5C01-E55750962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71" y="1750356"/>
            <a:ext cx="6638415" cy="34539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E6A1CE-4A02-A218-4D64-635ADB473D3C}"/>
              </a:ext>
            </a:extLst>
          </p:cNvPr>
          <p:cNvSpPr/>
          <p:nvPr/>
        </p:nvSpPr>
        <p:spPr>
          <a:xfrm>
            <a:off x="754103" y="5534605"/>
            <a:ext cx="5291833" cy="4000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STC for partition wall is </a:t>
            </a:r>
            <a:r>
              <a:rPr lang="en-US" dirty="0">
                <a:solidFill>
                  <a:srgbClr val="E25C2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&gt;&gt;&gt;&gt; </a:t>
            </a:r>
            <a:r>
              <a:rPr lang="en-US" dirty="0">
                <a:solidFill>
                  <a:srgbClr val="E25C2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its ok.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</p:spTree>
    <p:extLst>
      <p:ext uri="{BB962C8B-B14F-4D97-AF65-F5344CB8AC3E}">
        <p14:creationId xmlns:p14="http://schemas.microsoft.com/office/powerpoint/2010/main" val="393337887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111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528C7-A23A-5B8F-7D85-5CD4F135FA77}"/>
              </a:ext>
            </a:extLst>
          </p:cNvPr>
          <p:cNvSpPr/>
          <p:nvPr/>
        </p:nvSpPr>
        <p:spPr>
          <a:xfrm>
            <a:off x="569410" y="920780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5-External walls: 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A3D08-D114-91AA-2AF1-2C8B2278EE82}"/>
              </a:ext>
            </a:extLst>
          </p:cNvPr>
          <p:cNvSpPr/>
          <p:nvPr/>
        </p:nvSpPr>
        <p:spPr>
          <a:xfrm>
            <a:off x="3811899" y="1207151"/>
            <a:ext cx="397647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INSUL software to find STC: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3A1613-E20C-1787-5706-484CA9A23943}"/>
              </a:ext>
            </a:extLst>
          </p:cNvPr>
          <p:cNvSpPr/>
          <p:nvPr/>
        </p:nvSpPr>
        <p:spPr>
          <a:xfrm>
            <a:off x="954024" y="5476111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recommendation STC is 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STC for partition wall is 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90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&gt; 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its ok.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454028-E949-EAE3-4414-CDDD288E6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600" y="1908979"/>
            <a:ext cx="5330725" cy="3394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50DF5D-DCC8-463F-D20D-EC00E15596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99" y="1791405"/>
            <a:ext cx="5937885" cy="345059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050103-CFF1-A53E-9361-DDCC839AAFA3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</p:spTree>
    <p:extLst>
      <p:ext uri="{BB962C8B-B14F-4D97-AF65-F5344CB8AC3E}">
        <p14:creationId xmlns:p14="http://schemas.microsoft.com/office/powerpoint/2010/main" val="370060633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112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528C7-A23A-5B8F-7D85-5CD4F135FA77}"/>
              </a:ext>
            </a:extLst>
          </p:cNvPr>
          <p:cNvSpPr/>
          <p:nvPr/>
        </p:nvSpPr>
        <p:spPr>
          <a:xfrm>
            <a:off x="887528" y="924992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6-Floor: 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A3D08-D114-91AA-2AF1-2C8B2278EE82}"/>
              </a:ext>
            </a:extLst>
          </p:cNvPr>
          <p:cNvSpPr/>
          <p:nvPr/>
        </p:nvSpPr>
        <p:spPr>
          <a:xfrm>
            <a:off x="3884240" y="1226376"/>
            <a:ext cx="397647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INSUL software to find STC: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65F672-C3B3-D779-757F-B8E8A85E5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1790717"/>
            <a:ext cx="4219575" cy="33701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2AE9BD-4633-0FA0-95EF-398E4710F0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41" y="1790717"/>
            <a:ext cx="6410325" cy="3370160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7F4814-95F5-31AD-FF36-A389EED99B07}"/>
              </a:ext>
            </a:extLst>
          </p:cNvPr>
          <p:cNvSpPr/>
          <p:nvPr/>
        </p:nvSpPr>
        <p:spPr>
          <a:xfrm>
            <a:off x="718457" y="5349666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Recommended IIC between (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34-55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db.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IIC = 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&gt;&gt;&gt;&gt;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55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ITS ok. 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094C7C-26CF-B219-8D30-1F1AE5B87C74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</p:spTree>
    <p:extLst>
      <p:ext uri="{BB962C8B-B14F-4D97-AF65-F5344CB8AC3E}">
        <p14:creationId xmlns:p14="http://schemas.microsoft.com/office/powerpoint/2010/main" val="78310730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113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528C7-A23A-5B8F-7D85-5CD4F135FA77}"/>
              </a:ext>
            </a:extLst>
          </p:cNvPr>
          <p:cNvSpPr/>
          <p:nvPr/>
        </p:nvSpPr>
        <p:spPr>
          <a:xfrm>
            <a:off x="887528" y="924992"/>
            <a:ext cx="986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6-Roof: 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A3D08-D114-91AA-2AF1-2C8B2278EE82}"/>
              </a:ext>
            </a:extLst>
          </p:cNvPr>
          <p:cNvSpPr/>
          <p:nvPr/>
        </p:nvSpPr>
        <p:spPr>
          <a:xfrm>
            <a:off x="3333578" y="1130731"/>
            <a:ext cx="397647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using INSUL software to find STC:</a:t>
            </a:r>
            <a:endParaRPr lang="en-US" sz="1400" b="1" dirty="0">
              <a:solidFill>
                <a:srgbClr val="E25C2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774CB-F0EB-5B4D-8709-F0401E462A65}"/>
              </a:ext>
            </a:extLst>
          </p:cNvPr>
          <p:cNvSpPr/>
          <p:nvPr/>
        </p:nvSpPr>
        <p:spPr>
          <a:xfrm>
            <a:off x="1239012" y="5518291"/>
            <a:ext cx="4463210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LIA =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  that’s ok in the rang (</a:t>
            </a:r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15-20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195A15-DF01-90C4-F1F3-F3C4260FEF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6"/>
          <a:stretch/>
        </p:blipFill>
        <p:spPr bwMode="auto">
          <a:xfrm>
            <a:off x="8420100" y="1713119"/>
            <a:ext cx="3568221" cy="3588089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56AB18-5E81-8134-B349-DE67A13514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21" y="1718242"/>
            <a:ext cx="7425779" cy="358809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6DC861-7463-39E6-5A3F-6D310C74B341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  <p:sp>
        <p:nvSpPr>
          <p:cNvPr id="7" name="مربع نص 22">
            <a:extLst>
              <a:ext uri="{FF2B5EF4-FFF2-40B4-BE49-F238E27FC236}">
                <a16:creationId xmlns:a16="http://schemas.microsoft.com/office/drawing/2014/main" id="{4BC51A17-BFC3-9A07-8E17-577FC2BFB188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9" name="مربع نص 22">
            <a:extLst>
              <a:ext uri="{FF2B5EF4-FFF2-40B4-BE49-F238E27FC236}">
                <a16:creationId xmlns:a16="http://schemas.microsoft.com/office/drawing/2014/main" id="{244FAEBF-C3CF-2997-B9B5-5AFDE73E3E5B}"/>
              </a:ext>
            </a:extLst>
          </p:cNvPr>
          <p:cNvSpPr txBox="1"/>
          <p:nvPr/>
        </p:nvSpPr>
        <p:spPr>
          <a:xfrm>
            <a:off x="6282586" y="45963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</p:spTree>
    <p:extLst>
      <p:ext uri="{BB962C8B-B14F-4D97-AF65-F5344CB8AC3E}">
        <p14:creationId xmlns:p14="http://schemas.microsoft.com/office/powerpoint/2010/main" val="55181664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114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noFill/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7315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115</a:t>
            </a:fld>
            <a:endParaRPr lang="en-US" dirty="0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9A0DCB41-6BFE-9F86-B840-C9AE5C24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91" y="801022"/>
            <a:ext cx="3877410" cy="587987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</a:p>
        </p:txBody>
      </p:sp>
      <p:sp>
        <p:nvSpPr>
          <p:cNvPr id="5" name="مربع نص 3">
            <a:extLst>
              <a:ext uri="{FF2B5EF4-FFF2-40B4-BE49-F238E27FC236}">
                <a16:creationId xmlns:a16="http://schemas.microsoft.com/office/drawing/2014/main" id="{1D7E906B-88C7-1EDC-83E4-E72B04C4EEB7}"/>
              </a:ext>
            </a:extLst>
          </p:cNvPr>
          <p:cNvSpPr txBox="1"/>
          <p:nvPr/>
        </p:nvSpPr>
        <p:spPr>
          <a:xfrm>
            <a:off x="540233" y="17040"/>
            <a:ext cx="5703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</a:p>
        </p:txBody>
      </p:sp>
      <p:pic>
        <p:nvPicPr>
          <p:cNvPr id="7" name="Picture 22">
            <a:extLst>
              <a:ext uri="{FF2B5EF4-FFF2-40B4-BE49-F238E27FC236}">
                <a16:creationId xmlns:a16="http://schemas.microsoft.com/office/drawing/2014/main" id="{FEB5D53D-5C20-FC29-9D69-D0B8220FAC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86" y="1844495"/>
            <a:ext cx="3593192" cy="3184484"/>
          </a:xfrm>
          <a:prstGeom prst="rect">
            <a:avLst/>
          </a:prstGeom>
        </p:spPr>
      </p:pic>
      <p:pic>
        <p:nvPicPr>
          <p:cNvPr id="8" name="Picture 23">
            <a:extLst>
              <a:ext uri="{FF2B5EF4-FFF2-40B4-BE49-F238E27FC236}">
                <a16:creationId xmlns:a16="http://schemas.microsoft.com/office/drawing/2014/main" id="{D0E473D1-B2F8-4B16-9165-2747618C8F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771" y="1844495"/>
            <a:ext cx="4158342" cy="3184485"/>
          </a:xfrm>
          <a:prstGeom prst="rect">
            <a:avLst/>
          </a:prstGeom>
        </p:spPr>
      </p:pic>
      <p:pic>
        <p:nvPicPr>
          <p:cNvPr id="9" name="Picture 24">
            <a:extLst>
              <a:ext uri="{FF2B5EF4-FFF2-40B4-BE49-F238E27FC236}">
                <a16:creationId xmlns:a16="http://schemas.microsoft.com/office/drawing/2014/main" id="{C9373CE9-F9C7-E57E-EB58-9C39D6A07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806" y="1844495"/>
            <a:ext cx="3617268" cy="3184484"/>
          </a:xfrm>
          <a:prstGeom prst="rect">
            <a:avLst/>
          </a:prstGeom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id="{09BCAC11-0CDF-83DE-12B9-C30971B8AEE4}"/>
              </a:ext>
            </a:extLst>
          </p:cNvPr>
          <p:cNvSpPr txBox="1"/>
          <p:nvPr/>
        </p:nvSpPr>
        <p:spPr>
          <a:xfrm>
            <a:off x="1165962" y="1501846"/>
            <a:ext cx="609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CCF3B602-9056-9CD2-02A6-656275BB3AEA}"/>
              </a:ext>
            </a:extLst>
          </p:cNvPr>
          <p:cNvSpPr txBox="1"/>
          <p:nvPr/>
        </p:nvSpPr>
        <p:spPr>
          <a:xfrm>
            <a:off x="5415997" y="1459688"/>
            <a:ext cx="609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978156BA-A9C9-F56E-D788-5644674C4A13}"/>
              </a:ext>
            </a:extLst>
          </p:cNvPr>
          <p:cNvSpPr txBox="1"/>
          <p:nvPr/>
        </p:nvSpPr>
        <p:spPr>
          <a:xfrm>
            <a:off x="9262023" y="1421604"/>
            <a:ext cx="2247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0686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116</a:t>
            </a:fld>
            <a:endParaRPr lang="en-US" dirty="0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9A0DCB41-6BFE-9F86-B840-C9AE5C24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291" y="898384"/>
            <a:ext cx="3877410" cy="587987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</a:p>
        </p:txBody>
      </p:sp>
      <p:sp>
        <p:nvSpPr>
          <p:cNvPr id="5" name="مربع نص 3">
            <a:extLst>
              <a:ext uri="{FF2B5EF4-FFF2-40B4-BE49-F238E27FC236}">
                <a16:creationId xmlns:a16="http://schemas.microsoft.com/office/drawing/2014/main" id="{1D7E906B-88C7-1EDC-83E4-E72B04C4EEB7}"/>
              </a:ext>
            </a:extLst>
          </p:cNvPr>
          <p:cNvSpPr txBox="1"/>
          <p:nvPr/>
        </p:nvSpPr>
        <p:spPr>
          <a:xfrm>
            <a:off x="771954" y="473627"/>
            <a:ext cx="5703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09BCAC11-0CDF-83DE-12B9-C30971B8AEE4}"/>
              </a:ext>
            </a:extLst>
          </p:cNvPr>
          <p:cNvSpPr txBox="1"/>
          <p:nvPr/>
        </p:nvSpPr>
        <p:spPr>
          <a:xfrm>
            <a:off x="1301564" y="1421604"/>
            <a:ext cx="609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CCF3B602-9056-9CD2-02A6-656275BB3AEA}"/>
              </a:ext>
            </a:extLst>
          </p:cNvPr>
          <p:cNvSpPr txBox="1"/>
          <p:nvPr/>
        </p:nvSpPr>
        <p:spPr>
          <a:xfrm>
            <a:off x="5415997" y="1459688"/>
            <a:ext cx="609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Forth floor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978156BA-A9C9-F56E-D788-5644674C4A13}"/>
              </a:ext>
            </a:extLst>
          </p:cNvPr>
          <p:cNvSpPr txBox="1"/>
          <p:nvPr/>
        </p:nvSpPr>
        <p:spPr>
          <a:xfrm>
            <a:off x="9262023" y="1421604"/>
            <a:ext cx="2247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Fifth &amp; Sixth floor</a:t>
            </a:r>
            <a:endParaRPr lang="ar-IL" dirty="0">
              <a:solidFill>
                <a:srgbClr val="E25C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5">
            <a:extLst>
              <a:ext uri="{FF2B5EF4-FFF2-40B4-BE49-F238E27FC236}">
                <a16:creationId xmlns:a16="http://schemas.microsoft.com/office/drawing/2014/main" id="{8E77101E-A9A8-B790-2AB0-F0FA7C8220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86" y="1858323"/>
            <a:ext cx="3478345" cy="3170656"/>
          </a:xfrm>
          <a:prstGeom prst="rect">
            <a:avLst/>
          </a:prstGeom>
          <a:noFill/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36F4117A-8E72-A0B8-05EF-CA0600831E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57" y="1858324"/>
            <a:ext cx="4212771" cy="3184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070DD02F-1249-1E47-D7EF-6F0A9B5125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315" y="1873314"/>
            <a:ext cx="3751209" cy="3169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606061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117</a:t>
            </a:fld>
            <a:endParaRPr lang="en-US" dirty="0"/>
          </a:p>
        </p:txBody>
      </p:sp>
      <p:sp>
        <p:nvSpPr>
          <p:cNvPr id="5" name="مربع نص 3">
            <a:extLst>
              <a:ext uri="{FF2B5EF4-FFF2-40B4-BE49-F238E27FC236}">
                <a16:creationId xmlns:a16="http://schemas.microsoft.com/office/drawing/2014/main" id="{1D7E906B-88C7-1EDC-83E4-E72B04C4EEB7}"/>
              </a:ext>
            </a:extLst>
          </p:cNvPr>
          <p:cNvSpPr txBox="1"/>
          <p:nvPr/>
        </p:nvSpPr>
        <p:spPr>
          <a:xfrm>
            <a:off x="791291" y="473627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21D971C-E8DD-4CF5-4DD3-BE7714658A67}"/>
              </a:ext>
            </a:extLst>
          </p:cNvPr>
          <p:cNvSpPr/>
          <p:nvPr/>
        </p:nvSpPr>
        <p:spPr>
          <a:xfrm>
            <a:off x="4846799" y="1249929"/>
            <a:ext cx="2136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Emergency signs: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12D6A1-1470-DCD6-9D37-CAC005E3B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714" y="1619261"/>
            <a:ext cx="4739405" cy="424153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1212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118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0EF2984C-FBCC-E9FE-1DE2-266B9A4306A7}"/>
              </a:ext>
            </a:extLst>
          </p:cNvPr>
          <p:cNvSpPr/>
          <p:nvPr/>
        </p:nvSpPr>
        <p:spPr>
          <a:xfrm>
            <a:off x="2080832" y="2256803"/>
            <a:ext cx="1988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Smoke detectors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74B5DB7E-79C9-941F-9A5B-92F56EF8E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518" y="2679582"/>
            <a:ext cx="3863434" cy="2876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6A480696-9D1A-4052-9A95-2D4AEA680298}"/>
              </a:ext>
            </a:extLst>
          </p:cNvPr>
          <p:cNvSpPr/>
          <p:nvPr/>
        </p:nvSpPr>
        <p:spPr>
          <a:xfrm>
            <a:off x="7130372" y="2240144"/>
            <a:ext cx="1830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Heat Detectors</a:t>
            </a: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A9A46861-3A30-373A-B864-60FB1F220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679582"/>
            <a:ext cx="4294688" cy="2905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مربع نص 16">
            <a:extLst>
              <a:ext uri="{FF2B5EF4-FFF2-40B4-BE49-F238E27FC236}">
                <a16:creationId xmlns:a16="http://schemas.microsoft.com/office/drawing/2014/main" id="{E6A2BC49-948A-168E-06ED-9E163EDEB4BF}"/>
              </a:ext>
            </a:extLst>
          </p:cNvPr>
          <p:cNvSpPr txBox="1"/>
          <p:nvPr/>
        </p:nvSpPr>
        <p:spPr>
          <a:xfrm>
            <a:off x="753420" y="256350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25FB935F-ACE3-D6C9-BBF5-C42682BB9371}"/>
              </a:ext>
            </a:extLst>
          </p:cNvPr>
          <p:cNvSpPr/>
          <p:nvPr/>
        </p:nvSpPr>
        <p:spPr>
          <a:xfrm>
            <a:off x="703448" y="833017"/>
            <a:ext cx="2129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systems:</a:t>
            </a:r>
          </a:p>
        </p:txBody>
      </p:sp>
    </p:spTree>
    <p:extLst>
      <p:ext uri="{BB962C8B-B14F-4D97-AF65-F5344CB8AC3E}">
        <p14:creationId xmlns:p14="http://schemas.microsoft.com/office/powerpoint/2010/main" val="825066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119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12AE0A8-56A3-4E64-6E33-0A54F82BA3A6}"/>
              </a:ext>
            </a:extLst>
          </p:cNvPr>
          <p:cNvSpPr txBox="1"/>
          <p:nvPr/>
        </p:nvSpPr>
        <p:spPr>
          <a:xfrm>
            <a:off x="791292" y="172598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3F169D2-073D-1DF3-0F67-8D296C80AF63}"/>
              </a:ext>
            </a:extLst>
          </p:cNvPr>
          <p:cNvSpPr/>
          <p:nvPr/>
        </p:nvSpPr>
        <p:spPr>
          <a:xfrm>
            <a:off x="1076056" y="762091"/>
            <a:ext cx="2129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systems: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1BF77D6-8CD6-B47D-B602-EADF6CDE82D8}"/>
              </a:ext>
            </a:extLst>
          </p:cNvPr>
          <p:cNvSpPr/>
          <p:nvPr/>
        </p:nvSpPr>
        <p:spPr>
          <a:xfrm>
            <a:off x="1556658" y="1789713"/>
            <a:ext cx="17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Fire speakers: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C11BE88-F79B-E4CD-8FF1-03EC202B2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287" y="2255179"/>
            <a:ext cx="3926212" cy="3557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id="{A1C88F9B-106D-6995-FD5C-E3AA141692BB}"/>
              </a:ext>
            </a:extLst>
          </p:cNvPr>
          <p:cNvSpPr/>
          <p:nvPr/>
        </p:nvSpPr>
        <p:spPr>
          <a:xfrm>
            <a:off x="5127804" y="1792355"/>
            <a:ext cx="5638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Fire alarm bell and manual call point. (Break glass unit)</a:t>
            </a: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97A95738-E779-A5EA-44DC-F0584F4DB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8901" y="2159045"/>
            <a:ext cx="5135972" cy="3749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8470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4148667" y="1302266"/>
            <a:ext cx="3506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First Basement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(B1)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68DEC-E3DD-5F3F-5029-BBEE7A4B2D83}"/>
              </a:ext>
            </a:extLst>
          </p:cNvPr>
          <p:cNvSpPr txBox="1"/>
          <p:nvPr/>
        </p:nvSpPr>
        <p:spPr>
          <a:xfrm>
            <a:off x="2765843" y="1974599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B21CF-1C31-BA41-41CE-FAD8C9114EE2}"/>
              </a:ext>
            </a:extLst>
          </p:cNvPr>
          <p:cNvSpPr txBox="1"/>
          <p:nvPr/>
        </p:nvSpPr>
        <p:spPr>
          <a:xfrm>
            <a:off x="8153401" y="1974599"/>
            <a:ext cx="1481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743FB1-C1A6-F795-215D-4C5EEFED67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8" r="1477" b="5247"/>
          <a:stretch/>
        </p:blipFill>
        <p:spPr>
          <a:xfrm>
            <a:off x="6671734" y="2374709"/>
            <a:ext cx="4287409" cy="31687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1E7164-3ABD-CFD7-F4EF-54315427B5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64332" y="2681610"/>
            <a:ext cx="4143802" cy="286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053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827E5D94-5816-C815-48DA-746B4CA3A200}"/>
              </a:ext>
            </a:extLst>
          </p:cNvPr>
          <p:cNvSpPr txBox="1"/>
          <p:nvPr/>
        </p:nvSpPr>
        <p:spPr>
          <a:xfrm>
            <a:off x="527886" y="141041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D6BA372F-50A7-3977-1AF5-35CA7B837E12}"/>
              </a:ext>
            </a:extLst>
          </p:cNvPr>
          <p:cNvSpPr/>
          <p:nvPr/>
        </p:nvSpPr>
        <p:spPr>
          <a:xfrm>
            <a:off x="2680191" y="1417941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Fire rated facade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CBF27579-1385-1FF9-4367-E72967FA3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20" y="2059421"/>
            <a:ext cx="3005455" cy="4173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FD4AD2FE-A10B-F9DE-5AC0-7C5DC055C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730" y="2073091"/>
            <a:ext cx="2660383" cy="4283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1261B3-58F8-3930-67B3-9D1322AD9AB2}"/>
              </a:ext>
            </a:extLst>
          </p:cNvPr>
          <p:cNvSpPr txBox="1"/>
          <p:nvPr/>
        </p:nvSpPr>
        <p:spPr>
          <a:xfrm>
            <a:off x="7758968" y="141794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Fire extinguishers: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091C2168-697C-7395-4663-89F8714473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8968" y="2090183"/>
            <a:ext cx="3333575" cy="4304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98C060-4FF0-38E9-91EB-D2870B89CFA9}"/>
              </a:ext>
            </a:extLst>
          </p:cNvPr>
          <p:cNvSpPr txBox="1"/>
          <p:nvPr/>
        </p:nvSpPr>
        <p:spPr>
          <a:xfrm>
            <a:off x="11198359" y="2010911"/>
            <a:ext cx="993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Class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84862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B11769B-7093-57A6-617E-2E286C335736}"/>
              </a:ext>
            </a:extLst>
          </p:cNvPr>
          <p:cNvSpPr/>
          <p:nvPr/>
        </p:nvSpPr>
        <p:spPr>
          <a:xfrm>
            <a:off x="1058948" y="1653113"/>
            <a:ext cx="2137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E25C26"/>
                </a:solidFill>
              </a:rPr>
              <a:t>7) Fire Hose Cabinet: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A93ADBE-E208-AF99-9DF1-54E9B167AB7D}"/>
              </a:ext>
            </a:extLst>
          </p:cNvPr>
          <p:cNvSpPr/>
          <p:nvPr/>
        </p:nvSpPr>
        <p:spPr>
          <a:xfrm>
            <a:off x="1324084" y="2072358"/>
            <a:ext cx="1607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Class I system: 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96AEB5-55B3-6E02-B8BE-EA5A4EC59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949" y="2523610"/>
            <a:ext cx="2779822" cy="3223370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219C577D-E1EC-FDE5-4CED-C0605B684E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259" y="2503621"/>
            <a:ext cx="2460683" cy="32313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8EBD1A7-BFBC-1F5C-EFF5-6D7523E6D871}"/>
              </a:ext>
            </a:extLst>
          </p:cNvPr>
          <p:cNvSpPr txBox="1"/>
          <p:nvPr/>
        </p:nvSpPr>
        <p:spPr>
          <a:xfrm>
            <a:off x="895944" y="311008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9FC5FE-5331-384E-4FB5-D2FCFADD5EAB}"/>
              </a:ext>
            </a:extLst>
          </p:cNvPr>
          <p:cNvSpPr txBox="1"/>
          <p:nvPr/>
        </p:nvSpPr>
        <p:spPr>
          <a:xfrm>
            <a:off x="7413172" y="165311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25C26"/>
                </a:solidFill>
              </a:rPr>
              <a:t>8) Water sprinklers system: </a:t>
            </a: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D19E0A58-7E91-6BF1-6746-977B24529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5317" y="2528846"/>
            <a:ext cx="5058482" cy="3066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890452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122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5616121-5D33-6F23-5872-4715F0774D3B}"/>
              </a:ext>
            </a:extLst>
          </p:cNvPr>
          <p:cNvSpPr txBox="1"/>
          <p:nvPr/>
        </p:nvSpPr>
        <p:spPr>
          <a:xfrm>
            <a:off x="753420" y="264047"/>
            <a:ext cx="5694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440883A-B65F-9BB1-A4C9-E1F535237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86" y="1438229"/>
            <a:ext cx="5830052" cy="3896732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35CAC8D5-B311-9C8A-840B-F5BFF3AA2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945" y="1438229"/>
            <a:ext cx="5987225" cy="4073536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2B704596-1EE9-0D7A-7D5D-26095E2C2E43}"/>
              </a:ext>
            </a:extLst>
          </p:cNvPr>
          <p:cNvSpPr txBox="1"/>
          <p:nvPr/>
        </p:nvSpPr>
        <p:spPr>
          <a:xfrm>
            <a:off x="2569822" y="107675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Basement 2 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5F13D368-F7B7-5252-EAE5-425569D7CA3B}"/>
              </a:ext>
            </a:extLst>
          </p:cNvPr>
          <p:cNvSpPr txBox="1"/>
          <p:nvPr/>
        </p:nvSpPr>
        <p:spPr>
          <a:xfrm>
            <a:off x="8391153" y="105990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Basement 1 </a:t>
            </a:r>
          </a:p>
        </p:txBody>
      </p:sp>
    </p:spTree>
    <p:extLst>
      <p:ext uri="{BB962C8B-B14F-4D97-AF65-F5344CB8AC3E}">
        <p14:creationId xmlns:p14="http://schemas.microsoft.com/office/powerpoint/2010/main" val="72559829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123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5616121-5D33-6F23-5872-4715F0774D3B}"/>
              </a:ext>
            </a:extLst>
          </p:cNvPr>
          <p:cNvSpPr txBox="1"/>
          <p:nvPr/>
        </p:nvSpPr>
        <p:spPr>
          <a:xfrm>
            <a:off x="753420" y="264047"/>
            <a:ext cx="573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440883A-B65F-9BB1-A4C9-E1F535237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940" y="1582451"/>
            <a:ext cx="5556006" cy="3443531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35CAC8D5-B311-9C8A-840B-F5BFF3AA2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6555" y="1565033"/>
            <a:ext cx="5556006" cy="3478368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2B704596-1EE9-0D7A-7D5D-26095E2C2E43}"/>
              </a:ext>
            </a:extLst>
          </p:cNvPr>
          <p:cNvSpPr txBox="1"/>
          <p:nvPr/>
        </p:nvSpPr>
        <p:spPr>
          <a:xfrm>
            <a:off x="2569822" y="1195701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Ground floor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5F13D368-F7B7-5252-EAE5-425569D7CA3B}"/>
              </a:ext>
            </a:extLst>
          </p:cNvPr>
          <p:cNvSpPr txBox="1"/>
          <p:nvPr/>
        </p:nvSpPr>
        <p:spPr>
          <a:xfrm>
            <a:off x="8610599" y="116156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Attic</a:t>
            </a:r>
          </a:p>
        </p:txBody>
      </p:sp>
    </p:spTree>
    <p:extLst>
      <p:ext uri="{BB962C8B-B14F-4D97-AF65-F5344CB8AC3E}">
        <p14:creationId xmlns:p14="http://schemas.microsoft.com/office/powerpoint/2010/main" val="428062028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5616121-5D33-6F23-5872-4715F0774D3B}"/>
              </a:ext>
            </a:extLst>
          </p:cNvPr>
          <p:cNvSpPr txBox="1"/>
          <p:nvPr/>
        </p:nvSpPr>
        <p:spPr>
          <a:xfrm>
            <a:off x="753420" y="264047"/>
            <a:ext cx="5787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440883A-B65F-9BB1-A4C9-E1F535237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774" y="1510880"/>
            <a:ext cx="5643392" cy="3836239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35CAC8D5-B311-9C8A-840B-F5BFF3AA2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6812" y="1510879"/>
            <a:ext cx="5610897" cy="3836239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2B704596-1EE9-0D7A-7D5D-26095E2C2E43}"/>
              </a:ext>
            </a:extLst>
          </p:cNvPr>
          <p:cNvSpPr txBox="1"/>
          <p:nvPr/>
        </p:nvSpPr>
        <p:spPr>
          <a:xfrm>
            <a:off x="2959469" y="116156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First floor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5F13D368-F7B7-5252-EAE5-425569D7CA3B}"/>
              </a:ext>
            </a:extLst>
          </p:cNvPr>
          <p:cNvSpPr txBox="1"/>
          <p:nvPr/>
        </p:nvSpPr>
        <p:spPr>
          <a:xfrm>
            <a:off x="8391153" y="118968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Second floor</a:t>
            </a:r>
          </a:p>
        </p:txBody>
      </p:sp>
    </p:spTree>
    <p:extLst>
      <p:ext uri="{BB962C8B-B14F-4D97-AF65-F5344CB8AC3E}">
        <p14:creationId xmlns:p14="http://schemas.microsoft.com/office/powerpoint/2010/main" val="337364603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5616121-5D33-6F23-5872-4715F0774D3B}"/>
              </a:ext>
            </a:extLst>
          </p:cNvPr>
          <p:cNvSpPr txBox="1"/>
          <p:nvPr/>
        </p:nvSpPr>
        <p:spPr>
          <a:xfrm>
            <a:off x="753420" y="264047"/>
            <a:ext cx="5694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fighting and fire alarm systems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440883A-B65F-9BB1-A4C9-E1F535237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355" y="1502836"/>
            <a:ext cx="5915840" cy="3921860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35CAC8D5-B311-9C8A-840B-F5BFF3AA2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3875" y="1530901"/>
            <a:ext cx="5754295" cy="3921860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2B704596-1EE9-0D7A-7D5D-26095E2C2E43}"/>
              </a:ext>
            </a:extLst>
          </p:cNvPr>
          <p:cNvSpPr txBox="1"/>
          <p:nvPr/>
        </p:nvSpPr>
        <p:spPr>
          <a:xfrm>
            <a:off x="2959469" y="116156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Third floor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5F13D368-F7B7-5252-EAE5-425569D7CA3B}"/>
              </a:ext>
            </a:extLst>
          </p:cNvPr>
          <p:cNvSpPr txBox="1"/>
          <p:nvPr/>
        </p:nvSpPr>
        <p:spPr>
          <a:xfrm>
            <a:off x="8607848" y="116156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Forth floor</a:t>
            </a:r>
          </a:p>
        </p:txBody>
      </p:sp>
    </p:spTree>
    <p:extLst>
      <p:ext uri="{BB962C8B-B14F-4D97-AF65-F5344CB8AC3E}">
        <p14:creationId xmlns:p14="http://schemas.microsoft.com/office/powerpoint/2010/main" val="63049755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F6E15-4C31-62D0-27CB-F2647C0383D6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578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56" dirty="0">
                <a:solidFill>
                  <a:srgbClr val="FF0000"/>
                </a:solidFill>
              </a:rPr>
            </a:br>
            <a:br>
              <a:rPr lang="en-US" sz="3256" dirty="0">
                <a:solidFill>
                  <a:srgbClr val="FF0000"/>
                </a:solidFill>
              </a:rPr>
            </a:br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C9A7E0-6BD9-0F31-26F5-72159600DA57}"/>
              </a:ext>
            </a:extLst>
          </p:cNvPr>
          <p:cNvSpPr txBox="1">
            <a:spLocks/>
          </p:cNvSpPr>
          <p:nvPr/>
        </p:nvSpPr>
        <p:spPr>
          <a:xfrm>
            <a:off x="753420" y="264047"/>
            <a:ext cx="8441138" cy="1573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56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5616121-5D33-6F23-5872-4715F0774D3B}"/>
              </a:ext>
            </a:extLst>
          </p:cNvPr>
          <p:cNvSpPr txBox="1"/>
          <p:nvPr/>
        </p:nvSpPr>
        <p:spPr>
          <a:xfrm>
            <a:off x="753420" y="264047"/>
            <a:ext cx="5787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and fire alarm systems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440883A-B65F-9BB1-A4C9-E1F535237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826" y="1530901"/>
            <a:ext cx="5821942" cy="3967964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35CAC8D5-B311-9C8A-840B-F5BFF3AA2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4305" y="1472319"/>
            <a:ext cx="5703323" cy="4201306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2B704596-1EE9-0D7A-7D5D-26095E2C2E43}"/>
              </a:ext>
            </a:extLst>
          </p:cNvPr>
          <p:cNvSpPr txBox="1"/>
          <p:nvPr/>
        </p:nvSpPr>
        <p:spPr>
          <a:xfrm>
            <a:off x="2011668" y="1184375"/>
            <a:ext cx="3682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Fifth floor and sixth floor (typical) 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5F13D368-F7B7-5252-EAE5-425569D7CA3B}"/>
              </a:ext>
            </a:extLst>
          </p:cNvPr>
          <p:cNvSpPr txBox="1"/>
          <p:nvPr/>
        </p:nvSpPr>
        <p:spPr>
          <a:xfrm>
            <a:off x="8120489" y="11843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Roof tank with pump</a:t>
            </a:r>
          </a:p>
        </p:txBody>
      </p:sp>
    </p:spTree>
    <p:extLst>
      <p:ext uri="{BB962C8B-B14F-4D97-AF65-F5344CB8AC3E}">
        <p14:creationId xmlns:p14="http://schemas.microsoft.com/office/powerpoint/2010/main" val="7740426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127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solidFill>
            <a:schemeClr val="bg2">
              <a:lumMod val="90000"/>
            </a:schemeClr>
          </a:solidFill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noFill/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2620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128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593" y="1924150"/>
            <a:ext cx="5287407" cy="3757119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2845" y="1010633"/>
            <a:ext cx="1567891" cy="757296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665427" y="1554818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First basement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629308" y="1493128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Ground floor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EB797C72-A8E6-CF69-4AFF-83004B7D2FFE}"/>
              </a:ext>
            </a:extLst>
          </p:cNvPr>
          <p:cNvSpPr txBox="1"/>
          <p:nvPr/>
        </p:nvSpPr>
        <p:spPr>
          <a:xfrm>
            <a:off x="981667" y="240511"/>
            <a:ext cx="3495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349DBDAE-CB72-37CE-A5CE-973574E116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707" y="2004192"/>
            <a:ext cx="5512049" cy="375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2667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129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689" y="1806267"/>
            <a:ext cx="5605215" cy="383890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707" y="1806267"/>
            <a:ext cx="5544324" cy="3745630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946798" y="1281550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Attic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828485" y="1281550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First floor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EB797C72-A8E6-CF69-4AFF-83004B7D2FFE}"/>
              </a:ext>
            </a:extLst>
          </p:cNvPr>
          <p:cNvSpPr txBox="1"/>
          <p:nvPr/>
        </p:nvSpPr>
        <p:spPr>
          <a:xfrm>
            <a:off x="976349" y="341255"/>
            <a:ext cx="343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54BAEF70-5FB2-6041-B060-06D4041ED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13596" y="312252"/>
            <a:ext cx="2200042" cy="8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92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4776675" y="1302266"/>
            <a:ext cx="2878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(GF 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68DEC-E3DD-5F3F-5029-BBEE7A4B2D83}"/>
              </a:ext>
            </a:extLst>
          </p:cNvPr>
          <p:cNvSpPr txBox="1"/>
          <p:nvPr/>
        </p:nvSpPr>
        <p:spPr>
          <a:xfrm>
            <a:off x="2765843" y="1974599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B21CF-1C31-BA41-41CE-FAD8C9114EE2}"/>
              </a:ext>
            </a:extLst>
          </p:cNvPr>
          <p:cNvSpPr txBox="1"/>
          <p:nvPr/>
        </p:nvSpPr>
        <p:spPr>
          <a:xfrm>
            <a:off x="8153401" y="1974599"/>
            <a:ext cx="1481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149814-34E6-3516-7789-E1FE6C9F36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9" r="1716"/>
          <a:stretch/>
        </p:blipFill>
        <p:spPr>
          <a:xfrm>
            <a:off x="5777384" y="2374708"/>
            <a:ext cx="6126749" cy="36255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0D69BE-3B3D-0137-6717-D8DC061DBC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1447" y="2501749"/>
            <a:ext cx="4944561" cy="34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88774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130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555" y="1786476"/>
            <a:ext cx="5632636" cy="3785211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707" y="1819149"/>
            <a:ext cx="5544324" cy="3719866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774712" y="1417144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Second floor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589973" y="1332225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Third floor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9327E9F-2CF9-0C34-F0E1-A212E10007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53183" y="510217"/>
            <a:ext cx="2261038" cy="852779"/>
          </a:xfrm>
          <a:prstGeom prst="rect">
            <a:avLst/>
          </a:prstGeom>
        </p:spPr>
      </p:pic>
      <p:sp>
        <p:nvSpPr>
          <p:cNvPr id="2" name="مربع نص 12">
            <a:extLst>
              <a:ext uri="{FF2B5EF4-FFF2-40B4-BE49-F238E27FC236}">
                <a16:creationId xmlns:a16="http://schemas.microsoft.com/office/drawing/2014/main" id="{3EA20475-0EB0-C083-6351-189EF078F94A}"/>
              </a:ext>
            </a:extLst>
          </p:cNvPr>
          <p:cNvSpPr txBox="1"/>
          <p:nvPr/>
        </p:nvSpPr>
        <p:spPr>
          <a:xfrm>
            <a:off x="976349" y="341255"/>
            <a:ext cx="343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</p:spTree>
    <p:extLst>
      <p:ext uri="{BB962C8B-B14F-4D97-AF65-F5344CB8AC3E}">
        <p14:creationId xmlns:p14="http://schemas.microsoft.com/office/powerpoint/2010/main" val="2758858286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131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341" y="1765347"/>
            <a:ext cx="5634373" cy="383507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9169" y="1834777"/>
            <a:ext cx="5544324" cy="3696216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692203" y="1480191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Forth floor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610599" y="1465445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Fifth floor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96082457-4CC5-3F1F-C380-090C4D6D4F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7276" y="535949"/>
            <a:ext cx="2194724" cy="827768"/>
          </a:xfrm>
          <a:prstGeom prst="rect">
            <a:avLst/>
          </a:prstGeom>
        </p:spPr>
      </p:pic>
      <p:sp>
        <p:nvSpPr>
          <p:cNvPr id="2" name="مربع نص 12">
            <a:extLst>
              <a:ext uri="{FF2B5EF4-FFF2-40B4-BE49-F238E27FC236}">
                <a16:creationId xmlns:a16="http://schemas.microsoft.com/office/drawing/2014/main" id="{7E47B1C5-9762-F951-8333-917106B34BFD}"/>
              </a:ext>
            </a:extLst>
          </p:cNvPr>
          <p:cNvSpPr txBox="1"/>
          <p:nvPr/>
        </p:nvSpPr>
        <p:spPr>
          <a:xfrm>
            <a:off x="976349" y="341255"/>
            <a:ext cx="343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</p:spTree>
    <p:extLst>
      <p:ext uri="{BB962C8B-B14F-4D97-AF65-F5344CB8AC3E}">
        <p14:creationId xmlns:p14="http://schemas.microsoft.com/office/powerpoint/2010/main" val="429140783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132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5954" y="1916612"/>
            <a:ext cx="5476718" cy="365114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2672" y="1916612"/>
            <a:ext cx="5534245" cy="3786045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883655" y="1458546"/>
            <a:ext cx="1794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Sixth floor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610599" y="1477174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Roof Tanks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32A6A39-523C-EB7C-C8E0-40637D4CD5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08274" y="116798"/>
            <a:ext cx="2228643" cy="840561"/>
          </a:xfrm>
          <a:prstGeom prst="rect">
            <a:avLst/>
          </a:prstGeom>
        </p:spPr>
      </p:pic>
      <p:sp>
        <p:nvSpPr>
          <p:cNvPr id="2" name="مربع نص 12">
            <a:extLst>
              <a:ext uri="{FF2B5EF4-FFF2-40B4-BE49-F238E27FC236}">
                <a16:creationId xmlns:a16="http://schemas.microsoft.com/office/drawing/2014/main" id="{5FB83096-B8B8-A2B3-5795-1BA7696EFE18}"/>
              </a:ext>
            </a:extLst>
          </p:cNvPr>
          <p:cNvSpPr txBox="1"/>
          <p:nvPr/>
        </p:nvSpPr>
        <p:spPr>
          <a:xfrm>
            <a:off x="976349" y="341255"/>
            <a:ext cx="343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</p:spTree>
    <p:extLst>
      <p:ext uri="{BB962C8B-B14F-4D97-AF65-F5344CB8AC3E}">
        <p14:creationId xmlns:p14="http://schemas.microsoft.com/office/powerpoint/2010/main" val="1631572650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133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solidFill>
            <a:schemeClr val="bg2">
              <a:lumMod val="90000"/>
            </a:schemeClr>
          </a:solidFill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239134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134</a:t>
            </a:fld>
            <a:endParaRPr lang="en-US" dirty="0"/>
          </a:p>
        </p:txBody>
      </p:sp>
      <p:sp>
        <p:nvSpPr>
          <p:cNvPr id="2" name="مربع نص 3">
            <a:extLst>
              <a:ext uri="{FF2B5EF4-FFF2-40B4-BE49-F238E27FC236}">
                <a16:creationId xmlns:a16="http://schemas.microsoft.com/office/drawing/2014/main" id="{3D02E946-7816-77F1-6F16-988044AEC6E9}"/>
              </a:ext>
            </a:extLst>
          </p:cNvPr>
          <p:cNvSpPr txBox="1"/>
          <p:nvPr/>
        </p:nvSpPr>
        <p:spPr>
          <a:xfrm>
            <a:off x="918276" y="296158"/>
            <a:ext cx="2791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Design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93" y="1790406"/>
            <a:ext cx="5287407" cy="4024607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07" y="1790406"/>
            <a:ext cx="5544324" cy="3777352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555031" y="1299575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Ground Floor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828485" y="1281550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Attic </a:t>
            </a:r>
          </a:p>
        </p:txBody>
      </p:sp>
    </p:spTree>
    <p:extLst>
      <p:ext uri="{BB962C8B-B14F-4D97-AF65-F5344CB8AC3E}">
        <p14:creationId xmlns:p14="http://schemas.microsoft.com/office/powerpoint/2010/main" val="1731261843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135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593" y="1820905"/>
            <a:ext cx="5544324" cy="375554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707" y="1820473"/>
            <a:ext cx="5544324" cy="3717217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3363516" y="1316395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First floor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686970" y="1381035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Second floor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463BE89-7904-A739-2BFD-FA5B32CFF459}"/>
              </a:ext>
            </a:extLst>
          </p:cNvPr>
          <p:cNvSpPr txBox="1"/>
          <p:nvPr/>
        </p:nvSpPr>
        <p:spPr>
          <a:xfrm>
            <a:off x="918276" y="296158"/>
            <a:ext cx="2791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Design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70850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136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593" y="1892552"/>
            <a:ext cx="5386522" cy="364003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5085" y="1789320"/>
            <a:ext cx="5572492" cy="3787130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812160" y="1446533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Third floor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610599" y="1419988"/>
            <a:ext cx="179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Forth floor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A8F8B0B-087F-B02C-9DCF-A059B75F70D1}"/>
              </a:ext>
            </a:extLst>
          </p:cNvPr>
          <p:cNvSpPr txBox="1"/>
          <p:nvPr/>
        </p:nvSpPr>
        <p:spPr>
          <a:xfrm>
            <a:off x="918276" y="296158"/>
            <a:ext cx="2791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Design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33908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137</a:t>
            </a:fld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B2C0540-210F-0771-8479-137CE721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593" y="1790406"/>
            <a:ext cx="5722129" cy="3777352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F0D9F95-2954-5C56-61FE-9B3469968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5548" y="1790406"/>
            <a:ext cx="5459307" cy="3777352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8AA0FE2-BAEB-C0B6-7E89-9417B57EA6AC}"/>
              </a:ext>
            </a:extLst>
          </p:cNvPr>
          <p:cNvSpPr txBox="1"/>
          <p:nvPr/>
        </p:nvSpPr>
        <p:spPr>
          <a:xfrm>
            <a:off x="2797458" y="1466216"/>
            <a:ext cx="2729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Fifth and sixth floor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3FEC7A6-8C53-EF1C-24E2-BFF2901DAB1F}"/>
              </a:ext>
            </a:extLst>
          </p:cNvPr>
          <p:cNvSpPr txBox="1"/>
          <p:nvPr/>
        </p:nvSpPr>
        <p:spPr>
          <a:xfrm>
            <a:off x="8267955" y="1350968"/>
            <a:ext cx="2253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Rood drain slop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74231B01-D62C-187A-46B1-59F828F8C248}"/>
              </a:ext>
            </a:extLst>
          </p:cNvPr>
          <p:cNvSpPr txBox="1"/>
          <p:nvPr/>
        </p:nvSpPr>
        <p:spPr>
          <a:xfrm>
            <a:off x="918276" y="296158"/>
            <a:ext cx="2791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Design</a:t>
            </a:r>
            <a:endParaRPr lang="en-US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1772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solidFill>
            <a:schemeClr val="bg2">
              <a:lumMod val="90000"/>
            </a:schemeClr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138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solidFill>
            <a:schemeClr val="bg1"/>
          </a:solidFill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84214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139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Elevator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21A998-1C37-C8E4-EAA4-BA725A289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046" y="1675903"/>
            <a:ext cx="4823878" cy="42447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66B300-169F-C204-7E64-39F9A2C3ED51}"/>
              </a:ext>
            </a:extLst>
          </p:cNvPr>
          <p:cNvSpPr txBox="1"/>
          <p:nvPr/>
        </p:nvSpPr>
        <p:spPr>
          <a:xfrm>
            <a:off x="957943" y="988680"/>
            <a:ext cx="6653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Elevator design</a:t>
            </a:r>
          </a:p>
        </p:txBody>
      </p:sp>
    </p:spTree>
    <p:extLst>
      <p:ext uri="{BB962C8B-B14F-4D97-AF65-F5344CB8AC3E}">
        <p14:creationId xmlns:p14="http://schemas.microsoft.com/office/powerpoint/2010/main" val="83682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1169875" y="1327666"/>
            <a:ext cx="2878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ATTIC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5521B-418E-9545-26E7-CEBEDF46D3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5" t="3072"/>
          <a:stretch/>
        </p:blipFill>
        <p:spPr>
          <a:xfrm>
            <a:off x="3492355" y="1868310"/>
            <a:ext cx="5735175" cy="384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43484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992433" y="119363"/>
            <a:ext cx="3192755" cy="834031"/>
            <a:chOff x="4875662" y="1303090"/>
            <a:chExt cx="2520280" cy="793762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875662" y="130309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885123" y="1326708"/>
              <a:ext cx="2279165" cy="77014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33268" y="213831"/>
            <a:ext cx="2958454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021893" y="995202"/>
            <a:ext cx="2853766" cy="826068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3" y="2688320"/>
            <a:ext cx="2826339" cy="77162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21639" y="6003997"/>
            <a:ext cx="2801010" cy="756725"/>
            <a:chOff x="4644008" y="1325228"/>
            <a:chExt cx="2520280" cy="771624"/>
          </a:xfrm>
          <a:solidFill>
            <a:schemeClr val="bg2">
              <a:lumMod val="90000"/>
            </a:schemeClr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8330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85376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5990783" y="5151236"/>
            <a:ext cx="2874393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1124"/>
                <a:gd name="adj2" fmla="val -1447"/>
                <a:gd name="adj3" fmla="val 42268"/>
                <a:gd name="adj4" fmla="val -17579"/>
                <a:gd name="adj5" fmla="val -56185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140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5" y="1974626"/>
            <a:ext cx="2597902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80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transportation(elevators)</a:t>
            </a:r>
            <a:endParaRPr lang="en-US" b="1" dirty="0"/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75234" y="3545240"/>
            <a:ext cx="2843540" cy="786448"/>
            <a:chOff x="4555362" y="1384878"/>
            <a:chExt cx="2520281" cy="786448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55362" y="1451246"/>
              <a:ext cx="2520280" cy="720080"/>
            </a:xfrm>
            <a:prstGeom prst="callout2">
              <a:avLst>
                <a:gd name="adj1" fmla="val 51420"/>
                <a:gd name="adj2" fmla="val -6"/>
                <a:gd name="adj3" fmla="val 50930"/>
                <a:gd name="adj4" fmla="val -13883"/>
                <a:gd name="adj5" fmla="val 30048"/>
                <a:gd name="adj6" fmla="val -23122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860144" cy="796147"/>
            <a:chOff x="4629290" y="1359873"/>
            <a:chExt cx="2534998" cy="796147"/>
          </a:xfrm>
          <a:solidFill>
            <a:schemeClr val="bg1"/>
          </a:solidFill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62860"/>
                <a:gd name="adj2" fmla="val -586"/>
                <a:gd name="adj3" fmla="val 60613"/>
                <a:gd name="adj4" fmla="val -20164"/>
                <a:gd name="adj5" fmla="val 11907"/>
                <a:gd name="adj6" fmla="val -3313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116038"/>
              <a:gd name="adj2" fmla="val -88483"/>
              <a:gd name="adj3" fmla="val 116985"/>
              <a:gd name="adj4" fmla="val -105343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3046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141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1237913" y="-621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06361-C609-ABE4-6718-B4DC76726E89}"/>
              </a:ext>
            </a:extLst>
          </p:cNvPr>
          <p:cNvSpPr txBox="1"/>
          <p:nvPr/>
        </p:nvSpPr>
        <p:spPr>
          <a:xfrm>
            <a:off x="1014842" y="845966"/>
            <a:ext cx="328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Sample for third floor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ED8CB64-4832-90E0-0C24-86456A471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655812"/>
              </p:ext>
            </p:extLst>
          </p:nvPr>
        </p:nvGraphicFramePr>
        <p:xfrm>
          <a:off x="1854201" y="2226376"/>
          <a:ext cx="8127999" cy="33016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96085926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63779069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97563864"/>
                    </a:ext>
                  </a:extLst>
                </a:gridCol>
              </a:tblGrid>
              <a:tr h="653082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Item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solidFill>
                      <a:srgbClr val="E2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total power  </a:t>
                      </a:r>
                    </a:p>
                  </a:txBody>
                  <a:tcPr>
                    <a:solidFill>
                      <a:srgbClr val="E2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Cable dimension </a:t>
                      </a:r>
                    </a:p>
                  </a:txBody>
                  <a:tcPr>
                    <a:solidFill>
                      <a:srgbClr val="E25C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3512020"/>
                  </a:ext>
                </a:extLst>
              </a:tr>
              <a:tr h="662152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Lighting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2393.6 w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3*25 mm^2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8699996"/>
                  </a:ext>
                </a:extLst>
              </a:tr>
              <a:tr h="662152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Normal socket 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5500 w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542693"/>
                  </a:ext>
                </a:extLst>
              </a:tr>
              <a:tr h="662152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Special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4000 w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7301840"/>
                  </a:ext>
                </a:extLst>
              </a:tr>
              <a:tr h="66215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</a:t>
                      </a:r>
                    </a:p>
                  </a:txBody>
                  <a:tcPr>
                    <a:solidFill>
                      <a:srgbClr val="E2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11893.6 w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8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61795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142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1237913" y="-621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2E754B-D842-A3C8-B146-A24FFF7BE2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85"/>
          <a:stretch/>
        </p:blipFill>
        <p:spPr>
          <a:xfrm>
            <a:off x="683002" y="1154024"/>
            <a:ext cx="10670798" cy="2489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A6A98F3-BD73-A942-FDF3-988DF0229A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1" b="6048"/>
          <a:stretch/>
        </p:blipFill>
        <p:spPr>
          <a:xfrm>
            <a:off x="683002" y="3789102"/>
            <a:ext cx="10333341" cy="1893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5106361-C609-ABE4-6718-B4DC76726E89}"/>
              </a:ext>
            </a:extLst>
          </p:cNvPr>
          <p:cNvSpPr txBox="1"/>
          <p:nvPr/>
        </p:nvSpPr>
        <p:spPr>
          <a:xfrm>
            <a:off x="4034687" y="650023"/>
            <a:ext cx="328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</a:t>
            </a:r>
            <a:r>
              <a:rPr lang="en-US" b="1" dirty="0">
                <a:solidFill>
                  <a:srgbClr val="E25C26"/>
                </a:solidFill>
              </a:rPr>
              <a:t>MDB</a:t>
            </a:r>
            <a:r>
              <a:rPr lang="en-US" b="1" dirty="0"/>
              <a:t> distribution </a:t>
            </a:r>
          </a:p>
        </p:txBody>
      </p:sp>
    </p:spTree>
    <p:extLst>
      <p:ext uri="{BB962C8B-B14F-4D97-AF65-F5344CB8AC3E}">
        <p14:creationId xmlns:p14="http://schemas.microsoft.com/office/powerpoint/2010/main" val="1257836346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143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45" y="6252509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1237913" y="-621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89C3F1-4B92-03A5-EE05-7AB9ADB5DFEE}"/>
              </a:ext>
            </a:extLst>
          </p:cNvPr>
          <p:cNvSpPr txBox="1"/>
          <p:nvPr/>
        </p:nvSpPr>
        <p:spPr>
          <a:xfrm>
            <a:off x="903514" y="729343"/>
            <a:ext cx="560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Lighting and power layout sample for third floor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43CDF0-74B1-0E5C-E121-F6F5FC4A4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92" y="2002611"/>
            <a:ext cx="5022015" cy="3459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CA59E5-4815-A0F8-3FB1-0E7C278393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745" y="2002611"/>
            <a:ext cx="5710086" cy="3459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076ED0-98BF-F8DA-3BBC-5FBABAF6D76B}"/>
              </a:ext>
            </a:extLst>
          </p:cNvPr>
          <p:cNvSpPr txBox="1"/>
          <p:nvPr/>
        </p:nvSpPr>
        <p:spPr>
          <a:xfrm>
            <a:off x="2978184" y="1441072"/>
            <a:ext cx="155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25C26"/>
                </a:solidFill>
              </a:rPr>
              <a:t>Power</a:t>
            </a:r>
            <a:r>
              <a:rPr lang="en-US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EDE3CB-748C-9F6E-32D3-7E2F026793BD}"/>
              </a:ext>
            </a:extLst>
          </p:cNvPr>
          <p:cNvSpPr txBox="1"/>
          <p:nvPr/>
        </p:nvSpPr>
        <p:spPr>
          <a:xfrm>
            <a:off x="8292459" y="1481107"/>
            <a:ext cx="155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25C26"/>
                </a:solidFill>
              </a:rPr>
              <a:t>lighting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1867282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144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9E43B-45A2-9C21-D3D3-8CD278D92136}"/>
              </a:ext>
            </a:extLst>
          </p:cNvPr>
          <p:cNvSpPr txBox="1"/>
          <p:nvPr/>
        </p:nvSpPr>
        <p:spPr>
          <a:xfrm>
            <a:off x="-779929" y="12529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AB1388-41B1-67FA-B89C-F21227905725}"/>
              </a:ext>
            </a:extLst>
          </p:cNvPr>
          <p:cNvSpPr txBox="1"/>
          <p:nvPr/>
        </p:nvSpPr>
        <p:spPr>
          <a:xfrm>
            <a:off x="1651908" y="898462"/>
            <a:ext cx="6547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b="1" dirty="0"/>
              <a:t>Backup power generators: 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D07BB2EF-B48F-13CE-85A9-D2825CA5A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57" y="1699475"/>
            <a:ext cx="4161071" cy="411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472087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781837" y="2096856"/>
            <a:ext cx="2199202" cy="20882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-US" sz="3117" b="1" u="sng" dirty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6" name="دائرة مجوفة 5"/>
          <p:cNvSpPr/>
          <p:nvPr/>
        </p:nvSpPr>
        <p:spPr>
          <a:xfrm>
            <a:off x="2659749" y="1916833"/>
            <a:ext cx="2321292" cy="2376264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596950" y="1358844"/>
            <a:ext cx="4030147" cy="3521338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64726" y="705418"/>
            <a:ext cx="2690046" cy="771624"/>
            <a:chOff x="4644008" y="1325228"/>
            <a:chExt cx="2520280" cy="771624"/>
          </a:xfrm>
          <a:solidFill>
            <a:schemeClr val="bg1"/>
          </a:solidFill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62461"/>
                <a:gd name="adj6" fmla="val -47450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>
                <a:solidFill>
                  <a:schemeClr val="bg1"/>
                </a:solidFill>
              </a:endParaRPr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>
                <a:solidFill>
                  <a:schemeClr val="bg1"/>
                </a:solidFill>
              </a:endParaRPr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7137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30" name="مربع نص 29"/>
          <p:cNvSpPr txBox="1"/>
          <p:nvPr/>
        </p:nvSpPr>
        <p:spPr>
          <a:xfrm>
            <a:off x="6046508" y="1673598"/>
            <a:ext cx="2722696" cy="42295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164" b="1" dirty="0"/>
              <a:t>Site Analysis and 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solidFill>
            <a:schemeClr val="bg1"/>
          </a:solidFill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39915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56906" y="2767161"/>
            <a:ext cx="2625357" cy="720080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0680" y="2744885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43167" y="1999655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0E635-50A0-4BA2-BAD4-3BCFE41B0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z="866"/>
              <a:t>145</a:t>
            </a:fld>
            <a:endParaRPr lang="en-US" sz="866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solidFill>
            <a:schemeClr val="bg1"/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49591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146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921444" y="141682"/>
            <a:ext cx="112628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aspect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6A415A-A754-B2AE-D88B-99059997BFC4}"/>
              </a:ext>
            </a:extLst>
          </p:cNvPr>
          <p:cNvSpPr txBox="1"/>
          <p:nvPr/>
        </p:nvSpPr>
        <p:spPr>
          <a:xfrm>
            <a:off x="1132114" y="1183652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Work breakdown structure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876E7-8778-EF28-1A67-294BE27BB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035" y="2031950"/>
            <a:ext cx="9684193" cy="366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6052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147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921444" y="141682"/>
            <a:ext cx="112628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aspect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6A4E9F-2B49-FB76-26E0-B756E2FCDDB4}"/>
              </a:ext>
            </a:extLst>
          </p:cNvPr>
          <p:cNvSpPr txBox="1"/>
          <p:nvPr/>
        </p:nvSpPr>
        <p:spPr>
          <a:xfrm>
            <a:off x="1789900" y="1018204"/>
            <a:ext cx="6558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Cost summary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05115C-3E31-8083-AF1A-553308F0DE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307398"/>
              </p:ext>
            </p:extLst>
          </p:nvPr>
        </p:nvGraphicFramePr>
        <p:xfrm>
          <a:off x="2245648" y="1844712"/>
          <a:ext cx="7700703" cy="3168576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2566901">
                  <a:extLst>
                    <a:ext uri="{9D8B030D-6E8A-4147-A177-3AD203B41FA5}">
                      <a16:colId xmlns:a16="http://schemas.microsoft.com/office/drawing/2014/main" val="3155773250"/>
                    </a:ext>
                  </a:extLst>
                </a:gridCol>
                <a:gridCol w="2566901">
                  <a:extLst>
                    <a:ext uri="{9D8B030D-6E8A-4147-A177-3AD203B41FA5}">
                      <a16:colId xmlns:a16="http://schemas.microsoft.com/office/drawing/2014/main" val="3858054726"/>
                    </a:ext>
                  </a:extLst>
                </a:gridCol>
                <a:gridCol w="2566901">
                  <a:extLst>
                    <a:ext uri="{9D8B030D-6E8A-4147-A177-3AD203B41FA5}">
                      <a16:colId xmlns:a16="http://schemas.microsoft.com/office/drawing/2014/main" val="2535845497"/>
                    </a:ext>
                  </a:extLst>
                </a:gridCol>
              </a:tblGrid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Cost type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Total cost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Unit cost (/m2)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extLst>
                  <a:ext uri="{0D108BD9-81ED-4DB2-BD59-A6C34878D82A}">
                    <a16:rowId xmlns:a16="http://schemas.microsoft.com/office/drawing/2014/main" val="1249801487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Building cost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9,003,750.18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1607.81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97492434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Earth work cost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236,000.00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42.14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39866951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Sub-structural work cost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1,006,635.47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ILS/m2 179.76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41539929"/>
                  </a:ext>
                </a:extLst>
              </a:tr>
              <a:tr h="605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Suber-structural work cost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6,513,605.61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1163.14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09258293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Electrical cost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157,715.00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28.16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57018308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Mechanical cost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81,794.00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ILS/m2 14.61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3121474"/>
                  </a:ext>
                </a:extLst>
              </a:tr>
              <a:tr h="3900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Hvac</a:t>
                      </a:r>
                      <a:r>
                        <a:rPr lang="en-US" sz="1600" u="none" strike="noStrike" dirty="0">
                          <a:effectLst/>
                        </a:rPr>
                        <a:t> cost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8288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ILS 1,008,000.00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ILS/m2 180.00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72732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570283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148</a:t>
            </a:fld>
            <a:endParaRPr/>
          </a:p>
        </p:txBody>
      </p:sp>
      <p:sp>
        <p:nvSpPr>
          <p:cNvPr id="369" name="Google Shape;369;p36"/>
          <p:cNvSpPr txBox="1">
            <a:spLocks noGrp="1"/>
          </p:cNvSpPr>
          <p:nvPr>
            <p:ph type="ctrTitle" idx="4294967295"/>
          </p:nvPr>
        </p:nvSpPr>
        <p:spPr>
          <a:xfrm>
            <a:off x="6216650" y="1181100"/>
            <a:ext cx="5975350" cy="1546225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10133" dirty="0">
                <a:solidFill>
                  <a:schemeClr val="accent4"/>
                </a:solidFill>
              </a:rPr>
              <a:t>Thanks!</a:t>
            </a:r>
            <a:endParaRPr sz="10133" dirty="0">
              <a:solidFill>
                <a:schemeClr val="accent4"/>
              </a:solidFill>
            </a:endParaRPr>
          </a:p>
        </p:txBody>
      </p:sp>
      <p:sp>
        <p:nvSpPr>
          <p:cNvPr id="370" name="Google Shape;370;p36"/>
          <p:cNvSpPr txBox="1">
            <a:spLocks noGrp="1"/>
          </p:cNvSpPr>
          <p:nvPr>
            <p:ph type="subTitle" idx="4294967295"/>
          </p:nvPr>
        </p:nvSpPr>
        <p:spPr>
          <a:xfrm>
            <a:off x="6216650" y="2727325"/>
            <a:ext cx="5975350" cy="221615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267" b="1" dirty="0">
                <a:solidFill>
                  <a:schemeClr val="accent3"/>
                </a:solidFill>
                <a:latin typeface="Kulim Park"/>
                <a:ea typeface="Kulim Park"/>
                <a:cs typeface="Kulim Park"/>
                <a:sym typeface="Kulim Park"/>
              </a:rPr>
              <a:t>Any questions?</a:t>
            </a:r>
            <a:endParaRPr sz="2267" b="1" dirty="0">
              <a:solidFill>
                <a:schemeClr val="accent3"/>
              </a:solidFill>
              <a:latin typeface="Kulim Park"/>
              <a:ea typeface="Kulim Park"/>
              <a:cs typeface="Kulim Park"/>
              <a:sym typeface="Kulim Park"/>
            </a:endParaRPr>
          </a:p>
          <a:p>
            <a:pPr marL="0" indent="0">
              <a:spcBef>
                <a:spcPts val="1067"/>
              </a:spcBef>
              <a:buNone/>
            </a:pPr>
            <a:endParaRPr sz="2267" dirty="0"/>
          </a:p>
          <a:p>
            <a:pPr marL="0" indent="0">
              <a:spcBef>
                <a:spcPts val="1067"/>
              </a:spcBef>
              <a:spcAft>
                <a:spcPts val="1067"/>
              </a:spcAft>
              <a:buClr>
                <a:schemeClr val="dk1"/>
              </a:buClr>
              <a:buSzPts val="1100"/>
              <a:buNone/>
            </a:pPr>
            <a:endParaRPr sz="2267" dirty="0"/>
          </a:p>
        </p:txBody>
      </p:sp>
      <p:pic>
        <p:nvPicPr>
          <p:cNvPr id="372" name="Google Shape;372;p36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 r="15680"/>
          <a:stretch/>
        </p:blipFill>
        <p:spPr>
          <a:xfrm>
            <a:off x="0" y="0"/>
            <a:ext cx="5456903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0218" y="21600"/>
                </a:lnTo>
                <a:lnTo>
                  <a:pt x="21600" y="15354"/>
                </a:lnTo>
                <a:lnTo>
                  <a:pt x="16966" y="16698"/>
                </a:lnTo>
                <a:lnTo>
                  <a:pt x="14603" y="14996"/>
                </a:lnTo>
                <a:lnTo>
                  <a:pt x="14607" y="14994"/>
                </a:lnTo>
                <a:lnTo>
                  <a:pt x="17925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8621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4776675" y="1302266"/>
            <a:ext cx="2878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68DEC-E3DD-5F3F-5029-BBEE7A4B2D83}"/>
              </a:ext>
            </a:extLst>
          </p:cNvPr>
          <p:cNvSpPr txBox="1"/>
          <p:nvPr/>
        </p:nvSpPr>
        <p:spPr>
          <a:xfrm>
            <a:off x="2765843" y="1974599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B21CF-1C31-BA41-41CE-FAD8C9114EE2}"/>
              </a:ext>
            </a:extLst>
          </p:cNvPr>
          <p:cNvSpPr txBox="1"/>
          <p:nvPr/>
        </p:nvSpPr>
        <p:spPr>
          <a:xfrm>
            <a:off x="8153401" y="1974599"/>
            <a:ext cx="1481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F16F1B-FE14-2149-1E75-55B818A0C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020" y="2527200"/>
            <a:ext cx="5134647" cy="35361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159602-6296-AF8E-18D7-963944E3C8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2" t="3930" r="2405" b="12965"/>
          <a:stretch/>
        </p:blipFill>
        <p:spPr>
          <a:xfrm>
            <a:off x="5926667" y="2374708"/>
            <a:ext cx="5647267" cy="371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962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4776675" y="1302266"/>
            <a:ext cx="2878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68DEC-E3DD-5F3F-5029-BBEE7A4B2D83}"/>
              </a:ext>
            </a:extLst>
          </p:cNvPr>
          <p:cNvSpPr txBox="1"/>
          <p:nvPr/>
        </p:nvSpPr>
        <p:spPr>
          <a:xfrm>
            <a:off x="2765843" y="1974599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B21CF-1C31-BA41-41CE-FAD8C9114EE2}"/>
              </a:ext>
            </a:extLst>
          </p:cNvPr>
          <p:cNvSpPr txBox="1"/>
          <p:nvPr/>
        </p:nvSpPr>
        <p:spPr>
          <a:xfrm>
            <a:off x="8153401" y="1974599"/>
            <a:ext cx="1481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AE60B2-FC58-33AD-E227-7239546566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9" t="13683" r="9" b="7564"/>
          <a:stretch/>
        </p:blipFill>
        <p:spPr>
          <a:xfrm>
            <a:off x="6096000" y="2556652"/>
            <a:ext cx="5748601" cy="3588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CCBFCD-7E25-9127-A653-86F899ECBD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5374" y="2798164"/>
            <a:ext cx="4886693" cy="334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03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1136009" y="1234533"/>
            <a:ext cx="3833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third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B99087-566D-5D3F-7129-2D44AD3FF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976941" y="1634643"/>
            <a:ext cx="5119059" cy="46632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A90358-6858-EB14-442E-CC1FFCA02DF0}"/>
              </a:ext>
            </a:extLst>
          </p:cNvPr>
          <p:cNvSpPr txBox="1"/>
          <p:nvPr/>
        </p:nvSpPr>
        <p:spPr>
          <a:xfrm>
            <a:off x="6731736" y="1154828"/>
            <a:ext cx="3757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forth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6CCA70-1FC6-7986-5F66-E0A885F2BA9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" t="8654" r="14804" b="9296"/>
          <a:stretch/>
        </p:blipFill>
        <p:spPr>
          <a:xfrm>
            <a:off x="6072371" y="1634321"/>
            <a:ext cx="6119628" cy="466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30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5" y="3656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4EBD-4D88-9F46-BE00-3D40F9831E42}"/>
              </a:ext>
            </a:extLst>
          </p:cNvPr>
          <p:cNvSpPr txBox="1"/>
          <p:nvPr/>
        </p:nvSpPr>
        <p:spPr>
          <a:xfrm>
            <a:off x="1305342" y="1251466"/>
            <a:ext cx="4418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fifth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4CA879-BECD-336B-C316-CF53D5D759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" t="9560" r="-197" b="12875"/>
          <a:stretch/>
        </p:blipFill>
        <p:spPr>
          <a:xfrm>
            <a:off x="527886" y="1651576"/>
            <a:ext cx="5713985" cy="43682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EEEE6B-B389-69FD-2595-D033712679E9}"/>
              </a:ext>
            </a:extLst>
          </p:cNvPr>
          <p:cNvSpPr txBox="1"/>
          <p:nvPr/>
        </p:nvSpPr>
        <p:spPr>
          <a:xfrm>
            <a:off x="6468535" y="1295864"/>
            <a:ext cx="2878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Six floor</a:t>
            </a:r>
            <a:r>
              <a:rPr lang="en-US" sz="2000" kern="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</a:t>
            </a:r>
            <a:r>
              <a:rPr lang="en-US" sz="20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91281-8A35-6E36-C734-14A6B4FAF58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" t="6190" r="7302" b="5955"/>
          <a:stretch/>
        </p:blipFill>
        <p:spPr>
          <a:xfrm>
            <a:off x="5910944" y="1717302"/>
            <a:ext cx="5230584" cy="418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36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938592" y="609116"/>
            <a:ext cx="45042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 after modification</a:t>
            </a:r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86D8CA-C76A-2CC3-26E2-AA1E4307AC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7"/>
          <a:stretch/>
        </p:blipFill>
        <p:spPr>
          <a:xfrm>
            <a:off x="829735" y="1282096"/>
            <a:ext cx="4985391" cy="47667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317B8D-572C-EF9E-6083-FD3F86279B49}"/>
              </a:ext>
            </a:extLst>
          </p:cNvPr>
          <p:cNvSpPr txBox="1"/>
          <p:nvPr/>
        </p:nvSpPr>
        <p:spPr>
          <a:xfrm>
            <a:off x="6174620" y="609116"/>
            <a:ext cx="7552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 after modification</a:t>
            </a:r>
            <a:endParaRPr lang="en-US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8A26CF-8573-1A2B-F46B-283786EECBB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1" t="22344" b="22344"/>
          <a:stretch/>
        </p:blipFill>
        <p:spPr>
          <a:xfrm>
            <a:off x="6673893" y="1417868"/>
            <a:ext cx="4810183" cy="402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18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498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solidFill>
            <a:schemeClr val="bg1">
              <a:lumMod val="75000"/>
            </a:schemeClr>
          </a:solidFill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1114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29413" y="2805604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7269" y="2795732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73551" y="1933862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solidFill>
            <a:schemeClr val="bg1">
              <a:lumMod val="75000"/>
            </a:schemeClr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278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29736" y="642506"/>
            <a:ext cx="63923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 Elevation after modification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5308F4-470F-651D-24AC-A16B6D5674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7" t="4835" b="4645"/>
          <a:stretch/>
        </p:blipFill>
        <p:spPr>
          <a:xfrm>
            <a:off x="829736" y="1341100"/>
            <a:ext cx="4907036" cy="48743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2A018E-1EA1-6FCA-3094-88E1C809B432}"/>
              </a:ext>
            </a:extLst>
          </p:cNvPr>
          <p:cNvSpPr txBox="1"/>
          <p:nvPr/>
        </p:nvSpPr>
        <p:spPr>
          <a:xfrm>
            <a:off x="6095999" y="6421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 after modification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E9F18B-2C71-9EF3-D4CB-170E1C4D54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9"/>
          <a:stretch/>
        </p:blipFill>
        <p:spPr>
          <a:xfrm>
            <a:off x="6455230" y="1389620"/>
            <a:ext cx="4778464" cy="489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98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in the building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87F277-4405-810B-2DEC-B981DF4FA0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69" y="1728637"/>
            <a:ext cx="4564776" cy="3673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898A66-B315-EC0E-618C-A0B143F5B2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20" y="1728637"/>
            <a:ext cx="3567265" cy="3757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335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1103424" y="192690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16893C-69C3-57C1-9AB7-562BD00027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2" t="15713" r="26556"/>
          <a:stretch/>
        </p:blipFill>
        <p:spPr>
          <a:xfrm>
            <a:off x="8058793" y="1168931"/>
            <a:ext cx="3821419" cy="38779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FC8E42-1727-D1AC-C00D-A06584E713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3" t="712" r="21724" b="9205"/>
          <a:stretch/>
        </p:blipFill>
        <p:spPr>
          <a:xfrm>
            <a:off x="4354623" y="3274880"/>
            <a:ext cx="3234267" cy="27860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6F231D-D01B-1AF0-E098-A5BBCEEDC12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2" t="20009" r="21582"/>
          <a:stretch/>
        </p:blipFill>
        <p:spPr>
          <a:xfrm>
            <a:off x="4335576" y="151755"/>
            <a:ext cx="3488266" cy="28454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B01B27-65FE-4558-2EF0-41238C01AB3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4" t="8325" r="25444"/>
          <a:stretch/>
        </p:blipFill>
        <p:spPr>
          <a:xfrm>
            <a:off x="898943" y="1069540"/>
            <a:ext cx="3332914" cy="41537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286239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157087-1480-1418-C740-AFC7C46ECF70}"/>
              </a:ext>
            </a:extLst>
          </p:cNvPr>
          <p:cNvSpPr txBox="1"/>
          <p:nvPr/>
        </p:nvSpPr>
        <p:spPr>
          <a:xfrm>
            <a:off x="2904068" y="2859613"/>
            <a:ext cx="7486009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sz="1800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48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  <a:br>
              <a:rPr lang="en-US" sz="3200" dirty="0">
                <a:latin typeface="Century Gothic" panose="020B0502020202020204"/>
              </a:rPr>
            </a:br>
            <a:r>
              <a:rPr lang="en-US" sz="2000" dirty="0">
                <a:latin typeface="Times New Roman" panose="02020603050405020304" pitchFamily="18" charset="0"/>
                <a:ea typeface="Artifakt Element" panose="020B0503050000020004" pitchFamily="34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36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87788" y="680941"/>
            <a:ext cx="3011267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136785" y="3444346"/>
            <a:ext cx="2738596" cy="796147"/>
            <a:chOff x="4629290" y="1359873"/>
            <a:chExt cx="2534998" cy="796147"/>
          </a:xfrm>
          <a:solidFill>
            <a:schemeClr val="bg1">
              <a:lumMod val="75000"/>
            </a:schemeClr>
          </a:solidFill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257515" y="5776663"/>
            <a:ext cx="272269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876750" y="5877428"/>
            <a:ext cx="1733848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18913" y="195011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59545"/>
              <a:gd name="adj6" fmla="val -36588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16769" y="1940238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186969" y="3482202"/>
            <a:ext cx="2601638" cy="81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216769" y="4642128"/>
            <a:ext cx="2738596" cy="796147"/>
            <a:chOff x="4629290" y="1359873"/>
            <a:chExt cx="2534998" cy="796147"/>
          </a:xfrm>
          <a:solidFill>
            <a:schemeClr val="bg1">
              <a:lumMod val="75000"/>
            </a:schemeClr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449119" y="4793568"/>
            <a:ext cx="2339488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67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87788" y="680941"/>
            <a:ext cx="3011267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146189" y="3209824"/>
            <a:ext cx="273859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20737"/>
                <a:gd name="adj6" fmla="val -2885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222618" y="5737514"/>
            <a:ext cx="272269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724992" y="5830689"/>
            <a:ext cx="1733848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108355" y="1926231"/>
            <a:ext cx="2625357" cy="745439"/>
          </a:xfrm>
          <a:prstGeom prst="callout2">
            <a:avLst>
              <a:gd name="adj1" fmla="val 25139"/>
              <a:gd name="adj2" fmla="val 618"/>
              <a:gd name="adj3" fmla="val 35361"/>
              <a:gd name="adj4" fmla="val -21383"/>
              <a:gd name="adj5" fmla="val 70043"/>
              <a:gd name="adj6" fmla="val -32656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34677" y="1824473"/>
            <a:ext cx="2748323" cy="8471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283147" y="3266632"/>
            <a:ext cx="2601638" cy="81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214668" y="4590885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448588" y="4744816"/>
            <a:ext cx="2339488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41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Summer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537243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8949266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343942" y="1168834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8:00 am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06E9A1-7E4D-568C-8C30-864703EA8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664" y="2092164"/>
            <a:ext cx="4618412" cy="3942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F1D8A4-EEC3-1ACC-E78A-85062B4E29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6"/>
          <a:stretch/>
        </p:blipFill>
        <p:spPr>
          <a:xfrm>
            <a:off x="838202" y="2175933"/>
            <a:ext cx="5257798" cy="3858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7906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Summer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537243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9132579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343942" y="1168834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12:00 pm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691741-114B-A74F-3707-6A37C341D8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804" y="2232698"/>
            <a:ext cx="5209214" cy="3597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428518-1DD1-59E9-F4B4-256778DE2E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1" y="2096590"/>
            <a:ext cx="5209215" cy="3767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06514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Summer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537243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8238065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079999" y="1168834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3:00 pm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E5991E-7566-278D-8D6C-23E7299DB1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1" b="3490"/>
          <a:stretch/>
        </p:blipFill>
        <p:spPr>
          <a:xfrm>
            <a:off x="1092294" y="2159000"/>
            <a:ext cx="4896689" cy="4056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1A0FB9-61D2-F2B4-9FD9-BEC18E656A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"/>
          <a:stretch/>
        </p:blipFill>
        <p:spPr>
          <a:xfrm>
            <a:off x="6367849" y="2158838"/>
            <a:ext cx="4896690" cy="4056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38638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Winter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537243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8610599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266265" y="1168834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8:00 am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665EE0-356D-9C9C-1ABA-5FA2DF62D9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86" y="2312301"/>
            <a:ext cx="4958513" cy="3903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4CF3EB-5D51-2DB0-2950-05FCEC06BF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2" b="-2652"/>
          <a:stretch/>
        </p:blipFill>
        <p:spPr>
          <a:xfrm>
            <a:off x="6311918" y="2312301"/>
            <a:ext cx="4949789" cy="408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919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498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1114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29413" y="2805604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7269" y="2795732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73551" y="1933862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310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Winter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537243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8610599" y="169205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308598" y="1168834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12:00 pm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AAC0A2-1B43-EFBE-72D7-E70D29B4C1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034" y="2218716"/>
            <a:ext cx="5129220" cy="3996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34CBDA-C757-C095-FEEF-35F124809D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9" r="8128"/>
          <a:stretch/>
        </p:blipFill>
        <p:spPr>
          <a:xfrm>
            <a:off x="1416908" y="2277942"/>
            <a:ext cx="4531068" cy="386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3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– Winter case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B042B-9D9D-A843-AD7D-AED2862A9873}"/>
              </a:ext>
            </a:extLst>
          </p:cNvPr>
          <p:cNvSpPr txBox="1"/>
          <p:nvPr/>
        </p:nvSpPr>
        <p:spPr>
          <a:xfrm>
            <a:off x="2312876" y="1550940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B4BA6-41DC-EDC9-0764-33DAD81F497F}"/>
              </a:ext>
            </a:extLst>
          </p:cNvPr>
          <p:cNvSpPr txBox="1"/>
          <p:nvPr/>
        </p:nvSpPr>
        <p:spPr>
          <a:xfrm>
            <a:off x="8311671" y="1550940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44394-FA8B-72D3-69EA-BDFD1D60543C}"/>
              </a:ext>
            </a:extLst>
          </p:cNvPr>
          <p:cNvSpPr txBox="1"/>
          <p:nvPr/>
        </p:nvSpPr>
        <p:spPr>
          <a:xfrm>
            <a:off x="5079999" y="1227775"/>
            <a:ext cx="203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3:00 pm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626906-67ED-40AA-B4F2-F3D2B871DA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8" r="9741" b="4392"/>
          <a:stretch/>
        </p:blipFill>
        <p:spPr>
          <a:xfrm>
            <a:off x="6133307" y="2147626"/>
            <a:ext cx="5449093" cy="4152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4E21A0-C054-ACBC-ADBE-99057A798C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9" t="6666" r="11522"/>
          <a:stretch/>
        </p:blipFill>
        <p:spPr>
          <a:xfrm>
            <a:off x="1227438" y="1836797"/>
            <a:ext cx="4796330" cy="429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1083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87176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21-jan at 8 AM</a:t>
            </a:r>
            <a:endParaRPr lang="en-U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ECB7F2-826E-BE23-6E08-2FD6C2E3D4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1" y="1812617"/>
            <a:ext cx="5019674" cy="415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42C477-64BE-9AF3-8EB4-7C914BB134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25" y="1159818"/>
            <a:ext cx="4548502" cy="481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19A1EC-7EAD-1047-AF00-EE8A725477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254232"/>
            <a:ext cx="1870710" cy="481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4944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65404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21-jan at 12 PM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D9CE0D-2DC0-D8D8-6075-9E3FC7CE4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497" y="1159497"/>
            <a:ext cx="2011680" cy="4811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624FA7-B560-6FC7-73DF-569C235EE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47" y="1950733"/>
            <a:ext cx="4563110" cy="374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D3979D-8F6A-FCC9-F647-3DC9E892C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756" y="1621162"/>
            <a:ext cx="4354830" cy="396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30784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80995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21-jan at 3 pm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F35B89-8E8A-3183-52AA-D66418ED8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79" y="1558825"/>
            <a:ext cx="1988820" cy="4092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4D9C50-1A5E-B0E6-54C8-C68300E61A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567497"/>
            <a:ext cx="4201796" cy="4020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6DAC98-0A4C-AE33-7E55-578B5CD6F0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4" y="1311827"/>
            <a:ext cx="4320540" cy="4275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40468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80995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21-July  At 8 Am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19CA9C-4E0B-5EF3-4541-B9959DB549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4" y="1621164"/>
            <a:ext cx="2425700" cy="3888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EDCF2D-0E94-F25E-225A-9DE0A0E13B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834" y="1966300"/>
            <a:ext cx="4140200" cy="3825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DF59B9-AADE-74AA-9F2F-8206536DCF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632" y="1351293"/>
            <a:ext cx="4540885" cy="4425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1928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80995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21-July  at 12pm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211B33-C29C-4E69-571D-C4E645584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895" y="1650999"/>
            <a:ext cx="2188210" cy="414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AC4E76-6706-A017-EBFD-81075BE332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317" y="1461770"/>
            <a:ext cx="4482465" cy="3934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44EFFF-A88E-99AD-F88C-CF8869A9A8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055518"/>
            <a:ext cx="4354830" cy="3647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45111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96DD8-5C33-7FAE-34EB-40436DFB246D}"/>
              </a:ext>
            </a:extLst>
          </p:cNvPr>
          <p:cNvSpPr txBox="1"/>
          <p:nvPr/>
        </p:nvSpPr>
        <p:spPr>
          <a:xfrm>
            <a:off x="838201" y="329842"/>
            <a:ext cx="6502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analysis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FC23B8-B32B-3D76-6843-064557EADA03}"/>
              </a:ext>
            </a:extLst>
          </p:cNvPr>
          <p:cNvSpPr txBox="1"/>
          <p:nvPr/>
        </p:nvSpPr>
        <p:spPr>
          <a:xfrm>
            <a:off x="1108076" y="1080995"/>
            <a:ext cx="6502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21-july at 3 pm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3ADD4E-776B-DE9F-2544-FF6973B5E0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590" y="1684020"/>
            <a:ext cx="1988820" cy="3934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C98EC4-A058-0A16-B543-48F49F03F0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734203"/>
            <a:ext cx="4491355" cy="4132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181863-AD97-090E-E127-F3293C7B8B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895" y="1718710"/>
            <a:ext cx="3848100" cy="3865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32937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6031918" y="690749"/>
            <a:ext cx="3011267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096001" y="3263677"/>
            <a:ext cx="2802900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20737"/>
                <a:gd name="adj6" fmla="val -26230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86969" y="5663301"/>
            <a:ext cx="2685088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37011"/>
                <a:gd name="adj6" fmla="val -49625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662855" y="5785782"/>
            <a:ext cx="1709899" cy="809215"/>
          </a:xfrm>
          <a:prstGeom prst="rect">
            <a:avLst/>
          </a:prstGeom>
        </p:spPr>
        <p:txBody>
          <a:bodyPr wrap="squar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186969" y="1892122"/>
            <a:ext cx="2667801" cy="778871"/>
          </a:xfrm>
          <a:prstGeom prst="callout2">
            <a:avLst>
              <a:gd name="adj1" fmla="val 37136"/>
              <a:gd name="adj2" fmla="val -1832"/>
              <a:gd name="adj3" fmla="val 35361"/>
              <a:gd name="adj4" fmla="val -21383"/>
              <a:gd name="adj5" fmla="val 81209"/>
              <a:gd name="adj6" fmla="val -34236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86969" y="1892444"/>
            <a:ext cx="2696031" cy="778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253240" y="3320485"/>
            <a:ext cx="2662727" cy="81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215199" y="4604974"/>
            <a:ext cx="2700768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449119" y="4758905"/>
            <a:ext cx="2307173" cy="45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781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6FB1A5-2EBC-4E4B-BF61-6E8705EAD467}"/>
              </a:ext>
            </a:extLst>
          </p:cNvPr>
          <p:cNvSpPr txBox="1">
            <a:spLocks/>
          </p:cNvSpPr>
          <p:nvPr/>
        </p:nvSpPr>
        <p:spPr>
          <a:xfrm>
            <a:off x="2293285" y="426667"/>
            <a:ext cx="7307759" cy="1163615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9618" indent="-359618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sz="2424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39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963323" y="263153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C7290-4774-B9D8-4F1C-1FEE29F19539}"/>
              </a:ext>
            </a:extLst>
          </p:cNvPr>
          <p:cNvSpPr txBox="1"/>
          <p:nvPr/>
        </p:nvSpPr>
        <p:spPr>
          <a:xfrm>
            <a:off x="-638292" y="1520050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modification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AFA08-6018-AA19-02EA-616B2A3008EF}"/>
              </a:ext>
            </a:extLst>
          </p:cNvPr>
          <p:cNvSpPr txBox="1"/>
          <p:nvPr/>
        </p:nvSpPr>
        <p:spPr>
          <a:xfrm>
            <a:off x="1723123" y="100847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E366D9-FAE5-99B1-DE55-9E0E7D6A9201}"/>
              </a:ext>
            </a:extLst>
          </p:cNvPr>
          <p:cNvSpPr txBox="1"/>
          <p:nvPr/>
        </p:nvSpPr>
        <p:spPr>
          <a:xfrm>
            <a:off x="7599191" y="1008474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7C7A14-6254-E519-B80A-8794D52BA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29" y="1835017"/>
            <a:ext cx="4693825" cy="23729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38CD98-F77A-9ADE-EC4C-74B62B49D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6854" y="1763361"/>
            <a:ext cx="5380341" cy="23729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A5C0919-5525-75F2-147F-BFDEBA964D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0450" y="871510"/>
            <a:ext cx="4071667" cy="51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560679-E4CF-887F-8EEE-6155CE4C57E7}"/>
              </a:ext>
            </a:extLst>
          </p:cNvPr>
          <p:cNvSpPr txBox="1"/>
          <p:nvPr/>
        </p:nvSpPr>
        <p:spPr>
          <a:xfrm>
            <a:off x="-623946" y="400319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modification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0F4E3F-8B94-BE9A-60EA-D3F034258F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193" y="4334673"/>
            <a:ext cx="4563745" cy="222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8D1F77-607D-7F34-6E37-61CB10C0A6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7163" y="4334671"/>
            <a:ext cx="5064965" cy="222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2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764E63-9033-7DBC-3D44-8E7D0132F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50" y="1316500"/>
            <a:ext cx="6170334" cy="5022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E8E2DC-493C-5224-1A2C-E691673F1AD8}"/>
              </a:ext>
            </a:extLst>
          </p:cNvPr>
          <p:cNvSpPr txBox="1"/>
          <p:nvPr/>
        </p:nvSpPr>
        <p:spPr>
          <a:xfrm>
            <a:off x="6768532" y="1125059"/>
            <a:ext cx="648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 : Askar - Nablus – Palestine 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DCE9F27-BFB3-4B09-F4D4-01298F4A00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355" y="1182153"/>
            <a:ext cx="601018" cy="2777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B0F0BE7-17FD-9A80-EEAF-935CBDFEB153}"/>
              </a:ext>
            </a:extLst>
          </p:cNvPr>
          <p:cNvSpPr/>
          <p:nvPr/>
        </p:nvSpPr>
        <p:spPr>
          <a:xfrm rot="10800000">
            <a:off x="6845259" y="1514624"/>
            <a:ext cx="304136" cy="30050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466AE544-15F2-A3E3-CE3C-0641F7BD3715}"/>
              </a:ext>
            </a:extLst>
          </p:cNvPr>
          <p:cNvSpPr/>
          <p:nvPr/>
        </p:nvSpPr>
        <p:spPr>
          <a:xfrm rot="10800000">
            <a:off x="6856558" y="2000847"/>
            <a:ext cx="304136" cy="30050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6BB51747-8581-B379-CFA0-29AE7CAA0CD7}"/>
              </a:ext>
            </a:extLst>
          </p:cNvPr>
          <p:cNvSpPr/>
          <p:nvPr/>
        </p:nvSpPr>
        <p:spPr>
          <a:xfrm rot="10800000">
            <a:off x="6858916" y="2487070"/>
            <a:ext cx="304136" cy="30050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41C20-8DE1-DBF6-3223-10E9808CCDF4}"/>
              </a:ext>
            </a:extLst>
          </p:cNvPr>
          <p:cNvSpPr txBox="1"/>
          <p:nvPr/>
        </p:nvSpPr>
        <p:spPr>
          <a:xfrm>
            <a:off x="7226105" y="1554250"/>
            <a:ext cx="321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Land area     : 1059 m^2    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AB3FC7-390D-44D1-EC03-9CD36E7202DC}"/>
              </a:ext>
            </a:extLst>
          </p:cNvPr>
          <p:cNvSpPr txBox="1"/>
          <p:nvPr/>
        </p:nvSpPr>
        <p:spPr>
          <a:xfrm>
            <a:off x="7226105" y="2001508"/>
            <a:ext cx="321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Budling total area     : 5599 m^2    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532F5CA-A8B7-2D95-7AC3-D4B84883293C}"/>
              </a:ext>
            </a:extLst>
          </p:cNvPr>
          <p:cNvSpPr txBox="1"/>
          <p:nvPr/>
        </p:nvSpPr>
        <p:spPr>
          <a:xfrm>
            <a:off x="7243400" y="2453938"/>
            <a:ext cx="321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Contains : 7 floors + 2 basement </a:t>
            </a:r>
          </a:p>
        </p:txBody>
      </p:sp>
      <p:pic>
        <p:nvPicPr>
          <p:cNvPr id="5" name="Graphic 4" descr="Marker">
            <a:extLst>
              <a:ext uri="{FF2B5EF4-FFF2-40B4-BE49-F238E27FC236}">
                <a16:creationId xmlns:a16="http://schemas.microsoft.com/office/drawing/2014/main" id="{E75AABEF-E578-3B6A-118F-E3FBC539CB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97773" y="1138449"/>
            <a:ext cx="355459" cy="356103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1780DCE-B156-8365-6131-44E31453B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832671"/>
              </p:ext>
            </p:extLst>
          </p:nvPr>
        </p:nvGraphicFramePr>
        <p:xfrm>
          <a:off x="7688770" y="2906368"/>
          <a:ext cx="2324408" cy="324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204">
                  <a:extLst>
                    <a:ext uri="{9D8B030D-6E8A-4147-A177-3AD203B41FA5}">
                      <a16:colId xmlns:a16="http://schemas.microsoft.com/office/drawing/2014/main" val="3022878958"/>
                    </a:ext>
                  </a:extLst>
                </a:gridCol>
                <a:gridCol w="1162204">
                  <a:extLst>
                    <a:ext uri="{9D8B030D-6E8A-4147-A177-3AD203B41FA5}">
                      <a16:colId xmlns:a16="http://schemas.microsoft.com/office/drawing/2014/main" val="1784649776"/>
                    </a:ext>
                  </a:extLst>
                </a:gridCol>
              </a:tblGrid>
              <a:tr h="4719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Name of Story 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Area (m2)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020573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Basement 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708.5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43800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Basement 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879.0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049983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Ground floor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487.0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630432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Attic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312.0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747618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  <a:r>
                        <a:rPr lang="en-US" sz="1200" baseline="30000" dirty="0"/>
                        <a:t>st</a:t>
                      </a:r>
                      <a:r>
                        <a:rPr lang="en-US" sz="1200" dirty="0"/>
                        <a:t> floor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719643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  <a:r>
                        <a:rPr lang="en-US" sz="1200" baseline="30000" dirty="0"/>
                        <a:t>nd</a:t>
                      </a:r>
                      <a:r>
                        <a:rPr lang="en-US" sz="1200" dirty="0"/>
                        <a:t> floor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166853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  <a:r>
                        <a:rPr lang="en-US" sz="1200" baseline="30000" dirty="0"/>
                        <a:t>rd</a:t>
                      </a:r>
                      <a:r>
                        <a:rPr lang="en-US" sz="1200" dirty="0"/>
                        <a:t> floor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323193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  <a:r>
                        <a:rPr lang="en-US" sz="1200" baseline="30000" dirty="0"/>
                        <a:t>th</a:t>
                      </a:r>
                      <a:r>
                        <a:rPr lang="en-US" sz="1200" dirty="0"/>
                        <a:t> floor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117867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  <a:r>
                        <a:rPr lang="en-US" sz="1200" baseline="30000" dirty="0"/>
                        <a:t>th</a:t>
                      </a:r>
                      <a:r>
                        <a:rPr lang="en-US" sz="1200" dirty="0"/>
                        <a:t> floor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878809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  <a:r>
                        <a:rPr lang="en-US" sz="1200" baseline="30000" dirty="0"/>
                        <a:t>th</a:t>
                      </a:r>
                      <a:r>
                        <a:rPr lang="en-US" sz="1200" dirty="0"/>
                        <a:t> floor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525.0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6583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76498AB-04D7-A845-376C-188409D37AED}"/>
              </a:ext>
            </a:extLst>
          </p:cNvPr>
          <p:cNvSpPr txBox="1"/>
          <p:nvPr/>
        </p:nvSpPr>
        <p:spPr>
          <a:xfrm>
            <a:off x="1245108" y="499901"/>
            <a:ext cx="64436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 </a:t>
            </a:r>
          </a:p>
        </p:txBody>
      </p:sp>
    </p:spTree>
    <p:extLst>
      <p:ext uri="{BB962C8B-B14F-4D97-AF65-F5344CB8AC3E}">
        <p14:creationId xmlns:p14="http://schemas.microsoft.com/office/powerpoint/2010/main" val="1959892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6FB1A5-2EBC-4E4B-BF61-6E8705EAD467}"/>
              </a:ext>
            </a:extLst>
          </p:cNvPr>
          <p:cNvSpPr txBox="1">
            <a:spLocks/>
          </p:cNvSpPr>
          <p:nvPr/>
        </p:nvSpPr>
        <p:spPr>
          <a:xfrm>
            <a:off x="2293285" y="426667"/>
            <a:ext cx="7307759" cy="1163615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9618" indent="-359618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sz="2424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40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937546" y="11031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C7290-4774-B9D8-4F1C-1FEE29F19539}"/>
              </a:ext>
            </a:extLst>
          </p:cNvPr>
          <p:cNvSpPr txBox="1"/>
          <p:nvPr/>
        </p:nvSpPr>
        <p:spPr>
          <a:xfrm>
            <a:off x="-779374" y="933989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modification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AFA08-6018-AA19-02EA-616B2A3008EF}"/>
              </a:ext>
            </a:extLst>
          </p:cNvPr>
          <p:cNvSpPr txBox="1"/>
          <p:nvPr/>
        </p:nvSpPr>
        <p:spPr>
          <a:xfrm>
            <a:off x="1723123" y="665569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E366D9-FAE5-99B1-DE55-9E0E7D6A9201}"/>
              </a:ext>
            </a:extLst>
          </p:cNvPr>
          <p:cNvSpPr txBox="1"/>
          <p:nvPr/>
        </p:nvSpPr>
        <p:spPr>
          <a:xfrm>
            <a:off x="8307743" y="586457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D47C6E-D904-96F8-3470-E270358BFB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886" y="1326834"/>
            <a:ext cx="4005519" cy="26676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0C4C3D-A0BF-A24D-AF0B-928A3C6E2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8021" y="1334099"/>
            <a:ext cx="4423185" cy="26246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6000AE-8D75-6FD9-5E8F-C457F59B26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1154" y="492854"/>
            <a:ext cx="3971267" cy="51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BFABF0-E24D-BDF7-F3AB-9E63FDB2457F}"/>
              </a:ext>
            </a:extLst>
          </p:cNvPr>
          <p:cNvSpPr txBox="1"/>
          <p:nvPr/>
        </p:nvSpPr>
        <p:spPr>
          <a:xfrm>
            <a:off x="-779374" y="391834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modification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C04E9A-C34D-4822-60B5-97FBA5EEFD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4313757"/>
            <a:ext cx="3951205" cy="24348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766269-422E-1C95-93B7-1B716D1AE3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8021" y="4261349"/>
            <a:ext cx="4504692" cy="243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065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6FB1A5-2EBC-4E4B-BF61-6E8705EAD467}"/>
              </a:ext>
            </a:extLst>
          </p:cNvPr>
          <p:cNvSpPr txBox="1">
            <a:spLocks/>
          </p:cNvSpPr>
          <p:nvPr/>
        </p:nvSpPr>
        <p:spPr>
          <a:xfrm>
            <a:off x="2330804" y="426667"/>
            <a:ext cx="7307759" cy="1163615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9618" indent="-359618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sz="2424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41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963323" y="263153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C7290-4774-B9D8-4F1C-1FEE29F19539}"/>
              </a:ext>
            </a:extLst>
          </p:cNvPr>
          <p:cNvSpPr txBox="1"/>
          <p:nvPr/>
        </p:nvSpPr>
        <p:spPr>
          <a:xfrm>
            <a:off x="-852007" y="1126149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Fifth floor modification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AFA08-6018-AA19-02EA-616B2A3008EF}"/>
              </a:ext>
            </a:extLst>
          </p:cNvPr>
          <p:cNvSpPr txBox="1"/>
          <p:nvPr/>
        </p:nvSpPr>
        <p:spPr>
          <a:xfrm>
            <a:off x="1623128" y="776408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E366D9-FAE5-99B1-DE55-9E0E7D6A9201}"/>
              </a:ext>
            </a:extLst>
          </p:cNvPr>
          <p:cNvSpPr txBox="1"/>
          <p:nvPr/>
        </p:nvSpPr>
        <p:spPr>
          <a:xfrm>
            <a:off x="8462707" y="847928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67791E-3D95-ABCF-E4E5-2DBCC24DD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599" y="1508773"/>
            <a:ext cx="3714709" cy="24620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45E9C4-060A-CCBC-A3D0-1D1AC9FCA8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9029" y="1560228"/>
            <a:ext cx="3950145" cy="2474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86F6F5-89C1-8D43-8655-D368C801E9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9929" y="764429"/>
            <a:ext cx="3624704" cy="51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B6B069-67DC-34D6-1928-3CB37391C287}"/>
              </a:ext>
            </a:extLst>
          </p:cNvPr>
          <p:cNvSpPr txBox="1"/>
          <p:nvPr/>
        </p:nvSpPr>
        <p:spPr>
          <a:xfrm>
            <a:off x="-852007" y="380624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Sixth floor modification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11CEF4-06B0-126E-F0E4-2756B13003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444" y="4241178"/>
            <a:ext cx="3822864" cy="23536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53DD02-5AFF-A18E-ACDE-20A390F590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8522" y="4146715"/>
            <a:ext cx="3871157" cy="247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294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6FB1A5-2EBC-4E4B-BF61-6E8705EAD467}"/>
              </a:ext>
            </a:extLst>
          </p:cNvPr>
          <p:cNvSpPr txBox="1">
            <a:spLocks/>
          </p:cNvSpPr>
          <p:nvPr/>
        </p:nvSpPr>
        <p:spPr>
          <a:xfrm>
            <a:off x="2293285" y="426667"/>
            <a:ext cx="7307759" cy="1163615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9618" indent="-359618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sz="2424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42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1772949" y="261698"/>
            <a:ext cx="11174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Daylight factor improvement strategy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9FF11-47FC-1659-618D-922515721B83}"/>
              </a:ext>
            </a:extLst>
          </p:cNvPr>
          <p:cNvSpPr txBox="1"/>
          <p:nvPr/>
        </p:nvSpPr>
        <p:spPr>
          <a:xfrm>
            <a:off x="-2477799" y="1502030"/>
            <a:ext cx="111741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Glazed facades and glazed partitions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16164E-8427-B46B-C705-D5CE86BB0301}"/>
              </a:ext>
            </a:extLst>
          </p:cNvPr>
          <p:cNvSpPr txBox="1"/>
          <p:nvPr/>
        </p:nvSpPr>
        <p:spPr>
          <a:xfrm>
            <a:off x="2112309" y="1502030"/>
            <a:ext cx="111741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Louvers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370973-C3E6-66B3-BD91-AD3E4C977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8575" y="2082708"/>
            <a:ext cx="4280104" cy="3994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471A77-665B-4990-AD15-F1895ED8C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293" y="2082708"/>
            <a:ext cx="4508620" cy="3860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61192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494044" y="673189"/>
            <a:ext cx="2549140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45817"/>
                <a:gd name="adj6" fmla="val -58856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6270484" y="707834"/>
            <a:ext cx="2772700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508898" y="3110739"/>
            <a:ext cx="2609483" cy="860495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22223"/>
                <a:gd name="adj6" fmla="val -43511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462839" y="5529295"/>
            <a:ext cx="260166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43875"/>
                <a:gd name="adj6" fmla="val -56839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7035751" y="5668096"/>
            <a:ext cx="1733848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501565" y="1915682"/>
            <a:ext cx="2625357" cy="745439"/>
          </a:xfrm>
          <a:prstGeom prst="callout2">
            <a:avLst>
              <a:gd name="adj1" fmla="val 25139"/>
              <a:gd name="adj2" fmla="val 618"/>
              <a:gd name="adj3" fmla="val 35361"/>
              <a:gd name="adj4" fmla="val -21383"/>
              <a:gd name="adj5" fmla="val 107617"/>
              <a:gd name="adj6" fmla="val -45207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94045" y="1892444"/>
            <a:ext cx="2549140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517464" y="3157533"/>
            <a:ext cx="2600917" cy="8116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402324" y="4365142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644499" y="4523069"/>
            <a:ext cx="2339488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499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9AD60BE-F795-4A79-AF52-AF9DB3A9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8"/>
            <a:ext cx="459083" cy="686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E6FB1A5-2EBC-4E4B-BF61-6E8705EAD467}"/>
              </a:ext>
            </a:extLst>
          </p:cNvPr>
          <p:cNvSpPr txBox="1">
            <a:spLocks/>
          </p:cNvSpPr>
          <p:nvPr/>
        </p:nvSpPr>
        <p:spPr>
          <a:xfrm>
            <a:off x="2293285" y="426667"/>
            <a:ext cx="7307759" cy="1163615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9618" indent="-359618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sz="2424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81E1-9E98-46A9-91ED-F6605A5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44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F07328E-A64F-4A04-A798-885AA1B20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4582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1F651E-B6EF-A185-7E72-7B43C6E06637}"/>
              </a:ext>
            </a:extLst>
          </p:cNvPr>
          <p:cNvSpPr txBox="1"/>
          <p:nvPr/>
        </p:nvSpPr>
        <p:spPr>
          <a:xfrm>
            <a:off x="-2272482" y="65197"/>
            <a:ext cx="11174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loads.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0C9E37-89A2-C5D6-19DA-0919ABFB6A75}"/>
              </a:ext>
            </a:extLst>
          </p:cNvPr>
          <p:cNvSpPr txBox="1"/>
          <p:nvPr/>
        </p:nvSpPr>
        <p:spPr>
          <a:xfrm>
            <a:off x="1286933" y="642458"/>
            <a:ext cx="4741334" cy="50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Summary of heating and cooling load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808BC63-DAA0-C262-F29F-C58BD508A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63121"/>
              </p:ext>
            </p:extLst>
          </p:nvPr>
        </p:nvGraphicFramePr>
        <p:xfrm>
          <a:off x="1608666" y="1577968"/>
          <a:ext cx="9200846" cy="23394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6732">
                  <a:extLst>
                    <a:ext uri="{9D8B030D-6E8A-4147-A177-3AD203B41FA5}">
                      <a16:colId xmlns:a16="http://schemas.microsoft.com/office/drawing/2014/main" val="1000777799"/>
                    </a:ext>
                  </a:extLst>
                </a:gridCol>
                <a:gridCol w="2506732">
                  <a:extLst>
                    <a:ext uri="{9D8B030D-6E8A-4147-A177-3AD203B41FA5}">
                      <a16:colId xmlns:a16="http://schemas.microsoft.com/office/drawing/2014/main" val="4047197065"/>
                    </a:ext>
                  </a:extLst>
                </a:gridCol>
                <a:gridCol w="2506732">
                  <a:extLst>
                    <a:ext uri="{9D8B030D-6E8A-4147-A177-3AD203B41FA5}">
                      <a16:colId xmlns:a16="http://schemas.microsoft.com/office/drawing/2014/main" val="1868108224"/>
                    </a:ext>
                  </a:extLst>
                </a:gridCol>
                <a:gridCol w="1680650">
                  <a:extLst>
                    <a:ext uri="{9D8B030D-6E8A-4147-A177-3AD203B41FA5}">
                      <a16:colId xmlns:a16="http://schemas.microsoft.com/office/drawing/2014/main" val="1643360213"/>
                    </a:ext>
                  </a:extLst>
                </a:gridCol>
              </a:tblGrid>
              <a:tr h="7798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Before Treatments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 Treatments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Saving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27889"/>
                  </a:ext>
                </a:extLst>
              </a:tr>
              <a:tr h="7798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309.3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143.88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53.48%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113982"/>
                  </a:ext>
                </a:extLst>
              </a:tr>
              <a:tr h="7798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Load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66C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344.19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212.86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38.16%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91994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6230C9D-0E25-3188-8069-01C63E8965C9}"/>
              </a:ext>
            </a:extLst>
          </p:cNvPr>
          <p:cNvSpPr txBox="1"/>
          <p:nvPr/>
        </p:nvSpPr>
        <p:spPr>
          <a:xfrm>
            <a:off x="1898347" y="4176013"/>
            <a:ext cx="46482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before treatments:</a:t>
            </a:r>
            <a:endParaRPr lang="en-US" sz="14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 = 309.3 KW.0 -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load = 344.19 KW.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8AEE30-BBBB-7958-0467-3BEB3F146BF6}"/>
              </a:ext>
            </a:extLst>
          </p:cNvPr>
          <p:cNvSpPr txBox="1"/>
          <p:nvPr/>
        </p:nvSpPr>
        <p:spPr>
          <a:xfrm>
            <a:off x="6365811" y="4176013"/>
            <a:ext cx="4168774" cy="10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Results after treatment :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Total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heating 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load = </a:t>
            </a:r>
            <a:r>
              <a:rPr lang="ar-SA" sz="1400" dirty="0">
                <a:latin typeface="Times New Roman" panose="02020603050405020304" pitchFamily="18" charset="0"/>
                <a:cs typeface="Arial" panose="020B0604020202020204" pitchFamily="34" charset="0"/>
              </a:rPr>
              <a:t>143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.8</a:t>
            </a:r>
            <a:r>
              <a:rPr lang="ar-SA" sz="1400" dirty="0">
                <a:latin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 KW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Total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cooling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 load = 2</a:t>
            </a:r>
            <a:r>
              <a:rPr lang="ar-SA" sz="1400" dirty="0">
                <a:latin typeface="Times New Roman" panose="02020603050405020304" pitchFamily="18" charset="0"/>
                <a:cs typeface="Arial" panose="020B0604020202020204" pitchFamily="34" charset="0"/>
              </a:rPr>
              <a:t>21.8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ar-SA" sz="1400" dirty="0"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kw </a:t>
            </a:r>
          </a:p>
        </p:txBody>
      </p:sp>
    </p:spTree>
    <p:extLst>
      <p:ext uri="{BB962C8B-B14F-4D97-AF65-F5344CB8AC3E}">
        <p14:creationId xmlns:p14="http://schemas.microsoft.com/office/powerpoint/2010/main" val="35946436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849C85-C52D-46B3-F93F-8E72109C8B5C}"/>
              </a:ext>
            </a:extLst>
          </p:cNvPr>
          <p:cNvSpPr txBox="1"/>
          <p:nvPr/>
        </p:nvSpPr>
        <p:spPr>
          <a:xfrm>
            <a:off x="931333" y="107927"/>
            <a:ext cx="4741334" cy="46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Material used before and after treatment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747D5-58F2-7875-954F-A9937E77C58E}"/>
              </a:ext>
            </a:extLst>
          </p:cNvPr>
          <p:cNvSpPr txBox="1"/>
          <p:nvPr/>
        </p:nvSpPr>
        <p:spPr>
          <a:xfrm>
            <a:off x="745058" y="1727969"/>
            <a:ext cx="173566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9CEFA0-4A44-0BA5-8F18-2325FADCA1F2}"/>
              </a:ext>
            </a:extLst>
          </p:cNvPr>
          <p:cNvSpPr txBox="1"/>
          <p:nvPr/>
        </p:nvSpPr>
        <p:spPr>
          <a:xfrm>
            <a:off x="461531" y="4325791"/>
            <a:ext cx="2424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floor layers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C72202-B610-9409-FC9F-01A8A30A88FF}"/>
              </a:ext>
            </a:extLst>
          </p:cNvPr>
          <p:cNvSpPr txBox="1"/>
          <p:nvPr/>
        </p:nvSpPr>
        <p:spPr>
          <a:xfrm>
            <a:off x="3603304" y="767653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AD068A-3A0A-5472-4700-654AAC45132D}"/>
              </a:ext>
            </a:extLst>
          </p:cNvPr>
          <p:cNvSpPr txBox="1"/>
          <p:nvPr/>
        </p:nvSpPr>
        <p:spPr>
          <a:xfrm>
            <a:off x="7912102" y="749755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7EED82E-B475-CB2A-0BA4-5FFD50A8EC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15" r="14373" b="-1315"/>
          <a:stretch/>
        </p:blipFill>
        <p:spPr>
          <a:xfrm>
            <a:off x="2697895" y="1137469"/>
            <a:ext cx="3639191" cy="2122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12B551A-2AB6-B9D3-E57D-BD79398F36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676"/>
          <a:stretch/>
        </p:blipFill>
        <p:spPr>
          <a:xfrm>
            <a:off x="7077712" y="1202828"/>
            <a:ext cx="3561398" cy="20121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761DB4-EFF0-5E8F-86F3-7B9FC7E462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379" r="4218" b="6949"/>
          <a:stretch/>
        </p:blipFill>
        <p:spPr>
          <a:xfrm>
            <a:off x="2775688" y="3463457"/>
            <a:ext cx="3561398" cy="20577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ED8BD9-A3D1-FB15-4303-DAB4A1B7CB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0532" b="6028"/>
          <a:stretch/>
        </p:blipFill>
        <p:spPr bwMode="auto">
          <a:xfrm>
            <a:off x="7077711" y="3463458"/>
            <a:ext cx="3561397" cy="21917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DCF004-AC49-322E-65A7-85E2F6779293}"/>
              </a:ext>
            </a:extLst>
          </p:cNvPr>
          <p:cNvSpPr txBox="1"/>
          <p:nvPr/>
        </p:nvSpPr>
        <p:spPr>
          <a:xfrm>
            <a:off x="3475568" y="5547489"/>
            <a:ext cx="6096000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0.96w/m2-k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F8D354-147E-FC55-195E-8F82F399B21C}"/>
              </a:ext>
            </a:extLst>
          </p:cNvPr>
          <p:cNvSpPr txBox="1"/>
          <p:nvPr/>
        </p:nvSpPr>
        <p:spPr>
          <a:xfrm>
            <a:off x="3289086" y="3093285"/>
            <a:ext cx="6096000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2.33w/m2-k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B33F02-A67C-148F-6CA7-0871A0ADB664}"/>
              </a:ext>
            </a:extLst>
          </p:cNvPr>
          <p:cNvSpPr txBox="1"/>
          <p:nvPr/>
        </p:nvSpPr>
        <p:spPr>
          <a:xfrm>
            <a:off x="7783936" y="3081365"/>
            <a:ext cx="6096000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0.457w/m2-k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9F5CA3-2937-A376-4BD2-52A775909973}"/>
              </a:ext>
            </a:extLst>
          </p:cNvPr>
          <p:cNvSpPr txBox="1"/>
          <p:nvPr/>
        </p:nvSpPr>
        <p:spPr>
          <a:xfrm>
            <a:off x="7362720" y="5519867"/>
            <a:ext cx="6938432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0.96w/m2-k</a:t>
            </a:r>
          </a:p>
        </p:txBody>
      </p:sp>
    </p:spTree>
    <p:extLst>
      <p:ext uri="{BB962C8B-B14F-4D97-AF65-F5344CB8AC3E}">
        <p14:creationId xmlns:p14="http://schemas.microsoft.com/office/powerpoint/2010/main" val="39236813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849C85-C52D-46B3-F93F-8E72109C8B5C}"/>
              </a:ext>
            </a:extLst>
          </p:cNvPr>
          <p:cNvSpPr txBox="1"/>
          <p:nvPr/>
        </p:nvSpPr>
        <p:spPr>
          <a:xfrm>
            <a:off x="931333" y="107927"/>
            <a:ext cx="4741334" cy="46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Material used before and after treatment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747D5-58F2-7875-954F-A9937E77C58E}"/>
              </a:ext>
            </a:extLst>
          </p:cNvPr>
          <p:cNvSpPr txBox="1"/>
          <p:nvPr/>
        </p:nvSpPr>
        <p:spPr>
          <a:xfrm>
            <a:off x="745058" y="1727969"/>
            <a:ext cx="1735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Layers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9CEFA0-4A44-0BA5-8F18-2325FADCA1F2}"/>
              </a:ext>
            </a:extLst>
          </p:cNvPr>
          <p:cNvSpPr txBox="1"/>
          <p:nvPr/>
        </p:nvSpPr>
        <p:spPr>
          <a:xfrm>
            <a:off x="656264" y="4178083"/>
            <a:ext cx="2424225" cy="50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 layers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C72202-B610-9409-FC9F-01A8A30A88FF}"/>
              </a:ext>
            </a:extLst>
          </p:cNvPr>
          <p:cNvSpPr txBox="1"/>
          <p:nvPr/>
        </p:nvSpPr>
        <p:spPr>
          <a:xfrm>
            <a:off x="3603304" y="767653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AD068A-3A0A-5472-4700-654AAC45132D}"/>
              </a:ext>
            </a:extLst>
          </p:cNvPr>
          <p:cNvSpPr txBox="1"/>
          <p:nvPr/>
        </p:nvSpPr>
        <p:spPr>
          <a:xfrm>
            <a:off x="7912102" y="749755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1DAD83-B673-4754-D840-6DE2B4CA0B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69" b="4440"/>
          <a:stretch/>
        </p:blipFill>
        <p:spPr>
          <a:xfrm>
            <a:off x="2480722" y="1271280"/>
            <a:ext cx="4015739" cy="1946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198C82-F7CA-FD16-038D-D6E04AAEF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589" y="3777105"/>
            <a:ext cx="3860800" cy="1890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68A616-C492-D762-EB63-08E0C462C5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8181" y="1167764"/>
            <a:ext cx="3567853" cy="2159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B42B4F-4D04-A0A5-9F84-32FD87EC9B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6670"/>
          <a:stretch/>
        </p:blipFill>
        <p:spPr>
          <a:xfrm>
            <a:off x="6578914" y="3728043"/>
            <a:ext cx="3627120" cy="193909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571BAA-8C6B-A0B9-420B-41173EC6F6B8}"/>
              </a:ext>
            </a:extLst>
          </p:cNvPr>
          <p:cNvSpPr txBox="1"/>
          <p:nvPr/>
        </p:nvSpPr>
        <p:spPr>
          <a:xfrm>
            <a:off x="2760135" y="3282436"/>
            <a:ext cx="6096000" cy="380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U-value = 2.25w/m2-k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53CDAB-E669-1AAD-0AB3-A7CA6D68C874}"/>
              </a:ext>
            </a:extLst>
          </p:cNvPr>
          <p:cNvSpPr txBox="1"/>
          <p:nvPr/>
        </p:nvSpPr>
        <p:spPr>
          <a:xfrm>
            <a:off x="2760135" y="5677250"/>
            <a:ext cx="6096000" cy="380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U-value = 2.54w/m2-k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B26360-4E2B-A67F-2941-BCBA6B502C87}"/>
              </a:ext>
            </a:extLst>
          </p:cNvPr>
          <p:cNvSpPr txBox="1"/>
          <p:nvPr/>
        </p:nvSpPr>
        <p:spPr>
          <a:xfrm>
            <a:off x="6999337" y="3262970"/>
            <a:ext cx="6096000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0.522w/m2-k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39058-5910-CC40-7972-CB1B8A910515}"/>
              </a:ext>
            </a:extLst>
          </p:cNvPr>
          <p:cNvSpPr txBox="1"/>
          <p:nvPr/>
        </p:nvSpPr>
        <p:spPr>
          <a:xfrm>
            <a:off x="6931551" y="5667137"/>
            <a:ext cx="6548966" cy="38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U-value = 1.451w/m2-k</a:t>
            </a:r>
          </a:p>
        </p:txBody>
      </p:sp>
    </p:spTree>
    <p:extLst>
      <p:ext uri="{BB962C8B-B14F-4D97-AF65-F5344CB8AC3E}">
        <p14:creationId xmlns:p14="http://schemas.microsoft.com/office/powerpoint/2010/main" val="23074351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213286" y="673189"/>
            <a:ext cx="2829898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6132074" y="678571"/>
            <a:ext cx="2894528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186969" y="3263677"/>
            <a:ext cx="285621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9297"/>
                <a:gd name="adj6" fmla="val -29161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213286" y="5805266"/>
            <a:ext cx="2758420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607960" y="5927747"/>
            <a:ext cx="1733848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61955" y="1856062"/>
            <a:ext cx="2625357" cy="745439"/>
          </a:xfrm>
          <a:prstGeom prst="callout2">
            <a:avLst>
              <a:gd name="adj1" fmla="val 38400"/>
              <a:gd name="adj2" fmla="val -2206"/>
              <a:gd name="adj3" fmla="val 35361"/>
              <a:gd name="adj4" fmla="val -21383"/>
              <a:gd name="adj5" fmla="val 86620"/>
              <a:gd name="adj6" fmla="val -37676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13287" y="1892444"/>
            <a:ext cx="281331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415846" y="3306650"/>
            <a:ext cx="2488399" cy="81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213286" y="4663260"/>
            <a:ext cx="2738596" cy="796147"/>
            <a:chOff x="4629290" y="1359873"/>
            <a:chExt cx="2534998" cy="796147"/>
          </a:xfrm>
          <a:solidFill>
            <a:schemeClr val="bg2">
              <a:lumMod val="75000"/>
            </a:schemeClr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559412" y="4832006"/>
            <a:ext cx="2339488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757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E6C85-7DD6-EAFE-85ED-2F411372A66D}"/>
              </a:ext>
            </a:extLst>
          </p:cNvPr>
          <p:cNvSpPr txBox="1"/>
          <p:nvPr/>
        </p:nvSpPr>
        <p:spPr>
          <a:xfrm>
            <a:off x="-677333" y="215037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196828-351E-31C1-EE0F-5D28AD41C186}"/>
              </a:ext>
            </a:extLst>
          </p:cNvPr>
          <p:cNvSpPr txBox="1"/>
          <p:nvPr/>
        </p:nvSpPr>
        <p:spPr>
          <a:xfrm>
            <a:off x="-677333" y="79981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PMV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4C6EB9-0A23-196B-0C6C-0889E583CD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620" y="1551174"/>
            <a:ext cx="6096000" cy="1343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AA3183-8268-1513-0435-35511F084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173" y="3856860"/>
            <a:ext cx="6178447" cy="11537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04DDD0-B0C5-27D5-0A49-F4703644E67F}"/>
              </a:ext>
            </a:extLst>
          </p:cNvPr>
          <p:cNvSpPr txBox="1"/>
          <p:nvPr/>
        </p:nvSpPr>
        <p:spPr>
          <a:xfrm>
            <a:off x="1339954" y="1895741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840EAE-D7D3-16C0-55D5-57B9EE62020A}"/>
              </a:ext>
            </a:extLst>
          </p:cNvPr>
          <p:cNvSpPr txBox="1"/>
          <p:nvPr/>
        </p:nvSpPr>
        <p:spPr>
          <a:xfrm>
            <a:off x="1339954" y="4090031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dirty="0"/>
          </a:p>
        </p:txBody>
      </p:sp>
      <p:sp>
        <p:nvSpPr>
          <p:cNvPr id="19" name="Smiley Face 18">
            <a:extLst>
              <a:ext uri="{FF2B5EF4-FFF2-40B4-BE49-F238E27FC236}">
                <a16:creationId xmlns:a16="http://schemas.microsoft.com/office/drawing/2014/main" id="{837C44BB-EC12-09EA-1B6E-B7F646634699}"/>
              </a:ext>
            </a:extLst>
          </p:cNvPr>
          <p:cNvSpPr/>
          <p:nvPr/>
        </p:nvSpPr>
        <p:spPr>
          <a:xfrm>
            <a:off x="9663313" y="3862519"/>
            <a:ext cx="852288" cy="855133"/>
          </a:xfrm>
          <a:prstGeom prst="smileyFace">
            <a:avLst/>
          </a:prstGeom>
          <a:solidFill>
            <a:srgbClr val="00AA48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Smiley Face 19">
            <a:extLst>
              <a:ext uri="{FF2B5EF4-FFF2-40B4-BE49-F238E27FC236}">
                <a16:creationId xmlns:a16="http://schemas.microsoft.com/office/drawing/2014/main" id="{9556AA1D-0795-15C6-B51B-A1A9D1B234C4}"/>
              </a:ext>
            </a:extLst>
          </p:cNvPr>
          <p:cNvSpPr/>
          <p:nvPr/>
        </p:nvSpPr>
        <p:spPr>
          <a:xfrm>
            <a:off x="9621193" y="1698047"/>
            <a:ext cx="852288" cy="855134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3F9492-8B37-1C00-5E76-814C7CE81830}"/>
              </a:ext>
            </a:extLst>
          </p:cNvPr>
          <p:cNvSpPr txBox="1"/>
          <p:nvPr/>
        </p:nvSpPr>
        <p:spPr>
          <a:xfrm>
            <a:off x="2398701" y="3058560"/>
            <a:ext cx="7690756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 PMV values are high in the most days of the year which is not ok.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E4BA39-1F86-28E2-CF12-CB6E8CC54B60}"/>
              </a:ext>
            </a:extLst>
          </p:cNvPr>
          <p:cNvSpPr txBox="1"/>
          <p:nvPr/>
        </p:nvSpPr>
        <p:spPr>
          <a:xfrm>
            <a:off x="2514565" y="5123822"/>
            <a:ext cx="7823921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PMV values are from -0.7 to 0.7 in the most days of the year which is ok.</a:t>
            </a:r>
          </a:p>
        </p:txBody>
      </p:sp>
    </p:spTree>
    <p:extLst>
      <p:ext uri="{BB962C8B-B14F-4D97-AF65-F5344CB8AC3E}">
        <p14:creationId xmlns:p14="http://schemas.microsoft.com/office/powerpoint/2010/main" val="10990926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49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E6C85-7DD6-EAFE-85ED-2F411372A66D}"/>
              </a:ext>
            </a:extLst>
          </p:cNvPr>
          <p:cNvSpPr txBox="1"/>
          <p:nvPr/>
        </p:nvSpPr>
        <p:spPr>
          <a:xfrm>
            <a:off x="-677333" y="215037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196828-351E-31C1-EE0F-5D28AD41C186}"/>
              </a:ext>
            </a:extLst>
          </p:cNvPr>
          <p:cNvSpPr txBox="1"/>
          <p:nvPr/>
        </p:nvSpPr>
        <p:spPr>
          <a:xfrm>
            <a:off x="-677333" y="79981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04DDD0-B0C5-27D5-0A49-F4703644E67F}"/>
              </a:ext>
            </a:extLst>
          </p:cNvPr>
          <p:cNvSpPr txBox="1"/>
          <p:nvPr/>
        </p:nvSpPr>
        <p:spPr>
          <a:xfrm>
            <a:off x="1543308" y="1894267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840EAE-D7D3-16C0-55D5-57B9EE62020A}"/>
              </a:ext>
            </a:extLst>
          </p:cNvPr>
          <p:cNvSpPr txBox="1"/>
          <p:nvPr/>
        </p:nvSpPr>
        <p:spPr>
          <a:xfrm>
            <a:off x="1532084" y="3227292"/>
            <a:ext cx="173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827B9C-467B-ED12-7FCF-B30A4B5D7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703" y="1442494"/>
            <a:ext cx="5615325" cy="1303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2F67BC-B1A5-830C-57AF-5FB3634963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7704" y="2774885"/>
            <a:ext cx="5626548" cy="1304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05FADF-5CBD-CA74-0A3C-D684846AD669}"/>
              </a:ext>
            </a:extLst>
          </p:cNvPr>
          <p:cNvSpPr txBox="1"/>
          <p:nvPr/>
        </p:nvSpPr>
        <p:spPr>
          <a:xfrm>
            <a:off x="3135086" y="4138114"/>
            <a:ext cx="7196620" cy="102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Consumption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170.69 KWH/m2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Consumption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82.86 KWH/m2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%saving = </a:t>
            </a:r>
            <a:r>
              <a:rPr lang="en-US" sz="1400" dirty="0">
                <a:solidFill>
                  <a:srgbClr val="E25C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51.4 </a:t>
            </a:r>
            <a:r>
              <a:rPr lang="en-US" sz="1400" dirty="0">
                <a:solidFill>
                  <a:srgbClr val="E25C26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810936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498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solidFill>
            <a:schemeClr val="bg2">
              <a:lumMod val="75000"/>
            </a:schemeClr>
          </a:solidFill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1114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29413" y="2805604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7269" y="2795732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73551" y="1933862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7743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6031918" y="690749"/>
            <a:ext cx="3011267" cy="809215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Shading and solar radiation analysis.</a:t>
            </a:r>
          </a:p>
        </p:txBody>
      </p:sp>
      <p:grpSp>
        <p:nvGrpSpPr>
          <p:cNvPr id="38" name="مجموعة 37"/>
          <p:cNvGrpSpPr/>
          <p:nvPr/>
        </p:nvGrpSpPr>
        <p:grpSpPr>
          <a:xfrm>
            <a:off x="6194670" y="3208035"/>
            <a:ext cx="273859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585"/>
                <a:gd name="adj6" fmla="val -30366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263149" y="5745217"/>
            <a:ext cx="2722696" cy="771624"/>
            <a:chOff x="4644008" y="1325228"/>
            <a:chExt cx="2520280" cy="771624"/>
          </a:xfrm>
          <a:solidFill>
            <a:schemeClr val="bg2">
              <a:lumMod val="75000"/>
            </a:schemeClr>
          </a:solidFill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689094" y="5864633"/>
            <a:ext cx="1733848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CFD analyze 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74161" y="1867490"/>
            <a:ext cx="2625357" cy="745439"/>
          </a:xfrm>
          <a:prstGeom prst="callout2">
            <a:avLst>
              <a:gd name="adj1" fmla="val 32875"/>
              <a:gd name="adj2" fmla="val -6912"/>
              <a:gd name="adj3" fmla="val 35361"/>
              <a:gd name="adj4" fmla="val -21383"/>
              <a:gd name="adj5" fmla="val 84410"/>
              <a:gd name="adj6" fmla="val -3799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Daylight factor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32075" y="1892444"/>
            <a:ext cx="2766826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2" name="Rectangle 1"/>
          <p:cNvSpPr/>
          <p:nvPr/>
        </p:nvSpPr>
        <p:spPr>
          <a:xfrm>
            <a:off x="6263149" y="3271451"/>
            <a:ext cx="2601638" cy="81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Heating and cooling loads.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251446" y="4614800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559412" y="4776434"/>
            <a:ext cx="2339488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Thermal comfort 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0242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E6C85-7DD6-EAFE-85ED-2F411372A66D}"/>
              </a:ext>
            </a:extLst>
          </p:cNvPr>
          <p:cNvSpPr txBox="1"/>
          <p:nvPr/>
        </p:nvSpPr>
        <p:spPr>
          <a:xfrm>
            <a:off x="-1248834" y="316637"/>
            <a:ext cx="66082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CFD analyze 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EF24C6-3EE5-408B-4D1D-830FB381D648}"/>
              </a:ext>
            </a:extLst>
          </p:cNvPr>
          <p:cNvSpPr txBox="1"/>
          <p:nvPr/>
        </p:nvSpPr>
        <p:spPr>
          <a:xfrm>
            <a:off x="3503084" y="250014"/>
            <a:ext cx="6210300" cy="669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Exterior CFD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C5269E-1CB5-12A0-60E9-698828357209}"/>
              </a:ext>
            </a:extLst>
          </p:cNvPr>
          <p:cNvSpPr txBox="1"/>
          <p:nvPr/>
        </p:nvSpPr>
        <p:spPr>
          <a:xfrm>
            <a:off x="1564856" y="1324594"/>
            <a:ext cx="67183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Average wind speed used in software = 5m/s.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5FD174-CC6F-56CB-44EE-4D1ABEA3E5DB}"/>
              </a:ext>
            </a:extLst>
          </p:cNvPr>
          <p:cNvSpPr txBox="1"/>
          <p:nvPr/>
        </p:nvSpPr>
        <p:spPr>
          <a:xfrm>
            <a:off x="1564856" y="1787991"/>
            <a:ext cx="67183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 number of iterations made = 1000 iterations.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5667BB-3A84-9644-73B9-5A7073E2A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028" y="2532225"/>
            <a:ext cx="3645117" cy="31413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18C687B-9ED0-D3AB-6C06-C1BB386949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9657" y="2512222"/>
            <a:ext cx="3848202" cy="31813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0754BD-358C-2C88-9E62-3AFADB9101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398" y="2492220"/>
            <a:ext cx="3645118" cy="318135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3D37C38-7D7D-BCE2-1715-FFA719410F30}"/>
              </a:ext>
            </a:extLst>
          </p:cNvPr>
          <p:cNvSpPr txBox="1"/>
          <p:nvPr/>
        </p:nvSpPr>
        <p:spPr>
          <a:xfrm>
            <a:off x="1336044" y="5914402"/>
            <a:ext cx="8711293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wind currents flow to all buildings without any prevention, which is ok.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22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E6C85-7DD6-EAFE-85ED-2F411372A66D}"/>
              </a:ext>
            </a:extLst>
          </p:cNvPr>
          <p:cNvSpPr txBox="1"/>
          <p:nvPr/>
        </p:nvSpPr>
        <p:spPr>
          <a:xfrm>
            <a:off x="-1234203" y="115810"/>
            <a:ext cx="66082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CFD analyze -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EF24C6-3EE5-408B-4D1D-830FB381D648}"/>
              </a:ext>
            </a:extLst>
          </p:cNvPr>
          <p:cNvSpPr txBox="1"/>
          <p:nvPr/>
        </p:nvSpPr>
        <p:spPr>
          <a:xfrm>
            <a:off x="3394227" y="-20763"/>
            <a:ext cx="62103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Interior CFD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81ECAD-64A8-0A5E-40A5-37D15EEC9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643" y="1183212"/>
            <a:ext cx="3238500" cy="25148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59A484-32D8-7FCB-A591-7B03943C16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7900" y="1152495"/>
            <a:ext cx="3362824" cy="2545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B264BB-B0F8-0C31-C3A6-0A5CA9004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652" y="1152495"/>
            <a:ext cx="3913370" cy="25580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8ABF13-461D-DB22-C7D1-F5B0E13232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814" y="3909318"/>
            <a:ext cx="3210158" cy="2737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10C47E-F8EB-6EBF-2042-C19F20EBC2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7004" y="3909318"/>
            <a:ext cx="3373720" cy="27371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C6EBC8-B0C9-8B7C-8206-B9F54A6C06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0652" y="3909318"/>
            <a:ext cx="3913370" cy="25580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F7E63E0-C719-7CEE-759D-68A070521DE3}"/>
              </a:ext>
            </a:extLst>
          </p:cNvPr>
          <p:cNvSpPr txBox="1"/>
          <p:nvPr/>
        </p:nvSpPr>
        <p:spPr>
          <a:xfrm>
            <a:off x="1203743" y="717721"/>
            <a:ext cx="6711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kern="0" dirty="0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 air movement is from bottom to top which is 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2060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E6C85-7DD6-EAFE-85ED-2F411372A66D}"/>
              </a:ext>
            </a:extLst>
          </p:cNvPr>
          <p:cNvSpPr txBox="1"/>
          <p:nvPr/>
        </p:nvSpPr>
        <p:spPr>
          <a:xfrm>
            <a:off x="-1528116" y="311754"/>
            <a:ext cx="66082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BB9A4E-2841-94FB-5143-9DB6630D4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697" y="957828"/>
            <a:ext cx="5130902" cy="3897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BDD835-B214-DC70-5D44-0555F7F59719}"/>
              </a:ext>
            </a:extLst>
          </p:cNvPr>
          <p:cNvSpPr txBox="1"/>
          <p:nvPr/>
        </p:nvSpPr>
        <p:spPr>
          <a:xfrm>
            <a:off x="1371600" y="4995484"/>
            <a:ext cx="10112476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 saving percentage =</a:t>
            </a:r>
            <a:r>
              <a:rPr lang="en-US" sz="1800" dirty="0">
                <a:solidFill>
                  <a:srgbClr val="E25C2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53.86%</a:t>
            </a:r>
            <a:endParaRPr lang="en-US" sz="1200" dirty="0">
              <a:solidFill>
                <a:srgbClr val="E25C2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879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498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solidFill>
            <a:schemeClr val="bg2">
              <a:lumMod val="75000"/>
            </a:schemeClr>
          </a:solidFill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1114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29413" y="2805604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7269" y="2795732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73551" y="1933862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07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10"/>
          <p:cNvGrpSpPr/>
          <p:nvPr/>
        </p:nvGrpSpPr>
        <p:grpSpPr>
          <a:xfrm>
            <a:off x="3971858" y="1918759"/>
            <a:ext cx="4551924" cy="4437591"/>
            <a:chOff x="4128349" y="1922652"/>
            <a:chExt cx="3896908" cy="3864357"/>
          </a:xfrm>
        </p:grpSpPr>
        <p:sp>
          <p:nvSpPr>
            <p:cNvPr id="8" name="object 11"/>
            <p:cNvSpPr/>
            <p:nvPr/>
          </p:nvSpPr>
          <p:spPr>
            <a:xfrm>
              <a:off x="4900168" y="1922652"/>
              <a:ext cx="2284045" cy="1786255"/>
            </a:xfrm>
            <a:custGeom>
              <a:avLst/>
              <a:gdLst/>
              <a:ahLst/>
              <a:cxnLst/>
              <a:rect l="l" t="t" r="r" b="b"/>
              <a:pathLst>
                <a:path w="2260600" h="1786254">
                  <a:moveTo>
                    <a:pt x="1164971" y="0"/>
                  </a:moveTo>
                  <a:lnTo>
                    <a:pt x="1115642" y="609"/>
                  </a:lnTo>
                  <a:lnTo>
                    <a:pt x="1066339" y="2499"/>
                  </a:lnTo>
                  <a:lnTo>
                    <a:pt x="1017088" y="5669"/>
                  </a:lnTo>
                  <a:lnTo>
                    <a:pt x="967915" y="10119"/>
                  </a:lnTo>
                  <a:lnTo>
                    <a:pt x="918846" y="15849"/>
                  </a:lnTo>
                  <a:lnTo>
                    <a:pt x="869907" y="22860"/>
                  </a:lnTo>
                  <a:lnTo>
                    <a:pt x="821126" y="31150"/>
                  </a:lnTo>
                  <a:lnTo>
                    <a:pt x="772528" y="40721"/>
                  </a:lnTo>
                  <a:lnTo>
                    <a:pt x="724140" y="51572"/>
                  </a:lnTo>
                  <a:lnTo>
                    <a:pt x="675988" y="63703"/>
                  </a:lnTo>
                  <a:lnTo>
                    <a:pt x="628099" y="77114"/>
                  </a:lnTo>
                  <a:lnTo>
                    <a:pt x="580499" y="91805"/>
                  </a:lnTo>
                  <a:lnTo>
                    <a:pt x="533214" y="107777"/>
                  </a:lnTo>
                  <a:lnTo>
                    <a:pt x="486271" y="125028"/>
                  </a:lnTo>
                  <a:lnTo>
                    <a:pt x="439696" y="143560"/>
                  </a:lnTo>
                  <a:lnTo>
                    <a:pt x="393515" y="163372"/>
                  </a:lnTo>
                  <a:lnTo>
                    <a:pt x="347756" y="184464"/>
                  </a:lnTo>
                  <a:lnTo>
                    <a:pt x="302444" y="206837"/>
                  </a:lnTo>
                  <a:lnTo>
                    <a:pt x="257605" y="230489"/>
                  </a:lnTo>
                  <a:lnTo>
                    <a:pt x="213267" y="255422"/>
                  </a:lnTo>
                  <a:lnTo>
                    <a:pt x="169455" y="281635"/>
                  </a:lnTo>
                  <a:lnTo>
                    <a:pt x="126196" y="309128"/>
                  </a:lnTo>
                  <a:lnTo>
                    <a:pt x="83516" y="337901"/>
                  </a:lnTo>
                  <a:lnTo>
                    <a:pt x="41442" y="367954"/>
                  </a:lnTo>
                  <a:lnTo>
                    <a:pt x="0" y="399288"/>
                  </a:lnTo>
                  <a:lnTo>
                    <a:pt x="1781048" y="1786128"/>
                  </a:lnTo>
                  <a:lnTo>
                    <a:pt x="2260218" y="350647"/>
                  </a:lnTo>
                  <a:lnTo>
                    <a:pt x="2217244" y="320784"/>
                  </a:lnTo>
                  <a:lnTo>
                    <a:pt x="2173652" y="292254"/>
                  </a:lnTo>
                  <a:lnTo>
                    <a:pt x="2129468" y="265057"/>
                  </a:lnTo>
                  <a:lnTo>
                    <a:pt x="2084722" y="239192"/>
                  </a:lnTo>
                  <a:lnTo>
                    <a:pt x="2039441" y="214658"/>
                  </a:lnTo>
                  <a:lnTo>
                    <a:pt x="1993654" y="191455"/>
                  </a:lnTo>
                  <a:lnTo>
                    <a:pt x="1947389" y="169582"/>
                  </a:lnTo>
                  <a:lnTo>
                    <a:pt x="1900673" y="149039"/>
                  </a:lnTo>
                  <a:lnTo>
                    <a:pt x="1853535" y="129824"/>
                  </a:lnTo>
                  <a:lnTo>
                    <a:pt x="1806002" y="111938"/>
                  </a:lnTo>
                  <a:lnTo>
                    <a:pt x="1758104" y="95379"/>
                  </a:lnTo>
                  <a:lnTo>
                    <a:pt x="1709867" y="80148"/>
                  </a:lnTo>
                  <a:lnTo>
                    <a:pt x="1661320" y="66242"/>
                  </a:lnTo>
                  <a:lnTo>
                    <a:pt x="1612491" y="53663"/>
                  </a:lnTo>
                  <a:lnTo>
                    <a:pt x="1563408" y="42408"/>
                  </a:lnTo>
                  <a:lnTo>
                    <a:pt x="1514100" y="32478"/>
                  </a:lnTo>
                  <a:lnTo>
                    <a:pt x="1464593" y="23872"/>
                  </a:lnTo>
                  <a:lnTo>
                    <a:pt x="1414917" y="16589"/>
                  </a:lnTo>
                  <a:lnTo>
                    <a:pt x="1365099" y="10628"/>
                  </a:lnTo>
                  <a:lnTo>
                    <a:pt x="1315167" y="5990"/>
                  </a:lnTo>
                  <a:lnTo>
                    <a:pt x="1265150" y="2672"/>
                  </a:lnTo>
                  <a:lnTo>
                    <a:pt x="1215075" y="676"/>
                  </a:lnTo>
                  <a:lnTo>
                    <a:pt x="116497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>
              <a:r>
                <a:rPr lang="en-US" sz="1115" dirty="0"/>
                <a:t>            </a:t>
              </a:r>
            </a:p>
            <a:p>
              <a:r>
                <a:rPr lang="en-US" sz="1115" dirty="0"/>
                <a:t>                 </a:t>
              </a:r>
            </a:p>
            <a:p>
              <a:r>
                <a:rPr lang="en-US" sz="1982" b="1" dirty="0"/>
                <a:t>           </a:t>
              </a:r>
              <a:endParaRPr sz="1982" b="1" dirty="0"/>
            </a:p>
          </p:txBody>
        </p:sp>
        <p:sp>
          <p:nvSpPr>
            <p:cNvPr id="9" name="object 12"/>
            <p:cNvSpPr/>
            <p:nvPr/>
          </p:nvSpPr>
          <p:spPr>
            <a:xfrm>
              <a:off x="6417628" y="2290318"/>
              <a:ext cx="1607629" cy="2150110"/>
            </a:xfrm>
            <a:custGeom>
              <a:avLst/>
              <a:gdLst/>
              <a:ahLst/>
              <a:cxnLst/>
              <a:rect l="l" t="t" r="r" b="b"/>
              <a:pathLst>
                <a:path w="1515109" h="2150110">
                  <a:moveTo>
                    <a:pt x="717803" y="0"/>
                  </a:moveTo>
                  <a:lnTo>
                    <a:pt x="0" y="2150110"/>
                  </a:lnTo>
                  <a:lnTo>
                    <a:pt x="1418208" y="2141982"/>
                  </a:lnTo>
                  <a:lnTo>
                    <a:pt x="1432985" y="2095420"/>
                  </a:lnTo>
                  <a:lnTo>
                    <a:pt x="1446509" y="2048697"/>
                  </a:lnTo>
                  <a:lnTo>
                    <a:pt x="1458787" y="2001834"/>
                  </a:lnTo>
                  <a:lnTo>
                    <a:pt x="1469828" y="1954852"/>
                  </a:lnTo>
                  <a:lnTo>
                    <a:pt x="1479637" y="1907773"/>
                  </a:lnTo>
                  <a:lnTo>
                    <a:pt x="1488221" y="1860616"/>
                  </a:lnTo>
                  <a:lnTo>
                    <a:pt x="1495588" y="1813404"/>
                  </a:lnTo>
                  <a:lnTo>
                    <a:pt x="1501743" y="1766158"/>
                  </a:lnTo>
                  <a:lnTo>
                    <a:pt x="1506694" y="1718897"/>
                  </a:lnTo>
                  <a:lnTo>
                    <a:pt x="1510448" y="1671644"/>
                  </a:lnTo>
                  <a:lnTo>
                    <a:pt x="1513011" y="1624419"/>
                  </a:lnTo>
                  <a:lnTo>
                    <a:pt x="1514391" y="1577243"/>
                  </a:lnTo>
                  <a:lnTo>
                    <a:pt x="1514594" y="1530138"/>
                  </a:lnTo>
                  <a:lnTo>
                    <a:pt x="1513627" y="1483124"/>
                  </a:lnTo>
                  <a:lnTo>
                    <a:pt x="1511496" y="1436223"/>
                  </a:lnTo>
                  <a:lnTo>
                    <a:pt x="1508210" y="1389455"/>
                  </a:lnTo>
                  <a:lnTo>
                    <a:pt x="1503774" y="1342841"/>
                  </a:lnTo>
                  <a:lnTo>
                    <a:pt x="1498195" y="1296403"/>
                  </a:lnTo>
                  <a:lnTo>
                    <a:pt x="1491480" y="1250161"/>
                  </a:lnTo>
                  <a:lnTo>
                    <a:pt x="1483637" y="1204137"/>
                  </a:lnTo>
                  <a:lnTo>
                    <a:pt x="1474671" y="1158352"/>
                  </a:lnTo>
                  <a:lnTo>
                    <a:pt x="1464590" y="1112826"/>
                  </a:lnTo>
                  <a:lnTo>
                    <a:pt x="1453400" y="1067581"/>
                  </a:lnTo>
                  <a:lnTo>
                    <a:pt x="1441109" y="1022637"/>
                  </a:lnTo>
                  <a:lnTo>
                    <a:pt x="1427723" y="978016"/>
                  </a:lnTo>
                  <a:lnTo>
                    <a:pt x="1413249" y="933739"/>
                  </a:lnTo>
                  <a:lnTo>
                    <a:pt x="1397694" y="889826"/>
                  </a:lnTo>
                  <a:lnTo>
                    <a:pt x="1381064" y="846299"/>
                  </a:lnTo>
                  <a:lnTo>
                    <a:pt x="1363368" y="803179"/>
                  </a:lnTo>
                  <a:lnTo>
                    <a:pt x="1344610" y="760487"/>
                  </a:lnTo>
                  <a:lnTo>
                    <a:pt x="1324799" y="718243"/>
                  </a:lnTo>
                  <a:lnTo>
                    <a:pt x="1303940" y="676470"/>
                  </a:lnTo>
                  <a:lnTo>
                    <a:pt x="1282042" y="635187"/>
                  </a:lnTo>
                  <a:lnTo>
                    <a:pt x="1259110" y="594416"/>
                  </a:lnTo>
                  <a:lnTo>
                    <a:pt x="1235152" y="554178"/>
                  </a:lnTo>
                  <a:lnTo>
                    <a:pt x="1210175" y="514494"/>
                  </a:lnTo>
                  <a:lnTo>
                    <a:pt x="1184184" y="475385"/>
                  </a:lnTo>
                  <a:lnTo>
                    <a:pt x="1157188" y="436871"/>
                  </a:lnTo>
                  <a:lnTo>
                    <a:pt x="1129192" y="398975"/>
                  </a:lnTo>
                  <a:lnTo>
                    <a:pt x="1100204" y="361717"/>
                  </a:lnTo>
                  <a:lnTo>
                    <a:pt x="1070231" y="325118"/>
                  </a:lnTo>
                  <a:lnTo>
                    <a:pt x="1039279" y="289199"/>
                  </a:lnTo>
                  <a:lnTo>
                    <a:pt x="1007356" y="253981"/>
                  </a:lnTo>
                  <a:lnTo>
                    <a:pt x="974467" y="219485"/>
                  </a:lnTo>
                  <a:lnTo>
                    <a:pt x="940620" y="185732"/>
                  </a:lnTo>
                  <a:lnTo>
                    <a:pt x="905822" y="152744"/>
                  </a:lnTo>
                  <a:lnTo>
                    <a:pt x="870080" y="120540"/>
                  </a:lnTo>
                  <a:lnTo>
                    <a:pt x="833400" y="89143"/>
                  </a:lnTo>
                  <a:lnTo>
                    <a:pt x="795790" y="58573"/>
                  </a:lnTo>
                  <a:lnTo>
                    <a:pt x="757255" y="28852"/>
                  </a:lnTo>
                  <a:lnTo>
                    <a:pt x="717803" y="0"/>
                  </a:lnTo>
                  <a:close/>
                </a:path>
              </a:pathLst>
            </a:custGeom>
            <a:solidFill>
              <a:srgbClr val="5E5E5E"/>
            </a:solidFill>
          </p:spPr>
          <p:txBody>
            <a:bodyPr wrap="square" lIns="0" tIns="0" rIns="0" bIns="0" rtlCol="0"/>
            <a:lstStyle/>
            <a:p>
              <a:r>
                <a:rPr lang="en-US" sz="1115" dirty="0"/>
                <a:t>            </a:t>
              </a:r>
            </a:p>
            <a:p>
              <a:endParaRPr lang="en-US" sz="1115" dirty="0"/>
            </a:p>
            <a:p>
              <a:endParaRPr lang="en-US" sz="1115" dirty="0"/>
            </a:p>
            <a:p>
              <a:r>
                <a:rPr lang="en-US" sz="1115" dirty="0"/>
                <a:t>            </a:t>
              </a:r>
            </a:p>
          </p:txBody>
        </p:sp>
        <p:sp>
          <p:nvSpPr>
            <p:cNvPr id="10" name="object 13"/>
            <p:cNvSpPr/>
            <p:nvPr/>
          </p:nvSpPr>
          <p:spPr>
            <a:xfrm>
              <a:off x="5627435" y="4422957"/>
              <a:ext cx="2291904" cy="1358973"/>
            </a:xfrm>
            <a:custGeom>
              <a:avLst/>
              <a:gdLst/>
              <a:ahLst/>
              <a:cxnLst/>
              <a:rect l="l" t="t" r="r" b="b"/>
              <a:pathLst>
                <a:path w="2183129" h="1305560">
                  <a:moveTo>
                    <a:pt x="335279" y="1303070"/>
                  </a:moveTo>
                  <a:lnTo>
                    <a:pt x="391667" y="1305001"/>
                  </a:lnTo>
                  <a:lnTo>
                    <a:pt x="398271" y="1304950"/>
                  </a:lnTo>
                  <a:lnTo>
                    <a:pt x="401574" y="1304543"/>
                  </a:lnTo>
                  <a:lnTo>
                    <a:pt x="335279" y="1303070"/>
                  </a:lnTo>
                  <a:close/>
                </a:path>
                <a:path w="2183129" h="1305560">
                  <a:moveTo>
                    <a:pt x="2183130" y="0"/>
                  </a:moveTo>
                  <a:lnTo>
                    <a:pt x="0" y="12445"/>
                  </a:lnTo>
                  <a:lnTo>
                    <a:pt x="411606" y="1304086"/>
                  </a:lnTo>
                  <a:lnTo>
                    <a:pt x="460920" y="1302696"/>
                  </a:lnTo>
                  <a:lnTo>
                    <a:pt x="509976" y="1300043"/>
                  </a:lnTo>
                  <a:lnTo>
                    <a:pt x="558755" y="1296140"/>
                  </a:lnTo>
                  <a:lnTo>
                    <a:pt x="607239" y="1291001"/>
                  </a:lnTo>
                  <a:lnTo>
                    <a:pt x="655409" y="1284640"/>
                  </a:lnTo>
                  <a:lnTo>
                    <a:pt x="703247" y="1277070"/>
                  </a:lnTo>
                  <a:lnTo>
                    <a:pt x="750734" y="1268304"/>
                  </a:lnTo>
                  <a:lnTo>
                    <a:pt x="797852" y="1258357"/>
                  </a:lnTo>
                  <a:lnTo>
                    <a:pt x="844582" y="1247241"/>
                  </a:lnTo>
                  <a:lnTo>
                    <a:pt x="890905" y="1234971"/>
                  </a:lnTo>
                  <a:lnTo>
                    <a:pt x="936804" y="1221559"/>
                  </a:lnTo>
                  <a:lnTo>
                    <a:pt x="982260" y="1207020"/>
                  </a:lnTo>
                  <a:lnTo>
                    <a:pt x="1027253" y="1191367"/>
                  </a:lnTo>
                  <a:lnTo>
                    <a:pt x="1071767" y="1174613"/>
                  </a:lnTo>
                  <a:lnTo>
                    <a:pt x="1115781" y="1156771"/>
                  </a:lnTo>
                  <a:lnTo>
                    <a:pt x="1159278" y="1137857"/>
                  </a:lnTo>
                  <a:lnTo>
                    <a:pt x="1202238" y="1117882"/>
                  </a:lnTo>
                  <a:lnTo>
                    <a:pt x="1244644" y="1096861"/>
                  </a:lnTo>
                  <a:lnTo>
                    <a:pt x="1286478" y="1074807"/>
                  </a:lnTo>
                  <a:lnTo>
                    <a:pt x="1327719" y="1051733"/>
                  </a:lnTo>
                  <a:lnTo>
                    <a:pt x="1368351" y="1027654"/>
                  </a:lnTo>
                  <a:lnTo>
                    <a:pt x="1408354" y="1002582"/>
                  </a:lnTo>
                  <a:lnTo>
                    <a:pt x="1447709" y="976531"/>
                  </a:lnTo>
                  <a:lnTo>
                    <a:pt x="1486400" y="949515"/>
                  </a:lnTo>
                  <a:lnTo>
                    <a:pt x="1524406" y="921548"/>
                  </a:lnTo>
                  <a:lnTo>
                    <a:pt x="1561709" y="892642"/>
                  </a:lnTo>
                  <a:lnTo>
                    <a:pt x="1598291" y="862812"/>
                  </a:lnTo>
                  <a:lnTo>
                    <a:pt x="1634133" y="832070"/>
                  </a:lnTo>
                  <a:lnTo>
                    <a:pt x="1669217" y="800431"/>
                  </a:lnTo>
                  <a:lnTo>
                    <a:pt x="1703524" y="767908"/>
                  </a:lnTo>
                  <a:lnTo>
                    <a:pt x="1737036" y="734514"/>
                  </a:lnTo>
                  <a:lnTo>
                    <a:pt x="1769734" y="700264"/>
                  </a:lnTo>
                  <a:lnTo>
                    <a:pt x="1801599" y="665169"/>
                  </a:lnTo>
                  <a:lnTo>
                    <a:pt x="1832614" y="629245"/>
                  </a:lnTo>
                  <a:lnTo>
                    <a:pt x="1862759" y="592505"/>
                  </a:lnTo>
                  <a:lnTo>
                    <a:pt x="1892017" y="554962"/>
                  </a:lnTo>
                  <a:lnTo>
                    <a:pt x="1920367" y="516629"/>
                  </a:lnTo>
                  <a:lnTo>
                    <a:pt x="1947793" y="477521"/>
                  </a:lnTo>
                  <a:lnTo>
                    <a:pt x="1974275" y="437650"/>
                  </a:lnTo>
                  <a:lnTo>
                    <a:pt x="1999796" y="397031"/>
                  </a:lnTo>
                  <a:lnTo>
                    <a:pt x="2024335" y="355677"/>
                  </a:lnTo>
                  <a:lnTo>
                    <a:pt x="2047876" y="313600"/>
                  </a:lnTo>
                  <a:lnTo>
                    <a:pt x="2070399" y="270816"/>
                  </a:lnTo>
                  <a:lnTo>
                    <a:pt x="2091886" y="227338"/>
                  </a:lnTo>
                  <a:lnTo>
                    <a:pt x="2112318" y="183178"/>
                  </a:lnTo>
                  <a:lnTo>
                    <a:pt x="2131677" y="138351"/>
                  </a:lnTo>
                  <a:lnTo>
                    <a:pt x="2149944" y="92870"/>
                  </a:lnTo>
                  <a:lnTo>
                    <a:pt x="2167101" y="46748"/>
                  </a:lnTo>
                  <a:lnTo>
                    <a:pt x="218313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/>
            <a:lstStyle/>
            <a:p>
              <a:r>
                <a:rPr lang="en-US" sz="1363" dirty="0"/>
                <a:t>             </a:t>
              </a:r>
            </a:p>
          </p:txBody>
        </p:sp>
        <p:sp>
          <p:nvSpPr>
            <p:cNvPr id="11" name="object 14"/>
            <p:cNvSpPr/>
            <p:nvPr/>
          </p:nvSpPr>
          <p:spPr>
            <a:xfrm>
              <a:off x="4305300" y="3753104"/>
              <a:ext cx="1790700" cy="2033905"/>
            </a:xfrm>
            <a:custGeom>
              <a:avLst/>
              <a:gdLst/>
              <a:ahLst/>
              <a:cxnLst/>
              <a:rect l="l" t="t" r="r" b="b"/>
              <a:pathLst>
                <a:path w="1790700" h="2033904">
                  <a:moveTo>
                    <a:pt x="1142238" y="0"/>
                  </a:moveTo>
                  <a:lnTo>
                    <a:pt x="0" y="844677"/>
                  </a:lnTo>
                  <a:lnTo>
                    <a:pt x="18703" y="889620"/>
                  </a:lnTo>
                  <a:lnTo>
                    <a:pt x="38480" y="933907"/>
                  </a:lnTo>
                  <a:lnTo>
                    <a:pt x="59311" y="977525"/>
                  </a:lnTo>
                  <a:lnTo>
                    <a:pt x="81179" y="1020459"/>
                  </a:lnTo>
                  <a:lnTo>
                    <a:pt x="104064" y="1062698"/>
                  </a:lnTo>
                  <a:lnTo>
                    <a:pt x="127949" y="1104227"/>
                  </a:lnTo>
                  <a:lnTo>
                    <a:pt x="152815" y="1145034"/>
                  </a:lnTo>
                  <a:lnTo>
                    <a:pt x="178644" y="1185105"/>
                  </a:lnTo>
                  <a:lnTo>
                    <a:pt x="205417" y="1224427"/>
                  </a:lnTo>
                  <a:lnTo>
                    <a:pt x="233116" y="1262987"/>
                  </a:lnTo>
                  <a:lnTo>
                    <a:pt x="261723" y="1300772"/>
                  </a:lnTo>
                  <a:lnTo>
                    <a:pt x="291218" y="1337769"/>
                  </a:lnTo>
                  <a:lnTo>
                    <a:pt x="321585" y="1373964"/>
                  </a:lnTo>
                  <a:lnTo>
                    <a:pt x="352804" y="1409344"/>
                  </a:lnTo>
                  <a:lnTo>
                    <a:pt x="384857" y="1443896"/>
                  </a:lnTo>
                  <a:lnTo>
                    <a:pt x="417726" y="1477607"/>
                  </a:lnTo>
                  <a:lnTo>
                    <a:pt x="451392" y="1510464"/>
                  </a:lnTo>
                  <a:lnTo>
                    <a:pt x="485837" y="1542453"/>
                  </a:lnTo>
                  <a:lnTo>
                    <a:pt x="521042" y="1573562"/>
                  </a:lnTo>
                  <a:lnTo>
                    <a:pt x="556990" y="1603776"/>
                  </a:lnTo>
                  <a:lnTo>
                    <a:pt x="593661" y="1633084"/>
                  </a:lnTo>
                  <a:lnTo>
                    <a:pt x="631038" y="1661471"/>
                  </a:lnTo>
                  <a:lnTo>
                    <a:pt x="669102" y="1688924"/>
                  </a:lnTo>
                  <a:lnTo>
                    <a:pt x="707834" y="1715431"/>
                  </a:lnTo>
                  <a:lnTo>
                    <a:pt x="747216" y="1740978"/>
                  </a:lnTo>
                  <a:lnTo>
                    <a:pt x="787231" y="1765553"/>
                  </a:lnTo>
                  <a:lnTo>
                    <a:pt x="827859" y="1789140"/>
                  </a:lnTo>
                  <a:lnTo>
                    <a:pt x="869081" y="1811729"/>
                  </a:lnTo>
                  <a:lnTo>
                    <a:pt x="910881" y="1833305"/>
                  </a:lnTo>
                  <a:lnTo>
                    <a:pt x="953239" y="1853855"/>
                  </a:lnTo>
                  <a:lnTo>
                    <a:pt x="996136" y="1873366"/>
                  </a:lnTo>
                  <a:lnTo>
                    <a:pt x="1039556" y="1891824"/>
                  </a:lnTo>
                  <a:lnTo>
                    <a:pt x="1083478" y="1909218"/>
                  </a:lnTo>
                  <a:lnTo>
                    <a:pt x="1127885" y="1925533"/>
                  </a:lnTo>
                  <a:lnTo>
                    <a:pt x="1172759" y="1940756"/>
                  </a:lnTo>
                  <a:lnTo>
                    <a:pt x="1218080" y="1954874"/>
                  </a:lnTo>
                  <a:lnTo>
                    <a:pt x="1263831" y="1967874"/>
                  </a:lnTo>
                  <a:lnTo>
                    <a:pt x="1309994" y="1979743"/>
                  </a:lnTo>
                  <a:lnTo>
                    <a:pt x="1356549" y="1990467"/>
                  </a:lnTo>
                  <a:lnTo>
                    <a:pt x="1403479" y="2000034"/>
                  </a:lnTo>
                  <a:lnTo>
                    <a:pt x="1450765" y="2008430"/>
                  </a:lnTo>
                  <a:lnTo>
                    <a:pt x="1498388" y="2015641"/>
                  </a:lnTo>
                  <a:lnTo>
                    <a:pt x="1546331" y="2021656"/>
                  </a:lnTo>
                  <a:lnTo>
                    <a:pt x="1594575" y="2026460"/>
                  </a:lnTo>
                  <a:lnTo>
                    <a:pt x="1643101" y="2030040"/>
                  </a:lnTo>
                  <a:lnTo>
                    <a:pt x="1691892" y="2032384"/>
                  </a:lnTo>
                  <a:lnTo>
                    <a:pt x="1740928" y="2033477"/>
                  </a:lnTo>
                  <a:lnTo>
                    <a:pt x="1790191" y="2033308"/>
                  </a:lnTo>
                  <a:lnTo>
                    <a:pt x="114223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txBody>
            <a:bodyPr wrap="square" lIns="0" tIns="0" rIns="0" bIns="0" rtlCol="0"/>
            <a:lstStyle/>
            <a:p>
              <a:r>
                <a:rPr lang="en-US" sz="1115" dirty="0"/>
                <a:t>S         </a:t>
              </a:r>
            </a:p>
            <a:p>
              <a:endParaRPr lang="en-US" sz="1115" dirty="0"/>
            </a:p>
            <a:p>
              <a:endParaRPr lang="en-US" sz="1115" dirty="0"/>
            </a:p>
            <a:p>
              <a:r>
                <a:rPr lang="en-US" sz="1115" dirty="0"/>
                <a:t>   </a:t>
              </a:r>
            </a:p>
          </p:txBody>
        </p:sp>
        <p:sp>
          <p:nvSpPr>
            <p:cNvPr id="12" name="object 15"/>
            <p:cNvSpPr/>
            <p:nvPr/>
          </p:nvSpPr>
          <p:spPr>
            <a:xfrm>
              <a:off x="4128349" y="2290318"/>
              <a:ext cx="1967412" cy="2337624"/>
            </a:xfrm>
            <a:custGeom>
              <a:avLst/>
              <a:gdLst/>
              <a:ahLst/>
              <a:cxnLst/>
              <a:rect l="l" t="t" r="r" b="b"/>
              <a:pathLst>
                <a:path w="1903729" h="2214879">
                  <a:moveTo>
                    <a:pt x="751498" y="0"/>
                  </a:moveTo>
                  <a:lnTo>
                    <a:pt x="712751" y="30098"/>
                  </a:lnTo>
                  <a:lnTo>
                    <a:pt x="674957" y="61045"/>
                  </a:lnTo>
                  <a:lnTo>
                    <a:pt x="638122" y="92820"/>
                  </a:lnTo>
                  <a:lnTo>
                    <a:pt x="602252" y="125400"/>
                  </a:lnTo>
                  <a:lnTo>
                    <a:pt x="567352" y="158765"/>
                  </a:lnTo>
                  <a:lnTo>
                    <a:pt x="533431" y="192893"/>
                  </a:lnTo>
                  <a:lnTo>
                    <a:pt x="500492" y="227761"/>
                  </a:lnTo>
                  <a:lnTo>
                    <a:pt x="468543" y="263349"/>
                  </a:lnTo>
                  <a:lnTo>
                    <a:pt x="437590" y="299636"/>
                  </a:lnTo>
                  <a:lnTo>
                    <a:pt x="407638" y="336598"/>
                  </a:lnTo>
                  <a:lnTo>
                    <a:pt x="378694" y="374216"/>
                  </a:lnTo>
                  <a:lnTo>
                    <a:pt x="350764" y="412467"/>
                  </a:lnTo>
                  <a:lnTo>
                    <a:pt x="323855" y="451330"/>
                  </a:lnTo>
                  <a:lnTo>
                    <a:pt x="297971" y="490783"/>
                  </a:lnTo>
                  <a:lnTo>
                    <a:pt x="273120" y="530804"/>
                  </a:lnTo>
                  <a:lnTo>
                    <a:pt x="249308" y="571373"/>
                  </a:lnTo>
                  <a:lnTo>
                    <a:pt x="226540" y="612468"/>
                  </a:lnTo>
                  <a:lnTo>
                    <a:pt x="204823" y="654066"/>
                  </a:lnTo>
                  <a:lnTo>
                    <a:pt x="184163" y="696147"/>
                  </a:lnTo>
                  <a:lnTo>
                    <a:pt x="164566" y="738689"/>
                  </a:lnTo>
                  <a:lnTo>
                    <a:pt x="146038" y="781670"/>
                  </a:lnTo>
                  <a:lnTo>
                    <a:pt x="128585" y="825069"/>
                  </a:lnTo>
                  <a:lnTo>
                    <a:pt x="112214" y="868864"/>
                  </a:lnTo>
                  <a:lnTo>
                    <a:pt x="96931" y="913033"/>
                  </a:lnTo>
                  <a:lnTo>
                    <a:pt x="82741" y="957556"/>
                  </a:lnTo>
                  <a:lnTo>
                    <a:pt x="69650" y="1002411"/>
                  </a:lnTo>
                  <a:lnTo>
                    <a:pt x="57666" y="1047575"/>
                  </a:lnTo>
                  <a:lnTo>
                    <a:pt x="46794" y="1093028"/>
                  </a:lnTo>
                  <a:lnTo>
                    <a:pt x="37040" y="1138747"/>
                  </a:lnTo>
                  <a:lnTo>
                    <a:pt x="28411" y="1184712"/>
                  </a:lnTo>
                  <a:lnTo>
                    <a:pt x="20911" y="1230901"/>
                  </a:lnTo>
                  <a:lnTo>
                    <a:pt x="14549" y="1277292"/>
                  </a:lnTo>
                  <a:lnTo>
                    <a:pt x="9329" y="1323863"/>
                  </a:lnTo>
                  <a:lnTo>
                    <a:pt x="5258" y="1370594"/>
                  </a:lnTo>
                  <a:lnTo>
                    <a:pt x="2342" y="1417462"/>
                  </a:lnTo>
                  <a:lnTo>
                    <a:pt x="587" y="1464446"/>
                  </a:lnTo>
                  <a:lnTo>
                    <a:pt x="0" y="1511525"/>
                  </a:lnTo>
                  <a:lnTo>
                    <a:pt x="585" y="1558676"/>
                  </a:lnTo>
                  <a:lnTo>
                    <a:pt x="2350" y="1605879"/>
                  </a:lnTo>
                  <a:lnTo>
                    <a:pt x="5301" y="1653111"/>
                  </a:lnTo>
                  <a:lnTo>
                    <a:pt x="9444" y="1700352"/>
                  </a:lnTo>
                  <a:lnTo>
                    <a:pt x="14784" y="1747579"/>
                  </a:lnTo>
                  <a:lnTo>
                    <a:pt x="21329" y="1794771"/>
                  </a:lnTo>
                  <a:lnTo>
                    <a:pt x="29083" y="1841907"/>
                  </a:lnTo>
                  <a:lnTo>
                    <a:pt x="38054" y="1888964"/>
                  </a:lnTo>
                  <a:lnTo>
                    <a:pt x="48247" y="1935922"/>
                  </a:lnTo>
                  <a:lnTo>
                    <a:pt x="59669" y="1982759"/>
                  </a:lnTo>
                  <a:lnTo>
                    <a:pt x="72326" y="2029453"/>
                  </a:lnTo>
                  <a:lnTo>
                    <a:pt x="86223" y="2075983"/>
                  </a:lnTo>
                  <a:lnTo>
                    <a:pt x="101367" y="2122327"/>
                  </a:lnTo>
                  <a:lnTo>
                    <a:pt x="117764" y="2168464"/>
                  </a:lnTo>
                  <a:lnTo>
                    <a:pt x="135421" y="2214372"/>
                  </a:lnTo>
                  <a:lnTo>
                    <a:pt x="1903134" y="913129"/>
                  </a:lnTo>
                  <a:lnTo>
                    <a:pt x="75149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r>
                <a:rPr lang="en-US" sz="1115" dirty="0"/>
                <a:t>    </a:t>
              </a:r>
            </a:p>
            <a:p>
              <a:endParaRPr lang="en-US" sz="1115" dirty="0"/>
            </a:p>
            <a:p>
              <a:endParaRPr lang="en-US" sz="1115" dirty="0"/>
            </a:p>
            <a:p>
              <a:r>
                <a:rPr lang="en-US" sz="1982" b="1" dirty="0"/>
                <a:t>       </a:t>
              </a:r>
              <a:endParaRPr sz="1982" b="1" dirty="0"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5324122" y="2357999"/>
            <a:ext cx="2120868" cy="369382"/>
          </a:xfrm>
          <a:prstGeom prst="rect">
            <a:avLst/>
          </a:prstGeom>
        </p:spPr>
        <p:txBody>
          <a:bodyPr wrap="square" lIns="63740" tIns="31870" rIns="63740" bIns="31870">
            <a:spAutoFit/>
          </a:bodyPr>
          <a:lstStyle/>
          <a:p>
            <a:pPr algn="ctr"/>
            <a:r>
              <a:rPr lang="en-US" sz="1982" b="1" dirty="0"/>
              <a:t>Assumptions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6735528" y="1812752"/>
            <a:ext cx="1879485" cy="235948"/>
          </a:xfrm>
          <a:prstGeom prst="rect">
            <a:avLst/>
          </a:prstGeom>
        </p:spPr>
        <p:txBody>
          <a:bodyPr wrap="square" lIns="63740" tIns="31870" rIns="63740" bIns="31870">
            <a:spAutoFit/>
          </a:bodyPr>
          <a:lstStyle/>
          <a:p>
            <a:r>
              <a:rPr lang="en-US" sz="1115" dirty="0"/>
              <a:t>   </a:t>
            </a:r>
            <a:endParaRPr lang="en-US" sz="1115" b="1" dirty="0"/>
          </a:p>
        </p:txBody>
      </p:sp>
      <p:sp>
        <p:nvSpPr>
          <p:cNvPr id="14" name="مستطيل 13"/>
          <p:cNvSpPr/>
          <p:nvPr/>
        </p:nvSpPr>
        <p:spPr>
          <a:xfrm>
            <a:off x="4297471" y="3347539"/>
            <a:ext cx="1763493" cy="674401"/>
          </a:xfrm>
          <a:prstGeom prst="rect">
            <a:avLst/>
          </a:prstGeom>
        </p:spPr>
        <p:txBody>
          <a:bodyPr wrap="square" lIns="63740" tIns="31870" rIns="63740" bIns="31870">
            <a:spAutoFit/>
          </a:bodyPr>
          <a:lstStyle/>
          <a:p>
            <a:r>
              <a:rPr lang="en-US" sz="1982" b="1" dirty="0"/>
              <a:t>Structural details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6247820" y="5256383"/>
            <a:ext cx="1892862" cy="369382"/>
          </a:xfrm>
          <a:prstGeom prst="rect">
            <a:avLst/>
          </a:prstGeom>
        </p:spPr>
        <p:txBody>
          <a:bodyPr wrap="none" lIns="63740" tIns="31870" rIns="63740" bIns="31870">
            <a:spAutoFit/>
          </a:bodyPr>
          <a:lstStyle/>
          <a:p>
            <a:r>
              <a:rPr lang="en-US" sz="1982" b="1" dirty="0"/>
              <a:t>Structural model</a:t>
            </a:r>
          </a:p>
        </p:txBody>
      </p:sp>
      <p:sp>
        <p:nvSpPr>
          <p:cNvPr id="16" name="مستطيل 15"/>
          <p:cNvSpPr/>
          <p:nvPr/>
        </p:nvSpPr>
        <p:spPr>
          <a:xfrm>
            <a:off x="7430172" y="3711117"/>
            <a:ext cx="1047425" cy="369382"/>
          </a:xfrm>
          <a:prstGeom prst="rect">
            <a:avLst/>
          </a:prstGeom>
        </p:spPr>
        <p:txBody>
          <a:bodyPr wrap="square" lIns="63740" tIns="31870" rIns="63740" bIns="31870">
            <a:spAutoFit/>
          </a:bodyPr>
          <a:lstStyle/>
          <a:p>
            <a:r>
              <a:rPr lang="en-US" sz="1982" b="1" dirty="0"/>
              <a:t>Design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5CAC935C-9DBC-43E9-9B4C-F1E32F2CC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6" y="6228071"/>
            <a:ext cx="12028714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C6D67-010B-4129-9751-61C763508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55</a:t>
            </a:fld>
            <a:endParaRPr lang="en-US"/>
          </a:p>
        </p:txBody>
      </p:sp>
      <p:sp>
        <p:nvSpPr>
          <p:cNvPr id="20" name="مستطيل 14"/>
          <p:cNvSpPr/>
          <p:nvPr/>
        </p:nvSpPr>
        <p:spPr>
          <a:xfrm>
            <a:off x="4769224" y="5024040"/>
            <a:ext cx="1311609" cy="674401"/>
          </a:xfrm>
          <a:prstGeom prst="rect">
            <a:avLst/>
          </a:prstGeom>
        </p:spPr>
        <p:txBody>
          <a:bodyPr wrap="square" lIns="63740" tIns="31870" rIns="63740" bIns="31870">
            <a:spAutoFit/>
          </a:bodyPr>
          <a:lstStyle/>
          <a:p>
            <a:r>
              <a:rPr lang="en-US" sz="1982" b="1" dirty="0"/>
              <a:t>Seismic checks </a:t>
            </a:r>
          </a:p>
        </p:txBody>
      </p:sp>
      <p:sp>
        <p:nvSpPr>
          <p:cNvPr id="22" name="عنوان 1"/>
          <p:cNvSpPr>
            <a:spLocks noGrp="1"/>
          </p:cNvSpPr>
          <p:nvPr>
            <p:ph type="title"/>
          </p:nvPr>
        </p:nvSpPr>
        <p:spPr>
          <a:xfrm>
            <a:off x="4084464" y="433659"/>
            <a:ext cx="4434514" cy="711600"/>
          </a:xfrm>
        </p:spPr>
        <p:txBody>
          <a:bodyPr>
            <a:normAutofit/>
          </a:bodyPr>
          <a:lstStyle/>
          <a:p>
            <a:r>
              <a:rPr lang="en-US" sz="3030" b="1" dirty="0">
                <a:solidFill>
                  <a:srgbClr val="E25C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A021C83-C7D4-44CF-AEA0-18DD12F3A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83" cy="686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0904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61307" y="40488"/>
            <a:ext cx="3356796" cy="509039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E25C26"/>
                </a:solidFill>
              </a:rPr>
              <a:t>Structural Aspect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0E9BEB-1704-4B3A-9DF4-433A91F54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307" y="804527"/>
            <a:ext cx="7543091" cy="54235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Assumptions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7C1D9DC-0F32-475C-8E4D-4517DD72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56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61308307"/>
              </p:ext>
            </p:extLst>
          </p:nvPr>
        </p:nvGraphicFramePr>
        <p:xfrm>
          <a:off x="2001493" y="980171"/>
          <a:ext cx="7590076" cy="4839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F6FE460-E439-2E15-877F-E62530C9E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6" y="6228071"/>
            <a:ext cx="12028714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E40465-14C9-4FB6-FB5C-0BAD7619A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83" cy="686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2064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0562" y="124382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>
                <a:solidFill>
                  <a:srgbClr val="E25C26"/>
                </a:solidFill>
              </a:rPr>
              <a:t>Structural Aspect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0E9BEB-1704-4B3A-9DF4-433A91F54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7964" y="647526"/>
            <a:ext cx="7543091" cy="589845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Assumptions</a:t>
            </a:r>
          </a:p>
          <a:p>
            <a:pPr marL="0" indent="0">
              <a:buNone/>
            </a:pPr>
            <a:endParaRPr lang="en-US" sz="1731" dirty="0"/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7C1D9DC-0F32-475C-8E4D-4517DD72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57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 3"/>
              <p:cNvGraphicFramePr/>
              <p:nvPr>
                <p:extLst>
                  <p:ext uri="{D42A27DB-BD31-4B8C-83A1-F6EECF244321}">
                    <p14:modId xmlns:p14="http://schemas.microsoft.com/office/powerpoint/2010/main" val="2503107844"/>
                  </p:ext>
                </p:extLst>
              </p:nvPr>
            </p:nvGraphicFramePr>
            <p:xfrm>
              <a:off x="1732444" y="1184775"/>
              <a:ext cx="4483837" cy="444107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Diagram 3"/>
              <p:cNvGraphicFramePr/>
              <p:nvPr>
                <p:extLst>
                  <p:ext uri="{D42A27DB-BD31-4B8C-83A1-F6EECF244321}">
                    <p14:modId xmlns:p14="http://schemas.microsoft.com/office/powerpoint/2010/main" val="2503107844"/>
                  </p:ext>
                </p:extLst>
              </p:nvPr>
            </p:nvGraphicFramePr>
            <p:xfrm>
              <a:off x="1732444" y="1184775"/>
              <a:ext cx="4483837" cy="444107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052312119"/>
              </p:ext>
            </p:extLst>
          </p:nvPr>
        </p:nvGraphicFramePr>
        <p:xfrm>
          <a:off x="6216281" y="136526"/>
          <a:ext cx="4016796" cy="640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F7D9003-338B-8185-C869-C85D018C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DDDD99C-9EE6-CF35-EB73-BA9D9FF76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3839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B5BA95A-E794-407A-8967-1570D88FC9C6}"/>
              </a:ext>
            </a:extLst>
          </p:cNvPr>
          <p:cNvSpPr txBox="1">
            <a:spLocks/>
          </p:cNvSpPr>
          <p:nvPr/>
        </p:nvSpPr>
        <p:spPr>
          <a:xfrm>
            <a:off x="2394804" y="561379"/>
            <a:ext cx="7192214" cy="6046940"/>
          </a:xfrm>
          <a:prstGeom prst="rect">
            <a:avLst/>
          </a:prstGeom>
        </p:spPr>
        <p:txBody>
          <a:bodyPr vert="horz" lIns="79162" tIns="39581" rIns="79162" bIns="39581" rtlCol="0">
            <a:normAutofit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system: One - way ribbed slab  and solid slab.</a:t>
            </a: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r>
              <a:rPr lang="ar-JO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ar-JO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4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2AAA3-14AB-416C-AA4C-5EA5AF7CC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58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8ACB82-78FF-4410-B2B0-CD71ADA06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058" y="1294446"/>
            <a:ext cx="2537933" cy="21345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10DF5F-1D34-44B7-B10B-5B2DB6178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643" y="1294446"/>
            <a:ext cx="2730533" cy="23215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2597C7-2B2C-446C-9ED1-431496DD7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0007" y="1411491"/>
            <a:ext cx="2429561" cy="15187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C6EB205-3401-4299-A90E-DF9A96D44717}"/>
              </a:ext>
            </a:extLst>
          </p:cNvPr>
          <p:cNvSpPr txBox="1"/>
          <p:nvPr/>
        </p:nvSpPr>
        <p:spPr>
          <a:xfrm>
            <a:off x="1034418" y="80492"/>
            <a:ext cx="4360644" cy="45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337" b="1" dirty="0"/>
              <a:t>Structural Aspect</a:t>
            </a:r>
            <a:endParaRPr lang="en-US" sz="2337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3324122-8A9D-4D4F-962D-7EC1BD394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98" y="4279112"/>
            <a:ext cx="6171619" cy="1466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A158FF3-E7C7-DD9F-6A07-72A332ED7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0EB0DEC-7AA8-24C7-6DA9-78F81B411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226753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6877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435" y="588419"/>
            <a:ext cx="5409716" cy="611179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ar-JO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435" y="57416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7FB16-0BC2-487D-83B5-0FA5ACACF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59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91486E-0DB3-498D-80CA-CC91C0507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077" y="1371793"/>
            <a:ext cx="5111846" cy="39897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C71AB2-7136-79EC-7036-8B151485C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784827-FAE1-4086-DC43-7E7523BD8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712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54522353"/>
              </p:ext>
            </p:extLst>
          </p:nvPr>
        </p:nvGraphicFramePr>
        <p:xfrm>
          <a:off x="2909499" y="1623392"/>
          <a:ext cx="6967925" cy="4456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511039" y="328879"/>
            <a:ext cx="38813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CBCCEB0-6A68-F10E-6E42-C1259A9EE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FF751FE-3CEF-DE1D-F6AB-4D3F4B178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3129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566" y="690366"/>
            <a:ext cx="7667770" cy="600251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structural model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04588" y="6422155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60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566" y="16512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333ED8-12B2-48D6-8BAA-0B9EF9E1B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020" y="1184775"/>
            <a:ext cx="6109280" cy="47104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7FC1F0-E102-AC9A-ECD3-840F571F6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F898F77-76E3-B3FF-2BB8-FF4F31063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9006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7833" y="621201"/>
            <a:ext cx="5409716" cy="61117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421300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61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435" y="54251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A119039-E0BF-4D0F-A134-64CC2CC57E98}"/>
              </a:ext>
            </a:extLst>
          </p:cNvPr>
          <p:cNvSpPr txBox="1">
            <a:spLocks/>
          </p:cNvSpPr>
          <p:nvPr/>
        </p:nvSpPr>
        <p:spPr>
          <a:xfrm>
            <a:off x="902055" y="280004"/>
            <a:ext cx="5409716" cy="6111797"/>
          </a:xfrm>
          <a:prstGeom prst="rect">
            <a:avLst/>
          </a:prstGeom>
        </p:spPr>
        <p:txBody>
          <a:bodyPr vert="horz" lIns="79162" tIns="39581" rIns="79162" bIns="39581" rtlCol="0">
            <a:normAutofit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</a:t>
            </a:r>
          </a:p>
          <a:p>
            <a:pPr marL="0" indent="0">
              <a:buNone/>
            </a:pPr>
            <a:r>
              <a:rPr lang="en-US" sz="1558" dirty="0"/>
              <a:t>-</a:t>
            </a:r>
            <a:r>
              <a:rPr lang="en-US" sz="1558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marL="0" indent="0">
              <a:buNone/>
            </a:pPr>
            <a:endParaRPr lang="en-US" sz="2004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41832A-D81C-48B4-962A-74F17ACFC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002" y="1184775"/>
            <a:ext cx="6795015" cy="49731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3E9FE8-EDC8-B03F-D546-3E2BE9AF6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4851AE68-CC02-2931-B201-A43C0F900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5989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227" y="319272"/>
            <a:ext cx="5409716" cy="61117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</a:t>
            </a:r>
          </a:p>
          <a:p>
            <a:pPr marL="0" indent="0">
              <a:buNone/>
            </a:pPr>
            <a:r>
              <a:rPr lang="en-US" sz="1558" dirty="0"/>
              <a:t>- Equilibrium check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78" dirty="0"/>
              <a:t>- Deflection check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358961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62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86" y="64752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5A35D8-65E6-4F1E-85A9-8D120C88B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040" y="1323988"/>
            <a:ext cx="5111846" cy="13017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853A19-CA63-4043-81D0-48B28F5EA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069" y="3863890"/>
            <a:ext cx="5111846" cy="1301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DCE22-3CFF-147A-99E2-7A58B70CD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AADA7FA-99AD-BAF5-F14A-F4039971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1596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>
            <a:extLst>
              <a:ext uri="{FF2B5EF4-FFF2-40B4-BE49-F238E27FC236}">
                <a16:creationId xmlns:a16="http://schemas.microsoft.com/office/drawing/2014/main" id="{5D0F33E7-8CC4-4D0B-A996-23C50A65F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821" y="64006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422" y="978968"/>
            <a:ext cx="6304895" cy="52365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</a:t>
            </a:r>
          </a:p>
          <a:p>
            <a:pPr marL="0" indent="0">
              <a:buNone/>
            </a:pPr>
            <a:r>
              <a:rPr lang="en-US" sz="1731" dirty="0"/>
              <a:t>- Stress strain check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38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704988-61C3-45F7-86DF-BAFA8347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B09B-0D90-49AE-B553-8E9E57B8D32A}" type="slidenum">
              <a:rPr lang="en-US" smtClean="0"/>
              <a:t>63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8688B-89DA-4881-B5E7-646C69BB3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143" y="2057529"/>
            <a:ext cx="4871082" cy="8162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98F623-B7F3-48EA-B370-05975E956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9143" y="4358261"/>
            <a:ext cx="4871082" cy="9409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92C3F2-37D2-7978-D9AE-F7D413CEC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A3398119-7838-EF07-6BD5-C256AA8D1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1566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876" y="584501"/>
            <a:ext cx="7193942" cy="611179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Seismic checks</a:t>
            </a:r>
          </a:p>
          <a:p>
            <a:pPr marL="0" indent="0">
              <a:buNone/>
            </a:pPr>
            <a:endParaRPr lang="en-US" sz="138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8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7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410400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64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86" y="21144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0A47C6-17DE-4202-82E3-0E96BA6A1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614" y="1563371"/>
            <a:ext cx="5298864" cy="14292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9E61EC-46FB-4F05-A890-944261B97E5D}"/>
              </a:ext>
            </a:extLst>
          </p:cNvPr>
          <p:cNvSpPr txBox="1"/>
          <p:nvPr/>
        </p:nvSpPr>
        <p:spPr>
          <a:xfrm>
            <a:off x="792876" y="3194109"/>
            <a:ext cx="5880336" cy="412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7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61E4A-7105-468C-AD23-3C3A9737F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614" y="4011372"/>
            <a:ext cx="5298864" cy="12832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F37C4D-D416-B0F4-1FE8-E8813F652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F06ED9B-9647-D739-2EE2-F6E5C5711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47936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227" y="557419"/>
            <a:ext cx="5409716" cy="611179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</a:t>
            </a:r>
          </a:p>
          <a:p>
            <a:pPr marL="0" indent="0">
              <a:buNone/>
            </a:pPr>
            <a:r>
              <a:rPr lang="en-US" sz="13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-Drift check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393391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65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907" y="4838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DD86C-55DE-4092-B7AF-2158EFA032B5}"/>
              </a:ext>
            </a:extLst>
          </p:cNvPr>
          <p:cNvSpPr txBox="1"/>
          <p:nvPr/>
        </p:nvSpPr>
        <p:spPr>
          <a:xfrm>
            <a:off x="5146831" y="2405174"/>
            <a:ext cx="2368904" cy="332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558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128659-7311-43B4-92EA-9DDD7D646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098" y="1371794"/>
            <a:ext cx="6755580" cy="47970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1917096-FAA5-930F-9315-CA3FE5730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1ACD4A-E51E-25A3-C71C-B2A97C93D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0997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1313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66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008" y="28763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270238" y="742281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-Column details</a:t>
            </a:r>
          </a:p>
        </p:txBody>
      </p:sp>
      <p:sp>
        <p:nvSpPr>
          <p:cNvPr id="9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864533" y="442956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4A03C6-64AF-4D1F-A01C-813B835E76BC}"/>
              </a:ext>
            </a:extLst>
          </p:cNvPr>
          <p:cNvCxnSpPr>
            <a:cxnSpLocks/>
          </p:cNvCxnSpPr>
          <p:nvPr/>
        </p:nvCxnSpPr>
        <p:spPr>
          <a:xfrm>
            <a:off x="5102264" y="3304321"/>
            <a:ext cx="53570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112822D-7F0A-43A7-8840-96460F518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64" y="373175"/>
            <a:ext cx="5232829" cy="28032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BBA7DE-9750-4616-AD75-FB1F132F9D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510" y="3464484"/>
            <a:ext cx="5270583" cy="32050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A522F8-B015-44E8-AEAB-7A62F92F68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46" y="1108009"/>
            <a:ext cx="2817617" cy="51510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C988D16-26C4-3F8F-49CC-BB7A81A69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86EBB4-C9D4-8FD9-D3A7-9711E2B9C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8605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67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86" y="30305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692825" y="742603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055771" y="451624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2B6696-2FC7-40BF-A554-45176893C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251964"/>
            <a:ext cx="8402436" cy="28627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106413-9189-428F-9E58-6174D8258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71" y="4239414"/>
            <a:ext cx="2910475" cy="2183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436AA-726B-428F-A0B5-36C1C13AD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31" y="4179220"/>
            <a:ext cx="2604259" cy="21836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1BED2F-14DB-4F05-8082-2781930B4C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169" y="4239415"/>
            <a:ext cx="2604259" cy="21836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357F0E-3CD9-9487-822C-4050B770F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175648D-415D-7AE9-2F19-61F5C5C96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8517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68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245" y="4901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805714" y="680059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324749" y="373818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FBDC1D-E5C0-41E4-AF78-DEF755C31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30458"/>
            <a:ext cx="8813057" cy="26803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40250C-4198-4D07-BEF9-964DC8985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435755"/>
            <a:ext cx="2621548" cy="18187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F400568-C712-4F8F-AA2C-CB5DC5A1D7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485" y="4425573"/>
            <a:ext cx="2621548" cy="18181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7A4949-A093-4CC7-8AC6-FF758C760C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170" y="4500793"/>
            <a:ext cx="2481688" cy="16886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8E506A8-4AEF-4EA4-BDA0-0D107E180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07A1ADD-21C4-E315-1D61-C5D0C55B6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0909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69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621" y="48328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438250" y="768982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926621" y="395625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087685-F0BB-4B99-AB3C-DAF8A00FF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51962"/>
            <a:ext cx="8658573" cy="26584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63A219-B6EA-411F-A1AF-EA511F5188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777" y="4117927"/>
            <a:ext cx="2784483" cy="19710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88FAE5-D654-40FE-9563-A5F3AB90E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02" y="4243074"/>
            <a:ext cx="2784483" cy="19093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28C298-1092-4DD7-A3D6-70B67D8333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71" y="4273490"/>
            <a:ext cx="2576602" cy="19710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1CF426-29C5-10F2-69F7-51A148531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F0C3BE-5676-A981-4BEC-F976D6E00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985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DB29C-B7F2-3032-6052-78C907832FE9}"/>
              </a:ext>
            </a:extLst>
          </p:cNvPr>
          <p:cNvSpPr txBox="1"/>
          <p:nvPr/>
        </p:nvSpPr>
        <p:spPr>
          <a:xfrm>
            <a:off x="998281" y="58454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Site Analyze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5FBEB1-E4CB-6704-5407-96FD716D1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61" y="2348885"/>
            <a:ext cx="5498582" cy="352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036331-1F25-D120-3E0D-F12458ADD2AF}"/>
              </a:ext>
            </a:extLst>
          </p:cNvPr>
          <p:cNvSpPr txBox="1"/>
          <p:nvPr/>
        </p:nvSpPr>
        <p:spPr>
          <a:xfrm>
            <a:off x="1848465" y="18639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Land topography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2423C4-6910-B668-E50E-2D80694B084B}"/>
              </a:ext>
            </a:extLst>
          </p:cNvPr>
          <p:cNvSpPr txBox="1"/>
          <p:nvPr/>
        </p:nvSpPr>
        <p:spPr>
          <a:xfrm>
            <a:off x="6302477" y="172176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Site location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02C43-625D-A218-356E-70FC22B8C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2477" y="2253641"/>
            <a:ext cx="4985931" cy="370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16986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70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925" y="25485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448299" y="720865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185485" y="434807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854A0D-D255-4B2D-A448-A3D81C0FE1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323" y="1229904"/>
            <a:ext cx="6857354" cy="53623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BD92317-2EFD-4C9F-A89A-A6074CC37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DC8D4339-7676-0C97-4444-E4BECC7FD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56457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71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5" y="8560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427364" y="707330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091201" y="424129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DD672D-06D8-4023-9597-CCD05C3AB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983" y="1216369"/>
            <a:ext cx="7044374" cy="52684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4661BD-6D60-31F8-2218-D459EAAB5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7952FC59-7F93-8B87-3AFE-BB02A43C2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22907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3078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72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566" y="69981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421593" y="720931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-Beam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060806" y="406451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C61F24-C3FC-4EF7-9781-A3CC112B9F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983" y="1251961"/>
            <a:ext cx="7169054" cy="51539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DD25DB-0986-AB98-B03A-44BFAEF34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BE9E76-0451-EF08-9EFB-206134201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60518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1300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73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008" y="39155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990666" y="494489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Slab details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3D6FAF-3F8C-47D1-BB6E-DCB480FC98CD}"/>
              </a:ext>
            </a:extLst>
          </p:cNvPr>
          <p:cNvSpPr txBox="1"/>
          <p:nvPr/>
        </p:nvSpPr>
        <p:spPr>
          <a:xfrm>
            <a:off x="1141852" y="925968"/>
            <a:ext cx="2589620" cy="332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8" dirty="0"/>
              <a:t>One – way ribbed slab (38cm)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24C06-552B-4BB5-A498-F6BD92BB7A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15" y="2296451"/>
            <a:ext cx="5063582" cy="32334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9A0623-F649-4A94-B167-63D6BB7E60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81" y="2278344"/>
            <a:ext cx="5797582" cy="36536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508EEF-2A91-C8F1-34E2-2CB474DDE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702A80C4-4248-D419-9663-8B7C226B1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41973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1300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74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822" y="167816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187879" y="510646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Slab details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3D6FAF-3F8C-47D1-BB6E-DCB480FC98CD}"/>
              </a:ext>
            </a:extLst>
          </p:cNvPr>
          <p:cNvSpPr txBox="1"/>
          <p:nvPr/>
        </p:nvSpPr>
        <p:spPr>
          <a:xfrm>
            <a:off x="1187879" y="1019685"/>
            <a:ext cx="2589620" cy="332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8" dirty="0"/>
              <a:t>One – way ribbed slab (32cm)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5A8909-DF44-4D30-AD52-1657DD143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18" y="2555705"/>
            <a:ext cx="4739878" cy="25085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2AAECE-8C77-44FF-AB52-AB9EE5F54D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80" y="2162127"/>
            <a:ext cx="6353744" cy="3759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8871F6-F865-290C-60CC-9D31E56C8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3902E27-5824-CC82-7794-E89B9214E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5089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524678" y="6421300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75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964" y="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260042" y="474364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Slab details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3D6FAF-3F8C-47D1-BB6E-DCB480FC98CD}"/>
              </a:ext>
            </a:extLst>
          </p:cNvPr>
          <p:cNvSpPr txBox="1"/>
          <p:nvPr/>
        </p:nvSpPr>
        <p:spPr>
          <a:xfrm>
            <a:off x="1426693" y="983403"/>
            <a:ext cx="994183" cy="332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8" dirty="0"/>
              <a:t>Solid slab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B8C028-80E3-48DC-BFA6-B0A0AF70A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81" y="1517972"/>
            <a:ext cx="6233959" cy="35068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EABF6E-5760-F914-6ADD-71D81FD27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298130-7417-FEF2-B254-41299FA0E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63818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358961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76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621" y="68089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324749" y="747035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58" b="1" dirty="0"/>
              <a:t>-Mat foundation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227275" y="492516"/>
            <a:ext cx="3356796" cy="427270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7F7FA2-1052-462B-8563-62092A892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63" y="1402745"/>
            <a:ext cx="5320589" cy="4322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F2DBE7-85F9-48CD-8C74-48A81CCA85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132" y="2112555"/>
            <a:ext cx="2827007" cy="230098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269921-0F45-43D3-BCFC-47D7FCE7176B}"/>
              </a:ext>
            </a:extLst>
          </p:cNvPr>
          <p:cNvCxnSpPr>
            <a:cxnSpLocks/>
          </p:cNvCxnSpPr>
          <p:nvPr/>
        </p:nvCxnSpPr>
        <p:spPr>
          <a:xfrm flipH="1">
            <a:off x="3789435" y="2976586"/>
            <a:ext cx="4862488" cy="452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376A80EA-48FD-3173-954B-D69DAE80A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4214E6-A0E4-7B63-813A-9072DBD1D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6044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358961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77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59" y="91991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174116" y="864098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58" b="1" dirty="0"/>
              <a:t>-Mat foundation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174116" y="492515"/>
            <a:ext cx="3356796" cy="427270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7DB092-FEC2-4714-A152-045D7E6CF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132" y="1349169"/>
            <a:ext cx="4301432" cy="48906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4182D2-708F-4300-92A0-A0E188DC0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810" y="785873"/>
            <a:ext cx="3777875" cy="556385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CCCADDA-CD5D-A967-BC85-D5482E0A4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A99F3EDE-66B6-24B9-E069-4A20FF5E7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7885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440892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78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566" y="145964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416478" y="796398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-Stair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117628" y="541879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98217B-6C47-42E2-AADA-6B8A15165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356" y="1325595"/>
            <a:ext cx="8166486" cy="463570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B7029A8-F39C-B6A3-5373-654A20B20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117FCA-B614-29CD-CE4A-E0E96C15E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7864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440892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79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935" y="25485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638316" y="642910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-Stair details</a:t>
            </a:r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204714" y="365790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964A61-4244-4B3B-B040-6766B3B21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48" y="1429071"/>
            <a:ext cx="8415844" cy="45997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BD76AE3-60D0-3B2C-C4D6-0E524010E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1C3B0DB9-0BFB-F0E1-F2C4-C9979D3B1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75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DB29C-B7F2-3032-6052-78C907832FE9}"/>
              </a:ext>
            </a:extLst>
          </p:cNvPr>
          <p:cNvSpPr txBox="1"/>
          <p:nvPr/>
        </p:nvSpPr>
        <p:spPr>
          <a:xfrm>
            <a:off x="762915" y="25549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Site Analyze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633B90-33B3-5C29-4B68-C228B9AA52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15" y="1732848"/>
            <a:ext cx="5244595" cy="426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FBC69C-818A-A6C6-660D-67A29B6BAB5A}"/>
              </a:ext>
            </a:extLst>
          </p:cNvPr>
          <p:cNvSpPr txBox="1"/>
          <p:nvPr/>
        </p:nvSpPr>
        <p:spPr>
          <a:xfrm>
            <a:off x="993357" y="12024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Analysis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5162B-D8F4-AEA5-82E5-E5C02233D4C7}"/>
              </a:ext>
            </a:extLst>
          </p:cNvPr>
          <p:cNvSpPr txBox="1"/>
          <p:nvPr/>
        </p:nvSpPr>
        <p:spPr>
          <a:xfrm>
            <a:off x="6223819" y="12024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 diagram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D32ECE-CE2F-D462-0257-93847D522B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502" y="1788223"/>
            <a:ext cx="5504080" cy="426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79151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440892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80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659" y="68989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324749" y="681579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-Ramp</a:t>
            </a:r>
            <a:r>
              <a:rPr lang="ar-SA" sz="1731" b="1" dirty="0"/>
              <a:t> </a:t>
            </a:r>
            <a:r>
              <a:rPr lang="en-US" sz="1731" b="1" dirty="0"/>
              <a:t>details</a:t>
            </a:r>
          </a:p>
        </p:txBody>
      </p:sp>
      <p:sp>
        <p:nvSpPr>
          <p:cNvPr id="9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894659" y="375284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693590-FD60-42B4-85B7-C62012F6F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15" y="1068100"/>
            <a:ext cx="8727114" cy="18282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D151E6-6DF5-4F31-AB3B-39AFB55F5B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99" y="2805605"/>
            <a:ext cx="8519402" cy="36940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B4C60C2-651A-0E56-A785-BBB130FC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0CE608DB-4563-2C5C-91F1-6A65B05E6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69292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462339" y="6358961"/>
            <a:ext cx="430011" cy="229767"/>
          </a:xfrm>
        </p:spPr>
        <p:txBody>
          <a:bodyPr/>
          <a:lstStyle/>
          <a:p>
            <a:fld id="{519954A3-9DFD-4C44-94BA-B95130A3BA1C}" type="slidenum">
              <a:rPr lang="en-US" sz="881">
                <a:latin typeface="+mj-lt"/>
              </a:rPr>
              <a:t>81</a:t>
            </a:fld>
            <a:endParaRPr lang="en-US" sz="881" dirty="0">
              <a:latin typeface="+mj-lt"/>
            </a:endParaRPr>
          </a:p>
        </p:txBody>
      </p:sp>
      <p:sp>
        <p:nvSpPr>
          <p:cNvPr id="27" name="عنوان 1">
            <a:extLst>
              <a:ext uri="{FF2B5EF4-FFF2-40B4-BE49-F238E27FC236}">
                <a16:creationId xmlns:a16="http://schemas.microsoft.com/office/drawing/2014/main" id="{1EDE40E8-2E2E-4706-8686-EC6DC475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93" y="106350"/>
            <a:ext cx="3356796" cy="509039"/>
          </a:xfrm>
        </p:spPr>
        <p:txBody>
          <a:bodyPr>
            <a:normAutofit/>
          </a:bodyPr>
          <a:lstStyle/>
          <a:p>
            <a:pPr algn="l"/>
            <a:r>
              <a:rPr lang="en-US" sz="2337" b="1" dirty="0"/>
              <a:t>Structural Aspect</a:t>
            </a: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C9A6E187-6C29-4D09-83F0-27FC695009C8}"/>
              </a:ext>
            </a:extLst>
          </p:cNvPr>
          <p:cNvSpPr txBox="1">
            <a:spLocks/>
          </p:cNvSpPr>
          <p:nvPr/>
        </p:nvSpPr>
        <p:spPr>
          <a:xfrm>
            <a:off x="1079234" y="795417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31" b="1" dirty="0"/>
              <a:t>-Shear walls details</a:t>
            </a:r>
          </a:p>
        </p:txBody>
      </p:sp>
      <p:sp>
        <p:nvSpPr>
          <p:cNvPr id="9" name="عنوان 1">
            <a:extLst>
              <a:ext uri="{FF2B5EF4-FFF2-40B4-BE49-F238E27FC236}">
                <a16:creationId xmlns:a16="http://schemas.microsoft.com/office/drawing/2014/main" id="{B86FAD8A-C27F-452E-8FA4-FF4A055D9757}"/>
              </a:ext>
            </a:extLst>
          </p:cNvPr>
          <p:cNvSpPr txBox="1">
            <a:spLocks/>
          </p:cNvSpPr>
          <p:nvPr/>
        </p:nvSpPr>
        <p:spPr>
          <a:xfrm>
            <a:off x="1108534" y="473415"/>
            <a:ext cx="3356796" cy="50903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6849" indent="-296849">
              <a:buFont typeface="Wingdings" panose="05000000000000000000" pitchFamily="2" charset="2"/>
              <a:buChar char="Ø"/>
            </a:pPr>
            <a:r>
              <a:rPr lang="en-US" sz="1731" b="1" dirty="0"/>
              <a:t>Structural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87CABD-ECEF-4548-A5D3-C1E0104181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379" y="975445"/>
            <a:ext cx="5548224" cy="52403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702A27-576C-389B-8D0F-8AB4928E5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7253D8-4AAF-C87F-270C-00729D008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34291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6132074" y="673189"/>
            <a:ext cx="2766826" cy="771624"/>
            <a:chOff x="4644008" y="1325228"/>
            <a:chExt cx="2520280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887633" y="860399"/>
            <a:ext cx="296498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Introduction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6229421" y="1722985"/>
            <a:ext cx="2625357" cy="771624"/>
            <a:chOff x="4644008" y="1325228"/>
            <a:chExt cx="2520280" cy="771624"/>
          </a:xfrm>
          <a:noFill/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83355"/>
                <a:gd name="adj6" fmla="val -4022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6152196" y="3769483"/>
            <a:ext cx="2738596" cy="796147"/>
            <a:chOff x="4629290" y="1359873"/>
            <a:chExt cx="2534998" cy="796147"/>
          </a:xfrm>
          <a:noFill/>
        </p:grpSpPr>
        <p:sp>
          <p:nvSpPr>
            <p:cNvPr id="39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11907"/>
                <a:gd name="adj6" fmla="val -293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0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44" name="مجموعة 43"/>
          <p:cNvGrpSpPr/>
          <p:nvPr/>
        </p:nvGrpSpPr>
        <p:grpSpPr>
          <a:xfrm>
            <a:off x="6132074" y="5805266"/>
            <a:ext cx="2722696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sp>
        <p:nvSpPr>
          <p:cNvPr id="2048" name="مستطيل 2047"/>
          <p:cNvSpPr/>
          <p:nvPr/>
        </p:nvSpPr>
        <p:spPr>
          <a:xfrm>
            <a:off x="6229423" y="5811148"/>
            <a:ext cx="2537017" cy="809215"/>
          </a:xfrm>
          <a:prstGeom prst="rect">
            <a:avLst/>
          </a:prstGeom>
        </p:spPr>
        <p:txBody>
          <a:bodyPr wrap="none" lIns="89047" tIns="44523" rIns="89047" bIns="44523">
            <a:spAutoFit/>
          </a:bodyPr>
          <a:lstStyle/>
          <a:p>
            <a:r>
              <a:rPr lang="en-US" sz="2337" b="1" dirty="0"/>
              <a:t>Quantity surveying</a:t>
            </a:r>
          </a:p>
          <a:p>
            <a:r>
              <a:rPr lang="en-US" sz="2337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816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229413" y="2805604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46284"/>
              <a:gd name="adj6" fmla="val -325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Environmental Aspect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7269" y="2795732"/>
            <a:ext cx="2625349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273551" y="1933862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Architectural Aspect</a:t>
            </a:r>
            <a:endParaRPr lang="en-US" sz="2078" b="1" dirty="0"/>
          </a:p>
        </p:txBody>
      </p:sp>
      <p:sp>
        <p:nvSpPr>
          <p:cNvPr id="2" name="Rectangle 1"/>
          <p:cNvSpPr/>
          <p:nvPr/>
        </p:nvSpPr>
        <p:spPr>
          <a:xfrm>
            <a:off x="6406536" y="3904019"/>
            <a:ext cx="2314865" cy="451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337" b="1" dirty="0">
                <a:solidFill>
                  <a:prstClr val="black"/>
                </a:solidFill>
              </a:rPr>
              <a:t>Structural Aspect</a:t>
            </a:r>
          </a:p>
        </p:txBody>
      </p:sp>
      <p:grpSp>
        <p:nvGrpSpPr>
          <p:cNvPr id="31" name="مجموعة 37"/>
          <p:cNvGrpSpPr/>
          <p:nvPr/>
        </p:nvGrpSpPr>
        <p:grpSpPr>
          <a:xfrm>
            <a:off x="6160304" y="4746939"/>
            <a:ext cx="2738596" cy="796147"/>
            <a:chOff x="4629290" y="1359873"/>
            <a:chExt cx="2534998" cy="796147"/>
          </a:xfrm>
          <a:solidFill>
            <a:schemeClr val="bg1">
              <a:lumMod val="75000"/>
            </a:schemeClr>
          </a:solidFill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42457"/>
                <a:gd name="adj6" fmla="val -41524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6240706" y="4746939"/>
            <a:ext cx="2630272" cy="81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Electro-Mechanical </a:t>
            </a:r>
          </a:p>
          <a:p>
            <a:pPr lvl="0" algn="ctr"/>
            <a:r>
              <a:rPr lang="en-GB" sz="2337" b="1" dirty="0">
                <a:solidFill>
                  <a:prstClr val="black"/>
                </a:solidFill>
              </a:rPr>
              <a:t>Aspect</a:t>
            </a:r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97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704119" y="1611503"/>
            <a:ext cx="2839553" cy="267437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r>
              <a:rPr lang="en" sz="2400" b="1" dirty="0">
                <a:solidFill>
                  <a:srgbClr val="A575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6" name="دائرة مجوفة 5"/>
          <p:cNvSpPr/>
          <p:nvPr/>
        </p:nvSpPr>
        <p:spPr>
          <a:xfrm>
            <a:off x="1235810" y="1150441"/>
            <a:ext cx="3745231" cy="3596498"/>
          </a:xfrm>
          <a:prstGeom prst="donut">
            <a:avLst>
              <a:gd name="adj" fmla="val 958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>
              <a:solidFill>
                <a:schemeClr val="tx1"/>
              </a:solidFill>
            </a:endParaRPr>
          </a:p>
        </p:txBody>
      </p:sp>
      <p:sp>
        <p:nvSpPr>
          <p:cNvPr id="9" name="قوس 8"/>
          <p:cNvSpPr/>
          <p:nvPr/>
        </p:nvSpPr>
        <p:spPr>
          <a:xfrm rot="4117342">
            <a:off x="1250560" y="1102097"/>
            <a:ext cx="4551752" cy="3541694"/>
          </a:xfrm>
          <a:prstGeom prst="arc">
            <a:avLst>
              <a:gd name="adj1" fmla="val 13388289"/>
              <a:gd name="adj2" fmla="val 179562"/>
            </a:avLst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047" tIns="44523" rIns="89047" bIns="44523" rtlCol="0" anchor="ctr"/>
          <a:lstStyle/>
          <a:p>
            <a:pPr algn="ctr"/>
            <a:endParaRPr lang="en-US" sz="1558"/>
          </a:p>
        </p:txBody>
      </p:sp>
      <p:grpSp>
        <p:nvGrpSpPr>
          <p:cNvPr id="24" name="مجموعة 23"/>
          <p:cNvGrpSpPr/>
          <p:nvPr/>
        </p:nvGrpSpPr>
        <p:grpSpPr>
          <a:xfrm>
            <a:off x="5885230" y="137625"/>
            <a:ext cx="2821349" cy="819356"/>
            <a:chOff x="4594344" y="1325228"/>
            <a:chExt cx="2569944" cy="771624"/>
          </a:xfrm>
          <a:noFill/>
          <a:effectLst/>
        </p:grpSpPr>
        <p:sp>
          <p:nvSpPr>
            <p:cNvPr id="17" name="وسيلة شرح خطية 2 (بلا حدود)‏ 16"/>
            <p:cNvSpPr/>
            <p:nvPr/>
          </p:nvSpPr>
          <p:spPr>
            <a:xfrm>
              <a:off x="4594344" y="1351000"/>
              <a:ext cx="2520280" cy="720080"/>
            </a:xfrm>
            <a:prstGeom prst="callout2">
              <a:avLst>
                <a:gd name="adj1" fmla="val 47894"/>
                <a:gd name="adj2" fmla="val -6"/>
                <a:gd name="adj3" fmla="val 49976"/>
                <a:gd name="adj4" fmla="val -19389"/>
                <a:gd name="adj5" fmla="val 151537"/>
                <a:gd name="adj6" fmla="val -42698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2" name="مستطيل 21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961741" y="145327"/>
            <a:ext cx="2711931" cy="80921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Artificial lighting Design</a:t>
            </a:r>
          </a:p>
        </p:txBody>
      </p:sp>
      <p:grpSp>
        <p:nvGrpSpPr>
          <p:cNvPr id="27" name="مجموعة 26"/>
          <p:cNvGrpSpPr/>
          <p:nvPr/>
        </p:nvGrpSpPr>
        <p:grpSpPr>
          <a:xfrm>
            <a:off x="5975233" y="1033759"/>
            <a:ext cx="2766827" cy="771624"/>
            <a:chOff x="4644008" y="1325228"/>
            <a:chExt cx="2520280" cy="771624"/>
          </a:xfrm>
          <a:solidFill>
            <a:schemeClr val="bg1"/>
          </a:solidFill>
        </p:grpSpPr>
        <p:sp>
          <p:nvSpPr>
            <p:cNvPr id="28" name="وسيلة شرح خطية 2 (بلا حدود)‏ 27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18750"/>
                <a:gd name="adj2" fmla="val -1196"/>
                <a:gd name="adj3" fmla="val 18750"/>
                <a:gd name="adj4" fmla="val -16667"/>
                <a:gd name="adj5" fmla="val 102803"/>
                <a:gd name="adj6" fmla="val -36055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29" name="مستطيل 28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</p:grpSp>
      <p:sp>
        <p:nvSpPr>
          <p:cNvPr id="40" name="مستطيل 39"/>
          <p:cNvSpPr/>
          <p:nvPr/>
        </p:nvSpPr>
        <p:spPr>
          <a:xfrm>
            <a:off x="5992434" y="2688320"/>
            <a:ext cx="2722696" cy="77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37" b="1" dirty="0"/>
          </a:p>
        </p:txBody>
      </p:sp>
      <p:grpSp>
        <p:nvGrpSpPr>
          <p:cNvPr id="44" name="مجموعة 43"/>
          <p:cNvGrpSpPr/>
          <p:nvPr/>
        </p:nvGrpSpPr>
        <p:grpSpPr>
          <a:xfrm>
            <a:off x="6041107" y="5995029"/>
            <a:ext cx="2681134" cy="771624"/>
            <a:chOff x="4644008" y="1325228"/>
            <a:chExt cx="2520280" cy="771624"/>
          </a:xfrm>
          <a:noFill/>
        </p:grpSpPr>
        <p:sp>
          <p:nvSpPr>
            <p:cNvPr id="45" name="وسيلة شرح خطية 2 (بلا حدود)‏ 44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20832"/>
                <a:gd name="adj2" fmla="val -1196"/>
                <a:gd name="adj3" fmla="val 18750"/>
                <a:gd name="adj4" fmla="val -18878"/>
                <a:gd name="adj5" fmla="val -151883"/>
                <a:gd name="adj6" fmla="val -5177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46" name="مستطيل 45"/>
            <p:cNvSpPr/>
            <p:nvPr/>
          </p:nvSpPr>
          <p:spPr>
            <a:xfrm>
              <a:off x="4644008" y="132522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وسيلة شرح خطية 2 (بلا حدود)‏ 27"/>
          <p:cNvSpPr/>
          <p:nvPr/>
        </p:nvSpPr>
        <p:spPr>
          <a:xfrm>
            <a:off x="6071484" y="1978880"/>
            <a:ext cx="2625357" cy="745439"/>
          </a:xfrm>
          <a:prstGeom prst="callout2">
            <a:avLst>
              <a:gd name="adj1" fmla="val 18750"/>
              <a:gd name="adj2" fmla="val -1196"/>
              <a:gd name="adj3" fmla="val 18750"/>
              <a:gd name="adj4" fmla="val -16667"/>
              <a:gd name="adj5" fmla="val 69491"/>
              <a:gd name="adj6" fmla="val -30313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5033" y="1858916"/>
            <a:ext cx="2737027" cy="755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58"/>
          </a:p>
        </p:txBody>
      </p:sp>
      <p:sp>
        <p:nvSpPr>
          <p:cNvPr id="12" name="TextBox 11"/>
          <p:cNvSpPr txBox="1"/>
          <p:nvPr/>
        </p:nvSpPr>
        <p:spPr>
          <a:xfrm>
            <a:off x="6041107" y="1212584"/>
            <a:ext cx="2625349" cy="41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78" b="1" dirty="0"/>
              <a:t>Hvac design</a:t>
            </a:r>
            <a:endParaRPr lang="en-US" sz="2078" b="1" dirty="0"/>
          </a:p>
        </p:txBody>
      </p:sp>
      <p:grpSp>
        <p:nvGrpSpPr>
          <p:cNvPr id="31" name="مجموعة 37"/>
          <p:cNvGrpSpPr/>
          <p:nvPr/>
        </p:nvGrpSpPr>
        <p:grpSpPr>
          <a:xfrm>
            <a:off x="6018452" y="5175759"/>
            <a:ext cx="2731458" cy="796147"/>
            <a:chOff x="4629290" y="1359873"/>
            <a:chExt cx="2534998" cy="796147"/>
          </a:xfrm>
          <a:noFill/>
        </p:grpSpPr>
        <p:sp>
          <p:nvSpPr>
            <p:cNvPr id="32" name="وسيلة شرح خطية 2 (بلا حدود)‏ 38"/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5404"/>
                <a:gd name="adj4" fmla="val -14120"/>
                <a:gd name="adj5" fmla="val -64193"/>
                <a:gd name="adj6" fmla="val -43951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33" name="مستطيل 39"/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83</a:t>
            </a:fld>
            <a:endParaRPr lang="en-US" dirty="0"/>
          </a:p>
        </p:txBody>
      </p:sp>
      <p:sp>
        <p:nvSpPr>
          <p:cNvPr id="2" name="مربع نص 22">
            <a:extLst>
              <a:ext uri="{FF2B5EF4-FFF2-40B4-BE49-F238E27FC236}">
                <a16:creationId xmlns:a16="http://schemas.microsoft.com/office/drawing/2014/main" id="{EBF5F940-AA8B-1239-46C2-FD762F0BD848}"/>
              </a:ext>
            </a:extLst>
          </p:cNvPr>
          <p:cNvSpPr txBox="1"/>
          <p:nvPr/>
        </p:nvSpPr>
        <p:spPr>
          <a:xfrm>
            <a:off x="6068554" y="1974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Acoustics Design</a:t>
            </a:r>
          </a:p>
        </p:txBody>
      </p:sp>
      <p:sp>
        <p:nvSpPr>
          <p:cNvPr id="4" name="مربع نص 22">
            <a:extLst>
              <a:ext uri="{FF2B5EF4-FFF2-40B4-BE49-F238E27FC236}">
                <a16:creationId xmlns:a16="http://schemas.microsoft.com/office/drawing/2014/main" id="{BD40D12E-4F52-628C-8874-2BF1EB9C5867}"/>
              </a:ext>
            </a:extLst>
          </p:cNvPr>
          <p:cNvSpPr txBox="1"/>
          <p:nvPr/>
        </p:nvSpPr>
        <p:spPr>
          <a:xfrm>
            <a:off x="5885230" y="281262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Fire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2A264-3EE6-2414-312B-A2ED0460708A}"/>
              </a:ext>
            </a:extLst>
          </p:cNvPr>
          <p:cNvSpPr txBox="1"/>
          <p:nvPr/>
        </p:nvSpPr>
        <p:spPr>
          <a:xfrm>
            <a:off x="6057789" y="5238304"/>
            <a:ext cx="2664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Vertical transportation(elevators)</a:t>
            </a:r>
          </a:p>
        </p:txBody>
      </p:sp>
      <p:grpSp>
        <p:nvGrpSpPr>
          <p:cNvPr id="10" name="مجموعة 37">
            <a:extLst>
              <a:ext uri="{FF2B5EF4-FFF2-40B4-BE49-F238E27FC236}">
                <a16:creationId xmlns:a16="http://schemas.microsoft.com/office/drawing/2014/main" id="{3F6E2066-4B73-F676-1B7D-5983F4E053CD}"/>
              </a:ext>
            </a:extLst>
          </p:cNvPr>
          <p:cNvGrpSpPr/>
          <p:nvPr/>
        </p:nvGrpSpPr>
        <p:grpSpPr>
          <a:xfrm>
            <a:off x="5990055" y="3538251"/>
            <a:ext cx="2732185" cy="810713"/>
            <a:chOff x="4541470" y="1384878"/>
            <a:chExt cx="2534173" cy="810713"/>
          </a:xfrm>
          <a:noFill/>
        </p:grpSpPr>
        <p:sp>
          <p:nvSpPr>
            <p:cNvPr id="13" name="وسيلة شرح خطية 2 (بلا حدود)‏ 38">
              <a:extLst>
                <a:ext uri="{FF2B5EF4-FFF2-40B4-BE49-F238E27FC236}">
                  <a16:creationId xmlns:a16="http://schemas.microsoft.com/office/drawing/2014/main" id="{140187F1-4489-7CCA-6DB1-F2BB76E23026}"/>
                </a:ext>
              </a:extLst>
            </p:cNvPr>
            <p:cNvSpPr/>
            <p:nvPr/>
          </p:nvSpPr>
          <p:spPr>
            <a:xfrm>
              <a:off x="4541470" y="1475511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37202"/>
                <a:gd name="adj4" fmla="val -18761"/>
                <a:gd name="adj5" fmla="val 14032"/>
                <a:gd name="adj6" fmla="val -2413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/>
            </a:p>
          </p:txBody>
        </p:sp>
        <p:sp>
          <p:nvSpPr>
            <p:cNvPr id="14" name="مستطيل 39">
              <a:extLst>
                <a:ext uri="{FF2B5EF4-FFF2-40B4-BE49-F238E27FC236}">
                  <a16:creationId xmlns:a16="http://schemas.microsoft.com/office/drawing/2014/main" id="{52E1E25F-A4F1-A602-98B1-5683415EC004}"/>
                </a:ext>
              </a:extLst>
            </p:cNvPr>
            <p:cNvSpPr/>
            <p:nvPr/>
          </p:nvSpPr>
          <p:spPr>
            <a:xfrm>
              <a:off x="4555363" y="1384878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grpSp>
        <p:nvGrpSpPr>
          <p:cNvPr id="15" name="مجموعة 37">
            <a:extLst>
              <a:ext uri="{FF2B5EF4-FFF2-40B4-BE49-F238E27FC236}">
                <a16:creationId xmlns:a16="http://schemas.microsoft.com/office/drawing/2014/main" id="{FC1C8F12-7FDC-A270-1A6B-8C2EB82A5A8C}"/>
              </a:ext>
            </a:extLst>
          </p:cNvPr>
          <p:cNvGrpSpPr/>
          <p:nvPr/>
        </p:nvGrpSpPr>
        <p:grpSpPr>
          <a:xfrm>
            <a:off x="6005033" y="4316864"/>
            <a:ext cx="2710097" cy="796147"/>
            <a:chOff x="4629290" y="1359873"/>
            <a:chExt cx="2534998" cy="796147"/>
          </a:xfrm>
          <a:noFill/>
        </p:grpSpPr>
        <p:sp>
          <p:nvSpPr>
            <p:cNvPr id="16" name="وسيلة شرح خطية 2 (بلا حدود)‏ 38">
              <a:extLst>
                <a:ext uri="{FF2B5EF4-FFF2-40B4-BE49-F238E27FC236}">
                  <a16:creationId xmlns:a16="http://schemas.microsoft.com/office/drawing/2014/main" id="{F99D5136-CBAB-1452-FA20-9DFC54282748}"/>
                </a:ext>
              </a:extLst>
            </p:cNvPr>
            <p:cNvSpPr/>
            <p:nvPr/>
          </p:nvSpPr>
          <p:spPr>
            <a:xfrm>
              <a:off x="4644008" y="1359873"/>
              <a:ext cx="2520280" cy="720080"/>
            </a:xfrm>
            <a:prstGeom prst="callout2">
              <a:avLst>
                <a:gd name="adj1" fmla="val 35404"/>
                <a:gd name="adj2" fmla="val -6"/>
                <a:gd name="adj3" fmla="val 43453"/>
                <a:gd name="adj4" fmla="val -18730"/>
                <a:gd name="adj5" fmla="val -1821"/>
                <a:gd name="adj6" fmla="val -33283"/>
              </a:avLst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58" dirty="0"/>
            </a:p>
          </p:txBody>
        </p:sp>
        <p:sp>
          <p:nvSpPr>
            <p:cNvPr id="18" name="مستطيل 39">
              <a:extLst>
                <a:ext uri="{FF2B5EF4-FFF2-40B4-BE49-F238E27FC236}">
                  <a16:creationId xmlns:a16="http://schemas.microsoft.com/office/drawing/2014/main" id="{A1A46DC2-1FF6-71CC-CDEF-3743373DA2E3}"/>
                </a:ext>
              </a:extLst>
            </p:cNvPr>
            <p:cNvSpPr/>
            <p:nvPr/>
          </p:nvSpPr>
          <p:spPr>
            <a:xfrm>
              <a:off x="4629290" y="1384396"/>
              <a:ext cx="2520280" cy="771624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337" b="1" dirty="0"/>
            </a:p>
          </p:txBody>
        </p:sp>
      </p:grpSp>
      <p:sp>
        <p:nvSpPr>
          <p:cNvPr id="19" name="مربع نص 22">
            <a:extLst>
              <a:ext uri="{FF2B5EF4-FFF2-40B4-BE49-F238E27FC236}">
                <a16:creationId xmlns:a16="http://schemas.microsoft.com/office/drawing/2014/main" id="{969D2060-8A08-8A90-7816-E25434CF2F15}"/>
              </a:ext>
            </a:extLst>
          </p:cNvPr>
          <p:cNvSpPr txBox="1"/>
          <p:nvPr/>
        </p:nvSpPr>
        <p:spPr>
          <a:xfrm>
            <a:off x="5984910" y="3672337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Water supply</a:t>
            </a:r>
          </a:p>
        </p:txBody>
      </p:sp>
      <p:sp>
        <p:nvSpPr>
          <p:cNvPr id="20" name="مربع نص 22">
            <a:extLst>
              <a:ext uri="{FF2B5EF4-FFF2-40B4-BE49-F238E27FC236}">
                <a16:creationId xmlns:a16="http://schemas.microsoft.com/office/drawing/2014/main" id="{56D43FE5-38F5-634B-A8E5-E99E9E346145}"/>
              </a:ext>
            </a:extLst>
          </p:cNvPr>
          <p:cNvSpPr txBox="1"/>
          <p:nvPr/>
        </p:nvSpPr>
        <p:spPr>
          <a:xfrm>
            <a:off x="6130186" y="4443961"/>
            <a:ext cx="2566655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Drainage </a:t>
            </a:r>
          </a:p>
        </p:txBody>
      </p:sp>
      <p:sp>
        <p:nvSpPr>
          <p:cNvPr id="21" name="مربع نص 22">
            <a:extLst>
              <a:ext uri="{FF2B5EF4-FFF2-40B4-BE49-F238E27FC236}">
                <a16:creationId xmlns:a16="http://schemas.microsoft.com/office/drawing/2014/main" id="{D9DA9D37-3FE3-3402-E77F-E52555740DF8}"/>
              </a:ext>
            </a:extLst>
          </p:cNvPr>
          <p:cNvSpPr txBox="1"/>
          <p:nvPr/>
        </p:nvSpPr>
        <p:spPr>
          <a:xfrm>
            <a:off x="5885230" y="6140846"/>
            <a:ext cx="2711931" cy="449566"/>
          </a:xfrm>
          <a:prstGeom prst="rect">
            <a:avLst/>
          </a:prstGeom>
          <a:noFill/>
        </p:spPr>
        <p:txBody>
          <a:bodyPr wrap="square" lIns="89047" tIns="44523" rIns="89047" bIns="44523" rtlCol="0">
            <a:spAutoFit/>
          </a:bodyPr>
          <a:lstStyle/>
          <a:p>
            <a:pPr algn="ctr"/>
            <a:r>
              <a:rPr lang="en-US" sz="2337" b="1" dirty="0"/>
              <a:t>Power </a:t>
            </a:r>
          </a:p>
        </p:txBody>
      </p:sp>
      <p:sp>
        <p:nvSpPr>
          <p:cNvPr id="8" name="وسيلة شرح خطية 2 (بلا حدود)‏ 27">
            <a:extLst>
              <a:ext uri="{FF2B5EF4-FFF2-40B4-BE49-F238E27FC236}">
                <a16:creationId xmlns:a16="http://schemas.microsoft.com/office/drawing/2014/main" id="{A116540D-74BF-A6E7-F366-931B48AB6F99}"/>
              </a:ext>
            </a:extLst>
          </p:cNvPr>
          <p:cNvSpPr/>
          <p:nvPr/>
        </p:nvSpPr>
        <p:spPr>
          <a:xfrm>
            <a:off x="8330833" y="2131144"/>
            <a:ext cx="2625357" cy="745439"/>
          </a:xfrm>
          <a:prstGeom prst="callout2">
            <a:avLst>
              <a:gd name="adj1" fmla="val 96146"/>
              <a:gd name="adj2" fmla="val -87855"/>
              <a:gd name="adj3" fmla="val 98199"/>
              <a:gd name="adj4" fmla="val -104089"/>
              <a:gd name="adj5" fmla="val 151426"/>
              <a:gd name="adj6" fmla="val -11294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2337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5097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729752" y="782562"/>
            <a:ext cx="325922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FCCCE-C5D0-4A1B-A1A6-3663007FE8EE}" type="slidenum">
              <a:rPr lang="en-US"/>
              <a:pPr>
                <a:defRPr/>
              </a:pPr>
              <a:t>84</a:t>
            </a:fld>
            <a:endParaRPr lang="en-US" dirty="0"/>
          </a:p>
        </p:txBody>
      </p:sp>
      <p:pic>
        <p:nvPicPr>
          <p:cNvPr id="1351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" y="6245041"/>
            <a:ext cx="11732968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14758738"/>
              </p:ext>
            </p:extLst>
          </p:nvPr>
        </p:nvGraphicFramePr>
        <p:xfrm>
          <a:off x="3054601" y="1496472"/>
          <a:ext cx="6764901" cy="4410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880936" y="286014"/>
            <a:ext cx="7307759" cy="681214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325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</a:t>
            </a:r>
            <a:r>
              <a:rPr lang="en-US" sz="35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3309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611327" y="888864"/>
            <a:ext cx="325922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1EE0E-310C-4003-94B1-D9D147ADAABB}" type="slidenum">
              <a:rPr lang="en-US"/>
              <a:pPr>
                <a:defRPr/>
              </a:pPr>
              <a:t>85</a:t>
            </a:fld>
            <a:endParaRPr lang="en-US" dirty="0"/>
          </a:p>
        </p:txBody>
      </p:sp>
      <p:pic>
        <p:nvPicPr>
          <p:cNvPr id="1361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41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12" y="1937658"/>
            <a:ext cx="9093156" cy="375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00" name="Rectangle 4"/>
          <p:cNvSpPr>
            <a:spLocks noChangeArrowheads="1"/>
          </p:cNvSpPr>
          <p:nvPr/>
        </p:nvSpPr>
        <p:spPr bwMode="auto">
          <a:xfrm>
            <a:off x="624967" y="1339034"/>
            <a:ext cx="4344203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values for office buildings lighting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384703" y="228594"/>
            <a:ext cx="7307759" cy="1362429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D5ED7A-CEFF-220A-A907-E52948AE6A83}"/>
              </a:ext>
            </a:extLst>
          </p:cNvPr>
          <p:cNvSpPr txBox="1"/>
          <p:nvPr/>
        </p:nvSpPr>
        <p:spPr>
          <a:xfrm>
            <a:off x="772885" y="20832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</p:txBody>
      </p:sp>
    </p:spTree>
    <p:extLst>
      <p:ext uri="{BB962C8B-B14F-4D97-AF65-F5344CB8AC3E}">
        <p14:creationId xmlns:p14="http://schemas.microsoft.com/office/powerpoint/2010/main" val="35370404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119582" y="806993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F594B-2B37-4CD6-8FF2-97140054CC66}" type="slidenum">
              <a:rPr lang="en-US"/>
              <a:pPr>
                <a:defRPr/>
              </a:pPr>
              <a:t>86</a:t>
            </a:fld>
            <a:endParaRPr lang="en-US" dirty="0"/>
          </a:p>
        </p:txBody>
      </p:sp>
      <p:pic>
        <p:nvPicPr>
          <p:cNvPr id="1372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" y="6245041"/>
            <a:ext cx="11732968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23" name="Rectangle 4"/>
          <p:cNvSpPr>
            <a:spLocks noChangeArrowheads="1"/>
          </p:cNvSpPr>
          <p:nvPr/>
        </p:nvSpPr>
        <p:spPr bwMode="auto">
          <a:xfrm>
            <a:off x="1047098" y="1295006"/>
            <a:ext cx="7870168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Offices room &amp; corridor &amp;Meeting room &amp; Kitchen artificial lighting design.  </a:t>
            </a:r>
            <a:endParaRPr lang="en-US" altLang="en-US" sz="173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226" name="TextBox 7"/>
          <p:cNvSpPr txBox="1">
            <a:spLocks noChangeArrowheads="1"/>
          </p:cNvSpPr>
          <p:nvPr/>
        </p:nvSpPr>
        <p:spPr bwMode="auto">
          <a:xfrm>
            <a:off x="1047098" y="1625336"/>
            <a:ext cx="2679980" cy="33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luminaires.</a:t>
            </a:r>
            <a:endParaRPr lang="en-US" altLang="en-US" sz="1558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80936" y="215078"/>
            <a:ext cx="8411345" cy="1742337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096F553D-47CB-6204-2E3D-2A7C65C9F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79466" y="2254441"/>
            <a:ext cx="5738577" cy="354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5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18043" y="2283850"/>
            <a:ext cx="4768342" cy="379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19260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86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119154" y="1064209"/>
            <a:ext cx="269817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72D05F-4EEA-4703-9A09-9D1C1DA90C7B}" type="slidenum">
              <a:rPr lang="en-US"/>
              <a:pPr>
                <a:defRPr/>
              </a:pPr>
              <a:t>87</a:t>
            </a:fld>
            <a:endParaRPr lang="en-US" dirty="0"/>
          </a:p>
        </p:txBody>
      </p:sp>
      <p:pic>
        <p:nvPicPr>
          <p:cNvPr id="13927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41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9271" name="Rectangle 4"/>
          <p:cNvSpPr>
            <a:spLocks noChangeArrowheads="1"/>
          </p:cNvSpPr>
          <p:nvPr/>
        </p:nvSpPr>
        <p:spPr bwMode="auto">
          <a:xfrm>
            <a:off x="1218067" y="1460996"/>
            <a:ext cx="3476080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Toilet artificial lighting design.  </a:t>
            </a:r>
            <a:endParaRPr lang="en-US" altLang="en-US" sz="173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272" name="TextBox 7"/>
          <p:cNvSpPr txBox="1">
            <a:spLocks noChangeArrowheads="1"/>
          </p:cNvSpPr>
          <p:nvPr/>
        </p:nvSpPr>
        <p:spPr bwMode="auto">
          <a:xfrm>
            <a:off x="1218067" y="1776652"/>
            <a:ext cx="2679980" cy="33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luminaires.</a:t>
            </a:r>
            <a:endParaRPr lang="en-US" altLang="en-US" sz="1558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927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89868" y="1124440"/>
            <a:ext cx="6382978" cy="50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89626" y="138944"/>
            <a:ext cx="8974504" cy="1969787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55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942824" y="1329083"/>
            <a:ext cx="242566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A0A81-2AEB-452D-ADCB-9F36F054CA82}" type="slidenum">
              <a:rPr lang="en-US"/>
              <a:pPr>
                <a:defRPr/>
              </a:pPr>
              <a:t>88</a:t>
            </a:fld>
            <a:endParaRPr lang="en-US" dirty="0"/>
          </a:p>
        </p:txBody>
      </p:sp>
      <p:pic>
        <p:nvPicPr>
          <p:cNvPr id="138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41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8247" name="Rectangle 4"/>
          <p:cNvSpPr>
            <a:spLocks noChangeArrowheads="1"/>
          </p:cNvSpPr>
          <p:nvPr/>
        </p:nvSpPr>
        <p:spPr bwMode="auto">
          <a:xfrm>
            <a:off x="942824" y="1675089"/>
            <a:ext cx="34682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tore</a:t>
            </a:r>
            <a:r>
              <a:rPr lang="en-US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altLang="en-US" sz="17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design.  </a:t>
            </a:r>
            <a:endParaRPr lang="en-US" altLang="en-US" sz="173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248" name="TextBox 7"/>
          <p:cNvSpPr txBox="1">
            <a:spLocks noChangeArrowheads="1"/>
          </p:cNvSpPr>
          <p:nvPr/>
        </p:nvSpPr>
        <p:spPr bwMode="auto">
          <a:xfrm>
            <a:off x="969069" y="1961734"/>
            <a:ext cx="2679980" cy="33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luminaires.</a:t>
            </a:r>
            <a:endParaRPr lang="en-US" altLang="en-US" sz="1558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8250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1230" y="696311"/>
            <a:ext cx="5729149" cy="546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48471" y="164847"/>
            <a:ext cx="9647680" cy="1879574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76564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862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51355" y="1008826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30DD64-6148-478F-A7F1-EC7638216025}" type="slidenum">
              <a:rPr lang="en-US"/>
              <a:pPr>
                <a:defRPr/>
              </a:pPr>
              <a:t>89</a:t>
            </a:fld>
            <a:endParaRPr lang="en-US" dirty="0"/>
          </a:p>
        </p:txBody>
      </p:sp>
      <p:pic>
        <p:nvPicPr>
          <p:cNvPr id="1423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41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TextBox 7"/>
          <p:cNvSpPr txBox="1">
            <a:spLocks noChangeArrowheads="1"/>
          </p:cNvSpPr>
          <p:nvPr/>
        </p:nvSpPr>
        <p:spPr bwMode="auto">
          <a:xfrm>
            <a:off x="820082" y="1942777"/>
            <a:ext cx="2679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 b="1" dirty="0"/>
              <a:t>Results:</a:t>
            </a:r>
            <a:endParaRPr lang="en-US" altLang="en-US" sz="2000" b="1" dirty="0"/>
          </a:p>
        </p:txBody>
      </p:sp>
      <p:pic>
        <p:nvPicPr>
          <p:cNvPr id="14234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7263" y="2342887"/>
            <a:ext cx="4812708" cy="3609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41092" y="2342887"/>
            <a:ext cx="4812708" cy="3609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51355" y="167535"/>
            <a:ext cx="10155542" cy="1550872"/>
          </a:xfrm>
          <a:prstGeom prst="rect">
            <a:avLst/>
          </a:prstGeom>
        </p:spPr>
        <p:txBody>
          <a:bodyPr vert="horz" lIns="79162" tIns="39581" rIns="79162" bIns="39581" rtlCol="0" anchor="ctr">
            <a:normAutofit lnSpcReduction="1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65B1A0E-CC29-92A5-1ED3-C58A8D88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38" y="1359719"/>
            <a:ext cx="4984185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31" b="1" dirty="0"/>
              <a:t>Offices &amp;Meeting room artificial lighting design.  </a:t>
            </a:r>
            <a:endParaRPr lang="en-US" altLang="en-US" sz="1731" b="1" dirty="0"/>
          </a:p>
        </p:txBody>
      </p:sp>
    </p:spTree>
    <p:extLst>
      <p:ext uri="{BB962C8B-B14F-4D97-AF65-F5344CB8AC3E}">
        <p14:creationId xmlns:p14="http://schemas.microsoft.com/office/powerpoint/2010/main" val="299570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"/>
            <a:ext cx="527885" cy="685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6138"/>
            <a:ext cx="12192000" cy="64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AC77F-4C60-41E8-BF23-32C11B68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873477" cy="365125"/>
          </a:xfrm>
        </p:spPr>
        <p:txBody>
          <a:bodyPr/>
          <a:lstStyle/>
          <a:p>
            <a:fld id="{CF7EB09B-0D90-49AE-B553-8E9E57B8D32A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DB29C-B7F2-3032-6052-78C907832FE9}"/>
              </a:ext>
            </a:extLst>
          </p:cNvPr>
          <p:cNvSpPr txBox="1"/>
          <p:nvPr/>
        </p:nvSpPr>
        <p:spPr>
          <a:xfrm>
            <a:off x="443219" y="1424"/>
            <a:ext cx="107918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Site Analyze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E95037-8668-B28A-908C-9E63ECE46E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70" y="1018475"/>
            <a:ext cx="3722271" cy="2630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E61B77-84DC-47BB-3712-9AB1870E7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514" y="1171635"/>
            <a:ext cx="3849732" cy="2427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D9CFD0-0C2C-71DE-F3D5-422FCC2729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27" y="1089025"/>
            <a:ext cx="3668395" cy="251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B492F9-F2ED-5949-3E4A-9411C6AADE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5" y="3928742"/>
            <a:ext cx="3849732" cy="260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6FC6E8-B01F-3E23-FBA7-FA4037FA8A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722" y="3964272"/>
            <a:ext cx="3849733" cy="2392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A80020-B39E-7A1C-3E2F-D8EE963C95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42455" y="3964273"/>
            <a:ext cx="3750091" cy="2427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D1C2F1-8839-1196-966A-3E444BEC8473}"/>
              </a:ext>
            </a:extLst>
          </p:cNvPr>
          <p:cNvSpPr txBox="1"/>
          <p:nvPr/>
        </p:nvSpPr>
        <p:spPr>
          <a:xfrm>
            <a:off x="989667" y="523176"/>
            <a:ext cx="29336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sz="1400" dirty="0"/>
              <a:t>Temperature        </a:t>
            </a:r>
            <a:r>
              <a:rPr lang="en-US" dirty="0"/>
              <a:t>           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E3D4D3-DA90-42AE-A0DC-B52EEEB83ECB}"/>
              </a:ext>
            </a:extLst>
          </p:cNvPr>
          <p:cNvSpPr txBox="1"/>
          <p:nvPr/>
        </p:nvSpPr>
        <p:spPr>
          <a:xfrm>
            <a:off x="4845280" y="72144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en-US" dirty="0"/>
              <a:t>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7BD119-C629-C85F-57A5-2F82E2432BFF}"/>
              </a:ext>
            </a:extLst>
          </p:cNvPr>
          <p:cNvSpPr txBox="1"/>
          <p:nvPr/>
        </p:nvSpPr>
        <p:spPr>
          <a:xfrm>
            <a:off x="9118600" y="634709"/>
            <a:ext cx="1642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speed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872CF-B597-0C9C-0607-0D7A5C4A5CA0}"/>
              </a:ext>
            </a:extLst>
          </p:cNvPr>
          <p:cNvSpPr txBox="1"/>
          <p:nvPr/>
        </p:nvSpPr>
        <p:spPr>
          <a:xfrm>
            <a:off x="1311054" y="3624751"/>
            <a:ext cx="257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Humidity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B65D9D-1F0C-5D6F-5829-58549D85CF28}"/>
              </a:ext>
            </a:extLst>
          </p:cNvPr>
          <p:cNvSpPr txBox="1"/>
          <p:nvPr/>
        </p:nvSpPr>
        <p:spPr>
          <a:xfrm>
            <a:off x="5527479" y="3599242"/>
            <a:ext cx="1862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70C73D-FE66-A436-34B6-79D7180EA912}"/>
              </a:ext>
            </a:extLst>
          </p:cNvPr>
          <p:cNvSpPr txBox="1"/>
          <p:nvPr/>
        </p:nvSpPr>
        <p:spPr>
          <a:xfrm>
            <a:off x="9248178" y="3617695"/>
            <a:ext cx="1938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Rainfall</a:t>
            </a:r>
          </a:p>
        </p:txBody>
      </p:sp>
    </p:spTree>
    <p:extLst>
      <p:ext uri="{BB962C8B-B14F-4D97-AF65-F5344CB8AC3E}">
        <p14:creationId xmlns:p14="http://schemas.microsoft.com/office/powerpoint/2010/main" val="18810890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90637" y="1010395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30DD64-6148-478F-A7F1-EC7638216025}" type="slidenum">
              <a:rPr lang="en-US"/>
              <a:pPr>
                <a:defRPr/>
              </a:pPr>
              <a:t>90</a:t>
            </a:fld>
            <a:endParaRPr lang="en-US" dirty="0"/>
          </a:p>
        </p:txBody>
      </p:sp>
      <p:pic>
        <p:nvPicPr>
          <p:cNvPr id="1423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" y="6245041"/>
            <a:ext cx="11732968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TextBox 7"/>
          <p:cNvSpPr txBox="1">
            <a:spLocks noChangeArrowheads="1"/>
          </p:cNvSpPr>
          <p:nvPr/>
        </p:nvSpPr>
        <p:spPr bwMode="auto">
          <a:xfrm>
            <a:off x="790637" y="1829743"/>
            <a:ext cx="2679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234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1929" y="2019372"/>
            <a:ext cx="7402329" cy="4163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790637" y="194026"/>
            <a:ext cx="9259525" cy="1454747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92500" lnSpcReduction="1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BE18893-5679-F1B6-A549-88A1C8BD6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942" y="1290086"/>
            <a:ext cx="5098640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Corridor &amp; Reception  artificial lighting design.  </a:t>
            </a:r>
            <a:endParaRPr lang="en-US" altLang="en-US" sz="173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41784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214099" y="1160145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30DD64-6148-478F-A7F1-EC7638216025}" type="slidenum">
              <a:rPr lang="en-US"/>
              <a:pPr>
                <a:defRPr/>
              </a:pPr>
              <a:t>91</a:t>
            </a:fld>
            <a:endParaRPr lang="en-US" dirty="0"/>
          </a:p>
        </p:txBody>
      </p:sp>
      <p:pic>
        <p:nvPicPr>
          <p:cNvPr id="1423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" y="6245041"/>
            <a:ext cx="11732968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TextBox 7"/>
          <p:cNvSpPr txBox="1">
            <a:spLocks noChangeArrowheads="1"/>
          </p:cNvSpPr>
          <p:nvPr/>
        </p:nvSpPr>
        <p:spPr bwMode="auto">
          <a:xfrm>
            <a:off x="995600" y="1852045"/>
            <a:ext cx="2679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2346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7" r="11399"/>
          <a:stretch/>
        </p:blipFill>
        <p:spPr bwMode="auto">
          <a:xfrm>
            <a:off x="2475955" y="2011907"/>
            <a:ext cx="6593904" cy="4359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06274" y="218806"/>
            <a:ext cx="9622829" cy="2112501"/>
          </a:xfrm>
          <a:prstGeom prst="rect">
            <a:avLst/>
          </a:prstGeom>
        </p:spPr>
        <p:txBody>
          <a:bodyPr vert="horz" lIns="79162" tIns="39581" rIns="79162" bIns="39581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A21AF8-9872-191B-4433-2E689B016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37" y="1505851"/>
            <a:ext cx="3327834" cy="35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31" b="1" dirty="0"/>
              <a:t>Toilet artificial lighting design.  </a:t>
            </a:r>
            <a:endParaRPr lang="en-US" altLang="en-US" sz="1731" b="1" dirty="0"/>
          </a:p>
        </p:txBody>
      </p:sp>
    </p:spTree>
    <p:extLst>
      <p:ext uri="{BB962C8B-B14F-4D97-AF65-F5344CB8AC3E}">
        <p14:creationId xmlns:p14="http://schemas.microsoft.com/office/powerpoint/2010/main" val="190643001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30DD64-6148-478F-A7F1-EC7638216025}" type="slidenum">
              <a:rPr lang="en-US"/>
              <a:pPr>
                <a:defRPr/>
              </a:pPr>
              <a:t>92</a:t>
            </a:fld>
            <a:endParaRPr lang="en-US" dirty="0"/>
          </a:p>
        </p:txBody>
      </p:sp>
      <p:pic>
        <p:nvPicPr>
          <p:cNvPr id="1423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41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TextBox 7"/>
          <p:cNvSpPr txBox="1">
            <a:spLocks noChangeArrowheads="1"/>
          </p:cNvSpPr>
          <p:nvPr/>
        </p:nvSpPr>
        <p:spPr bwMode="auto">
          <a:xfrm>
            <a:off x="1041893" y="1830323"/>
            <a:ext cx="2679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234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1174" y="2018289"/>
            <a:ext cx="6797981" cy="4531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640977" y="308152"/>
            <a:ext cx="7307759" cy="1362429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92500" lnSpcReduction="1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D587083-7B1B-07B2-98C3-20AC869A5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225" y="1355155"/>
            <a:ext cx="33073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tore</a:t>
            </a:r>
            <a:r>
              <a:rPr lang="en-US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altLang="en-US" sz="17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design.  </a:t>
            </a:r>
            <a:endParaRPr lang="en-US" altLang="en-US" sz="17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97C79C-FEFC-83DB-FFFA-F68F7E310FFD}"/>
              </a:ext>
            </a:extLst>
          </p:cNvPr>
          <p:cNvSpPr txBox="1"/>
          <p:nvPr/>
        </p:nvSpPr>
        <p:spPr>
          <a:xfrm>
            <a:off x="987541" y="81409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dirty="0"/>
              <a:t>Artificial lighting Design:</a:t>
            </a:r>
          </a:p>
        </p:txBody>
      </p:sp>
    </p:spTree>
    <p:extLst>
      <p:ext uri="{BB962C8B-B14F-4D97-AF65-F5344CB8AC3E}">
        <p14:creationId xmlns:p14="http://schemas.microsoft.com/office/powerpoint/2010/main" val="258554602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862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3CE5B0-3C72-4ADB-B0AF-526BC453BAC8}" type="slidenum">
              <a:rPr lang="en-US"/>
              <a:pPr>
                <a:defRPr/>
              </a:pPr>
              <a:t>93</a:t>
            </a:fld>
            <a:endParaRPr lang="en-US" dirty="0"/>
          </a:p>
        </p:txBody>
      </p:sp>
      <p:pic>
        <p:nvPicPr>
          <p:cNvPr id="147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5293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3"/>
          <p:cNvSpPr txBox="1"/>
          <p:nvPr/>
        </p:nvSpPr>
        <p:spPr>
          <a:xfrm>
            <a:off x="917774" y="1161601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3" name="مربع نص 3"/>
          <p:cNvSpPr txBox="1"/>
          <p:nvPr/>
        </p:nvSpPr>
        <p:spPr>
          <a:xfrm>
            <a:off x="917774" y="1420503"/>
            <a:ext cx="835742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/>
              <a:t>Results</a:t>
            </a:r>
            <a:r>
              <a:rPr lang="en-US" sz="1558" b="1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</p:txBody>
      </p:sp>
      <p:pic>
        <p:nvPicPr>
          <p:cNvPr id="147464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 b="63039"/>
          <a:stretch/>
        </p:blipFill>
        <p:spPr bwMode="auto">
          <a:xfrm>
            <a:off x="3959998" y="1243709"/>
            <a:ext cx="7988236" cy="173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917774" y="369865"/>
            <a:ext cx="7600150" cy="1142663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85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926FF0C-CC38-01AF-EEF8-347319D4C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414" y="2039305"/>
            <a:ext cx="210224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Offices room </a:t>
            </a:r>
            <a:endParaRPr lang="en-US" altLang="en-US" sz="173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912EDE-726F-92AE-4F5A-D51CA46D7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395" y="5139352"/>
            <a:ext cx="21162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Toilet</a:t>
            </a:r>
            <a:endParaRPr lang="en-US" altLang="en-US" sz="2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C0A7C7-63ED-ACF7-990F-96E1532E59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30"/>
          <a:stretch/>
        </p:blipFill>
        <p:spPr>
          <a:xfrm>
            <a:off x="3795478" y="2975307"/>
            <a:ext cx="8152756" cy="16244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39A295-1B35-B8D7-DD54-869F35C5F8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91"/>
          <a:stretch/>
        </p:blipFill>
        <p:spPr>
          <a:xfrm>
            <a:off x="3761169" y="4692614"/>
            <a:ext cx="8152756" cy="1424939"/>
          </a:xfrm>
          <a:prstGeom prst="rect">
            <a:avLst/>
          </a:prstGeom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92AA3FB6-207F-DB3F-0C24-4CE10425E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414" y="3629856"/>
            <a:ext cx="218559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  <a:endParaRPr lang="en-US" altLang="en-US" sz="2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82356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3CE5B0-3C72-4ADB-B0AF-526BC453BAC8}" type="slidenum">
              <a:rPr lang="en-US"/>
              <a:pPr>
                <a:defRPr/>
              </a:pPr>
              <a:t>94</a:t>
            </a:fld>
            <a:endParaRPr lang="en-US" dirty="0"/>
          </a:p>
        </p:txBody>
      </p:sp>
      <p:pic>
        <p:nvPicPr>
          <p:cNvPr id="147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0775"/>
            <a:ext cx="121920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3"/>
          <p:cNvSpPr txBox="1"/>
          <p:nvPr/>
        </p:nvSpPr>
        <p:spPr>
          <a:xfrm>
            <a:off x="1189212" y="1026615"/>
            <a:ext cx="2363147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Design:</a:t>
            </a:r>
          </a:p>
        </p:txBody>
      </p:sp>
      <p:sp>
        <p:nvSpPr>
          <p:cNvPr id="13" name="مربع نص 3"/>
          <p:cNvSpPr txBox="1"/>
          <p:nvPr/>
        </p:nvSpPr>
        <p:spPr>
          <a:xfrm>
            <a:off x="1496418" y="1541734"/>
            <a:ext cx="89319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00703" y="329675"/>
            <a:ext cx="8376248" cy="1393879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92500" lnSpcReduction="1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926FF0C-CC38-01AF-EEF8-347319D4C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480" y="2532316"/>
            <a:ext cx="1673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Corridor:</a:t>
            </a:r>
            <a:endParaRPr lang="en-US" altLang="en-US" sz="2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2AA3FB6-207F-DB3F-0C24-4CE10425E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899" y="4733348"/>
            <a:ext cx="15864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Store:</a:t>
            </a:r>
            <a:endParaRPr lang="en-US" altLang="en-US" sz="2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A8D6FD-827C-C392-19A6-F8D0FCC01F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58"/>
          <a:stretch/>
        </p:blipFill>
        <p:spPr>
          <a:xfrm>
            <a:off x="3487855" y="2033477"/>
            <a:ext cx="8037376" cy="1681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FB786B-4917-D3F6-D4FF-FF8A2255C46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191"/>
          <a:stretch/>
        </p:blipFill>
        <p:spPr>
          <a:xfrm>
            <a:off x="3889001" y="4121174"/>
            <a:ext cx="7839300" cy="146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41850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095" y="638899"/>
            <a:ext cx="19749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0C13-28A2-46DD-9F4E-844C0FD2BB56}" type="slidenum">
              <a:rPr lang="en-US"/>
              <a:pPr>
                <a:defRPr/>
              </a:pPr>
              <a:t>95</a:t>
            </a:fld>
            <a:endParaRPr lang="en-US" dirty="0"/>
          </a:p>
        </p:txBody>
      </p:sp>
      <p:pic>
        <p:nvPicPr>
          <p:cNvPr id="1505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" y="6196473"/>
            <a:ext cx="121158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117" y="219806"/>
            <a:ext cx="9169434" cy="1197102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85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0BF7-4A84-5076-FD4A-A641A8966483}"/>
              </a:ext>
            </a:extLst>
          </p:cNvPr>
          <p:cNvSpPr txBox="1"/>
          <p:nvPr/>
        </p:nvSpPr>
        <p:spPr>
          <a:xfrm>
            <a:off x="3005781" y="1351203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7BD65-FF4F-1258-0C14-2202388465E0}"/>
              </a:ext>
            </a:extLst>
          </p:cNvPr>
          <p:cNvSpPr txBox="1"/>
          <p:nvPr/>
        </p:nvSpPr>
        <p:spPr>
          <a:xfrm>
            <a:off x="8596372" y="1351203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B1 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8C611B-B00C-1156-DEA5-CC22520753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" t="7401" r="6958"/>
          <a:stretch/>
        </p:blipFill>
        <p:spPr>
          <a:xfrm>
            <a:off x="685690" y="1921608"/>
            <a:ext cx="5619750" cy="42974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A74F12-FE3B-697C-6FC0-AECBC405B8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9" b="5848"/>
          <a:stretch/>
        </p:blipFill>
        <p:spPr>
          <a:xfrm>
            <a:off x="6276281" y="1836399"/>
            <a:ext cx="5815012" cy="429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167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096" y="638899"/>
            <a:ext cx="1699504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0C13-28A2-46DD-9F4E-844C0FD2BB56}" type="slidenum">
              <a:rPr lang="en-US"/>
              <a:pPr>
                <a:defRPr/>
              </a:pPr>
              <a:t>96</a:t>
            </a:fld>
            <a:endParaRPr lang="en-US" dirty="0"/>
          </a:p>
        </p:txBody>
      </p:sp>
      <p:pic>
        <p:nvPicPr>
          <p:cNvPr id="1505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" y="6196473"/>
            <a:ext cx="121158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119" y="219806"/>
            <a:ext cx="7917282" cy="1054025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775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0BF7-4A84-5076-FD4A-A641A8966483}"/>
              </a:ext>
            </a:extLst>
          </p:cNvPr>
          <p:cNvSpPr txBox="1"/>
          <p:nvPr/>
        </p:nvSpPr>
        <p:spPr>
          <a:xfrm>
            <a:off x="2552700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floor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7BD65-FF4F-1258-0C14-2202388465E0}"/>
              </a:ext>
            </a:extLst>
          </p:cNvPr>
          <p:cNvSpPr txBox="1"/>
          <p:nvPr/>
        </p:nvSpPr>
        <p:spPr>
          <a:xfrm>
            <a:off x="8082963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Attic floor 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8C611B-B00C-1156-DEA5-CC22520753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" t="-327" r="13071" b="3235"/>
          <a:stretch/>
        </p:blipFill>
        <p:spPr>
          <a:xfrm>
            <a:off x="459032" y="1836399"/>
            <a:ext cx="5027368" cy="4172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09BECE-EDD7-BD95-3866-3165D98FDB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0" b="2779"/>
          <a:stretch/>
        </p:blipFill>
        <p:spPr>
          <a:xfrm>
            <a:off x="5634901" y="1836399"/>
            <a:ext cx="6206924" cy="424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9353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096" y="638899"/>
            <a:ext cx="1699504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0C13-28A2-46DD-9F4E-844C0FD2BB56}" type="slidenum">
              <a:rPr lang="en-US"/>
              <a:pPr>
                <a:defRPr/>
              </a:pPr>
              <a:t>97</a:t>
            </a:fld>
            <a:endParaRPr lang="en-US" dirty="0"/>
          </a:p>
        </p:txBody>
      </p:sp>
      <p:pic>
        <p:nvPicPr>
          <p:cNvPr id="1505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" y="6196473"/>
            <a:ext cx="121158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118" y="219805"/>
            <a:ext cx="9655466" cy="1170844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85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0BF7-4A84-5076-FD4A-A641A8966483}"/>
              </a:ext>
            </a:extLst>
          </p:cNvPr>
          <p:cNvSpPr txBox="1"/>
          <p:nvPr/>
        </p:nvSpPr>
        <p:spPr>
          <a:xfrm>
            <a:off x="2552700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floor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7BD65-FF4F-1258-0C14-2202388465E0}"/>
              </a:ext>
            </a:extLst>
          </p:cNvPr>
          <p:cNvSpPr txBox="1"/>
          <p:nvPr/>
        </p:nvSpPr>
        <p:spPr>
          <a:xfrm>
            <a:off x="8082963" y="1259068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floor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2CD8B-A1EC-61F4-8A3A-D09B238D9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20" y="1738309"/>
            <a:ext cx="5290520" cy="45419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D7D717-519E-4EC9-95F9-CACECA7F5A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8"/>
          <a:stretch/>
        </p:blipFill>
        <p:spPr>
          <a:xfrm>
            <a:off x="6664021" y="1738309"/>
            <a:ext cx="5129247" cy="445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8543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096" y="638899"/>
            <a:ext cx="1699504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0C13-28A2-46DD-9F4E-844C0FD2BB56}" type="slidenum">
              <a:rPr lang="en-US"/>
              <a:pPr>
                <a:defRPr/>
              </a:pPr>
              <a:t>98</a:t>
            </a:fld>
            <a:endParaRPr lang="en-US" dirty="0"/>
          </a:p>
        </p:txBody>
      </p:sp>
      <p:pic>
        <p:nvPicPr>
          <p:cNvPr id="1505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" y="6196473"/>
            <a:ext cx="121158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118" y="219805"/>
            <a:ext cx="9573087" cy="1238291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850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0BF7-4A84-5076-FD4A-A641A8966483}"/>
              </a:ext>
            </a:extLst>
          </p:cNvPr>
          <p:cNvSpPr txBox="1"/>
          <p:nvPr/>
        </p:nvSpPr>
        <p:spPr>
          <a:xfrm>
            <a:off x="2552700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floor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7BD65-FF4F-1258-0C14-2202388465E0}"/>
              </a:ext>
            </a:extLst>
          </p:cNvPr>
          <p:cNvSpPr txBox="1"/>
          <p:nvPr/>
        </p:nvSpPr>
        <p:spPr>
          <a:xfrm>
            <a:off x="8082963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982D61-A03F-A0E3-8BCE-F202DF3C1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42" y="1875559"/>
            <a:ext cx="5600919" cy="43209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53358-957A-81E7-E83F-4D154CF258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949" y="1758405"/>
            <a:ext cx="5936554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922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032" cy="68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727096" y="638899"/>
            <a:ext cx="1699504" cy="332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58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6CABA7-29E0-40CB-AC26-00CA71E5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0C13-28A2-46DD-9F4E-844C0FD2BB56}" type="slidenum">
              <a:rPr lang="en-US"/>
              <a:pPr>
                <a:defRPr/>
              </a:pPr>
              <a:t>99</a:t>
            </a:fld>
            <a:endParaRPr lang="en-US" dirty="0"/>
          </a:p>
        </p:txBody>
      </p:sp>
      <p:pic>
        <p:nvPicPr>
          <p:cNvPr id="1505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" y="6196473"/>
            <a:ext cx="12115800" cy="64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119" y="219806"/>
            <a:ext cx="8872870" cy="1312432"/>
          </a:xfrm>
          <a:prstGeom prst="rect">
            <a:avLst/>
          </a:prstGeom>
        </p:spPr>
        <p:txBody>
          <a:bodyPr vert="horz" lIns="79162" tIns="39581" rIns="79162" bIns="39581" rtlCol="0" anchor="ctr">
            <a:normAutofit fontScale="92500" lnSpcReduction="20000"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 mechanical aspects</a:t>
            </a:r>
          </a:p>
          <a:p>
            <a:br>
              <a:rPr lang="en-US" sz="2819" dirty="0">
                <a:solidFill>
                  <a:srgbClr val="FF0000"/>
                </a:solidFill>
              </a:rPr>
            </a:br>
            <a:br>
              <a:rPr lang="en-US" sz="2819" dirty="0">
                <a:solidFill>
                  <a:srgbClr val="FF0000"/>
                </a:solidFill>
              </a:rPr>
            </a:br>
            <a:endParaRPr lang="en-US" sz="2819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0BF7-4A84-5076-FD4A-A641A8966483}"/>
              </a:ext>
            </a:extLst>
          </p:cNvPr>
          <p:cNvSpPr txBox="1"/>
          <p:nvPr/>
        </p:nvSpPr>
        <p:spPr>
          <a:xfrm>
            <a:off x="2552700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7BD65-FF4F-1258-0C14-2202388465E0}"/>
              </a:ext>
            </a:extLst>
          </p:cNvPr>
          <p:cNvSpPr txBox="1"/>
          <p:nvPr/>
        </p:nvSpPr>
        <p:spPr>
          <a:xfrm>
            <a:off x="8082963" y="13906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C38409-6DFD-64EA-6A5A-0637790F26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18" y="1971511"/>
            <a:ext cx="5163196" cy="42904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54828A-C125-F275-7619-5968DBBA519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7"/>
          <a:stretch/>
        </p:blipFill>
        <p:spPr>
          <a:xfrm>
            <a:off x="5832668" y="1921283"/>
            <a:ext cx="6119846" cy="427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9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83B56E8-C01A-4FB6-9BA3-4DB3C369F1B9}">
  <we:reference id="wa200005566" version="3.0.0.2" store="en-U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</TotalTime>
  <Words>2489</Words>
  <Application>Microsoft Office PowerPoint</Application>
  <PresentationFormat>Widescreen</PresentationFormat>
  <Paragraphs>987</Paragraphs>
  <Slides>148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148</vt:i4>
      </vt:variant>
    </vt:vector>
  </HeadingPairs>
  <TitlesOfParts>
    <vt:vector size="158" baseType="lpstr">
      <vt:lpstr>Arial</vt:lpstr>
      <vt:lpstr>Calibri</vt:lpstr>
      <vt:lpstr>Calibri Light</vt:lpstr>
      <vt:lpstr>Cambria Math</vt:lpstr>
      <vt:lpstr>Century Gothic</vt:lpstr>
      <vt:lpstr>Courier New</vt:lpstr>
      <vt:lpstr>Kulim Park</vt:lpstr>
      <vt:lpstr>Times New Roman</vt:lpstr>
      <vt:lpstr>Wingdings</vt:lpstr>
      <vt:lpstr>Office Theme</vt:lpstr>
      <vt:lpstr>An-Najah National University Faculty of Engineering and Information Technology Building Engineering Department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Aspect</vt:lpstr>
      <vt:lpstr>Structural Aspect</vt:lpstr>
      <vt:lpstr>Structural Aspect</vt:lpstr>
      <vt:lpstr>PowerPoint Presentation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Structural 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Evacuation ways</vt:lpstr>
      <vt:lpstr>Evacuation ways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naser maqboul</dc:creator>
  <cp:lastModifiedBy>naser maqboul</cp:lastModifiedBy>
  <cp:revision>51</cp:revision>
  <dcterms:created xsi:type="dcterms:W3CDTF">2024-06-29T10:52:09Z</dcterms:created>
  <dcterms:modified xsi:type="dcterms:W3CDTF">2024-06-30T21:01:18Z</dcterms:modified>
</cp:coreProperties>
</file>