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diagrams/layout7.xml" ContentType="application/vnd.openxmlformats-officedocument.drawingml.diagram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6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9" r:id="rId3"/>
    <p:sldId id="427" r:id="rId4"/>
    <p:sldId id="428" r:id="rId5"/>
    <p:sldId id="429" r:id="rId6"/>
    <p:sldId id="430" r:id="rId7"/>
    <p:sldId id="431" r:id="rId8"/>
    <p:sldId id="432" r:id="rId9"/>
    <p:sldId id="433" r:id="rId10"/>
    <p:sldId id="447" r:id="rId11"/>
    <p:sldId id="418" r:id="rId12"/>
    <p:sldId id="420" r:id="rId13"/>
    <p:sldId id="421" r:id="rId14"/>
    <p:sldId id="422" r:id="rId15"/>
    <p:sldId id="425" r:id="rId16"/>
    <p:sldId id="448" r:id="rId17"/>
    <p:sldId id="424" r:id="rId18"/>
    <p:sldId id="356" r:id="rId19"/>
    <p:sldId id="434" r:id="rId20"/>
    <p:sldId id="435" r:id="rId21"/>
    <p:sldId id="436" r:id="rId22"/>
    <p:sldId id="437" r:id="rId23"/>
    <p:sldId id="438" r:id="rId24"/>
    <p:sldId id="439" r:id="rId25"/>
    <p:sldId id="440" r:id="rId26"/>
    <p:sldId id="441" r:id="rId27"/>
    <p:sldId id="442" r:id="rId28"/>
    <p:sldId id="443" r:id="rId29"/>
    <p:sldId id="444" r:id="rId30"/>
    <p:sldId id="445" r:id="rId31"/>
    <p:sldId id="446" r:id="rId32"/>
    <p:sldId id="417" r:id="rId33"/>
    <p:sldId id="258" r:id="rId34"/>
    <p:sldId id="261" r:id="rId35"/>
    <p:sldId id="262" r:id="rId36"/>
    <p:sldId id="263" r:id="rId37"/>
    <p:sldId id="264" r:id="rId38"/>
    <p:sldId id="266" r:id="rId39"/>
    <p:sldId id="268" r:id="rId40"/>
    <p:sldId id="269" r:id="rId41"/>
    <p:sldId id="272" r:id="rId42"/>
    <p:sldId id="345" r:id="rId43"/>
    <p:sldId id="344" r:id="rId44"/>
    <p:sldId id="267" r:id="rId45"/>
    <p:sldId id="274" r:id="rId46"/>
    <p:sldId id="275" r:id="rId47"/>
    <p:sldId id="279" r:id="rId48"/>
    <p:sldId id="277" r:id="rId49"/>
    <p:sldId id="276" r:id="rId50"/>
    <p:sldId id="278" r:id="rId51"/>
    <p:sldId id="380" r:id="rId52"/>
    <p:sldId id="381" r:id="rId53"/>
    <p:sldId id="393" r:id="rId54"/>
    <p:sldId id="394" r:id="rId55"/>
    <p:sldId id="395" r:id="rId56"/>
    <p:sldId id="396" r:id="rId57"/>
    <p:sldId id="397" r:id="rId58"/>
    <p:sldId id="398" r:id="rId59"/>
    <p:sldId id="399" r:id="rId60"/>
    <p:sldId id="400" r:id="rId61"/>
    <p:sldId id="401" r:id="rId62"/>
    <p:sldId id="402" r:id="rId63"/>
    <p:sldId id="403" r:id="rId64"/>
    <p:sldId id="404" r:id="rId65"/>
    <p:sldId id="405" r:id="rId66"/>
    <p:sldId id="406" r:id="rId67"/>
    <p:sldId id="407" r:id="rId68"/>
    <p:sldId id="408" r:id="rId69"/>
    <p:sldId id="409" r:id="rId70"/>
    <p:sldId id="410" r:id="rId71"/>
    <p:sldId id="411" r:id="rId72"/>
    <p:sldId id="412" r:id="rId73"/>
    <p:sldId id="413" r:id="rId74"/>
    <p:sldId id="414" r:id="rId75"/>
    <p:sldId id="415" r:id="rId76"/>
    <p:sldId id="416" r:id="rId7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D10F"/>
  </p:clrMru>
</p:presentationPr>
</file>

<file path=ppt/tableStyles.xml><?xml version="1.0" encoding="utf-8"?>
<a:tblStyleLst xmlns:a="http://schemas.openxmlformats.org/drawingml/2006/main" def="{5C22544A-7EE6-4342-B048-85BDC9FD1C3A}">
  <a:tblStyle styleId="{BDBED569-4797-4DF1-A0F4-6AAB3CD982D8}" styleName="نمط فاتح 3 - تمييز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2838BEF-8BB2-4498-84A7-C5851F593DF1}" styleName="نمط متوسط 4 - تمييز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5202B0CA-FC54-4496-8BCA-5EF66A818D29}" styleName="النمط الداكن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0A1B5D5-9B99-4C35-A422-299274C87663}" styleName="نمط متوسط 1 - تميي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نمط متوسط 2 - تميي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6D9F66E-5EB9-4882-86FB-DCBF35E3C3E4}" styleName="نمط متوسط 4 - تميي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93296810-A885-4BE3-A3E7-6D5BEEA58F35}" styleName="نمط متوسط 2 - تميي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8B1032C-EA38-4F05-BA0D-38AFFFC7BED3}" styleName="نمط فاتح 3 - تمييز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47" autoAdjust="0"/>
    <p:restoredTop sz="94709" autoAdjust="0"/>
  </p:normalViewPr>
  <p:slideViewPr>
    <p:cSldViewPr>
      <p:cViewPr varScale="1">
        <p:scale>
          <a:sx n="69" d="100"/>
          <a:sy n="69" d="100"/>
        </p:scale>
        <p:origin x="-153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8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7.png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7.png"/></Relationships>
</file>

<file path=ppt/diagrams/_rels/drawing7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33AD58-DFE9-4D7D-BC8A-FE72CDA93906}" type="doc">
      <dgm:prSet loTypeId="urn:microsoft.com/office/officeart/2005/8/layout/vList3" loCatId="list" qsTypeId="urn:microsoft.com/office/officeart/2005/8/quickstyle/simple2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F634ABB2-3D57-48E1-9A84-E2698DD06C27}">
      <dgm:prSet/>
      <dgm:spPr/>
      <dgm:t>
        <a:bodyPr/>
        <a:lstStyle/>
        <a:p>
          <a:pPr rtl="0"/>
          <a:r>
            <a:rPr lang="en-US" dirty="0" smtClean="0"/>
            <a:t>Environmental analysis</a:t>
          </a:r>
          <a:endParaRPr lang="en-US" dirty="0"/>
        </a:p>
      </dgm:t>
    </dgm:pt>
    <dgm:pt modelId="{0D3639B8-A627-4D4D-B1B7-B2FC93DE38D3}" type="parTrans" cxnId="{EF936D47-55BE-45C6-ACE1-18BBA8055181}">
      <dgm:prSet/>
      <dgm:spPr/>
      <dgm:t>
        <a:bodyPr/>
        <a:lstStyle/>
        <a:p>
          <a:endParaRPr lang="en-US"/>
        </a:p>
      </dgm:t>
    </dgm:pt>
    <dgm:pt modelId="{4BCE8057-0B12-4180-B517-B1EEA40A20F1}" type="sibTrans" cxnId="{EF936D47-55BE-45C6-ACE1-18BBA8055181}">
      <dgm:prSet/>
      <dgm:spPr/>
      <dgm:t>
        <a:bodyPr/>
        <a:lstStyle/>
        <a:p>
          <a:endParaRPr lang="en-US"/>
        </a:p>
      </dgm:t>
    </dgm:pt>
    <dgm:pt modelId="{81B76F5F-187D-4C9D-87CD-7F657CB38768}" type="pres">
      <dgm:prSet presAssocID="{C533AD58-DFE9-4D7D-BC8A-FE72CDA93906}" presName="linearFlow" presStyleCnt="0">
        <dgm:presLayoutVars>
          <dgm:dir/>
          <dgm:resizeHandles val="exact"/>
        </dgm:presLayoutVars>
      </dgm:prSet>
      <dgm:spPr/>
    </dgm:pt>
    <dgm:pt modelId="{11223F77-3311-4B7D-990A-2E4C8DF36D85}" type="pres">
      <dgm:prSet presAssocID="{F634ABB2-3D57-48E1-9A84-E2698DD06C27}" presName="composite" presStyleCnt="0"/>
      <dgm:spPr/>
    </dgm:pt>
    <dgm:pt modelId="{3560D2BA-2E2C-41F8-82D3-9EDAB6E100E8}" type="pres">
      <dgm:prSet presAssocID="{F634ABB2-3D57-48E1-9A84-E2698DD06C27}" presName="imgShp" presStyleLbl="fgImgPlace1" presStyleIdx="0" presStyleCnt="1" custScaleX="147157" custScaleY="130555" custLinFactNeighborX="-9692" custLinFactNeighborY="65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0A96414B-6E28-44BD-AE67-747C4BE01708}" type="pres">
      <dgm:prSet presAssocID="{F634ABB2-3D57-48E1-9A84-E2698DD06C27}" presName="txShp" presStyleLbl="node1" presStyleIdx="0" presStyleCnt="1" custLinFactNeighborX="5426" custLinFactNeighborY="546">
        <dgm:presLayoutVars>
          <dgm:bulletEnabled val="1"/>
        </dgm:presLayoutVars>
      </dgm:prSet>
      <dgm:spPr/>
    </dgm:pt>
  </dgm:ptLst>
  <dgm:cxnLst>
    <dgm:cxn modelId="{E6B74C82-DD30-4476-B53A-EA8DD9EF436E}" type="presOf" srcId="{C533AD58-DFE9-4D7D-BC8A-FE72CDA93906}" destId="{81B76F5F-187D-4C9D-87CD-7F657CB38768}" srcOrd="0" destOrd="0" presId="urn:microsoft.com/office/officeart/2005/8/layout/vList3"/>
    <dgm:cxn modelId="{B6BF9731-5B22-417E-92B5-655498244BEE}" type="presOf" srcId="{F634ABB2-3D57-48E1-9A84-E2698DD06C27}" destId="{0A96414B-6E28-44BD-AE67-747C4BE01708}" srcOrd="0" destOrd="0" presId="urn:microsoft.com/office/officeart/2005/8/layout/vList3"/>
    <dgm:cxn modelId="{EF936D47-55BE-45C6-ACE1-18BBA8055181}" srcId="{C533AD58-DFE9-4D7D-BC8A-FE72CDA93906}" destId="{F634ABB2-3D57-48E1-9A84-E2698DD06C27}" srcOrd="0" destOrd="0" parTransId="{0D3639B8-A627-4D4D-B1B7-B2FC93DE38D3}" sibTransId="{4BCE8057-0B12-4180-B517-B1EEA40A20F1}"/>
    <dgm:cxn modelId="{B7E2223E-5221-4FFD-9436-36F500DD522B}" type="presParOf" srcId="{81B76F5F-187D-4C9D-87CD-7F657CB38768}" destId="{11223F77-3311-4B7D-990A-2E4C8DF36D85}" srcOrd="0" destOrd="0" presId="urn:microsoft.com/office/officeart/2005/8/layout/vList3"/>
    <dgm:cxn modelId="{B53567E1-70EE-4908-8F3B-48FD1009FECD}" type="presParOf" srcId="{11223F77-3311-4B7D-990A-2E4C8DF36D85}" destId="{3560D2BA-2E2C-41F8-82D3-9EDAB6E100E8}" srcOrd="0" destOrd="0" presId="urn:microsoft.com/office/officeart/2005/8/layout/vList3"/>
    <dgm:cxn modelId="{76C6A9BB-E535-42CD-9DE7-AC39BFD0EEE4}" type="presParOf" srcId="{11223F77-3311-4B7D-990A-2E4C8DF36D85}" destId="{0A96414B-6E28-44BD-AE67-747C4BE01708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5F0415F-820B-45F0-9E00-0C865193643F}" type="doc">
      <dgm:prSet loTypeId="urn:microsoft.com/office/officeart/2005/8/layout/chevron2" loCatId="list" qsTypeId="urn:microsoft.com/office/officeart/2005/8/quickstyle/3d8" qsCatId="3D" csTypeId="urn:microsoft.com/office/officeart/2005/8/colors/accent6_3" csCatId="accent6" phldr="1"/>
      <dgm:spPr/>
      <dgm:t>
        <a:bodyPr/>
        <a:lstStyle/>
        <a:p>
          <a:endParaRPr lang="en-US"/>
        </a:p>
      </dgm:t>
    </dgm:pt>
    <dgm:pt modelId="{0AA32E56-F58E-49EB-BA97-277273698977}">
      <dgm:prSet/>
      <dgm:spPr/>
      <dgm:t>
        <a:bodyPr/>
        <a:lstStyle/>
        <a:p>
          <a:pPr rtl="0"/>
          <a:r>
            <a:rPr lang="en-US" dirty="0" smtClean="0"/>
            <a:t>Architectural design</a:t>
          </a:r>
          <a:endParaRPr lang="en-US" dirty="0"/>
        </a:p>
      </dgm:t>
    </dgm:pt>
    <dgm:pt modelId="{953392A2-B142-40A6-937A-14E282D9A09A}" type="parTrans" cxnId="{C0D431AA-BC71-445F-9800-65C34E3AEDAC}">
      <dgm:prSet/>
      <dgm:spPr/>
      <dgm:t>
        <a:bodyPr/>
        <a:lstStyle/>
        <a:p>
          <a:endParaRPr lang="en-US"/>
        </a:p>
      </dgm:t>
    </dgm:pt>
    <dgm:pt modelId="{5164620D-52FF-41A0-BB7B-DF1570E2488B}" type="sibTrans" cxnId="{C0D431AA-BC71-445F-9800-65C34E3AEDAC}">
      <dgm:prSet/>
      <dgm:spPr/>
      <dgm:t>
        <a:bodyPr/>
        <a:lstStyle/>
        <a:p>
          <a:endParaRPr lang="en-US"/>
        </a:p>
      </dgm:t>
    </dgm:pt>
    <dgm:pt modelId="{26BBCC58-D137-48FE-8204-3A179EDE3ED3}" type="pres">
      <dgm:prSet presAssocID="{B5F0415F-820B-45F0-9E00-0C865193643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43C04B7-F463-4322-8EC6-E1CD5BE35D06}" type="pres">
      <dgm:prSet presAssocID="{0AA32E56-F58E-49EB-BA97-277273698977}" presName="composite" presStyleCnt="0"/>
      <dgm:spPr/>
    </dgm:pt>
    <dgm:pt modelId="{FE3336C3-DFB6-418C-8C86-0F4F74102143}" type="pres">
      <dgm:prSet presAssocID="{0AA32E56-F58E-49EB-BA97-277273698977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D52E7B-4311-446E-9E0A-288A9B13E93A}" type="pres">
      <dgm:prSet presAssocID="{0AA32E56-F58E-49EB-BA97-277273698977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0D431AA-BC71-445F-9800-65C34E3AEDAC}" srcId="{B5F0415F-820B-45F0-9E00-0C865193643F}" destId="{0AA32E56-F58E-49EB-BA97-277273698977}" srcOrd="0" destOrd="0" parTransId="{953392A2-B142-40A6-937A-14E282D9A09A}" sibTransId="{5164620D-52FF-41A0-BB7B-DF1570E2488B}"/>
    <dgm:cxn modelId="{2B62A2FA-F8EE-49F5-986B-2C3712EA9D40}" type="presOf" srcId="{0AA32E56-F58E-49EB-BA97-277273698977}" destId="{FE3336C3-DFB6-418C-8C86-0F4F74102143}" srcOrd="0" destOrd="0" presId="urn:microsoft.com/office/officeart/2005/8/layout/chevron2"/>
    <dgm:cxn modelId="{1F5C86B1-5639-49A6-A243-5EF3CC46A297}" type="presOf" srcId="{B5F0415F-820B-45F0-9E00-0C865193643F}" destId="{26BBCC58-D137-48FE-8204-3A179EDE3ED3}" srcOrd="0" destOrd="0" presId="urn:microsoft.com/office/officeart/2005/8/layout/chevron2"/>
    <dgm:cxn modelId="{A770FB9B-38BD-47CC-AB4D-D6BFC7F5258B}" type="presParOf" srcId="{26BBCC58-D137-48FE-8204-3A179EDE3ED3}" destId="{D43C04B7-F463-4322-8EC6-E1CD5BE35D06}" srcOrd="0" destOrd="0" presId="urn:microsoft.com/office/officeart/2005/8/layout/chevron2"/>
    <dgm:cxn modelId="{F7066BA9-FBAB-4BED-88E5-659116067196}" type="presParOf" srcId="{D43C04B7-F463-4322-8EC6-E1CD5BE35D06}" destId="{FE3336C3-DFB6-418C-8C86-0F4F74102143}" srcOrd="0" destOrd="0" presId="urn:microsoft.com/office/officeart/2005/8/layout/chevron2"/>
    <dgm:cxn modelId="{55893D2E-461D-4050-9246-A2D8E5373B54}" type="presParOf" srcId="{D43C04B7-F463-4322-8EC6-E1CD5BE35D06}" destId="{50D52E7B-4311-446E-9E0A-288A9B13E93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FED1991-9029-47A4-9A69-487331980422}" type="doc">
      <dgm:prSet loTypeId="urn:microsoft.com/office/officeart/2005/8/layout/vList3" loCatId="list" qsTypeId="urn:microsoft.com/office/officeart/2005/8/quickstyle/3d2" qsCatId="3D" csTypeId="urn:microsoft.com/office/officeart/2005/8/colors/accent6_5" csCatId="accent6" phldr="1"/>
      <dgm:spPr/>
      <dgm:t>
        <a:bodyPr/>
        <a:lstStyle/>
        <a:p>
          <a:endParaRPr lang="en-US"/>
        </a:p>
      </dgm:t>
    </dgm:pt>
    <dgm:pt modelId="{80D6B241-482D-40EA-A509-4343CB30728E}">
      <dgm:prSet/>
      <dgm:spPr/>
      <dgm:t>
        <a:bodyPr/>
        <a:lstStyle/>
        <a:p>
          <a:pPr rtl="0"/>
          <a:r>
            <a:rPr lang="en-US" dirty="0" smtClean="0"/>
            <a:t>Structural design </a:t>
          </a:r>
          <a:endParaRPr lang="en-US" dirty="0"/>
        </a:p>
      </dgm:t>
    </dgm:pt>
    <dgm:pt modelId="{F658BD87-C335-40B8-B176-07E87E2F30F7}" type="parTrans" cxnId="{3B01DD9B-2F36-41B9-99EF-789A60C73E6C}">
      <dgm:prSet/>
      <dgm:spPr/>
      <dgm:t>
        <a:bodyPr/>
        <a:lstStyle/>
        <a:p>
          <a:endParaRPr lang="en-US"/>
        </a:p>
      </dgm:t>
    </dgm:pt>
    <dgm:pt modelId="{EFB72873-6F89-4254-8B44-E3A835062431}" type="sibTrans" cxnId="{3B01DD9B-2F36-41B9-99EF-789A60C73E6C}">
      <dgm:prSet/>
      <dgm:spPr/>
      <dgm:t>
        <a:bodyPr/>
        <a:lstStyle/>
        <a:p>
          <a:endParaRPr lang="en-US"/>
        </a:p>
      </dgm:t>
    </dgm:pt>
    <dgm:pt modelId="{09272482-FA8F-4F1D-8F2F-E3F6479C3634}" type="pres">
      <dgm:prSet presAssocID="{AFED1991-9029-47A4-9A69-487331980422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A536BD9-8B97-4B6C-A106-3038209FC9AD}" type="pres">
      <dgm:prSet presAssocID="{80D6B241-482D-40EA-A509-4343CB30728E}" presName="composite" presStyleCnt="0"/>
      <dgm:spPr/>
    </dgm:pt>
    <dgm:pt modelId="{FC4B0B61-3DDE-4A6A-B2E2-68B1CC295202}" type="pres">
      <dgm:prSet presAssocID="{80D6B241-482D-40EA-A509-4343CB30728E}" presName="imgShp" presStyleLbl="fgImgPlace1" presStyleIdx="0" presStyleCnt="1" custScaleX="125731" custScaleY="12741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4B45D505-82E8-48F0-940F-67A4ECC8F4EE}" type="pres">
      <dgm:prSet presAssocID="{80D6B241-482D-40EA-A509-4343CB30728E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B01DD9B-2F36-41B9-99EF-789A60C73E6C}" srcId="{AFED1991-9029-47A4-9A69-487331980422}" destId="{80D6B241-482D-40EA-A509-4343CB30728E}" srcOrd="0" destOrd="0" parTransId="{F658BD87-C335-40B8-B176-07E87E2F30F7}" sibTransId="{EFB72873-6F89-4254-8B44-E3A835062431}"/>
    <dgm:cxn modelId="{08F61CA7-CDDF-484E-9A9B-179395FD086E}" type="presOf" srcId="{AFED1991-9029-47A4-9A69-487331980422}" destId="{09272482-FA8F-4F1D-8F2F-E3F6479C3634}" srcOrd="0" destOrd="0" presId="urn:microsoft.com/office/officeart/2005/8/layout/vList3"/>
    <dgm:cxn modelId="{8206968F-E4F9-428F-9622-33E7EE145C7A}" type="presOf" srcId="{80D6B241-482D-40EA-A509-4343CB30728E}" destId="{4B45D505-82E8-48F0-940F-67A4ECC8F4EE}" srcOrd="0" destOrd="0" presId="urn:microsoft.com/office/officeart/2005/8/layout/vList3"/>
    <dgm:cxn modelId="{406C0D52-BEF2-481E-A7EF-E5AFBE279A9D}" type="presParOf" srcId="{09272482-FA8F-4F1D-8F2F-E3F6479C3634}" destId="{8A536BD9-8B97-4B6C-A106-3038209FC9AD}" srcOrd="0" destOrd="0" presId="urn:microsoft.com/office/officeart/2005/8/layout/vList3"/>
    <dgm:cxn modelId="{389EE077-B64C-46F1-B5D6-50E72BE03D9F}" type="presParOf" srcId="{8A536BD9-8B97-4B6C-A106-3038209FC9AD}" destId="{FC4B0B61-3DDE-4A6A-B2E2-68B1CC295202}" srcOrd="0" destOrd="0" presId="urn:microsoft.com/office/officeart/2005/8/layout/vList3"/>
    <dgm:cxn modelId="{BFB209F8-0B69-4A49-852B-2B63DAB8F880}" type="presParOf" srcId="{8A536BD9-8B97-4B6C-A106-3038209FC9AD}" destId="{4B45D505-82E8-48F0-940F-67A4ECC8F4EE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55519CC-9FC2-4F91-9733-543AFFE6B15F}" type="doc">
      <dgm:prSet loTypeId="urn:microsoft.com/office/officeart/2005/8/layout/pyramid3" loCatId="pyramid" qsTypeId="urn:microsoft.com/office/officeart/2005/8/quickstyle/simple3" qsCatId="simple" csTypeId="urn:microsoft.com/office/officeart/2005/8/colors/accent6_5" csCatId="accent6"/>
      <dgm:spPr/>
      <dgm:t>
        <a:bodyPr/>
        <a:lstStyle/>
        <a:p>
          <a:endParaRPr lang="en-US"/>
        </a:p>
      </dgm:t>
    </dgm:pt>
    <dgm:pt modelId="{8D5952CF-1FD0-44F9-BABA-D46BB3FA5B7D}">
      <dgm:prSet/>
      <dgm:spPr/>
      <dgm:t>
        <a:bodyPr/>
        <a:lstStyle/>
        <a:p>
          <a:pPr rtl="0"/>
          <a:r>
            <a:rPr lang="en-US" b="1" dirty="0" smtClean="0"/>
            <a:t>Mechanical design</a:t>
          </a:r>
          <a:endParaRPr lang="ar-JO" b="1" dirty="0"/>
        </a:p>
      </dgm:t>
    </dgm:pt>
    <dgm:pt modelId="{EF4B5F99-71CD-4D20-93D0-A3853DAD0350}" type="parTrans" cxnId="{84A79F7B-983F-46D2-8EE1-2502907E9014}">
      <dgm:prSet/>
      <dgm:spPr/>
      <dgm:t>
        <a:bodyPr/>
        <a:lstStyle/>
        <a:p>
          <a:endParaRPr lang="en-US"/>
        </a:p>
      </dgm:t>
    </dgm:pt>
    <dgm:pt modelId="{B57D0CE0-8B82-4C82-9750-103FA22477AF}" type="sibTrans" cxnId="{84A79F7B-983F-46D2-8EE1-2502907E9014}">
      <dgm:prSet/>
      <dgm:spPr/>
      <dgm:t>
        <a:bodyPr/>
        <a:lstStyle/>
        <a:p>
          <a:endParaRPr lang="en-US"/>
        </a:p>
      </dgm:t>
    </dgm:pt>
    <dgm:pt modelId="{544408EB-7206-4E9F-8C91-BFB06AC60052}" type="pres">
      <dgm:prSet presAssocID="{655519CC-9FC2-4F91-9733-543AFFE6B15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98AD854-F9A8-49F2-8550-D456A40127FA}" type="pres">
      <dgm:prSet presAssocID="{8D5952CF-1FD0-44F9-BABA-D46BB3FA5B7D}" presName="Name8" presStyleCnt="0"/>
      <dgm:spPr/>
    </dgm:pt>
    <dgm:pt modelId="{5F025834-E275-4E5E-A48F-AEF14F84BA15}" type="pres">
      <dgm:prSet presAssocID="{8D5952CF-1FD0-44F9-BABA-D46BB3FA5B7D}" presName="level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21C713-5787-409A-9D87-B01B84DBC89B}" type="pres">
      <dgm:prSet presAssocID="{8D5952CF-1FD0-44F9-BABA-D46BB3FA5B7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4A79F7B-983F-46D2-8EE1-2502907E9014}" srcId="{655519CC-9FC2-4F91-9733-543AFFE6B15F}" destId="{8D5952CF-1FD0-44F9-BABA-D46BB3FA5B7D}" srcOrd="0" destOrd="0" parTransId="{EF4B5F99-71CD-4D20-93D0-A3853DAD0350}" sibTransId="{B57D0CE0-8B82-4C82-9750-103FA22477AF}"/>
    <dgm:cxn modelId="{9E7C74DE-3C68-4A33-822E-4E892C9CBC70}" type="presOf" srcId="{8D5952CF-1FD0-44F9-BABA-D46BB3FA5B7D}" destId="{F421C713-5787-409A-9D87-B01B84DBC89B}" srcOrd="1" destOrd="0" presId="urn:microsoft.com/office/officeart/2005/8/layout/pyramid3"/>
    <dgm:cxn modelId="{9B91DCB5-A68A-4A45-A311-E0E44BB7FCD1}" type="presOf" srcId="{8D5952CF-1FD0-44F9-BABA-D46BB3FA5B7D}" destId="{5F025834-E275-4E5E-A48F-AEF14F84BA15}" srcOrd="0" destOrd="0" presId="urn:microsoft.com/office/officeart/2005/8/layout/pyramid3"/>
    <dgm:cxn modelId="{32066C06-B82D-411E-A255-1F5D6E8936E8}" type="presOf" srcId="{655519CC-9FC2-4F91-9733-543AFFE6B15F}" destId="{544408EB-7206-4E9F-8C91-BFB06AC60052}" srcOrd="0" destOrd="0" presId="urn:microsoft.com/office/officeart/2005/8/layout/pyramid3"/>
    <dgm:cxn modelId="{8A67071A-F6B1-4916-8BA3-B94666A7EF1C}" type="presParOf" srcId="{544408EB-7206-4E9F-8C91-BFB06AC60052}" destId="{698AD854-F9A8-49F2-8550-D456A40127FA}" srcOrd="0" destOrd="0" presId="urn:microsoft.com/office/officeart/2005/8/layout/pyramid3"/>
    <dgm:cxn modelId="{2F8754FC-D9F8-4F11-BD1A-E08FD51A9E5C}" type="presParOf" srcId="{698AD854-F9A8-49F2-8550-D456A40127FA}" destId="{5F025834-E275-4E5E-A48F-AEF14F84BA15}" srcOrd="0" destOrd="0" presId="urn:microsoft.com/office/officeart/2005/8/layout/pyramid3"/>
    <dgm:cxn modelId="{8E9771F8-53A5-462D-8349-4EDA0D335128}" type="presParOf" srcId="{698AD854-F9A8-49F2-8550-D456A40127FA}" destId="{F421C713-5787-409A-9D87-B01B84DBC89B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3FFC762-E3A4-47F8-9886-E0DB2A7B2E4C}" type="doc">
      <dgm:prSet loTypeId="urn:microsoft.com/office/officeart/2005/8/layout/list1" loCatId="list" qsTypeId="urn:microsoft.com/office/officeart/2005/8/quickstyle/simple1" qsCatId="simple" csTypeId="urn:microsoft.com/office/officeart/2005/8/colors/accent0_1" csCatId="mainScheme"/>
      <dgm:spPr/>
      <dgm:t>
        <a:bodyPr/>
        <a:lstStyle/>
        <a:p>
          <a:endParaRPr lang="en-US"/>
        </a:p>
      </dgm:t>
    </dgm:pt>
    <dgm:pt modelId="{FEFBB718-1041-48DB-A89A-358AA8F052C4}">
      <dgm:prSet/>
      <dgm:spPr/>
      <dgm:t>
        <a:bodyPr/>
        <a:lstStyle/>
        <a:p>
          <a:pPr rtl="0"/>
          <a:r>
            <a:rPr lang="en-US" dirty="0" smtClean="0"/>
            <a:t>HVAC , water supply </a:t>
          </a:r>
          <a:endParaRPr lang="en-US" dirty="0"/>
        </a:p>
      </dgm:t>
    </dgm:pt>
    <dgm:pt modelId="{E7E23D13-FFC6-4EEE-94A9-F13F1281F1DA}" type="parTrans" cxnId="{C3BA7870-C770-4B4A-84FC-5B8365440646}">
      <dgm:prSet/>
      <dgm:spPr/>
      <dgm:t>
        <a:bodyPr/>
        <a:lstStyle/>
        <a:p>
          <a:endParaRPr lang="en-US"/>
        </a:p>
      </dgm:t>
    </dgm:pt>
    <dgm:pt modelId="{7C9C56F3-12A4-48B7-A8E9-9304F3330C91}" type="sibTrans" cxnId="{C3BA7870-C770-4B4A-84FC-5B8365440646}">
      <dgm:prSet/>
      <dgm:spPr/>
      <dgm:t>
        <a:bodyPr/>
        <a:lstStyle/>
        <a:p>
          <a:endParaRPr lang="en-US"/>
        </a:p>
      </dgm:t>
    </dgm:pt>
    <dgm:pt modelId="{505134CF-819D-4438-92AE-67D7DABF4226}">
      <dgm:prSet/>
      <dgm:spPr/>
      <dgm:t>
        <a:bodyPr/>
        <a:lstStyle/>
        <a:p>
          <a:pPr rtl="0"/>
          <a:r>
            <a:rPr lang="en-US" dirty="0" smtClean="0"/>
            <a:t>drainage system, fire system.</a:t>
          </a:r>
          <a:endParaRPr lang="ar-JO" dirty="0"/>
        </a:p>
      </dgm:t>
    </dgm:pt>
    <dgm:pt modelId="{2744D4A9-ADE8-4FE4-92D0-DFEED947A211}" type="parTrans" cxnId="{B04AEB03-4F4E-4C14-B233-DDDBC3B5D160}">
      <dgm:prSet/>
      <dgm:spPr/>
      <dgm:t>
        <a:bodyPr/>
        <a:lstStyle/>
        <a:p>
          <a:endParaRPr lang="en-US"/>
        </a:p>
      </dgm:t>
    </dgm:pt>
    <dgm:pt modelId="{2CBF211C-AF99-45A6-B34C-D6B5CCBD5E26}" type="sibTrans" cxnId="{B04AEB03-4F4E-4C14-B233-DDDBC3B5D160}">
      <dgm:prSet/>
      <dgm:spPr/>
      <dgm:t>
        <a:bodyPr/>
        <a:lstStyle/>
        <a:p>
          <a:endParaRPr lang="en-US"/>
        </a:p>
      </dgm:t>
    </dgm:pt>
    <dgm:pt modelId="{68AA2391-E060-48C4-9E79-494D5D1549DA}" type="pres">
      <dgm:prSet presAssocID="{13FFC762-E3A4-47F8-9886-E0DB2A7B2E4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C32090B-D7BA-4161-864C-0580B7297E54}" type="pres">
      <dgm:prSet presAssocID="{FEFBB718-1041-48DB-A89A-358AA8F052C4}" presName="parentLin" presStyleCnt="0"/>
      <dgm:spPr/>
    </dgm:pt>
    <dgm:pt modelId="{BF100769-B503-4469-824A-7538BD2468E5}" type="pres">
      <dgm:prSet presAssocID="{FEFBB718-1041-48DB-A89A-358AA8F052C4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6E2A18CB-2CAB-4BE2-B76B-28820BCE0BEC}" type="pres">
      <dgm:prSet presAssocID="{FEFBB718-1041-48DB-A89A-358AA8F052C4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0928FC-6B3F-40CD-8998-2748AD3244DB}" type="pres">
      <dgm:prSet presAssocID="{FEFBB718-1041-48DB-A89A-358AA8F052C4}" presName="negativeSpace" presStyleCnt="0"/>
      <dgm:spPr/>
    </dgm:pt>
    <dgm:pt modelId="{76AB67E3-24FB-43CE-B918-D01321F5FE29}" type="pres">
      <dgm:prSet presAssocID="{FEFBB718-1041-48DB-A89A-358AA8F052C4}" presName="childText" presStyleLbl="conFgAcc1" presStyleIdx="0" presStyleCnt="2" custLinFactY="-7709" custLinFactNeighborX="8093" custLinFactNeighborY="-100000">
        <dgm:presLayoutVars>
          <dgm:bulletEnabled val="1"/>
        </dgm:presLayoutVars>
      </dgm:prSet>
      <dgm:spPr/>
    </dgm:pt>
    <dgm:pt modelId="{1C2C1F98-19FA-48E5-8554-C87AAAD78C9E}" type="pres">
      <dgm:prSet presAssocID="{7C9C56F3-12A4-48B7-A8E9-9304F3330C91}" presName="spaceBetweenRectangles" presStyleCnt="0"/>
      <dgm:spPr/>
    </dgm:pt>
    <dgm:pt modelId="{078832A2-B532-4196-92D2-B1F0434C2F9D}" type="pres">
      <dgm:prSet presAssocID="{505134CF-819D-4438-92AE-67D7DABF4226}" presName="parentLin" presStyleCnt="0"/>
      <dgm:spPr/>
    </dgm:pt>
    <dgm:pt modelId="{FAEFE2B8-F59D-450D-B045-73293206D2AC}" type="pres">
      <dgm:prSet presAssocID="{505134CF-819D-4438-92AE-67D7DABF4226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02E96301-CEEB-4D1E-AF47-D4F936F4FD9E}" type="pres">
      <dgm:prSet presAssocID="{505134CF-819D-4438-92AE-67D7DABF4226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5849B7-81AF-4A08-B5FD-48FE4815AF31}" type="pres">
      <dgm:prSet presAssocID="{505134CF-819D-4438-92AE-67D7DABF4226}" presName="negativeSpace" presStyleCnt="0"/>
      <dgm:spPr/>
    </dgm:pt>
    <dgm:pt modelId="{1136CEB2-C942-45FE-9508-0ED787A2DC1F}" type="pres">
      <dgm:prSet presAssocID="{505134CF-819D-4438-92AE-67D7DABF4226}" presName="childText" presStyleLbl="conFgAcc1" presStyleIdx="1" presStyleCnt="2" custLinFactY="4434" custLinFactNeighborX="9805" custLinFactNeighborY="100000">
        <dgm:presLayoutVars>
          <dgm:bulletEnabled val="1"/>
        </dgm:presLayoutVars>
      </dgm:prSet>
      <dgm:spPr/>
    </dgm:pt>
  </dgm:ptLst>
  <dgm:cxnLst>
    <dgm:cxn modelId="{0DB70D4F-B5CC-4189-8E3C-192ACD3D25EA}" type="presOf" srcId="{505134CF-819D-4438-92AE-67D7DABF4226}" destId="{02E96301-CEEB-4D1E-AF47-D4F936F4FD9E}" srcOrd="1" destOrd="0" presId="urn:microsoft.com/office/officeart/2005/8/layout/list1"/>
    <dgm:cxn modelId="{C3BA7870-C770-4B4A-84FC-5B8365440646}" srcId="{13FFC762-E3A4-47F8-9886-E0DB2A7B2E4C}" destId="{FEFBB718-1041-48DB-A89A-358AA8F052C4}" srcOrd="0" destOrd="0" parTransId="{E7E23D13-FFC6-4EEE-94A9-F13F1281F1DA}" sibTransId="{7C9C56F3-12A4-48B7-A8E9-9304F3330C91}"/>
    <dgm:cxn modelId="{00450C83-8BB6-4958-A734-B93BA657FC05}" type="presOf" srcId="{FEFBB718-1041-48DB-A89A-358AA8F052C4}" destId="{6E2A18CB-2CAB-4BE2-B76B-28820BCE0BEC}" srcOrd="1" destOrd="0" presId="urn:microsoft.com/office/officeart/2005/8/layout/list1"/>
    <dgm:cxn modelId="{B04AEB03-4F4E-4C14-B233-DDDBC3B5D160}" srcId="{13FFC762-E3A4-47F8-9886-E0DB2A7B2E4C}" destId="{505134CF-819D-4438-92AE-67D7DABF4226}" srcOrd="1" destOrd="0" parTransId="{2744D4A9-ADE8-4FE4-92D0-DFEED947A211}" sibTransId="{2CBF211C-AF99-45A6-B34C-D6B5CCBD5E26}"/>
    <dgm:cxn modelId="{09D2B811-7EBC-4298-9BF5-518C4A030A77}" type="presOf" srcId="{FEFBB718-1041-48DB-A89A-358AA8F052C4}" destId="{BF100769-B503-4469-824A-7538BD2468E5}" srcOrd="0" destOrd="0" presId="urn:microsoft.com/office/officeart/2005/8/layout/list1"/>
    <dgm:cxn modelId="{B0B6C238-E3EA-4C18-BDAC-106AED982E91}" type="presOf" srcId="{13FFC762-E3A4-47F8-9886-E0DB2A7B2E4C}" destId="{68AA2391-E060-48C4-9E79-494D5D1549DA}" srcOrd="0" destOrd="0" presId="urn:microsoft.com/office/officeart/2005/8/layout/list1"/>
    <dgm:cxn modelId="{D9D63521-4EB8-426C-81C1-F0446A71159E}" type="presOf" srcId="{505134CF-819D-4438-92AE-67D7DABF4226}" destId="{FAEFE2B8-F59D-450D-B045-73293206D2AC}" srcOrd="0" destOrd="0" presId="urn:microsoft.com/office/officeart/2005/8/layout/list1"/>
    <dgm:cxn modelId="{D924EAA4-F5FB-4A9B-9B6B-8A5F1A4F7DE4}" type="presParOf" srcId="{68AA2391-E060-48C4-9E79-494D5D1549DA}" destId="{6C32090B-D7BA-4161-864C-0580B7297E54}" srcOrd="0" destOrd="0" presId="urn:microsoft.com/office/officeart/2005/8/layout/list1"/>
    <dgm:cxn modelId="{50BA1925-A390-43B1-B58F-88F4431D67D8}" type="presParOf" srcId="{6C32090B-D7BA-4161-864C-0580B7297E54}" destId="{BF100769-B503-4469-824A-7538BD2468E5}" srcOrd="0" destOrd="0" presId="urn:microsoft.com/office/officeart/2005/8/layout/list1"/>
    <dgm:cxn modelId="{EAA45A0B-7D39-43FF-AA40-3284CEAD3FB4}" type="presParOf" srcId="{6C32090B-D7BA-4161-864C-0580B7297E54}" destId="{6E2A18CB-2CAB-4BE2-B76B-28820BCE0BEC}" srcOrd="1" destOrd="0" presId="urn:microsoft.com/office/officeart/2005/8/layout/list1"/>
    <dgm:cxn modelId="{50E59E7E-6E15-4788-8EDC-8D396CDF2DDF}" type="presParOf" srcId="{68AA2391-E060-48C4-9E79-494D5D1549DA}" destId="{0B0928FC-6B3F-40CD-8998-2748AD3244DB}" srcOrd="1" destOrd="0" presId="urn:microsoft.com/office/officeart/2005/8/layout/list1"/>
    <dgm:cxn modelId="{7068DF98-4AB4-4880-9AA3-DDAC9CA15089}" type="presParOf" srcId="{68AA2391-E060-48C4-9E79-494D5D1549DA}" destId="{76AB67E3-24FB-43CE-B918-D01321F5FE29}" srcOrd="2" destOrd="0" presId="urn:microsoft.com/office/officeart/2005/8/layout/list1"/>
    <dgm:cxn modelId="{976C2750-D393-4358-856A-1D3F838C6D6E}" type="presParOf" srcId="{68AA2391-E060-48C4-9E79-494D5D1549DA}" destId="{1C2C1F98-19FA-48E5-8554-C87AAAD78C9E}" srcOrd="3" destOrd="0" presId="urn:microsoft.com/office/officeart/2005/8/layout/list1"/>
    <dgm:cxn modelId="{2EF9F5A7-4D16-47E2-9A6D-4BE6819AF20E}" type="presParOf" srcId="{68AA2391-E060-48C4-9E79-494D5D1549DA}" destId="{078832A2-B532-4196-92D2-B1F0434C2F9D}" srcOrd="4" destOrd="0" presId="urn:microsoft.com/office/officeart/2005/8/layout/list1"/>
    <dgm:cxn modelId="{81FF75CB-4ECB-4B2C-9539-09193FFC9177}" type="presParOf" srcId="{078832A2-B532-4196-92D2-B1F0434C2F9D}" destId="{FAEFE2B8-F59D-450D-B045-73293206D2AC}" srcOrd="0" destOrd="0" presId="urn:microsoft.com/office/officeart/2005/8/layout/list1"/>
    <dgm:cxn modelId="{35D68E1C-EE42-4D13-A2FE-535BBF53D6E0}" type="presParOf" srcId="{078832A2-B532-4196-92D2-B1F0434C2F9D}" destId="{02E96301-CEEB-4D1E-AF47-D4F936F4FD9E}" srcOrd="1" destOrd="0" presId="urn:microsoft.com/office/officeart/2005/8/layout/list1"/>
    <dgm:cxn modelId="{F0AA67D9-6131-4001-A73E-8757776C4E8D}" type="presParOf" srcId="{68AA2391-E060-48C4-9E79-494D5D1549DA}" destId="{075849B7-81AF-4A08-B5FD-48FE4815AF31}" srcOrd="5" destOrd="0" presId="urn:microsoft.com/office/officeart/2005/8/layout/list1"/>
    <dgm:cxn modelId="{936F639D-E6FC-4CA1-8F34-788B8D856709}" type="presParOf" srcId="{68AA2391-E060-48C4-9E79-494D5D1549DA}" destId="{1136CEB2-C942-45FE-9508-0ED787A2DC1F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BE8CA31-7239-428D-8ED1-CD12610AA263}" type="doc">
      <dgm:prSet loTypeId="urn:microsoft.com/office/officeart/2005/8/layout/arrow6" loCatId="relationship" qsTypeId="urn:microsoft.com/office/officeart/2005/8/quickstyle/3d6" qsCatId="3D" csTypeId="urn:microsoft.com/office/officeart/2005/8/colors/accent6_2" csCatId="accent6"/>
      <dgm:spPr/>
      <dgm:t>
        <a:bodyPr/>
        <a:lstStyle/>
        <a:p>
          <a:endParaRPr lang="en-US"/>
        </a:p>
      </dgm:t>
    </dgm:pt>
    <dgm:pt modelId="{22753E18-677E-4FBF-8FFD-2F8AFFADF19C}">
      <dgm:prSet/>
      <dgm:spPr/>
      <dgm:t>
        <a:bodyPr/>
        <a:lstStyle/>
        <a:p>
          <a:pPr rtl="0"/>
          <a:r>
            <a:rPr lang="en-US" dirty="0" smtClean="0"/>
            <a:t>Electrical design</a:t>
          </a:r>
          <a:endParaRPr lang="ar-JO" dirty="0"/>
        </a:p>
      </dgm:t>
    </dgm:pt>
    <dgm:pt modelId="{26ED4186-9806-4020-B18F-5DA967E063A4}" type="parTrans" cxnId="{A863AF18-6C8D-47B1-A0AE-25514FE2B3E1}">
      <dgm:prSet/>
      <dgm:spPr/>
      <dgm:t>
        <a:bodyPr/>
        <a:lstStyle/>
        <a:p>
          <a:endParaRPr lang="en-US"/>
        </a:p>
      </dgm:t>
    </dgm:pt>
    <dgm:pt modelId="{2E0302AE-07DA-4769-8815-7A35AC3D839D}" type="sibTrans" cxnId="{A863AF18-6C8D-47B1-A0AE-25514FE2B3E1}">
      <dgm:prSet/>
      <dgm:spPr/>
      <dgm:t>
        <a:bodyPr/>
        <a:lstStyle/>
        <a:p>
          <a:endParaRPr lang="en-US"/>
        </a:p>
      </dgm:t>
    </dgm:pt>
    <dgm:pt modelId="{B6275C15-C780-4BE2-80AA-28293775E4CB}" type="pres">
      <dgm:prSet presAssocID="{8BE8CA31-7239-428D-8ED1-CD12610AA263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06DBAD2-BBE7-496A-84AE-9B5D63915F84}" type="pres">
      <dgm:prSet presAssocID="{8BE8CA31-7239-428D-8ED1-CD12610AA263}" presName="ribbon" presStyleLbl="node1" presStyleIdx="0" presStyleCnt="1"/>
      <dgm:spPr/>
    </dgm:pt>
    <dgm:pt modelId="{CEB20637-7751-493F-87DF-E752636E9441}" type="pres">
      <dgm:prSet presAssocID="{8BE8CA31-7239-428D-8ED1-CD12610AA263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27CA28-E4EA-415B-8B1A-7682FC222D9C}" type="pres">
      <dgm:prSet presAssocID="{8BE8CA31-7239-428D-8ED1-CD12610AA263}" presName="rightArrow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46012CAF-E8EF-4F9B-845D-56AE2D92F6E5}" type="presOf" srcId="{22753E18-677E-4FBF-8FFD-2F8AFFADF19C}" destId="{CEB20637-7751-493F-87DF-E752636E9441}" srcOrd="0" destOrd="0" presId="urn:microsoft.com/office/officeart/2005/8/layout/arrow6"/>
    <dgm:cxn modelId="{A863AF18-6C8D-47B1-A0AE-25514FE2B3E1}" srcId="{8BE8CA31-7239-428D-8ED1-CD12610AA263}" destId="{22753E18-677E-4FBF-8FFD-2F8AFFADF19C}" srcOrd="0" destOrd="0" parTransId="{26ED4186-9806-4020-B18F-5DA967E063A4}" sibTransId="{2E0302AE-07DA-4769-8815-7A35AC3D839D}"/>
    <dgm:cxn modelId="{BF0AC308-8C34-451B-A6BF-470E259346D9}" type="presOf" srcId="{8BE8CA31-7239-428D-8ED1-CD12610AA263}" destId="{B6275C15-C780-4BE2-80AA-28293775E4CB}" srcOrd="0" destOrd="0" presId="urn:microsoft.com/office/officeart/2005/8/layout/arrow6"/>
    <dgm:cxn modelId="{8950B9BD-6377-4A54-B006-EABE27493476}" type="presParOf" srcId="{B6275C15-C780-4BE2-80AA-28293775E4CB}" destId="{906DBAD2-BBE7-496A-84AE-9B5D63915F84}" srcOrd="0" destOrd="0" presId="urn:microsoft.com/office/officeart/2005/8/layout/arrow6"/>
    <dgm:cxn modelId="{6BEAC1E0-3EB0-409A-BCDF-B6559630634C}" type="presParOf" srcId="{B6275C15-C780-4BE2-80AA-28293775E4CB}" destId="{CEB20637-7751-493F-87DF-E752636E9441}" srcOrd="1" destOrd="0" presId="urn:microsoft.com/office/officeart/2005/8/layout/arrow6"/>
    <dgm:cxn modelId="{D191E523-9D33-4E00-A15F-499982BC03BD}" type="presParOf" srcId="{B6275C15-C780-4BE2-80AA-28293775E4CB}" destId="{CB27CA28-E4EA-415B-8B1A-7682FC222D9C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86EE5B1-9352-45D3-BBB6-106825C24157}" type="doc">
      <dgm:prSet loTypeId="urn:microsoft.com/office/officeart/2005/8/layout/hList7" loCatId="relationship" qsTypeId="urn:microsoft.com/office/officeart/2005/8/quickstyle/simple3" qsCatId="simple" csTypeId="urn:microsoft.com/office/officeart/2005/8/colors/accent5_1" csCatId="accent5" phldr="1"/>
      <dgm:spPr/>
      <dgm:t>
        <a:bodyPr/>
        <a:lstStyle/>
        <a:p>
          <a:endParaRPr lang="en-US"/>
        </a:p>
      </dgm:t>
    </dgm:pt>
    <dgm:pt modelId="{0E6A487C-6B6B-4550-9DB9-D127FB83F4FB}">
      <dgm:prSet/>
      <dgm:spPr/>
      <dgm:t>
        <a:bodyPr/>
        <a:lstStyle/>
        <a:p>
          <a:pPr rtl="0"/>
          <a:r>
            <a:rPr lang="en-US" dirty="0" smtClean="0">
              <a:solidFill>
                <a:schemeClr val="accent6">
                  <a:lumMod val="75000"/>
                </a:schemeClr>
              </a:solidFill>
            </a:rPr>
            <a:t>Cost estimation</a:t>
          </a:r>
          <a:endParaRPr lang="ar-JO" dirty="0">
            <a:solidFill>
              <a:schemeClr val="accent6">
                <a:lumMod val="75000"/>
              </a:schemeClr>
            </a:solidFill>
          </a:endParaRPr>
        </a:p>
      </dgm:t>
    </dgm:pt>
    <dgm:pt modelId="{F141EDF7-0099-470B-AE8E-1F8C49811CED}" type="parTrans" cxnId="{E233F619-07FA-40A4-BBE8-F20097DFD18C}">
      <dgm:prSet/>
      <dgm:spPr/>
      <dgm:t>
        <a:bodyPr/>
        <a:lstStyle/>
        <a:p>
          <a:endParaRPr lang="en-US"/>
        </a:p>
      </dgm:t>
    </dgm:pt>
    <dgm:pt modelId="{453EF3E7-AF11-41F1-9404-B695C877481A}" type="sibTrans" cxnId="{E233F619-07FA-40A4-BBE8-F20097DFD18C}">
      <dgm:prSet/>
      <dgm:spPr/>
      <dgm:t>
        <a:bodyPr/>
        <a:lstStyle/>
        <a:p>
          <a:endParaRPr lang="en-US"/>
        </a:p>
      </dgm:t>
    </dgm:pt>
    <dgm:pt modelId="{0E94B0D8-7C94-453D-9CB6-1B8649876AC9}" type="pres">
      <dgm:prSet presAssocID="{886EE5B1-9352-45D3-BBB6-106825C2415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34A753E-609C-4273-AC5C-0FC59F96E538}" type="pres">
      <dgm:prSet presAssocID="{886EE5B1-9352-45D3-BBB6-106825C24157}" presName="fgShape" presStyleLbl="fgShp" presStyleIdx="0" presStyleCnt="1"/>
      <dgm:spPr/>
    </dgm:pt>
    <dgm:pt modelId="{37CA5D2D-23BC-45CC-828F-66635FACD358}" type="pres">
      <dgm:prSet presAssocID="{886EE5B1-9352-45D3-BBB6-106825C24157}" presName="linComp" presStyleCnt="0"/>
      <dgm:spPr/>
    </dgm:pt>
    <dgm:pt modelId="{9E677F0C-F265-4EE3-BD09-0F9B95D92D7E}" type="pres">
      <dgm:prSet presAssocID="{0E6A487C-6B6B-4550-9DB9-D127FB83F4FB}" presName="compNode" presStyleCnt="0"/>
      <dgm:spPr/>
    </dgm:pt>
    <dgm:pt modelId="{10EF408A-0C9B-48B7-9E80-7CA3C3A57E09}" type="pres">
      <dgm:prSet presAssocID="{0E6A487C-6B6B-4550-9DB9-D127FB83F4FB}" presName="bkgdShape" presStyleLbl="node1" presStyleIdx="0" presStyleCnt="1"/>
      <dgm:spPr/>
      <dgm:t>
        <a:bodyPr/>
        <a:lstStyle/>
        <a:p>
          <a:endParaRPr lang="en-US"/>
        </a:p>
      </dgm:t>
    </dgm:pt>
    <dgm:pt modelId="{B924407D-614E-4BFE-94E5-DF70F943C01D}" type="pres">
      <dgm:prSet presAssocID="{0E6A487C-6B6B-4550-9DB9-D127FB83F4FB}" presName="nodeTx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547C67-28B0-427C-A19C-64E04522544F}" type="pres">
      <dgm:prSet presAssocID="{0E6A487C-6B6B-4550-9DB9-D127FB83F4FB}" presName="invisiNode" presStyleLbl="node1" presStyleIdx="0" presStyleCnt="1"/>
      <dgm:spPr/>
    </dgm:pt>
    <dgm:pt modelId="{676A651F-8421-4005-8105-5BD7E26B3C7A}" type="pres">
      <dgm:prSet presAssocID="{0E6A487C-6B6B-4550-9DB9-D127FB83F4FB}" presName="imagNode" presStyleLbl="fgImgPlace1" presStyleIdx="0" presStyleCnt="1" custScaleX="178891" custScaleY="12650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</dgm:ptLst>
  <dgm:cxnLst>
    <dgm:cxn modelId="{E233F619-07FA-40A4-BBE8-F20097DFD18C}" srcId="{886EE5B1-9352-45D3-BBB6-106825C24157}" destId="{0E6A487C-6B6B-4550-9DB9-D127FB83F4FB}" srcOrd="0" destOrd="0" parTransId="{F141EDF7-0099-470B-AE8E-1F8C49811CED}" sibTransId="{453EF3E7-AF11-41F1-9404-B695C877481A}"/>
    <dgm:cxn modelId="{28B6543A-A1AC-4C2F-848B-435C9C9A26AC}" type="presOf" srcId="{0E6A487C-6B6B-4550-9DB9-D127FB83F4FB}" destId="{B924407D-614E-4BFE-94E5-DF70F943C01D}" srcOrd="1" destOrd="0" presId="urn:microsoft.com/office/officeart/2005/8/layout/hList7"/>
    <dgm:cxn modelId="{6AC02565-732F-400D-85F5-B613D97B54AD}" type="presOf" srcId="{0E6A487C-6B6B-4550-9DB9-D127FB83F4FB}" destId="{10EF408A-0C9B-48B7-9E80-7CA3C3A57E09}" srcOrd="0" destOrd="0" presId="urn:microsoft.com/office/officeart/2005/8/layout/hList7"/>
    <dgm:cxn modelId="{3A2E2C72-B612-48CD-91B9-ADAE70A04B81}" type="presOf" srcId="{886EE5B1-9352-45D3-BBB6-106825C24157}" destId="{0E94B0D8-7C94-453D-9CB6-1B8649876AC9}" srcOrd="0" destOrd="0" presId="urn:microsoft.com/office/officeart/2005/8/layout/hList7"/>
    <dgm:cxn modelId="{CF9E5E23-28C4-4357-B13C-ED37F35FF201}" type="presParOf" srcId="{0E94B0D8-7C94-453D-9CB6-1B8649876AC9}" destId="{F34A753E-609C-4273-AC5C-0FC59F96E538}" srcOrd="0" destOrd="0" presId="urn:microsoft.com/office/officeart/2005/8/layout/hList7"/>
    <dgm:cxn modelId="{F388EC66-69D6-4DD4-B125-866F099AC20E}" type="presParOf" srcId="{0E94B0D8-7C94-453D-9CB6-1B8649876AC9}" destId="{37CA5D2D-23BC-45CC-828F-66635FACD358}" srcOrd="1" destOrd="0" presId="urn:microsoft.com/office/officeart/2005/8/layout/hList7"/>
    <dgm:cxn modelId="{6DDC4FB9-BB27-45C1-9DBB-C43571656A2A}" type="presParOf" srcId="{37CA5D2D-23BC-45CC-828F-66635FACD358}" destId="{9E677F0C-F265-4EE3-BD09-0F9B95D92D7E}" srcOrd="0" destOrd="0" presId="urn:microsoft.com/office/officeart/2005/8/layout/hList7"/>
    <dgm:cxn modelId="{97514BE2-EB09-4E3D-808A-52D990E07AD6}" type="presParOf" srcId="{9E677F0C-F265-4EE3-BD09-0F9B95D92D7E}" destId="{10EF408A-0C9B-48B7-9E80-7CA3C3A57E09}" srcOrd="0" destOrd="0" presId="urn:microsoft.com/office/officeart/2005/8/layout/hList7"/>
    <dgm:cxn modelId="{55AC66D3-0EDD-4174-BA5E-74319BF8C2C8}" type="presParOf" srcId="{9E677F0C-F265-4EE3-BD09-0F9B95D92D7E}" destId="{B924407D-614E-4BFE-94E5-DF70F943C01D}" srcOrd="1" destOrd="0" presId="urn:microsoft.com/office/officeart/2005/8/layout/hList7"/>
    <dgm:cxn modelId="{CF756795-0C25-4AC3-B6F1-C98ADB16357D}" type="presParOf" srcId="{9E677F0C-F265-4EE3-BD09-0F9B95D92D7E}" destId="{CE547C67-28B0-427C-A19C-64E04522544F}" srcOrd="2" destOrd="0" presId="urn:microsoft.com/office/officeart/2005/8/layout/hList7"/>
    <dgm:cxn modelId="{5226180C-AB2D-424E-A2CA-C7D944E4E80D}" type="presParOf" srcId="{9E677F0C-F265-4EE3-BD09-0F9B95D92D7E}" destId="{676A651F-8421-4005-8105-5BD7E26B3C7A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A96414B-6E28-44BD-AE67-747C4BE01708}">
      <dsp:nvSpPr>
        <dsp:cNvPr id="0" name=""/>
        <dsp:cNvSpPr/>
      </dsp:nvSpPr>
      <dsp:spPr>
        <a:xfrm rot="10800000">
          <a:off x="2450574" y="1858967"/>
          <a:ext cx="4986223" cy="2511856"/>
        </a:xfrm>
        <a:prstGeom prst="homePlat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07659" tIns="152400" rIns="28448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Environmental analysis</a:t>
          </a:r>
          <a:endParaRPr lang="en-US" sz="4000" kern="1200" dirty="0"/>
        </a:p>
      </dsp:txBody>
      <dsp:txXfrm rot="10800000">
        <a:off x="2450574" y="1858967"/>
        <a:ext cx="4986223" cy="2511856"/>
      </dsp:txXfrm>
    </dsp:sp>
    <dsp:sp modelId="{3560D2BA-2E2C-41F8-82D3-9EDAB6E100E8}">
      <dsp:nvSpPr>
        <dsp:cNvPr id="0" name=""/>
        <dsp:cNvSpPr/>
      </dsp:nvSpPr>
      <dsp:spPr>
        <a:xfrm>
          <a:off x="88385" y="1477956"/>
          <a:ext cx="3696373" cy="3279354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E3336C3-DFB6-418C-8C86-0F4F74102143}">
      <dsp:nvSpPr>
        <dsp:cNvPr id="0" name=""/>
        <dsp:cNvSpPr/>
      </dsp:nvSpPr>
      <dsp:spPr>
        <a:xfrm rot="5400000">
          <a:off x="-1639665" y="1639665"/>
          <a:ext cx="6278562" cy="2999232"/>
        </a:xfrm>
        <a:prstGeom prst="chevron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305" tIns="27305" rIns="27305" bIns="27305" numCol="1" spcCol="1270" anchor="ctr" anchorCtr="0">
          <a:noAutofit/>
        </a:bodyPr>
        <a:lstStyle/>
        <a:p>
          <a:pPr lvl="0" algn="ctr" defTabSz="1911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300" kern="1200" dirty="0" smtClean="0"/>
            <a:t>Architectural design</a:t>
          </a:r>
          <a:endParaRPr lang="en-US" sz="4300" kern="1200" dirty="0"/>
        </a:p>
      </dsp:txBody>
      <dsp:txXfrm rot="5400000">
        <a:off x="-1639665" y="1639665"/>
        <a:ext cx="6278562" cy="2999232"/>
      </dsp:txXfrm>
    </dsp:sp>
    <dsp:sp modelId="{50D52E7B-4311-446E-9E0A-288A9B13E93A}">
      <dsp:nvSpPr>
        <dsp:cNvPr id="0" name=""/>
        <dsp:cNvSpPr/>
      </dsp:nvSpPr>
      <dsp:spPr>
        <a:xfrm rot="5400000">
          <a:off x="2859183" y="140049"/>
          <a:ext cx="4778946" cy="449884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B45D505-82E8-48F0-940F-67A4ECC8F4EE}">
      <dsp:nvSpPr>
        <dsp:cNvPr id="0" name=""/>
        <dsp:cNvSpPr/>
      </dsp:nvSpPr>
      <dsp:spPr>
        <a:xfrm rot="10800000">
          <a:off x="2045474" y="725271"/>
          <a:ext cx="4986223" cy="2511856"/>
        </a:xfrm>
        <a:prstGeom prst="homePlate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6">
                <a:alpha val="90000"/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6">
                <a:alpha val="90000"/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6">
                <a:alpha val="90000"/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6">
                <a:alpha val="90000"/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7659" tIns="213360" rIns="398272" bIns="213360" numCol="1" spcCol="1270" anchor="ctr" anchorCtr="0">
          <a:noAutofit/>
        </a:bodyPr>
        <a:lstStyle/>
        <a:p>
          <a:pPr lvl="0" algn="ctr" defTabSz="2489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600" kern="1200" dirty="0" smtClean="0"/>
            <a:t>Structural design </a:t>
          </a:r>
          <a:endParaRPr lang="en-US" sz="5600" kern="1200" dirty="0"/>
        </a:p>
      </dsp:txBody>
      <dsp:txXfrm rot="10800000">
        <a:off x="2045474" y="725271"/>
        <a:ext cx="4986223" cy="2511856"/>
      </dsp:txXfrm>
    </dsp:sp>
    <dsp:sp modelId="{FC4B0B61-3DDE-4A6A-B2E2-68B1CC295202}">
      <dsp:nvSpPr>
        <dsp:cNvPr id="0" name=""/>
        <dsp:cNvSpPr/>
      </dsp:nvSpPr>
      <dsp:spPr>
        <a:xfrm>
          <a:off x="466382" y="380996"/>
          <a:ext cx="3158182" cy="3200406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F025834-E275-4E5E-A48F-AEF14F84BA15}">
      <dsp:nvSpPr>
        <dsp:cNvPr id="0" name=""/>
        <dsp:cNvSpPr/>
      </dsp:nvSpPr>
      <dsp:spPr>
        <a:xfrm rot="10800000">
          <a:off x="0" y="0"/>
          <a:ext cx="7758112" cy="2724150"/>
        </a:xfrm>
        <a:prstGeom prst="trapezoid">
          <a:avLst>
            <a:gd name="adj" fmla="val 142395"/>
          </a:avLst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0"/>
                <a:tint val="45000"/>
                <a:satMod val="200000"/>
              </a:schemeClr>
            </a:gs>
            <a:gs pos="30000">
              <a:schemeClr val="accent6">
                <a:alpha val="90000"/>
                <a:hueOff val="0"/>
                <a:satOff val="0"/>
                <a:lumOff val="0"/>
                <a:alphaOff val="0"/>
                <a:tint val="61000"/>
                <a:satMod val="200000"/>
              </a:schemeClr>
            </a:gs>
            <a:gs pos="45000">
              <a:schemeClr val="accent6">
                <a:alpha val="90000"/>
                <a:hueOff val="0"/>
                <a:satOff val="0"/>
                <a:lumOff val="0"/>
                <a:alphaOff val="0"/>
                <a:tint val="66000"/>
                <a:satMod val="200000"/>
              </a:schemeClr>
            </a:gs>
            <a:gs pos="55000">
              <a:schemeClr val="accent6">
                <a:alpha val="90000"/>
                <a:hueOff val="0"/>
                <a:satOff val="0"/>
                <a:lumOff val="0"/>
                <a:alphaOff val="0"/>
                <a:tint val="66000"/>
                <a:satMod val="200000"/>
              </a:schemeClr>
            </a:gs>
            <a:gs pos="73000">
              <a:schemeClr val="accent6">
                <a:alpha val="90000"/>
                <a:hueOff val="0"/>
                <a:satOff val="0"/>
                <a:lumOff val="0"/>
                <a:alphaOff val="0"/>
                <a:tint val="61000"/>
                <a:satMod val="200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0"/>
                <a:tint val="45000"/>
                <a:satMod val="200000"/>
              </a:schemeClr>
            </a:gs>
          </a:gsLst>
          <a:lin ang="950000" scaled="1"/>
        </a:gra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b="1" kern="1200" dirty="0" smtClean="0"/>
            <a:t>Mechanical design</a:t>
          </a:r>
          <a:endParaRPr lang="ar-JO" sz="6500" b="1" kern="1200" dirty="0"/>
        </a:p>
      </dsp:txBody>
      <dsp:txXfrm>
        <a:off x="0" y="0"/>
        <a:ext cx="7758112" cy="272415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6AB67E3-24FB-43CE-B918-D01321F5FE29}">
      <dsp:nvSpPr>
        <dsp:cNvPr id="0" name=""/>
        <dsp:cNvSpPr/>
      </dsp:nvSpPr>
      <dsp:spPr>
        <a:xfrm>
          <a:off x="0" y="171446"/>
          <a:ext cx="8062912" cy="5040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2A18CB-2CAB-4BE2-B76B-28820BCE0BEC}">
      <dsp:nvSpPr>
        <dsp:cNvPr id="0" name=""/>
        <dsp:cNvSpPr/>
      </dsp:nvSpPr>
      <dsp:spPr>
        <a:xfrm>
          <a:off x="403145" y="23099"/>
          <a:ext cx="5644038" cy="5904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31" tIns="0" rIns="213331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HVAC , water supply </a:t>
          </a:r>
          <a:endParaRPr lang="en-US" sz="2000" kern="1200" dirty="0"/>
        </a:p>
      </dsp:txBody>
      <dsp:txXfrm>
        <a:off x="403145" y="23099"/>
        <a:ext cx="5644038" cy="590400"/>
      </dsp:txXfrm>
    </dsp:sp>
    <dsp:sp modelId="{1136CEB2-C942-45FE-9508-0ED787A2DC1F}">
      <dsp:nvSpPr>
        <dsp:cNvPr id="0" name=""/>
        <dsp:cNvSpPr/>
      </dsp:nvSpPr>
      <dsp:spPr>
        <a:xfrm>
          <a:off x="0" y="1248599"/>
          <a:ext cx="8062912" cy="5040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E96301-CEEB-4D1E-AF47-D4F936F4FD9E}">
      <dsp:nvSpPr>
        <dsp:cNvPr id="0" name=""/>
        <dsp:cNvSpPr/>
      </dsp:nvSpPr>
      <dsp:spPr>
        <a:xfrm>
          <a:off x="403145" y="930300"/>
          <a:ext cx="5644038" cy="5904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31" tIns="0" rIns="213331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drainage system, fire system.</a:t>
          </a:r>
          <a:endParaRPr lang="ar-JO" sz="2000" kern="1200" dirty="0"/>
        </a:p>
      </dsp:txBody>
      <dsp:txXfrm>
        <a:off x="403145" y="930300"/>
        <a:ext cx="5644038" cy="59040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06DBAD2-BBE7-496A-84AE-9B5D63915F84}">
      <dsp:nvSpPr>
        <dsp:cNvPr id="0" name=""/>
        <dsp:cNvSpPr/>
      </dsp:nvSpPr>
      <dsp:spPr>
        <a:xfrm>
          <a:off x="0" y="1744376"/>
          <a:ext cx="6899120" cy="2759648"/>
        </a:xfrm>
        <a:prstGeom prst="leftRightRibb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EB20637-7751-493F-87DF-E752636E9441}">
      <dsp:nvSpPr>
        <dsp:cNvPr id="0" name=""/>
        <dsp:cNvSpPr/>
      </dsp:nvSpPr>
      <dsp:spPr>
        <a:xfrm>
          <a:off x="827894" y="2227314"/>
          <a:ext cx="2276709" cy="1352227"/>
        </a:xfrm>
        <a:prstGeom prst="rect">
          <a:avLst/>
        </a:prstGeom>
        <a:noFill/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138684" rIns="0" bIns="148590" numCol="1" spcCol="1270" anchor="ctr" anchorCtr="0">
          <a:noAutofit/>
        </a:bodyPr>
        <a:lstStyle/>
        <a:p>
          <a:pPr lvl="0" algn="ctr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Electrical design</a:t>
          </a:r>
          <a:endParaRPr lang="ar-JO" sz="3900" kern="1200" dirty="0"/>
        </a:p>
      </dsp:txBody>
      <dsp:txXfrm>
        <a:off x="827894" y="2227314"/>
        <a:ext cx="2276709" cy="1352227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0EF408A-0C9B-48B7-9E80-7CA3C3A57E09}">
      <dsp:nvSpPr>
        <dsp:cNvPr id="0" name=""/>
        <dsp:cNvSpPr/>
      </dsp:nvSpPr>
      <dsp:spPr>
        <a:xfrm>
          <a:off x="0" y="0"/>
          <a:ext cx="7391400" cy="60409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45000"/>
                <a:satMod val="200000"/>
              </a:schemeClr>
            </a:gs>
            <a:gs pos="30000">
              <a:schemeClr val="lt1">
                <a:hueOff val="0"/>
                <a:satOff val="0"/>
                <a:lumOff val="0"/>
                <a:alphaOff val="0"/>
                <a:tint val="61000"/>
                <a:satMod val="200000"/>
              </a:schemeClr>
            </a:gs>
            <a:gs pos="45000">
              <a:schemeClr val="lt1">
                <a:hueOff val="0"/>
                <a:satOff val="0"/>
                <a:lumOff val="0"/>
                <a:alphaOff val="0"/>
                <a:tint val="66000"/>
                <a:satMod val="200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tint val="66000"/>
                <a:satMod val="200000"/>
              </a:schemeClr>
            </a:gs>
            <a:gs pos="73000">
              <a:schemeClr val="lt1">
                <a:hueOff val="0"/>
                <a:satOff val="0"/>
                <a:lumOff val="0"/>
                <a:alphaOff val="0"/>
                <a:tint val="61000"/>
                <a:satMod val="2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45000"/>
                <a:satMod val="200000"/>
              </a:schemeClr>
            </a:gs>
          </a:gsLst>
          <a:lin ang="950000" scaled="1"/>
        </a:gra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62280" tIns="462280" rIns="462280" bIns="462280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>
              <a:solidFill>
                <a:schemeClr val="accent6">
                  <a:lumMod val="75000"/>
                </a:schemeClr>
              </a:solidFill>
            </a:rPr>
            <a:t>Cost estimation</a:t>
          </a:r>
          <a:endParaRPr lang="ar-JO" sz="6500" kern="1200" dirty="0">
            <a:solidFill>
              <a:schemeClr val="accent6">
                <a:lumMod val="75000"/>
              </a:schemeClr>
            </a:solidFill>
          </a:endParaRPr>
        </a:p>
      </dsp:txBody>
      <dsp:txXfrm>
        <a:off x="0" y="2416360"/>
        <a:ext cx="7391400" cy="2416360"/>
      </dsp:txXfrm>
    </dsp:sp>
    <dsp:sp modelId="{676A651F-8421-4005-8105-5BD7E26B3C7A}">
      <dsp:nvSpPr>
        <dsp:cNvPr id="0" name=""/>
        <dsp:cNvSpPr/>
      </dsp:nvSpPr>
      <dsp:spPr>
        <a:xfrm>
          <a:off x="1896396" y="95884"/>
          <a:ext cx="3598607" cy="254476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34A753E-609C-4273-AC5C-0FC59F96E538}">
      <dsp:nvSpPr>
        <dsp:cNvPr id="0" name=""/>
        <dsp:cNvSpPr/>
      </dsp:nvSpPr>
      <dsp:spPr>
        <a:xfrm>
          <a:off x="295655" y="4832721"/>
          <a:ext cx="6800088" cy="906135"/>
        </a:xfrm>
        <a:prstGeom prst="leftRightArrow">
          <a:avLst/>
        </a:prstGeom>
        <a:gradFill rotWithShape="0">
          <a:gsLst>
            <a:gs pos="0">
              <a:schemeClr val="accent5">
                <a:tint val="60000"/>
                <a:hueOff val="0"/>
                <a:satOff val="0"/>
                <a:lumOff val="0"/>
                <a:alphaOff val="0"/>
                <a:tint val="45000"/>
                <a:satMod val="200000"/>
              </a:schemeClr>
            </a:gs>
            <a:gs pos="30000">
              <a:schemeClr val="accent5">
                <a:tint val="60000"/>
                <a:hueOff val="0"/>
                <a:satOff val="0"/>
                <a:lumOff val="0"/>
                <a:alphaOff val="0"/>
                <a:tint val="61000"/>
                <a:satMod val="200000"/>
              </a:schemeClr>
            </a:gs>
            <a:gs pos="45000">
              <a:schemeClr val="accent5">
                <a:tint val="60000"/>
                <a:hueOff val="0"/>
                <a:satOff val="0"/>
                <a:lumOff val="0"/>
                <a:alphaOff val="0"/>
                <a:tint val="66000"/>
                <a:satMod val="200000"/>
              </a:schemeClr>
            </a:gs>
            <a:gs pos="55000">
              <a:schemeClr val="accent5">
                <a:tint val="60000"/>
                <a:hueOff val="0"/>
                <a:satOff val="0"/>
                <a:lumOff val="0"/>
                <a:alphaOff val="0"/>
                <a:tint val="66000"/>
                <a:satMod val="200000"/>
              </a:schemeClr>
            </a:gs>
            <a:gs pos="73000">
              <a:schemeClr val="accent5">
                <a:tint val="60000"/>
                <a:hueOff val="0"/>
                <a:satOff val="0"/>
                <a:lumOff val="0"/>
                <a:alphaOff val="0"/>
                <a:tint val="61000"/>
                <a:satMod val="200000"/>
              </a:schemeClr>
            </a:gs>
            <a:gs pos="100000">
              <a:schemeClr val="accent5">
                <a:tint val="60000"/>
                <a:hueOff val="0"/>
                <a:satOff val="0"/>
                <a:lumOff val="0"/>
                <a:alphaOff val="0"/>
                <a:tint val="45000"/>
                <a:satMod val="200000"/>
              </a:schemeClr>
            </a:gs>
          </a:gsLst>
          <a:lin ang="950000" scaled="1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826A67-C4A5-48A0-94D7-428E21229F8D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FC951-AE99-4F81-AEA5-809BD230693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826A67-C4A5-48A0-94D7-428E21229F8D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FC951-AE99-4F81-AEA5-809BD23069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826A67-C4A5-48A0-94D7-428E21229F8D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FC951-AE99-4F81-AEA5-809BD23069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826A67-C4A5-48A0-94D7-428E21229F8D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FC951-AE99-4F81-AEA5-809BD23069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826A67-C4A5-48A0-94D7-428E21229F8D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FC951-AE99-4F81-AEA5-809BD230693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826A67-C4A5-48A0-94D7-428E21229F8D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FC951-AE99-4F81-AEA5-809BD23069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826A67-C4A5-48A0-94D7-428E21229F8D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FC951-AE99-4F81-AEA5-809BD23069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826A67-C4A5-48A0-94D7-428E21229F8D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FC951-AE99-4F81-AEA5-809BD23069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826A67-C4A5-48A0-94D7-428E21229F8D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FC951-AE99-4F81-AEA5-809BD230693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826A67-C4A5-48A0-94D7-428E21229F8D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FC951-AE99-4F81-AEA5-809BD23069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826A67-C4A5-48A0-94D7-428E21229F8D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FC951-AE99-4F81-AEA5-809BD230693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9826A67-C4A5-48A0-94D7-428E21229F8D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64FC951-AE99-4F81-AEA5-809BD230693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5400" y="228600"/>
            <a:ext cx="7406640" cy="4215384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  <a:scene3d>
              <a:camera prst="perspectiveRelaxed"/>
              <a:lightRig rig="threePt" dir="t"/>
            </a:scene3d>
          </a:bodyPr>
          <a:lstStyle/>
          <a:p>
            <a:pPr algn="ctr"/>
            <a:r>
              <a:rPr lang="en-US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/>
            </a:r>
            <a:br>
              <a:rPr lang="en-US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</a:br>
            <a:r>
              <a:rPr lang="en-US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/>
            </a:r>
            <a:br>
              <a:rPr lang="en-US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</a:br>
            <a:r>
              <a:rPr lang="en-US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/>
            </a:r>
            <a:br>
              <a:rPr lang="en-US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</a:b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/>
            </a:r>
            <a:b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</a:b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Al-Najah National University </a:t>
            </a:r>
            <a:b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</a:b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Engineering Faculty</a:t>
            </a:r>
            <a:b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</a:b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building Engineering Department</a:t>
            </a:r>
            <a:b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</a:b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Graduation Project:</a:t>
            </a:r>
            <a:b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</a:b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Complex of Ministries 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en-US" dirty="0"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4038600"/>
            <a:ext cx="7406640" cy="2362200"/>
          </a:xfrm>
          <a:solidFill>
            <a:schemeClr val="bg1">
              <a:lumMod val="85000"/>
            </a:schemeClr>
          </a:solidFill>
        </p:spPr>
        <p:txBody>
          <a:bodyPr>
            <a:normAutofit fontScale="85000" lnSpcReduction="20000"/>
            <a:scene3d>
              <a:camera prst="perspectiveRelaxed"/>
              <a:lightRig rig="threePt" dir="t"/>
            </a:scene3d>
          </a:bodyPr>
          <a:lstStyle/>
          <a:p>
            <a:pPr algn="ctr"/>
            <a:endParaRPr lang="en-US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ea typeface="+mj-ea"/>
              <a:cs typeface="+mj-cs"/>
            </a:endParaRPr>
          </a:p>
          <a:p>
            <a:pPr algn="ctr"/>
            <a:r>
              <a:rPr lang="en-US" sz="3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+mj-lt"/>
                <a:ea typeface="+mj-ea"/>
                <a:cs typeface="+mj-cs"/>
              </a:rPr>
              <a:t>Supervied by :  Dr. Monther Dwaikat</a:t>
            </a:r>
          </a:p>
          <a:p>
            <a:pPr algn="ctr"/>
            <a:r>
              <a:rPr lang="en-US" sz="3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+mj-lt"/>
                <a:ea typeface="+mj-ea"/>
                <a:cs typeface="+mj-cs"/>
              </a:rPr>
              <a:t>Prepared by: Haneen Ghanem</a:t>
            </a:r>
          </a:p>
          <a:p>
            <a:pPr algn="ctr"/>
            <a:r>
              <a:rPr lang="en-US" sz="3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+mj-lt"/>
                <a:ea typeface="+mj-ea"/>
                <a:cs typeface="+mj-cs"/>
              </a:rPr>
              <a:t>Lama Droobi</a:t>
            </a:r>
          </a:p>
          <a:p>
            <a:pPr algn="ctr"/>
            <a:r>
              <a:rPr lang="en-US" sz="3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+mj-lt"/>
                <a:ea typeface="+mj-ea"/>
                <a:cs typeface="+mj-cs"/>
              </a:rPr>
              <a:t>Rana Faris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435608" y="274638"/>
          <a:ext cx="7498080" cy="62023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Sun path in winter for project A</a:t>
            </a:r>
            <a:endParaRPr lang="en-US" dirty="0"/>
          </a:p>
        </p:txBody>
      </p:sp>
      <p:pic>
        <p:nvPicPr>
          <p:cNvPr id="4" name="Content Placeholder 3" descr="Untitled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35100" y="1524000"/>
            <a:ext cx="7499350" cy="4953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Sun path in summer for project A</a:t>
            </a:r>
            <a:endParaRPr lang="en-US" dirty="0"/>
          </a:p>
        </p:txBody>
      </p:sp>
      <p:pic>
        <p:nvPicPr>
          <p:cNvPr id="4" name="Content Placeholder 3" descr="Untitled 2.png"/>
          <p:cNvPicPr>
            <a:picLocks noGrp="1"/>
          </p:cNvPicPr>
          <p:nvPr>
            <p:ph idx="1"/>
          </p:nvPr>
        </p:nvPicPr>
        <p:blipFill>
          <a:blip r:embed="rId2" cstate="print"/>
          <a:srcRect t="15692"/>
          <a:stretch>
            <a:fillRect/>
          </a:stretch>
        </p:blipFill>
        <p:spPr>
          <a:xfrm>
            <a:off x="1435100" y="1676400"/>
            <a:ext cx="7499350" cy="4571999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Sun path in winter for project B</a:t>
            </a:r>
            <a:endParaRPr lang="en-US" dirty="0"/>
          </a:p>
        </p:txBody>
      </p:sp>
      <p:pic>
        <p:nvPicPr>
          <p:cNvPr id="4" name="Content Placeholder 3" descr="january sun bath.png"/>
          <p:cNvPicPr>
            <a:picLocks noGrp="1"/>
          </p:cNvPicPr>
          <p:nvPr>
            <p:ph idx="1"/>
          </p:nvPr>
        </p:nvPicPr>
        <p:blipFill>
          <a:blip r:embed="rId2" cstate="print"/>
          <a:srcRect r="-82" b="19692"/>
          <a:stretch>
            <a:fillRect/>
          </a:stretch>
        </p:blipFill>
        <p:spPr>
          <a:xfrm>
            <a:off x="1435100" y="1600200"/>
            <a:ext cx="7499350" cy="4953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Sun path in summer for project B</a:t>
            </a:r>
            <a:endParaRPr lang="en-US" dirty="0"/>
          </a:p>
        </p:txBody>
      </p:sp>
      <p:pic>
        <p:nvPicPr>
          <p:cNvPr id="4" name="Content Placeholder 3" descr="july sun bath.png"/>
          <p:cNvPicPr>
            <a:picLocks noGrp="1"/>
          </p:cNvPicPr>
          <p:nvPr>
            <p:ph idx="1"/>
          </p:nvPr>
        </p:nvPicPr>
        <p:blipFill>
          <a:blip r:embed="rId2" cstate="print"/>
          <a:srcRect r="-82" b="21846"/>
          <a:stretch>
            <a:fillRect/>
          </a:stretch>
        </p:blipFill>
        <p:spPr>
          <a:xfrm>
            <a:off x="1435100" y="1524000"/>
            <a:ext cx="7499350" cy="4800599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1676400"/>
          <a:ext cx="6824979" cy="4876797"/>
        </p:xfrm>
        <a:graphic>
          <a:graphicData uri="http://schemas.openxmlformats.org/drawingml/2006/table">
            <a:tbl>
              <a:tblPr/>
              <a:tblGrid>
                <a:gridCol w="1470372"/>
                <a:gridCol w="2266825"/>
                <a:gridCol w="1470372"/>
                <a:gridCol w="1617410"/>
              </a:tblGrid>
              <a:tr h="886692"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Project A</a:t>
                      </a:r>
                      <a:endParaRPr lang="en-US" sz="2000" dirty="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Solar Exposure</a:t>
                      </a:r>
                      <a:endParaRPr lang="en-US" sz="2000" dirty="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Project </a:t>
                      </a: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</a:t>
                      </a:r>
                      <a:endParaRPr lang="en-US" sz="2000" dirty="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Solar Exposure</a:t>
                      </a:r>
                      <a:endParaRPr lang="en-US" sz="20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345"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en-US" sz="20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321830</a:t>
                      </a:r>
                      <a:endParaRPr lang="en-US" sz="20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en-US" sz="20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288965</a:t>
                      </a:r>
                      <a:endParaRPr lang="en-US" sz="20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</a:tr>
              <a:tr h="443345"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en-US" sz="20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178638</a:t>
                      </a:r>
                      <a:endParaRPr lang="en-US" sz="20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en-US" sz="20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295384</a:t>
                      </a:r>
                      <a:endParaRPr lang="en-US" sz="20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3345"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n-US" sz="20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665375</a:t>
                      </a:r>
                      <a:endParaRPr lang="en-US" sz="20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n-US" sz="20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299986</a:t>
                      </a:r>
                      <a:endParaRPr lang="en-US" sz="20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</a:tr>
              <a:tr h="443345"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en-US" sz="20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238771</a:t>
                      </a:r>
                      <a:endParaRPr lang="en-US" sz="20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en-US" sz="20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338305</a:t>
                      </a:r>
                      <a:endParaRPr lang="en-US" sz="20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3345">
                <a:tc>
                  <a:txBody>
                    <a:bodyPr/>
                    <a:lstStyle/>
                    <a:p>
                      <a:pPr indent="-228600"/>
                      <a:endParaRPr lang="en-US" sz="2000">
                        <a:solidFill>
                          <a:srgbClr val="943634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indent="-228600"/>
                      <a:endParaRPr lang="en-US" sz="2000">
                        <a:solidFill>
                          <a:srgbClr val="943634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en-US" sz="20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325649</a:t>
                      </a:r>
                      <a:endParaRPr lang="en-US" sz="20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</a:tr>
              <a:tr h="443345">
                <a:tc>
                  <a:txBody>
                    <a:bodyPr/>
                    <a:lstStyle/>
                    <a:p>
                      <a:pPr indent="-228600"/>
                      <a:endParaRPr lang="en-US" sz="2000">
                        <a:solidFill>
                          <a:srgbClr val="943634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-228600"/>
                      <a:endParaRPr lang="en-US" sz="2000">
                        <a:solidFill>
                          <a:srgbClr val="943634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</a:t>
                      </a:r>
                      <a:endParaRPr lang="en-US" sz="20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291600</a:t>
                      </a:r>
                      <a:endParaRPr lang="en-US" sz="20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3345">
                <a:tc>
                  <a:txBody>
                    <a:bodyPr/>
                    <a:lstStyle/>
                    <a:p>
                      <a:pPr indent="-228600"/>
                      <a:endParaRPr lang="en-US" sz="2000">
                        <a:solidFill>
                          <a:srgbClr val="943634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indent="-228600"/>
                      <a:endParaRPr lang="en-US" sz="2000">
                        <a:solidFill>
                          <a:srgbClr val="943634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  <a:endParaRPr lang="en-US" sz="20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221080</a:t>
                      </a:r>
                      <a:endParaRPr lang="en-US" sz="20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</a:tr>
              <a:tr h="443345">
                <a:tc>
                  <a:txBody>
                    <a:bodyPr/>
                    <a:lstStyle/>
                    <a:p>
                      <a:pPr indent="-228600"/>
                      <a:endParaRPr lang="en-US" sz="2000">
                        <a:solidFill>
                          <a:srgbClr val="943634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-228600"/>
                      <a:endParaRPr lang="en-US" sz="2000">
                        <a:solidFill>
                          <a:srgbClr val="943634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endParaRPr lang="en-US" sz="20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300814</a:t>
                      </a:r>
                      <a:endParaRPr lang="en-US" sz="20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3345">
                <a:tc>
                  <a:txBody>
                    <a:bodyPr/>
                    <a:lstStyle/>
                    <a:p>
                      <a:pPr indent="-228600"/>
                      <a:endParaRPr lang="en-US" sz="2000">
                        <a:solidFill>
                          <a:srgbClr val="943634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indent="-228600"/>
                      <a:endParaRPr lang="en-US" sz="2000">
                        <a:solidFill>
                          <a:srgbClr val="943634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</a:t>
                      </a:r>
                      <a:endParaRPr lang="en-US" sz="20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292773</a:t>
                      </a:r>
                      <a:endParaRPr lang="en-US" sz="2000" dirty="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2557364" y="228600"/>
            <a:ext cx="4031874" cy="141577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Comparing </a:t>
            </a:r>
          </a:p>
          <a:p>
            <a:pPr algn="ctr"/>
            <a:r>
              <a:rPr lang="en-US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Solar Exposure Value`s</a:t>
            </a:r>
            <a:endParaRPr lang="en-US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Daylight :  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Content Placeholder 3" descr="day light level.png"/>
          <p:cNvPicPr>
            <a:picLocks noGrp="1"/>
          </p:cNvPicPr>
          <p:nvPr>
            <p:ph idx="1"/>
          </p:nvPr>
        </p:nvPicPr>
        <p:blipFill>
          <a:blip r:embed="rId2" cstate="print"/>
          <a:srcRect l="2085" r="-82" b="20238"/>
          <a:stretch>
            <a:fillRect/>
          </a:stretch>
        </p:blipFill>
        <p:spPr>
          <a:xfrm>
            <a:off x="1295400" y="1752600"/>
            <a:ext cx="7499350" cy="47244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981200"/>
            <a:ext cx="73152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743200" y="152400"/>
            <a:ext cx="3992952" cy="147732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Ground Hole </a:t>
            </a:r>
          </a:p>
          <a:p>
            <a:pPr algn="ctr"/>
            <a:r>
              <a:rPr lang="en-US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Section</a:t>
            </a:r>
            <a:endParaRPr lang="en-US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/>
        </p:nvGraphicFramePr>
        <p:xfrm>
          <a:off x="1435608" y="274638"/>
          <a:ext cx="7498080" cy="62785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ark 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84053" y="1219200"/>
            <a:ext cx="8059947" cy="5334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286000" y="228600"/>
            <a:ext cx="45745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Parking Design 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8153400" cy="990600"/>
          </a:xfrm>
          <a:solidFill>
            <a:schemeClr val="bg1">
              <a:lumMod val="85000"/>
            </a:schemeClr>
          </a:solidFill>
        </p:spPr>
        <p:txBody>
          <a:bodyPr>
            <a:noAutofit/>
            <a:scene3d>
              <a:camera prst="perspectiveRight"/>
              <a:lightRig rig="threePt" dir="t"/>
            </a:scene3d>
          </a:bodyPr>
          <a:lstStyle/>
          <a:p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Chapter One : Introduction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3657600" y="5943600"/>
            <a:ext cx="3876061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  <a:scene3d>
              <a:camera prst="perspectiveBelow"/>
              <a:lightRig rig="threePt" dir="t"/>
            </a:scene3d>
          </a:bodyPr>
          <a:lstStyle/>
          <a:p>
            <a:r>
              <a:rPr 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Complex of Ministries</a:t>
            </a:r>
            <a:endParaRPr lang="en-US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pic>
        <p:nvPicPr>
          <p:cNvPr id="2050" name="Picture 2" descr="C:\Users\Abu Shmais\Desktop\primavera\nnu-seal-logo-300x2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72400" y="381000"/>
            <a:ext cx="769697" cy="762000"/>
          </a:xfrm>
          <a:prstGeom prst="rect">
            <a:avLst/>
          </a:prstGeom>
          <a:noFill/>
        </p:spPr>
      </p:pic>
      <p:pic>
        <p:nvPicPr>
          <p:cNvPr id="3" name="Content Placeholder 2" descr="C:\Users\User\Desktop\lmoseheh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35100" y="2313890"/>
            <a:ext cx="7499350" cy="30684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371600" y="1447800"/>
          <a:ext cx="7391400" cy="5029200"/>
        </p:xfrm>
        <a:graphic>
          <a:graphicData uri="http://schemas.openxmlformats.org/drawingml/2006/table">
            <a:tbl>
              <a:tblPr/>
              <a:tblGrid>
                <a:gridCol w="4602192"/>
                <a:gridCol w="2789208"/>
              </a:tblGrid>
              <a:tr h="502920"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Ramp Length</a:t>
                      </a:r>
                      <a:endParaRPr lang="en-US" sz="2400" dirty="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24</a:t>
                      </a:r>
                      <a:endParaRPr lang="en-US" sz="2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920"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Slope of the Ramp</a:t>
                      </a:r>
                      <a:endParaRPr lang="en-US" sz="2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1:10</a:t>
                      </a:r>
                      <a:endParaRPr lang="en-US" sz="2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</a:tr>
              <a:tr h="502920"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Floor height </a:t>
                      </a:r>
                      <a:endParaRPr lang="en-US" sz="2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n-US" sz="2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02920"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Ramp Radius</a:t>
                      </a:r>
                      <a:endParaRPr lang="en-US" sz="2400" dirty="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  <a:endParaRPr lang="en-US" sz="2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</a:tr>
              <a:tr h="502920"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straight ramp length</a:t>
                      </a:r>
                      <a:endParaRPr lang="en-US" sz="2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  <a:endParaRPr lang="en-US" sz="2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02920"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Circular Ramp Length</a:t>
                      </a:r>
                      <a:endParaRPr lang="en-US" sz="2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20</a:t>
                      </a:r>
                      <a:endParaRPr lang="en-US" sz="2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</a:tr>
              <a:tr h="502920"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Total Ramp  Length </a:t>
                      </a:r>
                      <a:endParaRPr lang="en-US" sz="2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30</a:t>
                      </a:r>
                      <a:endParaRPr lang="en-US" sz="2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02920"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Road Width</a:t>
                      </a:r>
                      <a:endParaRPr lang="en-US" sz="2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5.5</a:t>
                      </a:r>
                      <a:endParaRPr lang="en-US" sz="24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</a:tr>
              <a:tr h="1005840"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Road Width in Circular Ramp </a:t>
                      </a:r>
                      <a:endParaRPr lang="en-US" sz="2400" dirty="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7.5</a:t>
                      </a:r>
                      <a:endParaRPr lang="en-US" sz="2400" dirty="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2286000" y="228600"/>
            <a:ext cx="45745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Parking Design 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371600" y="1828800"/>
          <a:ext cx="7467600" cy="4694682"/>
        </p:xfrm>
        <a:graphic>
          <a:graphicData uri="http://schemas.openxmlformats.org/drawingml/2006/table">
            <a:tbl>
              <a:tblPr/>
              <a:tblGrid>
                <a:gridCol w="4918238"/>
                <a:gridCol w="2549362"/>
              </a:tblGrid>
              <a:tr h="400050"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Floor Height</a:t>
                      </a:r>
                      <a:endParaRPr lang="en-US" sz="1800" dirty="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3.5m</a:t>
                      </a:r>
                      <a:endParaRPr lang="en-US" sz="1800" dirty="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Levels Number</a:t>
                      </a:r>
                      <a:endParaRPr lang="en-US" sz="18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 floor</a:t>
                      </a:r>
                      <a:endParaRPr lang="en-US" sz="18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elevator interval time</a:t>
                      </a:r>
                      <a:endParaRPr lang="en-US" sz="18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25-29 sec</a:t>
                      </a:r>
                      <a:endParaRPr lang="en-US" sz="18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Waiting Time</a:t>
                      </a:r>
                      <a:endParaRPr lang="en-US" sz="18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15-17 sec</a:t>
                      </a:r>
                      <a:endParaRPr lang="en-US" sz="1800" dirty="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Percent of Population to be carried in 5 min</a:t>
                      </a:r>
                      <a:endParaRPr lang="en-US" sz="1800" dirty="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14-16%</a:t>
                      </a:r>
                      <a:endParaRPr lang="en-US" sz="1800" dirty="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Net Area ( Normal )</a:t>
                      </a:r>
                      <a:endParaRPr lang="en-US" sz="1800" dirty="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10-12m2/person</a:t>
                      </a:r>
                      <a:endParaRPr lang="en-US" sz="1800" dirty="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Round Trip (RT)</a:t>
                      </a:r>
                      <a:endParaRPr lang="en-US" sz="18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118</a:t>
                      </a:r>
                      <a:endParaRPr lang="en-US" sz="18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handling Capacity (h)</a:t>
                      </a:r>
                      <a:endParaRPr lang="en-US" sz="18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38.6</a:t>
                      </a:r>
                      <a:endParaRPr lang="en-US" sz="18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Interval (I)</a:t>
                      </a:r>
                      <a:endParaRPr lang="en-US" sz="18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23.6 sec</a:t>
                      </a:r>
                      <a:endParaRPr lang="en-US" sz="18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Percent of Population (PHC)</a:t>
                      </a:r>
                      <a:endParaRPr lang="en-US" sz="18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21%</a:t>
                      </a:r>
                      <a:endParaRPr lang="en-US" sz="18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Number of cars </a:t>
                      </a:r>
                      <a:r>
                        <a:rPr lang="en-US" sz="3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needed</a:t>
                      </a:r>
                      <a:endParaRPr lang="en-US" sz="32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en-US" sz="32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2046737" y="228600"/>
            <a:ext cx="50531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Elevators Design 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569819" y="228600"/>
            <a:ext cx="60069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Architectura</a:t>
            </a:r>
            <a:r>
              <a:rPr lang="en-US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</a:t>
            </a:r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Design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90600" y="1066800"/>
            <a:ext cx="2438296" cy="141577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Plans :</a:t>
            </a:r>
          </a:p>
          <a:p>
            <a:pPr algn="ctr"/>
            <a:r>
              <a:rPr lang="en-US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Ground Floor</a:t>
            </a:r>
            <a:endParaRPr lang="en-US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8" name="Picture 7" descr="G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2361665" y="2074701"/>
            <a:ext cx="5774434" cy="37921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569819" y="228600"/>
            <a:ext cx="60069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Architectura</a:t>
            </a:r>
            <a:r>
              <a:rPr lang="en-US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</a:t>
            </a:r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Design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371600" y="1219200"/>
            <a:ext cx="47596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Plans :</a:t>
            </a:r>
            <a:r>
              <a:rPr lang="en-US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5</a:t>
            </a:r>
            <a:r>
              <a:rPr lang="en-US" sz="3200" b="1" cap="none" spc="0" baseline="30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th</a:t>
            </a:r>
            <a:r>
              <a:rPr lang="en-US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and 6</a:t>
            </a:r>
            <a:r>
              <a:rPr lang="en-US" sz="3200" b="1" cap="none" spc="0" baseline="30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th</a:t>
            </a:r>
            <a:r>
              <a:rPr lang="en-US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Floor</a:t>
            </a:r>
            <a:endParaRPr lang="en-US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" name="Picture 4" descr="5TH AND 6TH.PNG"/>
          <p:cNvPicPr>
            <a:picLocks noChangeAspect="1"/>
          </p:cNvPicPr>
          <p:nvPr/>
        </p:nvPicPr>
        <p:blipFill>
          <a:blip r:embed="rId2" cstate="print"/>
          <a:srcRect b="4545"/>
          <a:stretch>
            <a:fillRect/>
          </a:stretch>
        </p:blipFill>
        <p:spPr>
          <a:xfrm>
            <a:off x="1295400" y="2057400"/>
            <a:ext cx="7072313" cy="480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524000" y="228600"/>
            <a:ext cx="60069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Architectura</a:t>
            </a:r>
            <a:r>
              <a:rPr lang="en-US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</a:t>
            </a:r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Design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4400" y="1219200"/>
            <a:ext cx="2060179" cy="141577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Plans :</a:t>
            </a:r>
          </a:p>
          <a:p>
            <a:pPr algn="ctr"/>
            <a:r>
              <a:rPr lang="en-US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7</a:t>
            </a:r>
            <a:r>
              <a:rPr lang="en-US" sz="3200" b="1" cap="none" spc="0" baseline="30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th</a:t>
            </a:r>
            <a:r>
              <a:rPr lang="en-US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 Floor</a:t>
            </a:r>
            <a:endParaRPr lang="en-US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" name="Picture 4" descr="7TH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62050" y="1337970"/>
            <a:ext cx="4250046" cy="55200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569819" y="228600"/>
            <a:ext cx="60069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Architectura</a:t>
            </a:r>
            <a:r>
              <a:rPr lang="en-US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</a:t>
            </a:r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Design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219200"/>
            <a:ext cx="2564548" cy="190821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Plans :</a:t>
            </a:r>
          </a:p>
          <a:p>
            <a:pPr algn="ctr"/>
            <a:r>
              <a:rPr lang="en-US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2</a:t>
            </a:r>
            <a:r>
              <a:rPr lang="en-US" sz="3200" b="1" cap="none" spc="0" baseline="30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nd</a:t>
            </a:r>
            <a:r>
              <a:rPr lang="en-US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basement </a:t>
            </a:r>
          </a:p>
          <a:p>
            <a:pPr algn="ctr"/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Floor</a:t>
            </a:r>
            <a:endParaRPr lang="en-US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" name="Picture 4" descr="PLN 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5200" y="1225379"/>
            <a:ext cx="4167419" cy="56326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663388" y="457200"/>
            <a:ext cx="41981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East Elevation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22530" name="Picture 2" descr="C:\Users\mt2x\Desktop\east (2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295400"/>
            <a:ext cx="5780843" cy="5370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55739" y="457200"/>
            <a:ext cx="48134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N</a:t>
            </a:r>
            <a:r>
              <a:rPr lang="en-US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outh</a:t>
            </a:r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Elevation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25602" name="Picture 2" descr="C:\Users\mt2x\Desktop\north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676400"/>
            <a:ext cx="7791939" cy="518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32263" y="457200"/>
            <a:ext cx="44603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West Elevation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23554" name="Picture 2" descr="C:\Users\mt2x\Desktop\wes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447799"/>
            <a:ext cx="5715000" cy="52974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420661" y="457200"/>
            <a:ext cx="46835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South Elevation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24578" name="Picture 2" descr="C:\Users\mt2x\Desktop\south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600200"/>
            <a:ext cx="7467600" cy="525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غفغ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81200" y="1447800"/>
            <a:ext cx="4939960" cy="52578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828800" y="304800"/>
            <a:ext cx="48654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Site Description 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06205" y="457200"/>
            <a:ext cx="35125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Section A-A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26626" name="Picture 2" descr="C:\Users\mt2x\Desktop\sec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447800"/>
            <a:ext cx="7239000" cy="518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38268" y="457200"/>
            <a:ext cx="34483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Section B-B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27650" name="Picture 2" descr="C:\Users\mt2x\Desktop\sec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447799"/>
            <a:ext cx="5638800" cy="52982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/>
        </p:nvGraphicFramePr>
        <p:xfrm>
          <a:off x="990600" y="1219200"/>
          <a:ext cx="7498080" cy="3962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90600" y="228600"/>
            <a:ext cx="8153400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</a:rPr>
              <a:t>structural design</a:t>
            </a:r>
            <a:endParaRPr lang="en-US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6" name="Picture 2" descr="C:\Users\Abu Shmais\Desktop\primavera\nnu-seal-logo-300x2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8600" y="228600"/>
            <a:ext cx="685799" cy="678941"/>
          </a:xfrm>
          <a:prstGeom prst="rect">
            <a:avLst/>
          </a:prstGeom>
          <a:noFill/>
        </p:spPr>
      </p:pic>
      <p:sp>
        <p:nvSpPr>
          <p:cNvPr id="8" name="مستطيل 7"/>
          <p:cNvSpPr/>
          <p:nvPr/>
        </p:nvSpPr>
        <p:spPr>
          <a:xfrm>
            <a:off x="990600" y="16002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golian Baiti" pitchFamily="66" charset="0"/>
              </a:rPr>
              <a:t>The structural design was made by</a:t>
            </a:r>
            <a:r>
              <a:rPr lang="en-US" b="1" i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golian Baiti" pitchFamily="66" charset="0"/>
              </a:rPr>
              <a:t> SAP </a:t>
            </a:r>
            <a:r>
              <a:rPr lang="en-US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golian Baiti" pitchFamily="66" charset="0"/>
              </a:rPr>
              <a:t>program </a:t>
            </a:r>
            <a:endParaRPr lang="en-US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golian Baiti" pitchFamily="66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2590800"/>
            <a:ext cx="3586162" cy="29765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2514600"/>
            <a:ext cx="3581400" cy="3050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مستطيل 10"/>
          <p:cNvSpPr/>
          <p:nvPr/>
        </p:nvSpPr>
        <p:spPr>
          <a:xfrm>
            <a:off x="6781800" y="1600200"/>
            <a:ext cx="14542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golian Baiti" pitchFamily="66" charset="0"/>
              </a:rPr>
              <a:t>3D modeling </a:t>
            </a:r>
            <a:endParaRPr lang="en-US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golian Baiti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04800"/>
            <a:ext cx="8153400" cy="960438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</a:rPr>
              <a:t>Ministry</a:t>
            </a:r>
            <a:r>
              <a:rPr lang="en-US" dirty="0" smtClean="0"/>
              <a:t> </a:t>
            </a:r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</a:rPr>
              <a:t>of</a:t>
            </a:r>
            <a:r>
              <a:rPr lang="en-US" dirty="0" smtClean="0"/>
              <a:t> </a:t>
            </a:r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</a:rPr>
              <a:t>Trade</a:t>
            </a:r>
            <a:r>
              <a:rPr lang="en-US" dirty="0" smtClean="0"/>
              <a:t> </a:t>
            </a:r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</a:rPr>
              <a:t>and</a:t>
            </a:r>
            <a:r>
              <a:rPr lang="en-US" dirty="0" smtClean="0"/>
              <a:t> </a:t>
            </a:r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</a:rPr>
              <a:t>Economy</a:t>
            </a:r>
          </a:p>
        </p:txBody>
      </p:sp>
      <p:sp>
        <p:nvSpPr>
          <p:cNvPr id="8" name="Rectangle 7"/>
          <p:cNvSpPr/>
          <p:nvPr/>
        </p:nvSpPr>
        <p:spPr>
          <a:xfrm>
            <a:off x="5257800" y="1905000"/>
            <a:ext cx="1464503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Typical Plan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105400" y="6324600"/>
            <a:ext cx="2231701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Building 3D Model </a:t>
            </a:r>
            <a:endParaRPr lang="en-US" b="1" dirty="0">
              <a:solidFill>
                <a:srgbClr val="7030A0"/>
              </a:solidFill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371600"/>
            <a:ext cx="4248150" cy="478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2514600"/>
            <a:ext cx="2819400" cy="3352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8153400" cy="960438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</a:rPr>
              <a:t>Codes: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>
              <a:buClr>
                <a:schemeClr val="accent3"/>
              </a:buClr>
              <a:buNone/>
              <a:defRPr/>
            </a:pPr>
            <a:r>
              <a:rPr lang="en-GB" sz="2400" i="1" dirty="0" smtClean="0"/>
              <a:t> The structures are designed using practice code and specifications that control the design process and variables.</a:t>
            </a:r>
          </a:p>
          <a:p>
            <a:pPr rtl="1">
              <a:buNone/>
            </a:pPr>
            <a:endParaRPr lang="en-US" sz="2400" i="1" dirty="0" smtClean="0"/>
          </a:p>
          <a:p>
            <a:pPr rtl="1">
              <a:buNone/>
            </a:pPr>
            <a:r>
              <a:rPr lang="en-US" sz="2400" i="1" dirty="0" smtClean="0"/>
              <a:t>The following codes and standards are used in this study:</a:t>
            </a:r>
            <a:endParaRPr lang="en-US" sz="2400" dirty="0" smtClean="0"/>
          </a:p>
          <a:p>
            <a:pPr rtl="1">
              <a:buNone/>
            </a:pPr>
            <a:endParaRPr lang="en-US" sz="2400" i="1" dirty="0" smtClean="0"/>
          </a:p>
          <a:p>
            <a:pPr rtl="1">
              <a:buNone/>
            </a:pPr>
            <a:r>
              <a:rPr lang="en-US" sz="2400" i="1" dirty="0" smtClean="0"/>
              <a:t>* ACI 318-08: American concrete institute provisions for reinforced concrete structure design.</a:t>
            </a:r>
            <a:endParaRPr lang="en-US" sz="2400" dirty="0" smtClean="0"/>
          </a:p>
          <a:p>
            <a:pPr>
              <a:buNone/>
            </a:pPr>
            <a:endParaRPr lang="en-US" sz="2400" i="1" dirty="0" smtClean="0"/>
          </a:p>
          <a:p>
            <a:pPr>
              <a:buNone/>
            </a:pPr>
            <a:r>
              <a:rPr lang="en-US" sz="2400" i="1" dirty="0" smtClean="0"/>
              <a:t>*UBC-97: code which is used here for seismic load parameters determination</a:t>
            </a:r>
            <a:r>
              <a:rPr lang="en-US" sz="2400" b="1" dirty="0" smtClean="0"/>
              <a:t> .</a:t>
            </a:r>
            <a:endParaRPr lang="en-US" sz="2400" dirty="0" smtClean="0"/>
          </a:p>
          <a:p>
            <a:pPr marL="274320" indent="-274320">
              <a:buClr>
                <a:schemeClr val="accent3"/>
              </a:buClr>
              <a:buNone/>
              <a:defRPr/>
            </a:pP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04800"/>
            <a:ext cx="8153400" cy="960438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</a:rPr>
              <a:t>Structural element: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2133600" y="2590800"/>
            <a:ext cx="4572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000" dirty="0" smtClean="0"/>
              <a:t>Design will include the following elements :</a:t>
            </a:r>
          </a:p>
          <a:p>
            <a:r>
              <a:rPr lang="en-US" sz="2000" dirty="0" smtClean="0"/>
              <a:t>1) slab ( one way rib slab).</a:t>
            </a:r>
          </a:p>
          <a:p>
            <a:r>
              <a:rPr lang="en-US" sz="2000" dirty="0" smtClean="0"/>
              <a:t>2) beam ( main beam &amp; secondary beam) .</a:t>
            </a:r>
          </a:p>
          <a:p>
            <a:r>
              <a:rPr lang="en-US" sz="2000" dirty="0" smtClean="0"/>
              <a:t>3) column .</a:t>
            </a:r>
          </a:p>
          <a:p>
            <a:r>
              <a:rPr lang="en-US" sz="2000" dirty="0" smtClean="0"/>
              <a:t>4) footing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838200"/>
            <a:ext cx="7498080" cy="4800600"/>
          </a:xfrm>
        </p:spPr>
        <p:txBody>
          <a:bodyPr>
            <a:normAutofit/>
          </a:bodyPr>
          <a:lstStyle/>
          <a:p>
            <a:pPr marL="274320" indent="-274320">
              <a:buClr>
                <a:schemeClr val="accent3"/>
              </a:buClr>
              <a:buNone/>
              <a:defRPr/>
            </a:pPr>
            <a:r>
              <a:rPr lang="en-GB" b="1" i="1" dirty="0" smtClean="0"/>
              <a:t> 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Design data: </a:t>
            </a:r>
          </a:p>
          <a:p>
            <a:pPr marL="274320" indent="-274320">
              <a:buClr>
                <a:schemeClr val="accent3"/>
              </a:buClr>
              <a:buNone/>
              <a:defRPr/>
            </a:pPr>
            <a:endParaRPr lang="en-US" sz="2000" b="1" dirty="0" smtClean="0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  <a:p>
            <a:pPr marL="274320" indent="-274320">
              <a:buClr>
                <a:schemeClr val="accent3"/>
              </a:buClr>
              <a:buNone/>
              <a:defRPr/>
            </a:pPr>
            <a:r>
              <a:rPr lang="en-US" sz="2000" dirty="0" smtClean="0">
                <a:latin typeface="Times New Roman"/>
                <a:ea typeface="SimSun"/>
                <a:cs typeface="Tahoma"/>
              </a:rPr>
              <a:t>1- Compressive strength of concrete (f\c)</a:t>
            </a:r>
          </a:p>
          <a:p>
            <a:r>
              <a:rPr lang="en-US" sz="2000" dirty="0" smtClean="0"/>
              <a:t>beams</a:t>
            </a:r>
          </a:p>
          <a:p>
            <a:r>
              <a:rPr lang="en-US" sz="2000" dirty="0" smtClean="0"/>
              <a:t>shear walls          </a:t>
            </a:r>
          </a:p>
          <a:p>
            <a:r>
              <a:rPr lang="en-US" sz="2000" dirty="0" smtClean="0"/>
              <a:t>columns</a:t>
            </a:r>
          </a:p>
          <a:p>
            <a:r>
              <a:rPr lang="en-US" sz="2000" dirty="0" smtClean="0"/>
              <a:t>Footing</a:t>
            </a:r>
          </a:p>
          <a:p>
            <a:r>
              <a:rPr lang="en-US" sz="2000" dirty="0" smtClean="0"/>
              <a:t> slabs </a:t>
            </a:r>
          </a:p>
          <a:p>
            <a:pPr marL="274320" indent="-274320">
              <a:buClr>
                <a:schemeClr val="accent3"/>
              </a:buClr>
              <a:buNone/>
              <a:defRPr/>
            </a:pPr>
            <a:endParaRPr lang="en-US" sz="2000" dirty="0" smtClean="0"/>
          </a:p>
          <a:p>
            <a:pPr marL="274320" indent="-274320">
              <a:buClr>
                <a:schemeClr val="accent3"/>
              </a:buClr>
              <a:buNone/>
              <a:defRPr/>
            </a:pPr>
            <a:r>
              <a:rPr lang="en-US" sz="2000" dirty="0" smtClean="0"/>
              <a:t>2- </a:t>
            </a:r>
            <a:r>
              <a:rPr lang="en-US" sz="2000" dirty="0" smtClean="0">
                <a:latin typeface="Times New Roman" pitchFamily="18" charset="0"/>
                <a:ea typeface="SimSun" pitchFamily="2" charset="-122"/>
                <a:cs typeface="Tahoma" pitchFamily="34" charset="0"/>
              </a:rPr>
              <a:t>Yielding strength of steel (</a:t>
            </a:r>
            <a:r>
              <a:rPr lang="en-US" sz="2000" dirty="0" err="1" smtClean="0">
                <a:latin typeface="Times New Roman" pitchFamily="18" charset="0"/>
                <a:ea typeface="SimSun" pitchFamily="2" charset="-122"/>
                <a:cs typeface="Tahoma" pitchFamily="34" charset="0"/>
              </a:rPr>
              <a:t>fy</a:t>
            </a:r>
            <a:r>
              <a:rPr lang="en-US" sz="2000" dirty="0" smtClean="0">
                <a:latin typeface="Times New Roman" pitchFamily="18" charset="0"/>
                <a:ea typeface="SimSun" pitchFamily="2" charset="-122"/>
                <a:cs typeface="Tahoma" pitchFamily="34" charset="0"/>
              </a:rPr>
              <a:t>)</a:t>
            </a:r>
            <a:r>
              <a:rPr lang="en-US" sz="2000" b="1" dirty="0" smtClean="0">
                <a:latin typeface="Times New Roman" pitchFamily="18" charset="0"/>
                <a:ea typeface="SimSun" pitchFamily="2" charset="-122"/>
                <a:cs typeface="Tahoma" pitchFamily="34" charset="0"/>
              </a:rPr>
              <a:t>, </a:t>
            </a:r>
            <a:endParaRPr lang="en-US" sz="2000" i="1" dirty="0" smtClean="0">
              <a:cs typeface="Times New Roman" pitchFamily="18" charset="0"/>
            </a:endParaRPr>
          </a:p>
          <a:p>
            <a:pPr marL="274320" indent="-274320">
              <a:buClr>
                <a:schemeClr val="accent3"/>
              </a:buClr>
              <a:buNone/>
              <a:defRPr/>
            </a:pPr>
            <a:endParaRPr lang="en-US" sz="2000" i="1" dirty="0" smtClean="0">
              <a:cs typeface="Times New Roman" pitchFamily="18" charset="0"/>
            </a:endParaRPr>
          </a:p>
          <a:p>
            <a:pPr marL="274320" indent="-274320">
              <a:buClr>
                <a:schemeClr val="accent3"/>
              </a:buClr>
              <a:buNone/>
              <a:defRPr/>
            </a:pPr>
            <a:r>
              <a:rPr lang="en-US" sz="2000" i="1" dirty="0" smtClean="0">
                <a:cs typeface="Times New Roman" pitchFamily="18" charset="0"/>
              </a:rPr>
              <a:t>3- </a:t>
            </a:r>
            <a:r>
              <a:rPr lang="en-US" sz="2000" dirty="0" smtClean="0">
                <a:latin typeface="Times New Roman" pitchFamily="18" charset="0"/>
                <a:ea typeface="SimSun" pitchFamily="2" charset="-122"/>
                <a:cs typeface="Tahoma" pitchFamily="34" charset="0"/>
              </a:rPr>
              <a:t>Bearing capacity of soil=</a:t>
            </a:r>
            <a:endParaRPr lang="en-US" sz="2000" i="1" dirty="0" smtClean="0">
              <a:cs typeface="Times New Roman" pitchFamily="18" charset="0"/>
            </a:endParaRPr>
          </a:p>
        </p:txBody>
      </p:sp>
      <p:cxnSp>
        <p:nvCxnSpPr>
          <p:cNvPr id="5" name="Straight Arrow Connector 25"/>
          <p:cNvCxnSpPr/>
          <p:nvPr/>
        </p:nvCxnSpPr>
        <p:spPr>
          <a:xfrm>
            <a:off x="3276600" y="3048000"/>
            <a:ext cx="914400" cy="1588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23"/>
          <p:cNvSpPr txBox="1"/>
          <p:nvPr/>
        </p:nvSpPr>
        <p:spPr>
          <a:xfrm>
            <a:off x="4419600" y="2895600"/>
            <a:ext cx="1828800" cy="369888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dirty="0"/>
              <a:t>f</a:t>
            </a:r>
            <a:r>
              <a:rPr lang="en-US" baseline="30000" dirty="0"/>
              <a:t>\</a:t>
            </a:r>
            <a:r>
              <a:rPr lang="en-US" dirty="0"/>
              <a:t>c </a:t>
            </a:r>
            <a:r>
              <a:rPr lang="en-US" dirty="0" smtClean="0"/>
              <a:t>=400 </a:t>
            </a:r>
            <a:r>
              <a:rPr lang="en-US" dirty="0"/>
              <a:t>kg/cm</a:t>
            </a:r>
            <a:r>
              <a:rPr lang="en-US" baseline="30000" dirty="0"/>
              <a:t>2</a:t>
            </a:r>
            <a:endParaRPr lang="en-US" dirty="0"/>
          </a:p>
        </p:txBody>
      </p:sp>
      <p:sp>
        <p:nvSpPr>
          <p:cNvPr id="7" name="TextBox 23"/>
          <p:cNvSpPr txBox="1"/>
          <p:nvPr/>
        </p:nvSpPr>
        <p:spPr>
          <a:xfrm>
            <a:off x="5105400" y="4419600"/>
            <a:ext cx="1828800" cy="369888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dirty="0" err="1" smtClean="0"/>
              <a:t>fy</a:t>
            </a:r>
            <a:r>
              <a:rPr lang="en-US" dirty="0" smtClean="0"/>
              <a:t> =4200 </a:t>
            </a:r>
            <a:r>
              <a:rPr lang="en-US" dirty="0"/>
              <a:t>kg/cm</a:t>
            </a:r>
            <a:r>
              <a:rPr lang="en-US" baseline="30000" dirty="0"/>
              <a:t>2</a:t>
            </a:r>
            <a:endParaRPr lang="en-US" dirty="0"/>
          </a:p>
        </p:txBody>
      </p:sp>
      <p:sp>
        <p:nvSpPr>
          <p:cNvPr id="8" name="TextBox 23"/>
          <p:cNvSpPr txBox="1"/>
          <p:nvPr/>
        </p:nvSpPr>
        <p:spPr>
          <a:xfrm>
            <a:off x="4572000" y="5181600"/>
            <a:ext cx="1828800" cy="369888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dirty="0" smtClean="0"/>
              <a:t>4 </a:t>
            </a:r>
            <a:r>
              <a:rPr lang="en-US" dirty="0"/>
              <a:t>kg/cm</a:t>
            </a:r>
            <a:r>
              <a:rPr lang="en-US" baseline="30000" dirty="0"/>
              <a:t>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74638"/>
            <a:ext cx="8153400" cy="1143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</a:rPr>
              <a:t>Material :</a:t>
            </a:r>
          </a:p>
        </p:txBody>
      </p:sp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1676400" y="1524001"/>
          <a:ext cx="6315075" cy="3713197"/>
        </p:xfrm>
        <a:graphic>
          <a:graphicData uri="http://schemas.openxmlformats.org/drawingml/2006/table">
            <a:tbl>
              <a:tblPr rtl="1">
                <a:tableStyleId>{22838BEF-8BB2-4498-84A7-C5851F593DF1}</a:tableStyleId>
              </a:tblPr>
              <a:tblGrid>
                <a:gridCol w="2105025"/>
                <a:gridCol w="2105025"/>
                <a:gridCol w="2105025"/>
              </a:tblGrid>
              <a:tr h="636556">
                <a:tc gridSpan="3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/>
                        <a:t>Unit </a:t>
                      </a:r>
                      <a:r>
                        <a:rPr lang="en-US" sz="2400" dirty="0"/>
                        <a:t>weight of used materials</a:t>
                      </a:r>
                      <a:endParaRPr lang="en-US" sz="2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50241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Unit weight of materials ton/m³</a:t>
                      </a:r>
                      <a:endParaRPr lang="en-US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Unit weight of materials Kg/m³</a:t>
                      </a:r>
                      <a:endParaRPr lang="en-US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Material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99202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2.5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2500</a:t>
                      </a:r>
                      <a:endParaRPr lang="en-US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Reinforced concrete</a:t>
                      </a:r>
                      <a:endParaRPr lang="en-US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7512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2.3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2300</a:t>
                      </a:r>
                      <a:endParaRPr lang="en-US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Plain concrete</a:t>
                      </a:r>
                      <a:endParaRPr lang="en-US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7512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2.6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2600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stone</a:t>
                      </a:r>
                      <a:endParaRPr lang="en-US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7512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1.2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1200</a:t>
                      </a:r>
                      <a:endParaRPr lang="en-US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Blocks</a:t>
                      </a:r>
                      <a:endParaRPr lang="en-US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153400" cy="1265238"/>
          </a:xfrm>
          <a:solidFill>
            <a:schemeClr val="bg1">
              <a:lumMod val="85000"/>
            </a:schemeClr>
          </a:solidFill>
        </p:spPr>
        <p:txBody>
          <a:bodyPr>
            <a:normAutofit fontScale="90000"/>
          </a:bodyPr>
          <a:lstStyle/>
          <a:p>
            <a:r>
              <a:rPr lang="en-US" sz="4000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/>
            </a:r>
            <a:br>
              <a:rPr lang="en-US" sz="4000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en-US" sz="4000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/>
            </a:r>
            <a:br>
              <a:rPr lang="en-US" sz="4000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omic Sans MS" pitchFamily="66" charset="0"/>
              </a:rPr>
              <a:t>Preliminary Design:</a:t>
            </a:r>
            <a:r>
              <a:rPr lang="ar-SA" sz="4000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/>
            </a:r>
            <a:br>
              <a:rPr lang="ar-SA" sz="4000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ar-SA" sz="4000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/>
            </a:r>
            <a:br>
              <a:rPr lang="ar-SA" sz="4000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</a:br>
            <a:endParaRPr lang="en-US" sz="40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74753" name="Picture 1" descr="C:\Users\User\Desktop\hgtrdx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676400"/>
            <a:ext cx="3410426" cy="2924583"/>
          </a:xfrm>
          <a:prstGeom prst="rect">
            <a:avLst/>
          </a:prstGeom>
          <a:noFill/>
        </p:spPr>
      </p:pic>
      <p:sp>
        <p:nvSpPr>
          <p:cNvPr id="7" name="مستطيل 6"/>
          <p:cNvSpPr/>
          <p:nvPr/>
        </p:nvSpPr>
        <p:spPr>
          <a:xfrm>
            <a:off x="1447800" y="4953000"/>
            <a:ext cx="2057400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SimSun"/>
                <a:cs typeface="Tahoma"/>
              </a:rPr>
              <a:t>Slab thickness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5410200" y="1676400"/>
            <a:ext cx="2590800" cy="461665"/>
          </a:xfrm>
          <a:prstGeom prst="rect">
            <a:avLst/>
          </a:prstGeom>
        </p:spPr>
        <p:style>
          <a:lnRef idx="1">
            <a:schemeClr val="accent5"/>
          </a:lnRef>
          <a:fillRef idx="1003">
            <a:schemeClr val="lt2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SimSun"/>
                <a:cs typeface="Tahoma"/>
              </a:rPr>
              <a:t>Beam thickness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5410200" y="2362200"/>
            <a:ext cx="2895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Main beam→ (60*50) cm</a:t>
            </a:r>
          </a:p>
          <a:p>
            <a:r>
              <a:rPr lang="en-US" dirty="0" smtClean="0"/>
              <a:t>Hidden  beam→ (30*50) cm</a:t>
            </a:r>
          </a:p>
          <a:p>
            <a:r>
              <a:rPr lang="en-US" dirty="0" smtClean="0"/>
              <a:t>External beam→ (60*30) cm</a:t>
            </a:r>
            <a:endParaRPr lang="en-US" dirty="0"/>
          </a:p>
        </p:txBody>
      </p:sp>
      <p:sp>
        <p:nvSpPr>
          <p:cNvPr id="11" name="مستطيل 10"/>
          <p:cNvSpPr/>
          <p:nvPr/>
        </p:nvSpPr>
        <p:spPr>
          <a:xfrm>
            <a:off x="5334000" y="3810000"/>
            <a:ext cx="2590800" cy="461665"/>
          </a:xfrm>
          <a:prstGeom prst="rect">
            <a:avLst/>
          </a:prstGeom>
        </p:spPr>
        <p:style>
          <a:lnRef idx="1">
            <a:schemeClr val="accent5"/>
          </a:lnRef>
          <a:fillRef idx="1003">
            <a:schemeClr val="lt2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Column dimension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5257800" y="4572000"/>
            <a:ext cx="37338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G1 → d= 90 cm</a:t>
            </a:r>
          </a:p>
          <a:p>
            <a:r>
              <a:rPr lang="en-US" dirty="0" smtClean="0"/>
              <a:t>G2→ (40*40) cm</a:t>
            </a:r>
          </a:p>
          <a:p>
            <a:r>
              <a:rPr lang="en-US" dirty="0" smtClean="0"/>
              <a:t>G3→ (50*50) cm</a:t>
            </a:r>
          </a:p>
          <a:p>
            <a:r>
              <a:rPr lang="en-US" dirty="0" smtClean="0"/>
              <a:t>G4 → (55*55) cm</a:t>
            </a:r>
          </a:p>
          <a:p>
            <a:r>
              <a:rPr lang="en-US" dirty="0" smtClean="0"/>
              <a:t>G5 → (60*60) cm</a:t>
            </a:r>
          </a:p>
          <a:p>
            <a:r>
              <a:rPr lang="en-US" dirty="0" smtClean="0"/>
              <a:t>G6 → (70*70) cm</a:t>
            </a:r>
          </a:p>
          <a:p>
            <a:r>
              <a:rPr lang="en-US" dirty="0" smtClean="0"/>
              <a:t>G7 → (80*80) cm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streets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1524000"/>
            <a:ext cx="7521640" cy="5334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140547" y="228600"/>
            <a:ext cx="48654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Site Description 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04800"/>
            <a:ext cx="8153400" cy="1112838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Loads :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1676400" y="2590800"/>
            <a:ext cx="6477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Superimposed dead load=4.5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kN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/m²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 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Superimposed dead load for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carrage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=2.5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kN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/m²</a:t>
            </a:r>
          </a:p>
          <a:p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Live load =5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kN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/m²</a:t>
            </a:r>
          </a:p>
          <a:p>
            <a:endParaRPr lang="en-US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81000"/>
            <a:ext cx="8153400" cy="76200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</a:rPr>
              <a:t>Check for sap model :</a:t>
            </a:r>
            <a:endParaRPr lang="en-US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مستطيل 7"/>
          <p:cNvSpPr/>
          <p:nvPr/>
        </p:nvSpPr>
        <p:spPr>
          <a:xfrm>
            <a:off x="1371600" y="1676400"/>
            <a:ext cx="2188420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en-US" dirty="0" smtClean="0"/>
              <a:t>Compatibility check </a:t>
            </a:r>
            <a:endParaRPr lang="en-US" dirty="0"/>
          </a:p>
        </p:txBody>
      </p:sp>
      <p:pic>
        <p:nvPicPr>
          <p:cNvPr id="9" name="صورة 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209800"/>
            <a:ext cx="5867400" cy="3928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 sz="4400" dirty="0" smtClean="0">
                <a:solidFill>
                  <a:schemeClr val="accent6">
                    <a:lumMod val="75000"/>
                  </a:schemeClr>
                </a:solidFill>
              </a:rPr>
              <a:t>Check for sap model :</a:t>
            </a:r>
            <a:endParaRPr lang="en-US" dirty="0"/>
          </a:p>
        </p:txBody>
      </p:sp>
      <p:sp>
        <p:nvSpPr>
          <p:cNvPr id="7" name="مستطيل 6"/>
          <p:cNvSpPr/>
          <p:nvPr/>
        </p:nvSpPr>
        <p:spPr>
          <a:xfrm>
            <a:off x="1676400" y="1752600"/>
            <a:ext cx="2012089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b="1" i="1" dirty="0" smtClean="0"/>
              <a:t>Check equilibrium</a:t>
            </a:r>
            <a:endParaRPr lang="en-US" dirty="0"/>
          </a:p>
        </p:txBody>
      </p:sp>
      <p:graphicFrame>
        <p:nvGraphicFramePr>
          <p:cNvPr id="8" name="جدول 7"/>
          <p:cNvGraphicFramePr>
            <a:graphicFrameLocks noGrp="1"/>
          </p:cNvGraphicFramePr>
          <p:nvPr/>
        </p:nvGraphicFramePr>
        <p:xfrm>
          <a:off x="1752600" y="2362200"/>
          <a:ext cx="6282690" cy="1754172"/>
        </p:xfrm>
        <a:graphic>
          <a:graphicData uri="http://schemas.openxmlformats.org/drawingml/2006/table">
            <a:tbl>
              <a:tblPr rtl="1">
                <a:tableStyleId>{16D9F66E-5EB9-4882-86FB-DCBF35E3C3E4}</a:tableStyleId>
              </a:tblPr>
              <a:tblGrid>
                <a:gridCol w="5227452"/>
                <a:gridCol w="1055238"/>
              </a:tblGrid>
              <a:tr h="381000">
                <a:tc gridSpan="2"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/>
                    </a:p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dead  load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3217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127700KN 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From sap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13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128500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manual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9794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.6% 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% of error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860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جدول 9"/>
          <p:cNvGraphicFramePr>
            <a:graphicFrameLocks noGrp="1"/>
          </p:cNvGraphicFramePr>
          <p:nvPr/>
        </p:nvGraphicFramePr>
        <p:xfrm>
          <a:off x="1752600" y="4419600"/>
          <a:ext cx="6324600" cy="1932432"/>
        </p:xfrm>
        <a:graphic>
          <a:graphicData uri="http://schemas.openxmlformats.org/drawingml/2006/table">
            <a:tbl>
              <a:tblPr rtl="1">
                <a:tableStyleId>{16D9F66E-5EB9-4882-86FB-DCBF35E3C3E4}</a:tableStyleId>
              </a:tblPr>
              <a:tblGrid>
                <a:gridCol w="5222423"/>
                <a:gridCol w="1102177"/>
              </a:tblGrid>
              <a:tr h="457200">
                <a:tc gridSpan="2">
                  <a:txBody>
                    <a:bodyPr/>
                    <a:lstStyle/>
                    <a:p>
                      <a:pPr marL="0" marR="0" algn="ctr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en-US" sz="1600" kern="1200" dirty="0"/>
                    </a:p>
                    <a:p>
                      <a:pPr marL="0" marR="0" algn="ctr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kern="1200" dirty="0" smtClean="0"/>
                        <a:t>live </a:t>
                      </a:r>
                      <a:r>
                        <a:rPr kumimoji="0" lang="en-US" sz="1600" kern="1200" dirty="0"/>
                        <a:t>load</a:t>
                      </a:r>
                      <a:endParaRPr kumimoji="0"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 marL="0" marR="0" algn="ctr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kern="1200" dirty="0"/>
                        <a:t>33614</a:t>
                      </a:r>
                      <a:endParaRPr kumimoji="0"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kern="1200" dirty="0" smtClean="0"/>
                        <a:t>From sap</a:t>
                      </a:r>
                      <a:endParaRPr kumimoji="0"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algn="ctr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kern="1200" dirty="0"/>
                        <a:t>34200</a:t>
                      </a:r>
                      <a:endParaRPr kumimoji="0"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kern="1200" dirty="0" smtClean="0"/>
                        <a:t>manual</a:t>
                      </a:r>
                      <a:endParaRPr kumimoji="0"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algn="ctr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kern="1200" dirty="0"/>
                        <a:t>1.75 %</a:t>
                      </a:r>
                      <a:endParaRPr kumimoji="0"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kern="1200" dirty="0"/>
                        <a:t>% of error</a:t>
                      </a:r>
                      <a:endParaRPr kumimoji="0"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990600" y="381000"/>
            <a:ext cx="8153400" cy="808038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</a:rPr>
              <a:t>Check for sap model :</a:t>
            </a:r>
            <a:endParaRPr lang="en-US" dirty="0"/>
          </a:p>
        </p:txBody>
      </p:sp>
      <p:sp>
        <p:nvSpPr>
          <p:cNvPr id="10" name="مستطيل 9"/>
          <p:cNvSpPr/>
          <p:nvPr/>
        </p:nvSpPr>
        <p:spPr>
          <a:xfrm>
            <a:off x="1371600" y="1524000"/>
            <a:ext cx="3587842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b="1" i="1" dirty="0" smtClean="0"/>
              <a:t> local equilibrium (internal force )</a:t>
            </a:r>
            <a:endParaRPr lang="en-US" dirty="0"/>
          </a:p>
        </p:txBody>
      </p:sp>
      <p:graphicFrame>
        <p:nvGraphicFramePr>
          <p:cNvPr id="11" name="جدول 10"/>
          <p:cNvGraphicFramePr>
            <a:graphicFrameLocks noGrp="1"/>
          </p:cNvGraphicFramePr>
          <p:nvPr/>
        </p:nvGraphicFramePr>
        <p:xfrm>
          <a:off x="1219200" y="2209800"/>
          <a:ext cx="4892675" cy="1005078"/>
        </p:xfrm>
        <a:graphic>
          <a:graphicData uri="http://schemas.openxmlformats.org/drawingml/2006/table">
            <a:tbl>
              <a:tblPr/>
              <a:tblGrid>
                <a:gridCol w="829945"/>
                <a:gridCol w="1346835"/>
                <a:gridCol w="1369695"/>
                <a:gridCol w="1346200"/>
              </a:tblGrid>
              <a:tr h="257175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FFFFFF"/>
                          </a:solidFill>
                          <a:latin typeface="Cambria"/>
                          <a:ea typeface="Times New Roman"/>
                          <a:cs typeface="Arial"/>
                        </a:rPr>
                        <a:t># of beam</a:t>
                      </a:r>
                      <a:endParaRPr lang="en-US" sz="14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FFFFFF"/>
                          </a:solidFill>
                          <a:latin typeface="Cambria"/>
                          <a:ea typeface="Times New Roman"/>
                          <a:cs typeface="Arial"/>
                        </a:rPr>
                        <a:t>Sap value</a:t>
                      </a:r>
                      <a:endParaRPr lang="en-US" sz="14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FFFFFF"/>
                          </a:solidFill>
                          <a:latin typeface="Cambria"/>
                          <a:ea typeface="Times New Roman"/>
                          <a:cs typeface="Arial"/>
                        </a:rPr>
                        <a:t>Manual value</a:t>
                      </a:r>
                      <a:endParaRPr lang="en-US" sz="14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 dirty="0">
                          <a:solidFill>
                            <a:srgbClr val="FFFFFF"/>
                          </a:solidFill>
                          <a:latin typeface="Cambria"/>
                          <a:ea typeface="Times New Roman"/>
                          <a:cs typeface="Arial"/>
                        </a:rPr>
                        <a:t>% of  error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FFFFFF"/>
                          </a:solidFill>
                          <a:latin typeface="Cambria"/>
                          <a:ea typeface="Times New Roman"/>
                          <a:cs typeface="Arial"/>
                        </a:rPr>
                        <a:t>B1</a:t>
                      </a:r>
                      <a:endParaRPr lang="en-US" sz="14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i="1">
                          <a:latin typeface="Cambria"/>
                          <a:ea typeface="Times New Roman"/>
                          <a:cs typeface="Arial"/>
                        </a:rPr>
                        <a:t>475</a:t>
                      </a:r>
                      <a:endParaRPr lang="en-US" sz="14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1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i="1">
                          <a:latin typeface="Cambria"/>
                          <a:ea typeface="Times New Roman"/>
                          <a:cs typeface="Arial"/>
                        </a:rPr>
                        <a:t>420</a:t>
                      </a:r>
                      <a:endParaRPr lang="en-US" sz="14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1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i="1" dirty="0">
                          <a:latin typeface="Cambria"/>
                          <a:ea typeface="Times New Roman"/>
                          <a:cs typeface="Arial"/>
                        </a:rPr>
                        <a:t>11%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1D0"/>
                    </a:solidFill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FFFFFF"/>
                          </a:solidFill>
                          <a:latin typeface="Cambria"/>
                          <a:ea typeface="Times New Roman"/>
                          <a:cs typeface="Arial"/>
                        </a:rPr>
                        <a:t>B2</a:t>
                      </a:r>
                      <a:endParaRPr lang="en-US" sz="14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i="1">
                          <a:latin typeface="Cambria"/>
                          <a:ea typeface="Times New Roman"/>
                          <a:cs typeface="Arial"/>
                        </a:rPr>
                        <a:t>649</a:t>
                      </a:r>
                      <a:endParaRPr lang="en-US" sz="14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i="1">
                          <a:latin typeface="Cambria"/>
                          <a:ea typeface="Times New Roman"/>
                          <a:cs typeface="Arial"/>
                        </a:rPr>
                        <a:t>612</a:t>
                      </a:r>
                      <a:endParaRPr lang="en-US" sz="14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i="1" dirty="0">
                          <a:latin typeface="Cambria"/>
                          <a:ea typeface="Times New Roman"/>
                          <a:cs typeface="Arial"/>
                        </a:rPr>
                        <a:t>5.5%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8E8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جدول 11"/>
          <p:cNvGraphicFramePr>
            <a:graphicFrameLocks noGrp="1"/>
          </p:cNvGraphicFramePr>
          <p:nvPr/>
        </p:nvGraphicFramePr>
        <p:xfrm>
          <a:off x="1219200" y="3581400"/>
          <a:ext cx="4892675" cy="1261872"/>
        </p:xfrm>
        <a:graphic>
          <a:graphicData uri="http://schemas.openxmlformats.org/drawingml/2006/table">
            <a:tbl>
              <a:tblPr/>
              <a:tblGrid>
                <a:gridCol w="550545"/>
                <a:gridCol w="1080135"/>
                <a:gridCol w="1077595"/>
                <a:gridCol w="1104265"/>
                <a:gridCol w="1080135"/>
              </a:tblGrid>
              <a:tr h="374269">
                <a:tc>
                  <a:txBody>
                    <a:bodyPr/>
                    <a:lstStyle/>
                    <a:p>
                      <a:pPr marL="0" marR="0" algn="r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i="1" kern="1200" dirty="0">
                          <a:solidFill>
                            <a:schemeClr val="tx1"/>
                          </a:solidFill>
                          <a:latin typeface="Cambria"/>
                          <a:ea typeface="Times New Roman"/>
                          <a:cs typeface="Arial"/>
                        </a:rPr>
                        <a:t>#of slab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i="1" kern="1200" dirty="0">
                          <a:solidFill>
                            <a:schemeClr val="tx1"/>
                          </a:solidFill>
                          <a:latin typeface="Cambria"/>
                          <a:ea typeface="Times New Roman"/>
                          <a:cs typeface="Arial"/>
                        </a:rPr>
                        <a:t>Floor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i="1" kern="1200" dirty="0">
                          <a:solidFill>
                            <a:schemeClr val="tx1"/>
                          </a:solidFill>
                          <a:latin typeface="Cambria"/>
                          <a:ea typeface="Times New Roman"/>
                          <a:cs typeface="Arial"/>
                        </a:rPr>
                        <a:t>Mu from sap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i="1" kern="1200" dirty="0">
                          <a:solidFill>
                            <a:schemeClr val="tx1"/>
                          </a:solidFill>
                          <a:latin typeface="Cambria"/>
                          <a:ea typeface="Times New Roman"/>
                          <a:cs typeface="Arial"/>
                        </a:rPr>
                        <a:t>Mu manual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i="1" kern="1200" dirty="0">
                          <a:solidFill>
                            <a:schemeClr val="tx1"/>
                          </a:solidFill>
                          <a:latin typeface="Cambria"/>
                          <a:ea typeface="Times New Roman"/>
                          <a:cs typeface="Arial"/>
                        </a:rPr>
                        <a:t>% of error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r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i="1" kern="1200" dirty="0">
                          <a:solidFill>
                            <a:schemeClr val="tx1"/>
                          </a:solidFill>
                          <a:latin typeface="Cambria"/>
                          <a:ea typeface="Times New Roman"/>
                          <a:cs typeface="Arial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i="1" kern="1200" dirty="0">
                          <a:solidFill>
                            <a:schemeClr val="tx1"/>
                          </a:solidFill>
                          <a:latin typeface="Cambria"/>
                          <a:ea typeface="Times New Roman"/>
                          <a:cs typeface="Arial"/>
                        </a:rPr>
                        <a:t>F6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1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i="1" kern="1200" dirty="0">
                          <a:solidFill>
                            <a:schemeClr val="tx1"/>
                          </a:solidFill>
                          <a:latin typeface="Cambria"/>
                          <a:ea typeface="Times New Roman"/>
                          <a:cs typeface="Arial"/>
                        </a:rPr>
                        <a:t>79.5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1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i="1" kern="1200" dirty="0">
                          <a:solidFill>
                            <a:schemeClr val="tx1"/>
                          </a:solidFill>
                          <a:latin typeface="Cambria"/>
                          <a:ea typeface="Times New Roman"/>
                          <a:cs typeface="Arial"/>
                        </a:rPr>
                        <a:t>75.6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1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i="1" kern="1200" dirty="0">
                          <a:solidFill>
                            <a:schemeClr val="tx1"/>
                          </a:solidFill>
                          <a:latin typeface="Cambria"/>
                          <a:ea typeface="Times New Roman"/>
                          <a:cs typeface="Arial"/>
                        </a:rPr>
                        <a:t>5%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1D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r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i="1" kern="1200" dirty="0">
                          <a:solidFill>
                            <a:schemeClr val="tx1"/>
                          </a:solidFill>
                          <a:latin typeface="Cambria"/>
                          <a:ea typeface="Times New Roman"/>
                          <a:cs typeface="Arial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i="1" kern="1200" dirty="0">
                          <a:solidFill>
                            <a:schemeClr val="tx1"/>
                          </a:solidFill>
                          <a:latin typeface="Cambria"/>
                          <a:ea typeface="Times New Roman"/>
                          <a:cs typeface="Arial"/>
                        </a:rPr>
                        <a:t>F4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i="1" kern="1200" dirty="0">
                          <a:solidFill>
                            <a:schemeClr val="tx1"/>
                          </a:solidFill>
                          <a:latin typeface="Cambria"/>
                          <a:ea typeface="Times New Roman"/>
                          <a:cs typeface="Arial"/>
                        </a:rPr>
                        <a:t>45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i="1" kern="1200" dirty="0">
                          <a:solidFill>
                            <a:schemeClr val="tx1"/>
                          </a:solidFill>
                          <a:latin typeface="Cambria"/>
                          <a:ea typeface="Times New Roman"/>
                          <a:cs typeface="Arial"/>
                        </a:rPr>
                        <a:t>37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i="1" kern="1200" dirty="0">
                          <a:solidFill>
                            <a:schemeClr val="tx1"/>
                          </a:solidFill>
                          <a:latin typeface="Cambria"/>
                          <a:ea typeface="Times New Roman"/>
                          <a:cs typeface="Arial"/>
                        </a:rPr>
                        <a:t>17%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8E8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جدول 12"/>
          <p:cNvGraphicFramePr>
            <a:graphicFrameLocks noGrp="1"/>
          </p:cNvGraphicFramePr>
          <p:nvPr/>
        </p:nvGraphicFramePr>
        <p:xfrm>
          <a:off x="1219200" y="5181600"/>
          <a:ext cx="6096000" cy="946404"/>
        </p:xfrm>
        <a:graphic>
          <a:graphicData uri="http://schemas.openxmlformats.org/drawingml/2006/table">
            <a:tbl>
              <a:tblPr/>
              <a:tblGrid>
                <a:gridCol w="1524000"/>
                <a:gridCol w="1524000"/>
                <a:gridCol w="1524000"/>
                <a:gridCol w="1524000"/>
              </a:tblGrid>
              <a:tr h="192786">
                <a:tc>
                  <a:txBody>
                    <a:bodyPr/>
                    <a:lstStyle/>
                    <a:p>
                      <a:pPr marL="0" marR="0" algn="r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47900" algn="l"/>
                        </a:tabLst>
                      </a:pPr>
                      <a:r>
                        <a:rPr kumimoji="0" lang="en-US" sz="1800" i="1" kern="1200" dirty="0">
                          <a:solidFill>
                            <a:schemeClr val="tx1"/>
                          </a:solidFill>
                          <a:latin typeface="Cambria"/>
                          <a:ea typeface="Times New Roman"/>
                          <a:cs typeface="Arial"/>
                        </a:rPr>
                        <a:t># OF COLUMN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47900" algn="l"/>
                        </a:tabLst>
                      </a:pPr>
                      <a:r>
                        <a:rPr kumimoji="0" lang="en-US" sz="1800" i="1" kern="1200" dirty="0">
                          <a:solidFill>
                            <a:schemeClr val="tx1"/>
                          </a:solidFill>
                          <a:latin typeface="Cambria"/>
                          <a:ea typeface="Times New Roman"/>
                          <a:cs typeface="Arial"/>
                        </a:rPr>
                        <a:t>MANUAL Pu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47900" algn="l"/>
                        </a:tabLst>
                      </a:pPr>
                      <a:r>
                        <a:rPr kumimoji="0" lang="en-US" sz="1800" i="1" kern="1200" dirty="0">
                          <a:solidFill>
                            <a:schemeClr val="tx1"/>
                          </a:solidFill>
                          <a:latin typeface="Cambria"/>
                          <a:ea typeface="Times New Roman"/>
                          <a:cs typeface="Arial"/>
                        </a:rPr>
                        <a:t>Sap Pu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47900" algn="l"/>
                        </a:tabLst>
                      </a:pPr>
                      <a:r>
                        <a:rPr kumimoji="0" lang="en-US" sz="1800" i="1" kern="1200" dirty="0">
                          <a:solidFill>
                            <a:schemeClr val="tx1"/>
                          </a:solidFill>
                          <a:latin typeface="Cambria"/>
                          <a:ea typeface="Times New Roman"/>
                          <a:cs typeface="Arial"/>
                        </a:rPr>
                        <a:t>%of error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r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47900" algn="l"/>
                        </a:tabLst>
                      </a:pPr>
                      <a:r>
                        <a:rPr kumimoji="0" lang="en-US" sz="1800" i="1" kern="1200" dirty="0">
                          <a:solidFill>
                            <a:schemeClr val="tx1"/>
                          </a:solidFill>
                          <a:latin typeface="Cambria"/>
                          <a:ea typeface="Times New Roman"/>
                          <a:cs typeface="Arial"/>
                        </a:rPr>
                        <a:t>C1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47900" algn="l"/>
                        </a:tabLst>
                      </a:pPr>
                      <a:r>
                        <a:rPr kumimoji="0" lang="en-US" sz="1800" i="1" kern="1200" dirty="0">
                          <a:solidFill>
                            <a:schemeClr val="tx1"/>
                          </a:solidFill>
                          <a:latin typeface="Cambria"/>
                          <a:ea typeface="Times New Roman"/>
                          <a:cs typeface="Arial"/>
                        </a:rPr>
                        <a:t>4963.5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1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47900" algn="l"/>
                        </a:tabLst>
                      </a:pPr>
                      <a:r>
                        <a:rPr kumimoji="0" lang="en-US" sz="1800" i="1" kern="1200" dirty="0">
                          <a:solidFill>
                            <a:schemeClr val="tx1"/>
                          </a:solidFill>
                          <a:latin typeface="Cambria"/>
                          <a:ea typeface="Times New Roman"/>
                          <a:cs typeface="Arial"/>
                        </a:rPr>
                        <a:t>5178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1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47900" algn="l"/>
                        </a:tabLst>
                      </a:pPr>
                      <a:r>
                        <a:rPr kumimoji="0" lang="en-US" sz="1800" i="1" kern="1200" dirty="0">
                          <a:solidFill>
                            <a:schemeClr val="tx1"/>
                          </a:solidFill>
                          <a:latin typeface="Cambria"/>
                          <a:ea typeface="Times New Roman"/>
                          <a:cs typeface="Arial"/>
                        </a:rPr>
                        <a:t>4.3%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1D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r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47900" algn="l"/>
                        </a:tabLst>
                      </a:pPr>
                      <a:r>
                        <a:rPr kumimoji="0" lang="en-US" sz="1800" i="1" kern="1200" dirty="0">
                          <a:solidFill>
                            <a:schemeClr val="tx1"/>
                          </a:solidFill>
                          <a:latin typeface="Cambria"/>
                          <a:ea typeface="Times New Roman"/>
                          <a:cs typeface="Arial"/>
                        </a:rPr>
                        <a:t>C2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47900" algn="l"/>
                        </a:tabLst>
                      </a:pPr>
                      <a:r>
                        <a:rPr kumimoji="0" lang="en-US" sz="1800" i="1" kern="1200" dirty="0">
                          <a:solidFill>
                            <a:schemeClr val="tx1"/>
                          </a:solidFill>
                          <a:latin typeface="Cambria"/>
                          <a:ea typeface="Times New Roman"/>
                          <a:cs typeface="Arial"/>
                        </a:rPr>
                        <a:t>2061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47900" algn="l"/>
                        </a:tabLst>
                      </a:pPr>
                      <a:r>
                        <a:rPr kumimoji="0" lang="en-US" sz="1800" i="1" kern="1200" dirty="0">
                          <a:solidFill>
                            <a:schemeClr val="tx1"/>
                          </a:solidFill>
                          <a:latin typeface="Cambria"/>
                          <a:ea typeface="Times New Roman"/>
                          <a:cs typeface="Arial"/>
                        </a:rPr>
                        <a:t>2538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47900" algn="l"/>
                        </a:tabLst>
                      </a:pPr>
                      <a:r>
                        <a:rPr kumimoji="0" lang="en-US" sz="1800" i="1" kern="1200" dirty="0">
                          <a:solidFill>
                            <a:schemeClr val="tx1"/>
                          </a:solidFill>
                          <a:latin typeface="Cambria"/>
                          <a:ea typeface="Times New Roman"/>
                          <a:cs typeface="Arial"/>
                        </a:rPr>
                        <a:t>23%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8E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04800"/>
            <a:ext cx="8153400" cy="884238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</a:rPr>
              <a:t>Dynamic</a:t>
            </a:r>
            <a:r>
              <a:rPr lang="en-US" dirty="0" smtClean="0"/>
              <a:t> </a:t>
            </a:r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</a:rPr>
              <a:t>Design</a:t>
            </a:r>
            <a:r>
              <a:rPr lang="en-US" dirty="0" smtClean="0"/>
              <a:t> </a:t>
            </a:r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</a:rPr>
              <a:t>:</a:t>
            </a:r>
          </a:p>
        </p:txBody>
      </p:sp>
      <p:sp>
        <p:nvSpPr>
          <p:cNvPr id="12" name="مستطيل 11"/>
          <p:cNvSpPr/>
          <p:nvPr/>
        </p:nvSpPr>
        <p:spPr>
          <a:xfrm>
            <a:off x="1524000" y="1676400"/>
            <a:ext cx="1828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Comic Sans MS" pitchFamily="66" charset="0"/>
              </a:rPr>
              <a:t>Soil type Sc</a:t>
            </a:r>
            <a:endParaRPr lang="ar-SA" dirty="0">
              <a:latin typeface="Comic Sans MS" pitchFamily="66" charset="0"/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1524000" y="2209800"/>
            <a:ext cx="12554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dirty="0" smtClean="0">
                <a:latin typeface="Comic Sans MS" pitchFamily="66" charset="0"/>
              </a:rPr>
              <a:t>Z = 0.2 </a:t>
            </a:r>
            <a:endParaRPr lang="ar-SA" dirty="0">
              <a:latin typeface="Comic Sans MS" pitchFamily="66" charset="0"/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1524000" y="2667000"/>
            <a:ext cx="1447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dirty="0" smtClean="0">
                <a:latin typeface="Comic Sans MS" pitchFamily="66" charset="0"/>
              </a:rPr>
              <a:t>C v=0.32 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latin typeface="Comic Sans MS" pitchFamily="66" charset="0"/>
              </a:rPr>
              <a:t>Ca =0.24</a:t>
            </a:r>
            <a:endParaRPr lang="ar-SA" dirty="0">
              <a:latin typeface="Comic Sans MS" pitchFamily="66" charset="0"/>
            </a:endParaRPr>
          </a:p>
        </p:txBody>
      </p:sp>
      <p:graphicFrame>
        <p:nvGraphicFramePr>
          <p:cNvPr id="15" name="جدول 14"/>
          <p:cNvGraphicFramePr>
            <a:graphicFrameLocks noGrp="1"/>
          </p:cNvGraphicFramePr>
          <p:nvPr/>
        </p:nvGraphicFramePr>
        <p:xfrm>
          <a:off x="1752600" y="4114800"/>
          <a:ext cx="6096000" cy="741680"/>
        </p:xfrm>
        <a:graphic>
          <a:graphicData uri="http://schemas.openxmlformats.org/drawingml/2006/table">
            <a:tbl>
              <a:tblPr rtl="1" firstRow="1" bandRow="1">
                <a:tableStyleId>{93296810-A885-4BE3-A3E7-6D5BEEA58F35}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T- calculation</a:t>
                      </a:r>
                      <a:r>
                        <a:rPr lang="en-US" baseline="0" dirty="0" smtClean="0"/>
                        <a:t>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T- Sap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1800" kern="1200" baseline="0" dirty="0" smtClean="0"/>
                        <a:t>0.6 S</a:t>
                      </a:r>
                      <a:endParaRPr lang="ar-SA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1800" kern="1200" baseline="0" dirty="0" smtClean="0"/>
                        <a:t>0.35 S</a:t>
                      </a:r>
                      <a:endParaRPr lang="ar-SA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981200"/>
            <a:ext cx="6867525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90600" y="304800"/>
            <a:ext cx="8153400" cy="884238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</a:rPr>
              <a:t>Design</a:t>
            </a:r>
            <a:r>
              <a:rPr lang="en-US" dirty="0" smtClean="0"/>
              <a:t> </a:t>
            </a:r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</a:rPr>
              <a:t>:</a:t>
            </a:r>
          </a:p>
        </p:txBody>
      </p:sp>
      <p:sp>
        <p:nvSpPr>
          <p:cNvPr id="8" name="مستطيل 7"/>
          <p:cNvSpPr/>
          <p:nvPr/>
        </p:nvSpPr>
        <p:spPr>
          <a:xfrm>
            <a:off x="1219200" y="1600200"/>
            <a:ext cx="1386918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b="1" i="1" dirty="0" smtClean="0"/>
              <a:t>Design slab 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5"/>
          <p:cNvSpPr/>
          <p:nvPr/>
        </p:nvSpPr>
        <p:spPr>
          <a:xfrm>
            <a:off x="1219200" y="1600200"/>
            <a:ext cx="1497526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dirty="0"/>
              <a:t>Beams  design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990600" y="304800"/>
            <a:ext cx="8153400" cy="884238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</a:rPr>
              <a:t>Design</a:t>
            </a:r>
            <a:r>
              <a:rPr lang="en-US" dirty="0" smtClean="0"/>
              <a:t> </a:t>
            </a:r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</a:rPr>
              <a:t>:</a:t>
            </a:r>
          </a:p>
        </p:txBody>
      </p:sp>
      <p:pic>
        <p:nvPicPr>
          <p:cNvPr id="6553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1371600"/>
            <a:ext cx="5353050" cy="465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4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3733800"/>
            <a:ext cx="2133600" cy="164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2057400"/>
            <a:ext cx="60198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990600" y="304800"/>
            <a:ext cx="8153400" cy="731838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</a:rPr>
              <a:t>Design: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1143000" y="1295400"/>
            <a:ext cx="1707519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dirty="0" smtClean="0"/>
              <a:t>Column   design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990600" y="304800"/>
            <a:ext cx="8153400" cy="731838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</a:rPr>
              <a:t>Design: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1524000" y="1371600"/>
            <a:ext cx="1707519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dirty="0" smtClean="0"/>
              <a:t>Column   design</a:t>
            </a:r>
            <a:endParaRPr lang="en-US" dirty="0"/>
          </a:p>
        </p:txBody>
      </p:sp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1752600"/>
            <a:ext cx="37338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04800"/>
            <a:ext cx="8153400" cy="731838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</a:rPr>
              <a:t>Design:</a:t>
            </a:r>
          </a:p>
        </p:txBody>
      </p:sp>
      <p:sp>
        <p:nvSpPr>
          <p:cNvPr id="11" name="مستطيل 10"/>
          <p:cNvSpPr/>
          <p:nvPr/>
        </p:nvSpPr>
        <p:spPr>
          <a:xfrm>
            <a:off x="1219200" y="1371600"/>
            <a:ext cx="1607491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dirty="0" smtClean="0"/>
              <a:t>footing   design</a:t>
            </a:r>
            <a:endParaRPr lang="en-US" dirty="0"/>
          </a:p>
        </p:txBody>
      </p:sp>
      <p:pic>
        <p:nvPicPr>
          <p:cNvPr id="6451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905000"/>
            <a:ext cx="7896225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ntitled 2.png"/>
          <p:cNvPicPr/>
          <p:nvPr/>
        </p:nvPicPr>
        <p:blipFill>
          <a:blip r:embed="rId2" cstate="print"/>
          <a:srcRect l="19660" t="32241" r="23995"/>
          <a:stretch>
            <a:fillRect/>
          </a:stretch>
        </p:blipFill>
        <p:spPr>
          <a:xfrm>
            <a:off x="4876800" y="2286000"/>
            <a:ext cx="4114800" cy="3657600"/>
          </a:xfrm>
          <a:prstGeom prst="rect">
            <a:avLst/>
          </a:prstGeom>
        </p:spPr>
      </p:pic>
      <p:pic>
        <p:nvPicPr>
          <p:cNvPr id="6" name="Picture 5" descr="july sun bath.png"/>
          <p:cNvPicPr/>
          <p:nvPr/>
        </p:nvPicPr>
        <p:blipFill>
          <a:blip r:embed="rId3" cstate="print"/>
          <a:srcRect l="16785" t="638" r="25378" b="30171"/>
          <a:stretch>
            <a:fillRect/>
          </a:stretch>
        </p:blipFill>
        <p:spPr>
          <a:xfrm>
            <a:off x="1066800" y="2286000"/>
            <a:ext cx="4038600" cy="36576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606576" y="228600"/>
            <a:ext cx="3933448" cy="141577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Comparing </a:t>
            </a:r>
          </a:p>
          <a:p>
            <a:pPr algn="ctr"/>
            <a:r>
              <a:rPr lang="en-US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Due to Solar Exposure</a:t>
            </a:r>
            <a:endParaRPr lang="en-US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381000"/>
            <a:ext cx="8153400" cy="83820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err="1" smtClean="0"/>
              <a:t>Desing</a:t>
            </a:r>
            <a:r>
              <a:rPr lang="en-US" dirty="0" smtClean="0"/>
              <a:t> : 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295400"/>
            <a:ext cx="4986338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6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3810000"/>
            <a:ext cx="7848600" cy="25672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/>
        </p:nvGraphicFramePr>
        <p:xfrm>
          <a:off x="1143000" y="838200"/>
          <a:ext cx="7758112" cy="27241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رسم تخطيطي 4"/>
          <p:cNvGraphicFramePr/>
          <p:nvPr/>
        </p:nvGraphicFramePr>
        <p:xfrm>
          <a:off x="428596" y="3714752"/>
          <a:ext cx="8062912" cy="175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447800" y="3000372"/>
          <a:ext cx="7353272" cy="2377440"/>
        </p:xfrm>
        <a:graphic>
          <a:graphicData uri="http://schemas.openxmlformats.org/drawingml/2006/table">
            <a:tbl>
              <a:tblPr rtl="1" firstRow="1" bandRow="1">
                <a:tableStyleId>{E8B1032C-EA38-4F05-BA0D-38AFFFC7BED3}</a:tableStyleId>
              </a:tblPr>
              <a:tblGrid>
                <a:gridCol w="3676636"/>
                <a:gridCol w="3676636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U</a:t>
                      </a:r>
                      <a:endParaRPr lang="ar-JO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The</a:t>
                      </a:r>
                      <a:r>
                        <a:rPr lang="en-US" sz="2000" baseline="0" dirty="0" smtClean="0"/>
                        <a:t> element</a:t>
                      </a:r>
                      <a:endParaRPr lang="ar-JO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0.72</a:t>
                      </a:r>
                      <a:endParaRPr lang="ar-JO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Outside wall</a:t>
                      </a:r>
                      <a:endParaRPr lang="ar-JO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0.87</a:t>
                      </a:r>
                      <a:endParaRPr lang="ar-JO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ceiling</a:t>
                      </a:r>
                      <a:endParaRPr lang="ar-JO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0.61</a:t>
                      </a:r>
                      <a:endParaRPr lang="ar-JO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floor</a:t>
                      </a:r>
                      <a:endParaRPr lang="ar-JO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3.5</a:t>
                      </a:r>
                      <a:endParaRPr lang="ar-JO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window</a:t>
                      </a:r>
                      <a:endParaRPr lang="ar-JO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7</a:t>
                      </a:r>
                      <a:endParaRPr lang="ar-JO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Aluminum door</a:t>
                      </a:r>
                      <a:endParaRPr lang="ar-JO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مستطيل 2"/>
          <p:cNvSpPr/>
          <p:nvPr/>
        </p:nvSpPr>
        <p:spPr>
          <a:xfrm>
            <a:off x="1676400" y="381000"/>
            <a:ext cx="6429420" cy="70788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>
            <a:noAutofit/>
            <a:scene3d>
              <a:camera prst="perspectiveRight"/>
              <a:lightRig rig="threePt" dir="t"/>
            </a:scene3d>
          </a:bodyPr>
          <a:lstStyle/>
          <a:p>
            <a:pPr>
              <a:spcBef>
                <a:spcPct val="0"/>
              </a:spcBef>
            </a:pPr>
            <a:r>
              <a:rPr lang="en-US" sz="4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HVAC system</a:t>
            </a:r>
            <a:endParaRPr lang="ar-JO" sz="4000" b="1" dirty="0">
              <a:solidFill>
                <a:schemeClr val="accent6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990600" y="1752600"/>
            <a:ext cx="4450834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1" algn="l">
              <a:buNone/>
            </a:pPr>
            <a:r>
              <a:rPr lang="en-US" sz="3600" b="1" dirty="0" smtClean="0">
                <a:solidFill>
                  <a:srgbClr val="0070C0"/>
                </a:solidFill>
              </a:rPr>
              <a:t>- Heating design. 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853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383" y="838200"/>
            <a:ext cx="7929617" cy="5505802"/>
          </a:xfrm>
          <a:prstGeom prst="rect">
            <a:avLst/>
          </a:prstGeom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bnv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52600" y="1066800"/>
            <a:ext cx="6858000" cy="4929221"/>
          </a:xfrm>
          <a:prstGeom prst="rect">
            <a:avLst/>
          </a:prstGeom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tyh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38" y="1042654"/>
            <a:ext cx="6929486" cy="5386742"/>
          </a:xfrm>
          <a:prstGeom prst="rect">
            <a:avLst/>
          </a:prstGeom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95400" y="990600"/>
            <a:ext cx="7572404" cy="1143000"/>
          </a:xfrm>
        </p:spPr>
        <p:txBody>
          <a:bodyPr>
            <a:normAutofit/>
          </a:bodyPr>
          <a:lstStyle/>
          <a:p>
            <a:r>
              <a:rPr lang="en-US" sz="2000" i="1" dirty="0" smtClean="0">
                <a:solidFill>
                  <a:schemeClr val="tx1"/>
                </a:solidFill>
              </a:rPr>
              <a:t>The selection diffuser is a square supply air diffusers of four way flow pattern with size of 46*46 cm </a:t>
            </a:r>
            <a:endParaRPr lang="ar-JO" sz="2000" i="1" dirty="0">
              <a:solidFill>
                <a:schemeClr val="tx1"/>
              </a:solidFill>
            </a:endParaRPr>
          </a:p>
        </p:txBody>
      </p:sp>
      <p:pic>
        <p:nvPicPr>
          <p:cNvPr id="6" name="عنصر نائب للمحتوى 5" descr="POI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71600" y="2590800"/>
            <a:ext cx="6143668" cy="3824310"/>
          </a:xfrm>
        </p:spPr>
      </p:pic>
      <p:sp>
        <p:nvSpPr>
          <p:cNvPr id="4" name="مستطيل 3"/>
          <p:cNvSpPr/>
          <p:nvPr/>
        </p:nvSpPr>
        <p:spPr>
          <a:xfrm>
            <a:off x="1752600" y="228600"/>
            <a:ext cx="7010399" cy="762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>
            <a:noAutofit/>
            <a:scene3d>
              <a:camera prst="perspectiveRight"/>
              <a:lightRig rig="threePt" dir="t"/>
            </a:scene3d>
          </a:bodyPr>
          <a:lstStyle/>
          <a:p>
            <a:pPr>
              <a:spcBef>
                <a:spcPct val="0"/>
              </a:spcBef>
              <a:buNone/>
            </a:pPr>
            <a:r>
              <a:rPr lang="en-US" sz="4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cooling design.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er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09472" y="762000"/>
            <a:ext cx="6405796" cy="5586450"/>
          </a:xfrm>
          <a:prstGeom prst="rect">
            <a:avLst/>
          </a:prstGeom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85000"/>
            </a:schemeClr>
          </a:solidFill>
        </p:spPr>
        <p:txBody>
          <a:bodyPr anchor="ctr">
            <a:noAutofit/>
            <a:scene3d>
              <a:camera prst="perspectiveRight"/>
              <a:lightRig rig="threePt" dir="t"/>
            </a:scene3d>
          </a:bodyPr>
          <a:lstStyle/>
          <a:p>
            <a:pPr indent="-914400"/>
            <a:r>
              <a:rPr lang="en-US" sz="4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Water supply</a:t>
            </a:r>
            <a:endParaRPr lang="ar-JO" sz="4000" b="1" dirty="0">
              <a:solidFill>
                <a:schemeClr val="accent6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  <a:reflection blurRad="6350" stA="55000" endA="300" endPos="45500" dir="5400000" sy="-100000" algn="bl" rotWithShape="0"/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 </a:t>
            </a:r>
            <a:endParaRPr lang="ar-JO" dirty="0"/>
          </a:p>
        </p:txBody>
      </p:sp>
      <p:pic>
        <p:nvPicPr>
          <p:cNvPr id="6" name="صورة 5" descr="78,M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5400" y="1600200"/>
            <a:ext cx="7215238" cy="4929198"/>
          </a:xfrm>
          <a:prstGeom prst="rect">
            <a:avLst/>
          </a:prstGeom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fg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1524000"/>
            <a:ext cx="7329518" cy="464346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1676400"/>
          <a:ext cx="6824979" cy="4876797"/>
        </p:xfrm>
        <a:graphic>
          <a:graphicData uri="http://schemas.openxmlformats.org/drawingml/2006/table">
            <a:tbl>
              <a:tblPr/>
              <a:tblGrid>
                <a:gridCol w="1470372"/>
                <a:gridCol w="2266825"/>
                <a:gridCol w="1470372"/>
                <a:gridCol w="1617410"/>
              </a:tblGrid>
              <a:tr h="886692"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Project A</a:t>
                      </a:r>
                      <a:endParaRPr lang="en-US" sz="2000" dirty="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Solar Exposure</a:t>
                      </a:r>
                      <a:endParaRPr lang="en-US" sz="2000" dirty="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Project </a:t>
                      </a: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</a:t>
                      </a:r>
                      <a:endParaRPr lang="en-US" sz="2000" dirty="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Solar Exposure</a:t>
                      </a:r>
                      <a:endParaRPr lang="en-US" sz="20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345"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en-US" sz="20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321830</a:t>
                      </a:r>
                      <a:endParaRPr lang="en-US" sz="20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en-US" sz="20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288965</a:t>
                      </a:r>
                      <a:endParaRPr lang="en-US" sz="20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</a:tr>
              <a:tr h="443345"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en-US" sz="20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178638</a:t>
                      </a:r>
                      <a:endParaRPr lang="en-US" sz="20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en-US" sz="20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295384</a:t>
                      </a:r>
                      <a:endParaRPr lang="en-US" sz="20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3345"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n-US" sz="20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665375</a:t>
                      </a:r>
                      <a:endParaRPr lang="en-US" sz="20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n-US" sz="20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299986</a:t>
                      </a:r>
                      <a:endParaRPr lang="en-US" sz="20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</a:tr>
              <a:tr h="443345"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en-US" sz="20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238771</a:t>
                      </a:r>
                      <a:endParaRPr lang="en-US" sz="20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en-US" sz="20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338305</a:t>
                      </a:r>
                      <a:endParaRPr lang="en-US" sz="20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3345">
                <a:tc>
                  <a:txBody>
                    <a:bodyPr/>
                    <a:lstStyle/>
                    <a:p>
                      <a:pPr indent="-228600"/>
                      <a:endParaRPr lang="en-US" sz="2000">
                        <a:solidFill>
                          <a:srgbClr val="943634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indent="-228600"/>
                      <a:endParaRPr lang="en-US" sz="2000">
                        <a:solidFill>
                          <a:srgbClr val="943634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en-US" sz="20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325649</a:t>
                      </a:r>
                      <a:endParaRPr lang="en-US" sz="20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</a:tr>
              <a:tr h="443345">
                <a:tc>
                  <a:txBody>
                    <a:bodyPr/>
                    <a:lstStyle/>
                    <a:p>
                      <a:pPr indent="-228600"/>
                      <a:endParaRPr lang="en-US" sz="2000">
                        <a:solidFill>
                          <a:srgbClr val="943634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-228600"/>
                      <a:endParaRPr lang="en-US" sz="2000">
                        <a:solidFill>
                          <a:srgbClr val="943634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</a:t>
                      </a:r>
                      <a:endParaRPr lang="en-US" sz="20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291600</a:t>
                      </a:r>
                      <a:endParaRPr lang="en-US" sz="20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3345">
                <a:tc>
                  <a:txBody>
                    <a:bodyPr/>
                    <a:lstStyle/>
                    <a:p>
                      <a:pPr indent="-228600"/>
                      <a:endParaRPr lang="en-US" sz="2000">
                        <a:solidFill>
                          <a:srgbClr val="943634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indent="-228600"/>
                      <a:endParaRPr lang="en-US" sz="2000">
                        <a:solidFill>
                          <a:srgbClr val="943634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  <a:endParaRPr lang="en-US" sz="20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221080</a:t>
                      </a:r>
                      <a:endParaRPr lang="en-US" sz="20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</a:tr>
              <a:tr h="443345">
                <a:tc>
                  <a:txBody>
                    <a:bodyPr/>
                    <a:lstStyle/>
                    <a:p>
                      <a:pPr indent="-228600"/>
                      <a:endParaRPr lang="en-US" sz="2000">
                        <a:solidFill>
                          <a:srgbClr val="943634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-228600"/>
                      <a:endParaRPr lang="en-US" sz="2000">
                        <a:solidFill>
                          <a:srgbClr val="943634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endParaRPr lang="en-US" sz="20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300814</a:t>
                      </a:r>
                      <a:endParaRPr lang="en-US" sz="20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3345">
                <a:tc>
                  <a:txBody>
                    <a:bodyPr/>
                    <a:lstStyle/>
                    <a:p>
                      <a:pPr indent="-228600"/>
                      <a:endParaRPr lang="en-US" sz="2000">
                        <a:solidFill>
                          <a:srgbClr val="943634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indent="-228600"/>
                      <a:endParaRPr lang="en-US" sz="2000">
                        <a:solidFill>
                          <a:srgbClr val="943634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</a:t>
                      </a:r>
                      <a:endParaRPr lang="en-US" sz="200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292773</a:t>
                      </a:r>
                      <a:endParaRPr lang="en-US" sz="2000" dirty="0">
                        <a:solidFill>
                          <a:srgbClr val="943634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2557364" y="228600"/>
            <a:ext cx="4031874" cy="141577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Comparing </a:t>
            </a:r>
          </a:p>
          <a:p>
            <a:pPr algn="ctr"/>
            <a:r>
              <a:rPr lang="en-US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Solar Exposure Value`s</a:t>
            </a:r>
            <a:endParaRPr lang="en-US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968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1295400"/>
            <a:ext cx="6829452" cy="5286412"/>
          </a:xfrm>
          <a:prstGeom prst="rect">
            <a:avLst/>
          </a:prstGeom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85000"/>
            </a:schemeClr>
          </a:solidFill>
        </p:spPr>
        <p:txBody>
          <a:bodyPr anchor="ctr">
            <a:noAutofit/>
            <a:scene3d>
              <a:camera prst="perspectiveRight"/>
              <a:lightRig rig="threePt" dir="t"/>
            </a:scene3d>
          </a:bodyPr>
          <a:lstStyle/>
          <a:p>
            <a:pPr indent="-914400"/>
            <a:r>
              <a:rPr lang="en-US" sz="4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Drainage system</a:t>
            </a:r>
            <a:endParaRPr lang="ar-JO" sz="4000" b="1" dirty="0">
              <a:solidFill>
                <a:schemeClr val="accent6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  <a:reflection blurRad="6350" stA="55000" endA="300" endPos="45500" dir="5400000" sy="-100000" algn="bl" rotWithShape="0"/>
              </a:effectLst>
              <a:latin typeface="+mn-lt"/>
              <a:ea typeface="+mn-ea"/>
              <a:cs typeface="+mn-cs"/>
            </a:endParaRPr>
          </a:p>
        </p:txBody>
      </p:sp>
      <p:pic>
        <p:nvPicPr>
          <p:cNvPr id="6" name="عنصر نائب للمحتوى 5" descr="213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71600" y="1676400"/>
            <a:ext cx="7343804" cy="4708547"/>
          </a:xfrm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rtr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0199" y="952154"/>
            <a:ext cx="7006201" cy="5548680"/>
          </a:xfrm>
          <a:prstGeom prst="rect">
            <a:avLst/>
          </a:prstGeom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95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76400" y="171609"/>
            <a:ext cx="6324600" cy="6243517"/>
          </a:xfrm>
          <a:prstGeom prst="rect">
            <a:avLst/>
          </a:prstGeom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213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0200" y="533400"/>
            <a:ext cx="6067985" cy="5696319"/>
          </a:xfrm>
          <a:prstGeom prst="rect">
            <a:avLst/>
          </a:prstGeom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85000"/>
            </a:schemeClr>
          </a:solidFill>
        </p:spPr>
        <p:txBody>
          <a:bodyPr anchor="ctr">
            <a:noAutofit/>
            <a:scene3d>
              <a:camera prst="perspectiveRight"/>
              <a:lightRig rig="threePt" dir="t"/>
            </a:scene3d>
          </a:bodyPr>
          <a:lstStyle/>
          <a:p>
            <a:pPr indent="-914400"/>
            <a:r>
              <a:rPr lang="en-US" sz="4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Fire system</a:t>
            </a:r>
            <a:endParaRPr lang="ar-JO" sz="4000" b="1" dirty="0">
              <a:solidFill>
                <a:schemeClr val="accent6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  <a:reflection blurRad="6350" stA="55000" endA="300" endPos="45500" dir="5400000" sy="-100000" algn="bl" rotWithShape="0"/>
              </a:effectLst>
              <a:latin typeface="+mn-lt"/>
              <a:ea typeface="+mn-ea"/>
              <a:cs typeface="+mn-cs"/>
            </a:endParaRPr>
          </a:p>
        </p:txBody>
      </p:sp>
      <p:pic>
        <p:nvPicPr>
          <p:cNvPr id="4" name="عنصر نائب للمحتوى 3" descr="fscabinet1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72200" y="2362200"/>
            <a:ext cx="2667000" cy="3429000"/>
          </a:xfrm>
          <a:prstGeom prst="rect">
            <a:avLst/>
          </a:prstGeom>
        </p:spPr>
      </p:pic>
      <p:pic>
        <p:nvPicPr>
          <p:cNvPr id="5" name="صورة 4" descr="ui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9200" y="2286000"/>
            <a:ext cx="4572000" cy="3519632"/>
          </a:xfrm>
          <a:prstGeom prst="rect">
            <a:avLst/>
          </a:prstGeom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kl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57423" y="1018838"/>
            <a:ext cx="4429156" cy="5410558"/>
          </a:xfrm>
          <a:prstGeom prst="rect">
            <a:avLst/>
          </a:prstGeom>
        </p:spPr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Fire-Break-Glass-Alarm-Alarm-System-ALF-EB03-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876800" y="1219200"/>
            <a:ext cx="3962400" cy="4191016"/>
          </a:xfrm>
          <a:prstGeom prst="rect">
            <a:avLst/>
          </a:prstGeom>
        </p:spPr>
      </p:pic>
      <p:pic>
        <p:nvPicPr>
          <p:cNvPr id="3" name="صورة 2" descr="cctv_security_smoke_sensor_hidden_camera_with_lens_ELP_HB420B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1285860"/>
            <a:ext cx="3424238" cy="4200540"/>
          </a:xfrm>
          <a:prstGeom prst="rect">
            <a:avLst/>
          </a:prstGeom>
        </p:spPr>
      </p:pic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rt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1143000"/>
            <a:ext cx="7329518" cy="5102889"/>
          </a:xfrm>
          <a:prstGeom prst="rect">
            <a:avLst/>
          </a:prstGeom>
        </p:spPr>
      </p:pic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رسم تخطيطي 2"/>
          <p:cNvGraphicFramePr/>
          <p:nvPr/>
        </p:nvGraphicFramePr>
        <p:xfrm>
          <a:off x="1524000" y="381000"/>
          <a:ext cx="6899120" cy="624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an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1524000"/>
            <a:ext cx="7840437" cy="51054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752600" y="228600"/>
            <a:ext cx="32454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PROJECT A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85000"/>
            </a:schemeClr>
          </a:solidFill>
        </p:spPr>
        <p:txBody>
          <a:bodyPr anchor="ctr">
            <a:noAutofit/>
            <a:scene3d>
              <a:camera prst="perspectiveRight"/>
              <a:lightRig rig="threePt" dir="t"/>
            </a:scene3d>
          </a:bodyPr>
          <a:lstStyle/>
          <a:p>
            <a:r>
              <a:rPr lang="en-US" sz="4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rPr>
              <a:t>Artificial lighting</a:t>
            </a:r>
            <a:endParaRPr lang="ar-JO" sz="4000" b="1" dirty="0">
              <a:solidFill>
                <a:schemeClr val="accent6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  <a:reflection blurRad="6350" stA="55000" endA="300" endPos="45500" dir="5400000" sy="-100000" algn="bl" rotWithShape="0"/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sz="2000" dirty="0" smtClean="0"/>
              <a:t>Florescent lamp (4*T8 18 watt)            </a:t>
            </a:r>
            <a:r>
              <a:rPr lang="en-US" sz="2000" dirty="0" smtClean="0"/>
              <a:t>      </a:t>
            </a:r>
            <a:r>
              <a:rPr lang="en-US" sz="2000" dirty="0" smtClean="0"/>
              <a:t>BEGA 5524 3 TC-D 26W  </a:t>
            </a:r>
          </a:p>
          <a:p>
            <a:pPr algn="l">
              <a:buNone/>
            </a:pPr>
            <a:r>
              <a:rPr lang="en-US" sz="2000" dirty="0" smtClean="0"/>
              <a:t>Luminaire Luminous Flux =5400 lm                   Luminaire </a:t>
            </a:r>
            <a:r>
              <a:rPr lang="en-US" sz="2000" dirty="0" smtClean="0"/>
              <a:t>Luminous</a:t>
            </a:r>
          </a:p>
          <a:p>
            <a:pPr>
              <a:buNone/>
            </a:pPr>
            <a:r>
              <a:rPr lang="en-US" sz="2000" dirty="0" smtClean="0"/>
              <a:t> </a:t>
            </a:r>
            <a:r>
              <a:rPr lang="en-US" sz="2000" dirty="0" smtClean="0"/>
              <a:t>                                                                      Flux </a:t>
            </a:r>
            <a:r>
              <a:rPr lang="en-US" sz="2000" dirty="0" smtClean="0"/>
              <a:t>=5400 lm</a:t>
            </a:r>
            <a:endParaRPr lang="en-US" sz="2000" dirty="0" smtClean="0"/>
          </a:p>
          <a:p>
            <a:pPr algn="l">
              <a:buNone/>
            </a:pPr>
            <a:r>
              <a:rPr lang="en-US" sz="2000" b="1" dirty="0" smtClean="0"/>
              <a:t>                                                                                             </a:t>
            </a:r>
            <a:endParaRPr lang="en-US" sz="2000" dirty="0" smtClean="0"/>
          </a:p>
          <a:p>
            <a:pPr algn="l">
              <a:buNone/>
            </a:pPr>
            <a:endParaRPr lang="ar-JO" dirty="0"/>
          </a:p>
        </p:txBody>
      </p:sp>
      <p:pic>
        <p:nvPicPr>
          <p:cNvPr id="4" name="صورة 3" descr="393716212_543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76400" y="3505200"/>
            <a:ext cx="2876550" cy="1941691"/>
          </a:xfrm>
          <a:prstGeom prst="rect">
            <a:avLst/>
          </a:prstGeom>
        </p:spPr>
      </p:pic>
      <p:pic>
        <p:nvPicPr>
          <p:cNvPr id="5" name="صورة 4" descr="02_5510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643570" y="3143248"/>
            <a:ext cx="2357454" cy="2857520"/>
          </a:xfrm>
          <a:prstGeom prst="rect">
            <a:avLst/>
          </a:prstGeom>
        </p:spPr>
      </p:pic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85000"/>
            </a:schemeClr>
          </a:solidFill>
        </p:spPr>
        <p:txBody>
          <a:bodyPr anchor="ctr">
            <a:noAutofit/>
            <a:scene3d>
              <a:camera prst="perspectiveRight"/>
              <a:lightRig rig="threePt" dir="t"/>
            </a:scene3d>
          </a:bodyPr>
          <a:lstStyle/>
          <a:p>
            <a:r>
              <a:rPr lang="en-US" sz="4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Number of luminaries for each space have been calculated</a:t>
            </a:r>
            <a:endParaRPr lang="ar-JO" sz="4000" b="1" dirty="0">
              <a:solidFill>
                <a:schemeClr val="accent6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4" name="عنصر نائب للمحتوى 3" descr="olol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30663" y="1935163"/>
            <a:ext cx="7070427" cy="4389437"/>
          </a:xfrm>
        </p:spPr>
      </p:pic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b="1" i="1" dirty="0" smtClean="0">
                <a:solidFill>
                  <a:schemeClr val="accent6">
                    <a:lumMod val="75000"/>
                  </a:schemeClr>
                </a:solidFill>
              </a:rPr>
              <a:t>the seventh floor was design by </a:t>
            </a:r>
            <a:r>
              <a:rPr lang="en-US" sz="2400" b="1" i="1" dirty="0" err="1" smtClean="0">
                <a:solidFill>
                  <a:schemeClr val="accent6">
                    <a:lumMod val="75000"/>
                  </a:schemeClr>
                </a:solidFill>
              </a:rPr>
              <a:t>dialux</a:t>
            </a:r>
            <a:r>
              <a:rPr lang="en-US" sz="2400" b="1" i="1" dirty="0" smtClean="0">
                <a:solidFill>
                  <a:schemeClr val="accent6">
                    <a:lumMod val="75000"/>
                  </a:schemeClr>
                </a:solidFill>
              </a:rPr>
              <a:t> program </a:t>
            </a:r>
            <a:br>
              <a:rPr lang="en-US" sz="2400" b="1" i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2400" b="1" i="1" dirty="0" smtClean="0">
                <a:solidFill>
                  <a:schemeClr val="accent6">
                    <a:lumMod val="75000"/>
                  </a:schemeClr>
                </a:solidFill>
              </a:rPr>
              <a:t> lamps that were used are of a type SECOLUX-E PL-L 136EVG. with 36 watt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ar-JO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عنصر نائب للمحتوى 3" descr="233.bmp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0" y="2143116"/>
            <a:ext cx="7572404" cy="4029084"/>
          </a:xfrm>
          <a:prstGeom prst="rect">
            <a:avLst/>
          </a:prstGeom>
        </p:spPr>
      </p:pic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21.bmp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3000" y="1214422"/>
            <a:ext cx="7500966" cy="5186378"/>
          </a:xfrm>
          <a:prstGeom prst="rect">
            <a:avLst/>
          </a:prstGeom>
        </p:spPr>
      </p:pic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رسم تخطيطي 2"/>
          <p:cNvGraphicFramePr/>
          <p:nvPr/>
        </p:nvGraphicFramePr>
        <p:xfrm>
          <a:off x="1447800" y="359898"/>
          <a:ext cx="7391400" cy="60409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00200" y="1295400"/>
            <a:ext cx="6438872" cy="1190644"/>
          </a:xfrm>
        </p:spPr>
        <p:txBody>
          <a:bodyPr>
            <a:normAutofit fontScale="90000"/>
          </a:bodyPr>
          <a:lstStyle/>
          <a:p>
            <a:r>
              <a:rPr lang="en-US" sz="2700" b="1" i="1" dirty="0" smtClean="0">
                <a:solidFill>
                  <a:schemeClr val="tx1"/>
                </a:solidFill>
                <a:effectLst/>
              </a:rPr>
              <a:t>Total cost=45300000 NIS </a:t>
            </a:r>
            <a:br>
              <a:rPr lang="en-US" sz="2700" b="1" i="1" dirty="0" smtClean="0">
                <a:solidFill>
                  <a:schemeClr val="tx1"/>
                </a:solidFill>
                <a:effectLst/>
              </a:rPr>
            </a:br>
            <a:r>
              <a:rPr lang="en-US" sz="2700" b="1" i="1" dirty="0" smtClean="0">
                <a:solidFill>
                  <a:schemeClr val="tx1"/>
                </a:solidFill>
                <a:effectLst/>
              </a:rPr>
              <a:t> Total area=14885.92m²                </a:t>
            </a:r>
            <a:br>
              <a:rPr lang="en-US" sz="2700" b="1" i="1" dirty="0" smtClean="0">
                <a:solidFill>
                  <a:schemeClr val="tx1"/>
                </a:solidFill>
                <a:effectLst/>
              </a:rPr>
            </a:br>
            <a:r>
              <a:rPr lang="en-US" sz="2700" b="1" i="1" dirty="0" smtClean="0">
                <a:solidFill>
                  <a:schemeClr val="tx1"/>
                </a:solidFill>
                <a:effectLst/>
              </a:rPr>
              <a:t>cost/m²=3043.14 NIS</a:t>
            </a:r>
            <a:r>
              <a:rPr lang="en-US" sz="3200" b="1" i="1" dirty="0" smtClean="0">
                <a:solidFill>
                  <a:schemeClr val="tx1"/>
                </a:solidFill>
              </a:rPr>
              <a:t/>
            </a:r>
            <a:br>
              <a:rPr lang="en-US" sz="3200" b="1" i="1" dirty="0" smtClean="0">
                <a:solidFill>
                  <a:schemeClr val="tx1"/>
                </a:solidFill>
              </a:rPr>
            </a:br>
            <a:endParaRPr lang="ar-JO" sz="3200" b="1" i="1" dirty="0">
              <a:solidFill>
                <a:schemeClr val="tx1"/>
              </a:solidFill>
            </a:endParaRPr>
          </a:p>
        </p:txBody>
      </p:sp>
      <p:pic>
        <p:nvPicPr>
          <p:cNvPr id="4" name="صورة 3" descr="re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76400" y="2590800"/>
            <a:ext cx="6335010" cy="3591426"/>
          </a:xfrm>
          <a:prstGeom prst="rect">
            <a:avLst/>
          </a:prstGeom>
        </p:spPr>
      </p:pic>
      <p:sp>
        <p:nvSpPr>
          <p:cNvPr id="5" name="Rectangle 7"/>
          <p:cNvSpPr/>
          <p:nvPr/>
        </p:nvSpPr>
        <p:spPr>
          <a:xfrm>
            <a:off x="2057400" y="381000"/>
            <a:ext cx="2326278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7030A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Project A </a:t>
            </a:r>
            <a:endParaRPr lang="en-US" sz="3600" b="1" dirty="0">
              <a:solidFill>
                <a:srgbClr val="7030A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71600" y="762000"/>
            <a:ext cx="6172200" cy="1867656"/>
          </a:xfrm>
        </p:spPr>
        <p:txBody>
          <a:bodyPr>
            <a:normAutofit/>
          </a:bodyPr>
          <a:lstStyle/>
          <a:p>
            <a:r>
              <a:rPr lang="en-US" sz="2400" b="1" i="1" dirty="0" smtClean="0">
                <a:solidFill>
                  <a:schemeClr val="tx1"/>
                </a:solidFill>
              </a:rPr>
              <a:t>Total cost =25900000 NIS.</a:t>
            </a:r>
            <a:br>
              <a:rPr lang="en-US" sz="2400" b="1" i="1" dirty="0" smtClean="0">
                <a:solidFill>
                  <a:schemeClr val="tx1"/>
                </a:solidFill>
              </a:rPr>
            </a:br>
            <a:r>
              <a:rPr lang="en-US" sz="2400" b="1" i="1" dirty="0" smtClean="0">
                <a:solidFill>
                  <a:schemeClr val="tx1"/>
                </a:solidFill>
              </a:rPr>
              <a:t>Total area= 8957.69 m²                  </a:t>
            </a:r>
            <a:br>
              <a:rPr lang="en-US" sz="2400" b="1" i="1" dirty="0" smtClean="0">
                <a:solidFill>
                  <a:schemeClr val="tx1"/>
                </a:solidFill>
              </a:rPr>
            </a:br>
            <a:r>
              <a:rPr lang="en-US" sz="2400" b="1" i="1" dirty="0" smtClean="0">
                <a:solidFill>
                  <a:schemeClr val="tx1"/>
                </a:solidFill>
              </a:rPr>
              <a:t>Total cost /m²=2891.3 NIS                                                     </a:t>
            </a:r>
            <a:r>
              <a:rPr lang="en-US" sz="2800" b="1" i="1" dirty="0" smtClean="0">
                <a:solidFill>
                  <a:schemeClr val="tx1"/>
                </a:solidFill>
              </a:rPr>
              <a:t/>
            </a:r>
            <a:br>
              <a:rPr lang="en-US" sz="2800" b="1" i="1" dirty="0" smtClean="0">
                <a:solidFill>
                  <a:schemeClr val="tx1"/>
                </a:solidFill>
              </a:rPr>
            </a:br>
            <a:endParaRPr lang="ar-JO" sz="2800" b="1" i="1" dirty="0">
              <a:solidFill>
                <a:schemeClr val="tx1"/>
              </a:solidFill>
            </a:endParaRPr>
          </a:p>
        </p:txBody>
      </p:sp>
      <p:pic>
        <p:nvPicPr>
          <p:cNvPr id="4" name="عنصر نائب للمحتوى 3" descr="CXC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26474" y="2214554"/>
            <a:ext cx="4083361" cy="3576646"/>
          </a:xfrm>
        </p:spPr>
      </p:pic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5715000" y="2428867"/>
          <a:ext cx="3071842" cy="3095961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535921"/>
                <a:gridCol w="1535921"/>
              </a:tblGrid>
              <a:tr h="727187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cost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Work</a:t>
                      </a:r>
                      <a:endParaRPr lang="ar-JO" dirty="0"/>
                    </a:p>
                  </a:txBody>
                  <a:tcPr/>
                </a:tc>
              </a:tr>
              <a:tr h="875971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25586010 NIS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Structural &amp; architectural cost</a:t>
                      </a:r>
                      <a:endParaRPr lang="ar-JO" dirty="0"/>
                    </a:p>
                  </a:txBody>
                  <a:tcPr/>
                </a:tc>
              </a:tr>
              <a:tr h="727187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216930 NIS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Mechanical cost</a:t>
                      </a:r>
                      <a:endParaRPr lang="ar-JO" dirty="0"/>
                    </a:p>
                  </a:txBody>
                  <a:tcPr/>
                </a:tc>
              </a:tr>
              <a:tr h="727187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97060 NIS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Electrical cost</a:t>
                      </a:r>
                      <a:endParaRPr lang="ar-JO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7"/>
          <p:cNvSpPr/>
          <p:nvPr/>
        </p:nvSpPr>
        <p:spPr>
          <a:xfrm>
            <a:off x="1219200" y="228600"/>
            <a:ext cx="2205797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7030A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Project B</a:t>
            </a:r>
            <a:endParaRPr lang="en-US" sz="3600" b="1" dirty="0">
              <a:solidFill>
                <a:srgbClr val="7030A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title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19408" y="838200"/>
            <a:ext cx="7743591" cy="60198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676400" y="0"/>
            <a:ext cx="32454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PROJECT B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0tOP VIEW-R1-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2651549" y="91652"/>
            <a:ext cx="5029200" cy="743669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Rounded Rectangle 4"/>
          <p:cNvSpPr/>
          <p:nvPr/>
        </p:nvSpPr>
        <p:spPr>
          <a:xfrm>
            <a:off x="1600200" y="1524000"/>
            <a:ext cx="1981200" cy="2286000"/>
          </a:xfrm>
          <a:prstGeom prst="roundRect">
            <a:avLst/>
          </a:prstGeom>
          <a:noFill/>
          <a:ln w="76200"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1752600" y="1295400"/>
            <a:ext cx="1981200" cy="2286000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066800" y="228600"/>
            <a:ext cx="32454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PROJECT B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أصل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1316</TotalTime>
  <Words>878</Words>
  <Application>Microsoft Office PowerPoint</Application>
  <PresentationFormat>On-screen Show (4:3)</PresentationFormat>
  <Paragraphs>348</Paragraphs>
  <Slides>76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76</vt:i4>
      </vt:variant>
    </vt:vector>
  </HeadingPairs>
  <TitlesOfParts>
    <vt:vector size="77" baseType="lpstr">
      <vt:lpstr>Solstice</vt:lpstr>
      <vt:lpstr>    Al-Najah National University  Engineering Faculty building Engineering Department Graduation Project: Complex of Ministries  </vt:lpstr>
      <vt:lpstr> Chapter One : Introduction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Sun path in winter for project A</vt:lpstr>
      <vt:lpstr>Sun path in summer for project A</vt:lpstr>
      <vt:lpstr>Sun path in winter for project B</vt:lpstr>
      <vt:lpstr>Sun path in summer for project B</vt:lpstr>
      <vt:lpstr>Slide 15</vt:lpstr>
      <vt:lpstr>Daylight :  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Ministry of Trade and Economy</vt:lpstr>
      <vt:lpstr>Codes:</vt:lpstr>
      <vt:lpstr>Structural element:</vt:lpstr>
      <vt:lpstr>Slide 37</vt:lpstr>
      <vt:lpstr>Material :</vt:lpstr>
      <vt:lpstr>  Preliminary Design:  </vt:lpstr>
      <vt:lpstr>Loads :</vt:lpstr>
      <vt:lpstr>Check for sap model :</vt:lpstr>
      <vt:lpstr>Check for sap model :</vt:lpstr>
      <vt:lpstr>Check for sap model :</vt:lpstr>
      <vt:lpstr>Dynamic Design :</vt:lpstr>
      <vt:lpstr>Design :</vt:lpstr>
      <vt:lpstr>Design :</vt:lpstr>
      <vt:lpstr>Design:</vt:lpstr>
      <vt:lpstr>Design:</vt:lpstr>
      <vt:lpstr>Design:</vt:lpstr>
      <vt:lpstr>Slide 50</vt:lpstr>
      <vt:lpstr>Slide 51</vt:lpstr>
      <vt:lpstr>Slide 52</vt:lpstr>
      <vt:lpstr>Slide 53</vt:lpstr>
      <vt:lpstr>Slide 54</vt:lpstr>
      <vt:lpstr>Slide 55</vt:lpstr>
      <vt:lpstr>The selection diffuser is a square supply air diffusers of four way flow pattern with size of 46*46 cm </vt:lpstr>
      <vt:lpstr>Slide 57</vt:lpstr>
      <vt:lpstr>Water supply</vt:lpstr>
      <vt:lpstr>Slide 59</vt:lpstr>
      <vt:lpstr>Slide 60</vt:lpstr>
      <vt:lpstr>Drainage system</vt:lpstr>
      <vt:lpstr>Slide 62</vt:lpstr>
      <vt:lpstr>Slide 63</vt:lpstr>
      <vt:lpstr>Slide 64</vt:lpstr>
      <vt:lpstr>Fire system</vt:lpstr>
      <vt:lpstr>Slide 66</vt:lpstr>
      <vt:lpstr>Slide 67</vt:lpstr>
      <vt:lpstr>Slide 68</vt:lpstr>
      <vt:lpstr>Slide 69</vt:lpstr>
      <vt:lpstr>Artificial lighting</vt:lpstr>
      <vt:lpstr>Number of luminaries for each space have been calculated</vt:lpstr>
      <vt:lpstr>the seventh floor was design by dialux program   lamps that were used are of a type SECOLUX-E PL-L 136EVG. with 36 watt.</vt:lpstr>
      <vt:lpstr>Slide 73</vt:lpstr>
      <vt:lpstr>Slide 74</vt:lpstr>
      <vt:lpstr>Total cost=45300000 NIS   Total area=14885.92m²                 cost/m²=3043.14 NIS </vt:lpstr>
      <vt:lpstr>Total cost =25900000 NIS. Total area= 8957.69 m²                   Total cost /m²=2891.3 NIS                                                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Al-Najah national university  Engineering Faculty Civil Engineering Department  Graduation Project Complex of Ministries</dc:title>
  <dc:creator>Abu Shmais</dc:creator>
  <cp:lastModifiedBy>mt2x</cp:lastModifiedBy>
  <cp:revision>266</cp:revision>
  <dcterms:created xsi:type="dcterms:W3CDTF">2011-05-25T12:21:27Z</dcterms:created>
  <dcterms:modified xsi:type="dcterms:W3CDTF">2013-05-20T08:28:50Z</dcterms:modified>
</cp:coreProperties>
</file>