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80" r:id="rId5"/>
    <p:sldId id="282" r:id="rId6"/>
    <p:sldId id="285" r:id="rId7"/>
    <p:sldId id="278" r:id="rId8"/>
    <p:sldId id="279" r:id="rId9"/>
    <p:sldId id="286" r:id="rId10"/>
    <p:sldId id="257" r:id="rId11"/>
    <p:sldId id="281" r:id="rId12"/>
    <p:sldId id="258" r:id="rId13"/>
    <p:sldId id="287" r:id="rId14"/>
    <p:sldId id="259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60" r:id="rId23"/>
    <p:sldId id="261" r:id="rId24"/>
    <p:sldId id="262" r:id="rId25"/>
    <p:sldId id="263" r:id="rId26"/>
    <p:sldId id="264" r:id="rId27"/>
    <p:sldId id="275" r:id="rId28"/>
    <p:sldId id="276" r:id="rId29"/>
    <p:sldId id="273" r:id="rId30"/>
    <p:sldId id="274" r:id="rId31"/>
    <p:sldId id="27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Acn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Acn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Acn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 lang="en-US" sz="3000" b="1" i="0" u="none" strike="noStrike" kern="1200" baseline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sz="3000" b="1" i="0" u="none" strike="noStrike" kern="1200" baseline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Chart </a:t>
            </a:r>
            <a:r>
              <a:rPr lang="en-US" sz="3000" b="1" i="0" u="none" strike="noStrike" kern="1200" baseline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1 : Acne pts. 2000 - 2009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Sheet1!$A$4</c:f>
              <c:strCache>
                <c:ptCount val="1"/>
                <c:pt idx="0">
                  <c:v>Male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-2.770114942528739E-2"/>
                  <c:y val="1.9607843137255635E-3"/>
                </c:manualLayout>
              </c:layout>
              <c:showVal val="1"/>
            </c:dLbl>
            <c:txPr>
              <a:bodyPr/>
              <a:lstStyle/>
              <a:p>
                <a:pPr>
                  <a:defRPr lang="en-US" sz="1600" b="1" i="0" u="none" strike="noStrike" kern="1200" baseline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Sheet1!$B$3:$L$3</c:f>
              <c:strCach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Total</c:v>
                </c:pt>
              </c:strCache>
            </c:strRef>
          </c:cat>
          <c:val>
            <c:numRef>
              <c:f>Sheet1!$B$4:$L$4</c:f>
              <c:numCache>
                <c:formatCode>General</c:formatCode>
                <c:ptCount val="11"/>
                <c:pt idx="0">
                  <c:v>308</c:v>
                </c:pt>
                <c:pt idx="1">
                  <c:v>181</c:v>
                </c:pt>
                <c:pt idx="2">
                  <c:v>94</c:v>
                </c:pt>
                <c:pt idx="3">
                  <c:v>144</c:v>
                </c:pt>
                <c:pt idx="4">
                  <c:v>118</c:v>
                </c:pt>
                <c:pt idx="5">
                  <c:v>159</c:v>
                </c:pt>
                <c:pt idx="6">
                  <c:v>117</c:v>
                </c:pt>
                <c:pt idx="7">
                  <c:v>148</c:v>
                </c:pt>
                <c:pt idx="8">
                  <c:v>190</c:v>
                </c:pt>
                <c:pt idx="9">
                  <c:v>215</c:v>
                </c:pt>
                <c:pt idx="10">
                  <c:v>1674</c:v>
                </c:pt>
              </c:numCache>
            </c:numRef>
          </c:val>
        </c:ser>
        <c:ser>
          <c:idx val="1"/>
          <c:order val="1"/>
          <c:tx>
            <c:strRef>
              <c:f>Sheet1!$A$5</c:f>
              <c:strCache>
                <c:ptCount val="1"/>
                <c:pt idx="0">
                  <c:v>Female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1.037037037037038E-2"/>
                  <c:y val="2.2467056384105107E-17"/>
                </c:manualLayout>
              </c:layout>
              <c:showVal val="1"/>
            </c:dLbl>
            <c:txPr>
              <a:bodyPr/>
              <a:lstStyle/>
              <a:p>
                <a:pPr>
                  <a:defRPr lang="en-US" sz="1600" b="1" i="0" u="none" strike="noStrike" kern="1200" baseline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Sheet1!$B$3:$L$3</c:f>
              <c:strCach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Total</c:v>
                </c:pt>
              </c:strCache>
            </c:strRef>
          </c:cat>
          <c:val>
            <c:numRef>
              <c:f>Sheet1!$B$5:$L$5</c:f>
              <c:numCache>
                <c:formatCode>General</c:formatCode>
                <c:ptCount val="11"/>
                <c:pt idx="0">
                  <c:v>439</c:v>
                </c:pt>
                <c:pt idx="1">
                  <c:v>367</c:v>
                </c:pt>
                <c:pt idx="2">
                  <c:v>222</c:v>
                </c:pt>
                <c:pt idx="3">
                  <c:v>329</c:v>
                </c:pt>
                <c:pt idx="4">
                  <c:v>347</c:v>
                </c:pt>
                <c:pt idx="5">
                  <c:v>434</c:v>
                </c:pt>
                <c:pt idx="6">
                  <c:v>382</c:v>
                </c:pt>
                <c:pt idx="7">
                  <c:v>364</c:v>
                </c:pt>
                <c:pt idx="8">
                  <c:v>458</c:v>
                </c:pt>
                <c:pt idx="9">
                  <c:v>512</c:v>
                </c:pt>
                <c:pt idx="10">
                  <c:v>3854</c:v>
                </c:pt>
              </c:numCache>
            </c:numRef>
          </c:val>
        </c:ser>
        <c:dLbls>
          <c:showVal val="1"/>
        </c:dLbls>
        <c:shape val="box"/>
        <c:axId val="32821248"/>
        <c:axId val="32822784"/>
        <c:axId val="0"/>
      </c:bar3DChart>
      <c:catAx>
        <c:axId val="328212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32822784"/>
        <c:crosses val="autoZero"/>
        <c:auto val="1"/>
        <c:lblAlgn val="ctr"/>
        <c:lblOffset val="100"/>
      </c:catAx>
      <c:valAx>
        <c:axId val="3282278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3282124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7.9026382478052312E-3"/>
          <c:y val="0.20098039215686292"/>
          <c:w val="0.11063150511358499"/>
          <c:h val="8.3795275590551291E-2"/>
        </c:manualLayout>
      </c:layout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Chart 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: Age distribution of Acne pts 2009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Sheet2!$A$3</c:f>
              <c:strCache>
                <c:ptCount val="1"/>
                <c:pt idx="0">
                  <c:v>Male</c:v>
                </c:pt>
              </c:strCache>
            </c:strRef>
          </c:tx>
          <c:dLbls>
            <c:dLbl>
              <c:idx val="1"/>
              <c:layout>
                <c:manualLayout>
                  <c:x val="-4.8661800486618006E-3"/>
                  <c:y val="0"/>
                </c:manualLayout>
              </c:layout>
              <c:showVal val="1"/>
            </c:dLbl>
            <c:dLbl>
              <c:idx val="7"/>
              <c:layout>
                <c:manualLayout>
                  <c:x val="-1.6220600162205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tx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en-US"/>
                </a:p>
              </c:txPr>
              <c:showVal val="1"/>
            </c:dLbl>
            <c:txPr>
              <a:bodyPr/>
              <a:lstStyle/>
              <a:p>
                <a:pPr>
                  <a:defRPr>
                    <a:solidFill>
                      <a:schemeClr val="tx2"/>
                    </a:solidFill>
                  </a:defRPr>
                </a:pPr>
                <a:endParaRPr lang="en-US"/>
              </a:p>
            </c:txPr>
            <c:showVal val="1"/>
          </c:dLbls>
          <c:cat>
            <c:strRef>
              <c:f>Sheet2!$B$2:$I$2</c:f>
              <c:strCache>
                <c:ptCount val="8"/>
                <c:pt idx="0">
                  <c:v>10--15</c:v>
                </c:pt>
                <c:pt idx="1">
                  <c:v>16-20</c:v>
                </c:pt>
                <c:pt idx="2">
                  <c:v>21-25</c:v>
                </c:pt>
                <c:pt idx="3">
                  <c:v>26-30</c:v>
                </c:pt>
                <c:pt idx="4">
                  <c:v>31-35</c:v>
                </c:pt>
                <c:pt idx="5">
                  <c:v>36-40</c:v>
                </c:pt>
                <c:pt idx="6">
                  <c:v>41-50</c:v>
                </c:pt>
                <c:pt idx="7">
                  <c:v>Total</c:v>
                </c:pt>
              </c:strCache>
            </c:strRef>
          </c:cat>
          <c:val>
            <c:numRef>
              <c:f>Sheet2!$B$3:$I$3</c:f>
              <c:numCache>
                <c:formatCode>General</c:formatCode>
                <c:ptCount val="8"/>
                <c:pt idx="0">
                  <c:v>25</c:v>
                </c:pt>
                <c:pt idx="1">
                  <c:v>122</c:v>
                </c:pt>
                <c:pt idx="2">
                  <c:v>48</c:v>
                </c:pt>
                <c:pt idx="3">
                  <c:v>17</c:v>
                </c:pt>
                <c:pt idx="4">
                  <c:v>2</c:v>
                </c:pt>
                <c:pt idx="5">
                  <c:v>1</c:v>
                </c:pt>
                <c:pt idx="6">
                  <c:v>0</c:v>
                </c:pt>
                <c:pt idx="7">
                  <c:v>215</c:v>
                </c:pt>
              </c:numCache>
            </c:numRef>
          </c:val>
        </c:ser>
        <c:ser>
          <c:idx val="1"/>
          <c:order val="1"/>
          <c:tx>
            <c:strRef>
              <c:f>Sheet2!$A$4</c:f>
              <c:strCache>
                <c:ptCount val="1"/>
                <c:pt idx="0">
                  <c:v>Female</c:v>
                </c:pt>
              </c:strCache>
            </c:strRef>
          </c:tx>
          <c:dLbls>
            <c:dLbl>
              <c:idx val="7"/>
              <c:layout>
                <c:manualLayout>
                  <c:x val="1.4367816091954019E-2"/>
                  <c:y val="-1.9379844961240316E-3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en-US"/>
                </a:p>
              </c:txPr>
              <c:showVal val="1"/>
            </c:dLbl>
            <c:txPr>
              <a:bodyPr/>
              <a:lstStyle/>
              <a:p>
                <a:pPr>
                  <a:defRPr>
                    <a:solidFill>
                      <a:srgbClr val="C00000"/>
                    </a:solidFill>
                    <a:effectLst/>
                  </a:defRPr>
                </a:pPr>
                <a:endParaRPr lang="en-US"/>
              </a:p>
            </c:txPr>
            <c:showVal val="1"/>
          </c:dLbls>
          <c:cat>
            <c:strRef>
              <c:f>Sheet2!$B$2:$I$2</c:f>
              <c:strCache>
                <c:ptCount val="8"/>
                <c:pt idx="0">
                  <c:v>10--15</c:v>
                </c:pt>
                <c:pt idx="1">
                  <c:v>16-20</c:v>
                </c:pt>
                <c:pt idx="2">
                  <c:v>21-25</c:v>
                </c:pt>
                <c:pt idx="3">
                  <c:v>26-30</c:v>
                </c:pt>
                <c:pt idx="4">
                  <c:v>31-35</c:v>
                </c:pt>
                <c:pt idx="5">
                  <c:v>36-40</c:v>
                </c:pt>
                <c:pt idx="6">
                  <c:v>41-50</c:v>
                </c:pt>
                <c:pt idx="7">
                  <c:v>Total</c:v>
                </c:pt>
              </c:strCache>
            </c:strRef>
          </c:cat>
          <c:val>
            <c:numRef>
              <c:f>Sheet2!$B$4:$I$4</c:f>
              <c:numCache>
                <c:formatCode>General</c:formatCode>
                <c:ptCount val="8"/>
                <c:pt idx="0">
                  <c:v>59</c:v>
                </c:pt>
                <c:pt idx="1">
                  <c:v>241</c:v>
                </c:pt>
                <c:pt idx="2">
                  <c:v>120</c:v>
                </c:pt>
                <c:pt idx="3">
                  <c:v>53</c:v>
                </c:pt>
                <c:pt idx="4">
                  <c:v>29</c:v>
                </c:pt>
                <c:pt idx="5">
                  <c:v>7</c:v>
                </c:pt>
                <c:pt idx="6">
                  <c:v>3</c:v>
                </c:pt>
                <c:pt idx="7">
                  <c:v>512</c:v>
                </c:pt>
              </c:numCache>
            </c:numRef>
          </c:val>
        </c:ser>
        <c:dLbls>
          <c:showVal val="1"/>
        </c:dLbls>
        <c:shape val="box"/>
        <c:axId val="33649792"/>
        <c:axId val="33651328"/>
        <c:axId val="0"/>
      </c:bar3DChart>
      <c:catAx>
        <c:axId val="33649792"/>
        <c:scaling>
          <c:orientation val="minMax"/>
        </c:scaling>
        <c:axPos val="b"/>
        <c:majorTickMark val="none"/>
        <c:tickLblPos val="nextTo"/>
        <c:crossAx val="33651328"/>
        <c:crosses val="autoZero"/>
        <c:auto val="1"/>
        <c:lblAlgn val="ctr"/>
        <c:lblOffset val="100"/>
      </c:catAx>
      <c:valAx>
        <c:axId val="33651328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3364979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7565277400669727E-2"/>
          <c:y val="0.19670542635658914"/>
          <c:w val="0.10136369807222372"/>
          <c:h val="8.2447048770066547E-2"/>
        </c:manualLayout>
      </c:layout>
    </c:legend>
    <c:plotVisOnly val="1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Chart 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: Acne </a:t>
            </a:r>
            <a:r>
              <a:rPr lang="en-US" sz="3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Vulgaris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(No of pts/ month. 2009)</a:t>
            </a:r>
          </a:p>
        </c:rich>
      </c:tx>
      <c:layout>
        <c:manualLayout>
          <c:xMode val="edge"/>
          <c:yMode val="edge"/>
          <c:x val="0.11149425287356322"/>
          <c:y val="1.1627906976744177E-2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Sheet3!$A$3</c:f>
              <c:strCache>
                <c:ptCount val="1"/>
                <c:pt idx="0">
                  <c:v>Male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layout>
                <c:manualLayout>
                  <c:x val="-1.2658226446257642E-2"/>
                  <c:y val="-8.607096136294755E-17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en-US"/>
              </a:p>
            </c:txPr>
            <c:showVal val="1"/>
          </c:dLbls>
          <c:cat>
            <c:strRef>
              <c:f>Sheet3!$B$2:$N$2</c:f>
              <c:strCache>
                <c:ptCount val="13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  <c:pt idx="12">
                  <c:v>Total</c:v>
                </c:pt>
              </c:strCache>
            </c:strRef>
          </c:cat>
          <c:val>
            <c:numRef>
              <c:f>Sheet3!$B$3:$N$3</c:f>
              <c:numCache>
                <c:formatCode>General</c:formatCode>
                <c:ptCount val="13"/>
                <c:pt idx="0">
                  <c:v>12</c:v>
                </c:pt>
                <c:pt idx="1">
                  <c:v>10</c:v>
                </c:pt>
                <c:pt idx="2">
                  <c:v>14</c:v>
                </c:pt>
                <c:pt idx="3">
                  <c:v>9</c:v>
                </c:pt>
                <c:pt idx="4">
                  <c:v>22</c:v>
                </c:pt>
                <c:pt idx="5">
                  <c:v>23</c:v>
                </c:pt>
                <c:pt idx="6">
                  <c:v>23</c:v>
                </c:pt>
                <c:pt idx="7">
                  <c:v>22</c:v>
                </c:pt>
                <c:pt idx="8">
                  <c:v>25</c:v>
                </c:pt>
                <c:pt idx="9">
                  <c:v>27</c:v>
                </c:pt>
                <c:pt idx="10">
                  <c:v>20</c:v>
                </c:pt>
                <c:pt idx="11">
                  <c:v>8</c:v>
                </c:pt>
                <c:pt idx="12">
                  <c:v>215</c:v>
                </c:pt>
              </c:numCache>
            </c:numRef>
          </c:val>
        </c:ser>
        <c:ser>
          <c:idx val="1"/>
          <c:order val="1"/>
          <c:tx>
            <c:strRef>
              <c:f>Sheet3!$A$4</c:f>
              <c:strCache>
                <c:ptCount val="1"/>
                <c:pt idx="0">
                  <c:v>Female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layout>
                <c:manualLayout>
                  <c:x val="5.6258784205589956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en-US"/>
              </a:p>
            </c:txPr>
            <c:showVal val="1"/>
          </c:dLbls>
          <c:cat>
            <c:strRef>
              <c:f>Sheet3!$B$2:$N$2</c:f>
              <c:strCache>
                <c:ptCount val="13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  <c:pt idx="12">
                  <c:v>Total</c:v>
                </c:pt>
              </c:strCache>
            </c:strRef>
          </c:cat>
          <c:val>
            <c:numRef>
              <c:f>Sheet3!$B$4:$N$4</c:f>
              <c:numCache>
                <c:formatCode>General</c:formatCode>
                <c:ptCount val="13"/>
                <c:pt idx="0">
                  <c:v>38</c:v>
                </c:pt>
                <c:pt idx="1">
                  <c:v>29</c:v>
                </c:pt>
                <c:pt idx="2">
                  <c:v>39</c:v>
                </c:pt>
                <c:pt idx="3">
                  <c:v>53</c:v>
                </c:pt>
                <c:pt idx="4">
                  <c:v>44</c:v>
                </c:pt>
                <c:pt idx="5">
                  <c:v>51</c:v>
                </c:pt>
                <c:pt idx="6">
                  <c:v>63</c:v>
                </c:pt>
                <c:pt idx="7">
                  <c:v>40</c:v>
                </c:pt>
                <c:pt idx="8">
                  <c:v>33</c:v>
                </c:pt>
                <c:pt idx="9">
                  <c:v>53</c:v>
                </c:pt>
                <c:pt idx="10">
                  <c:v>32</c:v>
                </c:pt>
                <c:pt idx="11">
                  <c:v>37</c:v>
                </c:pt>
                <c:pt idx="12">
                  <c:v>512</c:v>
                </c:pt>
              </c:numCache>
            </c:numRef>
          </c:val>
        </c:ser>
        <c:dLbls>
          <c:showVal val="1"/>
        </c:dLbls>
        <c:shape val="box"/>
        <c:axId val="33977088"/>
        <c:axId val="33978624"/>
        <c:axId val="0"/>
      </c:bar3DChart>
      <c:catAx>
        <c:axId val="339770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33978624"/>
        <c:crosses val="autoZero"/>
        <c:auto val="1"/>
        <c:lblAlgn val="ctr"/>
        <c:lblOffset val="100"/>
      </c:catAx>
      <c:valAx>
        <c:axId val="3397862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3397708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7565277400669745E-2"/>
          <c:y val="0.18604651162790706"/>
          <c:w val="0.11860507738256856"/>
          <c:h val="8.0509064273942568E-2"/>
        </c:manualLayout>
      </c:layout>
      <c:txPr>
        <a:bodyPr/>
        <a:lstStyle/>
        <a:p>
          <a:pPr>
            <a:defRPr b="1"/>
          </a:pPr>
          <a:endParaRPr lang="en-US"/>
        </a:p>
      </c:txPr>
    </c:legend>
    <c:plotVisOnly val="1"/>
  </c:chart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18E5B-11D0-42A9-977C-5BD32FD163E0}" type="datetimeFigureOut">
              <a:rPr lang="en-US" smtClean="0"/>
              <a:pPr/>
              <a:t>10/19/2010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967FD-62FB-4F15-A501-9BB0CC4BD3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2076451"/>
          </a:xfrm>
        </p:spPr>
        <p:txBody>
          <a:bodyPr>
            <a:no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Acne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between Der. Pts in Palestine </a:t>
            </a: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2000-2009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 Dr.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Hisham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Arda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M.D. Ph.D., Associate Prof. AN-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Najah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Univ.</a:t>
            </a:r>
          </a:p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Nablus-Palestine</a:t>
            </a:r>
          </a:p>
          <a:p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244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Acne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is primarily a chronic inflammatory process of the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pilosebaceous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unit. </a:t>
            </a:r>
          </a:p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Clinically presents as:</a:t>
            </a: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Comedones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: - open = blackheads </a:t>
            </a:r>
          </a:p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                         - closed = white heads</a:t>
            </a: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Papules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Pustules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OR even as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nodulocystic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lesions. </a:t>
            </a:r>
          </a:p>
          <a:p>
            <a:pPr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The lesions always present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in areas rich in large sebaceous glands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; the face, chest, shoulders and upper back.</a:t>
            </a:r>
          </a:p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Incidence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63550" lvl="1" indent="-463550" algn="just" rtl="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Andrews 2006 </a:t>
            </a:r>
            <a:r>
              <a:rPr lang="en-US" sz="3000" b="1" i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Acne occurs in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85%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adolescents in USA,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but may develop or persist in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adults.</a:t>
            </a:r>
          </a:p>
          <a:p>
            <a:pPr marL="463550" lvl="1" indent="-463550" algn="just" rtl="0">
              <a:lnSpc>
                <a:spcPct val="80000"/>
              </a:lnSpc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63550" lvl="1" indent="-463550" algn="just" rtl="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Julie </a:t>
            </a:r>
            <a:r>
              <a:rPr lang="en-US" sz="3000" b="1" i="1" dirty="0">
                <a:latin typeface="Times New Roman" pitchFamily="18" charset="0"/>
                <a:cs typeface="Times New Roman" pitchFamily="18" charset="0"/>
              </a:rPr>
              <a:t>C Harper from Alabama 2007 ;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Acne affects 85-100% of people at sometime of their lives.</a:t>
            </a:r>
          </a:p>
          <a:p>
            <a:pPr marL="463550" lvl="1" indent="-463550" algn="just" rtl="0">
              <a:lnSpc>
                <a:spcPct val="80000"/>
              </a:lnSpc>
              <a:buFont typeface="Tahoma" pitchFamily="34" charset="0"/>
              <a:buNone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 70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% of adolescents had acne, only 10% asked medical advice, more in boys, in adults acne is more in females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63550" lvl="1" indent="-463550" algn="just">
              <a:lnSpc>
                <a:spcPct val="80000"/>
              </a:lnSpc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63550" lvl="1" indent="-463550"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At age of 25; 12% of females had acne, and 5% of males had it. At age of 45; 5% of both had acne.</a:t>
            </a:r>
          </a:p>
          <a:p>
            <a:pPr marL="463550" lvl="1" indent="-463550" algn="just">
              <a:lnSpc>
                <a:spcPct val="80000"/>
              </a:lnSpc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63550" lvl="1" indent="-463550"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Acne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neonatorum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occurs in the first few weeks or months of 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Pathogenesis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    It is exclusively a follicular disease with the principle abnormality being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comedo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formation. It is produced by the impaction and distention of the follicles with a keratinous plug in the lower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infundibulum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62200" y="312830"/>
            <a:ext cx="4512115" cy="631657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62200" y="304800"/>
            <a:ext cx="4495800" cy="629594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 Palestine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During the period 2000-2009 I treated 5528 patients complaining of Acne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(1674 M and 3854 F).</a:t>
            </a:r>
          </a:p>
          <a:p>
            <a:pPr algn="just">
              <a:buFont typeface="Wingdings" pitchFamily="2" charset="2"/>
              <a:buChar char="Ø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Chart 1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shows the yearly distribution of these patients. </a:t>
            </a:r>
          </a:p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Acne pts constituted 9-12% of my dermatology pts. </a:t>
            </a:r>
            <a:endParaRPr lang="en-US" sz="3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152400"/>
          <a:ext cx="8839200" cy="647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Chart 2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shows the age distribution of 727 Acne pts ( 215 M and 512 F ). </a:t>
            </a:r>
          </a:p>
          <a:p>
            <a:pPr algn="just">
              <a:buFont typeface="Wingdings" pitchFamily="2" charset="2"/>
              <a:buChar char="Ø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The age of pts ranges from 10-50 years with a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peak presentation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at 16-25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ys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(531 out of 727 pts).</a:t>
            </a:r>
          </a:p>
          <a:p>
            <a:pPr algn="just">
              <a:buFont typeface="Wingdings" pitchFamily="2" charset="2"/>
              <a:buChar char="Ø"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52400" y="152400"/>
          <a:ext cx="88392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Chart 3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shows the monthly distribution of Acne pts during 2009. </a:t>
            </a:r>
          </a:p>
          <a:p>
            <a:pPr algn="just">
              <a:buFont typeface="Wingdings" pitchFamily="2" charset="2"/>
              <a:buChar char="Ø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There was no seasonal difference in the attendance of pts to the clinic.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52400" y="152400"/>
          <a:ext cx="88392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1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S3000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  <p:sp>
        <p:nvSpPr>
          <p:cNvPr id="7" name="Rectangle 6"/>
          <p:cNvSpPr/>
          <p:nvPr/>
        </p:nvSpPr>
        <p:spPr>
          <a:xfrm>
            <a:off x="1600200" y="1371600"/>
            <a:ext cx="1371600" cy="838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2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2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2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2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2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  <p:sp>
        <p:nvSpPr>
          <p:cNvPr id="5" name="Rectangle 4"/>
          <p:cNvSpPr/>
          <p:nvPr/>
        </p:nvSpPr>
        <p:spPr>
          <a:xfrm>
            <a:off x="1600200" y="1447800"/>
            <a:ext cx="1447800" cy="1143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30000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295400"/>
            <a:ext cx="6034617" cy="4525963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hom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TextBox 7"/>
          <p:cNvSpPr txBox="1"/>
          <p:nvPr/>
        </p:nvSpPr>
        <p:spPr>
          <a:xfrm>
            <a:off x="1752600" y="76200"/>
            <a:ext cx="3048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Thank you..</a:t>
            </a:r>
            <a:endParaRPr lang="en-US" sz="5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396</Words>
  <Application>Microsoft Office PowerPoint</Application>
  <PresentationFormat>On-screen Show (4:3)</PresentationFormat>
  <Paragraphs>45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Acne Vulgaris between Der. Pts in Palestine 2000-2009 </vt:lpstr>
      <vt:lpstr>Slide 2</vt:lpstr>
      <vt:lpstr>Slide 3</vt:lpstr>
      <vt:lpstr>Incidence</vt:lpstr>
      <vt:lpstr>Slide 5</vt:lpstr>
      <vt:lpstr>Pathogenesis</vt:lpstr>
      <vt:lpstr>Slide 7</vt:lpstr>
      <vt:lpstr>Slide 8</vt:lpstr>
      <vt:lpstr>In Palestine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Acne Vulgaris between Der. Pts in Palestine 2000-2009</dc:title>
  <dc:creator>Manal Ardah</dc:creator>
  <cp:lastModifiedBy>Manal Ardah</cp:lastModifiedBy>
  <cp:revision>19</cp:revision>
  <dcterms:created xsi:type="dcterms:W3CDTF">2010-09-05T20:49:12Z</dcterms:created>
  <dcterms:modified xsi:type="dcterms:W3CDTF">2010-10-19T19:20:15Z</dcterms:modified>
  <cp:contentStatus>Final</cp:contentStatus>
</cp:coreProperties>
</file>