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312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80" r:id="rId21"/>
    <p:sldId id="281" r:id="rId22"/>
    <p:sldId id="282" r:id="rId23"/>
    <p:sldId id="317" r:id="rId24"/>
    <p:sldId id="319" r:id="rId25"/>
    <p:sldId id="283" r:id="rId26"/>
    <p:sldId id="318" r:id="rId27"/>
    <p:sldId id="320" r:id="rId28"/>
    <p:sldId id="285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8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21" r:id="rId51"/>
    <p:sldId id="322" r:id="rId52"/>
    <p:sldId id="309" r:id="rId53"/>
    <p:sldId id="310" r:id="rId54"/>
    <p:sldId id="311" r:id="rId55"/>
    <p:sldId id="313" r:id="rId56"/>
    <p:sldId id="314" r:id="rId57"/>
    <p:sldId id="315" r:id="rId58"/>
    <p:sldId id="316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3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82" d="100"/>
          <a:sy n="82" d="100"/>
        </p:scale>
        <p:origin x="5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79946-53B4-4851-948E-DD9BFBF44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0C0E7-BF15-4062-BA07-AB4FAB42CD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AED2F-BCAE-46AB-BA2A-12F3D43EF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FFC64-40E4-4EBB-ABD3-91E4BBF6E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3A34F-7870-4C3F-9B03-62D4DC78B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5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87734-62A6-4A5E-8DAD-9F29C9F3D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8C317C-C589-4D92-B4B8-7D7728016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B3E9A-4703-42AB-9851-68C3A2D50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AC22F-8099-4304-950B-95F84BF2E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AEDB3-80B7-4529-93ED-DB71EB554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43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2A7957-10DD-4792-98E7-1884B89D20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203A05-0171-4AA1-995C-324A6C0D20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D1822-A3C3-439D-ABF6-53810E9DC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1E6E9-7340-482A-8DD5-C0DAEF8FE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59F4F-D9BF-44CB-AF3B-6B3A11ADB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0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87313-9796-480A-82BA-F56C1A37E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CF156-6564-491B-9606-C07B2FFCB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3A494-757E-4CEB-A639-20B91F3FB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A66D1-36D1-4050-9841-3C4287943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FF5DF-9CB6-42C2-8EEB-BD505548B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4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5A112-7941-4518-AA85-FD9627DE6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3A972-FC68-4D4E-9574-DAED7FBE3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3DC19-7829-4D8E-BB07-B47AE2F7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9FECD-B47B-4C17-B8A7-7EB02B7FC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6EA68-E399-4FEF-8044-18B4792C9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8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EFAE-8F20-4D9C-B83C-2EAC3483B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85C99-5822-4DC1-BE1B-2F6DE582BA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638A4-03D9-4045-8925-C287794BD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11856C-2A0E-445C-A237-2C7BD6EF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DEAA3-2974-4F7B-AC7D-B36681EF4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E42CFD-0DFB-4CD7-A424-9FFC48419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9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91BB3-04F1-47F6-A5E5-DE6502D34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F174A-6808-4A95-AE6C-25A2DB881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8F1F4F-AD88-4CC2-B20E-5EC7F604F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5297B3-A950-4FBA-842B-D7DF28987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B6881F-903C-406B-B396-AADE518CD9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48C0EC-79BA-43B1-8B55-B72CB316D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6189B4-CCC4-470C-AFE1-C74335AB6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4A747D-7D76-43E8-BFEA-6F2A0733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3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D7B2-F2E0-433A-ADFE-F067BBD18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DFE482-6411-4A7F-9646-D8CF14992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DF5FC-A928-41F9-A78F-ADD18EC8F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38324-4C5A-4DF4-B9E7-507A1A97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6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DF77A5-D86F-4AB5-B418-4F5F4B91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98CEEE-2094-40A0-8710-D145A7999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0D12C-4215-42D2-9148-A30F6373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0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F50EA-7328-4225-9277-CEFA7FF6D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2B7B6-AD22-4EF6-9C67-F57B9F7F8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A1CB0C-A0C2-4A7A-8CA1-EB8F15F70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1DD970-0A85-4A4B-B350-29B61B117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5FEF8-D359-43CA-86B5-B61BCF6AA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BCDAB9-9ADF-4D49-B2EB-BE15362E0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1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A9CB4-3190-4EEB-AD42-9094386B5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A1317C-F335-4D64-A928-1BCC9C3560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50D5C0-B1D4-41BE-A61D-C3AA45330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6CA4-8C85-4125-BAC6-E572177BB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27651-3F31-4890-9FAF-E9D6B9D8B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E1EF9C-237A-490A-BA47-30C81B82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2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FB22D7-5127-4C1D-85AD-416BD449F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08050-F0C2-4C82-8BFF-7AE5C178A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132E5-46C2-41F3-ADF4-572268811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06B7-2501-44F8-B103-BD2784F37434}" type="datetimeFigureOut">
              <a:rPr lang="en-US" smtClean="0"/>
              <a:t>6/18/2025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43C78-0156-4F80-9D65-4B4226F93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C5499-BAF1-4E24-85AC-2C297ABD4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81AC9-E1C0-4EC4-B6E3-A102F8D53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6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4.png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5.png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1.jpg"/><Relationship Id="rId7" Type="http://schemas.openxmlformats.org/officeDocument/2006/relationships/image" Target="../media/image4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1.jpg"/><Relationship Id="rId7" Type="http://schemas.openxmlformats.org/officeDocument/2006/relationships/image" Target="../media/image5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1.jpg"/><Relationship Id="rId7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1.jpg"/><Relationship Id="rId7" Type="http://schemas.openxmlformats.org/officeDocument/2006/relationships/image" Target="../media/image60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1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81.png"/><Relationship Id="rId4" Type="http://schemas.openxmlformats.org/officeDocument/2006/relationships/image" Target="../media/image1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1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84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85.png"/><Relationship Id="rId4" Type="http://schemas.openxmlformats.org/officeDocument/2006/relationships/image" Target="../media/image1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86.png"/><Relationship Id="rId4" Type="http://schemas.openxmlformats.org/officeDocument/2006/relationships/image" Target="../media/image1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9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1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90.png"/><Relationship Id="rId4" Type="http://schemas.openxmlformats.org/officeDocument/2006/relationships/image" Target="../media/image1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B83CAB-227C-4185-85C9-9E2AD30CD8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24" y="145330"/>
            <a:ext cx="1947421" cy="1947421"/>
          </a:xfrm>
          <a:prstGeom prst="flowChartConnector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22F77D-8C6D-4C79-AD1C-AA197A299DF2}"/>
              </a:ext>
            </a:extLst>
          </p:cNvPr>
          <p:cNvSpPr/>
          <p:nvPr/>
        </p:nvSpPr>
        <p:spPr>
          <a:xfrm>
            <a:off x="293802" y="1980344"/>
            <a:ext cx="116043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omic Sans MS" panose="030F0702030302020204" pitchFamily="66" charset="0"/>
                <a:ea typeface="Cambria" panose="02040503050406030204" pitchFamily="18" charset="0"/>
              </a:rPr>
              <a:t>Graduation Project:</a:t>
            </a:r>
            <a:endParaRPr lang="ar-JO" sz="4000" b="1" dirty="0">
              <a:latin typeface="Comic Sans MS" panose="030F0702030302020204" pitchFamily="66" charset="0"/>
              <a:ea typeface="Cambria" panose="02040503050406030204" pitchFamily="18" charset="0"/>
            </a:endParaRPr>
          </a:p>
          <a:p>
            <a:pPr algn="ctr"/>
            <a:r>
              <a:rPr lang="en-US" sz="4000" b="1" dirty="0">
                <a:latin typeface="Comic Sans MS" panose="030F0702030302020204" pitchFamily="66" charset="0"/>
                <a:ea typeface="Cambria" panose="02040503050406030204" pitchFamily="18" charset="0"/>
              </a:rPr>
              <a:t> Digital Transformation for Eclipse Anime</a:t>
            </a:r>
            <a:endParaRPr lang="en-US" sz="4000" dirty="0">
              <a:latin typeface="Comic Sans MS" panose="030F0702030302020204" pitchFamily="66" charset="0"/>
              <a:ea typeface="Cambria" panose="02040503050406030204" pitchFamily="18" charset="0"/>
            </a:endParaRPr>
          </a:p>
        </p:txBody>
      </p:sp>
      <p:pic>
        <p:nvPicPr>
          <p:cNvPr id="1026" name="Picture 2" descr="An-Najah National University : Vision, Mission and Values">
            <a:extLst>
              <a:ext uri="{FF2B5EF4-FFF2-40B4-BE49-F238E27FC236}">
                <a16:creationId xmlns:a16="http://schemas.microsoft.com/office/drawing/2014/main" id="{E62E6672-8DCE-43EB-8B70-056CF8729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694" y="189450"/>
            <a:ext cx="1743958" cy="174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9A44CC5-E51E-43F2-AD00-5BC71E30AA15}"/>
              </a:ext>
            </a:extLst>
          </p:cNvPr>
          <p:cNvGrpSpPr/>
          <p:nvPr/>
        </p:nvGrpSpPr>
        <p:grpSpPr>
          <a:xfrm>
            <a:off x="452948" y="3634900"/>
            <a:ext cx="12535576" cy="2167851"/>
            <a:chOff x="461912" y="3554218"/>
            <a:chExt cx="12535576" cy="216785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890F71D-EEDE-43E4-A0E7-A311D53EC149}"/>
                </a:ext>
              </a:extLst>
            </p:cNvPr>
            <p:cNvGrpSpPr/>
            <p:nvPr/>
          </p:nvGrpSpPr>
          <p:grpSpPr>
            <a:xfrm>
              <a:off x="461912" y="3554218"/>
              <a:ext cx="12535576" cy="2167851"/>
              <a:chOff x="355076" y="3554218"/>
              <a:chExt cx="12734221" cy="263950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F4BF1D5-14AD-4401-9ED4-DD2B2F56D588}"/>
                  </a:ext>
                </a:extLst>
              </p:cNvPr>
              <p:cNvGrpSpPr/>
              <p:nvPr/>
            </p:nvGrpSpPr>
            <p:grpSpPr>
              <a:xfrm>
                <a:off x="355076" y="3554218"/>
                <a:ext cx="11481848" cy="2639505"/>
                <a:chOff x="355076" y="3808429"/>
                <a:chExt cx="11481848" cy="2639505"/>
              </a:xfrm>
            </p:grpSpPr>
            <p:sp>
              <p:nvSpPr>
                <p:cNvPr id="7" name="Rectangle: Rounded Corners 6">
                  <a:extLst>
                    <a:ext uri="{FF2B5EF4-FFF2-40B4-BE49-F238E27FC236}">
                      <a16:creationId xmlns:a16="http://schemas.microsoft.com/office/drawing/2014/main" id="{217F85BC-87E3-479A-8F1C-3B72CB368050}"/>
                    </a:ext>
                  </a:extLst>
                </p:cNvPr>
                <p:cNvSpPr/>
                <p:nvPr/>
              </p:nvSpPr>
              <p:spPr>
                <a:xfrm>
                  <a:off x="355076" y="3808429"/>
                  <a:ext cx="11481848" cy="2639505"/>
                </a:xfrm>
                <a:prstGeom prst="roundRect">
                  <a:avLst>
                    <a:gd name="adj" fmla="val 27143"/>
                  </a:avLst>
                </a:prstGeom>
                <a:solidFill>
                  <a:srgbClr val="A33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0CB7C5BA-A8FD-4E39-87FE-B2E4B4C7DA2C}"/>
                    </a:ext>
                  </a:extLst>
                </p:cNvPr>
                <p:cNvSpPr/>
                <p:nvPr/>
              </p:nvSpPr>
              <p:spPr>
                <a:xfrm>
                  <a:off x="659876" y="4006390"/>
                  <a:ext cx="10991653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Comic Sans MS" panose="030F0702030302020204" pitchFamily="66" charset="0"/>
                    </a:rPr>
                    <a:t>From problem analysis to full implementation using SDLC methodology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133176E-AFCC-405A-868F-5466B8333F7B}"/>
                  </a:ext>
                </a:extLst>
              </p:cNvPr>
              <p:cNvSpPr txBox="1"/>
              <p:nvPr/>
            </p:nvSpPr>
            <p:spPr>
              <a:xfrm>
                <a:off x="1023571" y="4941484"/>
                <a:ext cx="5553395" cy="786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Done by: 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Ali Abbadi, Mohammad Abdat , Mahran Abu sir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26B690-7497-46A6-A1FB-6846E2E3D8E5}"/>
                  </a:ext>
                </a:extLst>
              </p:cNvPr>
              <p:cNvSpPr txBox="1"/>
              <p:nvPr/>
            </p:nvSpPr>
            <p:spPr>
              <a:xfrm>
                <a:off x="8649272" y="4895951"/>
                <a:ext cx="44400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Supervisor: 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Dr. Ahmad Nobani</a:t>
                </a:r>
              </a:p>
            </p:txBody>
          </p:sp>
        </p:grpSp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id="{FAA9D1A2-42B2-435C-B0B6-B4E4409CA3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78245" y="4192522"/>
              <a:ext cx="38355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omic Sans MS" panose="030F0702030302020204" pitchFamily="66" charset="0"/>
                </a:rPr>
                <a:t>An Anime-themed E-commerce Platform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anose="030F0702030302020204" pitchFamily="66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A86564-F2A6-44F9-9107-6F1E0DEE076B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</p:spTree>
    <p:extLst>
      <p:ext uri="{BB962C8B-B14F-4D97-AF65-F5344CB8AC3E}">
        <p14:creationId xmlns:p14="http://schemas.microsoft.com/office/powerpoint/2010/main" val="8887699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1160B29-257D-466D-ACC3-56DEA4774C02}"/>
              </a:ext>
            </a:extLst>
          </p:cNvPr>
          <p:cNvGrpSpPr/>
          <p:nvPr/>
        </p:nvGrpSpPr>
        <p:grpSpPr>
          <a:xfrm>
            <a:off x="200841" y="111691"/>
            <a:ext cx="11701648" cy="809773"/>
            <a:chOff x="200841" y="111691"/>
            <a:chExt cx="11701648" cy="809773"/>
          </a:xfrm>
        </p:grpSpPr>
        <p:pic>
          <p:nvPicPr>
            <p:cNvPr id="3" name="Picture 2" descr="An-Najah National University : Vision, Mission and Values">
              <a:extLst>
                <a:ext uri="{FF2B5EF4-FFF2-40B4-BE49-F238E27FC236}">
                  <a16:creationId xmlns:a16="http://schemas.microsoft.com/office/drawing/2014/main" id="{D264431C-72EC-4088-B019-B7AA03C418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1205" y="200178"/>
              <a:ext cx="721284" cy="721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4D2BE02-D1E1-48AA-8690-CC73FDF03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841" y="111691"/>
              <a:ext cx="745752" cy="745752"/>
            </a:xfrm>
            <a:prstGeom prst="flowChartConnector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D984B3C-BCEF-4A81-834F-B67B9ECD7D12}"/>
                </a:ext>
              </a:extLst>
            </p:cNvPr>
            <p:cNvSpPr/>
            <p:nvPr/>
          </p:nvSpPr>
          <p:spPr>
            <a:xfrm>
              <a:off x="1363123" y="212694"/>
              <a:ext cx="77123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Requirements Gathering &amp; Analysis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C64F587-B71A-422F-859A-C39DCC936A3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BAFAA20-C36C-449B-B946-8D612E14D000}"/>
              </a:ext>
            </a:extLst>
          </p:cNvPr>
          <p:cNvSpPr/>
          <p:nvPr/>
        </p:nvSpPr>
        <p:spPr>
          <a:xfrm>
            <a:off x="200841" y="1819476"/>
            <a:ext cx="5511803" cy="314375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D32B122-10C6-4D16-BD90-55B699D681FF}"/>
              </a:ext>
            </a:extLst>
          </p:cNvPr>
          <p:cNvSpPr/>
          <p:nvPr/>
        </p:nvSpPr>
        <p:spPr>
          <a:xfrm>
            <a:off x="6096001" y="1739332"/>
            <a:ext cx="5895158" cy="3143753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A7DFEE-A045-4A21-A72F-2186422E8E46}"/>
              </a:ext>
            </a:extLst>
          </p:cNvPr>
          <p:cNvSpPr/>
          <p:nvPr/>
        </p:nvSpPr>
        <p:spPr>
          <a:xfrm>
            <a:off x="1132336" y="43418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1</a:t>
            </a:r>
            <a:endParaRPr lang="en-US" sz="11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A54F37-5EC3-42C6-8DCB-C7AA1B72BFF5}"/>
              </a:ext>
            </a:extLst>
          </p:cNvPr>
          <p:cNvSpPr/>
          <p:nvPr/>
        </p:nvSpPr>
        <p:spPr>
          <a:xfrm>
            <a:off x="1636163" y="996623"/>
            <a:ext cx="31566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Functional </a:t>
            </a:r>
            <a:r>
              <a:rPr lang="en-US" sz="2000" dirty="0">
                <a:latin typeface="Comic Sans MS" panose="030F0702030302020204" pitchFamily="66" charset="0"/>
              </a:rPr>
              <a:t>Requirements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1AE4A5-5BE1-4A42-81F4-83F08A46A1B2}"/>
              </a:ext>
            </a:extLst>
          </p:cNvPr>
          <p:cNvSpPr/>
          <p:nvPr/>
        </p:nvSpPr>
        <p:spPr>
          <a:xfrm>
            <a:off x="6824509" y="999169"/>
            <a:ext cx="4012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 Non-Functional </a:t>
            </a:r>
            <a:r>
              <a:rPr lang="en-US" sz="2000" dirty="0">
                <a:latin typeface="Comic Sans MS" panose="030F0702030302020204" pitchFamily="66" charset="0"/>
              </a:rPr>
              <a:t>Requirements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EC7E92-2F2E-4FD5-9B38-1C4A6C50D5D0}"/>
              </a:ext>
            </a:extLst>
          </p:cNvPr>
          <p:cNvSpPr/>
          <p:nvPr/>
        </p:nvSpPr>
        <p:spPr>
          <a:xfrm>
            <a:off x="562544" y="2126350"/>
            <a:ext cx="6096000" cy="23496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>
                <a:latin typeface="Comic Sans MS" panose="030F0702030302020204" pitchFamily="66" charset="0"/>
              </a:rPr>
              <a:t>Display</a:t>
            </a:r>
            <a:r>
              <a:rPr lang="en-US" sz="2000" dirty="0">
                <a:latin typeface="Comic Sans MS" panose="030F0702030302020204" pitchFamily="66" charset="0"/>
              </a:rPr>
              <a:t> anime details </a:t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(name, description, image)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Comic Sans MS" panose="030F0702030302020204" pitchFamily="66" charset="0"/>
              </a:rPr>
              <a:t>Enable </a:t>
            </a:r>
            <a:r>
              <a:rPr lang="en-US" sz="2000" b="1" dirty="0">
                <a:latin typeface="Comic Sans MS" panose="030F0702030302020204" pitchFamily="66" charset="0"/>
              </a:rPr>
              <a:t>filtering</a:t>
            </a:r>
            <a:r>
              <a:rPr lang="en-US" sz="2000" dirty="0">
                <a:latin typeface="Comic Sans MS" panose="030F0702030302020204" pitchFamily="66" charset="0"/>
              </a:rPr>
              <a:t> or searching for anime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Comic Sans MS" panose="030F0702030302020204" pitchFamily="66" charset="0"/>
              </a:rPr>
              <a:t>Provide an attractive and </a:t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b="1" dirty="0">
                <a:latin typeface="Comic Sans MS" panose="030F0702030302020204" pitchFamily="66" charset="0"/>
              </a:rPr>
              <a:t>easy-to-navigate</a:t>
            </a:r>
            <a:r>
              <a:rPr lang="en-US" sz="2000" dirty="0">
                <a:latin typeface="Comic Sans MS" panose="030F0702030302020204" pitchFamily="66" charset="0"/>
              </a:rPr>
              <a:t> homepage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09C0F0-7763-4B91-B0A1-E35D8E966FD2}"/>
              </a:ext>
            </a:extLst>
          </p:cNvPr>
          <p:cNvSpPr/>
          <p:nvPr/>
        </p:nvSpPr>
        <p:spPr>
          <a:xfrm>
            <a:off x="6446799" y="2190468"/>
            <a:ext cx="6096000" cy="18879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1" dirty="0">
                <a:latin typeface="Comic Sans MS" panose="030F0702030302020204" pitchFamily="66" charset="0"/>
              </a:rPr>
              <a:t>Fast</a:t>
            </a:r>
            <a:r>
              <a:rPr lang="en-US" sz="2000" dirty="0">
                <a:latin typeface="Comic Sans MS" panose="030F0702030302020204" pitchFamily="66" charset="0"/>
              </a:rPr>
              <a:t> loading and </a:t>
            </a:r>
            <a:r>
              <a:rPr lang="en-US" sz="2000" b="1" dirty="0">
                <a:latin typeface="Comic Sans MS" panose="030F0702030302020204" pitchFamily="66" charset="0"/>
              </a:rPr>
              <a:t>smooth</a:t>
            </a:r>
            <a:r>
              <a:rPr lang="en-US" sz="2000" dirty="0">
                <a:latin typeface="Comic Sans MS" panose="030F0702030302020204" pitchFamily="66" charset="0"/>
              </a:rPr>
              <a:t> performance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Comic Sans MS" panose="030F0702030302020204" pitchFamily="66" charset="0"/>
              </a:rPr>
              <a:t>Responsive design for </a:t>
            </a:r>
            <a:r>
              <a:rPr lang="en-US" sz="2000" b="1" dirty="0">
                <a:latin typeface="Comic Sans MS" panose="030F0702030302020204" pitchFamily="66" charset="0"/>
              </a:rPr>
              <a:t>mobile</a:t>
            </a:r>
            <a:r>
              <a:rPr lang="en-US" sz="2000" dirty="0">
                <a:latin typeface="Comic Sans MS" panose="030F0702030302020204" pitchFamily="66" charset="0"/>
              </a:rPr>
              <a:t> and </a:t>
            </a:r>
            <a:r>
              <a:rPr lang="en-US" sz="2000" b="1" dirty="0">
                <a:latin typeface="Comic Sans MS" panose="030F0702030302020204" pitchFamily="66" charset="0"/>
              </a:rPr>
              <a:t>tablet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Comic Sans MS" panose="030F0702030302020204" pitchFamily="66" charset="0"/>
              </a:rPr>
              <a:t>Clean, well-structured code for </a:t>
            </a:r>
            <a:br>
              <a:rPr lang="en-US" sz="2000" dirty="0">
                <a:latin typeface="Comic Sans MS" panose="030F0702030302020204" pitchFamily="66" charset="0"/>
              </a:rPr>
            </a:br>
            <a:r>
              <a:rPr lang="en-US" sz="2000" dirty="0">
                <a:latin typeface="Comic Sans MS" panose="030F0702030302020204" pitchFamily="66" charset="0"/>
              </a:rPr>
              <a:t>maintainability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33160953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4366182" y="320416"/>
            <a:ext cx="3459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3743560" y="-39344"/>
            <a:ext cx="748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72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1026" name="Picture 2" descr="This may contain: the wordpress logo and water drop">
            <a:extLst>
              <a:ext uri="{FF2B5EF4-FFF2-40B4-BE49-F238E27FC236}">
                <a16:creationId xmlns:a16="http://schemas.microsoft.com/office/drawing/2014/main" id="{0E4F9678-7516-43AB-B9BC-19293F1D6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19" y="1762813"/>
            <a:ext cx="1761566" cy="1094360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6C37BC5-4B39-4B63-A07E-01F72D8ECC5D}"/>
              </a:ext>
            </a:extLst>
          </p:cNvPr>
          <p:cNvSpPr/>
          <p:nvPr/>
        </p:nvSpPr>
        <p:spPr>
          <a:xfrm>
            <a:off x="1831810" y="2151727"/>
            <a:ext cx="85283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We designed the website directly on WordPress, experimenting with different layouts and features.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latin typeface="Comic Sans MS" panose="030F0702030302020204" pitchFamily="66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 Whenever we found a structure or style that worked well</a:t>
            </a:r>
            <a:endParaRPr lang="ar-JO" altLang="en-US" sz="2000" dirty="0">
              <a:latin typeface="Comic Sans MS" panose="030F0702030302020204" pitchFamily="66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,we adopted it immediately.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latin typeface="Comic Sans MS" panose="030F0702030302020204" pitchFamily="66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This hands-on approach allowed us to shape the site’s design in real time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715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Admin Control &amp; Content Editing: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6E2D0C0E-E209-41EF-AA31-228FB5700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1753" y="5286941"/>
            <a:ext cx="87976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dirty="0">
                <a:latin typeface="Comic Sans MS" panose="030F0702030302020204" pitchFamily="66" charset="0"/>
              </a:rPr>
              <a:t>We managed all content through WordPress admin panel,</a:t>
            </a:r>
          </a:p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dirty="0">
                <a:latin typeface="Comic Sans MS" panose="030F0702030302020204" pitchFamily="66" charset="0"/>
              </a:rPr>
              <a:t> where we created and edited products, blog posts, and pages manually.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B10E26-5DAF-4BB2-AB2D-34B898B0AB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9551" r="82" b="5071"/>
          <a:stretch/>
        </p:blipFill>
        <p:spPr>
          <a:xfrm>
            <a:off x="372509" y="1517650"/>
            <a:ext cx="5469492" cy="262890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C05F67-3EB1-4461-954B-ADF730DDC9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730" r="1151" b="3831"/>
          <a:stretch/>
        </p:blipFill>
        <p:spPr>
          <a:xfrm>
            <a:off x="6300554" y="2383982"/>
            <a:ext cx="5241293" cy="257810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23598719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41CCBC-803E-4D33-9D92-7EC87D050D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" t="10254" r="1143" b="7200"/>
          <a:stretch/>
        </p:blipFill>
        <p:spPr>
          <a:xfrm>
            <a:off x="1759719" y="1424113"/>
            <a:ext cx="8890000" cy="4182637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2304955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5BFCA0-EC57-41C7-9658-00AE3B3DE9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" t="9361" r="1936" b="6593"/>
          <a:stretch/>
        </p:blipFill>
        <p:spPr>
          <a:xfrm>
            <a:off x="1762026" y="1423447"/>
            <a:ext cx="9019041" cy="4354167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1219885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DAAE7D-0C83-4679-8FD0-A7174D7EEF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2" t="9700" r="1647" b="5567"/>
          <a:stretch/>
        </p:blipFill>
        <p:spPr>
          <a:xfrm>
            <a:off x="1654695" y="1383383"/>
            <a:ext cx="8882609" cy="429445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1350259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6D2546-182B-4E99-878F-1D9458E56A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700" b="6392"/>
          <a:stretch/>
        </p:blipFill>
        <p:spPr>
          <a:xfrm>
            <a:off x="1635784" y="1497330"/>
            <a:ext cx="9365803" cy="4420541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21913530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2410D2-81E7-4024-985D-9E6564A03E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701" r="1647" b="5704"/>
          <a:stretch/>
        </p:blipFill>
        <p:spPr>
          <a:xfrm>
            <a:off x="1385741" y="1376306"/>
            <a:ext cx="9266548" cy="448337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1950031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518CA3-FE3D-4136-AC22-A1237F81A8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2" t="9700" r="1647" b="9697"/>
          <a:stretch/>
        </p:blipFill>
        <p:spPr>
          <a:xfrm>
            <a:off x="1759719" y="1405354"/>
            <a:ext cx="8731225" cy="404729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17758680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52CE09-0CC8-42E2-94BD-D16CF164E6E2}"/>
              </a:ext>
            </a:extLst>
          </p:cNvPr>
          <p:cNvSpPr/>
          <p:nvPr/>
        </p:nvSpPr>
        <p:spPr>
          <a:xfrm>
            <a:off x="501192" y="198297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System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9C9C13-B771-45FC-A4D7-EFEAA81B52ED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2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2FC0-35B5-466B-835A-8BCFAC5C9E01}"/>
              </a:ext>
            </a:extLst>
          </p:cNvPr>
          <p:cNvSpPr txBox="1"/>
          <p:nvPr/>
        </p:nvSpPr>
        <p:spPr>
          <a:xfrm>
            <a:off x="2828042" y="524927"/>
            <a:ext cx="64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Home Page components for example: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12DA8E-D38A-4849-9396-5860991EE5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8041" r="1418" b="5704"/>
          <a:stretch/>
        </p:blipFill>
        <p:spPr>
          <a:xfrm>
            <a:off x="86412" y="2783657"/>
            <a:ext cx="12019175" cy="180052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3271366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869590-FDA5-4268-B998-7D70E89ABB82}"/>
              </a:ext>
            </a:extLst>
          </p:cNvPr>
          <p:cNvSpPr txBox="1"/>
          <p:nvPr/>
        </p:nvSpPr>
        <p:spPr>
          <a:xfrm>
            <a:off x="4127634" y="664144"/>
            <a:ext cx="393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Introduction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59F1A4-4023-4AEB-8520-B130963D6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49399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3B6E01F-5700-475C-95D4-9A4E145CAADA}"/>
              </a:ext>
            </a:extLst>
          </p:cNvPr>
          <p:cNvSpPr/>
          <p:nvPr/>
        </p:nvSpPr>
        <p:spPr>
          <a:xfrm>
            <a:off x="1212783" y="1906944"/>
            <a:ext cx="9846644" cy="3898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A339FF"/>
                </a:solidFill>
                <a:latin typeface="Comic Sans MS" panose="030F0702030302020204" pitchFamily="66" charset="0"/>
              </a:rPr>
              <a:t>EclipseAnime</a:t>
            </a:r>
            <a:r>
              <a:rPr lang="en-US" altLang="en-US" sz="2800" dirty="0">
                <a:latin typeface="Comic Sans MS" panose="030F0702030302020204" pitchFamily="66" charset="0"/>
              </a:rPr>
              <a:t> is a new local store in Palestine that sells anime-themed products like figures, posters,</a:t>
            </a:r>
            <a:endParaRPr lang="ar-JO" altLang="en-US" sz="2800" dirty="0">
              <a:latin typeface="Comic Sans MS" panose="030F0702030302020204" pitchFamily="66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latin typeface="Comic Sans MS" panose="030F0702030302020204" pitchFamily="66" charset="0"/>
              </a:rPr>
              <a:t> and clothing.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latin typeface="Comic Sans MS" panose="030F0702030302020204" pitchFamily="66" charset="0"/>
              </a:rPr>
              <a:t>It aims to serve the growing anime community with high-quality items and a fun, creative shopping experience.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latin typeface="Comic Sans MS" panose="030F0702030302020204" pitchFamily="66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F94202F-B82E-476C-8C90-28AD879AD1AE}"/>
              </a:ext>
            </a:extLst>
          </p:cNvPr>
          <p:cNvSpPr/>
          <p:nvPr/>
        </p:nvSpPr>
        <p:spPr>
          <a:xfrm>
            <a:off x="469900" y="1651000"/>
            <a:ext cx="11252201" cy="4542856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44145F-C67D-43D8-928E-886A45145D2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15" name="Picture 2" descr="An-Najah National University : Vision, Mission and Values">
            <a:extLst>
              <a:ext uri="{FF2B5EF4-FFF2-40B4-BE49-F238E27FC236}">
                <a16:creationId xmlns:a16="http://schemas.microsoft.com/office/drawing/2014/main" id="{08B4CF37-3187-4638-B839-7D62657C5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8621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4767C1-4BBA-413D-9C68-BAD5D82583B1}"/>
              </a:ext>
            </a:extLst>
          </p:cNvPr>
          <p:cNvSpPr/>
          <p:nvPr/>
        </p:nvSpPr>
        <p:spPr>
          <a:xfrm>
            <a:off x="3629335" y="200178"/>
            <a:ext cx="63520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F41D00-DC76-4ACC-A38B-3DE049EAE1F4}"/>
              </a:ext>
            </a:extLst>
          </p:cNvPr>
          <p:cNvSpPr/>
          <p:nvPr/>
        </p:nvSpPr>
        <p:spPr>
          <a:xfrm>
            <a:off x="3501526" y="-115598"/>
            <a:ext cx="748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72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72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1456073-80D6-4D7C-868B-19924ED39DD0}"/>
              </a:ext>
            </a:extLst>
          </p:cNvPr>
          <p:cNvSpPr/>
          <p:nvPr/>
        </p:nvSpPr>
        <p:spPr>
          <a:xfrm>
            <a:off x="999292" y="1857124"/>
            <a:ext cx="3459585" cy="2856280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E9237D8-BB5A-4EBC-A4A6-D3D333FE8D88}"/>
              </a:ext>
            </a:extLst>
          </p:cNvPr>
          <p:cNvSpPr/>
          <p:nvPr/>
        </p:nvSpPr>
        <p:spPr>
          <a:xfrm>
            <a:off x="7484882" y="1739333"/>
            <a:ext cx="3707826" cy="2974070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20335B-1DBE-459B-97EC-36C101F457A8}"/>
              </a:ext>
            </a:extLst>
          </p:cNvPr>
          <p:cNvSpPr/>
          <p:nvPr/>
        </p:nvSpPr>
        <p:spPr>
          <a:xfrm>
            <a:off x="1636162" y="1252048"/>
            <a:ext cx="2154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Languages Used: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FDE44D-73EB-4055-AF8B-41C134843157}"/>
              </a:ext>
            </a:extLst>
          </p:cNvPr>
          <p:cNvSpPr/>
          <p:nvPr/>
        </p:nvSpPr>
        <p:spPr>
          <a:xfrm>
            <a:off x="8401082" y="1162285"/>
            <a:ext cx="1749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Plugins Used: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923AE9-43E9-4296-A1BE-55BDC26FC465}"/>
              </a:ext>
            </a:extLst>
          </p:cNvPr>
          <p:cNvSpPr/>
          <p:nvPr/>
        </p:nvSpPr>
        <p:spPr>
          <a:xfrm>
            <a:off x="1732000" y="1934598"/>
            <a:ext cx="32736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PHP (Backend)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HTML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CSS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JavaScript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MySQL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5F96CA-C950-4E88-A3C9-212796E311E4}"/>
              </a:ext>
            </a:extLst>
          </p:cNvPr>
          <p:cNvSpPr/>
          <p:nvPr/>
        </p:nvSpPr>
        <p:spPr>
          <a:xfrm>
            <a:off x="7846243" y="2283111"/>
            <a:ext cx="392783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WooCommerce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myCred</a:t>
            </a:r>
            <a:endParaRPr lang="en-US" sz="2000" dirty="0"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Tidio</a:t>
            </a:r>
            <a:r>
              <a:rPr lang="en-US" sz="2000" dirty="0">
                <a:latin typeface="Comic Sans MS" panose="030F0702030302020204" pitchFamily="66" charset="0"/>
              </a:rPr>
              <a:t> Chat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Insert PHP Code Snippet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err="1">
                <a:latin typeface="Comic Sans MS" panose="030F0702030302020204" pitchFamily="66" charset="0"/>
              </a:rPr>
              <a:t>MailPoet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412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E35C43-C9F2-4BBE-9E61-4E430CB50F03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3830ED-0796-4BB1-9136-FC26188B1F71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B347F5-499E-4603-A435-31DCC42C93C8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C554E6-5248-4263-B2CA-54583037897A}"/>
              </a:ext>
            </a:extLst>
          </p:cNvPr>
          <p:cNvSpPr/>
          <p:nvPr/>
        </p:nvSpPr>
        <p:spPr>
          <a:xfrm>
            <a:off x="1287234" y="1479628"/>
            <a:ext cx="34307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Comic Sans MS" panose="030F0702030302020204" pitchFamily="66" charset="0"/>
              </a:rPr>
              <a:t>Navigation Bar Goal: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24663-2F0F-4309-B583-C560EF501829}"/>
              </a:ext>
            </a:extLst>
          </p:cNvPr>
          <p:cNvSpPr/>
          <p:nvPr/>
        </p:nvSpPr>
        <p:spPr>
          <a:xfrm>
            <a:off x="2028257" y="236081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omic Sans MS" panose="030F0702030302020204" pitchFamily="66" charset="0"/>
              </a:rPr>
              <a:t>Helps users easily navigate between main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omic Sans MS" panose="030F0702030302020204" pitchFamily="66" charset="0"/>
              </a:rPr>
              <a:t>sections of the website, ensuring a smooth browsing experience.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25603A5-85CF-4B16-92F7-5292CF19E9D2}"/>
              </a:ext>
            </a:extLst>
          </p:cNvPr>
          <p:cNvSpPr/>
          <p:nvPr/>
        </p:nvSpPr>
        <p:spPr>
          <a:xfrm>
            <a:off x="1574800" y="2212268"/>
            <a:ext cx="6341533" cy="121673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723CBC-B3B4-435F-81CA-04C1DAE06C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617" r="1647" b="78425"/>
          <a:stretch/>
        </p:blipFill>
        <p:spPr>
          <a:xfrm>
            <a:off x="100420" y="3812151"/>
            <a:ext cx="11991159" cy="820112"/>
          </a:xfrm>
          <a:prstGeom prst="flowChartAlternateProcess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DD3D00C-0D99-4C6A-88C5-6CAC367B0A64}"/>
              </a:ext>
            </a:extLst>
          </p:cNvPr>
          <p:cNvSpPr/>
          <p:nvPr/>
        </p:nvSpPr>
        <p:spPr>
          <a:xfrm>
            <a:off x="100420" y="3812151"/>
            <a:ext cx="12085163" cy="933104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469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E35C43-C9F2-4BBE-9E61-4E430CB50F03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3830ED-0796-4BB1-9136-FC26188B1F71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B347F5-499E-4603-A435-31DCC42C93C8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C554E6-5248-4263-B2CA-54583037897A}"/>
              </a:ext>
            </a:extLst>
          </p:cNvPr>
          <p:cNvSpPr/>
          <p:nvPr/>
        </p:nvSpPr>
        <p:spPr>
          <a:xfrm>
            <a:off x="1810729" y="1473807"/>
            <a:ext cx="34307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2. Product Categories Goal: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324663-2F0F-4309-B583-C560EF501829}"/>
              </a:ext>
            </a:extLst>
          </p:cNvPr>
          <p:cNvSpPr/>
          <p:nvPr/>
        </p:nvSpPr>
        <p:spPr>
          <a:xfrm>
            <a:off x="5598304" y="147380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omic Sans MS" panose="030F0702030302020204" pitchFamily="66" charset="0"/>
              </a:rPr>
              <a:t>Organizes products into clear sections </a:t>
            </a:r>
            <a:endParaRPr lang="ar-JO" altLang="en-US" dirty="0">
              <a:latin typeface="Comic Sans MS" panose="030F0702030302020204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omic Sans MS" panose="030F0702030302020204" pitchFamily="66" charset="0"/>
              </a:rPr>
              <a:t>(e.g., apparel, posters, keychains), making it easier for users to find what they’re looking for.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8F4AA3D-2893-4F43-8DD9-1694A7A277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6" t="10213" r="1646" b="37525"/>
          <a:stretch/>
        </p:blipFill>
        <p:spPr>
          <a:xfrm>
            <a:off x="719513" y="2659261"/>
            <a:ext cx="10752974" cy="339491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CE65287-4D19-4936-96B7-A7C6F77C50A9}"/>
              </a:ext>
            </a:extLst>
          </p:cNvPr>
          <p:cNvSpPr/>
          <p:nvPr/>
        </p:nvSpPr>
        <p:spPr>
          <a:xfrm>
            <a:off x="5352771" y="1343067"/>
            <a:ext cx="6341533" cy="121673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2309C8B-4394-457E-B812-6AA474229143}"/>
              </a:ext>
            </a:extLst>
          </p:cNvPr>
          <p:cNvSpPr/>
          <p:nvPr/>
        </p:nvSpPr>
        <p:spPr>
          <a:xfrm>
            <a:off x="6391175" y="3267626"/>
            <a:ext cx="1982804" cy="2613409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819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F31DD4-72B9-43B8-ADB1-4071E3535F9E}"/>
              </a:ext>
            </a:extLst>
          </p:cNvPr>
          <p:cNvSpPr/>
          <p:nvPr/>
        </p:nvSpPr>
        <p:spPr>
          <a:xfrm>
            <a:off x="1287234" y="1479628"/>
            <a:ext cx="2842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2. Product Categories: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C369A0-AA0E-434F-9AAB-B9C580BCFB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1" t="21575" r="2374" b="8709"/>
          <a:stretch/>
        </p:blipFill>
        <p:spPr>
          <a:xfrm>
            <a:off x="1543482" y="2115761"/>
            <a:ext cx="9105036" cy="367778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6FF258-5D5E-4F54-BAAF-490C378674F2}"/>
              </a:ext>
            </a:extLst>
          </p:cNvPr>
          <p:cNvSpPr/>
          <p:nvPr/>
        </p:nvSpPr>
        <p:spPr>
          <a:xfrm>
            <a:off x="9912781" y="4848771"/>
            <a:ext cx="659381" cy="260558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010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F31DD4-72B9-43B8-ADB1-4071E3535F9E}"/>
              </a:ext>
            </a:extLst>
          </p:cNvPr>
          <p:cNvSpPr/>
          <p:nvPr/>
        </p:nvSpPr>
        <p:spPr>
          <a:xfrm>
            <a:off x="1287234" y="1479628"/>
            <a:ext cx="2842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2. Product Categories: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269FE6-3B29-4226-BB67-5CCA1A056E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5" t="10683" r="2374" b="6254"/>
          <a:stretch/>
        </p:blipFill>
        <p:spPr>
          <a:xfrm>
            <a:off x="1759719" y="2075182"/>
            <a:ext cx="8400051" cy="4049061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3B132FA-D3CE-4A6F-849A-7D4F5912285F}"/>
              </a:ext>
            </a:extLst>
          </p:cNvPr>
          <p:cNvSpPr/>
          <p:nvPr/>
        </p:nvSpPr>
        <p:spPr>
          <a:xfrm>
            <a:off x="9587060" y="4647414"/>
            <a:ext cx="443060" cy="197963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4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29EEB4-4841-49A2-9385-D7DD08146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5" t="16001" r="1236" b="6246"/>
          <a:stretch/>
        </p:blipFill>
        <p:spPr>
          <a:xfrm>
            <a:off x="1704679" y="2076902"/>
            <a:ext cx="9009869" cy="403514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F31DD4-72B9-43B8-ADB1-4071E3535F9E}"/>
              </a:ext>
            </a:extLst>
          </p:cNvPr>
          <p:cNvSpPr/>
          <p:nvPr/>
        </p:nvSpPr>
        <p:spPr>
          <a:xfrm>
            <a:off x="1287234" y="1479628"/>
            <a:ext cx="2842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2. Product Categories: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20AE21C-6C11-4E40-9ACF-C1A07B9B33C1}"/>
              </a:ext>
            </a:extLst>
          </p:cNvPr>
          <p:cNvSpPr/>
          <p:nvPr/>
        </p:nvSpPr>
        <p:spPr>
          <a:xfrm>
            <a:off x="9839090" y="3736408"/>
            <a:ext cx="659381" cy="260558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25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F31DD4-72B9-43B8-ADB1-4071E3535F9E}"/>
              </a:ext>
            </a:extLst>
          </p:cNvPr>
          <p:cNvSpPr/>
          <p:nvPr/>
        </p:nvSpPr>
        <p:spPr>
          <a:xfrm>
            <a:off x="1287234" y="1479628"/>
            <a:ext cx="2842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2. Product Categories: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3A8B40-3A36-4ED4-B32D-41682DF496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1" t="10414" r="2374" b="6805"/>
          <a:stretch/>
        </p:blipFill>
        <p:spPr>
          <a:xfrm>
            <a:off x="1877505" y="2069901"/>
            <a:ext cx="8436989" cy="405962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5067F3C-8DBA-467B-BFFD-3A903FE7CEE6}"/>
              </a:ext>
            </a:extLst>
          </p:cNvPr>
          <p:cNvSpPr/>
          <p:nvPr/>
        </p:nvSpPr>
        <p:spPr>
          <a:xfrm>
            <a:off x="9275976" y="3696623"/>
            <a:ext cx="904972" cy="234354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71F12BD-5A69-4B84-985B-C25B02492569}"/>
              </a:ext>
            </a:extLst>
          </p:cNvPr>
          <p:cNvSpPr/>
          <p:nvPr/>
        </p:nvSpPr>
        <p:spPr>
          <a:xfrm>
            <a:off x="9275977" y="3696623"/>
            <a:ext cx="904972" cy="234354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5C92704-E068-4581-9FAD-D54E9A5FE39C}"/>
              </a:ext>
            </a:extLst>
          </p:cNvPr>
          <p:cNvSpPr/>
          <p:nvPr/>
        </p:nvSpPr>
        <p:spPr>
          <a:xfrm>
            <a:off x="9275976" y="3697540"/>
            <a:ext cx="904972" cy="234354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7356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526103" y="597274"/>
            <a:ext cx="5412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A. Browsing &amp; Interface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F31DD4-72B9-43B8-ADB1-4071E3535F9E}"/>
              </a:ext>
            </a:extLst>
          </p:cNvPr>
          <p:cNvSpPr/>
          <p:nvPr/>
        </p:nvSpPr>
        <p:spPr>
          <a:xfrm>
            <a:off x="1287234" y="1479628"/>
            <a:ext cx="2842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2. Product Categories: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3A8B40-3A36-4ED4-B32D-41682DF496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1" t="10414" r="2374" b="6805"/>
          <a:stretch/>
        </p:blipFill>
        <p:spPr>
          <a:xfrm>
            <a:off x="1287234" y="2076902"/>
            <a:ext cx="5252823" cy="2527499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5067F3C-8DBA-467B-BFFD-3A903FE7CEE6}"/>
              </a:ext>
            </a:extLst>
          </p:cNvPr>
          <p:cNvSpPr/>
          <p:nvPr/>
        </p:nvSpPr>
        <p:spPr>
          <a:xfrm>
            <a:off x="5854210" y="3090333"/>
            <a:ext cx="597390" cy="143934"/>
          </a:xfrm>
          <a:prstGeom prst="roundRect">
            <a:avLst>
              <a:gd name="adj" fmla="val 27143"/>
            </a:avLst>
          </a:prstGeom>
          <a:noFill/>
          <a:ln w="1905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71F12BD-5A69-4B84-985B-C25B02492569}"/>
              </a:ext>
            </a:extLst>
          </p:cNvPr>
          <p:cNvSpPr/>
          <p:nvPr/>
        </p:nvSpPr>
        <p:spPr>
          <a:xfrm>
            <a:off x="3297278" y="2944935"/>
            <a:ext cx="597390" cy="650089"/>
          </a:xfrm>
          <a:prstGeom prst="roundRect">
            <a:avLst>
              <a:gd name="adj" fmla="val 27143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eclipseanime.com/wp-content/uploads/2025/04/487310374_17847069342440769_1860909086200229092_n.jpg">
            <a:extLst>
              <a:ext uri="{FF2B5EF4-FFF2-40B4-BE49-F238E27FC236}">
                <a16:creationId xmlns:a16="http://schemas.microsoft.com/office/drawing/2014/main" id="{C2B4387D-84CB-4FC3-A680-E9827CFA2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400" y="1735170"/>
            <a:ext cx="3004440" cy="2998194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B48FBD4-D584-4DF3-BFDA-B8EA46461F05}"/>
              </a:ext>
            </a:extLst>
          </p:cNvPr>
          <p:cNvSpPr/>
          <p:nvPr/>
        </p:nvSpPr>
        <p:spPr>
          <a:xfrm>
            <a:off x="7673400" y="1735170"/>
            <a:ext cx="3004439" cy="2998194"/>
          </a:xfrm>
          <a:prstGeom prst="roundRect">
            <a:avLst>
              <a:gd name="adj" fmla="val 17151"/>
            </a:avLst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EB200881-E1B3-4D71-B927-88D8E6B8A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41" y="5181347"/>
            <a:ext cx="120196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We designed the product display layout ourselves, including the background, product arrangement,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and category structure, to match the anime theme and create a fun shopping experience.</a:t>
            </a:r>
            <a:endParaRPr kumimoji="0" lang="en-US" altLang="en-US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3907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509759" y="1352591"/>
            <a:ext cx="3427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1. Sign Up / Login Page: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F09528-4859-4325-B999-C892DF5D76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603" t="12391" r="28258" b="7137"/>
          <a:stretch/>
        </p:blipFill>
        <p:spPr>
          <a:xfrm>
            <a:off x="946593" y="2247850"/>
            <a:ext cx="3801194" cy="3811856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3D1E3B-336C-4A0D-96ED-CBB5907118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198" t="13013" r="29639" b="7212"/>
          <a:stretch/>
        </p:blipFill>
        <p:spPr>
          <a:xfrm>
            <a:off x="6680860" y="2179744"/>
            <a:ext cx="3645603" cy="387996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C913EF7-4FF6-4773-A565-DC5750421A10}"/>
              </a:ext>
            </a:extLst>
          </p:cNvPr>
          <p:cNvSpPr/>
          <p:nvPr/>
        </p:nvSpPr>
        <p:spPr>
          <a:xfrm>
            <a:off x="4088800" y="14076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omic Sans MS" panose="030F0702030302020204" pitchFamily="66" charset="0"/>
              </a:rPr>
              <a:t>Enables users to create accounts, track orders, and save favorites.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D7A0622-08DA-414A-85E2-01F9CB6B5E28}"/>
              </a:ext>
            </a:extLst>
          </p:cNvPr>
          <p:cNvSpPr/>
          <p:nvPr/>
        </p:nvSpPr>
        <p:spPr>
          <a:xfrm>
            <a:off x="3987800" y="1332927"/>
            <a:ext cx="5918200" cy="72104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722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526103" y="597274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F31DD4-72B9-43B8-ADB1-4071E3535F9E}"/>
              </a:ext>
            </a:extLst>
          </p:cNvPr>
          <p:cNvSpPr/>
          <p:nvPr/>
        </p:nvSpPr>
        <p:spPr>
          <a:xfrm>
            <a:off x="1576439" y="1493383"/>
            <a:ext cx="22701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mic Sans MS" panose="030F0702030302020204" pitchFamily="66" charset="0"/>
              </a:rPr>
              <a:t>3. Blog Page Goal: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8232DAC-1670-4464-8D7C-46C39D8BFD8D}"/>
              </a:ext>
            </a:extLst>
          </p:cNvPr>
          <p:cNvSpPr/>
          <p:nvPr/>
        </p:nvSpPr>
        <p:spPr>
          <a:xfrm>
            <a:off x="3969379" y="1332927"/>
            <a:ext cx="5919339" cy="121673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AEE284-53CA-4F3B-A10D-DB467955E548}"/>
              </a:ext>
            </a:extLst>
          </p:cNvPr>
          <p:cNvSpPr/>
          <p:nvPr/>
        </p:nvSpPr>
        <p:spPr>
          <a:xfrm>
            <a:off x="4214912" y="147962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Comic Sans MS" panose="030F0702030302020204" pitchFamily="66" charset="0"/>
              </a:rPr>
              <a:t>Offers anime-related articles and content to keep</a:t>
            </a:r>
            <a:br>
              <a:rPr lang="ar-JO" altLang="en-US" dirty="0">
                <a:latin typeface="Comic Sans MS" panose="030F0702030302020204" pitchFamily="66" charset="0"/>
              </a:rPr>
            </a:br>
            <a:r>
              <a:rPr lang="en-US" altLang="en-US" dirty="0">
                <a:latin typeface="Comic Sans MS" panose="030F0702030302020204" pitchFamily="66" charset="0"/>
              </a:rPr>
              <a:t> users engaged and build a loyal fan base beyond shopping.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4E248D-5BFE-42C0-B66B-A757C57DE7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2" t="10235" r="1796" b="5898"/>
          <a:stretch/>
        </p:blipFill>
        <p:spPr>
          <a:xfrm>
            <a:off x="2182692" y="2799437"/>
            <a:ext cx="7115311" cy="3429221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7580262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C1A69D6-0376-49D1-A119-7462A99A6E5E}"/>
              </a:ext>
            </a:extLst>
          </p:cNvPr>
          <p:cNvSpPr/>
          <p:nvPr/>
        </p:nvSpPr>
        <p:spPr>
          <a:xfrm>
            <a:off x="655398" y="2633103"/>
            <a:ext cx="5121740" cy="1887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 No website to display or sell products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Customers limited to in-store only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Weak social media presence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No visual content for marketing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9A556DD-8F25-446D-8D06-B85077B748D1}"/>
              </a:ext>
            </a:extLst>
          </p:cNvPr>
          <p:cNvSpPr/>
          <p:nvPr/>
        </p:nvSpPr>
        <p:spPr>
          <a:xfrm>
            <a:off x="469900" y="1651000"/>
            <a:ext cx="5626100" cy="4314256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9585D54-EEDB-447B-92DE-0D05D802FFCC}"/>
              </a:ext>
            </a:extLst>
          </p:cNvPr>
          <p:cNvSpPr/>
          <p:nvPr/>
        </p:nvSpPr>
        <p:spPr>
          <a:xfrm>
            <a:off x="6320456" y="1651000"/>
            <a:ext cx="5626100" cy="4314256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739F7B-CD5C-4961-84FE-A93758C74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49399"/>
            <a:ext cx="745752" cy="745752"/>
          </a:xfrm>
          <a:prstGeom prst="flowChartConnector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BB202C-10CA-4C3B-8478-A656B9193FF7}"/>
              </a:ext>
            </a:extLst>
          </p:cNvPr>
          <p:cNvSpPr txBox="1"/>
          <p:nvPr/>
        </p:nvSpPr>
        <p:spPr>
          <a:xfrm>
            <a:off x="1314584" y="739559"/>
            <a:ext cx="393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Problems: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9B8338-EBBA-4585-9C76-5F8B0852F882}"/>
              </a:ext>
            </a:extLst>
          </p:cNvPr>
          <p:cNvSpPr txBox="1"/>
          <p:nvPr/>
        </p:nvSpPr>
        <p:spPr>
          <a:xfrm>
            <a:off x="6940684" y="739559"/>
            <a:ext cx="393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Solutions: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A8DAF8-CF20-43FF-BB48-4B9B7110BE8A}"/>
              </a:ext>
            </a:extLst>
          </p:cNvPr>
          <p:cNvSpPr/>
          <p:nvPr/>
        </p:nvSpPr>
        <p:spPr>
          <a:xfrm>
            <a:off x="6758134" y="2612737"/>
            <a:ext cx="5412878" cy="1887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We built a full e-commerce website</a:t>
            </a:r>
            <a:endParaRPr lang="ar-JO" sz="2000" dirty="0">
              <a:latin typeface="Comic Sans MS" panose="030F0702030302020204" pitchFamily="66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Enabled online browsing and ordering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Created Instagram &amp; Facebook pages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Designed posts using design tools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7374B9-C927-4407-A15E-0D71C3F2A632}"/>
              </a:ext>
            </a:extLst>
          </p:cNvPr>
          <p:cNvCxnSpPr/>
          <p:nvPr/>
        </p:nvCxnSpPr>
        <p:spPr>
          <a:xfrm>
            <a:off x="5843820" y="2941163"/>
            <a:ext cx="914314" cy="0"/>
          </a:xfrm>
          <a:prstGeom prst="straightConnector1">
            <a:avLst/>
          </a:prstGeom>
          <a:ln w="76200">
            <a:solidFill>
              <a:srgbClr val="A33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E9AD10-A5CB-4760-87D9-28EECD471A6A}"/>
              </a:ext>
            </a:extLst>
          </p:cNvPr>
          <p:cNvCxnSpPr>
            <a:cxnSpLocks/>
          </p:cNvCxnSpPr>
          <p:nvPr/>
        </p:nvCxnSpPr>
        <p:spPr>
          <a:xfrm>
            <a:off x="5467546" y="3402291"/>
            <a:ext cx="1295085" cy="0"/>
          </a:xfrm>
          <a:prstGeom prst="straightConnector1">
            <a:avLst/>
          </a:prstGeom>
          <a:ln w="76200">
            <a:solidFill>
              <a:srgbClr val="A33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3703B3-FE85-4F63-A4C3-B4C258925A2C}"/>
              </a:ext>
            </a:extLst>
          </p:cNvPr>
          <p:cNvCxnSpPr>
            <a:cxnSpLocks/>
          </p:cNvCxnSpPr>
          <p:nvPr/>
        </p:nvCxnSpPr>
        <p:spPr>
          <a:xfrm>
            <a:off x="4920792" y="3808128"/>
            <a:ext cx="1837342" cy="0"/>
          </a:xfrm>
          <a:prstGeom prst="straightConnector1">
            <a:avLst/>
          </a:prstGeom>
          <a:ln w="76200">
            <a:solidFill>
              <a:srgbClr val="A33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82B472-6BF2-425E-B093-8DC7A3CFC92B}"/>
              </a:ext>
            </a:extLst>
          </p:cNvPr>
          <p:cNvCxnSpPr>
            <a:cxnSpLocks/>
          </p:cNvCxnSpPr>
          <p:nvPr/>
        </p:nvCxnSpPr>
        <p:spPr>
          <a:xfrm>
            <a:off x="5165889" y="4265629"/>
            <a:ext cx="1592245" cy="0"/>
          </a:xfrm>
          <a:prstGeom prst="straightConnector1">
            <a:avLst/>
          </a:prstGeom>
          <a:ln w="76200">
            <a:solidFill>
              <a:srgbClr val="A33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c 25" descr="Warning">
            <a:extLst>
              <a:ext uri="{FF2B5EF4-FFF2-40B4-BE49-F238E27FC236}">
                <a16:creationId xmlns:a16="http://schemas.microsoft.com/office/drawing/2014/main" id="{01F9A6C5-ABE5-4DF7-B199-3D5CBD8A51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49901" y="900471"/>
            <a:ext cx="305972" cy="305972"/>
          </a:xfrm>
          <a:prstGeom prst="rect">
            <a:avLst/>
          </a:prstGeom>
        </p:spPr>
      </p:pic>
      <p:pic>
        <p:nvPicPr>
          <p:cNvPr id="28" name="Graphic 27" descr="Checkmark">
            <a:extLst>
              <a:ext uri="{FF2B5EF4-FFF2-40B4-BE49-F238E27FC236}">
                <a16:creationId xmlns:a16="http://schemas.microsoft.com/office/drawing/2014/main" id="{5C895EC3-6C97-4595-B5CA-1A30243058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76874" y="913563"/>
            <a:ext cx="305972" cy="30597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2CFA6EB-4672-4D26-8A3E-CF9CFC4A5CFA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31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B9926EF-5EB7-4412-AA01-5B9FDCDAF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351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670001" y="1344875"/>
            <a:ext cx="30299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2. Comment on Blog:</a:t>
            </a:r>
          </a:p>
          <a:p>
            <a:pPr lvl="1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913EF7-4FF6-4773-A565-DC5750421A10}"/>
              </a:ext>
            </a:extLst>
          </p:cNvPr>
          <p:cNvSpPr/>
          <p:nvPr/>
        </p:nvSpPr>
        <p:spPr>
          <a:xfrm>
            <a:off x="3911000" y="133171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Visitors can share feedback or interact with blog content publicly.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D7A0622-08DA-414A-85E2-01F9CB6B5E28}"/>
              </a:ext>
            </a:extLst>
          </p:cNvPr>
          <p:cNvSpPr/>
          <p:nvPr/>
        </p:nvSpPr>
        <p:spPr>
          <a:xfrm>
            <a:off x="3725042" y="1257008"/>
            <a:ext cx="5918200" cy="72104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44AAEB-83D4-4C0E-AFCE-F6AF4D3FAF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" t="11039" r="3620" b="35021"/>
          <a:stretch/>
        </p:blipFill>
        <p:spPr>
          <a:xfrm>
            <a:off x="260467" y="2052761"/>
            <a:ext cx="6929150" cy="2237475"/>
          </a:xfrm>
          <a:prstGeom prst="flowChartAlternateProcess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5003CE8-34E7-48DC-8990-BAC0CC9E6F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7501" r="2049" b="6450"/>
          <a:stretch/>
        </p:blipFill>
        <p:spPr>
          <a:xfrm>
            <a:off x="5806489" y="3563773"/>
            <a:ext cx="6096000" cy="2312202"/>
          </a:xfrm>
          <a:prstGeom prst="flowChartAlternateProcess">
            <a:avLst/>
          </a:prstGeom>
        </p:spPr>
      </p:pic>
    </p:spTree>
    <p:extLst>
      <p:ext uri="{BB962C8B-B14F-4D97-AF65-F5344CB8AC3E}">
        <p14:creationId xmlns:p14="http://schemas.microsoft.com/office/powerpoint/2010/main" val="15179953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44454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3. Comment Moderation System</a:t>
            </a:r>
          </a:p>
        </p:txBody>
      </p:sp>
      <p:pic>
        <p:nvPicPr>
          <p:cNvPr id="2050" name="Picture 2" descr="This may contain: the logo for google's new mobile app, m is shown in red and green">
            <a:extLst>
              <a:ext uri="{FF2B5EF4-FFF2-40B4-BE49-F238E27FC236}">
                <a16:creationId xmlns:a16="http://schemas.microsoft.com/office/drawing/2014/main" id="{0F160C82-90F0-485C-A4E5-A50E5E8A6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2829059"/>
            <a:ext cx="988021" cy="91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D7A0622-08DA-414A-85E2-01F9CB6B5E28}"/>
              </a:ext>
            </a:extLst>
          </p:cNvPr>
          <p:cNvSpPr/>
          <p:nvPr/>
        </p:nvSpPr>
        <p:spPr>
          <a:xfrm>
            <a:off x="2451100" y="2215269"/>
            <a:ext cx="7073900" cy="3067931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9EB3A5-172A-46A0-9C54-46BF8E7FCCAE}"/>
              </a:ext>
            </a:extLst>
          </p:cNvPr>
          <p:cNvSpPr/>
          <p:nvPr/>
        </p:nvSpPr>
        <p:spPr>
          <a:xfrm>
            <a:off x="2832100" y="2593112"/>
            <a:ext cx="6311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mic Sans MS" panose="030F0702030302020204" pitchFamily="66" charset="0"/>
              </a:rPr>
              <a:t>To maintain content quality and prevent spam, all comments go through manual moderation. </a:t>
            </a:r>
            <a:endParaRPr lang="ar-JO" altLang="en-US" sz="2400" dirty="0">
              <a:latin typeface="Comic Sans MS" panose="030F0702030302020204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mic Sans MS" panose="030F0702030302020204" pitchFamily="66" charset="0"/>
              </a:rPr>
              <a:t>Users see a message indicating their comment is pending, and we approve it only after review.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5942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830997" y="1251926"/>
            <a:ext cx="44454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3. Comment Moderation System</a:t>
            </a:r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4338031E-5E20-4958-853D-FA0E8C8973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" t="10317" r="2158" b="57414"/>
          <a:stretch/>
        </p:blipFill>
        <p:spPr>
          <a:xfrm>
            <a:off x="4334080" y="1727114"/>
            <a:ext cx="7730995" cy="1451729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570D85-1FD1-4D05-B78A-9DE2EB559D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" r="4184"/>
          <a:stretch/>
        </p:blipFill>
        <p:spPr>
          <a:xfrm>
            <a:off x="1385257" y="1877744"/>
            <a:ext cx="2081734" cy="443788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ADF10F-2DB4-460B-88A4-5255F6031E6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5" r="2374" b="21375"/>
          <a:stretch/>
        </p:blipFill>
        <p:spPr>
          <a:xfrm>
            <a:off x="4765289" y="3411996"/>
            <a:ext cx="6868576" cy="2674537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5" name="Graphic 14" descr="Line arrow Straight">
            <a:extLst>
              <a:ext uri="{FF2B5EF4-FFF2-40B4-BE49-F238E27FC236}">
                <a16:creationId xmlns:a16="http://schemas.microsoft.com/office/drawing/2014/main" id="{3128ADA8-70D7-4265-B341-7417E4C82E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66991" y="2369256"/>
            <a:ext cx="867089" cy="746789"/>
          </a:xfrm>
          <a:prstGeom prst="rect">
            <a:avLst/>
          </a:prstGeom>
        </p:spPr>
      </p:pic>
      <p:pic>
        <p:nvPicPr>
          <p:cNvPr id="18" name="Graphic 17" descr="Line arrow Straight">
            <a:extLst>
              <a:ext uri="{FF2B5EF4-FFF2-40B4-BE49-F238E27FC236}">
                <a16:creationId xmlns:a16="http://schemas.microsoft.com/office/drawing/2014/main" id="{4034F832-EEFB-4E6D-A19B-A79AF06A5F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3466991" y="4176665"/>
            <a:ext cx="1298298" cy="74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69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29386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4. Buyer Features: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E619CD-A8FB-4CFA-8862-AB72CF57B6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14" r="67526" b="9416"/>
          <a:stretch/>
        </p:blipFill>
        <p:spPr>
          <a:xfrm>
            <a:off x="8861628" y="2114138"/>
            <a:ext cx="2758068" cy="383005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C2C89A-7CF7-4F84-B7D0-FF5EBBA4DA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6" t="10758" r="69304" b="7849"/>
          <a:stretch/>
        </p:blipFill>
        <p:spPr>
          <a:xfrm>
            <a:off x="2920245" y="2053969"/>
            <a:ext cx="2568408" cy="3919646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16AE0842-5640-44E0-BE0B-351031E2DB7E}"/>
              </a:ext>
            </a:extLst>
          </p:cNvPr>
          <p:cNvGrpSpPr/>
          <p:nvPr/>
        </p:nvGrpSpPr>
        <p:grpSpPr>
          <a:xfrm>
            <a:off x="3321496" y="1207152"/>
            <a:ext cx="1620070" cy="747357"/>
            <a:chOff x="1534902" y="2838970"/>
            <a:chExt cx="1768433" cy="8212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AAA4A75-D654-452F-8B04-5AEFE6E01E39}"/>
                </a:ext>
              </a:extLst>
            </p:cNvPr>
            <p:cNvSpPr/>
            <p:nvPr/>
          </p:nvSpPr>
          <p:spPr>
            <a:xfrm>
              <a:off x="1534902" y="3290892"/>
              <a:ext cx="17684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 Shopping Cart</a:t>
              </a:r>
            </a:p>
          </p:txBody>
        </p:sp>
        <p:pic>
          <p:nvPicPr>
            <p:cNvPr id="22" name="Graphic 21" descr="Shopping cart">
              <a:extLst>
                <a:ext uri="{FF2B5EF4-FFF2-40B4-BE49-F238E27FC236}">
                  <a16:creationId xmlns:a16="http://schemas.microsoft.com/office/drawing/2014/main" id="{CE902B01-CD43-4727-8DE0-0A190FB22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190518" y="2838970"/>
              <a:ext cx="451921" cy="451921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22055D-D07B-4D15-B89E-EC19EAD151B3}"/>
              </a:ext>
            </a:extLst>
          </p:cNvPr>
          <p:cNvGrpSpPr/>
          <p:nvPr/>
        </p:nvGrpSpPr>
        <p:grpSpPr>
          <a:xfrm>
            <a:off x="9706966" y="1326649"/>
            <a:ext cx="1199367" cy="706268"/>
            <a:chOff x="7138485" y="2953956"/>
            <a:chExt cx="1199367" cy="70626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49F7B75-4CE1-4DC4-9EB2-AF42EBF42BD9}"/>
                </a:ext>
              </a:extLst>
            </p:cNvPr>
            <p:cNvSpPr/>
            <p:nvPr/>
          </p:nvSpPr>
          <p:spPr>
            <a:xfrm>
              <a:off x="7138485" y="3290892"/>
              <a:ext cx="1199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Favorites</a:t>
              </a:r>
            </a:p>
          </p:txBody>
        </p:sp>
        <p:pic>
          <p:nvPicPr>
            <p:cNvPr id="24" name="Graphic 23" descr="Heart">
              <a:extLst>
                <a:ext uri="{FF2B5EF4-FFF2-40B4-BE49-F238E27FC236}">
                  <a16:creationId xmlns:a16="http://schemas.microsoft.com/office/drawing/2014/main" id="{D5B8541C-41CF-4F50-AC24-EAD77F134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515181" y="2953956"/>
              <a:ext cx="422188" cy="422188"/>
            </a:xfrm>
            <a:prstGeom prst="rect">
              <a:avLst/>
            </a:prstGeom>
          </p:spPr>
        </p:pic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7E12E52C-3EA5-4D73-ABA1-D3C4EE51B98D}"/>
              </a:ext>
            </a:extLst>
          </p:cNvPr>
          <p:cNvSpPr/>
          <p:nvPr/>
        </p:nvSpPr>
        <p:spPr>
          <a:xfrm>
            <a:off x="5550144" y="3105834"/>
            <a:ext cx="32499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Enhance of the shopping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experience and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decision-making.</a:t>
            </a:r>
          </a:p>
        </p:txBody>
      </p:sp>
    </p:spTree>
    <p:extLst>
      <p:ext uri="{BB962C8B-B14F-4D97-AF65-F5344CB8AC3E}">
        <p14:creationId xmlns:p14="http://schemas.microsoft.com/office/powerpoint/2010/main" val="24480251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2707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>
                <a:latin typeface="Comic Sans MS" panose="030F0702030302020204" pitchFamily="66" charset="0"/>
              </a:rPr>
              <a:t>4. Buyer Features: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12E52C-3EA5-4D73-ABA1-D3C4EE51B98D}"/>
              </a:ext>
            </a:extLst>
          </p:cNvPr>
          <p:cNvSpPr/>
          <p:nvPr/>
        </p:nvSpPr>
        <p:spPr>
          <a:xfrm>
            <a:off x="5590096" y="2683257"/>
            <a:ext cx="7104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Helps users quickly revisit products they viewed.</a:t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Improves shopping experience and saves time.</a:t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>Encourages decision-making and purchases.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7B3F0E-F989-46B4-B0F3-67A6378FED67}"/>
              </a:ext>
            </a:extLst>
          </p:cNvPr>
          <p:cNvSpPr/>
          <p:nvPr/>
        </p:nvSpPr>
        <p:spPr>
          <a:xfrm>
            <a:off x="946593" y="3323214"/>
            <a:ext cx="1944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Recently Viewed</a:t>
            </a:r>
          </a:p>
          <a:p>
            <a:r>
              <a:rPr lang="en-US" dirty="0">
                <a:latin typeface="Comic Sans MS" panose="030F0702030302020204" pitchFamily="66" charset="0"/>
              </a:rPr>
              <a:t> Items: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03FAF1-A78B-45ED-A719-AB548A0C78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425" r="66521" b="8178"/>
          <a:stretch/>
        </p:blipFill>
        <p:spPr>
          <a:xfrm>
            <a:off x="3195123" y="1806002"/>
            <a:ext cx="3125606" cy="4327087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EE7A93-5BA3-497B-8880-5D3E3DB94D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612" r="86392" b="5292"/>
          <a:stretch/>
        </p:blipFill>
        <p:spPr>
          <a:xfrm>
            <a:off x="1005282" y="2131585"/>
            <a:ext cx="1659118" cy="82956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699281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48750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5. </a:t>
            </a:r>
            <a:r>
              <a:rPr lang="en-US" altLang="en-US" sz="2000" dirty="0">
                <a:latin typeface="Comic Sans MS" panose="030F0702030302020204" pitchFamily="66" charset="0"/>
              </a:rPr>
              <a:t>Dynamic Shipping-Based Pricing</a:t>
            </a:r>
            <a:r>
              <a:rPr lang="en-US" sz="2000" dirty="0">
                <a:latin typeface="Comic Sans MS" panose="030F0702030302020204" pitchFamily="66" charset="0"/>
              </a:rPr>
              <a:t>: 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A9050300-6D36-4581-8751-4E8C5CC23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06" y="1732719"/>
            <a:ext cx="110855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The product price updates based on the selected shipping location. </a:t>
            </a:r>
            <a:endParaRPr lang="ar-SA" altLang="en-US" sz="1800" dirty="0">
              <a:latin typeface="Comic Sans MS" panose="030F0702030302020204" pitchFamily="66" charset="0"/>
            </a:endParaRPr>
          </a:p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This helps provide accurate total costs before checkout, ensuring transparency and improving user trust.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EE2B0123-18A7-4907-B2C2-7022904D0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4261" y="5899983"/>
            <a:ext cx="68355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Shipping cost is added based on location to reflect real delivery fees.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1B6DF2-2944-481F-AE0E-02B0F01EAD83}"/>
              </a:ext>
            </a:extLst>
          </p:cNvPr>
          <p:cNvGrpSpPr/>
          <p:nvPr/>
        </p:nvGrpSpPr>
        <p:grpSpPr>
          <a:xfrm>
            <a:off x="573717" y="2565013"/>
            <a:ext cx="6018570" cy="3050615"/>
            <a:chOff x="634501" y="2737319"/>
            <a:chExt cx="6018570" cy="305061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42433F1-30EE-4E6B-A1F9-86AE2756AE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" t="18227" r="60758" b="25909"/>
            <a:stretch/>
          </p:blipFill>
          <p:spPr>
            <a:xfrm>
              <a:off x="634501" y="2737319"/>
              <a:ext cx="3809645" cy="3050615"/>
            </a:xfrm>
            <a:prstGeom prst="flowChartAlternateProcess">
              <a:avLst/>
            </a:prstGeom>
            <a:ln w="57150">
              <a:solidFill>
                <a:srgbClr val="A339FF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B0AB91-82F4-4B22-8DA4-8320FAFBE892}"/>
                </a:ext>
              </a:extLst>
            </p:cNvPr>
            <p:cNvSpPr txBox="1"/>
            <p:nvPr/>
          </p:nvSpPr>
          <p:spPr>
            <a:xfrm>
              <a:off x="5154471" y="4379529"/>
              <a:ext cx="149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1948 Areas</a:t>
              </a:r>
            </a:p>
          </p:txBody>
        </p:sp>
        <p:pic>
          <p:nvPicPr>
            <p:cNvPr id="17" name="Graphic 16" descr="Line arrow Straight">
              <a:extLst>
                <a:ext uri="{FF2B5EF4-FFF2-40B4-BE49-F238E27FC236}">
                  <a16:creationId xmlns:a16="http://schemas.microsoft.com/office/drawing/2014/main" id="{02598EEF-60E7-4CFF-86EE-6473EB53C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444146" y="4265883"/>
              <a:ext cx="830463" cy="596624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4D5C537-E72A-4FF9-B4A7-7E9B40AA27BD}"/>
              </a:ext>
            </a:extLst>
          </p:cNvPr>
          <p:cNvGrpSpPr/>
          <p:nvPr/>
        </p:nvGrpSpPr>
        <p:grpSpPr>
          <a:xfrm>
            <a:off x="5477067" y="2870415"/>
            <a:ext cx="6306077" cy="2988993"/>
            <a:chOff x="4875128" y="2795993"/>
            <a:chExt cx="6306077" cy="298899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62F7367-9D49-4501-B80C-94E44DF598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90" t="18830" r="59272" b="29184"/>
            <a:stretch/>
          </p:blipFill>
          <p:spPr>
            <a:xfrm>
              <a:off x="7037530" y="2795993"/>
              <a:ext cx="4143675" cy="2988993"/>
            </a:xfrm>
            <a:prstGeom prst="flowChartAlternateProcess">
              <a:avLst/>
            </a:prstGeom>
            <a:ln w="57150">
              <a:solidFill>
                <a:srgbClr val="A339FF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BA0C3F-32CF-4C77-B419-6F95E85CE5FB}"/>
                </a:ext>
              </a:extLst>
            </p:cNvPr>
            <p:cNvSpPr txBox="1"/>
            <p:nvPr/>
          </p:nvSpPr>
          <p:spPr>
            <a:xfrm>
              <a:off x="4875128" y="4537149"/>
              <a:ext cx="149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West Bank</a:t>
              </a:r>
            </a:p>
          </p:txBody>
        </p:sp>
        <p:pic>
          <p:nvPicPr>
            <p:cNvPr id="21" name="Graphic 20" descr="Line arrow Straight">
              <a:extLst>
                <a:ext uri="{FF2B5EF4-FFF2-40B4-BE49-F238E27FC236}">
                  <a16:creationId xmlns:a16="http://schemas.microsoft.com/office/drawing/2014/main" id="{73ABADA6-546B-4F75-AC6D-14C6576BD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0800000">
              <a:off x="6156161" y="4453947"/>
              <a:ext cx="830463" cy="5966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4868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636411" y="1238434"/>
            <a:ext cx="6861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5. </a:t>
            </a:r>
            <a:r>
              <a:rPr lang="en-US" altLang="en-US" sz="2000" dirty="0">
                <a:latin typeface="Comic Sans MS" panose="030F0702030302020204" pitchFamily="66" charset="0"/>
              </a:rPr>
              <a:t>Advanced Product Customization – Step by Step</a:t>
            </a:r>
            <a:r>
              <a:rPr lang="en-US" sz="2000" dirty="0">
                <a:latin typeface="Comic Sans MS" panose="030F0702030302020204" pitchFamily="66" charset="0"/>
              </a:rPr>
              <a:t>: 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A9050300-6D36-4581-8751-4E8C5CC23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138" y="1761243"/>
            <a:ext cx="1086692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In this feature, users can choose a product and fully customize it by</a:t>
            </a:r>
            <a:endParaRPr lang="ar-SA" altLang="en-US" sz="1800" dirty="0">
              <a:latin typeface="Comic Sans MS" panose="030F0702030302020204" pitchFamily="66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 adding images or text. 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800" dirty="0">
              <a:latin typeface="Comic Sans MS" panose="030F0702030302020204" pitchFamily="66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Each element updates the price automatically based on selections. 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ar-SA" altLang="en-US" sz="1800" dirty="0">
              <a:latin typeface="Comic Sans MS" panose="030F0702030302020204" pitchFamily="66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They can adjust size, color, position, and even design the front or back of the item.</a:t>
            </a: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2D6B757C-E01F-4020-A287-92C0B1B1E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752" y="3884994"/>
            <a:ext cx="38672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Available Customizable Products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689EA60-235B-466F-B278-09937898DB69}"/>
              </a:ext>
            </a:extLst>
          </p:cNvPr>
          <p:cNvCxnSpPr>
            <a:cxnSpLocks/>
          </p:cNvCxnSpPr>
          <p:nvPr/>
        </p:nvCxnSpPr>
        <p:spPr>
          <a:xfrm>
            <a:off x="1509876" y="3546851"/>
            <a:ext cx="8856133" cy="0"/>
          </a:xfrm>
          <a:prstGeom prst="line">
            <a:avLst/>
          </a:prstGeom>
          <a:ln w="57150">
            <a:solidFill>
              <a:srgbClr val="A33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69960E6-8FFB-4F62-9E78-EF7A89C842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010" t="10307" r="1630" b="20625"/>
          <a:stretch/>
        </p:blipFill>
        <p:spPr>
          <a:xfrm>
            <a:off x="4172929" y="3720369"/>
            <a:ext cx="5262032" cy="251275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090489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6861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5. </a:t>
            </a:r>
            <a:r>
              <a:rPr lang="en-US" altLang="en-US" sz="2000" dirty="0">
                <a:latin typeface="Comic Sans MS" panose="030F0702030302020204" pitchFamily="66" charset="0"/>
              </a:rPr>
              <a:t>Advanced Product Customization – Step by Step</a:t>
            </a:r>
            <a:r>
              <a:rPr lang="en-US" sz="2000" dirty="0">
                <a:latin typeface="Comic Sans MS" panose="030F0702030302020204" pitchFamily="66" charset="0"/>
              </a:rPr>
              <a:t>: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68E885-B4D5-49CA-81AE-B967E7319B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47" t="10151" r="2375" b="6111"/>
          <a:stretch/>
        </p:blipFill>
        <p:spPr>
          <a:xfrm>
            <a:off x="441267" y="2053969"/>
            <a:ext cx="6270617" cy="307737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DFCFAA-1A6A-4FEC-B9EF-323C80E787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05" t="57404" r="57526" b="19798"/>
          <a:stretch/>
        </p:blipFill>
        <p:spPr>
          <a:xfrm>
            <a:off x="8283576" y="1791998"/>
            <a:ext cx="3071201" cy="1493629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20F535-2F3D-4B69-8E00-B967A123A01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342" t="48281" r="57764" b="29263"/>
          <a:stretch/>
        </p:blipFill>
        <p:spPr>
          <a:xfrm>
            <a:off x="8435527" y="4053857"/>
            <a:ext cx="2767301" cy="134990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8CA7EE5-E2DE-4389-A7FF-027D9F64B83B}"/>
              </a:ext>
            </a:extLst>
          </p:cNvPr>
          <p:cNvSpPr/>
          <p:nvPr/>
        </p:nvSpPr>
        <p:spPr>
          <a:xfrm>
            <a:off x="79088" y="5696321"/>
            <a:ext cx="11991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A339FF"/>
                </a:solidFill>
                <a:latin typeface="Comic Sans MS" panose="030F0702030302020204" pitchFamily="66" charset="0"/>
              </a:rPr>
              <a:t>Step completed</a:t>
            </a:r>
            <a:r>
              <a:rPr lang="en-US" sz="2400" b="1" i="1" dirty="0">
                <a:latin typeface="Comic Sans MS" panose="030F0702030302020204" pitchFamily="66" charset="0"/>
              </a:rPr>
              <a:t>: Product type and device model selected.</a:t>
            </a:r>
            <a:endParaRPr lang="ar-JO" sz="2400" b="1" i="1" dirty="0">
              <a:latin typeface="Comic Sans MS" panose="030F0702030302020204" pitchFamily="66" charset="0"/>
            </a:endParaRPr>
          </a:p>
        </p:txBody>
      </p:sp>
      <p:pic>
        <p:nvPicPr>
          <p:cNvPr id="17" name="Graphic 16" descr="Line arrow Straight">
            <a:extLst>
              <a:ext uri="{FF2B5EF4-FFF2-40B4-BE49-F238E27FC236}">
                <a16:creationId xmlns:a16="http://schemas.microsoft.com/office/drawing/2014/main" id="{8C6DE2D9-9583-475F-84F7-88D8A6B08C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6711885" y="2441124"/>
            <a:ext cx="1571690" cy="596624"/>
          </a:xfrm>
          <a:prstGeom prst="rect">
            <a:avLst/>
          </a:prstGeom>
        </p:spPr>
      </p:pic>
      <p:pic>
        <p:nvPicPr>
          <p:cNvPr id="19" name="Graphic 18" descr="Line arrow Straight">
            <a:extLst>
              <a:ext uri="{FF2B5EF4-FFF2-40B4-BE49-F238E27FC236}">
                <a16:creationId xmlns:a16="http://schemas.microsoft.com/office/drawing/2014/main" id="{342A5393-1C15-4B99-9BE1-A1E16C31B8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9361383" y="3371430"/>
            <a:ext cx="699207" cy="59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422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6861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5. </a:t>
            </a:r>
            <a:r>
              <a:rPr lang="en-US" altLang="en-US" sz="2000" dirty="0">
                <a:latin typeface="Comic Sans MS" panose="030F0702030302020204" pitchFamily="66" charset="0"/>
              </a:rPr>
              <a:t>Advanced Product Customization – Step by Step</a:t>
            </a:r>
            <a:r>
              <a:rPr lang="en-US" sz="2000" dirty="0">
                <a:latin typeface="Comic Sans MS" panose="030F0702030302020204" pitchFamily="66" charset="0"/>
              </a:rPr>
              <a:t>: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E7A2C1-4BB9-4C48-A3C5-C8F73E0329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47" t="66941" r="57938" b="19799"/>
          <a:stretch/>
        </p:blipFill>
        <p:spPr>
          <a:xfrm>
            <a:off x="775338" y="3532315"/>
            <a:ext cx="2074460" cy="909364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05BF59-A905-4F90-B24C-5D558BD3E7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902" t="69553" r="58402" b="15708"/>
          <a:stretch/>
        </p:blipFill>
        <p:spPr>
          <a:xfrm>
            <a:off x="3501038" y="3490230"/>
            <a:ext cx="1913642" cy="1010776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7D6AE0-DFE0-46D1-AC67-4112537A45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392" t="59656" r="58247" b="31822"/>
          <a:stretch/>
        </p:blipFill>
        <p:spPr>
          <a:xfrm>
            <a:off x="6065920" y="3649140"/>
            <a:ext cx="1263192" cy="58446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8" name="Graphic 17" descr="Line arrow Straight">
            <a:extLst>
              <a:ext uri="{FF2B5EF4-FFF2-40B4-BE49-F238E27FC236}">
                <a16:creationId xmlns:a16="http://schemas.microsoft.com/office/drawing/2014/main" id="{85AC90C3-55CF-4984-98A5-C18007DB15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2870891" y="3697792"/>
            <a:ext cx="597246" cy="596624"/>
          </a:xfrm>
          <a:prstGeom prst="rect">
            <a:avLst/>
          </a:prstGeom>
        </p:spPr>
      </p:pic>
      <p:pic>
        <p:nvPicPr>
          <p:cNvPr id="20" name="Graphic 19" descr="Line arrow Straight">
            <a:extLst>
              <a:ext uri="{FF2B5EF4-FFF2-40B4-BE49-F238E27FC236}">
                <a16:creationId xmlns:a16="http://schemas.microsoft.com/office/drawing/2014/main" id="{F3AF0B91-E543-4121-BD41-3458D74279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5436048" y="3682929"/>
            <a:ext cx="597246" cy="5966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854038-DB6B-46D8-BA8C-8DE0CF0F805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48" t="34364" r="58062" b="15708"/>
          <a:stretch/>
        </p:blipFill>
        <p:spPr>
          <a:xfrm>
            <a:off x="8034346" y="2779469"/>
            <a:ext cx="4079097" cy="284338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21" name="Graphic 20" descr="Line arrow Straight">
            <a:extLst>
              <a:ext uri="{FF2B5EF4-FFF2-40B4-BE49-F238E27FC236}">
                <a16:creationId xmlns:a16="http://schemas.microsoft.com/office/drawing/2014/main" id="{7AB4BAE9-37C0-465A-8CF5-1E3E7348C8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7383106" y="3651049"/>
            <a:ext cx="597246" cy="59662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57299E5-5BBF-4783-809C-831BB722EA20}"/>
              </a:ext>
            </a:extLst>
          </p:cNvPr>
          <p:cNvSpPr/>
          <p:nvPr/>
        </p:nvSpPr>
        <p:spPr>
          <a:xfrm>
            <a:off x="573717" y="5701241"/>
            <a:ext cx="112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A339FF"/>
                </a:solidFill>
                <a:latin typeface="Comic Sans MS" panose="030F0702030302020204" pitchFamily="66" charset="0"/>
              </a:rPr>
              <a:t>Step completed</a:t>
            </a:r>
            <a:r>
              <a:rPr lang="en-US" sz="2400" b="1" i="1" dirty="0">
                <a:latin typeface="Comic Sans MS" panose="030F0702030302020204" pitchFamily="66" charset="0"/>
              </a:rPr>
              <a:t>: Customer uploaded an image. </a:t>
            </a:r>
            <a:endParaRPr lang="ar-JO" sz="2400" b="1" i="1" dirty="0">
              <a:latin typeface="Comic Sans MS" panose="030F0702030302020204" pitchFamily="66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C78FC2-2987-456A-AA32-330E19DD39D8}"/>
              </a:ext>
            </a:extLst>
          </p:cNvPr>
          <p:cNvSpPr/>
          <p:nvPr/>
        </p:nvSpPr>
        <p:spPr>
          <a:xfrm>
            <a:off x="573717" y="1830462"/>
            <a:ext cx="78423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latin typeface="Comic Sans MS" panose="030F0702030302020204" pitchFamily="66" charset="0"/>
              </a:rPr>
              <a:t>Important notes were submitted to the customer: </a:t>
            </a:r>
            <a:endParaRPr lang="ar-JO" b="1" i="1" dirty="0">
              <a:latin typeface="Comic Sans MS" panose="030F0702030302020204" pitchFamily="66" charset="0"/>
            </a:endParaRPr>
          </a:p>
          <a:p>
            <a:pPr algn="ctr"/>
            <a:r>
              <a:rPr lang="en-US" b="1" i="1" dirty="0">
                <a:latin typeface="Comic Sans MS" panose="030F0702030302020204" pitchFamily="66" charset="0"/>
              </a:rPr>
              <a:t>use high-quality image, background will be removed only.</a:t>
            </a:r>
            <a:endParaRPr lang="en-US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580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553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B. Account &amp; Interaction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7502F4-74E7-4671-B632-1AB6990B945A}"/>
              </a:ext>
            </a:extLst>
          </p:cNvPr>
          <p:cNvSpPr/>
          <p:nvPr/>
        </p:nvSpPr>
        <p:spPr>
          <a:xfrm>
            <a:off x="946593" y="1357782"/>
            <a:ext cx="6861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5. </a:t>
            </a:r>
            <a:r>
              <a:rPr lang="en-US" altLang="en-US" sz="2000" dirty="0">
                <a:latin typeface="Comic Sans MS" panose="030F0702030302020204" pitchFamily="66" charset="0"/>
              </a:rPr>
              <a:t>Advanced Product Customization – Step by Step</a:t>
            </a:r>
            <a:r>
              <a:rPr lang="en-US" sz="2000" dirty="0">
                <a:latin typeface="Comic Sans MS" panose="030F0702030302020204" pitchFamily="66" charset="0"/>
              </a:rPr>
              <a:t>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1A55C1-7DF6-4427-AAF8-FEFE47F8B1D8}"/>
              </a:ext>
            </a:extLst>
          </p:cNvPr>
          <p:cNvSpPr/>
          <p:nvPr/>
        </p:nvSpPr>
        <p:spPr>
          <a:xfrm>
            <a:off x="1945665" y="5858022"/>
            <a:ext cx="830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A339FF"/>
                </a:solidFill>
                <a:latin typeface="Comic Sans MS" panose="030F0702030302020204" pitchFamily="66" charset="0"/>
              </a:rPr>
              <a:t>Step completed: </a:t>
            </a:r>
            <a:r>
              <a:rPr lang="en-US" sz="2400" b="1" i="1" dirty="0">
                <a:latin typeface="Comic Sans MS" panose="030F0702030302020204" pitchFamily="66" charset="0"/>
              </a:rPr>
              <a:t>Email received with content to print.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02A58D-FD51-4220-8DAB-58949746D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2930" y="1937230"/>
            <a:ext cx="3007834" cy="374145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4541647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072B-B7D6-44AB-ACD4-1AB141AFE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49399"/>
            <a:ext cx="745752" cy="745752"/>
          </a:xfrm>
          <a:prstGeom prst="flowChartConnector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CC8C668-A5CF-47D8-88BB-4A1D7D3E5830}"/>
              </a:ext>
            </a:extLst>
          </p:cNvPr>
          <p:cNvSpPr/>
          <p:nvPr/>
        </p:nvSpPr>
        <p:spPr>
          <a:xfrm>
            <a:off x="1475295" y="895151"/>
            <a:ext cx="9341963" cy="1452123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648D7F-BC6F-4F79-A959-9222DB4302F0}"/>
              </a:ext>
            </a:extLst>
          </p:cNvPr>
          <p:cNvSpPr txBox="1"/>
          <p:nvPr/>
        </p:nvSpPr>
        <p:spPr>
          <a:xfrm>
            <a:off x="4098993" y="0"/>
            <a:ext cx="393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Our Vision: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FFCF0E-9708-4B79-8522-C7456CEFFDAE}"/>
              </a:ext>
            </a:extLst>
          </p:cNvPr>
          <p:cNvSpPr txBox="1"/>
          <p:nvPr/>
        </p:nvSpPr>
        <p:spPr>
          <a:xfrm>
            <a:off x="4098993" y="2721114"/>
            <a:ext cx="393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Our Mission: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420B42-E949-4CD8-B8D1-18E6A2365DAB}"/>
              </a:ext>
            </a:extLst>
          </p:cNvPr>
          <p:cNvSpPr/>
          <p:nvPr/>
        </p:nvSpPr>
        <p:spPr>
          <a:xfrm>
            <a:off x="1836657" y="930190"/>
            <a:ext cx="8880048" cy="1139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latin typeface="Comic Sans MS" panose="030F0702030302020204" pitchFamily="66" charset="0"/>
              </a:rPr>
              <a:t>To become the top anime store in Palestine by combining quality products with a strong digital presence.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004DC4-4D10-44D0-97A5-58CBF94DFD16}"/>
              </a:ext>
            </a:extLst>
          </p:cNvPr>
          <p:cNvSpPr/>
          <p:nvPr/>
        </p:nvSpPr>
        <p:spPr>
          <a:xfrm>
            <a:off x="1655976" y="3807844"/>
            <a:ext cx="8880048" cy="2247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omic Sans MS" panose="030F0702030302020204" pitchFamily="66" charset="0"/>
              </a:rPr>
              <a:t>Offer a smooth online shopping experience.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omic Sans MS" panose="030F0702030302020204" pitchFamily="66" charset="0"/>
              </a:rPr>
              <a:t>Provide anime items fans love.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latin typeface="Comic Sans MS" panose="030F0702030302020204" pitchFamily="66" charset="0"/>
              </a:rPr>
              <a:t>Share updates and engage with visitors through the website.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CBDF01-8ACE-462A-828E-878BB6147AD9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1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A29A6307-4E56-4194-8564-CCA0012CC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EF89A4D-867B-40D0-A870-CC7A2DB428BA}"/>
              </a:ext>
            </a:extLst>
          </p:cNvPr>
          <p:cNvSpPr/>
          <p:nvPr/>
        </p:nvSpPr>
        <p:spPr>
          <a:xfrm>
            <a:off x="946592" y="3693753"/>
            <a:ext cx="10591816" cy="2509084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 descr="Eye">
            <a:extLst>
              <a:ext uri="{FF2B5EF4-FFF2-40B4-BE49-F238E27FC236}">
                <a16:creationId xmlns:a16="http://schemas.microsoft.com/office/drawing/2014/main" id="{E34AF73C-840D-41EC-9CF8-1B09505E35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444845">
            <a:off x="4098993" y="53435"/>
            <a:ext cx="567287" cy="567287"/>
          </a:xfrm>
          <a:prstGeom prst="rect">
            <a:avLst/>
          </a:prstGeom>
        </p:spPr>
      </p:pic>
      <p:pic>
        <p:nvPicPr>
          <p:cNvPr id="16" name="Graphic 15" descr="Checklist">
            <a:extLst>
              <a:ext uri="{FF2B5EF4-FFF2-40B4-BE49-F238E27FC236}">
                <a16:creationId xmlns:a16="http://schemas.microsoft.com/office/drawing/2014/main" id="{972C9F22-1622-442D-817A-268D6F0FE3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844443">
            <a:off x="4014217" y="2784398"/>
            <a:ext cx="567287" cy="56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668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4C9DC0-1A92-48E1-A40B-5BECEE224C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0" t="10759" r="2374" b="14105"/>
          <a:stretch/>
        </p:blipFill>
        <p:spPr>
          <a:xfrm>
            <a:off x="418358" y="2278795"/>
            <a:ext cx="5270726" cy="2300409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857385-88BB-4205-8AFA-23B8AFCDDF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7" t="29886" r="2375" b="6808"/>
          <a:stretch/>
        </p:blipFill>
        <p:spPr>
          <a:xfrm>
            <a:off x="6285297" y="2356548"/>
            <a:ext cx="5781108" cy="214490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C004FFC-0033-4BA5-B7A9-467EBE827B8F}"/>
              </a:ext>
            </a:extLst>
          </p:cNvPr>
          <p:cNvSpPr/>
          <p:nvPr/>
        </p:nvSpPr>
        <p:spPr>
          <a:xfrm>
            <a:off x="2195631" y="4991982"/>
            <a:ext cx="8616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The About Us page lets users know more about us.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7222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1. </a:t>
            </a:r>
            <a:r>
              <a:rPr lang="en-US" altLang="en-US" sz="2000" dirty="0">
                <a:latin typeface="Comic Sans MS" panose="030F0702030302020204" pitchFamily="66" charset="0"/>
              </a:rPr>
              <a:t>About Us 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8657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962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2. </a:t>
            </a:r>
            <a:r>
              <a:rPr lang="en-US" altLang="en-US" sz="2000" dirty="0">
                <a:latin typeface="Comic Sans MS" panose="030F0702030302020204" pitchFamily="66" charset="0"/>
              </a:rPr>
              <a:t>Contact Us 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B516A9-6543-4BDD-BD3A-A54397D3E1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8" t="12388" r="1646" b="48911"/>
          <a:stretch/>
        </p:blipFill>
        <p:spPr>
          <a:xfrm>
            <a:off x="1385257" y="1968177"/>
            <a:ext cx="9715620" cy="2182775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8EC62B5-9DE9-4524-A01F-142145DA614D}"/>
              </a:ext>
            </a:extLst>
          </p:cNvPr>
          <p:cNvSpPr/>
          <p:nvPr/>
        </p:nvSpPr>
        <p:spPr>
          <a:xfrm>
            <a:off x="1634762" y="4819821"/>
            <a:ext cx="89224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Users can reach us on WhatsApp through the link on the Contact Us page.</a:t>
            </a:r>
          </a:p>
        </p:txBody>
      </p:sp>
    </p:spTree>
    <p:extLst>
      <p:ext uri="{BB962C8B-B14F-4D97-AF65-F5344CB8AC3E}">
        <p14:creationId xmlns:p14="http://schemas.microsoft.com/office/powerpoint/2010/main" val="3160119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962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2. </a:t>
            </a:r>
            <a:r>
              <a:rPr lang="en-US" altLang="en-US" sz="2000" dirty="0">
                <a:latin typeface="Comic Sans MS" panose="030F0702030302020204" pitchFamily="66" charset="0"/>
              </a:rPr>
              <a:t>Contact Us 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99B8DA-0E72-44EF-8375-063636E878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5" t="18329" r="51210" b="6105"/>
          <a:stretch/>
        </p:blipFill>
        <p:spPr>
          <a:xfrm>
            <a:off x="6499765" y="1557837"/>
            <a:ext cx="4487977" cy="4109987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138BF89-4D40-4AEC-9726-F349DA403CF7}"/>
              </a:ext>
            </a:extLst>
          </p:cNvPr>
          <p:cNvSpPr/>
          <p:nvPr/>
        </p:nvSpPr>
        <p:spPr>
          <a:xfrm>
            <a:off x="562544" y="272284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A map was added to show our location and make it easier for users to find us.</a:t>
            </a:r>
          </a:p>
        </p:txBody>
      </p:sp>
    </p:spTree>
    <p:extLst>
      <p:ext uri="{BB962C8B-B14F-4D97-AF65-F5344CB8AC3E}">
        <p14:creationId xmlns:p14="http://schemas.microsoft.com/office/powerpoint/2010/main" val="38798764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962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2. </a:t>
            </a:r>
            <a:r>
              <a:rPr lang="en-US" altLang="en-US" sz="2000" dirty="0">
                <a:latin typeface="Comic Sans MS" panose="030F0702030302020204" pitchFamily="66" charset="0"/>
              </a:rPr>
              <a:t>Contact Us 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AD738F-B940-4186-8399-F31498D3D0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711" t="22007" r="5478" b="18063"/>
          <a:stretch/>
        </p:blipFill>
        <p:spPr>
          <a:xfrm>
            <a:off x="7332159" y="2428026"/>
            <a:ext cx="4014891" cy="3676745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A230053-41D8-4A86-A50D-7BF21F04CA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342" t="29614" r="4847" b="40070"/>
          <a:stretch/>
        </p:blipFill>
        <p:spPr>
          <a:xfrm>
            <a:off x="2852395" y="1918603"/>
            <a:ext cx="4135546" cy="191579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7A36B0-91BA-40D8-9645-89D194424AE2}"/>
              </a:ext>
            </a:extLst>
          </p:cNvPr>
          <p:cNvSpPr/>
          <p:nvPr/>
        </p:nvSpPr>
        <p:spPr>
          <a:xfrm>
            <a:off x="269507" y="4499944"/>
            <a:ext cx="68531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The page includes our location, working hours, social media links, and contact details like email and phone number.</a:t>
            </a:r>
          </a:p>
        </p:txBody>
      </p:sp>
    </p:spTree>
    <p:extLst>
      <p:ext uri="{BB962C8B-B14F-4D97-AF65-F5344CB8AC3E}">
        <p14:creationId xmlns:p14="http://schemas.microsoft.com/office/powerpoint/2010/main" val="4137690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962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2. </a:t>
            </a:r>
            <a:r>
              <a:rPr lang="en-US" altLang="en-US" sz="2000" dirty="0">
                <a:latin typeface="Comic Sans MS" panose="030F0702030302020204" pitchFamily="66" charset="0"/>
              </a:rPr>
              <a:t>Contact Us 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BD461E-7DFC-4C0D-8859-0A92E00B9B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3" t="23859" r="22158" b="22105"/>
          <a:stretch/>
        </p:blipFill>
        <p:spPr>
          <a:xfrm>
            <a:off x="7488456" y="2059170"/>
            <a:ext cx="3853156" cy="2107195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2B0E072-56D9-4827-8FF0-4BCC8E5EBC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" t="19585" r="5940" b="18215"/>
          <a:stretch/>
        </p:blipFill>
        <p:spPr>
          <a:xfrm>
            <a:off x="307720" y="1926430"/>
            <a:ext cx="6471986" cy="2487641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03C00F3-5188-4EBC-BE70-B1F61C9A2745}"/>
              </a:ext>
            </a:extLst>
          </p:cNvPr>
          <p:cNvSpPr/>
          <p:nvPr/>
        </p:nvSpPr>
        <p:spPr>
          <a:xfrm>
            <a:off x="1864561" y="4951380"/>
            <a:ext cx="87617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A contact form is available on the page for users who wish to be contacted directly.</a:t>
            </a:r>
          </a:p>
        </p:txBody>
      </p:sp>
    </p:spTree>
    <p:extLst>
      <p:ext uri="{BB962C8B-B14F-4D97-AF65-F5344CB8AC3E}">
        <p14:creationId xmlns:p14="http://schemas.microsoft.com/office/powerpoint/2010/main" val="467094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3466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3. Ask a Question </a:t>
            </a:r>
            <a:r>
              <a:rPr lang="en-US" altLang="en-US" sz="2000" dirty="0">
                <a:latin typeface="Comic Sans MS" panose="030F0702030302020204" pitchFamily="66" charset="0"/>
              </a:rPr>
              <a:t>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B5D8A6-479D-4C03-A684-2DB1C6FF58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025" t="17602" r="10159" b="8178"/>
          <a:stretch/>
        </p:blipFill>
        <p:spPr>
          <a:xfrm>
            <a:off x="589572" y="1973426"/>
            <a:ext cx="4523223" cy="2458344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D3E003-5136-41EB-A2ED-A807F29B68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105" t="8785" r="29614" b="8177"/>
          <a:stretch/>
        </p:blipFill>
        <p:spPr>
          <a:xfrm>
            <a:off x="5543913" y="1357782"/>
            <a:ext cx="3503946" cy="3870904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D317C63E-8213-4BCB-87B1-90E666DE8D9F}"/>
              </a:ext>
            </a:extLst>
          </p:cNvPr>
          <p:cNvSpPr/>
          <p:nvPr/>
        </p:nvSpPr>
        <p:spPr>
          <a:xfrm>
            <a:off x="1759719" y="3573656"/>
            <a:ext cx="541465" cy="193040"/>
          </a:xfrm>
          <a:prstGeom prst="flowChartAlternateProcess">
            <a:avLst/>
          </a:prstGeom>
          <a:noFill/>
          <a:ln w="1905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38618E3-8F85-456E-A15B-CF9CD776717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325" t="76701" r="31418" b="10709"/>
          <a:stretch/>
        </p:blipFill>
        <p:spPr>
          <a:xfrm>
            <a:off x="7603867" y="3610481"/>
            <a:ext cx="4298622" cy="863423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12949A0-1229-4AB9-8A28-13F84FB6ED14}"/>
              </a:ext>
            </a:extLst>
          </p:cNvPr>
          <p:cNvSpPr/>
          <p:nvPr/>
        </p:nvSpPr>
        <p:spPr>
          <a:xfrm>
            <a:off x="2023411" y="5533295"/>
            <a:ext cx="8145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Users can ask questions via a form on the Product page.</a:t>
            </a:r>
          </a:p>
        </p:txBody>
      </p:sp>
    </p:spTree>
    <p:extLst>
      <p:ext uri="{BB962C8B-B14F-4D97-AF65-F5344CB8AC3E}">
        <p14:creationId xmlns:p14="http://schemas.microsoft.com/office/powerpoint/2010/main" val="2895645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212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000" dirty="0">
                <a:latin typeface="Comic Sans MS" panose="030F0702030302020204" pitchFamily="66" charset="0"/>
              </a:rPr>
              <a:t>4. FAQ </a:t>
            </a:r>
            <a:r>
              <a:rPr lang="en-US" altLang="en-US" sz="2000" dirty="0">
                <a:latin typeface="Comic Sans MS" panose="030F0702030302020204" pitchFamily="66" charset="0"/>
              </a:rPr>
              <a:t>page: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B45871-D7C6-4986-92C6-D5A8A2396E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3" t="10759" r="3814" b="7850"/>
          <a:stretch/>
        </p:blipFill>
        <p:spPr>
          <a:xfrm>
            <a:off x="3159058" y="1409719"/>
            <a:ext cx="7530938" cy="362542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071DB45-197A-450A-B87C-B06F65DED48F}"/>
              </a:ext>
            </a:extLst>
          </p:cNvPr>
          <p:cNvSpPr/>
          <p:nvPr/>
        </p:nvSpPr>
        <p:spPr>
          <a:xfrm>
            <a:off x="1836660" y="5446580"/>
            <a:ext cx="8518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Helps users find quick answers before contacting support.</a:t>
            </a:r>
          </a:p>
        </p:txBody>
      </p:sp>
    </p:spTree>
    <p:extLst>
      <p:ext uri="{BB962C8B-B14F-4D97-AF65-F5344CB8AC3E}">
        <p14:creationId xmlns:p14="http://schemas.microsoft.com/office/powerpoint/2010/main" val="734026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3053721" y="560821"/>
            <a:ext cx="585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C. Info &amp; Contact Section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10580A-0547-473E-A2BF-3E3EE6FEC92B}"/>
              </a:ext>
            </a:extLst>
          </p:cNvPr>
          <p:cNvSpPr/>
          <p:nvPr/>
        </p:nvSpPr>
        <p:spPr>
          <a:xfrm>
            <a:off x="946593" y="1357782"/>
            <a:ext cx="272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ar-JO" sz="2000" dirty="0">
                <a:latin typeface="Comic Sans MS" panose="030F0702030302020204" pitchFamily="66" charset="0"/>
              </a:rPr>
              <a:t>5</a:t>
            </a:r>
            <a:r>
              <a:rPr lang="en-US" sz="2000" dirty="0">
                <a:latin typeface="Comic Sans MS" panose="030F0702030302020204" pitchFamily="66" charset="0"/>
              </a:rPr>
              <a:t>. Live Chat Icon</a:t>
            </a:r>
            <a:r>
              <a:rPr lang="ar-JO" sz="2000" dirty="0">
                <a:latin typeface="Comic Sans MS" panose="030F0702030302020204" pitchFamily="66" charset="0"/>
              </a:rPr>
              <a:t>: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1DB45-197A-450A-B87C-B06F65DED48F}"/>
              </a:ext>
            </a:extLst>
          </p:cNvPr>
          <p:cNvSpPr/>
          <p:nvPr/>
        </p:nvSpPr>
        <p:spPr>
          <a:xfrm>
            <a:off x="1836660" y="5446580"/>
            <a:ext cx="9419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>
                <a:latin typeface="Comic Sans MS" panose="030F0702030302020204" pitchFamily="66" charset="0"/>
              </a:rPr>
              <a:t>Real-time support for any questions or concerns during the visit.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8ECFFEE-F3C5-46BC-BE59-273543B406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143" t="23401" r="1599" b="6159"/>
          <a:stretch/>
        </p:blipFill>
        <p:spPr>
          <a:xfrm>
            <a:off x="3053722" y="1881854"/>
            <a:ext cx="2769866" cy="3112737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989843-76A0-4947-B853-23A5CD7BD2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865" t="22761" r="784" b="5198"/>
          <a:stretch/>
        </p:blipFill>
        <p:spPr>
          <a:xfrm>
            <a:off x="6620606" y="1881854"/>
            <a:ext cx="2772440" cy="3178101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26462064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3193FE6-4961-41CF-B859-CBBA7729BE89}"/>
              </a:ext>
            </a:extLst>
          </p:cNvPr>
          <p:cNvGrpSpPr/>
          <p:nvPr/>
        </p:nvGrpSpPr>
        <p:grpSpPr>
          <a:xfrm>
            <a:off x="2881537" y="2080642"/>
            <a:ext cx="6833937" cy="3112937"/>
            <a:chOff x="2945331" y="3012707"/>
            <a:chExt cx="6833937" cy="311293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9256B0B-2064-4E75-8038-01DC48CE772C}"/>
                </a:ext>
              </a:extLst>
            </p:cNvPr>
            <p:cNvSpPr/>
            <p:nvPr/>
          </p:nvSpPr>
          <p:spPr>
            <a:xfrm>
              <a:off x="3048000" y="3105835"/>
              <a:ext cx="67312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sz="2400" dirty="0">
                  <a:latin typeface="Comic Sans MS" panose="030F0702030302020204" pitchFamily="66" charset="0"/>
                </a:rPr>
                <a:t>We added marketing tools like discounts and subscriptions to support product promotion.</a:t>
              </a:r>
              <a:endParaRPr lang="en-US" sz="2400" dirty="0">
                <a:latin typeface="Comic Sans MS" panose="030F0702030302020204" pitchFamily="66" charset="0"/>
              </a:endParaRPr>
            </a:p>
          </p:txBody>
        </p:sp>
        <p:sp>
          <p:nvSpPr>
            <p:cNvPr id="9" name="Flowchart: Alternate Process 8">
              <a:extLst>
                <a:ext uri="{FF2B5EF4-FFF2-40B4-BE49-F238E27FC236}">
                  <a16:creationId xmlns:a16="http://schemas.microsoft.com/office/drawing/2014/main" id="{31FF7DA2-6115-4992-9BBA-AF3BCBFD9609}"/>
                </a:ext>
              </a:extLst>
            </p:cNvPr>
            <p:cNvSpPr/>
            <p:nvPr/>
          </p:nvSpPr>
          <p:spPr>
            <a:xfrm>
              <a:off x="2945331" y="3012707"/>
              <a:ext cx="6731268" cy="1029904"/>
            </a:xfrm>
            <a:prstGeom prst="flowChartAlternateProcess">
              <a:avLst/>
            </a:prstGeom>
            <a:noFill/>
            <a:ln w="381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Alternate Process 15">
              <a:extLst>
                <a:ext uri="{FF2B5EF4-FFF2-40B4-BE49-F238E27FC236}">
                  <a16:creationId xmlns:a16="http://schemas.microsoft.com/office/drawing/2014/main" id="{7288185B-99B9-44D1-9364-D31E63ADFFD5}"/>
                </a:ext>
              </a:extLst>
            </p:cNvPr>
            <p:cNvSpPr/>
            <p:nvPr/>
          </p:nvSpPr>
          <p:spPr>
            <a:xfrm>
              <a:off x="2945331" y="5095740"/>
              <a:ext cx="6731268" cy="1029904"/>
            </a:xfrm>
            <a:prstGeom prst="flowChartAlternateProcess">
              <a:avLst/>
            </a:prstGeom>
            <a:noFill/>
            <a:ln w="381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1DA9E32E-CF05-4271-93E1-713BF143B2A1}"/>
              </a:ext>
            </a:extLst>
          </p:cNvPr>
          <p:cNvSpPr/>
          <p:nvPr/>
        </p:nvSpPr>
        <p:spPr>
          <a:xfrm>
            <a:off x="3048000" y="427049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To boost product visibility, attract users, and encourage repeat purchases.</a:t>
            </a:r>
          </a:p>
        </p:txBody>
      </p:sp>
      <p:pic>
        <p:nvPicPr>
          <p:cNvPr id="13" name="Graphic 12" descr="Bullseye">
            <a:extLst>
              <a:ext uri="{FF2B5EF4-FFF2-40B4-BE49-F238E27FC236}">
                <a16:creationId xmlns:a16="http://schemas.microsoft.com/office/drawing/2014/main" id="{4AABE434-41CD-4318-8952-E420686E42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43727" y="3749450"/>
            <a:ext cx="521042" cy="52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2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15B2BD-E6EC-458C-9827-A929EDD9526C}"/>
              </a:ext>
            </a:extLst>
          </p:cNvPr>
          <p:cNvSpPr/>
          <p:nvPr/>
        </p:nvSpPr>
        <p:spPr>
          <a:xfrm>
            <a:off x="946593" y="1357782"/>
            <a:ext cx="411042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Email Subscription Flow</a:t>
            </a:r>
            <a:r>
              <a:rPr lang="ar-JO" sz="2000" dirty="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ar-JO" sz="1400" dirty="0">
                <a:latin typeface="Comic Sans MS" panose="030F0702030302020204" pitchFamily="66" charset="0"/>
              </a:rPr>
              <a:t>  </a:t>
            </a:r>
            <a:r>
              <a:rPr lang="en-US" altLang="en-US" sz="1400" dirty="0">
                <a:latin typeface="Comic Sans MS" panose="030F0702030302020204" pitchFamily="66" charset="0"/>
              </a:rPr>
              <a:t>Newsletter Subscription – Step by Step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71BCA0-B618-4C66-8519-3C84FFD1245E}"/>
              </a:ext>
            </a:extLst>
          </p:cNvPr>
          <p:cNvSpPr/>
          <p:nvPr/>
        </p:nvSpPr>
        <p:spPr>
          <a:xfrm>
            <a:off x="946594" y="5173702"/>
            <a:ext cx="109558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No login needed — users can subscribe to emails about new arrivals, helping engage first-time visitors.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B878BFF-BB16-49AE-B344-F90B618B65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8" t="11087" r="3853" b="28571"/>
          <a:stretch/>
        </p:blipFill>
        <p:spPr>
          <a:xfrm>
            <a:off x="2235747" y="2143909"/>
            <a:ext cx="7996861" cy="2872299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878639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57F7E7-A3DA-4004-8795-4AA40492EA03}"/>
              </a:ext>
            </a:extLst>
          </p:cNvPr>
          <p:cNvSpPr/>
          <p:nvPr/>
        </p:nvSpPr>
        <p:spPr>
          <a:xfrm>
            <a:off x="2013761" y="168981"/>
            <a:ext cx="8164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>
                <a:latin typeface="Comic Sans MS" panose="030F0702030302020204" pitchFamily="66" charset="0"/>
              </a:rPr>
              <a:t>Step-by-Step Website Development Using </a:t>
            </a:r>
            <a:r>
              <a:rPr lang="en-US" altLang="en-US" sz="3600" dirty="0">
                <a:solidFill>
                  <a:srgbClr val="A339FF"/>
                </a:solidFill>
                <a:latin typeface="Comic Sans MS" panose="030F0702030302020204" pitchFamily="66" charset="0"/>
              </a:rPr>
              <a:t>Waterfall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ECF5AD-8A8A-4E1D-BB46-9DCB72C0F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49399"/>
            <a:ext cx="745752" cy="745752"/>
          </a:xfrm>
          <a:prstGeom prst="flowChartConnector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2F02A4-B901-483E-8705-78C72CB34C84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5" name="Picture 2" descr="An-Najah National University : Vision, Mission and Values">
            <a:extLst>
              <a:ext uri="{FF2B5EF4-FFF2-40B4-BE49-F238E27FC236}">
                <a16:creationId xmlns:a16="http://schemas.microsoft.com/office/drawing/2014/main" id="{D22FAB77-58E4-4131-81FA-2B54A0AEE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C4B997-9A68-4974-9855-2273AF625600}"/>
              </a:ext>
            </a:extLst>
          </p:cNvPr>
          <p:cNvSpPr/>
          <p:nvPr/>
        </p:nvSpPr>
        <p:spPr>
          <a:xfrm>
            <a:off x="3715961" y="1583286"/>
            <a:ext cx="4307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Why We Chose the </a:t>
            </a:r>
            <a:r>
              <a:rPr lang="en-US" b="1" dirty="0">
                <a:solidFill>
                  <a:srgbClr val="A339FF"/>
                </a:solidFill>
                <a:latin typeface="Comic Sans MS" panose="030F0702030302020204" pitchFamily="66" charset="0"/>
              </a:rPr>
              <a:t>Waterfall Model</a:t>
            </a:r>
            <a:endParaRPr lang="en-US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Graphic 9" descr="Question mark">
            <a:extLst>
              <a:ext uri="{FF2B5EF4-FFF2-40B4-BE49-F238E27FC236}">
                <a16:creationId xmlns:a16="http://schemas.microsoft.com/office/drawing/2014/main" id="{F2E4BC4C-4CD9-4956-9B65-2F051310AF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12231" y="1550408"/>
            <a:ext cx="402210" cy="40221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092ABCA-4814-4DCD-AD71-1CD1700F2B83}"/>
              </a:ext>
            </a:extLst>
          </p:cNvPr>
          <p:cNvSpPr/>
          <p:nvPr/>
        </p:nvSpPr>
        <p:spPr>
          <a:xfrm>
            <a:off x="1696825" y="2667862"/>
            <a:ext cx="9115720" cy="2123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The project had clear and fixed requirements from the beginning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Each phase was completed before moving to the next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It fit our timeline and allowed organized planning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The website development had no frequent changes or iterations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latin typeface="Comic Sans MS" panose="030F0702030302020204" pitchFamily="66" charset="0"/>
              </a:rPr>
              <a:t>It’s ideal for small projects with a defined scope like ours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B9DE717-F0A6-411F-ABA7-7A13D9A4F3A9}"/>
              </a:ext>
            </a:extLst>
          </p:cNvPr>
          <p:cNvSpPr/>
          <p:nvPr/>
        </p:nvSpPr>
        <p:spPr>
          <a:xfrm>
            <a:off x="946593" y="2291150"/>
            <a:ext cx="10158182" cy="3232957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4BDFC2-CA9E-4C38-9206-C6E7AC0B7D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4266811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15B2BD-E6EC-458C-9827-A929EDD9526C}"/>
              </a:ext>
            </a:extLst>
          </p:cNvPr>
          <p:cNvSpPr/>
          <p:nvPr/>
        </p:nvSpPr>
        <p:spPr>
          <a:xfrm>
            <a:off x="946593" y="1357782"/>
            <a:ext cx="411042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Email Subscription Flow</a:t>
            </a:r>
            <a:r>
              <a:rPr lang="ar-JO" sz="2000" dirty="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ar-JO" sz="1400" dirty="0">
                <a:latin typeface="Comic Sans MS" panose="030F0702030302020204" pitchFamily="66" charset="0"/>
              </a:rPr>
              <a:t>  </a:t>
            </a:r>
            <a:r>
              <a:rPr lang="en-US" altLang="en-US" sz="1400" dirty="0">
                <a:latin typeface="Comic Sans MS" panose="030F0702030302020204" pitchFamily="66" charset="0"/>
              </a:rPr>
              <a:t>Newsletter Subscription – Step by Step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87D1BC-A24E-4EEB-A377-60857163B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554" y="5401987"/>
            <a:ext cx="12192000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400" dirty="0">
                <a:latin typeface="Comic Sans MS" panose="030F0702030302020204" pitchFamily="66" charset="0"/>
              </a:rPr>
              <a:t>After entering their email, users immediately receive a confirmation message letting them know they’ve successfully subscribed to our newsletter.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346489-751F-4FFF-891A-05B18F9245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77" t="8672" r="17559" b="-408"/>
          <a:stretch/>
        </p:blipFill>
        <p:spPr>
          <a:xfrm>
            <a:off x="5231877" y="1497500"/>
            <a:ext cx="5147035" cy="3579352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2414436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15B2BD-E6EC-458C-9827-A929EDD9526C}"/>
              </a:ext>
            </a:extLst>
          </p:cNvPr>
          <p:cNvSpPr/>
          <p:nvPr/>
        </p:nvSpPr>
        <p:spPr>
          <a:xfrm>
            <a:off x="946593" y="1357782"/>
            <a:ext cx="411042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>
              <a:buAutoNum type="arabicPeriod"/>
            </a:pPr>
            <a:r>
              <a:rPr lang="en-US" sz="2000" dirty="0">
                <a:latin typeface="Comic Sans MS" panose="030F0702030302020204" pitchFamily="66" charset="0"/>
              </a:rPr>
              <a:t>Email Subscription Flow</a:t>
            </a:r>
            <a:r>
              <a:rPr lang="ar-JO" sz="2000" dirty="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ar-JO" sz="1400" dirty="0">
                <a:latin typeface="Comic Sans MS" panose="030F0702030302020204" pitchFamily="66" charset="0"/>
              </a:rPr>
              <a:t>  </a:t>
            </a:r>
            <a:r>
              <a:rPr lang="en-US" altLang="en-US" sz="1400" dirty="0">
                <a:latin typeface="Comic Sans MS" panose="030F0702030302020204" pitchFamily="66" charset="0"/>
              </a:rPr>
              <a:t>Newsletter Subscription – Step by Step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384FF2-6EEB-44C3-8EC9-0599BF5DF682}"/>
              </a:ext>
            </a:extLst>
          </p:cNvPr>
          <p:cNvSpPr/>
          <p:nvPr/>
        </p:nvSpPr>
        <p:spPr>
          <a:xfrm>
            <a:off x="1272050" y="5833170"/>
            <a:ext cx="9724548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omic Sans MS" panose="030F0702030302020204" pitchFamily="66" charset="0"/>
              </a:rPr>
              <a:t>after subscribing, users get an email with new updates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D9B1DF-263F-48F7-9357-48A2B1DA96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6320" y="2087788"/>
            <a:ext cx="7039360" cy="3630928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669489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8ADD86-D240-4A89-B466-BC78D7CE8521}"/>
              </a:ext>
            </a:extLst>
          </p:cNvPr>
          <p:cNvSpPr/>
          <p:nvPr/>
        </p:nvSpPr>
        <p:spPr>
          <a:xfrm>
            <a:off x="1278840" y="1486654"/>
            <a:ext cx="55915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2. Interactive Quiz Game – Weekly Challenge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01ABB7B8-9660-4A65-8202-D72321780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3360" y="2843170"/>
            <a:ext cx="862607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latin typeface="Comic Sans MS" panose="030F0702030302020204" pitchFamily="66" charset="0"/>
              </a:rPr>
              <a:t>We added a weekly quiz game for registered users. </a:t>
            </a:r>
            <a:endParaRPr lang="ar-SA" altLang="en-US" sz="2400" dirty="0"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latin typeface="Comic Sans MS" panose="030F0702030302020204" pitchFamily="66" charset="0"/>
              </a:rPr>
              <a:t>Each player gets 10 new questions every week.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latin typeface="Comic Sans MS" panose="030F0702030302020204" pitchFamily="66" charset="0"/>
              </a:rPr>
              <a:t> Based on their score, </a:t>
            </a:r>
            <a:endParaRPr lang="ar-SA" altLang="en-US" sz="2400" dirty="0"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latin typeface="Comic Sans MS" panose="030F0702030302020204" pitchFamily="66" charset="0"/>
              </a:rPr>
              <a:t>they earn discount points — up to 10% for a perfect score.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2E168CDF-90A6-4396-BCF7-D138D9850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132" y="5403622"/>
            <a:ext cx="105769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latin typeface="Comic Sans MS" panose="030F0702030302020204" pitchFamily="66" charset="0"/>
              </a:rPr>
              <a:t>This feature boosts user engagement, encourages account registration, </a:t>
            </a:r>
            <a:endParaRPr lang="ar-SA" altLang="en-US" sz="2400" dirty="0"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latin typeface="Comic Sans MS" panose="030F0702030302020204" pitchFamily="66" charset="0"/>
              </a:rPr>
              <a:t>and rewards loyal visitors through </a:t>
            </a:r>
            <a:r>
              <a:rPr lang="en-US" altLang="en-US" sz="2400" dirty="0">
                <a:solidFill>
                  <a:srgbClr val="A339FF"/>
                </a:solidFill>
                <a:latin typeface="Comic Sans MS" panose="030F0702030302020204" pitchFamily="66" charset="0"/>
              </a:rPr>
              <a:t>gamified promotions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10732CB7-4E05-41E3-BCCC-85E087CE50D9}"/>
              </a:ext>
            </a:extLst>
          </p:cNvPr>
          <p:cNvSpPr/>
          <p:nvPr/>
        </p:nvSpPr>
        <p:spPr>
          <a:xfrm>
            <a:off x="1278839" y="2727087"/>
            <a:ext cx="10001969" cy="1893039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E34F09A4-ABDC-4E4F-B6FF-75FDF8663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9719" y="1890779"/>
            <a:ext cx="56119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rgbClr val="A339FF"/>
                </a:solidFill>
                <a:effectLst/>
                <a:latin typeface="Comic Sans MS" panose="030F0702030302020204" pitchFamily="66" charset="0"/>
              </a:rPr>
              <a:t>Gamified Marketing for Engagement &amp; Loyalty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rgbClr val="A339FF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065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8ADD86-D240-4A89-B466-BC78D7CE8521}"/>
              </a:ext>
            </a:extLst>
          </p:cNvPr>
          <p:cNvSpPr/>
          <p:nvPr/>
        </p:nvSpPr>
        <p:spPr>
          <a:xfrm>
            <a:off x="1278840" y="1486654"/>
            <a:ext cx="55915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2. Interactive Quiz Game – Weekly Challenge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955A67-84DA-4B36-BE4E-2ABEFBC9F4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036" t="20201" r="22448" b="11478"/>
          <a:stretch/>
        </p:blipFill>
        <p:spPr>
          <a:xfrm>
            <a:off x="249336" y="2212105"/>
            <a:ext cx="3637423" cy="251801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65DEA2-7EAA-467A-B1A2-1B4B842741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036" t="20202" r="22371" b="11202"/>
          <a:stretch/>
        </p:blipFill>
        <p:spPr>
          <a:xfrm>
            <a:off x="4282054" y="2442154"/>
            <a:ext cx="3627891" cy="251801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2E7928-B234-46A9-A29A-3B3891F2C76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338" t="23651" r="19047" b="18937"/>
          <a:stretch/>
        </p:blipFill>
        <p:spPr>
          <a:xfrm>
            <a:off x="7393515" y="3841313"/>
            <a:ext cx="4338745" cy="2237701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3735391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2507C7A-2CF2-4E1D-8363-9BA21A669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09EA0-155E-4590-9EFB-A19BE7267A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6A43CF-88F1-425D-BF7B-66D013B58BD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FB837A-0B39-41AB-8C4A-D2F6EFAEB3FF}"/>
              </a:ext>
            </a:extLst>
          </p:cNvPr>
          <p:cNvSpPr/>
          <p:nvPr/>
        </p:nvSpPr>
        <p:spPr>
          <a:xfrm>
            <a:off x="874443" y="203188"/>
            <a:ext cx="3459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Implementation (Coding)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F49D36-8015-479A-A17F-5E8D7A716569}"/>
              </a:ext>
            </a:extLst>
          </p:cNvPr>
          <p:cNvSpPr/>
          <p:nvPr/>
        </p:nvSpPr>
        <p:spPr>
          <a:xfrm>
            <a:off x="1010796" y="0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3</a:t>
            </a:r>
            <a:endParaRPr lang="en-US" sz="36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637B6-1A2B-468E-9A03-82C20A645127}"/>
              </a:ext>
            </a:extLst>
          </p:cNvPr>
          <p:cNvSpPr/>
          <p:nvPr/>
        </p:nvSpPr>
        <p:spPr>
          <a:xfrm>
            <a:off x="2235747" y="625016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D. Marketing &amp; Promotion Features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8ADD86-D240-4A89-B466-BC78D7CE8521}"/>
              </a:ext>
            </a:extLst>
          </p:cNvPr>
          <p:cNvSpPr/>
          <p:nvPr/>
        </p:nvSpPr>
        <p:spPr>
          <a:xfrm>
            <a:off x="1278840" y="1486654"/>
            <a:ext cx="33425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3. Volume-Based</a:t>
            </a:r>
            <a:r>
              <a:rPr lang="ar-SA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discounts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27BD3E6D-FB15-4BC0-BEC8-E62A4AC7E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840" y="2254519"/>
            <a:ext cx="1088216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We applied volume-based discounts on customizable items to encourage users to buy more.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The discount increases only when the user reaches specific quantities,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latin typeface="Comic Sans MS" panose="030F0702030302020204" pitchFamily="66" charset="0"/>
              </a:rPr>
              <a:t>which helps boost total sales and average order value.</a:t>
            </a: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10E98041-B7CF-45C8-896B-6556A7FE6C7B}"/>
              </a:ext>
            </a:extLst>
          </p:cNvPr>
          <p:cNvSpPr/>
          <p:nvPr/>
        </p:nvSpPr>
        <p:spPr>
          <a:xfrm>
            <a:off x="1271915" y="2037845"/>
            <a:ext cx="9909289" cy="1339176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DC206F-F4C0-40FD-AC84-92C6F66022F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875" t="36601" r="57832" b="25882"/>
          <a:stretch/>
        </p:blipFill>
        <p:spPr>
          <a:xfrm>
            <a:off x="3860192" y="3593695"/>
            <a:ext cx="4302951" cy="2572870"/>
          </a:xfrm>
          <a:prstGeom prst="flowChartAlternateProcess">
            <a:avLst/>
          </a:prstGeom>
          <a:ln w="57150">
            <a:solidFill>
              <a:srgbClr val="A339FF"/>
            </a:solidFill>
          </a:ln>
        </p:spPr>
      </p:pic>
    </p:spTree>
    <p:extLst>
      <p:ext uri="{BB962C8B-B14F-4D97-AF65-F5344CB8AC3E}">
        <p14:creationId xmlns:p14="http://schemas.microsoft.com/office/powerpoint/2010/main" val="986699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4767C1-4BBA-413D-9C68-BAD5D82583B1}"/>
              </a:ext>
            </a:extLst>
          </p:cNvPr>
          <p:cNvSpPr/>
          <p:nvPr/>
        </p:nvSpPr>
        <p:spPr>
          <a:xfrm>
            <a:off x="4619149" y="237655"/>
            <a:ext cx="2611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Testing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F41D00-DC76-4ACC-A38B-3DE049EAE1F4}"/>
              </a:ext>
            </a:extLst>
          </p:cNvPr>
          <p:cNvSpPr/>
          <p:nvPr/>
        </p:nvSpPr>
        <p:spPr>
          <a:xfrm>
            <a:off x="4522978" y="-115598"/>
            <a:ext cx="748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rgbClr val="A339FF"/>
                </a:solidFill>
                <a:latin typeface="Comic Sans MS" panose="030F0702030302020204" pitchFamily="66" charset="0"/>
              </a:rPr>
              <a:t>4</a:t>
            </a:r>
            <a:endParaRPr lang="en-US" sz="72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C2B143-250F-4DF5-9D5A-28613F8EF0C2}"/>
              </a:ext>
            </a:extLst>
          </p:cNvPr>
          <p:cNvSpPr/>
          <p:nvPr/>
        </p:nvSpPr>
        <p:spPr>
          <a:xfrm>
            <a:off x="6916392" y="4631562"/>
            <a:ext cx="4982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We used the </a:t>
            </a:r>
            <a:r>
              <a:rPr lang="en-US" b="1" dirty="0">
                <a:latin typeface="Comic Sans MS" panose="030F0702030302020204" pitchFamily="66" charset="0"/>
              </a:rPr>
              <a:t>WAVE</a:t>
            </a:r>
            <a:r>
              <a:rPr lang="en-US" dirty="0">
                <a:latin typeface="Comic Sans MS" panose="030F0702030302020204" pitchFamily="66" charset="0"/>
              </a:rPr>
              <a:t> tool to improve color contrast and make the interface more user-friendly.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2E3C89-C8E8-4F02-81B0-3F23A2D27000}"/>
              </a:ext>
            </a:extLst>
          </p:cNvPr>
          <p:cNvSpPr/>
          <p:nvPr/>
        </p:nvSpPr>
        <p:spPr>
          <a:xfrm>
            <a:off x="820392" y="3930989"/>
            <a:ext cx="2433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Functional Testing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1D4442-3C59-4C16-908C-14B630C5323F}"/>
              </a:ext>
            </a:extLst>
          </p:cNvPr>
          <p:cNvSpPr/>
          <p:nvPr/>
        </p:nvSpPr>
        <p:spPr>
          <a:xfrm>
            <a:off x="820392" y="4609235"/>
            <a:ext cx="52724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We ensured that all website functions work properly, such as subscription, contact forms, product display, and the purchase process.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C0785A-B277-489A-B93B-1F1D0C62CB7F}"/>
              </a:ext>
            </a:extLst>
          </p:cNvPr>
          <p:cNvSpPr/>
          <p:nvPr/>
        </p:nvSpPr>
        <p:spPr>
          <a:xfrm>
            <a:off x="7227216" y="3961767"/>
            <a:ext cx="2747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Accessibility Testing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C650902A-AE51-4DFD-B176-B9FA9B82AC13}"/>
              </a:ext>
            </a:extLst>
          </p:cNvPr>
          <p:cNvSpPr/>
          <p:nvPr/>
        </p:nvSpPr>
        <p:spPr>
          <a:xfrm>
            <a:off x="703165" y="4433300"/>
            <a:ext cx="5128885" cy="1317356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Alternate Process 22">
            <a:extLst>
              <a:ext uri="{FF2B5EF4-FFF2-40B4-BE49-F238E27FC236}">
                <a16:creationId xmlns:a16="http://schemas.microsoft.com/office/drawing/2014/main" id="{A745728B-A9BE-4F8E-893A-E080AABF15EA}"/>
              </a:ext>
            </a:extLst>
          </p:cNvPr>
          <p:cNvSpPr/>
          <p:nvPr/>
        </p:nvSpPr>
        <p:spPr>
          <a:xfrm>
            <a:off x="6770462" y="4444303"/>
            <a:ext cx="5128885" cy="1317356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0A56FE-6F6E-423F-9DE0-385B10D84F02}"/>
              </a:ext>
            </a:extLst>
          </p:cNvPr>
          <p:cNvSpPr/>
          <p:nvPr/>
        </p:nvSpPr>
        <p:spPr>
          <a:xfrm>
            <a:off x="820392" y="1486972"/>
            <a:ext cx="3193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Input Validation Testing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45F9F-91F3-493C-8F31-F82D30BFF713}"/>
              </a:ext>
            </a:extLst>
          </p:cNvPr>
          <p:cNvSpPr/>
          <p:nvPr/>
        </p:nvSpPr>
        <p:spPr>
          <a:xfrm>
            <a:off x="820393" y="2141215"/>
            <a:ext cx="52724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We verified that email and password inputs follow the correct format, including the "Forgot Password" feature.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4121FE-DB7A-46D8-B964-CC0F0C8743E7}"/>
              </a:ext>
            </a:extLst>
          </p:cNvPr>
          <p:cNvSpPr/>
          <p:nvPr/>
        </p:nvSpPr>
        <p:spPr>
          <a:xfrm>
            <a:off x="7750662" y="1436311"/>
            <a:ext cx="2744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Performance Testing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660325-7D28-4D34-BF49-8752E73C08D0}"/>
              </a:ext>
            </a:extLst>
          </p:cNvPr>
          <p:cNvSpPr/>
          <p:nvPr/>
        </p:nvSpPr>
        <p:spPr>
          <a:xfrm>
            <a:off x="6916392" y="2249384"/>
            <a:ext cx="5118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We tested the website's response speed to ensure a smooth user experience.</a:t>
            </a: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54566554-EE55-4871-A194-0F5D95950556}"/>
              </a:ext>
            </a:extLst>
          </p:cNvPr>
          <p:cNvSpPr/>
          <p:nvPr/>
        </p:nvSpPr>
        <p:spPr>
          <a:xfrm>
            <a:off x="703165" y="1992428"/>
            <a:ext cx="5128885" cy="1317356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A88C4D2C-3DF1-47B8-9623-2C43C2976DE6}"/>
              </a:ext>
            </a:extLst>
          </p:cNvPr>
          <p:cNvSpPr/>
          <p:nvPr/>
        </p:nvSpPr>
        <p:spPr>
          <a:xfrm>
            <a:off x="6770462" y="1973033"/>
            <a:ext cx="5128885" cy="1317356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1E1129-8F1C-4A11-88A9-F0C8A67458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65" t="35356" r="65041" b="35195"/>
          <a:stretch/>
        </p:blipFill>
        <p:spPr>
          <a:xfrm>
            <a:off x="9975084" y="3842933"/>
            <a:ext cx="576301" cy="536503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141787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4767C1-4BBA-413D-9C68-BAD5D82583B1}"/>
              </a:ext>
            </a:extLst>
          </p:cNvPr>
          <p:cNvSpPr/>
          <p:nvPr/>
        </p:nvSpPr>
        <p:spPr>
          <a:xfrm>
            <a:off x="4996221" y="256581"/>
            <a:ext cx="2894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Deployment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F41D00-DC76-4ACC-A38B-3DE049EAE1F4}"/>
              </a:ext>
            </a:extLst>
          </p:cNvPr>
          <p:cNvSpPr/>
          <p:nvPr/>
        </p:nvSpPr>
        <p:spPr>
          <a:xfrm>
            <a:off x="4522978" y="-115598"/>
            <a:ext cx="748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rgbClr val="A339FF"/>
                </a:solidFill>
                <a:latin typeface="Comic Sans MS" panose="030F0702030302020204" pitchFamily="66" charset="0"/>
              </a:rPr>
              <a:t>5</a:t>
            </a:r>
            <a:endParaRPr lang="en-US" sz="72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54566554-EE55-4871-A194-0F5D95950556}"/>
              </a:ext>
            </a:extLst>
          </p:cNvPr>
          <p:cNvSpPr/>
          <p:nvPr/>
        </p:nvSpPr>
        <p:spPr>
          <a:xfrm>
            <a:off x="2149311" y="1844311"/>
            <a:ext cx="8276734" cy="2190361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9EDD22-5E74-4935-B56E-857E3CAC2007}"/>
              </a:ext>
            </a:extLst>
          </p:cNvPr>
          <p:cNvSpPr/>
          <p:nvPr/>
        </p:nvSpPr>
        <p:spPr>
          <a:xfrm>
            <a:off x="1951348" y="2271877"/>
            <a:ext cx="87276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Using Hostinger helped us publish the site smoothly and manage updates, plugins, and backups easily</a:t>
            </a:r>
          </a:p>
        </p:txBody>
      </p:sp>
      <p:pic>
        <p:nvPicPr>
          <p:cNvPr id="2050" name="Picture 2" descr="ملف:Hostinger logo.png - ويكيبيديا">
            <a:extLst>
              <a:ext uri="{FF2B5EF4-FFF2-40B4-BE49-F238E27FC236}">
                <a16:creationId xmlns:a16="http://schemas.microsoft.com/office/drawing/2014/main" id="{A3C3A323-BD88-4D02-935A-4F866907B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51" y="4269103"/>
            <a:ext cx="1693697" cy="1693697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829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4767C1-4BBA-413D-9C68-BAD5D82583B1}"/>
              </a:ext>
            </a:extLst>
          </p:cNvPr>
          <p:cNvSpPr/>
          <p:nvPr/>
        </p:nvSpPr>
        <p:spPr>
          <a:xfrm>
            <a:off x="4996221" y="256581"/>
            <a:ext cx="2894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Maintenance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F41D00-DC76-4ACC-A38B-3DE049EAE1F4}"/>
              </a:ext>
            </a:extLst>
          </p:cNvPr>
          <p:cNvSpPr/>
          <p:nvPr/>
        </p:nvSpPr>
        <p:spPr>
          <a:xfrm>
            <a:off x="4522978" y="-115598"/>
            <a:ext cx="748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7200" b="1" dirty="0">
                <a:solidFill>
                  <a:srgbClr val="A339FF"/>
                </a:solidFill>
                <a:latin typeface="Comic Sans MS" panose="030F0702030302020204" pitchFamily="66" charset="0"/>
              </a:rPr>
              <a:t>6</a:t>
            </a:r>
            <a:endParaRPr lang="en-US" sz="72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54566554-EE55-4871-A194-0F5D95950556}"/>
              </a:ext>
            </a:extLst>
          </p:cNvPr>
          <p:cNvSpPr/>
          <p:nvPr/>
        </p:nvSpPr>
        <p:spPr>
          <a:xfrm>
            <a:off x="1027522" y="1844311"/>
            <a:ext cx="10153683" cy="3142468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2EC1AE-9364-47D8-A700-4BE9C296C601}"/>
              </a:ext>
            </a:extLst>
          </p:cNvPr>
          <p:cNvSpPr/>
          <p:nvPr/>
        </p:nvSpPr>
        <p:spPr>
          <a:xfrm>
            <a:off x="754144" y="2157890"/>
            <a:ext cx="105485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latin typeface="Comic Sans MS" panose="030F0702030302020204" pitchFamily="66" charset="0"/>
              </a:rPr>
              <a:t>After deployment, we continue maintaining the website by updating plugins,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latin typeface="Comic Sans MS" panose="030F0702030302020204" pitchFamily="66" charset="0"/>
              </a:rPr>
              <a:t> fixing any bugs that appear, and planning for future improvements.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latin typeface="Comic Sans MS" panose="030F0702030302020204" pitchFamily="66" charset="0"/>
              </a:rPr>
              <a:t> Our goal is to keep the site secure, responsive, and aligned with user needs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958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7276A23B-0EDB-4548-8DF6-A0B499B54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144" y="200177"/>
            <a:ext cx="2004345" cy="200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A66C0-B0A5-4029-8688-D45B11586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11" y="125030"/>
            <a:ext cx="2076534" cy="2076534"/>
          </a:xfrm>
          <a:prstGeom prst="flowChartConnector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7B701B-E67E-4D96-8E82-866F3DE23A57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F51A81-4D66-4327-8196-5C38566BB1DA}"/>
              </a:ext>
            </a:extLst>
          </p:cNvPr>
          <p:cNvSpPr/>
          <p:nvPr/>
        </p:nvSpPr>
        <p:spPr>
          <a:xfrm>
            <a:off x="622169" y="2967335"/>
            <a:ext cx="101243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i="1" dirty="0">
                <a:latin typeface="Comic Sans MS" panose="030F0702030302020204" pitchFamily="66" charset="0"/>
              </a:rPr>
              <a:t>We hope you enjoyed exploring </a:t>
            </a:r>
            <a:r>
              <a:rPr lang="en-US" altLang="en-US" sz="3200" i="1" dirty="0">
                <a:solidFill>
                  <a:srgbClr val="A339FF"/>
                </a:solidFill>
                <a:latin typeface="Comic Sans MS" panose="030F0702030302020204" pitchFamily="66" charset="0"/>
              </a:rPr>
              <a:t>Eclipse Anime</a:t>
            </a:r>
            <a:r>
              <a:rPr lang="en-US" altLang="en-US" sz="3200" i="1" dirty="0">
                <a:latin typeface="Comic Sans MS" panose="030F0702030302020204" pitchFamily="66" charset="0"/>
              </a:rPr>
              <a:t>.</a:t>
            </a:r>
          </a:p>
          <a:p>
            <a:br>
              <a:rPr lang="ar-JO" altLang="en-US" sz="3200" i="1" dirty="0">
                <a:latin typeface="Comic Sans MS" panose="030F0702030302020204" pitchFamily="66" charset="0"/>
              </a:rPr>
            </a:br>
            <a:r>
              <a:rPr lang="en-US" altLang="en-US" sz="3200" i="1" dirty="0">
                <a:latin typeface="Comic Sans MS" panose="030F0702030302020204" pitchFamily="66" charset="0"/>
              </a:rPr>
              <a:t>We’re proud of what we’ve built and excited for what’s next.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0B9C2D-71FC-47EB-ADF9-B2FA4ADB3643}"/>
              </a:ext>
            </a:extLst>
          </p:cNvPr>
          <p:cNvSpPr/>
          <p:nvPr/>
        </p:nvSpPr>
        <p:spPr>
          <a:xfrm>
            <a:off x="622169" y="5120564"/>
            <a:ext cx="4354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A339FF"/>
                </a:solidFill>
                <a:latin typeface="Comic Sans MS" panose="030F0702030302020204" pitchFamily="66" charset="0"/>
              </a:rPr>
              <a:t>Thank You for Watching!</a:t>
            </a:r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F48F8C98-4052-41C6-9FE5-0C5069DCE52B}"/>
              </a:ext>
            </a:extLst>
          </p:cNvPr>
          <p:cNvSpPr/>
          <p:nvPr/>
        </p:nvSpPr>
        <p:spPr>
          <a:xfrm>
            <a:off x="405353" y="2768138"/>
            <a:ext cx="9709608" cy="2261300"/>
          </a:xfrm>
          <a:prstGeom prst="flowChartAlternateProcess">
            <a:avLst/>
          </a:prstGeom>
          <a:noFill/>
          <a:ln w="381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34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0D86E2-F36C-4D6F-A966-65081841FC61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460329F3-F8FA-403D-B190-DC8A330A0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4202D18-FFC1-4D12-858A-27947E450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3432264-A8B0-4B8C-8031-E8778A36DA9C}"/>
              </a:ext>
            </a:extLst>
          </p:cNvPr>
          <p:cNvSpPr/>
          <p:nvPr/>
        </p:nvSpPr>
        <p:spPr>
          <a:xfrm>
            <a:off x="3543016" y="365865"/>
            <a:ext cx="50417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A339FF"/>
                </a:solidFill>
                <a:latin typeface="Comic Sans MS" panose="030F0702030302020204" pitchFamily="66" charset="0"/>
              </a:rPr>
              <a:t>Waterfall</a:t>
            </a:r>
            <a:r>
              <a:rPr lang="en-US" sz="3600" dirty="0">
                <a:latin typeface="Comic Sans MS" panose="030F0702030302020204" pitchFamily="66" charset="0"/>
              </a:rPr>
              <a:t> SDLC Steps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FCA481-2D4E-4E89-904D-0E19C827D494}"/>
              </a:ext>
            </a:extLst>
          </p:cNvPr>
          <p:cNvGrpSpPr/>
          <p:nvPr/>
        </p:nvGrpSpPr>
        <p:grpSpPr>
          <a:xfrm>
            <a:off x="963108" y="1097288"/>
            <a:ext cx="2779856" cy="1783068"/>
            <a:chOff x="1176127" y="1533788"/>
            <a:chExt cx="2779856" cy="178306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36BF6B3-8C91-40CE-B083-DB0FF83E472C}"/>
                </a:ext>
              </a:extLst>
            </p:cNvPr>
            <p:cNvGrpSpPr/>
            <p:nvPr/>
          </p:nvGrpSpPr>
          <p:grpSpPr>
            <a:xfrm>
              <a:off x="1176127" y="1533788"/>
              <a:ext cx="2779856" cy="1783068"/>
              <a:chOff x="1176127" y="1533788"/>
              <a:chExt cx="2779856" cy="1783068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B2265FF6-AD81-4EB6-9909-C2319047C884}"/>
                  </a:ext>
                </a:extLst>
              </p:cNvPr>
              <p:cNvSpPr/>
              <p:nvPr/>
            </p:nvSpPr>
            <p:spPr>
              <a:xfrm>
                <a:off x="1176127" y="2303232"/>
                <a:ext cx="2779856" cy="1013624"/>
              </a:xfrm>
              <a:prstGeom prst="roundRect">
                <a:avLst>
                  <a:gd name="adj" fmla="val 27143"/>
                </a:avLst>
              </a:prstGeom>
              <a:noFill/>
              <a:ln w="76200">
                <a:solidFill>
                  <a:srgbClr val="A33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1DEC5EC-AD35-41A0-96FB-183EFE3E41B6}"/>
                  </a:ext>
                </a:extLst>
              </p:cNvPr>
              <p:cNvSpPr txBox="1"/>
              <p:nvPr/>
            </p:nvSpPr>
            <p:spPr>
              <a:xfrm>
                <a:off x="2141848" y="1533788"/>
                <a:ext cx="84841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-JO" sz="4400" dirty="0">
                    <a:latin typeface="Comic Sans MS" panose="030F0702030302020204" pitchFamily="66" charset="0"/>
                  </a:rPr>
                  <a:t>1</a:t>
                </a:r>
                <a:endParaRPr lang="en-US" sz="4400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233761B-E19F-4CC0-877A-B601F15A1AF2}"/>
                </a:ext>
              </a:extLst>
            </p:cNvPr>
            <p:cNvSpPr/>
            <p:nvPr/>
          </p:nvSpPr>
          <p:spPr>
            <a:xfrm>
              <a:off x="1546357" y="2579211"/>
              <a:ext cx="21323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latin typeface="Comic Sans MS" panose="030F0702030302020204" pitchFamily="66" charset="0"/>
                </a:rPr>
                <a:t>Requirements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66CE704-D58A-446A-9F23-A5EEABB0080C}"/>
              </a:ext>
            </a:extLst>
          </p:cNvPr>
          <p:cNvGrpSpPr/>
          <p:nvPr/>
        </p:nvGrpSpPr>
        <p:grpSpPr>
          <a:xfrm>
            <a:off x="4706072" y="1097288"/>
            <a:ext cx="2779856" cy="1783068"/>
            <a:chOff x="1176127" y="1533788"/>
            <a:chExt cx="2779856" cy="178306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B0EFE1F-26CB-4C66-8EF3-AC715E911515}"/>
                </a:ext>
              </a:extLst>
            </p:cNvPr>
            <p:cNvGrpSpPr/>
            <p:nvPr/>
          </p:nvGrpSpPr>
          <p:grpSpPr>
            <a:xfrm>
              <a:off x="1176127" y="1533788"/>
              <a:ext cx="2779856" cy="1783068"/>
              <a:chOff x="1176127" y="1533788"/>
              <a:chExt cx="2779856" cy="1783068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5F60E225-1C10-4804-BF64-50A20C617E71}"/>
                  </a:ext>
                </a:extLst>
              </p:cNvPr>
              <p:cNvSpPr/>
              <p:nvPr/>
            </p:nvSpPr>
            <p:spPr>
              <a:xfrm>
                <a:off x="1176127" y="2303232"/>
                <a:ext cx="2779856" cy="1013624"/>
              </a:xfrm>
              <a:prstGeom prst="roundRect">
                <a:avLst>
                  <a:gd name="adj" fmla="val 27143"/>
                </a:avLst>
              </a:prstGeom>
              <a:noFill/>
              <a:ln w="76200">
                <a:solidFill>
                  <a:srgbClr val="A33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07DB107-BB59-4932-B423-1DC6237E5583}"/>
                  </a:ext>
                </a:extLst>
              </p:cNvPr>
              <p:cNvSpPr txBox="1"/>
              <p:nvPr/>
            </p:nvSpPr>
            <p:spPr>
              <a:xfrm>
                <a:off x="2141848" y="1533788"/>
                <a:ext cx="84841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ar-JO" sz="4400" dirty="0">
                    <a:latin typeface="Comic Sans MS" panose="030F0702030302020204" pitchFamily="66" charset="0"/>
                  </a:rPr>
                  <a:t>2</a:t>
                </a:r>
                <a:endParaRPr lang="en-US" sz="4400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9CCDAA-9C2E-44DE-9D17-E46ED22A8CBB}"/>
                </a:ext>
              </a:extLst>
            </p:cNvPr>
            <p:cNvSpPr/>
            <p:nvPr/>
          </p:nvSpPr>
          <p:spPr>
            <a:xfrm>
              <a:off x="2090576" y="2579211"/>
              <a:ext cx="10438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/>
                <a:t>Design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57855A6-FA9C-4C9D-98C2-461007D09595}"/>
              </a:ext>
            </a:extLst>
          </p:cNvPr>
          <p:cNvGrpSpPr/>
          <p:nvPr/>
        </p:nvGrpSpPr>
        <p:grpSpPr>
          <a:xfrm>
            <a:off x="8463560" y="1097288"/>
            <a:ext cx="2779856" cy="1783068"/>
            <a:chOff x="1176127" y="1533788"/>
            <a:chExt cx="2779856" cy="178306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79A4BD7-BCCB-4A54-9F3D-95985E354FC2}"/>
                </a:ext>
              </a:extLst>
            </p:cNvPr>
            <p:cNvGrpSpPr/>
            <p:nvPr/>
          </p:nvGrpSpPr>
          <p:grpSpPr>
            <a:xfrm>
              <a:off x="1176127" y="1533788"/>
              <a:ext cx="2779856" cy="1783068"/>
              <a:chOff x="1176127" y="1533788"/>
              <a:chExt cx="2779856" cy="1783068"/>
            </a:xfrm>
          </p:grpSpPr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E266064A-47D0-4A19-9468-BCA63791B0AD}"/>
                  </a:ext>
                </a:extLst>
              </p:cNvPr>
              <p:cNvSpPr/>
              <p:nvPr/>
            </p:nvSpPr>
            <p:spPr>
              <a:xfrm>
                <a:off x="1176127" y="2303232"/>
                <a:ext cx="2779856" cy="1013624"/>
              </a:xfrm>
              <a:prstGeom prst="roundRect">
                <a:avLst>
                  <a:gd name="adj" fmla="val 27143"/>
                </a:avLst>
              </a:prstGeom>
              <a:noFill/>
              <a:ln w="76200">
                <a:solidFill>
                  <a:srgbClr val="A33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39ED6E4-94BF-4DF6-A624-A0427AE62F47}"/>
                  </a:ext>
                </a:extLst>
              </p:cNvPr>
              <p:cNvSpPr txBox="1"/>
              <p:nvPr/>
            </p:nvSpPr>
            <p:spPr>
              <a:xfrm>
                <a:off x="2141848" y="1533788"/>
                <a:ext cx="84841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D9093C0-E1A8-40E2-AA36-13DE3CA9AA9E}"/>
                </a:ext>
              </a:extLst>
            </p:cNvPr>
            <p:cNvSpPr/>
            <p:nvPr/>
          </p:nvSpPr>
          <p:spPr>
            <a:xfrm>
              <a:off x="1489033" y="2579211"/>
              <a:ext cx="224696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/>
                <a:t>Implementation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A2A80F-A7A4-4D2B-86AA-1EBDFF30C128}"/>
              </a:ext>
            </a:extLst>
          </p:cNvPr>
          <p:cNvGrpSpPr/>
          <p:nvPr/>
        </p:nvGrpSpPr>
        <p:grpSpPr>
          <a:xfrm>
            <a:off x="4706072" y="3977644"/>
            <a:ext cx="2779856" cy="1783068"/>
            <a:chOff x="1176127" y="1533788"/>
            <a:chExt cx="2779856" cy="178306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DCBC13-24B3-40F5-BB7A-1D0DAE4BFE89}"/>
                </a:ext>
              </a:extLst>
            </p:cNvPr>
            <p:cNvGrpSpPr/>
            <p:nvPr/>
          </p:nvGrpSpPr>
          <p:grpSpPr>
            <a:xfrm>
              <a:off x="1176127" y="1533788"/>
              <a:ext cx="2779856" cy="1783068"/>
              <a:chOff x="1176127" y="1533788"/>
              <a:chExt cx="2779856" cy="1783068"/>
            </a:xfrm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F9C9A59E-740D-4684-91D7-33B859BCD89C}"/>
                  </a:ext>
                </a:extLst>
              </p:cNvPr>
              <p:cNvSpPr/>
              <p:nvPr/>
            </p:nvSpPr>
            <p:spPr>
              <a:xfrm>
                <a:off x="1176127" y="2303232"/>
                <a:ext cx="2779856" cy="1013624"/>
              </a:xfrm>
              <a:prstGeom prst="roundRect">
                <a:avLst>
                  <a:gd name="adj" fmla="val 27143"/>
                </a:avLst>
              </a:prstGeom>
              <a:noFill/>
              <a:ln w="76200">
                <a:solidFill>
                  <a:srgbClr val="A33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D29A6A7-AA9F-46EA-AD33-FEE3FD52BAA9}"/>
                  </a:ext>
                </a:extLst>
              </p:cNvPr>
              <p:cNvSpPr txBox="1"/>
              <p:nvPr/>
            </p:nvSpPr>
            <p:spPr>
              <a:xfrm>
                <a:off x="2141848" y="1533788"/>
                <a:ext cx="84841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dirty="0">
                    <a:latin typeface="Comic Sans MS" panose="030F0702030302020204" pitchFamily="66" charset="0"/>
                  </a:rPr>
                  <a:t>5</a:t>
                </a: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6DAE0A4-813D-4A1A-9E12-3D12E9F93F17}"/>
                </a:ext>
              </a:extLst>
            </p:cNvPr>
            <p:cNvSpPr/>
            <p:nvPr/>
          </p:nvSpPr>
          <p:spPr>
            <a:xfrm>
              <a:off x="1733042" y="2579211"/>
              <a:ext cx="17589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/>
                <a:t>Deployment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4FE2BF2-9643-4FE6-A583-019E48700245}"/>
              </a:ext>
            </a:extLst>
          </p:cNvPr>
          <p:cNvGrpSpPr/>
          <p:nvPr/>
        </p:nvGrpSpPr>
        <p:grpSpPr>
          <a:xfrm>
            <a:off x="8449036" y="3977644"/>
            <a:ext cx="2779856" cy="1783068"/>
            <a:chOff x="1176127" y="1533788"/>
            <a:chExt cx="2779856" cy="178306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8BE01FB-DBFE-4027-9027-95E80990867E}"/>
                </a:ext>
              </a:extLst>
            </p:cNvPr>
            <p:cNvGrpSpPr/>
            <p:nvPr/>
          </p:nvGrpSpPr>
          <p:grpSpPr>
            <a:xfrm>
              <a:off x="1176127" y="1533788"/>
              <a:ext cx="2779856" cy="1783068"/>
              <a:chOff x="1176127" y="1533788"/>
              <a:chExt cx="2779856" cy="1783068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2077F7D0-D432-443E-84D5-6337EBB96C40}"/>
                  </a:ext>
                </a:extLst>
              </p:cNvPr>
              <p:cNvSpPr/>
              <p:nvPr/>
            </p:nvSpPr>
            <p:spPr>
              <a:xfrm>
                <a:off x="1176127" y="2303232"/>
                <a:ext cx="2779856" cy="1013624"/>
              </a:xfrm>
              <a:prstGeom prst="roundRect">
                <a:avLst>
                  <a:gd name="adj" fmla="val 27143"/>
                </a:avLst>
              </a:prstGeom>
              <a:noFill/>
              <a:ln w="76200">
                <a:solidFill>
                  <a:srgbClr val="A33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AE562D4-B5C2-4198-A347-3CC7222C6B81}"/>
                  </a:ext>
                </a:extLst>
              </p:cNvPr>
              <p:cNvSpPr txBox="1"/>
              <p:nvPr/>
            </p:nvSpPr>
            <p:spPr>
              <a:xfrm>
                <a:off x="2141848" y="1533788"/>
                <a:ext cx="84841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dirty="0">
                    <a:latin typeface="Comic Sans MS" panose="030F0702030302020204" pitchFamily="66" charset="0"/>
                  </a:rPr>
                  <a:t>4</a:t>
                </a:r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246763-F8C6-4C02-A59F-41D41A0CEC59}"/>
                </a:ext>
              </a:extLst>
            </p:cNvPr>
            <p:cNvSpPr/>
            <p:nvPr/>
          </p:nvSpPr>
          <p:spPr>
            <a:xfrm>
              <a:off x="2072751" y="2579211"/>
              <a:ext cx="107952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/>
                <a:t>Testing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949E127-3B2D-48E5-BB6D-A907FC604183}"/>
              </a:ext>
            </a:extLst>
          </p:cNvPr>
          <p:cNvGrpSpPr/>
          <p:nvPr/>
        </p:nvGrpSpPr>
        <p:grpSpPr>
          <a:xfrm>
            <a:off x="938578" y="3977644"/>
            <a:ext cx="2828914" cy="1783068"/>
            <a:chOff x="938578" y="3977644"/>
            <a:chExt cx="2828914" cy="178306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2AE7891-28F1-4E2E-96DA-8CF37B736AD7}"/>
                </a:ext>
              </a:extLst>
            </p:cNvPr>
            <p:cNvGrpSpPr/>
            <p:nvPr/>
          </p:nvGrpSpPr>
          <p:grpSpPr>
            <a:xfrm>
              <a:off x="1464912" y="3977644"/>
              <a:ext cx="1869166" cy="1507087"/>
              <a:chOff x="1677931" y="1533788"/>
              <a:chExt cx="1869166" cy="1507087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8D5AF2C-AAFB-46A0-96C7-01081C4F6AB7}"/>
                  </a:ext>
                </a:extLst>
              </p:cNvPr>
              <p:cNvSpPr txBox="1"/>
              <p:nvPr/>
            </p:nvSpPr>
            <p:spPr>
              <a:xfrm>
                <a:off x="2141848" y="1533788"/>
                <a:ext cx="84841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dirty="0">
                    <a:latin typeface="Comic Sans MS" panose="030F0702030302020204" pitchFamily="66" charset="0"/>
                  </a:rPr>
                  <a:t>6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E517BE8-ECE9-4DD1-9E01-0D60B1EDF341}"/>
                  </a:ext>
                </a:extLst>
              </p:cNvPr>
              <p:cNvSpPr/>
              <p:nvPr/>
            </p:nvSpPr>
            <p:spPr>
              <a:xfrm>
                <a:off x="1677931" y="2579210"/>
                <a:ext cx="18691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b="1" dirty="0"/>
                  <a:t>Maintenance</a:t>
                </a:r>
                <a:endParaRPr lang="en-US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8761653B-438C-453A-B7AD-1C213E816878}"/>
                </a:ext>
              </a:extLst>
            </p:cNvPr>
            <p:cNvSpPr/>
            <p:nvPr/>
          </p:nvSpPr>
          <p:spPr>
            <a:xfrm>
              <a:off x="938578" y="4747088"/>
              <a:ext cx="2828914" cy="1013624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70F789E-3C48-45A3-8430-B9E6078BA9DF}"/>
              </a:ext>
            </a:extLst>
          </p:cNvPr>
          <p:cNvCxnSpPr>
            <a:cxnSpLocks/>
            <a:stCxn id="20" idx="3"/>
            <a:endCxn id="24" idx="1"/>
          </p:cNvCxnSpPr>
          <p:nvPr/>
        </p:nvCxnSpPr>
        <p:spPr>
          <a:xfrm>
            <a:off x="3465653" y="2373544"/>
            <a:ext cx="2154868" cy="0"/>
          </a:xfrm>
          <a:prstGeom prst="straightConnector1">
            <a:avLst/>
          </a:prstGeom>
          <a:ln w="38100" cap="rnd">
            <a:solidFill>
              <a:srgbClr val="A339FF"/>
            </a:solidFill>
            <a:headEnd type="oval" w="lg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41FC369-F3D4-46F6-8776-2640DE5F8E08}"/>
              </a:ext>
            </a:extLst>
          </p:cNvPr>
          <p:cNvCxnSpPr>
            <a:cxnSpLocks/>
            <a:stCxn id="24" idx="3"/>
            <a:endCxn id="39" idx="1"/>
          </p:cNvCxnSpPr>
          <p:nvPr/>
        </p:nvCxnSpPr>
        <p:spPr>
          <a:xfrm>
            <a:off x="6664398" y="2373544"/>
            <a:ext cx="2112068" cy="0"/>
          </a:xfrm>
          <a:prstGeom prst="straightConnector1">
            <a:avLst/>
          </a:prstGeom>
          <a:ln w="38100" cap="rnd">
            <a:solidFill>
              <a:srgbClr val="A339FF"/>
            </a:solidFill>
            <a:headEnd type="oval" w="lg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1CF7FE-657E-4536-8E05-4D9FC9E0F08A}"/>
              </a:ext>
            </a:extLst>
          </p:cNvPr>
          <p:cNvCxnSpPr>
            <a:cxnSpLocks/>
            <a:stCxn id="29" idx="1"/>
            <a:endCxn id="44" idx="3"/>
          </p:cNvCxnSpPr>
          <p:nvPr/>
        </p:nvCxnSpPr>
        <p:spPr>
          <a:xfrm flipH="1" flipV="1">
            <a:off x="3334078" y="5253899"/>
            <a:ext cx="1928909" cy="1"/>
          </a:xfrm>
          <a:prstGeom prst="straightConnector1">
            <a:avLst/>
          </a:prstGeom>
          <a:ln w="38100" cap="rnd">
            <a:solidFill>
              <a:srgbClr val="A339FF"/>
            </a:solidFill>
            <a:headEnd type="oval" w="lg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4205F1F-25F2-4802-9A3E-05B5891795DB}"/>
              </a:ext>
            </a:extLst>
          </p:cNvPr>
          <p:cNvCxnSpPr>
            <a:cxnSpLocks/>
            <a:stCxn id="34" idx="1"/>
            <a:endCxn id="29" idx="3"/>
          </p:cNvCxnSpPr>
          <p:nvPr/>
        </p:nvCxnSpPr>
        <p:spPr>
          <a:xfrm flipH="1">
            <a:off x="7021931" y="5253900"/>
            <a:ext cx="2323729" cy="0"/>
          </a:xfrm>
          <a:prstGeom prst="straightConnector1">
            <a:avLst/>
          </a:prstGeom>
          <a:ln w="38100" cap="rnd">
            <a:solidFill>
              <a:srgbClr val="A339FF"/>
            </a:solidFill>
            <a:headEnd type="oval" w="lg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793BD74-C5E0-4CD0-8EFB-44EB6C198154}"/>
              </a:ext>
            </a:extLst>
          </p:cNvPr>
          <p:cNvCxnSpPr>
            <a:cxnSpLocks/>
            <a:endCxn id="34" idx="3"/>
          </p:cNvCxnSpPr>
          <p:nvPr/>
        </p:nvCxnSpPr>
        <p:spPr>
          <a:xfrm>
            <a:off x="10425187" y="2604376"/>
            <a:ext cx="0" cy="2649524"/>
          </a:xfrm>
          <a:prstGeom prst="straightConnector1">
            <a:avLst/>
          </a:prstGeom>
          <a:ln w="38100" cap="rnd">
            <a:solidFill>
              <a:srgbClr val="A339FF"/>
            </a:solidFill>
            <a:headEnd type="oval" w="lg" len="sm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9549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Word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AA38C00-057C-4E6D-A5BA-D1529E08FF26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4" name="Picture 3" descr="An-Najah National University : Vision, Mission and Values">
            <a:extLst>
              <a:ext uri="{FF2B5EF4-FFF2-40B4-BE49-F238E27FC236}">
                <a16:creationId xmlns:a16="http://schemas.microsoft.com/office/drawing/2014/main" id="{D7CB117F-1A86-4DA1-B673-CA6F290AE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3CD396-C9B2-4421-A584-1A68A9320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B5C567-21C8-4418-90F4-939301A678E2}"/>
              </a:ext>
            </a:extLst>
          </p:cNvPr>
          <p:cNvSpPr/>
          <p:nvPr/>
        </p:nvSpPr>
        <p:spPr>
          <a:xfrm>
            <a:off x="2239816" y="365865"/>
            <a:ext cx="7712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Requirements Gathering &amp; Analysis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3D43FF-48E5-41AF-BE50-1FB7135A39F9}"/>
              </a:ext>
            </a:extLst>
          </p:cNvPr>
          <p:cNvSpPr/>
          <p:nvPr/>
        </p:nvSpPr>
        <p:spPr>
          <a:xfrm>
            <a:off x="1669664" y="88865"/>
            <a:ext cx="7489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A339FF"/>
                </a:solidFill>
                <a:latin typeface="Comic Sans MS" panose="030F0702030302020204" pitchFamily="66" charset="0"/>
              </a:rPr>
              <a:t>1</a:t>
            </a:r>
            <a:endParaRPr lang="en-US" sz="28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8" name="Graphic 17" descr="Bullseye">
            <a:extLst>
              <a:ext uri="{FF2B5EF4-FFF2-40B4-BE49-F238E27FC236}">
                <a16:creationId xmlns:a16="http://schemas.microsoft.com/office/drawing/2014/main" id="{ED0D15C9-893E-43B7-84D9-FEC0E8652C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93834" y="2233391"/>
            <a:ext cx="521042" cy="52104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9CBB874-1754-4E7F-B006-3F0B02B81D5A}"/>
              </a:ext>
            </a:extLst>
          </p:cNvPr>
          <p:cNvSpPr/>
          <p:nvPr/>
        </p:nvSpPr>
        <p:spPr>
          <a:xfrm>
            <a:off x="4247724" y="1826837"/>
            <a:ext cx="7337141" cy="167797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883431-8BAF-42BC-86B9-3A9BC0DCDD83}"/>
              </a:ext>
            </a:extLst>
          </p:cNvPr>
          <p:cNvSpPr/>
          <p:nvPr/>
        </p:nvSpPr>
        <p:spPr>
          <a:xfrm>
            <a:off x="2541339" y="2233391"/>
            <a:ext cx="13324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latin typeface="Comic Sans MS" panose="030F0702030302020204" pitchFamily="66" charset="0"/>
              </a:rPr>
              <a:t>Goal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CF9A33-9095-4D98-8EB6-38FEAA34C790}"/>
              </a:ext>
            </a:extLst>
          </p:cNvPr>
          <p:cNvSpPr/>
          <p:nvPr/>
        </p:nvSpPr>
        <p:spPr>
          <a:xfrm>
            <a:off x="4734720" y="2035000"/>
            <a:ext cx="6605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To clearly understand what is required from the website before starting the design or development phase.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A02F65E-EAF2-4861-8F7E-5CD17C0C33F4}"/>
              </a:ext>
            </a:extLst>
          </p:cNvPr>
          <p:cNvSpPr/>
          <p:nvPr/>
        </p:nvSpPr>
        <p:spPr>
          <a:xfrm>
            <a:off x="4199709" y="3827073"/>
            <a:ext cx="7337141" cy="1677972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A609E4-D926-4D3B-B346-F0375ED88634}"/>
              </a:ext>
            </a:extLst>
          </p:cNvPr>
          <p:cNvSpPr/>
          <p:nvPr/>
        </p:nvSpPr>
        <p:spPr>
          <a:xfrm>
            <a:off x="542273" y="4250679"/>
            <a:ext cx="35445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latin typeface="Comic Sans MS" panose="030F0702030302020204" pitchFamily="66" charset="0"/>
              </a:rPr>
              <a:t>Project Idea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2962DD-C675-4C53-9BE3-6CFCBBECF89E}"/>
              </a:ext>
            </a:extLst>
          </p:cNvPr>
          <p:cNvSpPr/>
          <p:nvPr/>
        </p:nvSpPr>
        <p:spPr>
          <a:xfrm>
            <a:off x="4641508" y="4035234"/>
            <a:ext cx="7008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The website is called </a:t>
            </a:r>
            <a:r>
              <a:rPr lang="en-US" sz="2400" dirty="0">
                <a:solidFill>
                  <a:srgbClr val="A339FF"/>
                </a:solidFill>
                <a:latin typeface="Comic Sans MS" panose="030F0702030302020204" pitchFamily="66" charset="0"/>
              </a:rPr>
              <a:t>Eclipse Anime</a:t>
            </a:r>
            <a:r>
              <a:rPr lang="en-US" sz="2400" dirty="0">
                <a:latin typeface="Comic Sans MS" panose="030F0702030302020204" pitchFamily="66" charset="0"/>
              </a:rPr>
              <a:t>.</a:t>
            </a:r>
            <a:br>
              <a:rPr lang="en-US" sz="2400" dirty="0">
                <a:latin typeface="Comic Sans MS" panose="030F0702030302020204" pitchFamily="66" charset="0"/>
              </a:rPr>
            </a:br>
            <a:r>
              <a:rPr lang="en-US" sz="2400" dirty="0">
                <a:latin typeface="Comic Sans MS" panose="030F0702030302020204" pitchFamily="66" charset="0"/>
              </a:rPr>
              <a:t>Its purpose is to offer organized and visual anime content for Arabic-speaking anime fans.</a:t>
            </a:r>
          </a:p>
        </p:txBody>
      </p:sp>
      <p:pic>
        <p:nvPicPr>
          <p:cNvPr id="20" name="Graphic 19" descr="Lightbulb and gear">
            <a:extLst>
              <a:ext uri="{FF2B5EF4-FFF2-40B4-BE49-F238E27FC236}">
                <a16:creationId xmlns:a16="http://schemas.microsoft.com/office/drawing/2014/main" id="{4211B1B6-E24A-4531-A557-EAF746B0AF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853" y="3990158"/>
            <a:ext cx="521042" cy="52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91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Cha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E813038-1E85-4C0A-AF7D-094F98379ABC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pic>
        <p:nvPicPr>
          <p:cNvPr id="3" name="Picture 2" descr="An-Najah National University : Vision, Mission and Values">
            <a:extLst>
              <a:ext uri="{FF2B5EF4-FFF2-40B4-BE49-F238E27FC236}">
                <a16:creationId xmlns:a16="http://schemas.microsoft.com/office/drawing/2014/main" id="{854B5834-1C50-46C8-B8B6-C972A39C7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205" y="200178"/>
            <a:ext cx="721284" cy="72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1AC4A1-7034-46C2-9797-B2BBD7BD57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" y="111691"/>
            <a:ext cx="745752" cy="745752"/>
          </a:xfrm>
          <a:prstGeom prst="flowChartConnector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B4F678-EBF3-4A59-8DC2-6E01D8FE8CED}"/>
              </a:ext>
            </a:extLst>
          </p:cNvPr>
          <p:cNvSpPr/>
          <p:nvPr/>
        </p:nvSpPr>
        <p:spPr>
          <a:xfrm>
            <a:off x="1363123" y="212694"/>
            <a:ext cx="7712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Requirements Gathering &amp; Analysis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A7B9B8-7461-43A2-85B8-6D234BDFD57D}"/>
              </a:ext>
            </a:extLst>
          </p:cNvPr>
          <p:cNvSpPr/>
          <p:nvPr/>
        </p:nvSpPr>
        <p:spPr>
          <a:xfrm>
            <a:off x="1132336" y="43418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1</a:t>
            </a:r>
            <a:endParaRPr lang="en-US" sz="11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D033BA-CAE1-488A-A5B0-C009BBE2448F}"/>
              </a:ext>
            </a:extLst>
          </p:cNvPr>
          <p:cNvSpPr/>
          <p:nvPr/>
        </p:nvSpPr>
        <p:spPr>
          <a:xfrm>
            <a:off x="200841" y="1264301"/>
            <a:ext cx="50481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atin typeface="Comic Sans MS" panose="030F0702030302020204" pitchFamily="66" charset="0"/>
              </a:rPr>
              <a:t>Target Audience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295F410-B71C-4927-8E9D-0ACD36B537B3}"/>
              </a:ext>
            </a:extLst>
          </p:cNvPr>
          <p:cNvSpPr/>
          <p:nvPr/>
        </p:nvSpPr>
        <p:spPr>
          <a:xfrm>
            <a:off x="4037135" y="2280290"/>
            <a:ext cx="5137456" cy="749530"/>
          </a:xfrm>
          <a:prstGeom prst="roundRect">
            <a:avLst>
              <a:gd name="adj" fmla="val 27143"/>
            </a:avLst>
          </a:prstGeom>
          <a:noFill/>
          <a:ln w="76200">
            <a:solidFill>
              <a:srgbClr val="A3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9990AD-8B2A-40C1-A404-543D5CB64FFF}"/>
              </a:ext>
            </a:extLst>
          </p:cNvPr>
          <p:cNvGrpSpPr/>
          <p:nvPr/>
        </p:nvGrpSpPr>
        <p:grpSpPr>
          <a:xfrm>
            <a:off x="4755959" y="1395220"/>
            <a:ext cx="3548920" cy="682657"/>
            <a:chOff x="3700157" y="1414376"/>
            <a:chExt cx="3548920" cy="68265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497FE95-5577-4075-8F6E-7E22AF82E028}"/>
                </a:ext>
              </a:extLst>
            </p:cNvPr>
            <p:cNvSpPr/>
            <p:nvPr/>
          </p:nvSpPr>
          <p:spPr>
            <a:xfrm>
              <a:off x="3700157" y="1414376"/>
              <a:ext cx="3548920" cy="682657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9D4DAEE-2CB0-4CB8-AEF7-9658553FA01E}"/>
                </a:ext>
              </a:extLst>
            </p:cNvPr>
            <p:cNvSpPr/>
            <p:nvPr/>
          </p:nvSpPr>
          <p:spPr>
            <a:xfrm>
              <a:off x="3873859" y="1582263"/>
              <a:ext cx="32015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Age group: </a:t>
              </a:r>
              <a:r>
                <a:rPr lang="en-US" b="1" dirty="0">
                  <a:latin typeface="Comic Sans MS" panose="030F0702030302020204" pitchFamily="66" charset="0"/>
                </a:rPr>
                <a:t>13–30 years old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12F37999-C815-463E-A55F-D9E1553DE23E}"/>
              </a:ext>
            </a:extLst>
          </p:cNvPr>
          <p:cNvSpPr/>
          <p:nvPr/>
        </p:nvSpPr>
        <p:spPr>
          <a:xfrm>
            <a:off x="4100766" y="2441161"/>
            <a:ext cx="5073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Passionate about </a:t>
            </a:r>
            <a:r>
              <a:rPr lang="en-US" b="1" dirty="0">
                <a:latin typeface="Comic Sans MS" panose="030F0702030302020204" pitchFamily="66" charset="0"/>
              </a:rPr>
              <a:t>anime</a:t>
            </a:r>
            <a:r>
              <a:rPr lang="en-US" dirty="0">
                <a:latin typeface="Comic Sans MS" panose="030F0702030302020204" pitchFamily="66" charset="0"/>
              </a:rPr>
              <a:t> and visual storytelling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55013F2-F883-488D-A453-997CD393E388}"/>
              </a:ext>
            </a:extLst>
          </p:cNvPr>
          <p:cNvGrpSpPr/>
          <p:nvPr/>
        </p:nvGrpSpPr>
        <p:grpSpPr>
          <a:xfrm>
            <a:off x="3610544" y="3255607"/>
            <a:ext cx="6158062" cy="757836"/>
            <a:chOff x="4636416" y="3289672"/>
            <a:chExt cx="6158062" cy="75783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C74A4D0-B3B6-4630-8380-745F300C03B5}"/>
                </a:ext>
              </a:extLst>
            </p:cNvPr>
            <p:cNvSpPr/>
            <p:nvPr/>
          </p:nvSpPr>
          <p:spPr>
            <a:xfrm>
              <a:off x="4636416" y="3289672"/>
              <a:ext cx="6158062" cy="757836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FAC13C-29EB-4A78-B390-37108D788DD6}"/>
                </a:ext>
              </a:extLst>
            </p:cNvPr>
            <p:cNvSpPr/>
            <p:nvPr/>
          </p:nvSpPr>
          <p:spPr>
            <a:xfrm>
              <a:off x="4648244" y="3458742"/>
              <a:ext cx="61462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Interested in browsing anime content quickly and easily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60F4A8E-F578-4F04-9C7B-83F813DEAF26}"/>
              </a:ext>
            </a:extLst>
          </p:cNvPr>
          <p:cNvGrpSpPr/>
          <p:nvPr/>
        </p:nvGrpSpPr>
        <p:grpSpPr>
          <a:xfrm>
            <a:off x="2878633" y="4238683"/>
            <a:ext cx="7621884" cy="721286"/>
            <a:chOff x="4029645" y="4200876"/>
            <a:chExt cx="7621884" cy="72128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EE3540-9209-4031-96A1-97D655BE4580}"/>
                </a:ext>
              </a:extLst>
            </p:cNvPr>
            <p:cNvSpPr/>
            <p:nvPr/>
          </p:nvSpPr>
          <p:spPr>
            <a:xfrm>
              <a:off x="4183144" y="4279334"/>
              <a:ext cx="74683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Need a website that is </a:t>
              </a:r>
              <a:r>
                <a:rPr lang="en-US" b="1" dirty="0">
                  <a:latin typeface="Comic Sans MS" panose="030F0702030302020204" pitchFamily="66" charset="0"/>
                </a:rPr>
                <a:t>simple, responsive, and visually attractive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FADB852-9F47-4195-B312-E7C9ED0312B5}"/>
                </a:ext>
              </a:extLst>
            </p:cNvPr>
            <p:cNvSpPr/>
            <p:nvPr/>
          </p:nvSpPr>
          <p:spPr>
            <a:xfrm>
              <a:off x="4029645" y="4200876"/>
              <a:ext cx="7621884" cy="721286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mic Sans MS" panose="030F0702030302020204" pitchFamily="66" charset="0"/>
              </a:endParaRPr>
            </a:p>
          </p:txBody>
        </p:sp>
      </p:grpSp>
      <p:pic>
        <p:nvPicPr>
          <p:cNvPr id="21" name="Graphic 20" descr="Target Audience">
            <a:extLst>
              <a:ext uri="{FF2B5EF4-FFF2-40B4-BE49-F238E27FC236}">
                <a16:creationId xmlns:a16="http://schemas.microsoft.com/office/drawing/2014/main" id="{27898FA8-2C9B-46ED-B8C6-1B3FF94F1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69561" y="2033742"/>
            <a:ext cx="1866260" cy="186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7216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A5E73F-3805-4354-AC7A-B27E3C27BB8E}"/>
              </a:ext>
            </a:extLst>
          </p:cNvPr>
          <p:cNvSpPr/>
          <p:nvPr/>
        </p:nvSpPr>
        <p:spPr>
          <a:xfrm>
            <a:off x="3610544" y="6319687"/>
            <a:ext cx="497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An-Najah National University </a:t>
            </a:r>
            <a:r>
              <a:rPr lang="en-US" dirty="0">
                <a:latin typeface="Comic Sans MS" panose="030F0702030302020204" pitchFamily="66" charset="0"/>
              </a:rPr>
              <a:t>– MIS Department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3E891D2-2F31-47CF-9F3E-CD10417A4399}"/>
              </a:ext>
            </a:extLst>
          </p:cNvPr>
          <p:cNvGrpSpPr/>
          <p:nvPr/>
        </p:nvGrpSpPr>
        <p:grpSpPr>
          <a:xfrm>
            <a:off x="200841" y="111691"/>
            <a:ext cx="11701648" cy="809773"/>
            <a:chOff x="200841" y="111691"/>
            <a:chExt cx="11701648" cy="809773"/>
          </a:xfrm>
        </p:grpSpPr>
        <p:pic>
          <p:nvPicPr>
            <p:cNvPr id="3" name="Picture 2" descr="An-Najah National University : Vision, Mission and Values">
              <a:extLst>
                <a:ext uri="{FF2B5EF4-FFF2-40B4-BE49-F238E27FC236}">
                  <a16:creationId xmlns:a16="http://schemas.microsoft.com/office/drawing/2014/main" id="{92FE51A0-0973-43C2-8962-6F45D071F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1205" y="200178"/>
              <a:ext cx="721284" cy="721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2B6D28-1628-44B2-8542-9DD798CFF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841" y="111691"/>
              <a:ext cx="745752" cy="745752"/>
            </a:xfrm>
            <a:prstGeom prst="flowChartConnector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DB24B00-B68F-4B34-8921-756968BD4AC3}"/>
                </a:ext>
              </a:extLst>
            </p:cNvPr>
            <p:cNvSpPr/>
            <p:nvPr/>
          </p:nvSpPr>
          <p:spPr>
            <a:xfrm>
              <a:off x="1363123" y="212694"/>
              <a:ext cx="771236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Requirements Gathering &amp; Analysis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0B240C4-7AEC-416C-B0DC-BF880E75A122}"/>
              </a:ext>
            </a:extLst>
          </p:cNvPr>
          <p:cNvSpPr/>
          <p:nvPr/>
        </p:nvSpPr>
        <p:spPr>
          <a:xfrm>
            <a:off x="1132336" y="43418"/>
            <a:ext cx="748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A339FF"/>
                </a:solidFill>
                <a:latin typeface="Comic Sans MS" panose="030F0702030302020204" pitchFamily="66" charset="0"/>
              </a:rPr>
              <a:t>1</a:t>
            </a:r>
            <a:endParaRPr lang="en-US" sz="1100" dirty="0">
              <a:solidFill>
                <a:srgbClr val="A339FF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5A311E-BBC9-4641-8E73-5C1C0E933E31}"/>
              </a:ext>
            </a:extLst>
          </p:cNvPr>
          <p:cNvSpPr/>
          <p:nvPr/>
        </p:nvSpPr>
        <p:spPr>
          <a:xfrm>
            <a:off x="200841" y="1374147"/>
            <a:ext cx="5173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We gathered the Requirements by: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156828D-10DC-4CB5-911D-AD8D50EBC5EB}"/>
              </a:ext>
            </a:extLst>
          </p:cNvPr>
          <p:cNvGrpSpPr/>
          <p:nvPr/>
        </p:nvGrpSpPr>
        <p:grpSpPr>
          <a:xfrm>
            <a:off x="419153" y="2216769"/>
            <a:ext cx="4954899" cy="749530"/>
            <a:chOff x="3700156" y="1414376"/>
            <a:chExt cx="4954899" cy="74953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BB1B21D-2D2A-4194-A095-D1EDCEBB1346}"/>
                </a:ext>
              </a:extLst>
            </p:cNvPr>
            <p:cNvSpPr/>
            <p:nvPr/>
          </p:nvSpPr>
          <p:spPr>
            <a:xfrm>
              <a:off x="3700156" y="1414376"/>
              <a:ext cx="4929873" cy="749530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90BF44D-17DD-4F77-B92A-93CC020C7D64}"/>
                </a:ext>
              </a:extLst>
            </p:cNvPr>
            <p:cNvSpPr/>
            <p:nvPr/>
          </p:nvSpPr>
          <p:spPr>
            <a:xfrm>
              <a:off x="3829695" y="1581184"/>
              <a:ext cx="48253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Analyzing similar websites like </a:t>
              </a:r>
              <a:r>
                <a:rPr lang="en-US" dirty="0" err="1">
                  <a:latin typeface="Comic Sans MS" panose="030F0702030302020204" pitchFamily="66" charset="0"/>
                </a:rPr>
                <a:t>Okaeristore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5671D5-F1E4-4154-905B-E47ECE294C29}"/>
              </a:ext>
            </a:extLst>
          </p:cNvPr>
          <p:cNvGrpSpPr/>
          <p:nvPr/>
        </p:nvGrpSpPr>
        <p:grpSpPr>
          <a:xfrm>
            <a:off x="419153" y="3347256"/>
            <a:ext cx="6158062" cy="757836"/>
            <a:chOff x="3308886" y="4210006"/>
            <a:chExt cx="6158062" cy="75783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54805484-8FB5-4720-8DC8-3893280030EF}"/>
                </a:ext>
              </a:extLst>
            </p:cNvPr>
            <p:cNvSpPr/>
            <p:nvPr/>
          </p:nvSpPr>
          <p:spPr>
            <a:xfrm>
              <a:off x="3308886" y="4210006"/>
              <a:ext cx="6158062" cy="757836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C90774-5CD0-47FB-9B86-99EE04AF5152}"/>
                </a:ext>
              </a:extLst>
            </p:cNvPr>
            <p:cNvSpPr/>
            <p:nvPr/>
          </p:nvSpPr>
          <p:spPr>
            <a:xfrm>
              <a:off x="3630171" y="4362719"/>
              <a:ext cx="56669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Conducting </a:t>
              </a:r>
              <a:r>
                <a:rPr lang="en-US" b="1" dirty="0">
                  <a:latin typeface="Comic Sans MS" panose="030F0702030302020204" pitchFamily="66" charset="0"/>
                </a:rPr>
                <a:t>brainstorming</a:t>
              </a:r>
              <a:r>
                <a:rPr lang="en-US" dirty="0">
                  <a:latin typeface="Comic Sans MS" panose="030F0702030302020204" pitchFamily="66" charset="0"/>
                </a:rPr>
                <a:t> sessions within the team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7DA27D0-C78A-428C-9416-283D8154627D}"/>
              </a:ext>
            </a:extLst>
          </p:cNvPr>
          <p:cNvGrpSpPr/>
          <p:nvPr/>
        </p:nvGrpSpPr>
        <p:grpSpPr>
          <a:xfrm>
            <a:off x="419153" y="4486049"/>
            <a:ext cx="6639059" cy="917896"/>
            <a:chOff x="5356318" y="2978009"/>
            <a:chExt cx="6546171" cy="757836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DCD4DD1-7A63-4A7C-8D89-E695B53A47D4}"/>
                </a:ext>
              </a:extLst>
            </p:cNvPr>
            <p:cNvSpPr/>
            <p:nvPr/>
          </p:nvSpPr>
          <p:spPr>
            <a:xfrm>
              <a:off x="5399077" y="2978009"/>
              <a:ext cx="6503412" cy="757836"/>
            </a:xfrm>
            <a:prstGeom prst="roundRect">
              <a:avLst>
                <a:gd name="adj" fmla="val 27143"/>
              </a:avLst>
            </a:prstGeom>
            <a:noFill/>
            <a:ln w="76200">
              <a:solidFill>
                <a:srgbClr val="A33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3772B76-080E-4DA0-83B6-C69584DC3195}"/>
                </a:ext>
              </a:extLst>
            </p:cNvPr>
            <p:cNvSpPr/>
            <p:nvPr/>
          </p:nvSpPr>
          <p:spPr>
            <a:xfrm>
              <a:off x="5356318" y="3138299"/>
              <a:ext cx="6512286" cy="3049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Discussing common expectations of anime </a:t>
              </a:r>
              <a:r>
                <a:rPr lang="en-US" b="1" dirty="0">
                  <a:latin typeface="Comic Sans MS" panose="030F0702030302020204" pitchFamily="66" charset="0"/>
                </a:rPr>
                <a:t>fans</a:t>
              </a:r>
              <a:r>
                <a:rPr lang="en-US" dirty="0">
                  <a:latin typeface="Comic Sans MS" panose="030F0702030302020204" pitchFamily="66" charset="0"/>
                </a:rPr>
                <a:t> in our region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B77A878F-C832-462F-AC3C-0B0A3A8932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9" t="12532" r="1700" b="9194"/>
          <a:stretch/>
        </p:blipFill>
        <p:spPr>
          <a:xfrm>
            <a:off x="6096000" y="1123578"/>
            <a:ext cx="4556289" cy="2065772"/>
          </a:xfrm>
          <a:prstGeom prst="flowChartAlternateProcess">
            <a:avLst/>
          </a:prstGeom>
        </p:spPr>
      </p:pic>
      <p:pic>
        <p:nvPicPr>
          <p:cNvPr id="24" name="Graphic 23" descr="Line arrow Clockwise curve">
            <a:extLst>
              <a:ext uri="{FF2B5EF4-FFF2-40B4-BE49-F238E27FC236}">
                <a16:creationId xmlns:a16="http://schemas.microsoft.com/office/drawing/2014/main" id="{509FBD40-94A6-415B-8AF7-B0E0608E03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473656" flipH="1">
            <a:off x="5346356" y="2061365"/>
            <a:ext cx="757836" cy="113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1234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9286</TotalTime>
  <Words>2314</Words>
  <Application>Microsoft Office PowerPoint</Application>
  <PresentationFormat>Widescreen</PresentationFormat>
  <Paragraphs>402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Calibri</vt:lpstr>
      <vt:lpstr>Calibri Light</vt:lpstr>
      <vt:lpstr>Comic Sans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RuaHaji</dc:creator>
  <cp:lastModifiedBy>hamood</cp:lastModifiedBy>
  <cp:revision>133</cp:revision>
  <dcterms:created xsi:type="dcterms:W3CDTF">2025-05-29T21:45:40Z</dcterms:created>
  <dcterms:modified xsi:type="dcterms:W3CDTF">2025-06-18T18:24:50Z</dcterms:modified>
</cp:coreProperties>
</file>