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5">
  <p:sldMasterIdLst>
    <p:sldMasterId id="2147483648" r:id="rId1"/>
  </p:sldMasterIdLst>
  <p:notesMasterIdLst>
    <p:notesMasterId r:id="rId180"/>
  </p:notesMasterIdLst>
  <p:sldIdLst>
    <p:sldId id="268" r:id="rId2"/>
    <p:sldId id="269" r:id="rId3"/>
    <p:sldId id="270" r:id="rId4"/>
    <p:sldId id="271" r:id="rId5"/>
    <p:sldId id="272" r:id="rId6"/>
    <p:sldId id="273" r:id="rId7"/>
    <p:sldId id="274" r:id="rId8"/>
    <p:sldId id="275" r:id="rId9"/>
    <p:sldId id="276" r:id="rId10"/>
    <p:sldId id="277" r:id="rId11"/>
    <p:sldId id="278" r:id="rId12"/>
    <p:sldId id="280" r:id="rId13"/>
    <p:sldId id="279" r:id="rId14"/>
    <p:sldId id="281" r:id="rId15"/>
    <p:sldId id="267"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256" r:id="rId38"/>
    <p:sldId id="257" r:id="rId39"/>
    <p:sldId id="258" r:id="rId40"/>
    <p:sldId id="259" r:id="rId41"/>
    <p:sldId id="282" r:id="rId42"/>
    <p:sldId id="260" r:id="rId43"/>
    <p:sldId id="283" r:id="rId44"/>
    <p:sldId id="284" r:id="rId45"/>
    <p:sldId id="285" r:id="rId46"/>
    <p:sldId id="286" r:id="rId47"/>
    <p:sldId id="287" r:id="rId48"/>
    <p:sldId id="288" r:id="rId49"/>
    <p:sldId id="289" r:id="rId50"/>
    <p:sldId id="290" r:id="rId51"/>
    <p:sldId id="291" r:id="rId52"/>
    <p:sldId id="262" r:id="rId53"/>
    <p:sldId id="263" r:id="rId54"/>
    <p:sldId id="266" r:id="rId55"/>
    <p:sldId id="340" r:id="rId56"/>
    <p:sldId id="264" r:id="rId57"/>
    <p:sldId id="265" r:id="rId58"/>
    <p:sldId id="341" r:id="rId59"/>
    <p:sldId id="342" r:id="rId60"/>
    <p:sldId id="343" r:id="rId61"/>
    <p:sldId id="344" r:id="rId62"/>
    <p:sldId id="345" r:id="rId63"/>
    <p:sldId id="346" r:id="rId64"/>
    <p:sldId id="347" r:id="rId65"/>
    <p:sldId id="348" r:id="rId66"/>
    <p:sldId id="349" r:id="rId67"/>
    <p:sldId id="350" r:id="rId68"/>
    <p:sldId id="351" r:id="rId69"/>
    <p:sldId id="352" r:id="rId70"/>
    <p:sldId id="353" r:id="rId71"/>
    <p:sldId id="354" r:id="rId72"/>
    <p:sldId id="355" r:id="rId73"/>
    <p:sldId id="356" r:id="rId74"/>
    <p:sldId id="357" r:id="rId75"/>
    <p:sldId id="358" r:id="rId76"/>
    <p:sldId id="359" r:id="rId77"/>
    <p:sldId id="360" r:id="rId78"/>
    <p:sldId id="361" r:id="rId79"/>
    <p:sldId id="362" r:id="rId80"/>
    <p:sldId id="363" r:id="rId81"/>
    <p:sldId id="364" r:id="rId82"/>
    <p:sldId id="365" r:id="rId83"/>
    <p:sldId id="366" r:id="rId84"/>
    <p:sldId id="367" r:id="rId85"/>
    <p:sldId id="368" r:id="rId86"/>
    <p:sldId id="369" r:id="rId87"/>
    <p:sldId id="370" r:id="rId88"/>
    <p:sldId id="371" r:id="rId89"/>
    <p:sldId id="372" r:id="rId90"/>
    <p:sldId id="373" r:id="rId91"/>
    <p:sldId id="374" r:id="rId92"/>
    <p:sldId id="375" r:id="rId93"/>
    <p:sldId id="376" r:id="rId94"/>
    <p:sldId id="377" r:id="rId95"/>
    <p:sldId id="378" r:id="rId96"/>
    <p:sldId id="379" r:id="rId97"/>
    <p:sldId id="380" r:id="rId98"/>
    <p:sldId id="381" r:id="rId99"/>
    <p:sldId id="382" r:id="rId100"/>
    <p:sldId id="383" r:id="rId101"/>
    <p:sldId id="384" r:id="rId102"/>
    <p:sldId id="385" r:id="rId103"/>
    <p:sldId id="386" r:id="rId104"/>
    <p:sldId id="387" r:id="rId105"/>
    <p:sldId id="388" r:id="rId106"/>
    <p:sldId id="389" r:id="rId107"/>
    <p:sldId id="390" r:id="rId108"/>
    <p:sldId id="391" r:id="rId109"/>
    <p:sldId id="392" r:id="rId110"/>
    <p:sldId id="393" r:id="rId111"/>
    <p:sldId id="394" r:id="rId112"/>
    <p:sldId id="395" r:id="rId113"/>
    <p:sldId id="396" r:id="rId114"/>
    <p:sldId id="397" r:id="rId115"/>
    <p:sldId id="398" r:id="rId116"/>
    <p:sldId id="399" r:id="rId117"/>
    <p:sldId id="400" r:id="rId118"/>
    <p:sldId id="401" r:id="rId119"/>
    <p:sldId id="402" r:id="rId120"/>
    <p:sldId id="403" r:id="rId121"/>
    <p:sldId id="404" r:id="rId122"/>
    <p:sldId id="405" r:id="rId123"/>
    <p:sldId id="406" r:id="rId124"/>
    <p:sldId id="407" r:id="rId125"/>
    <p:sldId id="408" r:id="rId126"/>
    <p:sldId id="409" r:id="rId127"/>
    <p:sldId id="410" r:id="rId128"/>
    <p:sldId id="411" r:id="rId129"/>
    <p:sldId id="412" r:id="rId130"/>
    <p:sldId id="413" r:id="rId131"/>
    <p:sldId id="414" r:id="rId132"/>
    <p:sldId id="415" r:id="rId133"/>
    <p:sldId id="416" r:id="rId134"/>
    <p:sldId id="417" r:id="rId135"/>
    <p:sldId id="418" r:id="rId136"/>
    <p:sldId id="419" r:id="rId137"/>
    <p:sldId id="420" r:id="rId138"/>
    <p:sldId id="421" r:id="rId139"/>
    <p:sldId id="422" r:id="rId140"/>
    <p:sldId id="423" r:id="rId141"/>
    <p:sldId id="424" r:id="rId142"/>
    <p:sldId id="425" r:id="rId143"/>
    <p:sldId id="426" r:id="rId144"/>
    <p:sldId id="427" r:id="rId145"/>
    <p:sldId id="428" r:id="rId146"/>
    <p:sldId id="429" r:id="rId147"/>
    <p:sldId id="430" r:id="rId148"/>
    <p:sldId id="431" r:id="rId149"/>
    <p:sldId id="432" r:id="rId150"/>
    <p:sldId id="433" r:id="rId151"/>
    <p:sldId id="434" r:id="rId152"/>
    <p:sldId id="435" r:id="rId153"/>
    <p:sldId id="436" r:id="rId154"/>
    <p:sldId id="437" r:id="rId155"/>
    <p:sldId id="438" r:id="rId156"/>
    <p:sldId id="439" r:id="rId157"/>
    <p:sldId id="440" r:id="rId158"/>
    <p:sldId id="441" r:id="rId159"/>
    <p:sldId id="442" r:id="rId160"/>
    <p:sldId id="443" r:id="rId161"/>
    <p:sldId id="444" r:id="rId162"/>
    <p:sldId id="445" r:id="rId163"/>
    <p:sldId id="446" r:id="rId164"/>
    <p:sldId id="447" r:id="rId165"/>
    <p:sldId id="448" r:id="rId166"/>
    <p:sldId id="449" r:id="rId167"/>
    <p:sldId id="450" r:id="rId168"/>
    <p:sldId id="451" r:id="rId169"/>
    <p:sldId id="452" r:id="rId170"/>
    <p:sldId id="453" r:id="rId171"/>
    <p:sldId id="454" r:id="rId172"/>
    <p:sldId id="455" r:id="rId173"/>
    <p:sldId id="456" r:id="rId174"/>
    <p:sldId id="457" r:id="rId175"/>
    <p:sldId id="458" r:id="rId176"/>
    <p:sldId id="459" r:id="rId177"/>
    <p:sldId id="460" r:id="rId178"/>
    <p:sldId id="461" r:id="rId17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Ghassan\Desktop\&#1603;&#1578;&#1576;%20&#1575;&#1604;&#1580;&#1575;&#1605;&#1593;&#1577;\&#1587;&#1606;&#1577;%20&#1582;&#1575;&#1605;&#1587;&#1577;\&#1601;&#1589;&#1604;%20&#1579;&#1575;&#1606;&#1610;\&#1605;&#1588;&#1585;&#1608;&#1593;%20&#1578;&#1582;&#1585;&#1580;%202\&#1608;&#1608;&#1585;&#1583;\&#1593;&#1605;&#1610;&#1583;\Book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Ghassan\Desktop\&#1603;&#1578;&#1576;%20&#1575;&#1604;&#1580;&#1575;&#1605;&#1593;&#1577;\&#1587;&#1606;&#1577;%20&#1582;&#1575;&#1605;&#1587;&#1577;\&#1601;&#1589;&#1604;%20&#1579;&#1575;&#1606;&#1610;\&#1605;&#1588;&#1585;&#1608;&#1593;%20&#1578;&#1582;&#1585;&#1580;%202\&#1608;&#1608;&#1585;&#1583;\&#1593;&#1605;&#1610;&#1583;\Book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TOSHIBA\Desktop\Microsoft%20Office%20Excel%20Worksheet%20&#1580;&#1583;&#1610;&#1583;%20&#8235;&#823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TOSHIBA\Desktop\Microsoft%20Office%20Excel%20Worksheet%20&#1580;&#1583;&#1610;&#1583;%20&#8235;&#823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62247155291197"/>
          <c:y val="2.4515602408047257E-2"/>
          <c:w val="0.65418503937008743"/>
          <c:h val="0.65513825464816633"/>
        </c:manualLayout>
      </c:layout>
      <c:scatterChart>
        <c:scatterStyle val="smoothMarker"/>
        <c:varyColors val="0"/>
        <c:ser>
          <c:idx val="0"/>
          <c:order val="0"/>
          <c:tx>
            <c:v>dsvsdv</c:v>
          </c:tx>
          <c:xVal>
            <c:numRef>
              <c:f>gh!$R$7:$R$17</c:f>
              <c:numCache>
                <c:formatCode>General</c:formatCode>
                <c:ptCount val="11"/>
                <c:pt idx="0">
                  <c:v>0</c:v>
                </c:pt>
                <c:pt idx="1">
                  <c:v>103.24860000000002</c:v>
                </c:pt>
                <c:pt idx="2">
                  <c:v>163.5256</c:v>
                </c:pt>
                <c:pt idx="3">
                  <c:v>208.93459999999999</c:v>
                </c:pt>
                <c:pt idx="4">
                  <c:v>238.75200000000001</c:v>
                </c:pt>
                <c:pt idx="5">
                  <c:v>256.02229999999969</c:v>
                </c:pt>
                <c:pt idx="6">
                  <c:v>278.54070000000002</c:v>
                </c:pt>
                <c:pt idx="7">
                  <c:v>286.27889999999923</c:v>
                </c:pt>
                <c:pt idx="8">
                  <c:v>217.61459999999914</c:v>
                </c:pt>
                <c:pt idx="9">
                  <c:v>100.2734</c:v>
                </c:pt>
                <c:pt idx="10">
                  <c:v>0</c:v>
                </c:pt>
              </c:numCache>
            </c:numRef>
          </c:xVal>
          <c:yVal>
            <c:numRef>
              <c:f>gh!$P$7:$P$17</c:f>
              <c:numCache>
                <c:formatCode>General</c:formatCode>
                <c:ptCount val="11"/>
                <c:pt idx="0">
                  <c:v>3456.8171000000184</c:v>
                </c:pt>
                <c:pt idx="1">
                  <c:v>3456.8171000000184</c:v>
                </c:pt>
                <c:pt idx="2">
                  <c:v>3205.6481999999987</c:v>
                </c:pt>
                <c:pt idx="3">
                  <c:v>2702.7901000000002</c:v>
                </c:pt>
                <c:pt idx="4">
                  <c:v>2166.8627000000001</c:v>
                </c:pt>
                <c:pt idx="5">
                  <c:v>1577.5988</c:v>
                </c:pt>
                <c:pt idx="6">
                  <c:v>1402.0921999999998</c:v>
                </c:pt>
                <c:pt idx="7">
                  <c:v>1070.5559000000001</c:v>
                </c:pt>
                <c:pt idx="8">
                  <c:v>491.75510000000003</c:v>
                </c:pt>
                <c:pt idx="9">
                  <c:v>-314.19589999999999</c:v>
                </c:pt>
                <c:pt idx="10">
                  <c:v>-893.56059999999798</c:v>
                </c:pt>
              </c:numCache>
            </c:numRef>
          </c:yVal>
          <c:smooth val="1"/>
          <c:extLst>
            <c:ext xmlns:c16="http://schemas.microsoft.com/office/drawing/2014/chart" uri="{C3380CC4-5D6E-409C-BE32-E72D297353CC}">
              <c16:uniqueId val="{00000000-56E2-42A2-AA6E-A2661C0A4C84}"/>
            </c:ext>
          </c:extLst>
        </c:ser>
        <c:dLbls>
          <c:showLegendKey val="0"/>
          <c:showVal val="0"/>
          <c:showCatName val="0"/>
          <c:showSerName val="0"/>
          <c:showPercent val="0"/>
          <c:showBubbleSize val="0"/>
        </c:dLbls>
        <c:axId val="63126912"/>
        <c:axId val="64042496"/>
      </c:scatterChart>
      <c:valAx>
        <c:axId val="63126912"/>
        <c:scaling>
          <c:orientation val="minMax"/>
        </c:scaling>
        <c:delete val="0"/>
        <c:axPos val="b"/>
        <c:majorGridlines/>
        <c:minorGridlines/>
        <c:title>
          <c:tx>
            <c:rich>
              <a:bodyPr/>
              <a:lstStyle/>
              <a:p>
                <a:pPr>
                  <a:defRPr lang="en-US"/>
                </a:pPr>
                <a:r>
                  <a:rPr lang="en-US"/>
                  <a:t>M3  (kN.m)</a:t>
                </a:r>
              </a:p>
            </c:rich>
          </c:tx>
          <c:overlay val="0"/>
        </c:title>
        <c:numFmt formatCode="General" sourceLinked="1"/>
        <c:majorTickMark val="out"/>
        <c:minorTickMark val="none"/>
        <c:tickLblPos val="nextTo"/>
        <c:txPr>
          <a:bodyPr/>
          <a:lstStyle/>
          <a:p>
            <a:pPr>
              <a:defRPr lang="en-US"/>
            </a:pPr>
            <a:endParaRPr lang="en-US"/>
          </a:p>
        </c:txPr>
        <c:crossAx val="64042496"/>
        <c:crosses val="autoZero"/>
        <c:crossBetween val="midCat"/>
        <c:dispUnits>
          <c:custUnit val="1"/>
        </c:dispUnits>
      </c:valAx>
      <c:valAx>
        <c:axId val="64042496"/>
        <c:scaling>
          <c:orientation val="minMax"/>
        </c:scaling>
        <c:delete val="0"/>
        <c:axPos val="l"/>
        <c:majorGridlines/>
        <c:title>
          <c:tx>
            <c:rich>
              <a:bodyPr/>
              <a:lstStyle/>
              <a:p>
                <a:pPr>
                  <a:defRPr lang="en-US"/>
                </a:pPr>
                <a:r>
                  <a:rPr lang="en-US"/>
                  <a:t>Pnx  (kN)</a:t>
                </a:r>
                <a:endParaRPr/>
              </a:p>
            </c:rich>
          </c:tx>
          <c:overlay val="0"/>
        </c:title>
        <c:numFmt formatCode="General" sourceLinked="1"/>
        <c:majorTickMark val="out"/>
        <c:minorTickMark val="none"/>
        <c:tickLblPos val="nextTo"/>
        <c:txPr>
          <a:bodyPr rot="0"/>
          <a:lstStyle/>
          <a:p>
            <a:pPr>
              <a:defRPr lang="en-US"/>
            </a:pPr>
            <a:endParaRPr lang="en-US"/>
          </a:p>
        </c:txPr>
        <c:crossAx val="63126912"/>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00579615048119"/>
          <c:y val="0.11667943874947855"/>
          <c:w val="0.65418503937008776"/>
          <c:h val="0.65513825464816677"/>
        </c:manualLayout>
      </c:layout>
      <c:scatterChart>
        <c:scatterStyle val="smoothMarker"/>
        <c:varyColors val="0"/>
        <c:ser>
          <c:idx val="0"/>
          <c:order val="0"/>
          <c:tx>
            <c:v>dsvsdv</c:v>
          </c:tx>
          <c:xVal>
            <c:numRef>
              <c:f>gh!$X$7:$X$17</c:f>
              <c:numCache>
                <c:formatCode>General</c:formatCode>
                <c:ptCount val="11"/>
                <c:pt idx="0">
                  <c:v>0</c:v>
                </c:pt>
                <c:pt idx="1">
                  <c:v>144.11479999999995</c:v>
                </c:pt>
                <c:pt idx="2">
                  <c:v>234.32240000000121</c:v>
                </c:pt>
                <c:pt idx="3">
                  <c:v>299.1490000000021</c:v>
                </c:pt>
                <c:pt idx="4">
                  <c:v>342.08390000000003</c:v>
                </c:pt>
                <c:pt idx="5">
                  <c:v>365.30840000000001</c:v>
                </c:pt>
                <c:pt idx="6">
                  <c:v>408.44749999999999</c:v>
                </c:pt>
                <c:pt idx="7">
                  <c:v>430.02349999999899</c:v>
                </c:pt>
                <c:pt idx="8">
                  <c:v>330.34290000000038</c:v>
                </c:pt>
                <c:pt idx="9">
                  <c:v>188.60140000000001</c:v>
                </c:pt>
                <c:pt idx="10">
                  <c:v>0</c:v>
                </c:pt>
              </c:numCache>
            </c:numRef>
          </c:xVal>
          <c:yVal>
            <c:numRef>
              <c:f>gh!$W$7:$W$17</c:f>
              <c:numCache>
                <c:formatCode>General</c:formatCode>
                <c:ptCount val="11"/>
                <c:pt idx="0">
                  <c:v>3456.8171000000184</c:v>
                </c:pt>
                <c:pt idx="1">
                  <c:v>3456.8171000000184</c:v>
                </c:pt>
                <c:pt idx="2">
                  <c:v>3252.6647999999864</c:v>
                </c:pt>
                <c:pt idx="3">
                  <c:v>2773.8622999999998</c:v>
                </c:pt>
                <c:pt idx="4">
                  <c:v>2258.2485999999849</c:v>
                </c:pt>
                <c:pt idx="5">
                  <c:v>1695.9951000000001</c:v>
                </c:pt>
                <c:pt idx="6">
                  <c:v>1458.2928999999999</c:v>
                </c:pt>
                <c:pt idx="7">
                  <c:v>1129.3359</c:v>
                </c:pt>
                <c:pt idx="8">
                  <c:v>489.20240000000001</c:v>
                </c:pt>
                <c:pt idx="9">
                  <c:v>-173.53150000000002</c:v>
                </c:pt>
                <c:pt idx="10">
                  <c:v>-893.56059999999798</c:v>
                </c:pt>
              </c:numCache>
            </c:numRef>
          </c:yVal>
          <c:smooth val="1"/>
          <c:extLst>
            <c:ext xmlns:c16="http://schemas.microsoft.com/office/drawing/2014/chart" uri="{C3380CC4-5D6E-409C-BE32-E72D297353CC}">
              <c16:uniqueId val="{00000000-3810-4258-AE9C-A978AD482991}"/>
            </c:ext>
          </c:extLst>
        </c:ser>
        <c:dLbls>
          <c:showLegendKey val="0"/>
          <c:showVal val="0"/>
          <c:showCatName val="0"/>
          <c:showSerName val="0"/>
          <c:showPercent val="0"/>
          <c:showBubbleSize val="0"/>
        </c:dLbls>
        <c:axId val="72866432"/>
        <c:axId val="78824576"/>
      </c:scatterChart>
      <c:valAx>
        <c:axId val="72866432"/>
        <c:scaling>
          <c:orientation val="minMax"/>
        </c:scaling>
        <c:delete val="0"/>
        <c:axPos val="b"/>
        <c:majorGridlines/>
        <c:minorGridlines/>
        <c:title>
          <c:tx>
            <c:rich>
              <a:bodyPr/>
              <a:lstStyle/>
              <a:p>
                <a:pPr>
                  <a:defRPr lang="en-US"/>
                </a:pPr>
                <a:r>
                  <a:rPr lang="en-US"/>
                  <a:t>M2  (kN.m)</a:t>
                </a:r>
              </a:p>
            </c:rich>
          </c:tx>
          <c:overlay val="0"/>
        </c:title>
        <c:numFmt formatCode="General" sourceLinked="1"/>
        <c:majorTickMark val="out"/>
        <c:minorTickMark val="none"/>
        <c:tickLblPos val="nextTo"/>
        <c:txPr>
          <a:bodyPr/>
          <a:lstStyle/>
          <a:p>
            <a:pPr>
              <a:defRPr lang="en-US"/>
            </a:pPr>
            <a:endParaRPr lang="en-US"/>
          </a:p>
        </c:txPr>
        <c:crossAx val="78824576"/>
        <c:crosses val="autoZero"/>
        <c:crossBetween val="midCat"/>
        <c:dispUnits>
          <c:custUnit val="1"/>
        </c:dispUnits>
      </c:valAx>
      <c:valAx>
        <c:axId val="78824576"/>
        <c:scaling>
          <c:orientation val="minMax"/>
        </c:scaling>
        <c:delete val="0"/>
        <c:axPos val="l"/>
        <c:majorGridlines/>
        <c:title>
          <c:tx>
            <c:rich>
              <a:bodyPr/>
              <a:lstStyle/>
              <a:p>
                <a:pPr>
                  <a:defRPr lang="en-US"/>
                </a:pPr>
                <a:r>
                  <a:rPr lang="en-US"/>
                  <a:t>Pny  (kN)</a:t>
                </a:r>
                <a:endParaRPr/>
              </a:p>
            </c:rich>
          </c:tx>
          <c:overlay val="0"/>
        </c:title>
        <c:numFmt formatCode="General" sourceLinked="1"/>
        <c:majorTickMark val="out"/>
        <c:minorTickMark val="none"/>
        <c:tickLblPos val="nextTo"/>
        <c:txPr>
          <a:bodyPr rot="0"/>
          <a:lstStyle/>
          <a:p>
            <a:pPr>
              <a:defRPr lang="en-US"/>
            </a:pPr>
            <a:endParaRPr lang="en-US"/>
          </a:p>
        </c:txPr>
        <c:crossAx val="72866432"/>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Interaction diagram at 0 degree </a:t>
            </a:r>
          </a:p>
        </c:rich>
      </c:tx>
      <c:overlay val="0"/>
    </c:title>
    <c:autoTitleDeleted val="0"/>
    <c:plotArea>
      <c:layout/>
      <c:scatterChart>
        <c:scatterStyle val="smoothMarker"/>
        <c:varyColors val="0"/>
        <c:ser>
          <c:idx val="0"/>
          <c:order val="0"/>
          <c:tx>
            <c:v>0 degree</c:v>
          </c:tx>
          <c:marker>
            <c:symbol val="none"/>
          </c:marker>
          <c:xVal>
            <c:numRef>
              <c:f>ورقة1!$C$3:$C$13</c:f>
              <c:numCache>
                <c:formatCode>0.00E+00</c:formatCode>
                <c:ptCount val="11"/>
                <c:pt idx="0" formatCode="General">
                  <c:v>0</c:v>
                </c:pt>
                <c:pt idx="1">
                  <c:v>128200000000</c:v>
                </c:pt>
                <c:pt idx="2">
                  <c:v>197300000000</c:v>
                </c:pt>
                <c:pt idx="3">
                  <c:v>252300000000</c:v>
                </c:pt>
                <c:pt idx="4">
                  <c:v>294400000000</c:v>
                </c:pt>
                <c:pt idx="5">
                  <c:v>326200000000</c:v>
                </c:pt>
                <c:pt idx="6">
                  <c:v>370900000000</c:v>
                </c:pt>
                <c:pt idx="7">
                  <c:v>405200000000</c:v>
                </c:pt>
                <c:pt idx="8">
                  <c:v>346100000000</c:v>
                </c:pt>
                <c:pt idx="9">
                  <c:v>263100000000</c:v>
                </c:pt>
                <c:pt idx="10" formatCode="General">
                  <c:v>0</c:v>
                </c:pt>
              </c:numCache>
            </c:numRef>
          </c:xVal>
          <c:yVal>
            <c:numRef>
              <c:f>ورقة1!$B$3:$B$13</c:f>
              <c:numCache>
                <c:formatCode>0.00E+00</c:formatCode>
                <c:ptCount val="11"/>
                <c:pt idx="0">
                  <c:v>-8031000000</c:v>
                </c:pt>
                <c:pt idx="1">
                  <c:v>-8031000000</c:v>
                </c:pt>
                <c:pt idx="2">
                  <c:v>-7608000000</c:v>
                </c:pt>
                <c:pt idx="3">
                  <c:v>-6595000000</c:v>
                </c:pt>
                <c:pt idx="4">
                  <c:v>-5529000000</c:v>
                </c:pt>
                <c:pt idx="5">
                  <c:v>-4376000000</c:v>
                </c:pt>
                <c:pt idx="6">
                  <c:v>-3968000000</c:v>
                </c:pt>
                <c:pt idx="7">
                  <c:v>-3256000000</c:v>
                </c:pt>
                <c:pt idx="8">
                  <c:v>-1855000000</c:v>
                </c:pt>
                <c:pt idx="9">
                  <c:v>-667100000</c:v>
                </c:pt>
                <c:pt idx="10">
                  <c:v>2085000000</c:v>
                </c:pt>
              </c:numCache>
            </c:numRef>
          </c:yVal>
          <c:smooth val="1"/>
          <c:extLst>
            <c:ext xmlns:c16="http://schemas.microsoft.com/office/drawing/2014/chart" uri="{C3380CC4-5D6E-409C-BE32-E72D297353CC}">
              <c16:uniqueId val="{00000000-C553-4EAD-9C7A-F9EFD20C90CA}"/>
            </c:ext>
          </c:extLst>
        </c:ser>
        <c:dLbls>
          <c:showLegendKey val="0"/>
          <c:showVal val="0"/>
          <c:showCatName val="0"/>
          <c:showSerName val="0"/>
          <c:showPercent val="0"/>
          <c:showBubbleSize val="0"/>
        </c:dLbls>
        <c:axId val="95257344"/>
        <c:axId val="95259264"/>
      </c:scatterChart>
      <c:valAx>
        <c:axId val="95257344"/>
        <c:scaling>
          <c:orientation val="minMax"/>
        </c:scaling>
        <c:delete val="0"/>
        <c:axPos val="b"/>
        <c:title>
          <c:tx>
            <c:rich>
              <a:bodyPr/>
              <a:lstStyle/>
              <a:p>
                <a:pPr>
                  <a:defRPr/>
                </a:pPr>
                <a:r>
                  <a:rPr lang="en-US" sz="1200">
                    <a:cs typeface="+mj-cs"/>
                  </a:rPr>
                  <a:t>M</a:t>
                </a:r>
                <a:r>
                  <a:rPr lang="en-US" sz="1200" baseline="-25000">
                    <a:cs typeface="+mj-cs"/>
                  </a:rPr>
                  <a:t>3</a:t>
                </a:r>
                <a:r>
                  <a:rPr lang="en-US" sz="1200" baseline="0">
                    <a:cs typeface="+mj-cs"/>
                  </a:rPr>
                  <a:t> (KN.m)</a:t>
                </a:r>
                <a:endParaRPr lang="ar-SA" sz="1200">
                  <a:cs typeface="+mj-cs"/>
                </a:endParaRPr>
              </a:p>
            </c:rich>
          </c:tx>
          <c:overlay val="0"/>
        </c:title>
        <c:numFmt formatCode="General" sourceLinked="1"/>
        <c:majorTickMark val="out"/>
        <c:minorTickMark val="none"/>
        <c:tickLblPos val="nextTo"/>
        <c:crossAx val="95259264"/>
        <c:crosses val="autoZero"/>
        <c:crossBetween val="midCat"/>
      </c:valAx>
      <c:valAx>
        <c:axId val="95259264"/>
        <c:scaling>
          <c:orientation val="minMax"/>
        </c:scaling>
        <c:delete val="0"/>
        <c:axPos val="l"/>
        <c:majorGridlines/>
        <c:title>
          <c:tx>
            <c:rich>
              <a:bodyPr rot="-5400000" vert="horz"/>
              <a:lstStyle/>
              <a:p>
                <a:pPr>
                  <a:defRPr/>
                </a:pPr>
                <a:r>
                  <a:rPr lang="en-US" sz="1200" b="1" i="0" baseline="0">
                    <a:cs typeface="+mj-cs"/>
                  </a:rPr>
                  <a:t>P (KN)</a:t>
                </a:r>
                <a:endParaRPr lang="ar-SA" sz="1200" b="1" i="0" baseline="0">
                  <a:cs typeface="+mj-cs"/>
                </a:endParaRPr>
              </a:p>
            </c:rich>
          </c:tx>
          <c:overlay val="0"/>
        </c:title>
        <c:numFmt formatCode="0.00E+00" sourceLinked="1"/>
        <c:majorTickMark val="out"/>
        <c:minorTickMark val="none"/>
        <c:tickLblPos val="nextTo"/>
        <c:crossAx val="95257344"/>
        <c:crosses val="autoZero"/>
        <c:crossBetween val="midCat"/>
      </c:valAx>
    </c:plotArea>
    <c:plotVisOnly val="1"/>
    <c:dispBlanksAs val="gap"/>
    <c:showDLblsOverMax val="0"/>
  </c:chart>
  <c:spPr>
    <a:solidFill>
      <a:schemeClr val="bg1"/>
    </a:solidFill>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a:cs typeface="+mj-cs"/>
              </a:rPr>
              <a:t>Interaction diagram at 90 degree </a:t>
            </a:r>
            <a:endParaRPr lang="ar-SA">
              <a:cs typeface="+mj-cs"/>
            </a:endParaRPr>
          </a:p>
        </c:rich>
      </c:tx>
      <c:overlay val="0"/>
    </c:title>
    <c:autoTitleDeleted val="0"/>
    <c:plotArea>
      <c:layout/>
      <c:scatterChart>
        <c:scatterStyle val="smoothMarker"/>
        <c:varyColors val="0"/>
        <c:ser>
          <c:idx val="0"/>
          <c:order val="0"/>
          <c:tx>
            <c:v>90 degree</c:v>
          </c:tx>
          <c:marker>
            <c:symbol val="none"/>
          </c:marker>
          <c:xVal>
            <c:numRef>
              <c:f>ورقة1!$G$3:$G$13</c:f>
              <c:numCache>
                <c:formatCode>0.00E+00</c:formatCode>
                <c:ptCount val="11"/>
                <c:pt idx="0" formatCode="General">
                  <c:v>0</c:v>
                </c:pt>
                <c:pt idx="1">
                  <c:v>1795000000000</c:v>
                </c:pt>
                <c:pt idx="2">
                  <c:v>2763000000000</c:v>
                </c:pt>
                <c:pt idx="3">
                  <c:v>3532000000000</c:v>
                </c:pt>
                <c:pt idx="4">
                  <c:v>4123000000000</c:v>
                </c:pt>
                <c:pt idx="5">
                  <c:v>4567000000000</c:v>
                </c:pt>
                <c:pt idx="6">
                  <c:v>5194000000000</c:v>
                </c:pt>
                <c:pt idx="7">
                  <c:v>5675000000000</c:v>
                </c:pt>
                <c:pt idx="8">
                  <c:v>4848000000000</c:v>
                </c:pt>
                <c:pt idx="9">
                  <c:v>3686000000000</c:v>
                </c:pt>
                <c:pt idx="10" formatCode="General">
                  <c:v>0</c:v>
                </c:pt>
              </c:numCache>
            </c:numRef>
          </c:xVal>
          <c:yVal>
            <c:numRef>
              <c:f>ورقة1!$E$3:$E$13</c:f>
              <c:numCache>
                <c:formatCode>0.00E+00</c:formatCode>
                <c:ptCount val="11"/>
                <c:pt idx="0">
                  <c:v>-8031000000</c:v>
                </c:pt>
                <c:pt idx="1">
                  <c:v>-8031000000</c:v>
                </c:pt>
                <c:pt idx="2">
                  <c:v>-7608000000</c:v>
                </c:pt>
                <c:pt idx="3">
                  <c:v>-6596000000</c:v>
                </c:pt>
                <c:pt idx="4">
                  <c:v>-5530000000</c:v>
                </c:pt>
                <c:pt idx="5">
                  <c:v>-4377000000</c:v>
                </c:pt>
                <c:pt idx="6">
                  <c:v>-3969000000</c:v>
                </c:pt>
                <c:pt idx="7">
                  <c:v>-3258000000</c:v>
                </c:pt>
                <c:pt idx="8">
                  <c:v>-1856000000</c:v>
                </c:pt>
                <c:pt idx="9">
                  <c:v>-667400000</c:v>
                </c:pt>
                <c:pt idx="10">
                  <c:v>2085000000</c:v>
                </c:pt>
              </c:numCache>
            </c:numRef>
          </c:yVal>
          <c:smooth val="1"/>
          <c:extLst>
            <c:ext xmlns:c16="http://schemas.microsoft.com/office/drawing/2014/chart" uri="{C3380CC4-5D6E-409C-BE32-E72D297353CC}">
              <c16:uniqueId val="{00000000-3B7A-467C-A3DF-5BB7C6E421F1}"/>
            </c:ext>
          </c:extLst>
        </c:ser>
        <c:dLbls>
          <c:showLegendKey val="0"/>
          <c:showVal val="0"/>
          <c:showCatName val="0"/>
          <c:showSerName val="0"/>
          <c:showPercent val="0"/>
          <c:showBubbleSize val="0"/>
        </c:dLbls>
        <c:axId val="110881792"/>
        <c:axId val="112067712"/>
      </c:scatterChart>
      <c:valAx>
        <c:axId val="110881792"/>
        <c:scaling>
          <c:orientation val="minMax"/>
        </c:scaling>
        <c:delete val="0"/>
        <c:axPos val="b"/>
        <c:title>
          <c:tx>
            <c:rich>
              <a:bodyPr/>
              <a:lstStyle/>
              <a:p>
                <a:pPr>
                  <a:defRPr/>
                </a:pPr>
                <a:r>
                  <a:rPr lang="en-US" sz="1200"/>
                  <a:t>M</a:t>
                </a:r>
                <a:r>
                  <a:rPr lang="en-US" sz="1200" baseline="-25000"/>
                  <a:t>2 </a:t>
                </a:r>
                <a:r>
                  <a:rPr lang="en-US" sz="1200"/>
                  <a:t>(KN.m</a:t>
                </a:r>
                <a:r>
                  <a:rPr lang="en-US"/>
                  <a:t>)</a:t>
                </a:r>
                <a:endParaRPr lang="ar-SA"/>
              </a:p>
            </c:rich>
          </c:tx>
          <c:overlay val="0"/>
        </c:title>
        <c:numFmt formatCode="General" sourceLinked="1"/>
        <c:majorTickMark val="out"/>
        <c:minorTickMark val="none"/>
        <c:tickLblPos val="nextTo"/>
        <c:crossAx val="112067712"/>
        <c:crosses val="autoZero"/>
        <c:crossBetween val="midCat"/>
      </c:valAx>
      <c:valAx>
        <c:axId val="112067712"/>
        <c:scaling>
          <c:orientation val="minMax"/>
        </c:scaling>
        <c:delete val="0"/>
        <c:axPos val="l"/>
        <c:majorGridlines/>
        <c:title>
          <c:tx>
            <c:rich>
              <a:bodyPr rot="-5400000" vert="horz"/>
              <a:lstStyle/>
              <a:p>
                <a:pPr>
                  <a:defRPr/>
                </a:pPr>
                <a:r>
                  <a:rPr lang="en-US" sz="1200" b="1" i="0" baseline="0"/>
                  <a:t>P (KN)</a:t>
                </a:r>
                <a:endParaRPr lang="ar-SA" sz="1200" b="1" i="0" baseline="0"/>
              </a:p>
            </c:rich>
          </c:tx>
          <c:overlay val="0"/>
        </c:title>
        <c:numFmt formatCode="0.00E+00" sourceLinked="1"/>
        <c:majorTickMark val="out"/>
        <c:minorTickMark val="none"/>
        <c:tickLblPos val="nextTo"/>
        <c:crossAx val="110881792"/>
        <c:crosses val="autoZero"/>
        <c:crossBetween val="midCat"/>
      </c:valAx>
    </c:plotArea>
    <c:plotVisOnly val="1"/>
    <c:dispBlanksAs val="gap"/>
    <c:showDLblsOverMax val="0"/>
  </c:chart>
  <c:spPr>
    <a:solidFill>
      <a:schemeClr val="bg1"/>
    </a:solidFill>
  </c:sp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9B4233-0A15-434C-AC90-40966C1170C6}" type="datetimeFigureOut">
              <a:rPr lang="en-US" smtClean="0"/>
              <a:t>5/15/2018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395AAC-92F2-4867-88B4-48F5047FC690}" type="slidenum">
              <a:rPr lang="en-US" smtClean="0"/>
              <a:t>‹#›</a:t>
            </a:fld>
            <a:endParaRPr lang="en-US"/>
          </a:p>
        </p:txBody>
      </p:sp>
    </p:spTree>
    <p:extLst>
      <p:ext uri="{BB962C8B-B14F-4D97-AF65-F5344CB8AC3E}">
        <p14:creationId xmlns:p14="http://schemas.microsoft.com/office/powerpoint/2010/main" val="3331491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BEB9835-BD31-416E-B4FC-81DC81C5C9DE}" type="datetime1">
              <a:rPr lang="en-US" smtClean="0"/>
              <a:t>5/15/2018</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08E52EC-888A-4FC9-B136-92F4E902629D}" type="datetime1">
              <a:rPr lang="en-US" smtClean="0"/>
              <a:t>5/15/2018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3D23AE1-F0B7-441B-B49E-22E74021872D}"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058AFB3-5003-4FAB-8F84-2189C50C6CCA}"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30A47C0-2251-4C19-97EE-235B791EE998}"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4B6F35D-1A22-4080-A347-B5EF939D8045}"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3F2AFB-A30F-43C1-A182-3E54A68835E3}"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4EA4A3-50B3-4D07-BCFE-41ABF1C71F29}"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C9903B-FCC2-4BC9-ADA0-A14ADBB1E079}"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82FE39-9AF9-4180-ABF1-E9AB45463BB6}"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4F3F20-174A-4F44-827D-F2A09B41F4E4}" type="datetime1">
              <a:rPr lang="en-US" smtClean="0"/>
              <a:t>5/15/2018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5685520-E833-41E5-AFAB-711A77C66EDD}" type="datetime1">
              <a:rPr lang="en-US" smtClean="0"/>
              <a:t>5/15/2018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BC8C4C-1522-4A91-8AC8-B2C33DC92F3A}" type="datetime1">
              <a:rPr lang="en-US" smtClean="0"/>
              <a:t>5/15/2018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4CB5A79-B28B-4B2D-94B9-135DB4CC6C70}" type="datetime1">
              <a:rPr lang="en-US" smtClean="0"/>
              <a:t>5/15/2018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1AA88-D495-4A91-9714-6DB164557FC9}" type="datetime1">
              <a:rPr lang="en-US" smtClean="0"/>
              <a:t>5/15/2018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0D127FE-CD84-4EB9-BC57-0B7BCEA4710E}" type="datetime1">
              <a:rPr lang="en-US" smtClean="0"/>
              <a:t>5/15/2018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6A5D0DB-CE2B-4BDF-8D6F-069FF45D67B3}" type="datetime1">
              <a:rPr lang="en-US" smtClean="0"/>
              <a:t>5/15/2018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80A182A-4BE2-4096-8491-50E34C078B95}" type="datetime1">
              <a:rPr lang="en-US" smtClean="0"/>
              <a:t>5/15/2018</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 Id="rId4" Type="http://schemas.openxmlformats.org/officeDocument/2006/relationships/image" Target="../media/image138.png"/></Relationships>
</file>

<file path=ppt/slides/_rels/slide102.xml.rels><?xml version="1.0" encoding="UTF-8" standalone="yes"?>
<Relationships xmlns="http://schemas.openxmlformats.org/package/2006/relationships"><Relationship Id="rId3" Type="http://schemas.openxmlformats.org/officeDocument/2006/relationships/image" Target="../media/image140.png"/><Relationship Id="rId7" Type="http://schemas.openxmlformats.org/officeDocument/2006/relationships/image" Target="../media/image144.png"/><Relationship Id="rId2" Type="http://schemas.openxmlformats.org/officeDocument/2006/relationships/image" Target="../media/image139.png"/><Relationship Id="rId1" Type="http://schemas.openxmlformats.org/officeDocument/2006/relationships/slideLayout" Target="../slideLayouts/slideLayout2.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png"/></Relationships>
</file>

<file path=ppt/slides/_rels/slide10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5" Type="http://schemas.openxmlformats.org/officeDocument/2006/relationships/image" Target="../media/image148.png"/><Relationship Id="rId4" Type="http://schemas.openxmlformats.org/officeDocument/2006/relationships/image" Target="../media/image147.png"/></Relationships>
</file>

<file path=ppt/slides/_rels/slide10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51.emf"/><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5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xml"/><Relationship Id="rId4" Type="http://schemas.openxmlformats.org/officeDocument/2006/relationships/image" Target="../media/image159.png"/></Relationships>
</file>

<file path=ppt/slides/_rels/slide113.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2.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image" Target="../media/image162.png"/></Relationships>
</file>

<file path=ppt/slides/_rels/slide114.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67.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68.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69.png"/><Relationship Id="rId1" Type="http://schemas.openxmlformats.org/officeDocument/2006/relationships/slideLayout" Target="../slideLayouts/slideLayout2.xml"/><Relationship Id="rId5" Type="http://schemas.openxmlformats.org/officeDocument/2006/relationships/image" Target="../media/image171.png"/><Relationship Id="rId4" Type="http://schemas.openxmlformats.org/officeDocument/2006/relationships/image" Target="../media/image170.png"/></Relationships>
</file>

<file path=ppt/slides/_rels/slide118.xml.rels><?xml version="1.0" encoding="UTF-8" standalone="yes"?>
<Relationships xmlns="http://schemas.openxmlformats.org/package/2006/relationships"><Relationship Id="rId3" Type="http://schemas.openxmlformats.org/officeDocument/2006/relationships/image" Target="../media/image160.png"/><Relationship Id="rId7" Type="http://schemas.openxmlformats.org/officeDocument/2006/relationships/image" Target="../media/image174.png"/><Relationship Id="rId2" Type="http://schemas.openxmlformats.org/officeDocument/2006/relationships/image" Target="../media/image162.png"/><Relationship Id="rId1" Type="http://schemas.openxmlformats.org/officeDocument/2006/relationships/slideLayout" Target="../slideLayouts/slideLayout2.xml"/><Relationship Id="rId6" Type="http://schemas.openxmlformats.org/officeDocument/2006/relationships/image" Target="../media/image173.png"/><Relationship Id="rId5" Type="http://schemas.openxmlformats.org/officeDocument/2006/relationships/image" Target="../media/image172.png"/><Relationship Id="rId4" Type="http://schemas.openxmlformats.org/officeDocument/2006/relationships/image" Target="../media/image161.png"/></Relationships>
</file>

<file path=ppt/slides/_rels/slide119.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7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80.png"/><Relationship Id="rId1" Type="http://schemas.openxmlformats.org/officeDocument/2006/relationships/slideLayout" Target="../slideLayouts/slideLayout2.xml"/><Relationship Id="rId5" Type="http://schemas.openxmlformats.org/officeDocument/2006/relationships/image" Target="../media/image183.png"/><Relationship Id="rId4" Type="http://schemas.openxmlformats.org/officeDocument/2006/relationships/image" Target="../media/image182.png"/></Relationships>
</file>

<file path=ppt/slides/_rels/slide123.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0.png"/><Relationship Id="rId1" Type="http://schemas.openxmlformats.org/officeDocument/2006/relationships/slideLayout" Target="../slideLayouts/slideLayout2.xml"/><Relationship Id="rId4" Type="http://schemas.openxmlformats.org/officeDocument/2006/relationships/image" Target="../media/image185.png"/></Relationships>
</file>

<file path=ppt/slides/_rels/slide124.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image" Target="../media/image192.png"/><Relationship Id="rId1" Type="http://schemas.openxmlformats.org/officeDocument/2006/relationships/slideLayout" Target="../slideLayouts/slideLayout2.xml"/><Relationship Id="rId5" Type="http://schemas.openxmlformats.org/officeDocument/2006/relationships/image" Target="../media/image195.png"/><Relationship Id="rId4" Type="http://schemas.openxmlformats.org/officeDocument/2006/relationships/image" Target="../media/image194.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image" Target="../media/image196.png"/><Relationship Id="rId1" Type="http://schemas.openxmlformats.org/officeDocument/2006/relationships/slideLayout" Target="../slideLayouts/slideLayout2.xml"/><Relationship Id="rId4" Type="http://schemas.openxmlformats.org/officeDocument/2006/relationships/image" Target="../media/image198.png"/></Relationships>
</file>

<file path=ppt/slides/_rels/slide131.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9.png"/><Relationship Id="rId1" Type="http://schemas.openxmlformats.org/officeDocument/2006/relationships/slideLayout" Target="../slideLayouts/slideLayout2.xml"/><Relationship Id="rId4" Type="http://schemas.openxmlformats.org/officeDocument/2006/relationships/image" Target="../media/image201.png"/></Relationships>
</file>

<file path=ppt/slides/_rels/slide132.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png"/><Relationship Id="rId1" Type="http://schemas.openxmlformats.org/officeDocument/2006/relationships/slideLayout" Target="../slideLayouts/slideLayout2.xml"/><Relationship Id="rId5" Type="http://schemas.openxmlformats.org/officeDocument/2006/relationships/image" Target="../media/image205.png"/><Relationship Id="rId4" Type="http://schemas.openxmlformats.org/officeDocument/2006/relationships/image" Target="../media/image204.png"/></Relationships>
</file>

<file path=ppt/slides/_rels/slide133.xml.rels><?xml version="1.0" encoding="UTF-8" standalone="yes"?>
<Relationships xmlns="http://schemas.openxmlformats.org/package/2006/relationships"><Relationship Id="rId2" Type="http://schemas.openxmlformats.org/officeDocument/2006/relationships/image" Target="../media/image206.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207.emf"/><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09.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image" Target="../media/image211.png"/><Relationship Id="rId1" Type="http://schemas.openxmlformats.org/officeDocument/2006/relationships/slideLayout" Target="../slideLayouts/slideLayout2.xml"/><Relationship Id="rId4" Type="http://schemas.openxmlformats.org/officeDocument/2006/relationships/image" Target="../media/image213.png"/></Relationships>
</file>

<file path=ppt/slides/_rels/slide138.xml.rels><?xml version="1.0" encoding="UTF-8" standalone="yes"?>
<Relationships xmlns="http://schemas.openxmlformats.org/package/2006/relationships"><Relationship Id="rId2" Type="http://schemas.openxmlformats.org/officeDocument/2006/relationships/image" Target="../media/image214.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image" Target="../media/image215.png"/><Relationship Id="rId1" Type="http://schemas.openxmlformats.org/officeDocument/2006/relationships/slideLayout" Target="../slideLayouts/slideLayout2.xml"/><Relationship Id="rId5" Type="http://schemas.openxmlformats.org/officeDocument/2006/relationships/image" Target="../media/image218.png"/><Relationship Id="rId4" Type="http://schemas.openxmlformats.org/officeDocument/2006/relationships/image" Target="../media/image2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19.png"/><Relationship Id="rId1" Type="http://schemas.openxmlformats.org/officeDocument/2006/relationships/slideLayout" Target="../slideLayouts/slideLayout2.xml"/><Relationship Id="rId5" Type="http://schemas.openxmlformats.org/officeDocument/2006/relationships/image" Target="../media/image218.png"/><Relationship Id="rId4" Type="http://schemas.openxmlformats.org/officeDocument/2006/relationships/image" Target="../media/image217.png"/></Relationships>
</file>

<file path=ppt/slides/_rels/slide141.xml.rels><?xml version="1.0" encoding="UTF-8" standalone="yes"?>
<Relationships xmlns="http://schemas.openxmlformats.org/package/2006/relationships"><Relationship Id="rId2" Type="http://schemas.openxmlformats.org/officeDocument/2006/relationships/image" Target="../media/image221.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image" Target="../media/image222.png"/><Relationship Id="rId1" Type="http://schemas.openxmlformats.org/officeDocument/2006/relationships/slideLayout" Target="../slideLayouts/slideLayout2.xml"/><Relationship Id="rId4" Type="http://schemas.openxmlformats.org/officeDocument/2006/relationships/image" Target="../media/image224.png"/></Relationships>
</file>

<file path=ppt/slides/_rels/slide144.xml.rels><?xml version="1.0" encoding="UTF-8" standalone="yes"?>
<Relationships xmlns="http://schemas.openxmlformats.org/package/2006/relationships"><Relationship Id="rId2" Type="http://schemas.openxmlformats.org/officeDocument/2006/relationships/image" Target="../media/image225.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slideLayout" Target="../slideLayouts/slideLayout2.xml"/><Relationship Id="rId5" Type="http://schemas.openxmlformats.org/officeDocument/2006/relationships/image" Target="../media/image229.png"/><Relationship Id="rId4" Type="http://schemas.openxmlformats.org/officeDocument/2006/relationships/image" Target="../media/image228.png"/></Relationships>
</file>

<file path=ppt/slides/_rels/slide146.xml.rels><?xml version="1.0" encoding="UTF-8" standalone="yes"?>
<Relationships xmlns="http://schemas.openxmlformats.org/package/2006/relationships"><Relationship Id="rId8" Type="http://schemas.openxmlformats.org/officeDocument/2006/relationships/image" Target="../media/image234.png"/><Relationship Id="rId3" Type="http://schemas.openxmlformats.org/officeDocument/2006/relationships/image" Target="../media/image231.png"/><Relationship Id="rId7" Type="http://schemas.openxmlformats.org/officeDocument/2006/relationships/image" Target="../media/image218.png"/><Relationship Id="rId2" Type="http://schemas.openxmlformats.org/officeDocument/2006/relationships/image" Target="../media/image230.png"/><Relationship Id="rId1" Type="http://schemas.openxmlformats.org/officeDocument/2006/relationships/slideLayout" Target="../slideLayouts/slideLayout2.xml"/><Relationship Id="rId6" Type="http://schemas.openxmlformats.org/officeDocument/2006/relationships/image" Target="../media/image233.png"/><Relationship Id="rId5" Type="http://schemas.openxmlformats.org/officeDocument/2006/relationships/image" Target="../media/image232.png"/><Relationship Id="rId4" Type="http://schemas.openxmlformats.org/officeDocument/2006/relationships/image" Target="../media/image215.png"/></Relationships>
</file>

<file path=ppt/slides/_rels/slide147.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image" Target="../media/image235.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237.pn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image" Target="../media/image23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39.png"/><Relationship Id="rId1" Type="http://schemas.openxmlformats.org/officeDocument/2006/relationships/slideLayout" Target="../slideLayouts/slideLayout7.xml"/><Relationship Id="rId4" Type="http://schemas.openxmlformats.org/officeDocument/2006/relationships/image" Target="../media/image241.png"/></Relationships>
</file>

<file path=ppt/slides/_rels/slide151.xml.rels><?xml version="1.0" encoding="UTF-8" standalone="yes"?>
<Relationships xmlns="http://schemas.openxmlformats.org/package/2006/relationships"><Relationship Id="rId3" Type="http://schemas.openxmlformats.org/officeDocument/2006/relationships/image" Target="../media/image243.png"/><Relationship Id="rId2" Type="http://schemas.openxmlformats.org/officeDocument/2006/relationships/image" Target="../media/image242.pn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image" Target="../media/image244.PNG"/><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image" Target="../media/image245.emf"/><Relationship Id="rId1" Type="http://schemas.openxmlformats.org/officeDocument/2006/relationships/slideLayout" Target="../slideLayouts/slideLayout7.xml"/><Relationship Id="rId5" Type="http://schemas.openxmlformats.org/officeDocument/2006/relationships/image" Target="../media/image246.emf"/><Relationship Id="rId4" Type="http://schemas.openxmlformats.org/officeDocument/2006/relationships/image" Target="../media/image33.png"/></Relationships>
</file>

<file path=ppt/slides/_rels/slide154.xml.rels><?xml version="1.0" encoding="UTF-8" standalone="yes"?>
<Relationships xmlns="http://schemas.openxmlformats.org/package/2006/relationships"><Relationship Id="rId2" Type="http://schemas.openxmlformats.org/officeDocument/2006/relationships/image" Target="../media/image247.png"/><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0.png"/><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2" Type="http://schemas.openxmlformats.org/officeDocument/2006/relationships/image" Target="../media/image248.pn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image" Target="../media/image24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image" Target="../media/image251.png"/><Relationship Id="rId1" Type="http://schemas.openxmlformats.org/officeDocument/2006/relationships/slideLayout" Target="../slideLayouts/slideLayout2.xml"/><Relationship Id="rId4" Type="http://schemas.openxmlformats.org/officeDocument/2006/relationships/image" Target="../media/image253.png"/></Relationships>
</file>

<file path=ppt/slides/_rels/slide162.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image" Target="../media/image254.png"/><Relationship Id="rId1" Type="http://schemas.openxmlformats.org/officeDocument/2006/relationships/slideLayout" Target="../slideLayouts/slideLayout2.xml"/><Relationship Id="rId4" Type="http://schemas.openxmlformats.org/officeDocument/2006/relationships/image" Target="../media/image256.png"/></Relationships>
</file>

<file path=ppt/slides/_rels/slide163.xml.rels><?xml version="1.0" encoding="UTF-8" standalone="yes"?>
<Relationships xmlns="http://schemas.openxmlformats.org/package/2006/relationships"><Relationship Id="rId2" Type="http://schemas.openxmlformats.org/officeDocument/2006/relationships/image" Target="../media/image257.pn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258.pn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259.pn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image" Target="../media/image262.png"/><Relationship Id="rId2" Type="http://schemas.openxmlformats.org/officeDocument/2006/relationships/image" Target="../media/image261.png"/><Relationship Id="rId1" Type="http://schemas.openxmlformats.org/officeDocument/2006/relationships/slideLayout" Target="../slideLayouts/slideLayout2.xml"/><Relationship Id="rId4" Type="http://schemas.openxmlformats.org/officeDocument/2006/relationships/image" Target="../media/image263.png"/></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image" Target="../media/image265.png"/><Relationship Id="rId2" Type="http://schemas.openxmlformats.org/officeDocument/2006/relationships/image" Target="../media/image26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0.xml.rels><?xml version="1.0" encoding="UTF-8" standalone="yes"?>
<Relationships xmlns="http://schemas.openxmlformats.org/package/2006/relationships"><Relationship Id="rId8" Type="http://schemas.openxmlformats.org/officeDocument/2006/relationships/image" Target="../media/image271.png"/><Relationship Id="rId3" Type="http://schemas.openxmlformats.org/officeDocument/2006/relationships/image" Target="../media/image267.png"/><Relationship Id="rId7" Type="http://schemas.openxmlformats.org/officeDocument/2006/relationships/image" Target="../media/image270.png"/><Relationship Id="rId2" Type="http://schemas.openxmlformats.org/officeDocument/2006/relationships/image" Target="../media/image266.png"/><Relationship Id="rId1" Type="http://schemas.openxmlformats.org/officeDocument/2006/relationships/slideLayout" Target="../slideLayouts/slideLayout2.xml"/><Relationship Id="rId6" Type="http://schemas.openxmlformats.org/officeDocument/2006/relationships/image" Target="../media/image269.png"/><Relationship Id="rId5" Type="http://schemas.openxmlformats.org/officeDocument/2006/relationships/image" Target="../media/image212.png"/><Relationship Id="rId10" Type="http://schemas.openxmlformats.org/officeDocument/2006/relationships/image" Target="../media/image273.png"/><Relationship Id="rId4" Type="http://schemas.openxmlformats.org/officeDocument/2006/relationships/image" Target="../media/image268.png"/><Relationship Id="rId9" Type="http://schemas.openxmlformats.org/officeDocument/2006/relationships/image" Target="../media/image272.png"/></Relationships>
</file>

<file path=ppt/slides/_rels/slide171.xml.rels><?xml version="1.0" encoding="UTF-8" standalone="yes"?>
<Relationships xmlns="http://schemas.openxmlformats.org/package/2006/relationships"><Relationship Id="rId3" Type="http://schemas.openxmlformats.org/officeDocument/2006/relationships/image" Target="../media/image275.png"/><Relationship Id="rId7" Type="http://schemas.openxmlformats.org/officeDocument/2006/relationships/image" Target="../media/image279.png"/><Relationship Id="rId2" Type="http://schemas.openxmlformats.org/officeDocument/2006/relationships/image" Target="../media/image274.png"/><Relationship Id="rId1" Type="http://schemas.openxmlformats.org/officeDocument/2006/relationships/slideLayout" Target="../slideLayouts/slideLayout2.xml"/><Relationship Id="rId6" Type="http://schemas.openxmlformats.org/officeDocument/2006/relationships/image" Target="../media/image278.png"/><Relationship Id="rId5" Type="http://schemas.openxmlformats.org/officeDocument/2006/relationships/image" Target="../media/image277.png"/><Relationship Id="rId4" Type="http://schemas.openxmlformats.org/officeDocument/2006/relationships/image" Target="../media/image276.png"/></Relationships>
</file>

<file path=ppt/slides/_rels/slide172.xml.rels><?xml version="1.0" encoding="UTF-8" standalone="yes"?>
<Relationships xmlns="http://schemas.openxmlformats.org/package/2006/relationships"><Relationship Id="rId3" Type="http://schemas.openxmlformats.org/officeDocument/2006/relationships/image" Target="../media/image281.png"/><Relationship Id="rId2" Type="http://schemas.openxmlformats.org/officeDocument/2006/relationships/image" Target="../media/image280.png"/><Relationship Id="rId1" Type="http://schemas.openxmlformats.org/officeDocument/2006/relationships/slideLayout" Target="../slideLayouts/slideLayout2.xml"/><Relationship Id="rId5" Type="http://schemas.openxmlformats.org/officeDocument/2006/relationships/image" Target="../media/image283.png"/><Relationship Id="rId4" Type="http://schemas.openxmlformats.org/officeDocument/2006/relationships/image" Target="../media/image282.png"/></Relationships>
</file>

<file path=ppt/slides/_rels/slide173.xml.rels><?xml version="1.0" encoding="UTF-8" standalone="yes"?>
<Relationships xmlns="http://schemas.openxmlformats.org/package/2006/relationships"><Relationship Id="rId8" Type="http://schemas.openxmlformats.org/officeDocument/2006/relationships/image" Target="../media/image287.png"/><Relationship Id="rId3" Type="http://schemas.openxmlformats.org/officeDocument/2006/relationships/image" Target="../media/image284.png"/><Relationship Id="rId7" Type="http://schemas.openxmlformats.org/officeDocument/2006/relationships/image" Target="../media/image270.png"/><Relationship Id="rId2" Type="http://schemas.openxmlformats.org/officeDocument/2006/relationships/image" Target="../media/image266.png"/><Relationship Id="rId1" Type="http://schemas.openxmlformats.org/officeDocument/2006/relationships/slideLayout" Target="../slideLayouts/slideLayout2.xml"/><Relationship Id="rId6" Type="http://schemas.openxmlformats.org/officeDocument/2006/relationships/image" Target="../media/image286.png"/><Relationship Id="rId5" Type="http://schemas.openxmlformats.org/officeDocument/2006/relationships/image" Target="../media/image212.png"/><Relationship Id="rId4" Type="http://schemas.openxmlformats.org/officeDocument/2006/relationships/image" Target="../media/image285.png"/><Relationship Id="rId9" Type="http://schemas.openxmlformats.org/officeDocument/2006/relationships/image" Target="../media/image288.png"/></Relationships>
</file>

<file path=ppt/slides/_rels/slide174.xml.rels><?xml version="1.0" encoding="UTF-8" standalone="yes"?>
<Relationships xmlns="http://schemas.openxmlformats.org/package/2006/relationships"><Relationship Id="rId3" Type="http://schemas.openxmlformats.org/officeDocument/2006/relationships/image" Target="../media/image290.png"/><Relationship Id="rId7" Type="http://schemas.openxmlformats.org/officeDocument/2006/relationships/image" Target="../media/image294.png"/><Relationship Id="rId2" Type="http://schemas.openxmlformats.org/officeDocument/2006/relationships/image" Target="../media/image289.png"/><Relationship Id="rId1" Type="http://schemas.openxmlformats.org/officeDocument/2006/relationships/slideLayout" Target="../slideLayouts/slideLayout2.xml"/><Relationship Id="rId6" Type="http://schemas.openxmlformats.org/officeDocument/2006/relationships/image" Target="../media/image293.png"/><Relationship Id="rId5" Type="http://schemas.openxmlformats.org/officeDocument/2006/relationships/image" Target="../media/image292.png"/><Relationship Id="rId4" Type="http://schemas.openxmlformats.org/officeDocument/2006/relationships/image" Target="../media/image291.png"/></Relationships>
</file>

<file path=ppt/slides/_rels/slide175.xml.rels><?xml version="1.0" encoding="UTF-8" standalone="yes"?>
<Relationships xmlns="http://schemas.openxmlformats.org/package/2006/relationships"><Relationship Id="rId3" Type="http://schemas.openxmlformats.org/officeDocument/2006/relationships/image" Target="../media/image281.png"/><Relationship Id="rId2" Type="http://schemas.openxmlformats.org/officeDocument/2006/relationships/image" Target="../media/image295.png"/><Relationship Id="rId1" Type="http://schemas.openxmlformats.org/officeDocument/2006/relationships/slideLayout" Target="../slideLayouts/slideLayout2.xml"/><Relationship Id="rId6" Type="http://schemas.openxmlformats.org/officeDocument/2006/relationships/image" Target="../media/image298.png"/><Relationship Id="rId5" Type="http://schemas.openxmlformats.org/officeDocument/2006/relationships/image" Target="../media/image297.png"/><Relationship Id="rId4" Type="http://schemas.openxmlformats.org/officeDocument/2006/relationships/image" Target="../media/image296.png"/></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5.wmf"/><Relationship Id="rId5" Type="http://schemas.openxmlformats.org/officeDocument/2006/relationships/oleObject" Target="../embeddings/oleObject2.bin"/><Relationship Id="rId4" Type="http://schemas.openxmlformats.org/officeDocument/2006/relationships/image" Target="../media/image24.wmf"/><Relationship Id="rId9"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5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6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77.png"/><Relationship Id="rId4" Type="http://schemas.openxmlformats.org/officeDocument/2006/relationships/image" Target="../media/image7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7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7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92.png"/></Relationships>
</file>

<file path=ppt/slides/_rels/slide7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7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79.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 Id="rId5" Type="http://schemas.openxmlformats.org/officeDocument/2006/relationships/image" Target="../media/image107.png"/><Relationship Id="rId4" Type="http://schemas.openxmlformats.org/officeDocument/2006/relationships/image" Target="../media/image106.png"/></Relationships>
</file>

<file path=ppt/slides/_rels/slide83.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2.xml"/><Relationship Id="rId4" Type="http://schemas.openxmlformats.org/officeDocument/2006/relationships/image" Target="../media/image110.png"/></Relationships>
</file>

<file path=ppt/slides/_rels/slide84.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88.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7.xml"/><Relationship Id="rId6" Type="http://schemas.openxmlformats.org/officeDocument/2006/relationships/image" Target="../media/image1010.png"/><Relationship Id="rId5" Type="http://schemas.openxmlformats.org/officeDocument/2006/relationships/image" Target="../media/image910.png"/><Relationship Id="rId4" Type="http://schemas.openxmlformats.org/officeDocument/2006/relationships/image" Target="../media/image123.png"/></Relationships>
</file>

<file path=ppt/slides/_rels/slide91.xml.rels><?xml version="1.0" encoding="UTF-8" standalone="yes"?>
<Relationships xmlns="http://schemas.openxmlformats.org/package/2006/relationships"><Relationship Id="rId3" Type="http://schemas.openxmlformats.org/officeDocument/2006/relationships/image" Target="../media/image900.png"/><Relationship Id="rId2" Type="http://schemas.openxmlformats.org/officeDocument/2006/relationships/image" Target="../media/image124.png"/><Relationship Id="rId1" Type="http://schemas.openxmlformats.org/officeDocument/2006/relationships/slideLayout" Target="../slideLayouts/slideLayout7.xml"/><Relationship Id="rId4" Type="http://schemas.openxmlformats.org/officeDocument/2006/relationships/image" Target="../media/image125.png"/></Relationships>
</file>

<file path=ppt/slides/_rels/slide92.xml.rels><?xml version="1.0" encoding="UTF-8" standalone="yes"?>
<Relationships xmlns="http://schemas.openxmlformats.org/package/2006/relationships"><Relationship Id="rId3" Type="http://schemas.openxmlformats.org/officeDocument/2006/relationships/image" Target="../media/image1200.png"/><Relationship Id="rId2" Type="http://schemas.openxmlformats.org/officeDocument/2006/relationships/image" Target="../media/image1100.png"/><Relationship Id="rId1" Type="http://schemas.openxmlformats.org/officeDocument/2006/relationships/slideLayout" Target="../slideLayouts/slideLayout7.xml"/><Relationship Id="rId5" Type="http://schemas.openxmlformats.org/officeDocument/2006/relationships/image" Target="../media/image1410.png"/><Relationship Id="rId4" Type="http://schemas.openxmlformats.org/officeDocument/2006/relationships/image" Target="../media/image1310.png"/></Relationships>
</file>

<file path=ppt/slides/_rels/slide93.xml.rels><?xml version="1.0" encoding="UTF-8" standalone="yes"?>
<Relationships xmlns="http://schemas.openxmlformats.org/package/2006/relationships"><Relationship Id="rId2" Type="http://schemas.openxmlformats.org/officeDocument/2006/relationships/image" Target="../media/image126.jpeg"/><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202475"/>
            <a:ext cx="10018713" cy="1752599"/>
          </a:xfrm>
        </p:spPr>
        <p:txBody>
          <a:bodyPr>
            <a:normAutofit fontScale="90000"/>
          </a:bodyPr>
          <a:lstStyle/>
          <a:p>
            <a:r>
              <a:rPr lang="en-US" b="1" dirty="0"/>
              <a:t> Structural Analysis and Design of</a:t>
            </a:r>
            <a:r>
              <a:rPr lang="en-US" dirty="0"/>
              <a:t/>
            </a:r>
            <a:br>
              <a:rPr lang="en-US" dirty="0"/>
            </a:br>
            <a:r>
              <a:rPr lang="en-US" b="1" dirty="0"/>
              <a:t>Jalal </a:t>
            </a:r>
            <a:r>
              <a:rPr lang="en-US" b="1" dirty="0" err="1"/>
              <a:t>Safarini</a:t>
            </a:r>
            <a:r>
              <a:rPr lang="en-US" b="1" dirty="0"/>
              <a:t> Building in </a:t>
            </a:r>
            <a:r>
              <a:rPr lang="en-US" b="1" dirty="0" err="1"/>
              <a:t>Tulkarem</a:t>
            </a:r>
            <a:r>
              <a:rPr lang="en-US" b="1" dirty="0"/>
              <a:t>-Palestine</a:t>
            </a:r>
            <a:r>
              <a:rPr lang="en-US" dirty="0"/>
              <a:t/>
            </a:r>
            <a:br>
              <a:rPr lang="en-US" dirty="0"/>
            </a:br>
            <a:endParaRPr lang="en-US" dirty="0"/>
          </a:p>
        </p:txBody>
      </p:sp>
      <p:sp>
        <p:nvSpPr>
          <p:cNvPr id="3" name="Content Placeholder 2"/>
          <p:cNvSpPr>
            <a:spLocks noGrp="1"/>
          </p:cNvSpPr>
          <p:nvPr>
            <p:ph idx="1"/>
          </p:nvPr>
        </p:nvSpPr>
        <p:spPr>
          <a:xfrm>
            <a:off x="1484308" y="2092234"/>
            <a:ext cx="10018713" cy="3124201"/>
          </a:xfrm>
        </p:spPr>
        <p:txBody>
          <a:bodyPr>
            <a:normAutofit fontScale="92500" lnSpcReduction="20000"/>
          </a:bodyPr>
          <a:lstStyle/>
          <a:p>
            <a:pPr marL="0" indent="0" algn="ctr">
              <a:buNone/>
            </a:pPr>
            <a:r>
              <a:rPr lang="en-US" b="1" dirty="0"/>
              <a:t>By</a:t>
            </a:r>
            <a:endParaRPr lang="en-US" dirty="0"/>
          </a:p>
          <a:p>
            <a:pPr marL="0" indent="0" algn="ctr">
              <a:buNone/>
            </a:pPr>
            <a:r>
              <a:rPr lang="en-US" b="1" dirty="0" err="1"/>
              <a:t>Ameed</a:t>
            </a:r>
            <a:r>
              <a:rPr lang="en-US" b="1" dirty="0"/>
              <a:t> </a:t>
            </a:r>
            <a:r>
              <a:rPr lang="en-US" b="1" dirty="0" err="1"/>
              <a:t>Hythm</a:t>
            </a:r>
            <a:r>
              <a:rPr lang="en-US" b="1" dirty="0"/>
              <a:t> </a:t>
            </a:r>
            <a:r>
              <a:rPr lang="en-US" b="1" dirty="0" err="1"/>
              <a:t>Hindia</a:t>
            </a:r>
            <a:r>
              <a:rPr lang="en-US" b="1" dirty="0"/>
              <a:t> </a:t>
            </a:r>
            <a:endParaRPr lang="en-US" dirty="0"/>
          </a:p>
          <a:p>
            <a:pPr marL="0" indent="0" algn="ctr">
              <a:buNone/>
            </a:pPr>
            <a:r>
              <a:rPr lang="en-US" b="1" dirty="0" err="1"/>
              <a:t>Ghassan</a:t>
            </a:r>
            <a:r>
              <a:rPr lang="en-US" b="1" dirty="0"/>
              <a:t> Mohammed </a:t>
            </a:r>
            <a:r>
              <a:rPr lang="en-US" b="1" dirty="0" err="1" smtClean="0"/>
              <a:t>Ewais</a:t>
            </a:r>
            <a:endParaRPr lang="en-US" dirty="0"/>
          </a:p>
          <a:p>
            <a:pPr marL="0" indent="0" algn="ctr">
              <a:buNone/>
            </a:pPr>
            <a:r>
              <a:rPr lang="en-US" b="1" dirty="0" err="1"/>
              <a:t>Mo’men</a:t>
            </a:r>
            <a:r>
              <a:rPr lang="en-US" b="1" dirty="0"/>
              <a:t> Yousef </a:t>
            </a:r>
            <a:r>
              <a:rPr lang="en-US" b="1" dirty="0" err="1"/>
              <a:t>Ashayer</a:t>
            </a:r>
            <a:r>
              <a:rPr lang="en-US" b="1" dirty="0"/>
              <a:t> </a:t>
            </a:r>
            <a:endParaRPr lang="en-US" dirty="0"/>
          </a:p>
          <a:p>
            <a:pPr marL="0" indent="0" algn="ctr">
              <a:buNone/>
            </a:pPr>
            <a:r>
              <a:rPr lang="en-US" b="1" dirty="0"/>
              <a:t>Mohammad Adnan Darwazeh </a:t>
            </a:r>
            <a:endParaRPr lang="en-US" dirty="0"/>
          </a:p>
          <a:p>
            <a:pPr marL="0" indent="0" algn="ctr">
              <a:buNone/>
            </a:pPr>
            <a:r>
              <a:rPr lang="en-US" b="1" dirty="0"/>
              <a:t> </a:t>
            </a:r>
            <a:endParaRPr lang="en-US" dirty="0"/>
          </a:p>
          <a:p>
            <a:pPr marL="0" indent="0" algn="ctr">
              <a:buNone/>
            </a:pPr>
            <a:r>
              <a:rPr lang="en-US" b="1" dirty="0"/>
              <a:t>Under supervision of:  Dr</a:t>
            </a:r>
            <a:r>
              <a:rPr lang="en-US" b="1" dirty="0" smtClean="0"/>
              <a:t>.</a:t>
            </a:r>
            <a:r>
              <a:rPr lang="en-GB" b="1" dirty="0"/>
              <a:t> </a:t>
            </a:r>
            <a:r>
              <a:rPr lang="en-GB" b="1" dirty="0" err="1"/>
              <a:t>Ibraheem</a:t>
            </a:r>
            <a:r>
              <a:rPr lang="en-GB" b="1" dirty="0"/>
              <a:t> </a:t>
            </a:r>
            <a:r>
              <a:rPr lang="en-GB" b="1" dirty="0" err="1"/>
              <a:t>Erman</a:t>
            </a:r>
            <a:endParaRPr lang="en-US" dirty="0"/>
          </a:p>
          <a:p>
            <a:pPr marL="0" indent="0">
              <a:buNone/>
            </a:pP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204193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05342" y="788517"/>
            <a:ext cx="1042273" cy="523220"/>
          </a:xfrm>
          <a:prstGeom prst="rect">
            <a:avLst/>
          </a:prstGeom>
        </p:spPr>
        <p:txBody>
          <a:bodyPr wrap="none">
            <a:spAutoFit/>
          </a:bodyPr>
          <a:lstStyle/>
          <a:p>
            <a:r>
              <a:rPr lang="en-US" sz="2800" b="1" dirty="0">
                <a:solidFill>
                  <a:srgbClr val="000000"/>
                </a:solidFill>
                <a:latin typeface="Calibri" panose="020F0502020204030204" pitchFamily="34" charset="0"/>
                <a:ea typeface="Calibri" panose="020F0502020204030204" pitchFamily="34" charset="0"/>
                <a:cs typeface="Arial" panose="020B0604020202020204" pitchFamily="34" charset="0"/>
              </a:rPr>
              <a:t>Loads</a:t>
            </a:r>
            <a:endParaRPr lang="en-US" sz="2800" b="1" dirty="0"/>
          </a:p>
        </p:txBody>
      </p:sp>
      <p:sp>
        <p:nvSpPr>
          <p:cNvPr id="4" name="Rectangle 3"/>
          <p:cNvSpPr/>
          <p:nvPr/>
        </p:nvSpPr>
        <p:spPr>
          <a:xfrm>
            <a:off x="1905342" y="1977237"/>
            <a:ext cx="1524776" cy="369332"/>
          </a:xfrm>
          <a:prstGeom prst="rect">
            <a:avLst/>
          </a:prstGeom>
        </p:spPr>
        <p:txBody>
          <a:bodyPr wrap="none">
            <a:spAutoFit/>
          </a:bodyPr>
          <a:lstStyle/>
          <a:p>
            <a:r>
              <a:rPr lang="en-US"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Gravity loads</a:t>
            </a:r>
            <a:endParaRPr lang="en-US" dirty="0"/>
          </a:p>
        </p:txBody>
      </p:sp>
      <p:sp>
        <p:nvSpPr>
          <p:cNvPr id="5" name="Rectangle 4"/>
          <p:cNvSpPr/>
          <p:nvPr/>
        </p:nvSpPr>
        <p:spPr>
          <a:xfrm>
            <a:off x="2027331" y="2758153"/>
            <a:ext cx="1701107" cy="458074"/>
          </a:xfrm>
          <a:prstGeom prst="rect">
            <a:avLst/>
          </a:prstGeom>
        </p:spPr>
        <p:txBody>
          <a:bodyPr wrap="none">
            <a:spAutoFit/>
          </a:bodyPr>
          <a:lstStyle/>
          <a:p>
            <a:pPr marL="457200" marR="0">
              <a:lnSpc>
                <a:spcPct val="150000"/>
              </a:lnSpc>
              <a:spcBef>
                <a:spcPts val="0"/>
              </a:spcBef>
              <a:spcAft>
                <a:spcPts val="1000"/>
              </a:spcAft>
            </a:pPr>
            <a:r>
              <a:rPr lang="en-US" b="1" i="1" spc="7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Dead </a:t>
            </a:r>
            <a:r>
              <a:rPr lang="en-US" b="1" i="1" spc="75"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load</a:t>
            </a:r>
            <a:endParaRPr lang="en-US" sz="1600" b="1" i="1" spc="75"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Rectangle 5"/>
          <p:cNvSpPr/>
          <p:nvPr/>
        </p:nvSpPr>
        <p:spPr>
          <a:xfrm>
            <a:off x="3728438" y="2758153"/>
            <a:ext cx="6096000" cy="646331"/>
          </a:xfrm>
          <a:prstGeom prst="rect">
            <a:avLst/>
          </a:prstGeom>
        </p:spPr>
        <p:txBody>
          <a:bodyPr>
            <a:spAutoFit/>
          </a:bodyPr>
          <a:lstStyle/>
          <a:p>
            <a:r>
              <a:rPr lang="en-US" dirty="0">
                <a:solidFill>
                  <a:srgbClr val="000000"/>
                </a:solidFill>
                <a:latin typeface="Times New Roman" panose="02020603050405020304" pitchFamily="18" charset="0"/>
                <a:ea typeface="Calibri" panose="020F0502020204030204" pitchFamily="34" charset="0"/>
              </a:rPr>
              <a:t>permanent loads that consist of the own weight of the structural </a:t>
            </a:r>
            <a:r>
              <a:rPr lang="en-US" dirty="0" smtClean="0">
                <a:solidFill>
                  <a:srgbClr val="000000"/>
                </a:solidFill>
                <a:latin typeface="Times New Roman" panose="02020603050405020304" pitchFamily="18" charset="0"/>
                <a:ea typeface="Calibri" panose="020F0502020204030204" pitchFamily="34" charset="0"/>
              </a:rPr>
              <a:t>members.</a:t>
            </a:r>
            <a:endParaRPr lang="en-US" dirty="0"/>
          </a:p>
        </p:txBody>
      </p:sp>
      <p:sp>
        <p:nvSpPr>
          <p:cNvPr id="11" name="Rectangle 10"/>
          <p:cNvSpPr/>
          <p:nvPr/>
        </p:nvSpPr>
        <p:spPr>
          <a:xfrm>
            <a:off x="2667729" y="4648484"/>
            <a:ext cx="6972659" cy="646331"/>
          </a:xfrm>
          <a:prstGeom prst="rect">
            <a:avLst/>
          </a:prstGeom>
        </p:spPr>
        <p:txBody>
          <a:bodyPr wrap="square">
            <a:spAutoFit/>
          </a:bodyPr>
          <a:lstStyle/>
          <a:p>
            <a:r>
              <a:rPr lang="en-US" dirty="0" smtClean="0">
                <a:solidFill>
                  <a:srgbClr val="000000"/>
                </a:solidFill>
                <a:latin typeface="Times New Roman" panose="02020603050405020304" pitchFamily="18" charset="0"/>
                <a:ea typeface="Calibri" panose="020F0502020204030204" pitchFamily="34" charset="0"/>
              </a:rPr>
              <a:t> </a:t>
            </a:r>
            <a:r>
              <a:rPr lang="en-US" b="1" dirty="0">
                <a:solidFill>
                  <a:srgbClr val="000000"/>
                </a:solidFill>
                <a:latin typeface="Times New Roman" panose="02020603050405020304" pitchFamily="18" charset="0"/>
                <a:ea typeface="Calibri" panose="020F0502020204030204" pitchFamily="34" charset="0"/>
              </a:rPr>
              <a:t>superimposed dead loads </a:t>
            </a:r>
            <a:r>
              <a:rPr lang="en-US" b="1" dirty="0" smtClean="0">
                <a:solidFill>
                  <a:srgbClr val="000000"/>
                </a:solidFill>
                <a:latin typeface="Times New Roman" panose="02020603050405020304" pitchFamily="18" charset="0"/>
                <a:ea typeface="Calibri" panose="020F0502020204030204" pitchFamily="34" charset="0"/>
              </a:rPr>
              <a:t>    </a:t>
            </a:r>
            <a:r>
              <a:rPr lang="en-US" dirty="0" smtClean="0">
                <a:solidFill>
                  <a:srgbClr val="000000"/>
                </a:solidFill>
                <a:latin typeface="Times New Roman" panose="02020603050405020304" pitchFamily="18" charset="0"/>
                <a:ea typeface="Calibri" panose="020F0502020204030204" pitchFamily="34" charset="0"/>
              </a:rPr>
              <a:t>include </a:t>
            </a:r>
            <a:r>
              <a:rPr lang="en-US" dirty="0">
                <a:solidFill>
                  <a:srgbClr val="000000"/>
                </a:solidFill>
                <a:latin typeface="Times New Roman" panose="02020603050405020304" pitchFamily="18" charset="0"/>
                <a:ea typeface="Calibri" panose="020F0502020204030204" pitchFamily="34" charset="0"/>
              </a:rPr>
              <a:t>the weight of the finishing like the tiles, plastering, cement, blocks and fall-ceiling.</a:t>
            </a:r>
            <a:endParaRPr lang="en-US" dirty="0"/>
          </a:p>
        </p:txBody>
      </p:sp>
      <p:sp>
        <p:nvSpPr>
          <p:cNvPr id="13" name="Slide Number Placeholder 12"/>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187716537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199408"/>
            <a:ext cx="10018713" cy="5332021"/>
          </a:xfrm>
        </p:spPr>
        <p:txBody>
          <a:bodyPr>
            <a:normAutofit fontScale="92500" lnSpcReduction="20000"/>
          </a:bodyPr>
          <a:lstStyle/>
          <a:p>
            <a:r>
              <a:rPr lang="en-US" dirty="0" smtClean="0"/>
              <a:t>Assume K =1</a:t>
            </a:r>
          </a:p>
          <a:p>
            <a:pPr>
              <a:buNone/>
            </a:pPr>
            <a:r>
              <a:rPr lang="en-US" dirty="0" smtClean="0"/>
              <a:t>       Lu = 3.25 – 0.4 = 2.85 m</a:t>
            </a:r>
          </a:p>
          <a:p>
            <a:pPr>
              <a:buNone/>
            </a:pPr>
            <a:r>
              <a:rPr lang="en-US" dirty="0" smtClean="0"/>
              <a:t>        r = 0.3 h        ,h=0.4</a:t>
            </a:r>
          </a:p>
          <a:p>
            <a:r>
              <a:rPr lang="en-US" dirty="0" smtClean="0"/>
              <a:t>By applying (5.11):</a:t>
            </a:r>
          </a:p>
          <a:p>
            <a:endParaRPr lang="en-US" sz="900" dirty="0" smtClean="0"/>
          </a:p>
          <a:p>
            <a:r>
              <a:rPr lang="en-US" dirty="0" smtClean="0"/>
              <a:t>*  About X- axis:</a:t>
            </a:r>
          </a:p>
          <a:p>
            <a:pPr>
              <a:buNone/>
            </a:pPr>
            <a:r>
              <a:rPr lang="en-US" dirty="0" smtClean="0"/>
              <a:t> </a:t>
            </a:r>
            <a:r>
              <a:rPr lang="en-US" dirty="0" err="1" smtClean="0"/>
              <a:t>KL</a:t>
            </a:r>
            <a:r>
              <a:rPr lang="en-US" sz="1600" dirty="0" err="1" smtClean="0"/>
              <a:t>u</a:t>
            </a:r>
            <a:r>
              <a:rPr lang="en-US" dirty="0" smtClean="0"/>
              <a:t>/r = 23.75 ≤ 34 – 12 </a:t>
            </a:r>
            <a:r>
              <a:rPr lang="en-US" b="1" dirty="0" smtClean="0"/>
              <a:t>×</a:t>
            </a:r>
            <a:r>
              <a:rPr lang="en-US" dirty="0" smtClean="0"/>
              <a:t>M1/M2</a:t>
            </a:r>
            <a:r>
              <a:rPr lang="en-US" b="1" dirty="0" smtClean="0"/>
              <a:t> </a:t>
            </a:r>
            <a:r>
              <a:rPr lang="en-US" dirty="0" smtClean="0"/>
              <a:t> = 45.9   </a:t>
            </a:r>
          </a:p>
          <a:p>
            <a:pPr>
              <a:buNone/>
            </a:pPr>
            <a:r>
              <a:rPr lang="en-US" dirty="0" smtClean="0"/>
              <a:t>                           ≤ 40</a:t>
            </a:r>
          </a:p>
          <a:p>
            <a:r>
              <a:rPr lang="en-US" dirty="0" smtClean="0"/>
              <a:t>* About Y- axis: </a:t>
            </a:r>
          </a:p>
          <a:p>
            <a:pPr>
              <a:buNone/>
            </a:pPr>
            <a:r>
              <a:rPr lang="en-US" dirty="0" err="1" smtClean="0"/>
              <a:t>KL</a:t>
            </a:r>
            <a:r>
              <a:rPr lang="en-US" sz="1600" dirty="0" err="1" smtClean="0"/>
              <a:t>u</a:t>
            </a:r>
            <a:r>
              <a:rPr lang="en-US" dirty="0" smtClean="0"/>
              <a:t>/r = 15.83 ≤ 34 – 12 </a:t>
            </a:r>
            <a:r>
              <a:rPr lang="en-US" b="1" dirty="0" smtClean="0"/>
              <a:t>×</a:t>
            </a:r>
            <a:r>
              <a:rPr lang="en-US" dirty="0" smtClean="0"/>
              <a:t>M1/M2</a:t>
            </a:r>
            <a:r>
              <a:rPr lang="en-US" b="1" dirty="0" smtClean="0"/>
              <a:t> </a:t>
            </a:r>
            <a:r>
              <a:rPr lang="en-US" dirty="0" smtClean="0"/>
              <a:t> = 42.44      </a:t>
            </a:r>
          </a:p>
          <a:p>
            <a:pPr>
              <a:buNone/>
            </a:pPr>
            <a:r>
              <a:rPr lang="en-US" dirty="0" smtClean="0"/>
              <a:t>                         ≤ 40</a:t>
            </a:r>
          </a:p>
          <a:p>
            <a:pPr>
              <a:buNone/>
            </a:pPr>
            <a:endParaRPr lang="en-US" sz="1000" dirty="0" smtClean="0"/>
          </a:p>
          <a:p>
            <a:r>
              <a:rPr lang="en-US" dirty="0" smtClean="0">
                <a:sym typeface="Wingdings"/>
              </a:rPr>
              <a:t></a:t>
            </a:r>
            <a:r>
              <a:rPr lang="en-US" dirty="0" smtClean="0"/>
              <a:t> The column is short in two directions, then will be neglect the effect of slenderness.</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100</a:t>
            </a:fld>
            <a:endParaRPr lang="en-US" dirty="0"/>
          </a:p>
        </p:txBody>
      </p:sp>
      <p:sp>
        <p:nvSpPr>
          <p:cNvPr id="2052"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3877251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329540"/>
            <a:ext cx="10446120" cy="1752599"/>
          </a:xfrm>
        </p:spPr>
        <p:txBody>
          <a:bodyPr/>
          <a:lstStyle/>
          <a:p>
            <a:r>
              <a:rPr lang="en-US" dirty="0" smtClean="0"/>
              <a:t>Check columns design </a:t>
            </a:r>
            <a:br>
              <a:rPr lang="en-US" dirty="0" smtClean="0"/>
            </a:br>
            <a:r>
              <a:rPr lang="en-US" sz="3600" dirty="0" smtClean="0"/>
              <a:t>(Reciprocal Load Method) </a:t>
            </a:r>
            <a:endParaRPr lang="en-US" sz="36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101</a:t>
            </a:fld>
            <a:endParaRPr lang="en-US" dirty="0"/>
          </a:p>
        </p:txBody>
      </p:sp>
      <p:pic>
        <p:nvPicPr>
          <p:cNvPr id="23554"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85059" y="2333501"/>
            <a:ext cx="704850" cy="1143000"/>
          </a:xfrm>
          <a:prstGeom prst="rect">
            <a:avLst/>
          </a:prstGeom>
          <a:noFill/>
        </p:spPr>
      </p:pic>
      <p:pic>
        <p:nvPicPr>
          <p:cNvPr id="2355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811979" y="2395846"/>
            <a:ext cx="3619500" cy="1238250"/>
          </a:xfrm>
          <a:prstGeom prst="rect">
            <a:avLst/>
          </a:prstGeom>
          <a:noFill/>
        </p:spPr>
      </p:pic>
      <p:sp>
        <p:nvSpPr>
          <p:cNvPr id="23555" name="Rectangle 3"/>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56" name="Rectangle 4"/>
          <p:cNvSpPr>
            <a:spLocks noChangeArrowheads="1"/>
          </p:cNvSpPr>
          <p:nvPr/>
        </p:nvSpPr>
        <p:spPr bwMode="auto">
          <a:xfrm flipV="1">
            <a:off x="3028209" y="2492630"/>
            <a:ext cx="748145"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557" name="Rectangle 5"/>
          <p:cNvSpPr>
            <a:spLocks noChangeArrowheads="1"/>
          </p:cNvSpPr>
          <p:nvPr/>
        </p:nvSpPr>
        <p:spPr bwMode="auto">
          <a:xfrm>
            <a:off x="0" y="28384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صورة 1"/>
          <p:cNvPicPr/>
          <p:nvPr/>
        </p:nvPicPr>
        <p:blipFill>
          <a:blip r:embed="rId4"/>
          <a:srcRect/>
          <a:stretch>
            <a:fillRect/>
          </a:stretch>
        </p:blipFill>
        <p:spPr bwMode="auto">
          <a:xfrm>
            <a:off x="2979627" y="3706710"/>
            <a:ext cx="5760612" cy="2634714"/>
          </a:xfrm>
          <a:prstGeom prst="rect">
            <a:avLst/>
          </a:prstGeom>
          <a:noFill/>
          <a:ln w="9525">
            <a:noFill/>
            <a:miter lim="800000"/>
            <a:headEnd/>
            <a:tailEnd/>
          </a:ln>
        </p:spPr>
      </p:pic>
    </p:spTree>
    <p:extLst>
      <p:ext uri="{BB962C8B-B14F-4D97-AF65-F5344CB8AC3E}">
        <p14:creationId xmlns:p14="http://schemas.microsoft.com/office/powerpoint/2010/main" val="377868540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102</a:t>
            </a:fld>
            <a:endParaRPr lang="en-US" dirty="0"/>
          </a:p>
        </p:txBody>
      </p:sp>
      <p:pic>
        <p:nvPicPr>
          <p:cNvPr id="5" name="Picture 1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660073" y="967838"/>
            <a:ext cx="4600575" cy="352425"/>
          </a:xfrm>
          <a:prstGeom prst="rect">
            <a:avLst/>
          </a:prstGeom>
          <a:noFill/>
        </p:spPr>
      </p:pic>
      <p:pic>
        <p:nvPicPr>
          <p:cNvPr id="6" name="Picture 1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78826" y="1878402"/>
            <a:ext cx="962025" cy="295275"/>
          </a:xfrm>
          <a:prstGeom prst="rect">
            <a:avLst/>
          </a:prstGeom>
          <a:noFill/>
        </p:spPr>
      </p:pic>
      <p:pic>
        <p:nvPicPr>
          <p:cNvPr id="7" name="Picture 1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790702" y="2221181"/>
            <a:ext cx="847725" cy="295275"/>
          </a:xfrm>
          <a:prstGeom prst="rect">
            <a:avLst/>
          </a:prstGeom>
          <a:noFill/>
        </p:spPr>
      </p:pic>
      <p:pic>
        <p:nvPicPr>
          <p:cNvPr id="8" name="Picture 1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930732" y="1863312"/>
            <a:ext cx="2164525" cy="314325"/>
          </a:xfrm>
          <a:prstGeom prst="rect">
            <a:avLst/>
          </a:prstGeom>
          <a:noFill/>
        </p:spPr>
      </p:pic>
      <p:pic>
        <p:nvPicPr>
          <p:cNvPr id="9"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505694" y="3377045"/>
            <a:ext cx="2590800" cy="333375"/>
          </a:xfrm>
          <a:prstGeom prst="rect">
            <a:avLst/>
          </a:prstGeom>
          <a:noFill/>
        </p:spPr>
      </p:pic>
      <p:pic>
        <p:nvPicPr>
          <p:cNvPr id="10" name="Picture 14"/>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655128" y="2226004"/>
            <a:ext cx="1571625" cy="333375"/>
          </a:xfrm>
          <a:prstGeom prst="rect">
            <a:avLst/>
          </a:prstGeom>
          <a:noFill/>
        </p:spPr>
      </p:pic>
      <p:sp>
        <p:nvSpPr>
          <p:cNvPr id="11" name="Rectangle 20"/>
          <p:cNvSpPr>
            <a:spLocks noChangeArrowheads="1"/>
          </p:cNvSpPr>
          <p:nvPr/>
        </p:nvSpPr>
        <p:spPr bwMode="auto">
          <a:xfrm>
            <a:off x="1995055" y="950023"/>
            <a:ext cx="73627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Po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24"/>
          <p:cNvSpPr>
            <a:spLocks noChangeArrowheads="1"/>
          </p:cNvSpPr>
          <p:nvPr/>
        </p:nvSpPr>
        <p:spPr bwMode="auto">
          <a:xfrm>
            <a:off x="1864425" y="2719450"/>
            <a:ext cx="403761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Ag = 400x600 = 240000 mm</a:t>
            </a:r>
            <a:r>
              <a:rPr kumimoji="0" lang="en-US" sz="20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25"/>
          <p:cNvSpPr>
            <a:spLocks noChangeArrowheads="1"/>
          </p:cNvSpPr>
          <p:nvPr/>
        </p:nvSpPr>
        <p:spPr bwMode="auto">
          <a:xfrm>
            <a:off x="2826326" y="3728852"/>
            <a:ext cx="1531917"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2400 mm</a:t>
            </a:r>
            <a:r>
              <a:rPr kumimoji="0" lang="en-US" sz="20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26"/>
          <p:cNvSpPr>
            <a:spLocks noChangeArrowheads="1"/>
          </p:cNvSpPr>
          <p:nvPr/>
        </p:nvSpPr>
        <p:spPr bwMode="auto">
          <a:xfrm>
            <a:off x="2208810" y="4543616"/>
            <a:ext cx="7540831"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Po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3464.69 KN</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That means </a:t>
            </a: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sym typeface="Wingdings" pitchFamily="2" charset="2"/>
              </a:rPr>
              <a:t>Pni</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&gt; </a:t>
            </a: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sym typeface="Wingdings" pitchFamily="2" charset="2"/>
              </a:rPr>
              <a:t>Pu</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So, the design of ETABS is ok.</a:t>
            </a:r>
          </a:p>
        </p:txBody>
      </p:sp>
      <p:sp>
        <p:nvSpPr>
          <p:cNvPr id="15" name="Rectangle 14"/>
          <p:cNvSpPr/>
          <p:nvPr/>
        </p:nvSpPr>
        <p:spPr>
          <a:xfrm>
            <a:off x="2677807" y="1356157"/>
            <a:ext cx="1003801" cy="400110"/>
          </a:xfrm>
          <a:prstGeom prst="rect">
            <a:avLst/>
          </a:prstGeom>
        </p:spPr>
        <p:txBody>
          <a:bodyPr wrap="none">
            <a:spAutoFit/>
          </a:bodyPr>
          <a:lstStyle/>
          <a:p>
            <a:r>
              <a:rPr lang="en-US" sz="2000" dirty="0" smtClean="0"/>
              <a:t>Where:</a:t>
            </a:r>
            <a:r>
              <a:rPr lang="en-US" dirty="0" smtClean="0"/>
              <a:t> </a:t>
            </a:r>
            <a:endParaRPr lang="en-US" dirty="0"/>
          </a:p>
        </p:txBody>
      </p:sp>
    </p:spTree>
    <p:extLst>
      <p:ext uri="{BB962C8B-B14F-4D97-AF65-F5344CB8AC3E}">
        <p14:creationId xmlns:p14="http://schemas.microsoft.com/office/powerpoint/2010/main" val="421328768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103</a:t>
            </a:fld>
            <a:endParaRPr lang="en-US" dirty="0"/>
          </a:p>
        </p:txBody>
      </p:sp>
      <p:graphicFrame>
        <p:nvGraphicFramePr>
          <p:cNvPr id="6" name="مخطط 1"/>
          <p:cNvGraphicFramePr/>
          <p:nvPr/>
        </p:nvGraphicFramePr>
        <p:xfrm>
          <a:off x="2311841" y="459615"/>
          <a:ext cx="9444729" cy="34449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مخطط 2"/>
          <p:cNvGraphicFramePr/>
          <p:nvPr/>
        </p:nvGraphicFramePr>
        <p:xfrm>
          <a:off x="2426037" y="3482646"/>
          <a:ext cx="9532415" cy="3051544"/>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2952997" y="6062791"/>
            <a:ext cx="6096000" cy="369332"/>
          </a:xfrm>
          <a:prstGeom prst="rect">
            <a:avLst/>
          </a:prstGeom>
        </p:spPr>
        <p:txBody>
          <a:bodyPr>
            <a:spAutoFit/>
          </a:bodyPr>
          <a:lstStyle/>
          <a:p>
            <a:r>
              <a:rPr lang="en-US" b="1" dirty="0" smtClean="0"/>
              <a:t>Figure 5. 22: Interaction diagram for C9 at 90</a:t>
            </a:r>
            <a:r>
              <a:rPr lang="en-US" b="1" dirty="0" smtClean="0">
                <a:latin typeface="Calibri"/>
              </a:rPr>
              <a:t> ◦</a:t>
            </a:r>
            <a:endParaRPr lang="en-US" b="1" dirty="0"/>
          </a:p>
        </p:txBody>
      </p:sp>
      <p:sp>
        <p:nvSpPr>
          <p:cNvPr id="9" name="Rectangle 8"/>
          <p:cNvSpPr/>
          <p:nvPr/>
        </p:nvSpPr>
        <p:spPr>
          <a:xfrm>
            <a:off x="2999644" y="3078079"/>
            <a:ext cx="4707314" cy="369332"/>
          </a:xfrm>
          <a:prstGeom prst="rect">
            <a:avLst/>
          </a:prstGeom>
        </p:spPr>
        <p:txBody>
          <a:bodyPr wrap="none">
            <a:spAutoFit/>
          </a:bodyPr>
          <a:lstStyle/>
          <a:p>
            <a:r>
              <a:rPr lang="en-US" b="1" dirty="0" smtClean="0"/>
              <a:t>Figure 5. 21 : Interaction diagram for C9 at 0</a:t>
            </a:r>
            <a:r>
              <a:rPr lang="en-US" b="1" dirty="0" smtClean="0">
                <a:latin typeface="Calibri"/>
              </a:rPr>
              <a:t> ◦</a:t>
            </a:r>
            <a:endParaRPr lang="en-US" dirty="0"/>
          </a:p>
        </p:txBody>
      </p:sp>
    </p:spTree>
    <p:extLst>
      <p:ext uri="{BB962C8B-B14F-4D97-AF65-F5344CB8AC3E}">
        <p14:creationId xmlns:p14="http://schemas.microsoft.com/office/powerpoint/2010/main" val="330704387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460665" y="1448791"/>
          <a:ext cx="9524010" cy="4312263"/>
        </p:xfrm>
        <a:graphic>
          <a:graphicData uri="http://schemas.openxmlformats.org/drawingml/2006/table">
            <a:tbl>
              <a:tblPr/>
              <a:tblGrid>
                <a:gridCol w="2011538">
                  <a:extLst>
                    <a:ext uri="{9D8B030D-6E8A-4147-A177-3AD203B41FA5}">
                      <a16:colId xmlns:a16="http://schemas.microsoft.com/office/drawing/2014/main" val="20000"/>
                    </a:ext>
                  </a:extLst>
                </a:gridCol>
                <a:gridCol w="903140">
                  <a:extLst>
                    <a:ext uri="{9D8B030D-6E8A-4147-A177-3AD203B41FA5}">
                      <a16:colId xmlns:a16="http://schemas.microsoft.com/office/drawing/2014/main" val="20001"/>
                    </a:ext>
                  </a:extLst>
                </a:gridCol>
                <a:gridCol w="903140">
                  <a:extLst>
                    <a:ext uri="{9D8B030D-6E8A-4147-A177-3AD203B41FA5}">
                      <a16:colId xmlns:a16="http://schemas.microsoft.com/office/drawing/2014/main" val="20002"/>
                    </a:ext>
                  </a:extLst>
                </a:gridCol>
                <a:gridCol w="923664">
                  <a:extLst>
                    <a:ext uri="{9D8B030D-6E8A-4147-A177-3AD203B41FA5}">
                      <a16:colId xmlns:a16="http://schemas.microsoft.com/office/drawing/2014/main" val="20003"/>
                    </a:ext>
                  </a:extLst>
                </a:gridCol>
                <a:gridCol w="964716">
                  <a:extLst>
                    <a:ext uri="{9D8B030D-6E8A-4147-A177-3AD203B41FA5}">
                      <a16:colId xmlns:a16="http://schemas.microsoft.com/office/drawing/2014/main" val="20004"/>
                    </a:ext>
                  </a:extLst>
                </a:gridCol>
                <a:gridCol w="964716">
                  <a:extLst>
                    <a:ext uri="{9D8B030D-6E8A-4147-A177-3AD203B41FA5}">
                      <a16:colId xmlns:a16="http://schemas.microsoft.com/office/drawing/2014/main" val="20005"/>
                    </a:ext>
                  </a:extLst>
                </a:gridCol>
                <a:gridCol w="964716">
                  <a:extLst>
                    <a:ext uri="{9D8B030D-6E8A-4147-A177-3AD203B41FA5}">
                      <a16:colId xmlns:a16="http://schemas.microsoft.com/office/drawing/2014/main" val="20006"/>
                    </a:ext>
                  </a:extLst>
                </a:gridCol>
                <a:gridCol w="964716">
                  <a:extLst>
                    <a:ext uri="{9D8B030D-6E8A-4147-A177-3AD203B41FA5}">
                      <a16:colId xmlns:a16="http://schemas.microsoft.com/office/drawing/2014/main" val="20007"/>
                    </a:ext>
                  </a:extLst>
                </a:gridCol>
                <a:gridCol w="923664">
                  <a:extLst>
                    <a:ext uri="{9D8B030D-6E8A-4147-A177-3AD203B41FA5}">
                      <a16:colId xmlns:a16="http://schemas.microsoft.com/office/drawing/2014/main" val="20008"/>
                    </a:ext>
                  </a:extLst>
                </a:gridCol>
              </a:tblGrid>
              <a:tr h="227277">
                <a:tc rowSpan="2">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Arial"/>
                        </a:rPr>
                        <a:t>Load Combination</a:t>
                      </a:r>
                      <a:endParaRPr lang="en-US" sz="1800" dirty="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Pu</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M2</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M3</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nSpc>
                          <a:spcPct val="107000"/>
                        </a:lnSpc>
                        <a:spcBef>
                          <a:spcPts val="0"/>
                        </a:spcBef>
                        <a:spcAft>
                          <a:spcPts val="0"/>
                        </a:spcAft>
                      </a:pPr>
                      <a:r>
                        <a:rPr lang="en-US" sz="1800" b="1">
                          <a:solidFill>
                            <a:srgbClr val="000000"/>
                          </a:solidFill>
                          <a:latin typeface="Arial"/>
                          <a:ea typeface="Times New Roman"/>
                          <a:cs typeface="Arial"/>
                        </a:rPr>
                        <a:t>Pnx</a:t>
                      </a:r>
                      <a:endParaRPr lang="en-US" sz="180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nSpc>
                          <a:spcPct val="107000"/>
                        </a:lnSpc>
                        <a:spcBef>
                          <a:spcPts val="0"/>
                        </a:spcBef>
                        <a:spcAft>
                          <a:spcPts val="0"/>
                        </a:spcAft>
                      </a:pPr>
                      <a:r>
                        <a:rPr lang="en-US" sz="1800" b="1">
                          <a:solidFill>
                            <a:srgbClr val="000000"/>
                          </a:solidFill>
                          <a:latin typeface="Arial"/>
                          <a:ea typeface="Times New Roman"/>
                          <a:cs typeface="Arial"/>
                        </a:rPr>
                        <a:t>Pny</a:t>
                      </a:r>
                      <a:endParaRPr lang="en-US" sz="180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Po</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nSpc>
                          <a:spcPct val="107000"/>
                        </a:lnSpc>
                        <a:spcBef>
                          <a:spcPts val="0"/>
                        </a:spcBef>
                        <a:spcAft>
                          <a:spcPts val="0"/>
                        </a:spcAft>
                      </a:pPr>
                      <a:r>
                        <a:rPr lang="en-US" sz="1800" b="1">
                          <a:solidFill>
                            <a:srgbClr val="000000"/>
                          </a:solidFill>
                          <a:latin typeface="Arial"/>
                          <a:ea typeface="Times New Roman"/>
                          <a:cs typeface="Arial"/>
                        </a:rPr>
                        <a:t>Pni</a:t>
                      </a:r>
                      <a:endParaRPr lang="en-US" sz="180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nSpc>
                          <a:spcPct val="107000"/>
                        </a:lnSpc>
                        <a:spcBef>
                          <a:spcPts val="0"/>
                        </a:spcBef>
                        <a:spcAft>
                          <a:spcPts val="0"/>
                        </a:spcAft>
                      </a:pPr>
                      <a:r>
                        <a:rPr lang="en-US" sz="1800" b="1">
                          <a:solidFill>
                            <a:srgbClr val="000000"/>
                          </a:solidFill>
                          <a:latin typeface="Arial"/>
                          <a:ea typeface="Times New Roman"/>
                          <a:cs typeface="Arial"/>
                        </a:rPr>
                        <a:t>Pni&gt;Pu</a:t>
                      </a:r>
                      <a:endParaRPr lang="en-US" sz="180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10000"/>
                  </a:ext>
                </a:extLst>
              </a:tr>
              <a:tr h="412266">
                <a:tc vMerge="1">
                  <a:txBody>
                    <a:bodyPr/>
                    <a:lstStyle/>
                    <a:p>
                      <a:endParaRPr lang="en-US"/>
                    </a:p>
                  </a:txBody>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kN</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KN.m</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KN.m</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KN</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KN</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KN</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Arial"/>
                        </a:rPr>
                        <a:t>KN</a:t>
                      </a:r>
                      <a:endParaRPr lang="en-US" sz="180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Arial"/>
                        </a:rPr>
                        <a:t>??</a:t>
                      </a:r>
                      <a:endParaRPr lang="en-US" sz="1800" dirty="0">
                        <a:solidFill>
                          <a:srgbClr val="0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10001"/>
                  </a:ext>
                </a:extLst>
              </a:tr>
              <a:tr h="705799">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1.4D</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1455.74</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4.85</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11.75</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3464.69</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3448.98</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ok</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05799">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1.2D+1.6L</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1786.01</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4.73</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15.37</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3464.69</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3448.98</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dirty="0">
                          <a:solidFill>
                            <a:srgbClr val="000000"/>
                          </a:solidFill>
                          <a:latin typeface="Arial"/>
                          <a:ea typeface="Times New Roman"/>
                          <a:cs typeface="Arial"/>
                        </a:rPr>
                        <a:t>ok</a:t>
                      </a:r>
                      <a:endParaRPr lang="en-US" sz="1600" b="1" dirty="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05799">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1.29D+1L+1.3EXD</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1697.01</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5.61</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20.95</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3464.69</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3448.98</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ok</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05799">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1.29D+1L+1.3EYD</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1698.73</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7.66</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17.35</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dirty="0">
                          <a:solidFill>
                            <a:srgbClr val="000000"/>
                          </a:solidFill>
                          <a:latin typeface="Arial"/>
                          <a:ea typeface="Times New Roman"/>
                          <a:cs typeface="Arial"/>
                        </a:rPr>
                        <a:t>3464.69</a:t>
                      </a:r>
                      <a:endParaRPr lang="en-US" sz="1600" b="1" dirty="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3448.98</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ok</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1652">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0.81D+1.3EXD</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861.47</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3.58</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21.45</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3464.69</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3448.98</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ok</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1652">
                <a:tc>
                  <a:txBody>
                    <a:bodyPr/>
                    <a:lstStyle/>
                    <a:p>
                      <a:pPr marL="0" marR="0">
                        <a:lnSpc>
                          <a:spcPct val="107000"/>
                        </a:lnSpc>
                        <a:spcBef>
                          <a:spcPts val="0"/>
                        </a:spcBef>
                        <a:spcAft>
                          <a:spcPts val="0"/>
                        </a:spcAft>
                      </a:pPr>
                      <a:r>
                        <a:rPr lang="en-US" sz="1600" b="1">
                          <a:solidFill>
                            <a:srgbClr val="000000"/>
                          </a:solidFill>
                          <a:latin typeface="Arial"/>
                          <a:ea typeface="Times New Roman"/>
                          <a:cs typeface="Arial"/>
                        </a:rPr>
                        <a:t>0.81D+1.3EYD</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863.20</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5.63</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11.31</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3456.82</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3464.69</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latin typeface="Arial"/>
                          <a:ea typeface="Times New Roman"/>
                          <a:cs typeface="Arial"/>
                        </a:rPr>
                        <a:t>3448.98</a:t>
                      </a:r>
                      <a:endParaRPr lang="en-US" sz="1600" b="1">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dirty="0">
                          <a:solidFill>
                            <a:srgbClr val="000000"/>
                          </a:solidFill>
                          <a:latin typeface="Arial"/>
                          <a:ea typeface="Times New Roman"/>
                          <a:cs typeface="Arial"/>
                        </a:rPr>
                        <a:t>ok</a:t>
                      </a:r>
                      <a:endParaRPr lang="en-US" sz="1600" b="1" dirty="0">
                        <a:solidFill>
                          <a:srgbClr val="00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
        <p:nvSpPr>
          <p:cNvPr id="4" name="Slide Number Placeholder 3"/>
          <p:cNvSpPr>
            <a:spLocks noGrp="1"/>
          </p:cNvSpPr>
          <p:nvPr>
            <p:ph type="sldNum" sz="quarter" idx="12"/>
          </p:nvPr>
        </p:nvSpPr>
        <p:spPr/>
        <p:txBody>
          <a:bodyPr/>
          <a:lstStyle/>
          <a:p>
            <a:fld id="{D57F1E4F-1CFF-5643-939E-217C01CDF565}" type="slidenum">
              <a:rPr lang="en-US" smtClean="0"/>
              <a:pPr/>
              <a:t>104</a:t>
            </a:fld>
            <a:endParaRPr lang="en-US" dirty="0"/>
          </a:p>
        </p:txBody>
      </p:sp>
    </p:spTree>
    <p:extLst>
      <p:ext uri="{BB962C8B-B14F-4D97-AF65-F5344CB8AC3E}">
        <p14:creationId xmlns:p14="http://schemas.microsoft.com/office/powerpoint/2010/main" val="376490918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specifications </a:t>
            </a:r>
            <a:endParaRPr lang="en-US" dirty="0"/>
          </a:p>
        </p:txBody>
      </p:sp>
      <p:sp>
        <p:nvSpPr>
          <p:cNvPr id="3" name="Content Placeholder 2"/>
          <p:cNvSpPr>
            <a:spLocks noGrp="1"/>
          </p:cNvSpPr>
          <p:nvPr>
            <p:ph idx="1"/>
          </p:nvPr>
        </p:nvSpPr>
        <p:spPr/>
        <p:txBody>
          <a:bodyPr>
            <a:normAutofit/>
          </a:bodyPr>
          <a:lstStyle/>
          <a:p>
            <a:r>
              <a:rPr lang="en-US" b="1" dirty="0" smtClean="0"/>
              <a:t>I. Longitudinal Reinforcement.</a:t>
            </a:r>
            <a:endParaRPr lang="en-US" dirty="0" smtClean="0"/>
          </a:p>
          <a:p>
            <a:r>
              <a:rPr lang="en-US" dirty="0" smtClean="0"/>
              <a:t>* Area of longitudinal reinforcement, </a:t>
            </a:r>
            <a:r>
              <a:rPr lang="en-US" dirty="0" err="1" smtClean="0"/>
              <a:t>Ast</a:t>
            </a:r>
            <a:r>
              <a:rPr lang="en-US" dirty="0" smtClean="0"/>
              <a:t>, shall be at least 0.01Ag and shall not exceed 0.06Ag.</a:t>
            </a:r>
          </a:p>
          <a:p>
            <a:r>
              <a:rPr lang="en-US" dirty="0" smtClean="0"/>
              <a:t>* Lap splices are permitted only within the center half of the member length, and shall be designed as tension lap splices and enclosed within transverse reinforcement conforming to transverse reinforcement.</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105</a:t>
            </a:fld>
            <a:endParaRPr lang="en-US" dirty="0"/>
          </a:p>
        </p:txBody>
      </p:sp>
    </p:spTree>
    <p:extLst>
      <p:ext uri="{BB962C8B-B14F-4D97-AF65-F5344CB8AC3E}">
        <p14:creationId xmlns:p14="http://schemas.microsoft.com/office/powerpoint/2010/main" val="347975487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0559" y="748145"/>
            <a:ext cx="10018713" cy="4702629"/>
          </a:xfrm>
        </p:spPr>
        <p:txBody>
          <a:bodyPr>
            <a:normAutofit fontScale="85000" lnSpcReduction="20000"/>
          </a:bodyPr>
          <a:lstStyle/>
          <a:p>
            <a:r>
              <a:rPr lang="en-US" b="1" dirty="0" smtClean="0"/>
              <a:t>II. Transverse Reinforcement.</a:t>
            </a:r>
            <a:endParaRPr lang="en-US" dirty="0" smtClean="0"/>
          </a:p>
          <a:p>
            <a:r>
              <a:rPr lang="en-US" dirty="0" smtClean="0"/>
              <a:t>* Transverse reinforcement shall be provided over a length Lo from each joint face and on both sides of any section, the length Lo shall not be less than the largest of:</a:t>
            </a:r>
          </a:p>
          <a:p>
            <a:r>
              <a:rPr lang="en-US" dirty="0" smtClean="0"/>
              <a:t>Lo = max </a:t>
            </a:r>
          </a:p>
          <a:p>
            <a:endParaRPr lang="en-US" dirty="0" smtClean="0"/>
          </a:p>
          <a:p>
            <a:r>
              <a:rPr lang="en-US" dirty="0" smtClean="0"/>
              <a:t>* Transverse reinforcement shall be provided by either single or overlapping hoops, spirals, circular hoops or rectilinear hoops, with or without crossties.</a:t>
            </a:r>
          </a:p>
          <a:p>
            <a:r>
              <a:rPr lang="en-US" dirty="0" smtClean="0"/>
              <a:t>*Each end of the crossties shall engage a peripheral long reinforcing bar.</a:t>
            </a:r>
          </a:p>
          <a:p>
            <a:r>
              <a:rPr lang="en-US" dirty="0" smtClean="0"/>
              <a:t>* Consecutive crossties shall be alternated end for end and along the longitudinal reinforcement.</a:t>
            </a:r>
          </a:p>
          <a:p>
            <a:r>
              <a:rPr lang="en-US" dirty="0" smtClean="0"/>
              <a:t>* Spacing of cross ties or legs of rectilinear hoops </a:t>
            </a:r>
            <a:r>
              <a:rPr lang="en-US" dirty="0" err="1" smtClean="0"/>
              <a:t>hx</a:t>
            </a:r>
            <a:r>
              <a:rPr lang="en-US" dirty="0" smtClean="0"/>
              <a:t>, within a cross section of the member shall not exceed 350 mm on center.</a:t>
            </a:r>
          </a:p>
          <a:p>
            <a:r>
              <a:rPr lang="en-US" dirty="0" smtClean="0"/>
              <a:t>* Spacing of transverse reinforcement (S</a:t>
            </a:r>
            <a:r>
              <a:rPr lang="en-US" baseline="-25000" dirty="0" smtClean="0"/>
              <a:t>o</a:t>
            </a:r>
            <a:r>
              <a:rPr lang="en-US" dirty="0" smtClean="0"/>
              <a:t>) along the length of lap splicing:</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106</a:t>
            </a:fld>
            <a:endParaRPr lang="en-US" dirty="0"/>
          </a:p>
        </p:txBody>
      </p:sp>
      <p:sp>
        <p:nvSpPr>
          <p:cNvPr id="25602"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49997" y="1686295"/>
            <a:ext cx="2113888" cy="748458"/>
          </a:xfrm>
          <a:prstGeom prst="rect">
            <a:avLst/>
          </a:prstGeom>
          <a:noFill/>
        </p:spPr>
      </p:pic>
      <p:sp>
        <p:nvSpPr>
          <p:cNvPr id="25603" name="Rectangle 3"/>
          <p:cNvSpPr>
            <a:spLocks noChangeArrowheads="1"/>
          </p:cNvSpPr>
          <p:nvPr/>
        </p:nvSpPr>
        <p:spPr bwMode="auto">
          <a:xfrm>
            <a:off x="0" y="18669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605"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606" name="Rectangle 6"/>
          <p:cNvSpPr>
            <a:spLocks noChangeArrowheads="1"/>
          </p:cNvSpPr>
          <p:nvPr/>
        </p:nvSpPr>
        <p:spPr bwMode="auto">
          <a:xfrm>
            <a:off x="0" y="1809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r>
              <a:rPr kumimoji="0" lang="en-US" sz="11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5609"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51959" y="5474772"/>
            <a:ext cx="228600" cy="361950"/>
          </a:xfrm>
          <a:prstGeom prst="rect">
            <a:avLst/>
          </a:prstGeom>
          <a:noFill/>
        </p:spPr>
      </p:pic>
      <p:pic>
        <p:nvPicPr>
          <p:cNvPr id="25608"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892633" y="5403024"/>
            <a:ext cx="1123950" cy="542925"/>
          </a:xfrm>
          <a:prstGeom prst="rect">
            <a:avLst/>
          </a:prstGeom>
          <a:noFill/>
        </p:spPr>
      </p:pic>
      <p:pic>
        <p:nvPicPr>
          <p:cNvPr id="2560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187043" y="5459062"/>
            <a:ext cx="1400175" cy="361950"/>
          </a:xfrm>
          <a:prstGeom prst="rect">
            <a:avLst/>
          </a:prstGeom>
          <a:noFill/>
        </p:spPr>
      </p:pic>
      <p:sp>
        <p:nvSpPr>
          <p:cNvPr id="25610" name="Rectangle 10"/>
          <p:cNvSpPr>
            <a:spLocks noChangeArrowheads="1"/>
          </p:cNvSpPr>
          <p:nvPr/>
        </p:nvSpPr>
        <p:spPr bwMode="auto">
          <a:xfrm>
            <a:off x="1805049" y="5403271"/>
            <a:ext cx="2101932"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100 mm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611" name="Rectangle 11"/>
          <p:cNvSpPr>
            <a:spLocks noChangeArrowheads="1"/>
          </p:cNvSpPr>
          <p:nvPr/>
        </p:nvSpPr>
        <p:spPr bwMode="auto">
          <a:xfrm>
            <a:off x="3360716" y="5437424"/>
            <a:ext cx="204255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a:t>
            </a:r>
            <a:r>
              <a:rPr kumimoji="0" lang="en-US" sz="24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o</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100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612" name="Rectangle 12"/>
          <p:cNvSpPr>
            <a:spLocks noChangeArrowheads="1"/>
          </p:cNvSpPr>
          <p:nvPr/>
        </p:nvSpPr>
        <p:spPr bwMode="auto">
          <a:xfrm>
            <a:off x="0" y="13620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613" name="Rectangle 13"/>
          <p:cNvSpPr>
            <a:spLocks noChangeArrowheads="1"/>
          </p:cNvSpPr>
          <p:nvPr/>
        </p:nvSpPr>
        <p:spPr bwMode="auto">
          <a:xfrm>
            <a:off x="0" y="17240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3938646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107</a:t>
            </a:fld>
            <a:endParaRPr lang="en-US" dirty="0"/>
          </a:p>
        </p:txBody>
      </p:sp>
      <p:sp>
        <p:nvSpPr>
          <p:cNvPr id="32770" name="Rectangle 2"/>
          <p:cNvSpPr>
            <a:spLocks noChangeArrowheads="1"/>
          </p:cNvSpPr>
          <p:nvPr/>
        </p:nvSpPr>
        <p:spPr bwMode="auto">
          <a:xfrm>
            <a:off x="1694213" y="498764"/>
            <a:ext cx="10264239"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Spacing of transverse reinforcement (S</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1</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along the length Lo of the member shall not exceed the minimum of: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27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14453" y="896588"/>
            <a:ext cx="4370118" cy="867986"/>
          </a:xfrm>
          <a:prstGeom prst="rect">
            <a:avLst/>
          </a:prstGeom>
          <a:noFill/>
        </p:spPr>
      </p:pic>
      <p:sp>
        <p:nvSpPr>
          <p:cNvPr id="32771" name="Rectangle 3"/>
          <p:cNvSpPr>
            <a:spLocks noChangeArrowheads="1"/>
          </p:cNvSpPr>
          <p:nvPr/>
        </p:nvSpPr>
        <p:spPr bwMode="auto">
          <a:xfrm>
            <a:off x="0" y="15525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773" name="Rectangle 5"/>
          <p:cNvSpPr>
            <a:spLocks noChangeArrowheads="1"/>
          </p:cNvSpPr>
          <p:nvPr/>
        </p:nvSpPr>
        <p:spPr bwMode="auto">
          <a:xfrm>
            <a:off x="1413167" y="2149431"/>
            <a:ext cx="10224653"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According to ACI 318-14 table 18.7.5.4, the total cross-sectional area of rectangular hoop reinforcement shall not be less than that required by the following equation:</a:t>
            </a:r>
            <a:endParaRPr kumimoji="0" lang="en-US" sz="1100" b="0" u="none" strike="noStrike" cap="none" normalizeH="0" baseline="0" dirty="0" smtClean="0">
              <a:ln>
                <a:noFill/>
              </a:ln>
              <a:solidFill>
                <a:schemeClr val="tx1"/>
              </a:solidFill>
              <a:effectLst/>
              <a:latin typeface="Arial" pitchFamily="34" charset="0"/>
              <a:cs typeface="Arial" pitchFamily="34" charset="0"/>
            </a:endParaRPr>
          </a:p>
        </p:txBody>
      </p:sp>
      <p:pic>
        <p:nvPicPr>
          <p:cNvPr id="32772"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13215" y="2927268"/>
            <a:ext cx="2196938" cy="801584"/>
          </a:xfrm>
          <a:prstGeom prst="rect">
            <a:avLst/>
          </a:prstGeom>
          <a:noFill/>
        </p:spPr>
      </p:pic>
      <p:sp>
        <p:nvSpPr>
          <p:cNvPr id="32774" name="Rectangle 6"/>
          <p:cNvSpPr>
            <a:spLocks noChangeArrowheads="1"/>
          </p:cNvSpPr>
          <p:nvPr/>
        </p:nvSpPr>
        <p:spPr bwMode="auto">
          <a:xfrm>
            <a:off x="0" y="1409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775" name="Rectangle 7"/>
          <p:cNvSpPr>
            <a:spLocks noChangeArrowheads="1"/>
          </p:cNvSpPr>
          <p:nvPr/>
        </p:nvSpPr>
        <p:spPr bwMode="auto">
          <a:xfrm>
            <a:off x="1864426" y="3686919"/>
            <a:ext cx="9619013"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Where: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Ash: Total cross-sectional area of transverse reinforcement, including crossties, within spacing s and perpendicular to dimension </a:t>
            </a: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bc</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mm</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bc</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Cross-sectional dimension of member core measured to the outside edges of the transverse reinforcement composing area Ash, mm.</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Ag: Gross cross-sectional area of concrete section, mm</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 Center-to-center spacing of transverse reinforcement measured along the longitudinal axis of the structural member.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Ach: Cross-sectional area of a member measured to the outside edges of transverse reinforcement, mm</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p:nvPr/>
        </p:nvSpPr>
        <p:spPr>
          <a:xfrm>
            <a:off x="1542456" y="3066204"/>
            <a:ext cx="1744388" cy="369332"/>
          </a:xfrm>
          <a:prstGeom prst="rect">
            <a:avLst/>
          </a:prstGeom>
        </p:spPr>
        <p:txBody>
          <a:bodyPr wrap="none">
            <a:spAutoFit/>
          </a:bodyPr>
          <a:lstStyle/>
          <a:p>
            <a:pPr lvl="0" defTabSz="914400" eaLnBrk="0" fontAlgn="base" hangingPunct="0">
              <a:spcBef>
                <a:spcPct val="0"/>
              </a:spcBef>
              <a:spcAft>
                <a:spcPct val="0"/>
              </a:spcAft>
            </a:pPr>
            <a:r>
              <a:rPr lang="en-US" dirty="0" smtClean="0">
                <a:solidFill>
                  <a:srgbClr val="000000"/>
                </a:solidFill>
                <a:latin typeface="Cambria Math" pitchFamily="18" charset="0"/>
                <a:ea typeface="Calibri" pitchFamily="34" charset="0"/>
                <a:cs typeface="Times New Roman" pitchFamily="18" charset="0"/>
              </a:rPr>
              <a:t>𝐴𝑠ℎ</a:t>
            </a:r>
            <a:r>
              <a:rPr lang="en-US" dirty="0" smtClean="0">
                <a:solidFill>
                  <a:srgbClr val="000000"/>
                </a:solidFill>
                <a:latin typeface="Times New Roman" pitchFamily="18" charset="0"/>
                <a:ea typeface="Calibri" pitchFamily="34" charset="0"/>
                <a:cs typeface="Times New Roman" pitchFamily="18" charset="0"/>
              </a:rPr>
              <a:t> = </a:t>
            </a:r>
            <a:r>
              <a:rPr lang="en-US" dirty="0" smtClean="0">
                <a:solidFill>
                  <a:srgbClr val="000000"/>
                </a:solidFill>
                <a:latin typeface="Cambria Math" pitchFamily="18" charset="0"/>
                <a:ea typeface="Calibri" pitchFamily="34" charset="0"/>
                <a:cs typeface="Times New Roman" pitchFamily="18" charset="0"/>
              </a:rPr>
              <a:t>𝑚𝑎𝑥</a:t>
            </a:r>
            <a:r>
              <a:rPr lang="en-US" dirty="0" smtClean="0">
                <a:solidFill>
                  <a:srgbClr val="000000"/>
                </a:solidFill>
                <a:latin typeface="Times New Roman" pitchFamily="18" charset="0"/>
                <a:ea typeface="Calibri" pitchFamily="34" charset="0"/>
                <a:cs typeface="Times New Roman" pitchFamily="18" charset="0"/>
              </a:rPr>
              <a:t>.  </a:t>
            </a:r>
            <a:r>
              <a:rPr lang="en-US" dirty="0" smtClean="0">
                <a:solidFill>
                  <a:srgbClr val="000000"/>
                </a:solidFill>
                <a:latin typeface="Cambria Math" pitchFamily="18" charset="0"/>
                <a:ea typeface="Calibri" pitchFamily="34" charset="0"/>
                <a:cs typeface="Times New Roman" pitchFamily="18" charset="0"/>
              </a:rPr>
              <a:t>𝑜𝑓</a:t>
            </a:r>
            <a:r>
              <a:rPr lang="en-US" dirty="0" smtClean="0">
                <a:solidFill>
                  <a:srgbClr val="000000"/>
                </a:solidFill>
                <a:latin typeface="Times New Roman" pitchFamily="18" charset="0"/>
                <a:ea typeface="Calibri" pitchFamily="34" charset="0"/>
                <a:cs typeface="Times New Roman" pitchFamily="18" charset="0"/>
              </a:rPr>
              <a:t>:</a:t>
            </a: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397077476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108</a:t>
            </a:fld>
            <a:endParaRPr lang="en-US" dirty="0"/>
          </a:p>
        </p:txBody>
      </p:sp>
      <p:pic>
        <p:nvPicPr>
          <p:cNvPr id="5" name="صورة 1"/>
          <p:cNvPicPr/>
          <p:nvPr/>
        </p:nvPicPr>
        <p:blipFill>
          <a:blip r:embed="rId2"/>
          <a:srcRect/>
          <a:stretch>
            <a:fillRect/>
          </a:stretch>
        </p:blipFill>
        <p:spPr bwMode="auto">
          <a:xfrm>
            <a:off x="2778827" y="463138"/>
            <a:ext cx="6685808" cy="5213267"/>
          </a:xfrm>
          <a:prstGeom prst="rect">
            <a:avLst/>
          </a:prstGeom>
          <a:noFill/>
          <a:ln w="9525">
            <a:noFill/>
            <a:miter lim="800000"/>
            <a:headEnd/>
            <a:tailEnd/>
          </a:ln>
        </p:spPr>
      </p:pic>
      <p:sp>
        <p:nvSpPr>
          <p:cNvPr id="6" name="Rectangle 5"/>
          <p:cNvSpPr/>
          <p:nvPr/>
        </p:nvSpPr>
        <p:spPr>
          <a:xfrm>
            <a:off x="2609510" y="5788023"/>
            <a:ext cx="6117957" cy="369332"/>
          </a:xfrm>
          <a:prstGeom prst="rect">
            <a:avLst/>
          </a:prstGeom>
        </p:spPr>
        <p:txBody>
          <a:bodyPr wrap="none">
            <a:spAutoFit/>
          </a:bodyPr>
          <a:lstStyle/>
          <a:p>
            <a:r>
              <a:rPr lang="en-US" dirty="0" smtClean="0"/>
              <a:t>Figure 5. 23: Example on Transverse Reinforcement in Columns</a:t>
            </a:r>
            <a:endParaRPr lang="en-US" dirty="0"/>
          </a:p>
        </p:txBody>
      </p:sp>
    </p:spTree>
    <p:extLst>
      <p:ext uri="{BB962C8B-B14F-4D97-AF65-F5344CB8AC3E}">
        <p14:creationId xmlns:p14="http://schemas.microsoft.com/office/powerpoint/2010/main" val="4616428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6179" y="1289460"/>
            <a:ext cx="3812085" cy="3124201"/>
          </a:xfrm>
        </p:spPr>
        <p:txBody>
          <a:bodyPr>
            <a:normAutofit fontScale="92500"/>
          </a:bodyPr>
          <a:lstStyle/>
          <a:p>
            <a:r>
              <a:rPr lang="en-US" dirty="0" smtClean="0"/>
              <a:t>* Beyond the length Lo, the column shall contain spiral or hoop reinforcement with center-to-enter spacing (S</a:t>
            </a:r>
            <a:r>
              <a:rPr lang="en-US" baseline="-25000" dirty="0" smtClean="0"/>
              <a:t>2</a:t>
            </a:r>
            <a:r>
              <a:rPr lang="en-US" dirty="0" smtClean="0"/>
              <a:t>) not exceeding the smaller of six times the diameter of the smallest longitudinal column bars and 150 mm.</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109</a:t>
            </a:fld>
            <a:endParaRPr lang="en-US" dirty="0"/>
          </a:p>
        </p:txBody>
      </p:sp>
      <p:pic>
        <p:nvPicPr>
          <p:cNvPr id="5" name="صورة 2"/>
          <p:cNvPicPr/>
          <p:nvPr/>
        </p:nvPicPr>
        <p:blipFill>
          <a:blip r:embed="rId2"/>
          <a:srcRect/>
          <a:stretch>
            <a:fillRect/>
          </a:stretch>
        </p:blipFill>
        <p:spPr bwMode="auto">
          <a:xfrm>
            <a:off x="5118367" y="0"/>
            <a:ext cx="6016625" cy="6020788"/>
          </a:xfrm>
          <a:prstGeom prst="rect">
            <a:avLst/>
          </a:prstGeom>
          <a:noFill/>
          <a:ln w="9525">
            <a:noFill/>
            <a:miter lim="800000"/>
            <a:headEnd/>
            <a:tailEnd/>
          </a:ln>
        </p:spPr>
      </p:pic>
      <p:sp>
        <p:nvSpPr>
          <p:cNvPr id="30721" name="Rectangle 1"/>
          <p:cNvSpPr>
            <a:spLocks noChangeArrowheads="1"/>
          </p:cNvSpPr>
          <p:nvPr/>
        </p:nvSpPr>
        <p:spPr bwMode="auto">
          <a:xfrm>
            <a:off x="2256313" y="5934670"/>
            <a:ext cx="890649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Calibri" pitchFamily="34" charset="0"/>
                <a:ea typeface="Calibri" pitchFamily="34" charset="0"/>
                <a:cs typeface="Times New Roman" pitchFamily="18" charset="0"/>
              </a:rPr>
              <a:t>F</a:t>
            </a:r>
            <a:r>
              <a:rPr kumimoji="0" lang="en-US" b="1" i="0" u="none" strike="noStrike" cap="none" normalizeH="0" baseline="0" dirty="0" smtClean="0" bmk="">
                <a:ln>
                  <a:noFill/>
                </a:ln>
                <a:effectLst/>
                <a:latin typeface="Calibri" pitchFamily="34" charset="0"/>
                <a:ea typeface="Calibri" pitchFamily="34" charset="0"/>
                <a:cs typeface="Times New Roman" pitchFamily="18" charset="0"/>
              </a:rPr>
              <a:t>igure 5. </a:t>
            </a:r>
            <a:r>
              <a:rPr kumimoji="0" lang="en-US" b="1" i="0" u="none" strike="noStrike" cap="none" normalizeH="0" baseline="0" dirty="0" smtClean="0" bmk="_Toc512994627">
                <a:ln>
                  <a:noFill/>
                </a:ln>
                <a:effectLst/>
                <a:latin typeface="Calibri" pitchFamily="34" charset="0"/>
                <a:ea typeface="Calibri" pitchFamily="34" charset="0"/>
                <a:cs typeface="Times New Roman" pitchFamily="18" charset="0"/>
              </a:rPr>
              <a:t>24: Longitudinal and horizontal cross sections for column in special moment frame explain the lap splice details and confinement requirements at column ends for rectangular hoop reinforcement.</a:t>
            </a:r>
            <a:endParaRPr kumimoji="0" lang="en-US" b="0" i="0" u="none" strike="noStrike" cap="none" normalizeH="0" baseline="0" dirty="0" smtClean="0">
              <a:ln>
                <a:noFill/>
              </a:ln>
              <a:effectLst/>
              <a:latin typeface="Arial" pitchFamily="34" charset="0"/>
              <a:cs typeface="Arial" pitchFamily="34" charset="0"/>
            </a:endParaRPr>
          </a:p>
        </p:txBody>
      </p:sp>
    </p:spTree>
    <p:extLst>
      <p:ext uri="{BB962C8B-B14F-4D97-AF65-F5344CB8AC3E}">
        <p14:creationId xmlns:p14="http://schemas.microsoft.com/office/powerpoint/2010/main" val="3315879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714417" y="514197"/>
            <a:ext cx="1212833" cy="369332"/>
          </a:xfrm>
          <a:prstGeom prst="rect">
            <a:avLst/>
          </a:prstGeom>
        </p:spPr>
        <p:txBody>
          <a:bodyPr wrap="none">
            <a:spAutoFit/>
          </a:bodyPr>
          <a:lstStyle/>
          <a:p>
            <a:r>
              <a:rPr lang="en-US" b="1" u="sng" dirty="0">
                <a:solidFill>
                  <a:srgbClr val="000000"/>
                </a:solidFill>
                <a:latin typeface="Times New Roman" panose="02020603050405020304" pitchFamily="18" charset="0"/>
                <a:ea typeface="Times New Roman" panose="02020603050405020304" pitchFamily="18" charset="0"/>
              </a:rPr>
              <a:t>Floor Slab</a:t>
            </a:r>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1136656508"/>
              </p:ext>
            </p:extLst>
          </p:nvPr>
        </p:nvGraphicFramePr>
        <p:xfrm>
          <a:off x="1867989" y="1084221"/>
          <a:ext cx="6923315" cy="2338734"/>
        </p:xfrm>
        <a:graphic>
          <a:graphicData uri="http://schemas.openxmlformats.org/drawingml/2006/table">
            <a:tbl>
              <a:tblPr firstRow="1" firstCol="1" bandRow="1">
                <a:tableStyleId>{5C22544A-7EE6-4342-B048-85BDC9FD1C3A}</a:tableStyleId>
              </a:tblPr>
              <a:tblGrid>
                <a:gridCol w="2408891">
                  <a:extLst>
                    <a:ext uri="{9D8B030D-6E8A-4147-A177-3AD203B41FA5}">
                      <a16:colId xmlns:a16="http://schemas.microsoft.com/office/drawing/2014/main" val="4188990584"/>
                    </a:ext>
                  </a:extLst>
                </a:gridCol>
                <a:gridCol w="2491285">
                  <a:extLst>
                    <a:ext uri="{9D8B030D-6E8A-4147-A177-3AD203B41FA5}">
                      <a16:colId xmlns:a16="http://schemas.microsoft.com/office/drawing/2014/main" val="3138950634"/>
                    </a:ext>
                  </a:extLst>
                </a:gridCol>
                <a:gridCol w="2023139">
                  <a:extLst>
                    <a:ext uri="{9D8B030D-6E8A-4147-A177-3AD203B41FA5}">
                      <a16:colId xmlns:a16="http://schemas.microsoft.com/office/drawing/2014/main" val="2681179012"/>
                    </a:ext>
                  </a:extLst>
                </a:gridCol>
              </a:tblGrid>
              <a:tr h="379309">
                <a:tc gridSpan="3">
                  <a:txBody>
                    <a:bodyPr/>
                    <a:lstStyle/>
                    <a:p>
                      <a:pPr marL="457200" marR="0" algn="ctr">
                        <a:spcBef>
                          <a:spcPts val="0"/>
                        </a:spcBef>
                        <a:spcAft>
                          <a:spcPts val="600"/>
                        </a:spcAft>
                      </a:pPr>
                      <a:r>
                        <a:rPr lang="en-US" sz="1300" dirty="0">
                          <a:effectLst/>
                          <a:latin typeface="Times New Roman" pitchFamily="18" charset="0"/>
                          <a:cs typeface="Times New Roman" pitchFamily="18" charset="0"/>
                        </a:rPr>
                        <a:t>For SLAB</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25785347"/>
                  </a:ext>
                </a:extLst>
              </a:tr>
              <a:tr h="379309">
                <a:tc>
                  <a:txBody>
                    <a:bodyPr/>
                    <a:lstStyle/>
                    <a:p>
                      <a:pPr marL="0" marR="0" algn="ctr">
                        <a:spcBef>
                          <a:spcPts val="0"/>
                        </a:spcBef>
                        <a:spcAft>
                          <a:spcPts val="600"/>
                        </a:spcAft>
                        <a:tabLst>
                          <a:tab pos="2811145" algn="r"/>
                        </a:tabLst>
                      </a:pPr>
                      <a:r>
                        <a:rPr lang="en-US" sz="1300" dirty="0">
                          <a:effectLst/>
                          <a:latin typeface="Times New Roman" pitchFamily="18" charset="0"/>
                          <a:cs typeface="Times New Roman" pitchFamily="18" charset="0"/>
                        </a:rPr>
                        <a:t>Material</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nchor="ctr"/>
                </a:tc>
                <a:tc>
                  <a:txBody>
                    <a:bodyPr/>
                    <a:lstStyle/>
                    <a:p>
                      <a:pPr marL="457200" marR="0" algn="just">
                        <a:spcBef>
                          <a:spcPts val="0"/>
                        </a:spcBef>
                        <a:spcAft>
                          <a:spcPts val="600"/>
                        </a:spcAft>
                      </a:pPr>
                      <a:r>
                        <a:rPr lang="en-US" sz="1300" dirty="0">
                          <a:effectLst/>
                          <a:latin typeface="Times New Roman" pitchFamily="18" charset="0"/>
                          <a:cs typeface="Times New Roman" pitchFamily="18" charset="0"/>
                        </a:rPr>
                        <a:t>Unit weight (KN/m</a:t>
                      </a:r>
                      <a:r>
                        <a:rPr lang="en-US" sz="1300" baseline="30000" dirty="0">
                          <a:effectLst/>
                          <a:latin typeface="Times New Roman" pitchFamily="18" charset="0"/>
                          <a:cs typeface="Times New Roman" pitchFamily="18" charset="0"/>
                        </a:rPr>
                        <a:t>3</a:t>
                      </a:r>
                      <a:r>
                        <a:rPr lang="en-US" sz="1300" dirty="0">
                          <a:effectLst/>
                          <a:latin typeface="Times New Roman" pitchFamily="18" charset="0"/>
                          <a:cs typeface="Times New Roman" pitchFamily="18" charset="0"/>
                        </a:rPr>
                        <a:t>)</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457200" marR="0" algn="just">
                        <a:spcBef>
                          <a:spcPts val="0"/>
                        </a:spcBef>
                        <a:spcAft>
                          <a:spcPts val="600"/>
                        </a:spcAft>
                      </a:pPr>
                      <a:r>
                        <a:rPr lang="en-US" sz="1300">
                          <a:effectLst/>
                          <a:latin typeface="Times New Roman" pitchFamily="18" charset="0"/>
                          <a:cs typeface="Times New Roman" pitchFamily="18" charset="0"/>
                        </a:rPr>
                        <a:t>Thickness (mm)</a:t>
                      </a:r>
                      <a:endParaRPr lang="en-US" sz="13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1568230174"/>
                  </a:ext>
                </a:extLst>
              </a:tr>
              <a:tr h="379309">
                <a:tc>
                  <a:txBody>
                    <a:bodyPr/>
                    <a:lstStyle/>
                    <a:p>
                      <a:pPr marL="0" marR="0" algn="ctr">
                        <a:spcBef>
                          <a:spcPts val="0"/>
                        </a:spcBef>
                        <a:spcAft>
                          <a:spcPts val="600"/>
                        </a:spcAft>
                      </a:pPr>
                      <a:r>
                        <a:rPr lang="en-US" sz="1300">
                          <a:effectLst/>
                          <a:latin typeface="Times New Roman" pitchFamily="18" charset="0"/>
                          <a:cs typeface="Times New Roman" pitchFamily="18" charset="0"/>
                        </a:rPr>
                        <a:t>Block</a:t>
                      </a:r>
                      <a:endParaRPr lang="en-US" sz="13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dirty="0">
                          <a:effectLst/>
                          <a:latin typeface="Times New Roman" pitchFamily="18" charset="0"/>
                          <a:cs typeface="Times New Roman" pitchFamily="18" charset="0"/>
                        </a:rPr>
                        <a:t>12</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a:effectLst/>
                          <a:latin typeface="Times New Roman" pitchFamily="18" charset="0"/>
                          <a:cs typeface="Times New Roman" pitchFamily="18" charset="0"/>
                        </a:rPr>
                        <a:t>100</a:t>
                      </a:r>
                      <a:endParaRPr lang="en-US" sz="13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631212050"/>
                  </a:ext>
                </a:extLst>
              </a:tr>
              <a:tr h="379309">
                <a:tc>
                  <a:txBody>
                    <a:bodyPr/>
                    <a:lstStyle/>
                    <a:p>
                      <a:pPr marL="0" marR="0" algn="ctr">
                        <a:spcBef>
                          <a:spcPts val="0"/>
                        </a:spcBef>
                        <a:spcAft>
                          <a:spcPts val="600"/>
                        </a:spcAft>
                      </a:pPr>
                      <a:r>
                        <a:rPr lang="en-US" sz="1300">
                          <a:effectLst/>
                          <a:latin typeface="Times New Roman" pitchFamily="18" charset="0"/>
                          <a:cs typeface="Times New Roman" pitchFamily="18" charset="0"/>
                        </a:rPr>
                        <a:t>Ceramic Tiles</a:t>
                      </a:r>
                      <a:endParaRPr lang="en-US" sz="13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dirty="0">
                          <a:effectLst/>
                          <a:latin typeface="Times New Roman" pitchFamily="18" charset="0"/>
                          <a:cs typeface="Times New Roman" pitchFamily="18" charset="0"/>
                        </a:rPr>
                        <a:t>24</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dirty="0">
                          <a:effectLst/>
                          <a:latin typeface="Times New Roman" pitchFamily="18" charset="0"/>
                          <a:cs typeface="Times New Roman" pitchFamily="18" charset="0"/>
                        </a:rPr>
                        <a:t>15</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1548257219"/>
                  </a:ext>
                </a:extLst>
              </a:tr>
              <a:tr h="442189">
                <a:tc>
                  <a:txBody>
                    <a:bodyPr/>
                    <a:lstStyle/>
                    <a:p>
                      <a:pPr marL="0" marR="0" algn="ctr">
                        <a:spcBef>
                          <a:spcPts val="0"/>
                        </a:spcBef>
                        <a:spcAft>
                          <a:spcPts val="600"/>
                        </a:spcAft>
                      </a:pPr>
                      <a:r>
                        <a:rPr lang="en-US" sz="1300">
                          <a:effectLst/>
                          <a:latin typeface="Times New Roman" pitchFamily="18" charset="0"/>
                          <a:cs typeface="Times New Roman" pitchFamily="18" charset="0"/>
                        </a:rPr>
                        <a:t>Bonding Agents &amp; Adhesive Products</a:t>
                      </a:r>
                      <a:endParaRPr lang="en-US" sz="13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dirty="0">
                          <a:effectLst/>
                          <a:latin typeface="Times New Roman" pitchFamily="18" charset="0"/>
                          <a:cs typeface="Times New Roman" pitchFamily="18" charset="0"/>
                        </a:rPr>
                        <a:t>15</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dirty="0">
                          <a:effectLst/>
                          <a:latin typeface="Times New Roman" pitchFamily="18" charset="0"/>
                          <a:cs typeface="Times New Roman" pitchFamily="18" charset="0"/>
                        </a:rPr>
                        <a:t>4</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114125790"/>
                  </a:ext>
                </a:extLst>
              </a:tr>
              <a:tr h="379309">
                <a:tc>
                  <a:txBody>
                    <a:bodyPr/>
                    <a:lstStyle/>
                    <a:p>
                      <a:pPr marL="0" marR="0">
                        <a:spcBef>
                          <a:spcPts val="0"/>
                        </a:spcBef>
                        <a:spcAft>
                          <a:spcPts val="600"/>
                        </a:spcAft>
                        <a:tabLst>
                          <a:tab pos="931545" algn="ctr"/>
                          <a:tab pos="1863725" algn="r"/>
                        </a:tabLst>
                      </a:pPr>
                      <a:r>
                        <a:rPr lang="en-US" sz="1300">
                          <a:effectLst/>
                          <a:latin typeface="Times New Roman" pitchFamily="18" charset="0"/>
                          <a:cs typeface="Times New Roman" pitchFamily="18" charset="0"/>
                        </a:rPr>
                        <a:t>	Plastering (for blocks)	</a:t>
                      </a:r>
                      <a:endParaRPr lang="en-US" sz="13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a:effectLst/>
                          <a:latin typeface="Times New Roman" pitchFamily="18" charset="0"/>
                          <a:cs typeface="Times New Roman" pitchFamily="18" charset="0"/>
                        </a:rPr>
                        <a:t>23</a:t>
                      </a:r>
                      <a:endParaRPr lang="en-US" sz="13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300" dirty="0">
                          <a:effectLst/>
                          <a:latin typeface="Times New Roman" pitchFamily="18" charset="0"/>
                          <a:cs typeface="Times New Roman" pitchFamily="18" charset="0"/>
                        </a:rPr>
                        <a:t>40</a:t>
                      </a:r>
                      <a:endParaRPr lang="en-US" sz="13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052007704"/>
                  </a:ext>
                </a:extLst>
              </a:tr>
            </a:tbl>
          </a:graphicData>
        </a:graphic>
      </p:graphicFrame>
      <p:pic>
        <p:nvPicPr>
          <p:cNvPr id="14" name="صورة 4"/>
          <p:cNvPicPr/>
          <p:nvPr/>
        </p:nvPicPr>
        <p:blipFill>
          <a:blip r:embed="rId2"/>
          <a:srcRect/>
          <a:stretch>
            <a:fillRect/>
          </a:stretch>
        </p:blipFill>
        <p:spPr bwMode="auto">
          <a:xfrm>
            <a:off x="3418567" y="4158540"/>
            <a:ext cx="5746750" cy="2605389"/>
          </a:xfrm>
          <a:prstGeom prst="rect">
            <a:avLst/>
          </a:prstGeom>
          <a:noFill/>
          <a:ln w="9525">
            <a:noFill/>
            <a:miter lim="800000"/>
            <a:headEnd/>
            <a:tailEnd/>
          </a:ln>
        </p:spPr>
      </p:pic>
      <p:pic>
        <p:nvPicPr>
          <p:cNvPr id="15" name="Picture 14"/>
          <p:cNvPicPr>
            <a:picLocks noChangeAspect="1"/>
          </p:cNvPicPr>
          <p:nvPr/>
        </p:nvPicPr>
        <p:blipFill>
          <a:blip r:embed="rId3"/>
          <a:stretch>
            <a:fillRect/>
          </a:stretch>
        </p:blipFill>
        <p:spPr>
          <a:xfrm>
            <a:off x="3418567" y="3548940"/>
            <a:ext cx="5746750" cy="609600"/>
          </a:xfrm>
          <a:prstGeom prst="rect">
            <a:avLst/>
          </a:prstGeom>
        </p:spPr>
      </p:pic>
      <p:sp>
        <p:nvSpPr>
          <p:cNvPr id="16" name="Rectangle 15"/>
          <p:cNvSpPr/>
          <p:nvPr/>
        </p:nvSpPr>
        <p:spPr>
          <a:xfrm>
            <a:off x="10364863" y="3179608"/>
            <a:ext cx="1725152"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SD = 3.5 KN/m</a:t>
            </a:r>
            <a:r>
              <a:rPr lang="en-US" baseline="30000" dirty="0">
                <a:solidFill>
                  <a:srgbClr val="000000"/>
                </a:solidFill>
                <a:latin typeface="Times New Roman" panose="02020603050405020304" pitchFamily="18" charset="0"/>
                <a:ea typeface="Calibri" panose="020F0502020204030204" pitchFamily="34" charset="0"/>
              </a:rPr>
              <a:t>2</a:t>
            </a:r>
            <a:endParaRPr lang="en-US" dirty="0"/>
          </a:p>
        </p:txBody>
      </p:sp>
      <p:sp>
        <p:nvSpPr>
          <p:cNvPr id="17" name="Right Arrow 16"/>
          <p:cNvSpPr/>
          <p:nvPr/>
        </p:nvSpPr>
        <p:spPr>
          <a:xfrm>
            <a:off x="9373204" y="3086394"/>
            <a:ext cx="783771" cy="5557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0"/>
          <p:cNvSpPr>
            <a:spLocks noGrp="1"/>
          </p:cNvSpPr>
          <p:nvPr>
            <p:ph type="sldNum" sz="quarter" idx="12"/>
          </p:nvPr>
        </p:nvSpPr>
        <p:spPr>
          <a:xfrm>
            <a:off x="10951856" y="5883275"/>
            <a:ext cx="551167" cy="365125"/>
          </a:xfrm>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67537374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934" y="0"/>
            <a:ext cx="10018713" cy="1752599"/>
          </a:xfrm>
        </p:spPr>
        <p:txBody>
          <a:bodyPr/>
          <a:lstStyle/>
          <a:p>
            <a:r>
              <a:rPr lang="en-US" dirty="0" smtClean="0"/>
              <a:t>Design Sample</a:t>
            </a:r>
            <a:endParaRPr lang="en-US" dirty="0"/>
          </a:p>
        </p:txBody>
      </p:sp>
      <p:sp>
        <p:nvSpPr>
          <p:cNvPr id="3" name="Content Placeholder 2"/>
          <p:cNvSpPr>
            <a:spLocks noGrp="1"/>
          </p:cNvSpPr>
          <p:nvPr>
            <p:ph idx="1"/>
          </p:nvPr>
        </p:nvSpPr>
        <p:spPr>
          <a:xfrm>
            <a:off x="1424934" y="992579"/>
            <a:ext cx="10018713" cy="3124201"/>
          </a:xfrm>
        </p:spPr>
        <p:txBody>
          <a:bodyPr/>
          <a:lstStyle/>
          <a:p>
            <a:r>
              <a:rPr lang="en-US" dirty="0" smtClean="0"/>
              <a:t>Column 9 and column 4 will be designed as representative samples for the two column sections used in the building, C1 (400x600mm) and C2 (300x400mm), as shown in Figure 5.18.</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110</a:t>
            </a:fld>
            <a:endParaRPr lang="en-US" dirty="0"/>
          </a:p>
        </p:txBody>
      </p:sp>
      <p:pic>
        <p:nvPicPr>
          <p:cNvPr id="348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09454" y="5357007"/>
            <a:ext cx="1302417" cy="497528"/>
          </a:xfrm>
          <a:prstGeom prst="rect">
            <a:avLst/>
          </a:prstGeom>
          <a:noFill/>
        </p:spPr>
      </p:pic>
      <p:sp>
        <p:nvSpPr>
          <p:cNvPr id="34819" name="Rectangle 3"/>
          <p:cNvSpPr>
            <a:spLocks noChangeArrowheads="1"/>
          </p:cNvSpPr>
          <p:nvPr/>
        </p:nvSpPr>
        <p:spPr bwMode="auto">
          <a:xfrm>
            <a:off x="1294411" y="3289465"/>
            <a:ext cx="9939647"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Longitudinal Reinforcement for Column 9:</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From ETABS, the required area for reinforcement is 2400 mm</a:t>
            </a:r>
            <a:r>
              <a:rPr kumimoji="0" lang="en-US" sz="18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sz="1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use 10</a:t>
            </a:r>
            <a:r>
              <a:rPr kumimoji="0" lang="en-US" sz="1800" b="0" i="0" u="none" strike="noStrike" cap="none" normalizeH="0" baseline="0" dirty="0" smtClean="0">
                <a:ln>
                  <a:noFill/>
                </a:ln>
                <a:solidFill>
                  <a:srgbClr val="000000"/>
                </a:solidFill>
                <a:effectLst/>
                <a:latin typeface="Calibri"/>
                <a:ea typeface="Calibri" pitchFamily="34" charset="0"/>
                <a:cs typeface="Times New Roman" pitchFamily="18" charset="0"/>
              </a:rPr>
              <a:t>Ø</a:t>
            </a:r>
            <a:r>
              <a:rPr kumimoji="0" lang="en-US" sz="1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18.</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Lap Splice for longitudinal bars shall be extended the value of 1.3 development length:</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0" name="Rectangle 4"/>
          <p:cNvSpPr>
            <a:spLocks noChangeArrowheads="1"/>
          </p:cNvSpPr>
          <p:nvPr/>
        </p:nvSpPr>
        <p:spPr bwMode="auto">
          <a:xfrm>
            <a:off x="2149433" y="5297269"/>
            <a:ext cx="72439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311775" algn="r"/>
              </a:tabLst>
            </a:pPr>
            <a:r>
              <a:rPr kumimoji="0" lang="en-US" sz="18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Ldt</a:t>
            </a:r>
            <a:r>
              <a:rPr kumimoji="0" lang="en-US" sz="1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1" name="Rectangle 5"/>
          <p:cNvSpPr>
            <a:spLocks noChangeArrowheads="1"/>
          </p:cNvSpPr>
          <p:nvPr/>
        </p:nvSpPr>
        <p:spPr bwMode="auto">
          <a:xfrm>
            <a:off x="2375064" y="5986039"/>
            <a:ext cx="5807033"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Lap splice Ls = 1.3 x 686 = 892 mm, use 900 mm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8" name="Rectangle 1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30" name="Rectangle 1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31" name="Rectangle 15"/>
          <p:cNvSpPr>
            <a:spLocks noChangeArrowheads="1"/>
          </p:cNvSpPr>
          <p:nvPr/>
        </p:nvSpPr>
        <p:spPr bwMode="auto">
          <a:xfrm>
            <a:off x="0" y="10858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833" name="Rectangle 17"/>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34" name="Rectangle 18"/>
          <p:cNvSpPr>
            <a:spLocks noChangeArrowheads="1"/>
          </p:cNvSpPr>
          <p:nvPr/>
        </p:nvSpPr>
        <p:spPr bwMode="auto">
          <a:xfrm>
            <a:off x="0" y="7239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p:nvPr/>
        </p:nvSpPr>
        <p:spPr>
          <a:xfrm>
            <a:off x="4162713" y="5370017"/>
            <a:ext cx="1239442" cy="400110"/>
          </a:xfrm>
          <a:prstGeom prst="rect">
            <a:avLst/>
          </a:prstGeom>
        </p:spPr>
        <p:txBody>
          <a:bodyPr wrap="none">
            <a:spAutoFit/>
          </a:bodyPr>
          <a:lstStyle/>
          <a:p>
            <a:r>
              <a:rPr lang="en-US" sz="2000" dirty="0" smtClean="0">
                <a:solidFill>
                  <a:srgbClr val="000000"/>
                </a:solidFill>
                <a:latin typeface="Times New Roman" pitchFamily="18" charset="0"/>
                <a:ea typeface="Calibri" pitchFamily="34" charset="0"/>
                <a:cs typeface="Times New Roman" pitchFamily="18" charset="0"/>
              </a:rPr>
              <a:t>= 686 mm</a:t>
            </a:r>
            <a:endParaRPr lang="en-US" sz="2000" dirty="0"/>
          </a:p>
        </p:txBody>
      </p:sp>
      <p:sp>
        <p:nvSpPr>
          <p:cNvPr id="34836" name="Rectangle 20"/>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4835" name="Picture 1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92581" y="4459184"/>
            <a:ext cx="3075710" cy="657811"/>
          </a:xfrm>
          <a:prstGeom prst="rect">
            <a:avLst/>
          </a:prstGeom>
          <a:noFill/>
        </p:spPr>
      </p:pic>
      <p:sp>
        <p:nvSpPr>
          <p:cNvPr id="34837" name="Rectangle 21"/>
          <p:cNvSpPr>
            <a:spLocks noChangeArrowheads="1"/>
          </p:cNvSpPr>
          <p:nvPr/>
        </p:nvSpPr>
        <p:spPr bwMode="auto">
          <a:xfrm>
            <a:off x="0" y="11620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839" name="Rectangle 23"/>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40" name="Rectangle 24"/>
          <p:cNvSpPr>
            <a:spLocks noChangeArrowheads="1"/>
          </p:cNvSpPr>
          <p:nvPr/>
        </p:nvSpPr>
        <p:spPr bwMode="auto">
          <a:xfrm>
            <a:off x="0" y="11620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4"/>
          <p:cNvSpPr>
            <a:spLocks noChangeArrowheads="1"/>
          </p:cNvSpPr>
          <p:nvPr/>
        </p:nvSpPr>
        <p:spPr bwMode="auto">
          <a:xfrm>
            <a:off x="2289958" y="4523394"/>
            <a:ext cx="724395"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311775" algn="r"/>
              </a:tabLst>
            </a:pPr>
            <a:r>
              <a:rPr kumimoji="0" lang="en-US" sz="18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Ldt</a:t>
            </a:r>
            <a:r>
              <a:rPr kumimoji="0" lang="en-US" sz="1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2161686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111</a:t>
            </a:fld>
            <a:endParaRPr lang="en-US" dirty="0"/>
          </a:p>
        </p:txBody>
      </p:sp>
      <p:pic>
        <p:nvPicPr>
          <p:cNvPr id="33794"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408218" y="1549730"/>
            <a:ext cx="2362985" cy="990600"/>
          </a:xfrm>
          <a:prstGeom prst="rect">
            <a:avLst/>
          </a:prstGeom>
          <a:noFill/>
        </p:spPr>
      </p:pic>
      <p:pic>
        <p:nvPicPr>
          <p:cNvPr id="3379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80708" y="3181598"/>
            <a:ext cx="2206362" cy="981075"/>
          </a:xfrm>
          <a:prstGeom prst="rect">
            <a:avLst/>
          </a:prstGeom>
          <a:noFill/>
        </p:spPr>
      </p:pic>
      <p:sp>
        <p:nvSpPr>
          <p:cNvPr id="33795" name="Rectangle 3"/>
          <p:cNvSpPr>
            <a:spLocks noChangeArrowheads="1"/>
          </p:cNvSpPr>
          <p:nvPr/>
        </p:nvSpPr>
        <p:spPr bwMode="auto">
          <a:xfrm>
            <a:off x="1923803" y="1116281"/>
            <a:ext cx="51301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Distance (Lo):</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96" name="Rectangle 4"/>
          <p:cNvSpPr>
            <a:spLocks noChangeArrowheads="1"/>
          </p:cNvSpPr>
          <p:nvPr/>
        </p:nvSpPr>
        <p:spPr bwMode="auto">
          <a:xfrm>
            <a:off x="1816924" y="3347850"/>
            <a:ext cx="130628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max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97" name="Rectangle 5"/>
          <p:cNvSpPr>
            <a:spLocks noChangeArrowheads="1"/>
          </p:cNvSpPr>
          <p:nvPr/>
        </p:nvSpPr>
        <p:spPr bwMode="auto">
          <a:xfrm>
            <a:off x="2695700" y="4744564"/>
            <a:ext cx="235131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Lo = 600 mm.</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endParaRPr>
          </a:p>
        </p:txBody>
      </p:sp>
      <p:sp>
        <p:nvSpPr>
          <p:cNvPr id="10" name="Rectangle 9"/>
          <p:cNvSpPr/>
          <p:nvPr/>
        </p:nvSpPr>
        <p:spPr>
          <a:xfrm>
            <a:off x="2223830" y="1854922"/>
            <a:ext cx="1141659" cy="369332"/>
          </a:xfrm>
          <a:prstGeom prst="rect">
            <a:avLst/>
          </a:prstGeom>
        </p:spPr>
        <p:txBody>
          <a:bodyPr wrap="none">
            <a:spAutoFit/>
          </a:bodyPr>
          <a:lstStyle/>
          <a:p>
            <a:pPr lvl="0" defTabSz="914400" eaLnBrk="0" fontAlgn="base" hangingPunct="0">
              <a:spcBef>
                <a:spcPct val="0"/>
              </a:spcBef>
              <a:spcAft>
                <a:spcPct val="0"/>
              </a:spcAft>
            </a:pPr>
            <a:r>
              <a:rPr lang="en-US" dirty="0" smtClean="0">
                <a:latin typeface="Times New Roman" pitchFamily="18" charset="0"/>
                <a:ea typeface="Calibri" pitchFamily="34" charset="0"/>
                <a:cs typeface="Times New Roman" pitchFamily="18" charset="0"/>
              </a:rPr>
              <a:t>Lo = max </a:t>
            </a:r>
            <a:endParaRPr lang="en-US" sz="1600" dirty="0" smtClean="0">
              <a:latin typeface="Arial" pitchFamily="34" charset="0"/>
              <a:cs typeface="Arial" pitchFamily="34" charset="0"/>
            </a:endParaRPr>
          </a:p>
        </p:txBody>
      </p:sp>
    </p:spTree>
    <p:extLst>
      <p:ext uri="{BB962C8B-B14F-4D97-AF65-F5344CB8AC3E}">
        <p14:creationId xmlns:p14="http://schemas.microsoft.com/office/powerpoint/2010/main" val="202092650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112</a:t>
            </a:fld>
            <a:endParaRPr lang="en-US" dirty="0"/>
          </a:p>
        </p:txBody>
      </p:sp>
      <p:pic>
        <p:nvPicPr>
          <p:cNvPr id="36867"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318658" y="1514103"/>
            <a:ext cx="5267325" cy="485775"/>
          </a:xfrm>
          <a:prstGeom prst="rect">
            <a:avLst/>
          </a:prstGeom>
          <a:noFill/>
        </p:spPr>
      </p:pic>
      <p:pic>
        <p:nvPicPr>
          <p:cNvPr id="36866"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496789" y="2284885"/>
            <a:ext cx="1733550" cy="447675"/>
          </a:xfrm>
          <a:prstGeom prst="rect">
            <a:avLst/>
          </a:prstGeom>
          <a:noFill/>
        </p:spPr>
      </p:pic>
      <p:pic>
        <p:nvPicPr>
          <p:cNvPr id="36865"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259283" y="3777589"/>
            <a:ext cx="1733550" cy="447675"/>
          </a:xfrm>
          <a:prstGeom prst="rect">
            <a:avLst/>
          </a:prstGeom>
          <a:noFill/>
        </p:spPr>
      </p:pic>
      <p:sp>
        <p:nvSpPr>
          <p:cNvPr id="36868" name="Rectangle 4"/>
          <p:cNvSpPr>
            <a:spLocks noChangeArrowheads="1"/>
          </p:cNvSpPr>
          <p:nvPr/>
        </p:nvSpPr>
        <p:spPr bwMode="auto">
          <a:xfrm>
            <a:off x="1480457" y="736269"/>
            <a:ext cx="268214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Spacing between bars: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9" name="Rectangle 5"/>
          <p:cNvSpPr>
            <a:spLocks noChangeArrowheads="1"/>
          </p:cNvSpPr>
          <p:nvPr/>
        </p:nvSpPr>
        <p:spPr bwMode="auto">
          <a:xfrm>
            <a:off x="1812965" y="2249260"/>
            <a:ext cx="33013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Spacing in x-direction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70" name="Rectangle 6"/>
          <p:cNvSpPr>
            <a:spLocks noChangeArrowheads="1"/>
          </p:cNvSpPr>
          <p:nvPr/>
        </p:nvSpPr>
        <p:spPr bwMode="auto">
          <a:xfrm>
            <a:off x="1559626" y="2827563"/>
            <a:ext cx="1063237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132 mm &lt;150 mm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only one steel bar between two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tied bars can be left without placing ties on it. </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p:txBody>
      </p:sp>
      <p:sp>
        <p:nvSpPr>
          <p:cNvPr id="36871" name="Rectangle 7"/>
          <p:cNvSpPr>
            <a:spLocks noChangeArrowheads="1"/>
          </p:cNvSpPr>
          <p:nvPr/>
        </p:nvSpPr>
        <p:spPr bwMode="auto">
          <a:xfrm>
            <a:off x="1563585" y="4510270"/>
            <a:ext cx="654330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155 mm &gt; 150 mm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ties must placed on every steel bar.</a:t>
            </a:r>
          </a:p>
        </p:txBody>
      </p:sp>
      <p:sp>
        <p:nvSpPr>
          <p:cNvPr id="12" name="Rectangle 11"/>
          <p:cNvSpPr/>
          <p:nvPr/>
        </p:nvSpPr>
        <p:spPr>
          <a:xfrm>
            <a:off x="1621066" y="3754971"/>
            <a:ext cx="2731838" cy="400110"/>
          </a:xfrm>
          <a:prstGeom prst="rect">
            <a:avLst/>
          </a:prstGeom>
        </p:spPr>
        <p:txBody>
          <a:bodyPr wrap="none">
            <a:spAutoFit/>
          </a:bodyPr>
          <a:lstStyle/>
          <a:p>
            <a:pPr lvl="0" defTabSz="914400" eaLnBrk="0" fontAlgn="base" hangingPunct="0">
              <a:spcBef>
                <a:spcPct val="0"/>
              </a:spcBef>
              <a:spcAft>
                <a:spcPct val="0"/>
              </a:spcAft>
            </a:pPr>
            <a:r>
              <a:rPr lang="en-US" sz="2000" dirty="0" smtClean="0">
                <a:solidFill>
                  <a:srgbClr val="000000"/>
                </a:solidFill>
                <a:latin typeface="Times New Roman" pitchFamily="18" charset="0"/>
                <a:ea typeface="Calibri" pitchFamily="34" charset="0"/>
                <a:cs typeface="Times New Roman" pitchFamily="18" charset="0"/>
                <a:sym typeface="Wingdings" pitchFamily="2" charset="2"/>
              </a:rPr>
              <a:t>Spacing in y-direction = </a:t>
            </a:r>
          </a:p>
        </p:txBody>
      </p:sp>
      <p:sp>
        <p:nvSpPr>
          <p:cNvPr id="13" name="Rectangle 12"/>
          <p:cNvSpPr/>
          <p:nvPr/>
        </p:nvSpPr>
        <p:spPr>
          <a:xfrm>
            <a:off x="1747181" y="1510536"/>
            <a:ext cx="2691763" cy="400110"/>
          </a:xfrm>
          <a:prstGeom prst="rect">
            <a:avLst/>
          </a:prstGeom>
        </p:spPr>
        <p:txBody>
          <a:bodyPr wrap="none">
            <a:spAutoFit/>
          </a:bodyPr>
          <a:lstStyle/>
          <a:p>
            <a:pPr lvl="0" defTabSz="914400" eaLnBrk="0" fontAlgn="base" hangingPunct="0">
              <a:spcBef>
                <a:spcPct val="0"/>
              </a:spcBef>
              <a:spcAft>
                <a:spcPct val="0"/>
              </a:spcAft>
            </a:pPr>
            <a:r>
              <a:rPr lang="en-US" sz="2000" dirty="0" smtClean="0">
                <a:solidFill>
                  <a:srgbClr val="000000"/>
                </a:solidFill>
                <a:latin typeface="Times New Roman" pitchFamily="18" charset="0"/>
                <a:ea typeface="Calibri" pitchFamily="34" charset="0"/>
                <a:cs typeface="Times New Roman" pitchFamily="18" charset="0"/>
              </a:rPr>
              <a:t>Spacing between bars = </a:t>
            </a:r>
            <a:endParaRPr lang="en-US" sz="2000" dirty="0" smtClean="0">
              <a:latin typeface="Arial" pitchFamily="34" charset="0"/>
              <a:cs typeface="Arial" pitchFamily="34" charset="0"/>
            </a:endParaRPr>
          </a:p>
        </p:txBody>
      </p:sp>
    </p:spTree>
    <p:extLst>
      <p:ext uri="{BB962C8B-B14F-4D97-AF65-F5344CB8AC3E}">
        <p14:creationId xmlns:p14="http://schemas.microsoft.com/office/powerpoint/2010/main" val="333702117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113</a:t>
            </a:fld>
            <a:endParaRPr lang="en-US" dirty="0"/>
          </a:p>
        </p:txBody>
      </p:sp>
      <p:pic>
        <p:nvPicPr>
          <p:cNvPr id="35846" name="Picture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536373" y="1916257"/>
            <a:ext cx="1019175" cy="457200"/>
          </a:xfrm>
          <a:prstGeom prst="rect">
            <a:avLst/>
          </a:prstGeom>
          <a:noFill/>
        </p:spPr>
      </p:pic>
      <p:pic>
        <p:nvPicPr>
          <p:cNvPr id="35845"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652655" y="1981572"/>
            <a:ext cx="1171575" cy="295275"/>
          </a:xfrm>
          <a:prstGeom prst="rect">
            <a:avLst/>
          </a:prstGeom>
          <a:noFill/>
        </p:spPr>
      </p:pic>
      <p:pic>
        <p:nvPicPr>
          <p:cNvPr id="3584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80167" y="2834985"/>
            <a:ext cx="190500" cy="295275"/>
          </a:xfrm>
          <a:prstGeom prst="rect">
            <a:avLst/>
          </a:prstGeom>
          <a:noFill/>
        </p:spPr>
      </p:pic>
      <p:pic>
        <p:nvPicPr>
          <p:cNvPr id="35843"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825839" y="2572120"/>
            <a:ext cx="2219325" cy="981075"/>
          </a:xfrm>
          <a:prstGeom prst="rect">
            <a:avLst/>
          </a:prstGeom>
          <a:noFill/>
        </p:spPr>
      </p:pic>
      <p:pic>
        <p:nvPicPr>
          <p:cNvPr id="35842"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04457" y="2009404"/>
            <a:ext cx="190500" cy="295275"/>
          </a:xfrm>
          <a:prstGeom prst="rect">
            <a:avLst/>
          </a:prstGeom>
          <a:noFill/>
        </p:spPr>
      </p:pic>
      <p:pic>
        <p:nvPicPr>
          <p:cNvPr id="35841" name="Picture 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006938" y="4264107"/>
            <a:ext cx="1905000" cy="504825"/>
          </a:xfrm>
          <a:prstGeom prst="rect">
            <a:avLst/>
          </a:prstGeom>
          <a:noFill/>
        </p:spPr>
      </p:pic>
      <p:sp>
        <p:nvSpPr>
          <p:cNvPr id="35848" name="Rectangle 8"/>
          <p:cNvSpPr>
            <a:spLocks noChangeArrowheads="1"/>
          </p:cNvSpPr>
          <p:nvPr/>
        </p:nvSpPr>
        <p:spPr bwMode="auto">
          <a:xfrm>
            <a:off x="1781297" y="653143"/>
            <a:ext cx="691144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Transverse Reinforcement for Column 9:</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Stirrups of a diameter </a:t>
            </a:r>
            <a:r>
              <a:rPr kumimoji="0" lang="en-US" sz="2000" b="0" i="0" u="none" strike="noStrike" cap="none" normalizeH="0" baseline="0" dirty="0" smtClean="0">
                <a:ln>
                  <a:noFill/>
                </a:ln>
                <a:solidFill>
                  <a:srgbClr val="000000"/>
                </a:solidFill>
                <a:effectLst/>
                <a:latin typeface="Calibri"/>
                <a:ea typeface="Calibri" pitchFamily="34" charset="0"/>
                <a:cs typeface="Times New Roman" pitchFamily="18" charset="0"/>
              </a:rPr>
              <a:t>Ø</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10 will be used for this column.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hx</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350 mm</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49" name="Rectangle 9"/>
          <p:cNvSpPr>
            <a:spLocks noChangeArrowheads="1"/>
          </p:cNvSpPr>
          <p:nvPr/>
        </p:nvSpPr>
        <p:spPr bwMode="auto">
          <a:xfrm>
            <a:off x="3241963" y="1940008"/>
            <a:ext cx="144879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a:t>
            </a:r>
            <a:r>
              <a:rPr kumimoji="0" lang="en-US" sz="20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o</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100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51" name="Rectangle 11"/>
          <p:cNvSpPr>
            <a:spLocks noChangeArrowheads="1"/>
          </p:cNvSpPr>
          <p:nvPr/>
        </p:nvSpPr>
        <p:spPr bwMode="auto">
          <a:xfrm>
            <a:off x="6947066" y="1968086"/>
            <a:ext cx="207818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S</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sym typeface="Wingdings" pitchFamily="2" charset="2"/>
              </a:rPr>
              <a:t>o</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 = 100 mm.</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p:txBody>
      </p:sp>
      <p:sp>
        <p:nvSpPr>
          <p:cNvPr id="35852" name="Rectangle 12"/>
          <p:cNvSpPr>
            <a:spLocks noChangeArrowheads="1"/>
          </p:cNvSpPr>
          <p:nvPr/>
        </p:nvSpPr>
        <p:spPr bwMode="auto">
          <a:xfrm>
            <a:off x="6222670" y="2778826"/>
            <a:ext cx="165066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minimum of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53" name="Rectangle 13"/>
          <p:cNvSpPr>
            <a:spLocks noChangeArrowheads="1"/>
          </p:cNvSpPr>
          <p:nvPr/>
        </p:nvSpPr>
        <p:spPr bwMode="auto">
          <a:xfrm>
            <a:off x="1353787" y="4040084"/>
            <a:ext cx="505888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 Stirrups spacing beyond the distance Lo, (S2) </a:t>
            </a: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sp>
        <p:nvSpPr>
          <p:cNvPr id="35854" name="Rectangle 14"/>
          <p:cNvSpPr>
            <a:spLocks noChangeArrowheads="1"/>
          </p:cNvSpPr>
          <p:nvPr/>
        </p:nvSpPr>
        <p:spPr bwMode="auto">
          <a:xfrm>
            <a:off x="6483927" y="4323483"/>
            <a:ext cx="156754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minimum of</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55" name="Rectangle 15"/>
          <p:cNvSpPr>
            <a:spLocks noChangeArrowheads="1"/>
          </p:cNvSpPr>
          <p:nvPr/>
        </p:nvSpPr>
        <p:spPr bwMode="auto">
          <a:xfrm>
            <a:off x="2315686" y="5659580"/>
            <a:ext cx="868086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Referring to Figure 5.23, to calculate Ash,1 and Ash,2 from Eq. (5.13):</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endParaRPr>
          </a:p>
        </p:txBody>
      </p:sp>
      <p:sp>
        <p:nvSpPr>
          <p:cNvPr id="20" name="Rectangle 19"/>
          <p:cNvSpPr/>
          <p:nvPr/>
        </p:nvSpPr>
        <p:spPr>
          <a:xfrm>
            <a:off x="1896637" y="1938049"/>
            <a:ext cx="1217000" cy="400110"/>
          </a:xfrm>
          <a:prstGeom prst="rect">
            <a:avLst/>
          </a:prstGeom>
        </p:spPr>
        <p:txBody>
          <a:bodyPr wrap="none">
            <a:spAutoFit/>
          </a:bodyPr>
          <a:lstStyle/>
          <a:p>
            <a:pPr lvl="0" defTabSz="914400" eaLnBrk="0" fontAlgn="base" hangingPunct="0">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 100 </a:t>
            </a:r>
            <a:r>
              <a:rPr lang="en-US" sz="2000" dirty="0" smtClean="0">
                <a:solidFill>
                  <a:srgbClr val="000000"/>
                </a:solidFill>
                <a:latin typeface="Times New Roman" pitchFamily="18" charset="0"/>
                <a:ea typeface="Calibri" pitchFamily="34" charset="0"/>
                <a:cs typeface="Times New Roman" pitchFamily="18" charset="0"/>
              </a:rPr>
              <a:t>mm</a:t>
            </a:r>
            <a:r>
              <a:rPr lang="en-US" dirty="0" smtClean="0">
                <a:solidFill>
                  <a:srgbClr val="000000"/>
                </a:solidFill>
                <a:latin typeface="Times New Roman" pitchFamily="18" charset="0"/>
                <a:ea typeface="Calibri" pitchFamily="34" charset="0"/>
                <a:cs typeface="Times New Roman" pitchFamily="18" charset="0"/>
              </a:rPr>
              <a:t> </a:t>
            </a:r>
            <a:endParaRPr lang="en-US" sz="1600" dirty="0" smtClean="0">
              <a:latin typeface="Arial" pitchFamily="34" charset="0"/>
              <a:cs typeface="Arial" pitchFamily="34" charset="0"/>
            </a:endParaRPr>
          </a:p>
        </p:txBody>
      </p:sp>
      <p:pic>
        <p:nvPicPr>
          <p:cNvPr id="21"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268192" y="4364924"/>
            <a:ext cx="190500" cy="295275"/>
          </a:xfrm>
          <a:prstGeom prst="rect">
            <a:avLst/>
          </a:prstGeom>
          <a:noFill/>
        </p:spPr>
      </p:pic>
      <p:sp>
        <p:nvSpPr>
          <p:cNvPr id="22" name="Rectangle 21"/>
          <p:cNvSpPr/>
          <p:nvPr/>
        </p:nvSpPr>
        <p:spPr>
          <a:xfrm>
            <a:off x="1207991" y="2769320"/>
            <a:ext cx="4955303" cy="400110"/>
          </a:xfrm>
          <a:prstGeom prst="rect">
            <a:avLst/>
          </a:prstGeom>
        </p:spPr>
        <p:txBody>
          <a:bodyPr wrap="square">
            <a:spAutoFit/>
          </a:bodyPr>
          <a:lstStyle/>
          <a:p>
            <a:pPr lvl="0" defTabSz="914400" eaLnBrk="0" fontAlgn="base" hangingPunct="0">
              <a:spcBef>
                <a:spcPct val="0"/>
              </a:spcBef>
              <a:spcAft>
                <a:spcPct val="0"/>
              </a:spcAft>
            </a:pPr>
            <a:r>
              <a:rPr lang="en-US" sz="2000" dirty="0" smtClean="0">
                <a:solidFill>
                  <a:srgbClr val="000000"/>
                </a:solidFill>
                <a:latin typeface="Calibri" pitchFamily="34" charset="0"/>
                <a:ea typeface="Times New Roman" pitchFamily="18" charset="0"/>
                <a:cs typeface="Arial" pitchFamily="34" charset="0"/>
                <a:sym typeface="Wingdings" pitchFamily="2" charset="2"/>
              </a:rPr>
              <a:t>* Stirrups spacing within the distance Lo, (S1) </a:t>
            </a:r>
            <a:endParaRPr lang="en-US" sz="2000" dirty="0" smtClean="0">
              <a:solidFill>
                <a:srgbClr val="000000"/>
              </a:solidFill>
              <a:latin typeface="Times New Roman" pitchFamily="18" charset="0"/>
              <a:ea typeface="Times New Roman" pitchFamily="18" charset="0"/>
              <a:cs typeface="Times New Roman" pitchFamily="18" charset="0"/>
              <a:sym typeface="Wingdings" pitchFamily="2" charset="2"/>
            </a:endParaRPr>
          </a:p>
        </p:txBody>
      </p:sp>
      <p:sp>
        <p:nvSpPr>
          <p:cNvPr id="23" name="Rectangle 22"/>
          <p:cNvSpPr/>
          <p:nvPr/>
        </p:nvSpPr>
        <p:spPr>
          <a:xfrm>
            <a:off x="1403157" y="3351213"/>
            <a:ext cx="1907895" cy="400110"/>
          </a:xfrm>
          <a:prstGeom prst="rect">
            <a:avLst/>
          </a:prstGeom>
        </p:spPr>
        <p:txBody>
          <a:bodyPr wrap="none">
            <a:spAutoFit/>
          </a:bodyPr>
          <a:lstStyle/>
          <a:p>
            <a:pPr lvl="0" defTabSz="914400" eaLnBrk="0" fontAlgn="base" hangingPunct="0">
              <a:spcBef>
                <a:spcPct val="0"/>
              </a:spcBef>
              <a:spcAft>
                <a:spcPct val="0"/>
              </a:spcAft>
            </a:pPr>
            <a:r>
              <a:rPr lang="en-US" sz="2000" dirty="0" smtClean="0">
                <a:solidFill>
                  <a:srgbClr val="000000"/>
                </a:solidFill>
                <a:latin typeface="Times New Roman" pitchFamily="18" charset="0"/>
                <a:ea typeface="Times New Roman" pitchFamily="18" charset="0"/>
                <a:cs typeface="Times New Roman" pitchFamily="18" charset="0"/>
                <a:sym typeface="Wingdings" pitchFamily="2" charset="2"/>
              </a:rPr>
              <a:t></a:t>
            </a:r>
            <a:r>
              <a:rPr lang="en-US" sz="2000" dirty="0" smtClean="0">
                <a:solidFill>
                  <a:srgbClr val="000000"/>
                </a:solidFill>
                <a:latin typeface="Calibri" pitchFamily="34" charset="0"/>
                <a:ea typeface="Times New Roman" pitchFamily="18" charset="0"/>
                <a:cs typeface="Arial" pitchFamily="34" charset="0"/>
              </a:rPr>
              <a:t> S1 = 100 mm.</a:t>
            </a:r>
            <a:endParaRPr lang="en-US" sz="2000" dirty="0" smtClean="0">
              <a:latin typeface="Arial" pitchFamily="34" charset="0"/>
              <a:cs typeface="Arial" pitchFamily="34" charset="0"/>
              <a:sym typeface="Wingdings" pitchFamily="2" charset="2"/>
            </a:endParaRPr>
          </a:p>
        </p:txBody>
      </p:sp>
      <p:sp>
        <p:nvSpPr>
          <p:cNvPr id="24" name="Rectangle 23"/>
          <p:cNvSpPr/>
          <p:nvPr/>
        </p:nvSpPr>
        <p:spPr>
          <a:xfrm>
            <a:off x="1620626" y="4752500"/>
            <a:ext cx="1954381" cy="400110"/>
          </a:xfrm>
          <a:prstGeom prst="rect">
            <a:avLst/>
          </a:prstGeom>
        </p:spPr>
        <p:txBody>
          <a:bodyPr wrap="none">
            <a:spAutoFit/>
          </a:bodyPr>
          <a:lstStyle/>
          <a:p>
            <a:pPr lvl="0" defTabSz="914400" fontAlgn="base">
              <a:spcBef>
                <a:spcPct val="0"/>
              </a:spcBef>
              <a:spcAft>
                <a:spcPct val="0"/>
              </a:spcAft>
            </a:pPr>
            <a:r>
              <a:rPr lang="en-US" sz="2000" dirty="0" smtClean="0">
                <a:solidFill>
                  <a:srgbClr val="000000"/>
                </a:solidFill>
                <a:latin typeface="Times New Roman" pitchFamily="18" charset="0"/>
                <a:ea typeface="Calibri" pitchFamily="34" charset="0"/>
                <a:cs typeface="Times New Roman" pitchFamily="18" charset="0"/>
                <a:sym typeface="Wingdings" pitchFamily="2" charset="2"/>
              </a:rPr>
              <a:t></a:t>
            </a:r>
            <a:r>
              <a:rPr lang="en-US" sz="2000" dirty="0" smtClean="0">
                <a:solidFill>
                  <a:srgbClr val="000000"/>
                </a:solidFill>
                <a:latin typeface="Times New Roman" pitchFamily="18" charset="0"/>
                <a:ea typeface="Calibri" pitchFamily="34" charset="0"/>
                <a:cs typeface="Times New Roman" pitchFamily="18" charset="0"/>
              </a:rPr>
              <a:t> S2 = 100 mm.</a:t>
            </a:r>
            <a:endParaRPr lang="en-US" sz="2000" dirty="0" smtClean="0">
              <a:latin typeface="Arial" pitchFamily="34" charset="0"/>
              <a:cs typeface="Arial" pitchFamily="34" charset="0"/>
              <a:sym typeface="Wingdings" pitchFamily="2" charset="2"/>
            </a:endParaRPr>
          </a:p>
        </p:txBody>
      </p:sp>
    </p:spTree>
    <p:extLst>
      <p:ext uri="{BB962C8B-B14F-4D97-AF65-F5344CB8AC3E}">
        <p14:creationId xmlns:p14="http://schemas.microsoft.com/office/powerpoint/2010/main" val="365597199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114</a:t>
            </a:fld>
            <a:endParaRPr lang="en-US" dirty="0"/>
          </a:p>
        </p:txBody>
      </p:sp>
      <p:pic>
        <p:nvPicPr>
          <p:cNvPr id="37890"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52602" y="825334"/>
            <a:ext cx="4833258" cy="971550"/>
          </a:xfrm>
          <a:prstGeom prst="rect">
            <a:avLst/>
          </a:prstGeom>
          <a:noFill/>
        </p:spPr>
      </p:pic>
      <p:pic>
        <p:nvPicPr>
          <p:cNvPr id="3788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72591" y="2936916"/>
            <a:ext cx="4904510" cy="971550"/>
          </a:xfrm>
          <a:prstGeom prst="rect">
            <a:avLst/>
          </a:prstGeom>
          <a:noFill/>
        </p:spPr>
      </p:pic>
      <p:sp>
        <p:nvSpPr>
          <p:cNvPr id="37891" name="Rectangle 3"/>
          <p:cNvSpPr>
            <a:spLocks noChangeArrowheads="1"/>
          </p:cNvSpPr>
          <p:nvPr/>
        </p:nvSpPr>
        <p:spPr bwMode="auto">
          <a:xfrm>
            <a:off x="1805049" y="973777"/>
            <a:ext cx="223256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 = </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𝑚𝑎𝑥</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𝑜𝑓</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892" name="Rectangle 4"/>
          <p:cNvSpPr>
            <a:spLocks noChangeArrowheads="1"/>
          </p:cNvSpPr>
          <p:nvPr/>
        </p:nvSpPr>
        <p:spPr bwMode="auto">
          <a:xfrm>
            <a:off x="1603169" y="2010640"/>
            <a:ext cx="451262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sym typeface="Wingdings" pitchFamily="2" charset="2"/>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,1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 283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sym typeface="Wingdings" pitchFamily="2" charset="2"/>
              </a:rPr>
              <a:t>2</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p:txBody>
      </p:sp>
      <p:sp>
        <p:nvSpPr>
          <p:cNvPr id="37893" name="Rectangle 5"/>
          <p:cNvSpPr>
            <a:spLocks noChangeArrowheads="1"/>
          </p:cNvSpPr>
          <p:nvPr/>
        </p:nvSpPr>
        <p:spPr bwMode="auto">
          <a:xfrm>
            <a:off x="1341911" y="4098471"/>
            <a:ext cx="7469579" cy="14927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sym typeface="Wingdings" pitchFamily="2" charset="2"/>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,2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 460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sym typeface="Wingdings" pitchFamily="2" charset="2"/>
              </a:rPr>
              <a:t>2</a:t>
            </a:r>
          </a:p>
          <a:p>
            <a:pPr marL="0" marR="0" lvl="0" indent="457200" algn="l" defTabSz="914400" rtl="0" eaLnBrk="1" fontAlgn="base" latinLnBrk="0" hangingPunct="1">
              <a:lnSpc>
                <a:spcPct val="100000"/>
              </a:lnSpc>
              <a:spcBef>
                <a:spcPct val="0"/>
              </a:spcBef>
              <a:spcAft>
                <a:spcPct val="0"/>
              </a:spcAft>
              <a:buClrTx/>
              <a:buSzTx/>
              <a:buFontTx/>
              <a:buNone/>
              <a:tabLst/>
            </a:pPr>
            <a:endParaRPr lang="en-US" sz="1100" dirty="0" smtClean="0">
              <a:latin typeface="Arial" pitchFamily="34" charset="0"/>
              <a:ea typeface="Times New Roman" pitchFamily="18" charset="0"/>
              <a:cs typeface="Arial" pitchFamily="34" charset="0"/>
              <a:sym typeface="Wingdings" pitchFamily="2" charset="2"/>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Where:  bc1 = 400 </a:t>
            </a:r>
            <a:r>
              <a:rPr kumimoji="0" lang="en-US" sz="2000" b="0" i="0" u="none" strike="noStrike" cap="none" normalizeH="0" baseline="0" dirty="0" smtClean="0">
                <a:ln>
                  <a:noFill/>
                </a:ln>
                <a:solidFill>
                  <a:srgbClr val="000000"/>
                </a:solidFill>
                <a:effectLst/>
                <a:latin typeface="Calibri"/>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2x40 = 320 mm.</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bc2 = 600 – 2x40 = 520 mm.</a:t>
            </a:r>
            <a:endParaRPr kumimoji="0" lang="en-US" sz="11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sp>
        <p:nvSpPr>
          <p:cNvPr id="8" name="Rectangle 7"/>
          <p:cNvSpPr/>
          <p:nvPr/>
        </p:nvSpPr>
        <p:spPr>
          <a:xfrm>
            <a:off x="1706811" y="3161206"/>
            <a:ext cx="1795684" cy="369332"/>
          </a:xfrm>
          <a:prstGeom prst="rect">
            <a:avLst/>
          </a:prstGeom>
        </p:spPr>
        <p:txBody>
          <a:bodyPr wrap="none">
            <a:spAutoFit/>
          </a:bodyPr>
          <a:lstStyle/>
          <a:p>
            <a:pPr lvl="0" defTabSz="914400" eaLnBrk="0" fontAlgn="base" hangingPunct="0">
              <a:spcBef>
                <a:spcPct val="0"/>
              </a:spcBef>
              <a:spcAft>
                <a:spcPct val="0"/>
              </a:spcAft>
            </a:pPr>
            <a:r>
              <a:rPr lang="en-US" dirty="0" smtClean="0">
                <a:solidFill>
                  <a:srgbClr val="000000"/>
                </a:solidFill>
                <a:latin typeface="Cambria Math" pitchFamily="18" charset="0"/>
                <a:ea typeface="Calibri" pitchFamily="34" charset="0"/>
                <a:cs typeface="Times New Roman" pitchFamily="18" charset="0"/>
                <a:sym typeface="Wingdings" pitchFamily="2" charset="2"/>
              </a:rPr>
              <a:t>𝐴𝑠ℎ</a:t>
            </a:r>
            <a:r>
              <a:rPr lang="en-US" dirty="0" smtClean="0">
                <a:solidFill>
                  <a:srgbClr val="000000"/>
                </a:solidFill>
                <a:latin typeface="Times New Roman" pitchFamily="18" charset="0"/>
                <a:ea typeface="Calibri" pitchFamily="34" charset="0"/>
                <a:cs typeface="Times New Roman" pitchFamily="18" charset="0"/>
                <a:sym typeface="Wingdings" pitchFamily="2" charset="2"/>
              </a:rPr>
              <a:t>,2 = </a:t>
            </a:r>
            <a:r>
              <a:rPr lang="en-US" dirty="0" smtClean="0">
                <a:solidFill>
                  <a:srgbClr val="000000"/>
                </a:solidFill>
                <a:latin typeface="Cambria Math" pitchFamily="18" charset="0"/>
                <a:ea typeface="Calibri" pitchFamily="34" charset="0"/>
                <a:cs typeface="Times New Roman" pitchFamily="18" charset="0"/>
                <a:sym typeface="Wingdings" pitchFamily="2" charset="2"/>
              </a:rPr>
              <a:t>𝑚𝑎𝑥</a:t>
            </a:r>
            <a:r>
              <a:rPr lang="en-US" dirty="0" smtClean="0">
                <a:solidFill>
                  <a:srgbClr val="000000"/>
                </a:solidFill>
                <a:latin typeface="Times New Roman" pitchFamily="18" charset="0"/>
                <a:ea typeface="Calibri" pitchFamily="34" charset="0"/>
                <a:cs typeface="Times New Roman" pitchFamily="18" charset="0"/>
                <a:sym typeface="Wingdings" pitchFamily="2" charset="2"/>
              </a:rPr>
              <a:t>.</a:t>
            </a:r>
            <a:r>
              <a:rPr lang="en-US" dirty="0" smtClean="0">
                <a:solidFill>
                  <a:srgbClr val="000000"/>
                </a:solidFill>
                <a:latin typeface="Cambria Math" pitchFamily="18" charset="0"/>
                <a:ea typeface="Calibri" pitchFamily="34" charset="0"/>
                <a:cs typeface="Times New Roman" pitchFamily="18" charset="0"/>
                <a:sym typeface="Wingdings" pitchFamily="2" charset="2"/>
              </a:rPr>
              <a:t>𝑜𝑓</a:t>
            </a:r>
            <a:r>
              <a:rPr lang="en-US" dirty="0" smtClean="0">
                <a:solidFill>
                  <a:srgbClr val="000000"/>
                </a:solidFill>
                <a:latin typeface="Times New Roman" pitchFamily="18" charset="0"/>
                <a:ea typeface="Calibri" pitchFamily="34" charset="0"/>
                <a:cs typeface="Times New Roman" pitchFamily="18" charset="0"/>
                <a:sym typeface="Wingdings" pitchFamily="2" charset="2"/>
              </a:rPr>
              <a:t> </a:t>
            </a:r>
            <a:endParaRPr lang="en-US" dirty="0" smtClean="0">
              <a:solidFill>
                <a:srgbClr val="000000"/>
              </a:solidFill>
              <a:latin typeface="Times New Roman" pitchFamily="18" charset="0"/>
              <a:ea typeface="Times New Roman" pitchFamily="18" charset="0"/>
              <a:cs typeface="Times New Roman" pitchFamily="18" charset="0"/>
              <a:sym typeface="Wingdings" pitchFamily="2" charset="2"/>
            </a:endParaRPr>
          </a:p>
        </p:txBody>
      </p:sp>
    </p:spTree>
    <p:extLst>
      <p:ext uri="{BB962C8B-B14F-4D97-AF65-F5344CB8AC3E}">
        <p14:creationId xmlns:p14="http://schemas.microsoft.com/office/powerpoint/2010/main" val="17889976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115</a:t>
            </a:fld>
            <a:endParaRPr lang="en-US" dirty="0"/>
          </a:p>
        </p:txBody>
      </p:sp>
      <p:sp>
        <p:nvSpPr>
          <p:cNvPr id="38913" name="Rectangle 1"/>
          <p:cNvSpPr>
            <a:spLocks noChangeArrowheads="1"/>
          </p:cNvSpPr>
          <p:nvPr/>
        </p:nvSpPr>
        <p:spPr bwMode="auto">
          <a:xfrm>
            <a:off x="1567540" y="1223159"/>
            <a:ext cx="650767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According to the column cross section shown in Figure 5.25.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6"/>
          <p:cNvPicPr/>
          <p:nvPr/>
        </p:nvPicPr>
        <p:blipFill>
          <a:blip r:embed="rId2"/>
          <a:srcRect/>
          <a:stretch>
            <a:fillRect/>
          </a:stretch>
        </p:blipFill>
        <p:spPr bwMode="auto">
          <a:xfrm>
            <a:off x="8372105" y="1208809"/>
            <a:ext cx="3356696" cy="4016333"/>
          </a:xfrm>
          <a:prstGeom prst="rect">
            <a:avLst/>
          </a:prstGeom>
          <a:noFill/>
          <a:ln w="9525">
            <a:noFill/>
            <a:miter lim="800000"/>
            <a:headEnd/>
            <a:tailEnd/>
          </a:ln>
        </p:spPr>
      </p:pic>
      <p:sp>
        <p:nvSpPr>
          <p:cNvPr id="38914" name="Rectangle 2"/>
          <p:cNvSpPr>
            <a:spLocks noChangeArrowheads="1"/>
          </p:cNvSpPr>
          <p:nvPr/>
        </p:nvSpPr>
        <p:spPr bwMode="auto">
          <a:xfrm>
            <a:off x="1793175" y="2458192"/>
            <a:ext cx="4940135"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calculated = 2x78.5 = 157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&lt; 283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calculated = 4x78.5 = 314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&lt; 460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increase diameter of stirrups or increase the number of legs to </a:t>
            </a:r>
            <a:r>
              <a:rPr kumimoji="0" lang="el-GR" sz="2000" b="0" i="0" u="none" strike="noStrike" cap="none" normalizeH="0" baseline="0" dirty="0" smtClean="0">
                <a:ln>
                  <a:noFill/>
                </a:ln>
                <a:solidFill>
                  <a:srgbClr val="000000"/>
                </a:solidFill>
                <a:effectLst/>
                <a:latin typeface="Calibri"/>
                <a:ea typeface="Times New Roman" pitchFamily="18" charset="0"/>
                <a:cs typeface="Arial" pitchFamily="34" charset="0"/>
              </a:rPr>
              <a:t>φ</a:t>
            </a:r>
            <a:r>
              <a:rPr kumimoji="0" lang="en-US" sz="2000" b="0" i="0" u="none" strike="noStrike" cap="none" normalizeH="0" baseline="0" dirty="0" smtClean="0">
                <a:ln>
                  <a:noFill/>
                </a:ln>
                <a:solidFill>
                  <a:srgbClr val="000000"/>
                </a:solidFill>
                <a:effectLst/>
                <a:latin typeface="Calibri"/>
                <a:ea typeface="Times New Roman" pitchFamily="18" charset="0"/>
                <a:cs typeface="Arial" pitchFamily="34" charset="0"/>
              </a:rPr>
              <a:t>12.</a:t>
            </a: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sp>
        <p:nvSpPr>
          <p:cNvPr id="6" name="Rectangle 5"/>
          <p:cNvSpPr/>
          <p:nvPr/>
        </p:nvSpPr>
        <p:spPr>
          <a:xfrm>
            <a:off x="8013540" y="5286890"/>
            <a:ext cx="4002634" cy="369332"/>
          </a:xfrm>
          <a:prstGeom prst="rect">
            <a:avLst/>
          </a:prstGeom>
        </p:spPr>
        <p:txBody>
          <a:bodyPr wrap="none">
            <a:spAutoFit/>
          </a:bodyPr>
          <a:lstStyle/>
          <a:p>
            <a:pPr lvl="0" defTabSz="914400" fontAlgn="base">
              <a:spcBef>
                <a:spcPct val="0"/>
              </a:spcBef>
              <a:spcAft>
                <a:spcPct val="0"/>
              </a:spcAft>
            </a:pPr>
            <a:r>
              <a:rPr lang="en-US" b="1" dirty="0" smtClean="0">
                <a:latin typeface="Calibri" pitchFamily="34" charset="0"/>
                <a:ea typeface="Calibri" pitchFamily="34" charset="0"/>
                <a:cs typeface="Times New Roman" pitchFamily="18" charset="0"/>
              </a:rPr>
              <a:t>F</a:t>
            </a:r>
            <a:r>
              <a:rPr lang="en-US" b="1" dirty="0" smtClean="0" bmk="">
                <a:latin typeface="Calibri" pitchFamily="34" charset="0"/>
                <a:ea typeface="Calibri" pitchFamily="34" charset="0"/>
                <a:cs typeface="Times New Roman" pitchFamily="18" charset="0"/>
              </a:rPr>
              <a:t>igure 5. 25 : cross section for column 9.</a:t>
            </a: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214816800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116</a:t>
            </a:fld>
            <a:endParaRPr lang="en-US" dirty="0"/>
          </a:p>
        </p:txBody>
      </p:sp>
      <p:sp>
        <p:nvSpPr>
          <p:cNvPr id="49153" name="Rectangle 1"/>
          <p:cNvSpPr>
            <a:spLocks noChangeArrowheads="1"/>
          </p:cNvSpPr>
          <p:nvPr/>
        </p:nvSpPr>
        <p:spPr bwMode="auto">
          <a:xfrm>
            <a:off x="1721922" y="1496291"/>
            <a:ext cx="549827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Longitudinal Reinforcement for Column 4:</a:t>
            </a: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49154" name="Rectangle 2"/>
          <p:cNvSpPr>
            <a:spLocks noChangeArrowheads="1"/>
          </p:cNvSpPr>
          <p:nvPr/>
        </p:nvSpPr>
        <p:spPr bwMode="auto">
          <a:xfrm>
            <a:off x="1460665" y="1971303"/>
            <a:ext cx="661455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From ETABS, the required area for reinforcement is 1200 mm</a:t>
            </a:r>
            <a:r>
              <a:rPr kumimoji="0" lang="en-US" sz="20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use 8</a:t>
            </a:r>
            <a:r>
              <a:rPr kumimoji="0" lang="en-US" sz="2000" b="0" i="0" u="none" strike="noStrike" cap="none" normalizeH="0" baseline="0" dirty="0" smtClean="0">
                <a:ln>
                  <a:noFill/>
                </a:ln>
                <a:solidFill>
                  <a:srgbClr val="000000"/>
                </a:solidFill>
                <a:effectLst/>
                <a:latin typeface="Calibri"/>
                <a:ea typeface="Calibri" pitchFamily="34" charset="0"/>
                <a:cs typeface="Times New Roman" pitchFamily="18" charset="0"/>
              </a:rPr>
              <a:t>Ø</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Lap Splice for longitudinal bars shall be extended the value of 1.3 development length:</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9156" name="Rectangle 4"/>
          <p:cNvSpPr>
            <a:spLocks noChangeArrowheads="1"/>
          </p:cNvSpPr>
          <p:nvPr/>
        </p:nvSpPr>
        <p:spPr bwMode="auto">
          <a:xfrm>
            <a:off x="2042555" y="3550722"/>
            <a:ext cx="83127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Ldt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9155"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61952" y="3568535"/>
            <a:ext cx="1343025" cy="447675"/>
          </a:xfrm>
          <a:prstGeom prst="rect">
            <a:avLst/>
          </a:prstGeom>
          <a:noFill/>
        </p:spPr>
      </p:pic>
      <p:sp>
        <p:nvSpPr>
          <p:cNvPr id="49157" name="Rectangle 5"/>
          <p:cNvSpPr>
            <a:spLocks noChangeArrowheads="1"/>
          </p:cNvSpPr>
          <p:nvPr/>
        </p:nvSpPr>
        <p:spPr bwMode="auto">
          <a:xfrm>
            <a:off x="2743201" y="4170588"/>
            <a:ext cx="160316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534 mm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4"/>
          <p:cNvSpPr>
            <a:spLocks noChangeArrowheads="1"/>
          </p:cNvSpPr>
          <p:nvPr/>
        </p:nvSpPr>
        <p:spPr bwMode="auto">
          <a:xfrm>
            <a:off x="1993075" y="4154385"/>
            <a:ext cx="83127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Ldt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161" name="Rectangle 9"/>
          <p:cNvSpPr>
            <a:spLocks noChangeArrowheads="1"/>
          </p:cNvSpPr>
          <p:nvPr/>
        </p:nvSpPr>
        <p:spPr bwMode="auto">
          <a:xfrm>
            <a:off x="1508166" y="4999511"/>
            <a:ext cx="539139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Lap splice Ls = 1.3 x 534 = 695 mm, use 700 mm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9764410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117</a:t>
            </a:fld>
            <a:endParaRPr lang="en-US" dirty="0"/>
          </a:p>
        </p:txBody>
      </p:sp>
      <p:sp>
        <p:nvSpPr>
          <p:cNvPr id="47107" name="Rectangle 3"/>
          <p:cNvSpPr>
            <a:spLocks noChangeArrowheads="1"/>
          </p:cNvSpPr>
          <p:nvPr/>
        </p:nvSpPr>
        <p:spPr bwMode="auto">
          <a:xfrm>
            <a:off x="2458193" y="985652"/>
            <a:ext cx="220881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 = max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710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657600" y="742208"/>
            <a:ext cx="3086100" cy="981075"/>
          </a:xfrm>
          <a:prstGeom prst="rect">
            <a:avLst/>
          </a:prstGeom>
          <a:noFill/>
        </p:spPr>
      </p:pic>
      <p:sp>
        <p:nvSpPr>
          <p:cNvPr id="47108" name="Rectangle 4"/>
          <p:cNvSpPr>
            <a:spLocks noChangeArrowheads="1"/>
          </p:cNvSpPr>
          <p:nvPr/>
        </p:nvSpPr>
        <p:spPr bwMode="auto">
          <a:xfrm>
            <a:off x="0" y="14382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109" name="Rectangle 5"/>
          <p:cNvSpPr>
            <a:spLocks noChangeArrowheads="1"/>
          </p:cNvSpPr>
          <p:nvPr/>
        </p:nvSpPr>
        <p:spPr bwMode="auto">
          <a:xfrm>
            <a:off x="7730837" y="1128156"/>
            <a:ext cx="255319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Lo = 475 mm</a:t>
            </a:r>
            <a:endPar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endParaRPr>
          </a:p>
        </p:txBody>
      </p:sp>
      <p:sp>
        <p:nvSpPr>
          <p:cNvPr id="47111" name="Rectangle 7"/>
          <p:cNvSpPr>
            <a:spLocks noChangeArrowheads="1"/>
          </p:cNvSpPr>
          <p:nvPr/>
        </p:nvSpPr>
        <p:spPr bwMode="auto">
          <a:xfrm>
            <a:off x="1211284" y="2208811"/>
            <a:ext cx="498763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Spacing between bars: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7110"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978235" y="2725388"/>
            <a:ext cx="5267325" cy="485775"/>
          </a:xfrm>
          <a:prstGeom prst="rect">
            <a:avLst/>
          </a:prstGeom>
          <a:noFill/>
        </p:spPr>
      </p:pic>
      <p:sp>
        <p:nvSpPr>
          <p:cNvPr id="47112" name="Rectangle 8"/>
          <p:cNvSpPr>
            <a:spLocks noChangeArrowheads="1"/>
          </p:cNvSpPr>
          <p:nvPr/>
        </p:nvSpPr>
        <p:spPr bwMode="auto">
          <a:xfrm>
            <a:off x="0" y="9429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1"/>
          <p:cNvSpPr/>
          <p:nvPr/>
        </p:nvSpPr>
        <p:spPr>
          <a:xfrm>
            <a:off x="1596761" y="2721820"/>
            <a:ext cx="2443298" cy="369332"/>
          </a:xfrm>
          <a:prstGeom prst="rect">
            <a:avLst/>
          </a:prstGeom>
        </p:spPr>
        <p:txBody>
          <a:bodyPr wrap="none">
            <a:spAutoFit/>
          </a:bodyPr>
          <a:lstStyle/>
          <a:p>
            <a:pPr lvl="0" defTabSz="914400" eaLnBrk="0" fontAlgn="base" hangingPunct="0">
              <a:spcBef>
                <a:spcPct val="0"/>
              </a:spcBef>
              <a:spcAft>
                <a:spcPct val="0"/>
              </a:spcAft>
            </a:pPr>
            <a:r>
              <a:rPr lang="en-US" dirty="0" smtClean="0">
                <a:solidFill>
                  <a:srgbClr val="000000"/>
                </a:solidFill>
                <a:latin typeface="Times New Roman" pitchFamily="18" charset="0"/>
                <a:ea typeface="Calibri" pitchFamily="34" charset="0"/>
                <a:cs typeface="Times New Roman" pitchFamily="18" charset="0"/>
              </a:rPr>
              <a:t>Spacing between bars = </a:t>
            </a:r>
            <a:endParaRPr lang="en-US" sz="1600" dirty="0" smtClean="0">
              <a:latin typeface="Arial" pitchFamily="34" charset="0"/>
              <a:cs typeface="Arial" pitchFamily="34" charset="0"/>
            </a:endParaRPr>
          </a:p>
        </p:txBody>
      </p:sp>
      <p:sp>
        <p:nvSpPr>
          <p:cNvPr id="47114" name="Rectangle 10"/>
          <p:cNvSpPr>
            <a:spLocks noChangeArrowheads="1"/>
          </p:cNvSpPr>
          <p:nvPr/>
        </p:nvSpPr>
        <p:spPr bwMode="auto">
          <a:xfrm>
            <a:off x="1140031" y="3420094"/>
            <a:ext cx="3158837"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Spacing in x-direction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7113"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788228" y="3402281"/>
            <a:ext cx="1733550" cy="447675"/>
          </a:xfrm>
          <a:prstGeom prst="rect">
            <a:avLst/>
          </a:prstGeom>
          <a:noFill/>
        </p:spPr>
      </p:pic>
      <p:sp>
        <p:nvSpPr>
          <p:cNvPr id="47115" name="Rectangle 11"/>
          <p:cNvSpPr>
            <a:spLocks noChangeArrowheads="1"/>
          </p:cNvSpPr>
          <p:nvPr/>
        </p:nvSpPr>
        <p:spPr bwMode="auto">
          <a:xfrm>
            <a:off x="1116280" y="3980584"/>
            <a:ext cx="1060466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136 mm &lt;150 mm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only one steel bar between two</a:t>
            </a:r>
            <a:r>
              <a:rPr kumimoji="0" lang="en-US" sz="2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tied bars can be left without placing ties on it. </a:t>
            </a:r>
          </a:p>
        </p:txBody>
      </p:sp>
      <p:sp>
        <p:nvSpPr>
          <p:cNvPr id="47117" name="Rectangle 13"/>
          <p:cNvSpPr>
            <a:spLocks noChangeArrowheads="1"/>
          </p:cNvSpPr>
          <p:nvPr/>
        </p:nvSpPr>
        <p:spPr bwMode="auto">
          <a:xfrm>
            <a:off x="1092530" y="4678878"/>
            <a:ext cx="277882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Spacing in y-direction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7116"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800105" y="4696691"/>
            <a:ext cx="1733550" cy="447675"/>
          </a:xfrm>
          <a:prstGeom prst="rect">
            <a:avLst/>
          </a:prstGeom>
          <a:noFill/>
        </p:spPr>
      </p:pic>
      <p:sp>
        <p:nvSpPr>
          <p:cNvPr id="47118" name="Rectangle 14"/>
          <p:cNvSpPr>
            <a:spLocks noChangeArrowheads="1"/>
          </p:cNvSpPr>
          <p:nvPr/>
        </p:nvSpPr>
        <p:spPr bwMode="auto">
          <a:xfrm>
            <a:off x="997528" y="5274995"/>
            <a:ext cx="1090154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86 mm &gt; 150 mm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Calibri" pitchFamily="34"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only one steel bar between two tied bars can be left without placing ties on it.</a:t>
            </a:r>
          </a:p>
        </p:txBody>
      </p:sp>
    </p:spTree>
    <p:extLst>
      <p:ext uri="{BB962C8B-B14F-4D97-AF65-F5344CB8AC3E}">
        <p14:creationId xmlns:p14="http://schemas.microsoft.com/office/powerpoint/2010/main" val="47796636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118</a:t>
            </a:fld>
            <a:endParaRPr lang="en-US" dirty="0"/>
          </a:p>
        </p:txBody>
      </p:sp>
      <p:sp>
        <p:nvSpPr>
          <p:cNvPr id="48129" name="Rectangle 1"/>
          <p:cNvSpPr>
            <a:spLocks noChangeArrowheads="1"/>
          </p:cNvSpPr>
          <p:nvPr/>
        </p:nvSpPr>
        <p:spPr bwMode="auto">
          <a:xfrm>
            <a:off x="1626919" y="1021278"/>
            <a:ext cx="5891356"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Transverse Reinforcement for Column 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Stirrups of a diameter </a:t>
            </a:r>
            <a:r>
              <a:rPr kumimoji="0" lang="en-US" sz="2000" b="0" i="0" u="none" strike="noStrike" cap="none" normalizeH="0" baseline="0" dirty="0" smtClean="0">
                <a:ln>
                  <a:noFill/>
                </a:ln>
                <a:solidFill>
                  <a:srgbClr val="000000"/>
                </a:solidFill>
                <a:effectLst/>
                <a:latin typeface="Calibri"/>
                <a:ea typeface="Calibri" pitchFamily="34" charset="0"/>
                <a:cs typeface="Times New Roman" pitchFamily="18" charset="0"/>
              </a:rPr>
              <a:t>Ø</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10 will be used for this column.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hx</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350 mm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8132"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40084" y="2392879"/>
            <a:ext cx="190500" cy="295275"/>
          </a:xfrm>
          <a:prstGeom prst="rect">
            <a:avLst/>
          </a:prstGeom>
          <a:noFill/>
        </p:spPr>
      </p:pic>
      <p:pic>
        <p:nvPicPr>
          <p:cNvPr id="4813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572000" y="2320019"/>
            <a:ext cx="1019175" cy="457200"/>
          </a:xfrm>
          <a:prstGeom prst="rect">
            <a:avLst/>
          </a:prstGeom>
          <a:noFill/>
        </p:spPr>
      </p:pic>
      <p:pic>
        <p:nvPicPr>
          <p:cNvPr id="48130"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460176" y="2385332"/>
            <a:ext cx="1171575" cy="295275"/>
          </a:xfrm>
          <a:prstGeom prst="rect">
            <a:avLst/>
          </a:prstGeom>
          <a:noFill/>
        </p:spPr>
      </p:pic>
      <p:sp>
        <p:nvSpPr>
          <p:cNvPr id="48133" name="Rectangle 5"/>
          <p:cNvSpPr>
            <a:spLocks noChangeArrowheads="1"/>
          </p:cNvSpPr>
          <p:nvPr/>
        </p:nvSpPr>
        <p:spPr bwMode="auto">
          <a:xfrm>
            <a:off x="1840677" y="2339439"/>
            <a:ext cx="124690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100 mm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4" name="Rectangle 6"/>
          <p:cNvSpPr>
            <a:spLocks noChangeArrowheads="1"/>
          </p:cNvSpPr>
          <p:nvPr/>
        </p:nvSpPr>
        <p:spPr bwMode="auto">
          <a:xfrm>
            <a:off x="3289467" y="2367519"/>
            <a:ext cx="137753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a:t>
            </a:r>
            <a:r>
              <a:rPr kumimoji="0" lang="en-US" sz="20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o</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100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5" name="Rectangle 7"/>
          <p:cNvSpPr>
            <a:spLocks noChangeArrowheads="1"/>
          </p:cNvSpPr>
          <p:nvPr/>
        </p:nvSpPr>
        <p:spPr bwMode="auto">
          <a:xfrm>
            <a:off x="5628905" y="2361582"/>
            <a:ext cx="108065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100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6" name="Rectangle 8"/>
          <p:cNvSpPr>
            <a:spLocks noChangeArrowheads="1"/>
          </p:cNvSpPr>
          <p:nvPr/>
        </p:nvSpPr>
        <p:spPr bwMode="auto">
          <a:xfrm>
            <a:off x="7802090" y="2359974"/>
            <a:ext cx="195942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S</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sym typeface="Wingdings" pitchFamily="2" charset="2"/>
              </a:rPr>
              <a:t>o</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 = 100 mm</a:t>
            </a: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pic>
        <p:nvPicPr>
          <p:cNvPr id="48138" name="Picture 1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163293" y="3449782"/>
            <a:ext cx="190500" cy="342900"/>
          </a:xfrm>
          <a:prstGeom prst="rect">
            <a:avLst/>
          </a:prstGeom>
          <a:noFill/>
        </p:spPr>
      </p:pic>
      <p:pic>
        <p:nvPicPr>
          <p:cNvPr id="4813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908967" y="3187040"/>
            <a:ext cx="2066925" cy="1028700"/>
          </a:xfrm>
          <a:prstGeom prst="rect">
            <a:avLst/>
          </a:prstGeom>
          <a:noFill/>
        </p:spPr>
      </p:pic>
      <p:sp>
        <p:nvSpPr>
          <p:cNvPr id="48139" name="Rectangle 11"/>
          <p:cNvSpPr>
            <a:spLocks noChangeArrowheads="1"/>
          </p:cNvSpPr>
          <p:nvPr/>
        </p:nvSpPr>
        <p:spPr bwMode="auto">
          <a:xfrm>
            <a:off x="1341912" y="3384468"/>
            <a:ext cx="5355771"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Stirrups spacing within the distance Lo, (S1)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40" name="Rectangle 12"/>
          <p:cNvSpPr>
            <a:spLocks noChangeArrowheads="1"/>
          </p:cNvSpPr>
          <p:nvPr/>
        </p:nvSpPr>
        <p:spPr bwMode="auto">
          <a:xfrm>
            <a:off x="6341425" y="3377045"/>
            <a:ext cx="15794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minimum of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41" name="Rectangle 13"/>
          <p:cNvSpPr>
            <a:spLocks noChangeArrowheads="1"/>
          </p:cNvSpPr>
          <p:nvPr/>
        </p:nvSpPr>
        <p:spPr bwMode="auto">
          <a:xfrm>
            <a:off x="0" y="18288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8142" name="Rectangle 14"/>
          <p:cNvSpPr>
            <a:spLocks noChangeArrowheads="1"/>
          </p:cNvSpPr>
          <p:nvPr/>
        </p:nvSpPr>
        <p:spPr bwMode="auto">
          <a:xfrm>
            <a:off x="1583377" y="3942607"/>
            <a:ext cx="1967345"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S1 = 75 mm.</a:t>
            </a: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pic>
        <p:nvPicPr>
          <p:cNvPr id="48144" name="Picture 1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234546" y="4530437"/>
            <a:ext cx="190500" cy="295275"/>
          </a:xfrm>
          <a:prstGeom prst="rect">
            <a:avLst/>
          </a:prstGeom>
          <a:noFill/>
        </p:spPr>
      </p:pic>
      <p:pic>
        <p:nvPicPr>
          <p:cNvPr id="48143" name="Picture 1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7992094" y="4659457"/>
            <a:ext cx="1762125" cy="504825"/>
          </a:xfrm>
          <a:prstGeom prst="rect">
            <a:avLst/>
          </a:prstGeom>
          <a:noFill/>
        </p:spPr>
      </p:pic>
      <p:sp>
        <p:nvSpPr>
          <p:cNvPr id="48145" name="Rectangle 17"/>
          <p:cNvSpPr>
            <a:spLocks noChangeArrowheads="1"/>
          </p:cNvSpPr>
          <p:nvPr/>
        </p:nvSpPr>
        <p:spPr bwMode="auto">
          <a:xfrm>
            <a:off x="1294411" y="4655128"/>
            <a:ext cx="518951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Stirrups spacing beyond the distance Lo, (S2)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46" name="Rectangle 18"/>
          <p:cNvSpPr>
            <a:spLocks noChangeArrowheads="1"/>
          </p:cNvSpPr>
          <p:nvPr/>
        </p:nvSpPr>
        <p:spPr bwMode="auto">
          <a:xfrm>
            <a:off x="6460178" y="4671332"/>
            <a:ext cx="214943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minimum of</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47" name="Rectangle 19"/>
          <p:cNvSpPr>
            <a:spLocks noChangeArrowheads="1"/>
          </p:cNvSpPr>
          <p:nvPr/>
        </p:nvSpPr>
        <p:spPr bwMode="auto">
          <a:xfrm>
            <a:off x="0" y="12573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8148" name="Rectangle 20"/>
          <p:cNvSpPr>
            <a:spLocks noChangeArrowheads="1"/>
          </p:cNvSpPr>
          <p:nvPr/>
        </p:nvSpPr>
        <p:spPr bwMode="auto">
          <a:xfrm>
            <a:off x="1365662" y="5201392"/>
            <a:ext cx="182614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S2 = 75 mm.</a:t>
            </a:r>
            <a:endPar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endParaRPr>
          </a:p>
        </p:txBody>
      </p:sp>
    </p:spTree>
    <p:extLst>
      <p:ext uri="{BB962C8B-B14F-4D97-AF65-F5344CB8AC3E}">
        <p14:creationId xmlns:p14="http://schemas.microsoft.com/office/powerpoint/2010/main" val="312168327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119</a:t>
            </a:fld>
            <a:endParaRPr lang="en-US" dirty="0"/>
          </a:p>
        </p:txBody>
      </p:sp>
      <p:sp>
        <p:nvSpPr>
          <p:cNvPr id="50178" name="Rectangle 2"/>
          <p:cNvSpPr>
            <a:spLocks noChangeArrowheads="1"/>
          </p:cNvSpPr>
          <p:nvPr/>
        </p:nvSpPr>
        <p:spPr bwMode="auto">
          <a:xfrm>
            <a:off x="1567543" y="760021"/>
            <a:ext cx="761208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Referring to Figure 5.23, to calculate Ash,1 and Ash,2 from Eq. (5.13):</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017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86349" y="1264723"/>
            <a:ext cx="4486275" cy="971550"/>
          </a:xfrm>
          <a:prstGeom prst="rect">
            <a:avLst/>
          </a:prstGeom>
          <a:noFill/>
        </p:spPr>
      </p:pic>
      <p:sp>
        <p:nvSpPr>
          <p:cNvPr id="50179" name="Rectangle 3"/>
          <p:cNvSpPr>
            <a:spLocks noChangeArrowheads="1"/>
          </p:cNvSpPr>
          <p:nvPr/>
        </p:nvSpPr>
        <p:spPr bwMode="auto">
          <a:xfrm>
            <a:off x="8288977" y="1832512"/>
            <a:ext cx="3087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sym typeface="Wingdings" pitchFamily="2" charset="2"/>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,1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 451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sym typeface="Wingdings" pitchFamily="2" charset="2"/>
              </a:rPr>
              <a:t>2</a:t>
            </a: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sp>
        <p:nvSpPr>
          <p:cNvPr id="8" name="Rectangle 7"/>
          <p:cNvSpPr/>
          <p:nvPr/>
        </p:nvSpPr>
        <p:spPr>
          <a:xfrm>
            <a:off x="1694938" y="1498662"/>
            <a:ext cx="1972015" cy="400110"/>
          </a:xfrm>
          <a:prstGeom prst="rect">
            <a:avLst/>
          </a:prstGeom>
        </p:spPr>
        <p:txBody>
          <a:bodyPr wrap="none">
            <a:spAutoFit/>
          </a:bodyPr>
          <a:lstStyle/>
          <a:p>
            <a:pPr lvl="0" defTabSz="914400" eaLnBrk="0" fontAlgn="base" hangingPunct="0">
              <a:spcBef>
                <a:spcPct val="0"/>
              </a:spcBef>
              <a:spcAft>
                <a:spcPct val="0"/>
              </a:spcAft>
            </a:pPr>
            <a:r>
              <a:rPr lang="en-US" sz="2000" dirty="0" smtClean="0">
                <a:solidFill>
                  <a:srgbClr val="000000"/>
                </a:solidFill>
                <a:latin typeface="Cambria Math" pitchFamily="18" charset="0"/>
                <a:ea typeface="Calibri" pitchFamily="34" charset="0"/>
                <a:cs typeface="Times New Roman" pitchFamily="18" charset="0"/>
              </a:rPr>
              <a:t>𝐴𝑠ℎ</a:t>
            </a:r>
            <a:r>
              <a:rPr lang="en-US" sz="2000" dirty="0" smtClean="0">
                <a:solidFill>
                  <a:srgbClr val="000000"/>
                </a:solidFill>
                <a:latin typeface="Times New Roman" pitchFamily="18" charset="0"/>
                <a:ea typeface="Calibri" pitchFamily="34" charset="0"/>
                <a:cs typeface="Times New Roman" pitchFamily="18" charset="0"/>
              </a:rPr>
              <a:t>,1 = </a:t>
            </a:r>
            <a:r>
              <a:rPr lang="en-US" sz="2000" dirty="0" smtClean="0">
                <a:solidFill>
                  <a:srgbClr val="000000"/>
                </a:solidFill>
                <a:latin typeface="Cambria Math" pitchFamily="18" charset="0"/>
                <a:ea typeface="Calibri" pitchFamily="34" charset="0"/>
                <a:cs typeface="Times New Roman" pitchFamily="18" charset="0"/>
              </a:rPr>
              <a:t>𝑚𝑎𝑥</a:t>
            </a:r>
            <a:r>
              <a:rPr lang="en-US" sz="2000" dirty="0" smtClean="0">
                <a:solidFill>
                  <a:srgbClr val="000000"/>
                </a:solidFill>
                <a:latin typeface="Times New Roman" pitchFamily="18" charset="0"/>
                <a:ea typeface="Calibri" pitchFamily="34" charset="0"/>
                <a:cs typeface="Times New Roman" pitchFamily="18" charset="0"/>
              </a:rPr>
              <a:t>.</a:t>
            </a:r>
            <a:r>
              <a:rPr lang="en-US" sz="2000" dirty="0" smtClean="0">
                <a:solidFill>
                  <a:srgbClr val="000000"/>
                </a:solidFill>
                <a:latin typeface="Cambria Math" pitchFamily="18" charset="0"/>
                <a:ea typeface="Calibri" pitchFamily="34" charset="0"/>
                <a:cs typeface="Times New Roman" pitchFamily="18" charset="0"/>
              </a:rPr>
              <a:t>𝑜𝑓</a:t>
            </a:r>
            <a:r>
              <a:rPr lang="en-US" sz="2000" dirty="0" smtClean="0">
                <a:solidFill>
                  <a:srgbClr val="000000"/>
                </a:solidFill>
                <a:latin typeface="Times New Roman" pitchFamily="18" charset="0"/>
                <a:ea typeface="Calibri" pitchFamily="34" charset="0"/>
                <a:cs typeface="Times New Roman" pitchFamily="18" charset="0"/>
              </a:rPr>
              <a:t> </a:t>
            </a:r>
            <a:endParaRPr lang="en-US" sz="2000" dirty="0" smtClean="0">
              <a:latin typeface="Arial" pitchFamily="34" charset="0"/>
              <a:cs typeface="Arial" pitchFamily="34" charset="0"/>
            </a:endParaRPr>
          </a:p>
        </p:txBody>
      </p:sp>
      <p:sp>
        <p:nvSpPr>
          <p:cNvPr id="50181" name="Rectangle 5"/>
          <p:cNvSpPr>
            <a:spLocks noChangeArrowheads="1"/>
          </p:cNvSpPr>
          <p:nvPr/>
        </p:nvSpPr>
        <p:spPr bwMode="auto">
          <a:xfrm>
            <a:off x="1769424" y="2933205"/>
            <a:ext cx="219693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,2 = </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𝑚𝑎𝑥</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𝑜𝑓</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0180"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98224" y="2749137"/>
            <a:ext cx="4486275" cy="971550"/>
          </a:xfrm>
          <a:prstGeom prst="rect">
            <a:avLst/>
          </a:prstGeom>
          <a:noFill/>
        </p:spPr>
      </p:pic>
      <p:sp>
        <p:nvSpPr>
          <p:cNvPr id="50182" name="Rectangle 6"/>
          <p:cNvSpPr>
            <a:spLocks noChangeArrowheads="1"/>
          </p:cNvSpPr>
          <p:nvPr/>
        </p:nvSpPr>
        <p:spPr bwMode="auto">
          <a:xfrm>
            <a:off x="8490857" y="3316926"/>
            <a:ext cx="2850077"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sym typeface="Wingdings" pitchFamily="2" charset="2"/>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,2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sym typeface="Wingdings" pitchFamily="2" charset="2"/>
              </a:rPr>
              <a:t> 310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sym typeface="Wingdings" pitchFamily="2" charset="2"/>
              </a:rPr>
              <a:t>2</a:t>
            </a: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sp>
        <p:nvSpPr>
          <p:cNvPr id="50183" name="Rectangle 7"/>
          <p:cNvSpPr>
            <a:spLocks noChangeArrowheads="1"/>
          </p:cNvSpPr>
          <p:nvPr/>
        </p:nvSpPr>
        <p:spPr bwMode="auto">
          <a:xfrm>
            <a:off x="1995055" y="4251367"/>
            <a:ext cx="463137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Where: bc1 = 400 </a:t>
            </a:r>
            <a:r>
              <a:rPr kumimoji="0" lang="en-US" sz="2000" b="0"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2x40 = 320 mm.</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bc2 = 300 – 2x40 = 220 mm.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19725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70087" y="422757"/>
            <a:ext cx="1920398" cy="369332"/>
          </a:xfrm>
          <a:prstGeom prst="rect">
            <a:avLst/>
          </a:prstGeom>
        </p:spPr>
        <p:txBody>
          <a:bodyPr wrap="none">
            <a:spAutoFit/>
          </a:bodyPr>
          <a:lstStyle/>
          <a:p>
            <a:r>
              <a:rPr lang="en-US" b="1" u="sng" dirty="0">
                <a:solidFill>
                  <a:srgbClr val="000000"/>
                </a:solidFill>
                <a:latin typeface="Times New Roman" panose="02020603050405020304" pitchFamily="18" charset="0"/>
                <a:ea typeface="Times New Roman" panose="02020603050405020304" pitchFamily="18" charset="0"/>
              </a:rPr>
              <a:t>Slab for Staircase</a:t>
            </a:r>
            <a:endParaRPr lang="en-US" dirty="0"/>
          </a:p>
        </p:txBody>
      </p:sp>
      <p:sp>
        <p:nvSpPr>
          <p:cNvPr id="4" name="Rectangle 3"/>
          <p:cNvSpPr/>
          <p:nvPr/>
        </p:nvSpPr>
        <p:spPr>
          <a:xfrm>
            <a:off x="1702525" y="1282943"/>
            <a:ext cx="6096000" cy="1000274"/>
          </a:xfrm>
          <a:prstGeom prst="rect">
            <a:avLst/>
          </a:prstGeom>
        </p:spPr>
        <p:txBody>
          <a:bodyPr>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There is only fall-ceiling to be considered as superimposed dead load</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Superimposed Dead Load = 0.1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KN/m</a:t>
            </a:r>
            <a:r>
              <a:rPr lang="en-US" baseline="30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870087" y="2774071"/>
            <a:ext cx="1683218" cy="369332"/>
          </a:xfrm>
          <a:prstGeom prst="rect">
            <a:avLst/>
          </a:prstGeom>
        </p:spPr>
        <p:txBody>
          <a:bodyPr wrap="none">
            <a:spAutoFit/>
          </a:bodyPr>
          <a:lstStyle/>
          <a:p>
            <a:r>
              <a:rPr lang="en-US" b="1" u="sng" dirty="0">
                <a:solidFill>
                  <a:srgbClr val="000000"/>
                </a:solidFill>
                <a:latin typeface="Times New Roman" panose="02020603050405020304" pitchFamily="18" charset="0"/>
                <a:ea typeface="Times New Roman" panose="02020603050405020304" pitchFamily="18" charset="0"/>
              </a:rPr>
              <a:t>Perimeter Wall</a:t>
            </a:r>
            <a:endParaRPr lang="en-US" dirty="0"/>
          </a:p>
        </p:txBody>
      </p:sp>
      <p:sp>
        <p:nvSpPr>
          <p:cNvPr id="7" name="Rectangle 6"/>
          <p:cNvSpPr/>
          <p:nvPr/>
        </p:nvSpPr>
        <p:spPr>
          <a:xfrm>
            <a:off x="9816475" y="4366106"/>
            <a:ext cx="1763624"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SD </a:t>
            </a:r>
            <a:r>
              <a:rPr lang="en-US" dirty="0" smtClean="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17.8 KN/m</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12</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101860673"/>
              </p:ext>
            </p:extLst>
          </p:nvPr>
        </p:nvGraphicFramePr>
        <p:xfrm>
          <a:off x="1870086" y="3850274"/>
          <a:ext cx="6568519" cy="1688376"/>
        </p:xfrm>
        <a:graphic>
          <a:graphicData uri="http://schemas.openxmlformats.org/drawingml/2006/table">
            <a:tbl>
              <a:tblPr firstRow="1" firstCol="1" bandRow="1">
                <a:tableStyleId>{5C22544A-7EE6-4342-B048-85BDC9FD1C3A}</a:tableStyleId>
              </a:tblPr>
              <a:tblGrid>
                <a:gridCol w="2239252">
                  <a:extLst>
                    <a:ext uri="{9D8B030D-6E8A-4147-A177-3AD203B41FA5}">
                      <a16:colId xmlns:a16="http://schemas.microsoft.com/office/drawing/2014/main" val="596385909"/>
                    </a:ext>
                  </a:extLst>
                </a:gridCol>
                <a:gridCol w="2409807">
                  <a:extLst>
                    <a:ext uri="{9D8B030D-6E8A-4147-A177-3AD203B41FA5}">
                      <a16:colId xmlns:a16="http://schemas.microsoft.com/office/drawing/2014/main" val="1677022823"/>
                    </a:ext>
                  </a:extLst>
                </a:gridCol>
                <a:gridCol w="1919460">
                  <a:extLst>
                    <a:ext uri="{9D8B030D-6E8A-4147-A177-3AD203B41FA5}">
                      <a16:colId xmlns:a16="http://schemas.microsoft.com/office/drawing/2014/main" val="327942392"/>
                    </a:ext>
                  </a:extLst>
                </a:gridCol>
              </a:tblGrid>
              <a:tr h="422094">
                <a:tc gridSpan="3">
                  <a:txBody>
                    <a:bodyPr/>
                    <a:lstStyle/>
                    <a:p>
                      <a:pPr marL="457200" marR="0" algn="ctr">
                        <a:spcBef>
                          <a:spcPts val="0"/>
                        </a:spcBef>
                        <a:spcAft>
                          <a:spcPts val="600"/>
                        </a:spcAft>
                      </a:pPr>
                      <a:r>
                        <a:rPr lang="en-US" sz="1400" dirty="0">
                          <a:effectLst/>
                          <a:latin typeface="Times New Roman" pitchFamily="18" charset="0"/>
                          <a:cs typeface="Times New Roman" pitchFamily="18" charset="0"/>
                        </a:rPr>
                        <a:t>For Perimeter Wall</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46651788"/>
                  </a:ext>
                </a:extLst>
              </a:tr>
              <a:tr h="422094">
                <a:tc>
                  <a:txBody>
                    <a:bodyPr/>
                    <a:lstStyle/>
                    <a:p>
                      <a:pPr marL="0" marR="0" algn="ctr">
                        <a:spcBef>
                          <a:spcPts val="0"/>
                        </a:spcBef>
                        <a:spcAft>
                          <a:spcPts val="600"/>
                        </a:spcAft>
                        <a:tabLst>
                          <a:tab pos="2811145" algn="r"/>
                        </a:tabLst>
                      </a:pPr>
                      <a:r>
                        <a:rPr lang="en-US" sz="1400" dirty="0">
                          <a:effectLst/>
                          <a:latin typeface="Times New Roman" pitchFamily="18" charset="0"/>
                          <a:cs typeface="Times New Roman" pitchFamily="18" charset="0"/>
                        </a:rPr>
                        <a:t>Material</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nchor="ctr"/>
                </a:tc>
                <a:tc>
                  <a:txBody>
                    <a:bodyPr/>
                    <a:lstStyle/>
                    <a:p>
                      <a:pPr marL="457200" marR="0" algn="just">
                        <a:spcBef>
                          <a:spcPts val="0"/>
                        </a:spcBef>
                        <a:spcAft>
                          <a:spcPts val="600"/>
                        </a:spcAft>
                      </a:pPr>
                      <a:r>
                        <a:rPr lang="en-US" sz="1400" dirty="0">
                          <a:effectLst/>
                          <a:latin typeface="Times New Roman" pitchFamily="18" charset="0"/>
                          <a:cs typeface="Times New Roman" pitchFamily="18" charset="0"/>
                        </a:rPr>
                        <a:t>Unit weight (KN/m</a:t>
                      </a:r>
                      <a:r>
                        <a:rPr lang="en-US" sz="1400" baseline="30000" dirty="0">
                          <a:effectLst/>
                          <a:latin typeface="Times New Roman" pitchFamily="18" charset="0"/>
                          <a:cs typeface="Times New Roman" pitchFamily="18" charset="0"/>
                        </a:rPr>
                        <a:t>3</a:t>
                      </a:r>
                      <a:r>
                        <a:rPr lang="en-US" sz="1400" dirty="0">
                          <a:effectLst/>
                          <a:latin typeface="Times New Roman" pitchFamily="18" charset="0"/>
                          <a:cs typeface="Times New Roman" pitchFamily="18" charset="0"/>
                        </a:rPr>
                        <a:t>)</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457200" marR="0" algn="just">
                        <a:spcBef>
                          <a:spcPts val="0"/>
                        </a:spcBef>
                        <a:spcAft>
                          <a:spcPts val="600"/>
                        </a:spcAft>
                      </a:pPr>
                      <a:r>
                        <a:rPr lang="en-US" sz="1400">
                          <a:effectLst/>
                          <a:latin typeface="Times New Roman" pitchFamily="18" charset="0"/>
                          <a:cs typeface="Times New Roman" pitchFamily="18" charset="0"/>
                        </a:rPr>
                        <a:t>Thickness (mm)</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015081292"/>
                  </a:ext>
                </a:extLst>
              </a:tr>
              <a:tr h="422094">
                <a:tc>
                  <a:txBody>
                    <a:bodyPr/>
                    <a:lstStyle/>
                    <a:p>
                      <a:pPr marL="0" marR="0" algn="ctr">
                        <a:spcBef>
                          <a:spcPts val="0"/>
                        </a:spcBef>
                        <a:spcAft>
                          <a:spcPts val="600"/>
                        </a:spcAft>
                      </a:pPr>
                      <a:r>
                        <a:rPr lang="en-US" sz="1400">
                          <a:effectLst/>
                          <a:latin typeface="Times New Roman" pitchFamily="18" charset="0"/>
                          <a:cs typeface="Times New Roman" pitchFamily="18" charset="0"/>
                        </a:rPr>
                        <a:t>Block</a:t>
                      </a:r>
                      <a:endParaRPr lang="en-US" sz="14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itchFamily="18" charset="0"/>
                          <a:cs typeface="Times New Roman" pitchFamily="18" charset="0"/>
                        </a:rPr>
                        <a:t>25</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itchFamily="18" charset="0"/>
                          <a:cs typeface="Times New Roman" pitchFamily="18" charset="0"/>
                        </a:rPr>
                        <a:t>200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4006784981"/>
                  </a:ext>
                </a:extLst>
              </a:tr>
              <a:tr h="422094">
                <a:tc>
                  <a:txBody>
                    <a:bodyPr/>
                    <a:lstStyle/>
                    <a:p>
                      <a:pPr marL="0" marR="0" algn="ctr">
                        <a:spcBef>
                          <a:spcPts val="0"/>
                        </a:spcBef>
                        <a:spcAft>
                          <a:spcPts val="600"/>
                        </a:spcAft>
                      </a:pPr>
                      <a:r>
                        <a:rPr lang="en-US" sz="1400" dirty="0">
                          <a:effectLst/>
                          <a:latin typeface="Times New Roman" pitchFamily="18" charset="0"/>
                          <a:cs typeface="Times New Roman" pitchFamily="18" charset="0"/>
                        </a:rPr>
                        <a:t>Plastering</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itchFamily="18" charset="0"/>
                          <a:cs typeface="Times New Roman" pitchFamily="18" charset="0"/>
                        </a:rPr>
                        <a:t>23</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400" dirty="0">
                          <a:effectLst/>
                          <a:latin typeface="Times New Roman" pitchFamily="18" charset="0"/>
                          <a:cs typeface="Times New Roman" pitchFamily="18" charset="0"/>
                        </a:rPr>
                        <a:t>40</a:t>
                      </a:r>
                      <a:endParaRPr lang="en-US" sz="14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470641014"/>
                  </a:ext>
                </a:extLst>
              </a:tr>
            </a:tbl>
          </a:graphicData>
        </a:graphic>
      </p:graphicFrame>
    </p:spTree>
    <p:extLst>
      <p:ext uri="{BB962C8B-B14F-4D97-AF65-F5344CB8AC3E}">
        <p14:creationId xmlns:p14="http://schemas.microsoft.com/office/powerpoint/2010/main" val="55261318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120</a:t>
            </a:fld>
            <a:endParaRPr lang="en-US" dirty="0"/>
          </a:p>
        </p:txBody>
      </p:sp>
      <p:pic>
        <p:nvPicPr>
          <p:cNvPr id="5" name="صورة 10"/>
          <p:cNvPicPr/>
          <p:nvPr/>
        </p:nvPicPr>
        <p:blipFill>
          <a:blip r:embed="rId2"/>
          <a:srcRect/>
          <a:stretch>
            <a:fillRect/>
          </a:stretch>
        </p:blipFill>
        <p:spPr bwMode="auto">
          <a:xfrm>
            <a:off x="6988405" y="2184070"/>
            <a:ext cx="3915343" cy="2133600"/>
          </a:xfrm>
          <a:prstGeom prst="rect">
            <a:avLst/>
          </a:prstGeom>
          <a:noFill/>
          <a:ln w="9525">
            <a:noFill/>
            <a:miter lim="800000"/>
            <a:headEnd/>
            <a:tailEnd/>
          </a:ln>
        </p:spPr>
      </p:pic>
      <p:sp>
        <p:nvSpPr>
          <p:cNvPr id="6" name="Rectangle 5"/>
          <p:cNvSpPr/>
          <p:nvPr/>
        </p:nvSpPr>
        <p:spPr>
          <a:xfrm>
            <a:off x="6992135" y="4550619"/>
            <a:ext cx="4121641" cy="369332"/>
          </a:xfrm>
          <a:prstGeom prst="rect">
            <a:avLst/>
          </a:prstGeom>
        </p:spPr>
        <p:txBody>
          <a:bodyPr wrap="none">
            <a:spAutoFit/>
          </a:bodyPr>
          <a:lstStyle/>
          <a:p>
            <a:r>
              <a:rPr lang="en-US" b="1" dirty="0" smtClean="0"/>
              <a:t>Figure 5. 26 : cross section for column 4.</a:t>
            </a:r>
            <a:endParaRPr lang="en-US" b="1" dirty="0"/>
          </a:p>
        </p:txBody>
      </p:sp>
      <p:sp>
        <p:nvSpPr>
          <p:cNvPr id="39937" name="Rectangle 1"/>
          <p:cNvSpPr>
            <a:spLocks noChangeArrowheads="1"/>
          </p:cNvSpPr>
          <p:nvPr/>
        </p:nvSpPr>
        <p:spPr bwMode="auto">
          <a:xfrm>
            <a:off x="1674420" y="2553195"/>
            <a:ext cx="4726379"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calculated = 2x78.5 = 157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&lt; 451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mbria Math" pitchFamily="18" charset="0"/>
                <a:ea typeface="Calibri" pitchFamily="34" charset="0"/>
                <a:cs typeface="Times New Roman" pitchFamily="18" charset="0"/>
              </a:rPr>
              <a:t>𝐴𝑠ℎ</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calculated = 2x78.5 = 157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&lt; 310 mm</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2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rPr>
              <a:t></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increase diameter of stirrups or increase the number of legs </a:t>
            </a: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Wingdings" pitchFamily="2" charset="2"/>
            </a:endParaRPr>
          </a:p>
        </p:txBody>
      </p:sp>
      <p:sp>
        <p:nvSpPr>
          <p:cNvPr id="39938" name="Rectangle 2"/>
          <p:cNvSpPr>
            <a:spLocks noChangeArrowheads="1"/>
          </p:cNvSpPr>
          <p:nvPr/>
        </p:nvSpPr>
        <p:spPr bwMode="auto">
          <a:xfrm>
            <a:off x="1591294" y="1187533"/>
            <a:ext cx="509451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Acording</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to the column cross section shown in Figure 5.26.</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1869632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121</a:t>
            </a:fld>
            <a:endParaRPr lang="en-US" dirty="0"/>
          </a:p>
        </p:txBody>
      </p:sp>
      <p:pic>
        <p:nvPicPr>
          <p:cNvPr id="6" name="صورة 4"/>
          <p:cNvPicPr/>
          <p:nvPr/>
        </p:nvPicPr>
        <p:blipFill>
          <a:blip r:embed="rId2"/>
          <a:srcRect/>
          <a:stretch>
            <a:fillRect/>
          </a:stretch>
        </p:blipFill>
        <p:spPr bwMode="auto">
          <a:xfrm>
            <a:off x="2695700" y="0"/>
            <a:ext cx="7362700" cy="2486187"/>
          </a:xfrm>
          <a:prstGeom prst="rect">
            <a:avLst/>
          </a:prstGeom>
          <a:noFill/>
          <a:ln w="9525">
            <a:noFill/>
            <a:miter lim="800000"/>
            <a:headEnd/>
            <a:tailEnd/>
          </a:ln>
        </p:spPr>
      </p:pic>
      <p:pic>
        <p:nvPicPr>
          <p:cNvPr id="7" name="صورة 7"/>
          <p:cNvPicPr/>
          <p:nvPr/>
        </p:nvPicPr>
        <p:blipFill>
          <a:blip r:embed="rId3"/>
          <a:srcRect/>
          <a:stretch>
            <a:fillRect/>
          </a:stretch>
        </p:blipFill>
        <p:spPr bwMode="auto">
          <a:xfrm>
            <a:off x="3420197" y="2581607"/>
            <a:ext cx="6016625" cy="3734373"/>
          </a:xfrm>
          <a:prstGeom prst="rect">
            <a:avLst/>
          </a:prstGeom>
          <a:noFill/>
          <a:ln w="9525">
            <a:noFill/>
            <a:miter lim="800000"/>
            <a:headEnd/>
            <a:tailEnd/>
          </a:ln>
        </p:spPr>
      </p:pic>
      <p:sp>
        <p:nvSpPr>
          <p:cNvPr id="45061" name="Rectangle 5"/>
          <p:cNvSpPr>
            <a:spLocks noChangeArrowheads="1"/>
          </p:cNvSpPr>
          <p:nvPr/>
        </p:nvSpPr>
        <p:spPr bwMode="auto">
          <a:xfrm>
            <a:off x="2375064" y="6315386"/>
            <a:ext cx="931817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effectLst/>
                <a:latin typeface="Calibri" pitchFamily="34" charset="0"/>
                <a:ea typeface="Calibri" pitchFamily="34" charset="0"/>
                <a:cs typeface="Times New Roman" pitchFamily="18" charset="0"/>
              </a:rPr>
              <a:t>F</a:t>
            </a:r>
            <a:r>
              <a:rPr kumimoji="0" lang="en-US" sz="2000" i="0" u="none" strike="noStrike" cap="none" normalizeH="0" baseline="0" dirty="0" smtClean="0" bmk="">
                <a:ln>
                  <a:noFill/>
                </a:ln>
                <a:effectLst/>
                <a:latin typeface="Calibri" pitchFamily="34" charset="0"/>
                <a:ea typeface="Calibri" pitchFamily="34" charset="0"/>
                <a:cs typeface="Times New Roman" pitchFamily="18" charset="0"/>
              </a:rPr>
              <a:t>igure 5. </a:t>
            </a:r>
            <a:r>
              <a:rPr kumimoji="0" lang="en-US" sz="2000" i="0" u="none" strike="noStrike" cap="none" normalizeH="0" baseline="0" dirty="0" smtClean="0" bmk="_Toc512994630">
                <a:ln>
                  <a:noFill/>
                </a:ln>
                <a:effectLst/>
                <a:latin typeface="Calibri" pitchFamily="34" charset="0"/>
                <a:ea typeface="Calibri" pitchFamily="34" charset="0"/>
                <a:cs typeface="Times New Roman" pitchFamily="18" charset="0"/>
              </a:rPr>
              <a:t>27: The detailing for longitudinal reinforcement and distribution of stirrups.</a:t>
            </a:r>
            <a:endParaRPr kumimoji="0" lang="en-US" sz="2000" i="0" u="none" strike="noStrike" cap="none" normalizeH="0" baseline="0" dirty="0" smtClean="0">
              <a:ln>
                <a:noFill/>
              </a:ln>
              <a:effectLst/>
              <a:latin typeface="Arial" pitchFamily="34" charset="0"/>
              <a:cs typeface="Arial" pitchFamily="34" charset="0"/>
            </a:endParaRPr>
          </a:p>
        </p:txBody>
      </p:sp>
    </p:spTree>
    <p:extLst>
      <p:ext uri="{BB962C8B-B14F-4D97-AF65-F5344CB8AC3E}">
        <p14:creationId xmlns:p14="http://schemas.microsoft.com/office/powerpoint/2010/main" val="264983389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5.4 Design of slabs </a:t>
            </a:r>
            <a:endParaRPr lang="ar-SA" b="1" dirty="0"/>
          </a:p>
        </p:txBody>
      </p:sp>
      <p:sp>
        <p:nvSpPr>
          <p:cNvPr id="3" name="عنصر نائب للمحتوى 2"/>
          <p:cNvSpPr>
            <a:spLocks noGrp="1"/>
          </p:cNvSpPr>
          <p:nvPr>
            <p:ph idx="1"/>
          </p:nvPr>
        </p:nvSpPr>
        <p:spPr/>
        <p:txBody>
          <a:bodyPr>
            <a:normAutofit fontScale="92500" lnSpcReduction="10000"/>
          </a:bodyPr>
          <a:lstStyle/>
          <a:p>
            <a:pPr>
              <a:buNone/>
            </a:pPr>
            <a:r>
              <a:rPr lang="en-US" b="1" u="sng" dirty="0" smtClean="0"/>
              <a:t>5.4.1 Code specifications :</a:t>
            </a:r>
          </a:p>
          <a:p>
            <a:r>
              <a:rPr lang="en-US" dirty="0" smtClean="0"/>
              <a:t>Flexural Capacity for slab: </a:t>
            </a:r>
          </a:p>
          <a:p>
            <a:pPr>
              <a:buNone/>
            </a:pPr>
            <a:r>
              <a:rPr lang="en-US" dirty="0" smtClean="0"/>
              <a:t> ∅</a:t>
            </a:r>
            <a:r>
              <a:rPr lang="en-US" dirty="0" err="1" smtClean="0"/>
              <a:t>M</a:t>
            </a:r>
            <a:r>
              <a:rPr lang="en-US" baseline="-25000" dirty="0" err="1" smtClean="0"/>
              <a:t>n</a:t>
            </a:r>
            <a:r>
              <a:rPr lang="en-US" dirty="0" smtClean="0"/>
              <a:t> = ∅As×𝑓𝑦×(d −a/2)      , a = </a:t>
            </a:r>
          </a:p>
          <a:p>
            <a:r>
              <a:rPr lang="en-US" dirty="0" smtClean="0"/>
              <a:t>Shear Capacity of concrete in slab</a:t>
            </a:r>
          </a:p>
          <a:p>
            <a:pPr>
              <a:buNone/>
            </a:pPr>
            <a:r>
              <a:rPr lang="en-US" dirty="0" smtClean="0"/>
              <a:t>∅</a:t>
            </a:r>
            <a:r>
              <a:rPr lang="en-US" dirty="0" err="1" smtClean="0"/>
              <a:t>Vc</a:t>
            </a:r>
            <a:r>
              <a:rPr lang="en-US" dirty="0" smtClean="0"/>
              <a:t> =∅×1/6 ×        × </a:t>
            </a:r>
            <a:r>
              <a:rPr lang="en-US" dirty="0" err="1" smtClean="0"/>
              <a:t>bw</a:t>
            </a:r>
            <a:r>
              <a:rPr lang="en-US" dirty="0" smtClean="0"/>
              <a:t> × d </a:t>
            </a:r>
          </a:p>
          <a:p>
            <a:r>
              <a:rPr lang="en-US" dirty="0" smtClean="0"/>
              <a:t>Reinforcement Ratio of steel </a:t>
            </a:r>
          </a:p>
          <a:p>
            <a:pPr>
              <a:buNone/>
            </a:pPr>
            <a:r>
              <a:rPr lang="en-US" dirty="0" smtClean="0"/>
              <a:t>𝜌 =             (1-                )      , 𝜌𝑚𝑖𝑛 = 0.0018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122</a:t>
            </a:fld>
            <a:endParaRPr lang="en-US" dirty="0"/>
          </a:p>
        </p:txBody>
      </p:sp>
      <p:sp>
        <p:nvSpPr>
          <p:cNvPr id="3174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174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248893" y="3550720"/>
            <a:ext cx="747243" cy="432000"/>
          </a:xfrm>
          <a:prstGeom prst="rect">
            <a:avLst/>
          </a:prstGeom>
          <a:noFill/>
        </p:spPr>
      </p:pic>
      <p:sp>
        <p:nvSpPr>
          <p:cNvPr id="3174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174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99458" y="4488873"/>
            <a:ext cx="418500" cy="324000"/>
          </a:xfrm>
          <a:prstGeom prst="rect">
            <a:avLst/>
          </a:prstGeom>
          <a:noFill/>
        </p:spPr>
      </p:pic>
      <p:sp>
        <p:nvSpPr>
          <p:cNvPr id="31750"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174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078181" y="5367647"/>
            <a:ext cx="484683" cy="432000"/>
          </a:xfrm>
          <a:prstGeom prst="rect">
            <a:avLst/>
          </a:prstGeom>
          <a:noFill/>
        </p:spPr>
      </p:pic>
      <p:sp>
        <p:nvSpPr>
          <p:cNvPr id="31752"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175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921329" y="5296395"/>
            <a:ext cx="900000" cy="540000"/>
          </a:xfrm>
          <a:prstGeom prst="rect">
            <a:avLst/>
          </a:prstGeom>
          <a:noFill/>
        </p:spPr>
      </p:pic>
    </p:spTree>
    <p:extLst>
      <p:ext uri="{BB962C8B-B14F-4D97-AF65-F5344CB8AC3E}">
        <p14:creationId xmlns:p14="http://schemas.microsoft.com/office/powerpoint/2010/main" val="527404677"/>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123</a:t>
            </a:fld>
            <a:endParaRPr lang="en-US" dirty="0"/>
          </a:p>
        </p:txBody>
      </p:sp>
      <p:sp>
        <p:nvSpPr>
          <p:cNvPr id="5" name="مربع نص 4"/>
          <p:cNvSpPr txBox="1"/>
          <p:nvPr/>
        </p:nvSpPr>
        <p:spPr>
          <a:xfrm>
            <a:off x="2196935" y="1211283"/>
            <a:ext cx="8657112" cy="3970318"/>
          </a:xfrm>
          <a:prstGeom prst="rect">
            <a:avLst/>
          </a:prstGeom>
          <a:noFill/>
        </p:spPr>
        <p:txBody>
          <a:bodyPr wrap="square" rtlCol="1">
            <a:spAutoFit/>
          </a:bodyPr>
          <a:lstStyle/>
          <a:p>
            <a:r>
              <a:rPr lang="en-US" b="1" u="sng" dirty="0" smtClean="0"/>
              <a:t>5.4.2 Design Sample :</a:t>
            </a:r>
          </a:p>
          <a:p>
            <a:endParaRPr lang="en-US" dirty="0" smtClean="0"/>
          </a:p>
          <a:p>
            <a:pPr>
              <a:buFont typeface="Arial" pitchFamily="34" charset="0"/>
              <a:buChar char="•"/>
            </a:pPr>
            <a:r>
              <a:rPr lang="en-US" dirty="0" smtClean="0"/>
              <a:t> The ultimate </a:t>
            </a:r>
            <a:r>
              <a:rPr lang="en-US" dirty="0" smtClean="0">
                <a:solidFill>
                  <a:srgbClr val="FF0000"/>
                </a:solidFill>
              </a:rPr>
              <a:t>minimum moment </a:t>
            </a:r>
            <a:r>
              <a:rPr lang="en-US" dirty="0" smtClean="0"/>
              <a:t>in both direction X and Y:</a:t>
            </a:r>
          </a:p>
          <a:p>
            <a:r>
              <a:rPr lang="en-US" dirty="0" smtClean="0"/>
              <a:t> ∅</a:t>
            </a:r>
            <a:r>
              <a:rPr lang="en-US" dirty="0" err="1" smtClean="0"/>
              <a:t>M</a:t>
            </a:r>
            <a:r>
              <a:rPr lang="en-US" baseline="-25000" dirty="0" err="1" smtClean="0"/>
              <a:t>n</a:t>
            </a:r>
            <a:r>
              <a:rPr lang="en-US" dirty="0" smtClean="0"/>
              <a:t> = ∅As×𝑓𝑦×(d −a/2)      , a = </a:t>
            </a:r>
          </a:p>
          <a:p>
            <a:r>
              <a:rPr lang="en-US" dirty="0" smtClean="0"/>
              <a:t>Where :</a:t>
            </a:r>
          </a:p>
          <a:p>
            <a:r>
              <a:rPr lang="en-US" dirty="0" smtClean="0"/>
              <a:t> 	     depth of slap (H) = 160 mm.</a:t>
            </a:r>
          </a:p>
          <a:p>
            <a:r>
              <a:rPr lang="en-US" dirty="0" smtClean="0"/>
              <a:t>	     width of slap section (b) = 1000 mm. </a:t>
            </a:r>
          </a:p>
          <a:p>
            <a:r>
              <a:rPr lang="en-US" dirty="0" smtClean="0"/>
              <a:t> 	     effective depth of the slap (d) = 120 mm. </a:t>
            </a:r>
          </a:p>
          <a:p>
            <a:r>
              <a:rPr lang="en-US" dirty="0" smtClean="0"/>
              <a:t>	</a:t>
            </a:r>
            <a:r>
              <a:rPr lang="en-US" dirty="0" smtClean="0">
                <a:solidFill>
                  <a:srgbClr val="FF0000"/>
                </a:solidFill>
              </a:rPr>
              <a:t>     As min </a:t>
            </a:r>
            <a:r>
              <a:rPr lang="en-US" dirty="0" smtClean="0"/>
              <a:t>= 0.0018 x 1000 x 160 = 288 mm2 </a:t>
            </a:r>
          </a:p>
          <a:p>
            <a:r>
              <a:rPr lang="en-US" dirty="0" smtClean="0"/>
              <a:t> 	     a =                                = 5.929 mm.</a:t>
            </a:r>
          </a:p>
          <a:p>
            <a:endParaRPr lang="en-US" dirty="0" smtClean="0"/>
          </a:p>
          <a:p>
            <a:endParaRPr lang="en-US" dirty="0" smtClean="0">
              <a:sym typeface="Wingdings"/>
            </a:endParaRPr>
          </a:p>
          <a:p>
            <a:endParaRPr lang="en-US" dirty="0" smtClean="0">
              <a:sym typeface="Wingdings"/>
            </a:endParaRPr>
          </a:p>
          <a:p>
            <a:r>
              <a:rPr lang="en-US" dirty="0" smtClean="0">
                <a:sym typeface="Wingdings"/>
              </a:rPr>
              <a:t></a:t>
            </a:r>
            <a:r>
              <a:rPr lang="en-US" dirty="0" smtClean="0"/>
              <a:t> ∅</a:t>
            </a:r>
            <a:r>
              <a:rPr lang="en-US" dirty="0" err="1" smtClean="0"/>
              <a:t>M</a:t>
            </a:r>
            <a:r>
              <a:rPr lang="en-US" baseline="-25000" dirty="0" err="1" smtClean="0"/>
              <a:t>n</a:t>
            </a:r>
            <a:r>
              <a:rPr lang="en-US" dirty="0" smtClean="0"/>
              <a:t> =                                                   = 12.74 </a:t>
            </a:r>
            <a:r>
              <a:rPr lang="en-US" dirty="0" err="1" smtClean="0"/>
              <a:t>kN.m</a:t>
            </a:r>
            <a:r>
              <a:rPr lang="en-US" dirty="0" smtClean="0"/>
              <a:t> </a:t>
            </a:r>
          </a:p>
        </p:txBody>
      </p:sp>
      <p:pic>
        <p:nvPicPr>
          <p:cNvPr id="6"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237018" y="2018803"/>
            <a:ext cx="747243" cy="432000"/>
          </a:xfrm>
          <a:prstGeom prst="rect">
            <a:avLst/>
          </a:prstGeom>
          <a:noFill/>
        </p:spPr>
      </p:pic>
      <p:sp>
        <p:nvSpPr>
          <p:cNvPr id="102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13216" y="3669474"/>
            <a:ext cx="1356000" cy="432000"/>
          </a:xfrm>
          <a:prstGeom prst="rect">
            <a:avLst/>
          </a:prstGeom>
          <a:noFill/>
        </p:spPr>
      </p:pic>
      <p:sp>
        <p:nvSpPr>
          <p:cNvPr id="102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7"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158838" y="4690751"/>
            <a:ext cx="2221714" cy="504000"/>
          </a:xfrm>
          <a:prstGeom prst="rect">
            <a:avLst/>
          </a:prstGeom>
          <a:noFill/>
        </p:spPr>
      </p:pic>
    </p:spTree>
    <p:extLst>
      <p:ext uri="{BB962C8B-B14F-4D97-AF65-F5344CB8AC3E}">
        <p14:creationId xmlns:p14="http://schemas.microsoft.com/office/powerpoint/2010/main" val="125283680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124</a:t>
            </a:fld>
            <a:endParaRPr lang="en-US" dirty="0"/>
          </a:p>
        </p:txBody>
      </p:sp>
      <p:sp>
        <p:nvSpPr>
          <p:cNvPr id="5" name="مربع نص 4"/>
          <p:cNvSpPr txBox="1"/>
          <p:nvPr/>
        </p:nvSpPr>
        <p:spPr>
          <a:xfrm>
            <a:off x="1294410" y="1187532"/>
            <a:ext cx="4595751" cy="4524315"/>
          </a:xfrm>
          <a:prstGeom prst="rect">
            <a:avLst/>
          </a:prstGeom>
          <a:noFill/>
        </p:spPr>
        <p:txBody>
          <a:bodyPr wrap="square" rtlCol="1">
            <a:spAutoFit/>
          </a:bodyPr>
          <a:lstStyle/>
          <a:p>
            <a:pPr marL="400050" indent="-400050">
              <a:buAutoNum type="romanUcPeriod"/>
            </a:pPr>
            <a:r>
              <a:rPr lang="en-US" b="1" dirty="0" smtClean="0"/>
              <a:t>Check for the ultimate moment in X- direction (M11):</a:t>
            </a:r>
          </a:p>
          <a:p>
            <a:pPr marL="400050" indent="-400050">
              <a:buAutoNum type="romanUcPeriod"/>
            </a:pPr>
            <a:endParaRPr lang="en-US" b="1" dirty="0" smtClean="0"/>
          </a:p>
          <a:p>
            <a:pPr marL="400050" indent="-400050">
              <a:buFont typeface="Arial" pitchFamily="34" charset="0"/>
              <a:buChar char="•"/>
            </a:pPr>
            <a:r>
              <a:rPr lang="en-US" dirty="0" smtClean="0"/>
              <a:t>There are two zones where the moment is more than the ultimate minimum moment.</a:t>
            </a:r>
          </a:p>
          <a:p>
            <a:pPr marL="400050" indent="-400050">
              <a:buFont typeface="Arial" pitchFamily="34" charset="0"/>
              <a:buChar char="•"/>
            </a:pPr>
            <a:endParaRPr lang="en-US" dirty="0" smtClean="0"/>
          </a:p>
          <a:p>
            <a:pPr marL="400050" indent="-400050">
              <a:buFont typeface="Arial" pitchFamily="34" charset="0"/>
              <a:buChar char="•"/>
            </a:pPr>
            <a:r>
              <a:rPr lang="en-US" dirty="0" smtClean="0"/>
              <a:t>Mu for zone A = 19.35 </a:t>
            </a:r>
            <a:r>
              <a:rPr lang="en-US" dirty="0" err="1" smtClean="0"/>
              <a:t>kN.m</a:t>
            </a:r>
            <a:r>
              <a:rPr lang="en-US" dirty="0" smtClean="0"/>
              <a:t>.</a:t>
            </a:r>
          </a:p>
          <a:p>
            <a:pPr marL="400050" indent="-400050"/>
            <a:r>
              <a:rPr lang="en-US" b="1" dirty="0" smtClean="0">
                <a:sym typeface="Wingdings" pitchFamily="2" charset="2"/>
              </a:rPr>
              <a:t> </a:t>
            </a:r>
            <a:r>
              <a:rPr lang="en-US" dirty="0" smtClean="0"/>
              <a:t>𝜌 = 0.003689 </a:t>
            </a:r>
            <a:r>
              <a:rPr lang="en-US" dirty="0" smtClean="0">
                <a:sym typeface="Wingdings" pitchFamily="2" charset="2"/>
              </a:rPr>
              <a:t> </a:t>
            </a:r>
            <a:r>
              <a:rPr lang="en-US" dirty="0" smtClean="0"/>
              <a:t>As = 442.68 mm</a:t>
            </a:r>
            <a:r>
              <a:rPr lang="en-US" baseline="30000" dirty="0" smtClean="0"/>
              <a:t>2</a:t>
            </a:r>
            <a:r>
              <a:rPr lang="en-US" dirty="0" smtClean="0"/>
              <a:t> </a:t>
            </a:r>
          </a:p>
          <a:p>
            <a:pPr marL="400050" indent="-400050"/>
            <a:r>
              <a:rPr lang="en-US" dirty="0" smtClean="0"/>
              <a:t>Then As for zone A = </a:t>
            </a:r>
            <a:r>
              <a:rPr lang="en-US" dirty="0" smtClean="0">
                <a:solidFill>
                  <a:srgbClr val="FF0000"/>
                </a:solidFill>
              </a:rPr>
              <a:t>4∅12/ 1m.</a:t>
            </a:r>
          </a:p>
          <a:p>
            <a:pPr marL="400050" indent="-400050"/>
            <a:endParaRPr lang="en-US" b="1" dirty="0" smtClean="0">
              <a:solidFill>
                <a:srgbClr val="FF0000"/>
              </a:solidFill>
            </a:endParaRPr>
          </a:p>
          <a:p>
            <a:pPr marL="400050" indent="-400050">
              <a:buFont typeface="Arial" pitchFamily="34" charset="0"/>
              <a:buChar char="•"/>
            </a:pPr>
            <a:r>
              <a:rPr lang="en-US" dirty="0" smtClean="0"/>
              <a:t>Mu for zone B = 41 </a:t>
            </a:r>
            <a:r>
              <a:rPr lang="en-US" dirty="0" err="1" smtClean="0"/>
              <a:t>kN.m</a:t>
            </a:r>
            <a:r>
              <a:rPr lang="en-US" dirty="0" smtClean="0"/>
              <a:t>.</a:t>
            </a:r>
          </a:p>
          <a:p>
            <a:pPr marL="400050" indent="-400050">
              <a:buFont typeface="Wingdings" pitchFamily="2" charset="2"/>
              <a:buChar char="à"/>
            </a:pPr>
            <a:r>
              <a:rPr lang="en-US" dirty="0" smtClean="0"/>
              <a:t>𝜌 = 0.008214 </a:t>
            </a:r>
            <a:r>
              <a:rPr lang="en-US" dirty="0" smtClean="0">
                <a:sym typeface="Wingdings" pitchFamily="2" charset="2"/>
              </a:rPr>
              <a:t> </a:t>
            </a:r>
            <a:r>
              <a:rPr lang="en-US" dirty="0" smtClean="0"/>
              <a:t>As = 985.71 mm</a:t>
            </a:r>
            <a:r>
              <a:rPr lang="en-US" baseline="30000" dirty="0" smtClean="0"/>
              <a:t>2</a:t>
            </a:r>
            <a:r>
              <a:rPr lang="en-US" dirty="0" smtClean="0"/>
              <a:t> </a:t>
            </a:r>
          </a:p>
          <a:p>
            <a:pPr marL="400050" indent="-400050"/>
            <a:r>
              <a:rPr lang="en-US" dirty="0" smtClean="0"/>
              <a:t>Then As for zone B = </a:t>
            </a:r>
            <a:r>
              <a:rPr lang="en-US" dirty="0" smtClean="0">
                <a:solidFill>
                  <a:srgbClr val="FF0000"/>
                </a:solidFill>
              </a:rPr>
              <a:t>9∅12/ 1m</a:t>
            </a:r>
            <a:r>
              <a:rPr lang="en-US" dirty="0" smtClean="0"/>
              <a:t>. </a:t>
            </a:r>
            <a:endParaRPr lang="en-US" b="1" dirty="0" smtClean="0"/>
          </a:p>
          <a:p>
            <a:pPr marL="400050" indent="-400050"/>
            <a:endParaRPr lang="en-US" dirty="0" smtClean="0"/>
          </a:p>
          <a:p>
            <a:pPr marL="400050" indent="-400050">
              <a:buFont typeface="Arial" pitchFamily="34" charset="0"/>
              <a:buChar char="•"/>
            </a:pPr>
            <a:endParaRPr lang="en-US" dirty="0" smtClean="0"/>
          </a:p>
        </p:txBody>
      </p:sp>
      <p:sp>
        <p:nvSpPr>
          <p:cNvPr id="102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 name="صورة 8"/>
          <p:cNvPicPr/>
          <p:nvPr/>
        </p:nvPicPr>
        <p:blipFill>
          <a:blip r:embed="rId2"/>
          <a:srcRect/>
          <a:stretch>
            <a:fillRect/>
          </a:stretch>
        </p:blipFill>
        <p:spPr bwMode="auto">
          <a:xfrm>
            <a:off x="6180455" y="867629"/>
            <a:ext cx="6011545" cy="4101465"/>
          </a:xfrm>
          <a:prstGeom prst="rect">
            <a:avLst/>
          </a:prstGeom>
          <a:noFill/>
          <a:ln w="9525">
            <a:noFill/>
            <a:miter lim="800000"/>
            <a:headEnd/>
            <a:tailEnd/>
          </a:ln>
        </p:spPr>
      </p:pic>
      <p:sp>
        <p:nvSpPr>
          <p:cNvPr id="10" name="مستطيل 9"/>
          <p:cNvSpPr/>
          <p:nvPr/>
        </p:nvSpPr>
        <p:spPr>
          <a:xfrm>
            <a:off x="6096000" y="5029637"/>
            <a:ext cx="6096000" cy="307777"/>
          </a:xfrm>
          <a:prstGeom prst="rect">
            <a:avLst/>
          </a:prstGeom>
        </p:spPr>
        <p:txBody>
          <a:bodyPr>
            <a:spAutoFit/>
          </a:bodyPr>
          <a:lstStyle/>
          <a:p>
            <a:pPr>
              <a:spcAft>
                <a:spcPts val="1000"/>
              </a:spcAft>
            </a:pPr>
            <a:r>
              <a:rPr lang="en-US" sz="1400" b="1" dirty="0" smtClean="0">
                <a:solidFill>
                  <a:srgbClr val="5B9BD5"/>
                </a:solidFill>
                <a:latin typeface="Times New Roman" pitchFamily="18" charset="0"/>
                <a:ea typeface="Calibri"/>
                <a:cs typeface="Times New Roman" pitchFamily="18" charset="0"/>
              </a:rPr>
              <a:t>Figure 5. 28 : </a:t>
            </a:r>
            <a:r>
              <a:rPr lang="en-US" sz="1400" dirty="0" smtClean="0">
                <a:solidFill>
                  <a:srgbClr val="5B9BD5"/>
                </a:solidFill>
                <a:latin typeface="Times New Roman" pitchFamily="18" charset="0"/>
                <a:ea typeface="Calibri"/>
                <a:cs typeface="Times New Roman" pitchFamily="18" charset="0"/>
              </a:rPr>
              <a:t>The ultimate moment in X- direction (M</a:t>
            </a:r>
            <a:r>
              <a:rPr lang="en-US" sz="600" dirty="0" smtClean="0">
                <a:solidFill>
                  <a:srgbClr val="5B9BD5"/>
                </a:solidFill>
                <a:latin typeface="Times New Roman" pitchFamily="18" charset="0"/>
                <a:ea typeface="Calibri"/>
                <a:cs typeface="Times New Roman" pitchFamily="18" charset="0"/>
              </a:rPr>
              <a:t>11</a:t>
            </a:r>
            <a:r>
              <a:rPr lang="en-US" sz="1400" dirty="0" smtClean="0">
                <a:solidFill>
                  <a:srgbClr val="5B9BD5"/>
                </a:solidFill>
                <a:latin typeface="Times New Roman" pitchFamily="18" charset="0"/>
                <a:ea typeface="Calibri"/>
                <a:cs typeface="Times New Roman" pitchFamily="18" charset="0"/>
              </a:rPr>
              <a:t>) for the slab in fifth floor.</a:t>
            </a:r>
            <a:endParaRPr lang="en-US" sz="1400" b="1" dirty="0">
              <a:solidFill>
                <a:srgbClr val="5B9BD5"/>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1372770200"/>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125</a:t>
            </a:fld>
            <a:endParaRPr lang="en-US" dirty="0"/>
          </a:p>
        </p:txBody>
      </p:sp>
      <p:sp>
        <p:nvSpPr>
          <p:cNvPr id="5" name="مربع نص 4"/>
          <p:cNvSpPr txBox="1"/>
          <p:nvPr/>
        </p:nvSpPr>
        <p:spPr>
          <a:xfrm>
            <a:off x="7758545" y="1212986"/>
            <a:ext cx="4433455" cy="3139321"/>
          </a:xfrm>
          <a:prstGeom prst="rect">
            <a:avLst/>
          </a:prstGeom>
          <a:noFill/>
        </p:spPr>
        <p:txBody>
          <a:bodyPr wrap="square" rtlCol="1">
            <a:spAutoFit/>
          </a:bodyPr>
          <a:lstStyle/>
          <a:p>
            <a:pPr marL="400050" indent="-400050"/>
            <a:r>
              <a:rPr lang="en-US" b="1" dirty="0" smtClean="0"/>
              <a:t>The area of steel of Slabs in X- direction:</a:t>
            </a:r>
          </a:p>
          <a:p>
            <a:pPr marL="400050" indent="-400050">
              <a:buAutoNum type="romanUcPeriod"/>
            </a:pPr>
            <a:endParaRPr lang="en-US" b="1" dirty="0" smtClean="0"/>
          </a:p>
          <a:p>
            <a:r>
              <a:rPr lang="en-US" dirty="0" smtClean="0"/>
              <a:t>* Use a bottom steel equal 4Ф10/1m and top steel equal 4∅12/ 1m in zone A. </a:t>
            </a:r>
          </a:p>
          <a:p>
            <a:endParaRPr lang="en-US" dirty="0" smtClean="0"/>
          </a:p>
          <a:p>
            <a:r>
              <a:rPr lang="en-US" dirty="0" smtClean="0"/>
              <a:t>* Use a bottom steel equal 4Ф10/1m and top steel equal 9∅12/ 1m in zone B. </a:t>
            </a:r>
          </a:p>
          <a:p>
            <a:endParaRPr lang="en-US" dirty="0" smtClean="0"/>
          </a:p>
          <a:p>
            <a:r>
              <a:rPr lang="en-US" dirty="0" smtClean="0"/>
              <a:t>* Use a bottom and top steel equal 4Ф10/1m for the other zones.</a:t>
            </a:r>
          </a:p>
          <a:p>
            <a:pPr marL="400050" indent="-400050">
              <a:buFont typeface="Arial" pitchFamily="34" charset="0"/>
              <a:buChar char="•"/>
            </a:pPr>
            <a:endParaRPr lang="en-US" dirty="0" smtClean="0"/>
          </a:p>
        </p:txBody>
      </p:sp>
      <p:sp>
        <p:nvSpPr>
          <p:cNvPr id="102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2226" name="Picture 2"/>
          <p:cNvPicPr>
            <a:picLocks noChangeAspect="1" noChangeArrowheads="1"/>
          </p:cNvPicPr>
          <p:nvPr/>
        </p:nvPicPr>
        <p:blipFill>
          <a:blip r:embed="rId2"/>
          <a:srcRect/>
          <a:stretch>
            <a:fillRect/>
          </a:stretch>
        </p:blipFill>
        <p:spPr bwMode="auto">
          <a:xfrm>
            <a:off x="0" y="0"/>
            <a:ext cx="7543800" cy="6038850"/>
          </a:xfrm>
          <a:prstGeom prst="rect">
            <a:avLst/>
          </a:prstGeom>
          <a:noFill/>
          <a:ln w="9525">
            <a:noFill/>
            <a:miter lim="800000"/>
            <a:headEnd/>
            <a:tailEnd/>
          </a:ln>
          <a:effectLst/>
        </p:spPr>
      </p:pic>
      <p:sp>
        <p:nvSpPr>
          <p:cNvPr id="11" name="مستطيل 10"/>
          <p:cNvSpPr/>
          <p:nvPr/>
        </p:nvSpPr>
        <p:spPr>
          <a:xfrm>
            <a:off x="2298794" y="6189415"/>
            <a:ext cx="3762312" cy="276999"/>
          </a:xfrm>
          <a:prstGeom prst="rect">
            <a:avLst/>
          </a:prstGeom>
        </p:spPr>
        <p:txBody>
          <a:bodyPr wrap="none">
            <a:spAutoFit/>
          </a:bodyPr>
          <a:lstStyle/>
          <a:p>
            <a:pPr>
              <a:spcAft>
                <a:spcPts val="1000"/>
              </a:spcAft>
            </a:pPr>
            <a:r>
              <a:rPr lang="en-US" sz="1200" b="1" dirty="0" smtClean="0">
                <a:solidFill>
                  <a:srgbClr val="5B9BD5"/>
                </a:solidFill>
                <a:latin typeface="Times New Roman" pitchFamily="18" charset="0"/>
                <a:ea typeface="Calibri"/>
                <a:cs typeface="Times New Roman" pitchFamily="18" charset="0"/>
              </a:rPr>
              <a:t>Figure 5. 31: Reinforcement of Slab in the X-direction.</a:t>
            </a:r>
            <a:endParaRPr lang="en-US" sz="1200" b="1" dirty="0">
              <a:solidFill>
                <a:srgbClr val="5B9BD5"/>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72980903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126</a:t>
            </a:fld>
            <a:endParaRPr lang="en-US" dirty="0"/>
          </a:p>
        </p:txBody>
      </p:sp>
      <p:sp>
        <p:nvSpPr>
          <p:cNvPr id="5" name="مربع نص 4"/>
          <p:cNvSpPr txBox="1"/>
          <p:nvPr/>
        </p:nvSpPr>
        <p:spPr>
          <a:xfrm>
            <a:off x="1828799" y="190005"/>
            <a:ext cx="9274629" cy="3139321"/>
          </a:xfrm>
          <a:prstGeom prst="rect">
            <a:avLst/>
          </a:prstGeom>
          <a:noFill/>
        </p:spPr>
        <p:txBody>
          <a:bodyPr wrap="square" rtlCol="1">
            <a:spAutoFit/>
          </a:bodyPr>
          <a:lstStyle/>
          <a:p>
            <a:pPr marL="400050" indent="-400050"/>
            <a:r>
              <a:rPr lang="en-US" b="1" dirty="0" smtClean="0"/>
              <a:t>II.    Check for the ultimate moment in Y- direction (M22):</a:t>
            </a:r>
          </a:p>
          <a:p>
            <a:pPr marL="400050" indent="-400050">
              <a:buFont typeface="Arial" pitchFamily="34" charset="0"/>
              <a:buChar char="•"/>
            </a:pPr>
            <a:r>
              <a:rPr lang="en-US" dirty="0" smtClean="0"/>
              <a:t>There are three zones where the moment is more than the ultimate minimum moment.</a:t>
            </a:r>
          </a:p>
          <a:p>
            <a:pPr marL="400050" indent="-400050"/>
            <a:endParaRPr lang="en-US" dirty="0" smtClean="0"/>
          </a:p>
          <a:p>
            <a:pPr marL="400050" indent="-400050">
              <a:buFont typeface="Arial" pitchFamily="34" charset="0"/>
              <a:buChar char="•"/>
            </a:pPr>
            <a:r>
              <a:rPr lang="en-US" dirty="0" smtClean="0"/>
              <a:t>Mu for zone A = 43 </a:t>
            </a:r>
            <a:r>
              <a:rPr lang="en-US" dirty="0" err="1" smtClean="0"/>
              <a:t>kN.m</a:t>
            </a:r>
            <a:r>
              <a:rPr lang="en-US" dirty="0" smtClean="0"/>
              <a:t>.</a:t>
            </a:r>
          </a:p>
          <a:p>
            <a:pPr marL="400050" indent="-400050"/>
            <a:r>
              <a:rPr lang="en-US" b="1" dirty="0" smtClean="0">
                <a:sym typeface="Wingdings" pitchFamily="2" charset="2"/>
              </a:rPr>
              <a:t> </a:t>
            </a:r>
            <a:r>
              <a:rPr lang="en-US" dirty="0" smtClean="0"/>
              <a:t>𝜌 = 0.008658 </a:t>
            </a:r>
            <a:r>
              <a:rPr lang="en-US" dirty="0" smtClean="0">
                <a:sym typeface="Wingdings" pitchFamily="2" charset="2"/>
              </a:rPr>
              <a:t> </a:t>
            </a:r>
            <a:r>
              <a:rPr lang="en-US" dirty="0" smtClean="0"/>
              <a:t>As = 1039 mm</a:t>
            </a:r>
            <a:r>
              <a:rPr lang="en-US" baseline="30000" dirty="0" smtClean="0"/>
              <a:t>2</a:t>
            </a:r>
            <a:r>
              <a:rPr lang="en-US" dirty="0" smtClean="0"/>
              <a:t> </a:t>
            </a:r>
          </a:p>
          <a:p>
            <a:pPr marL="400050" indent="-400050"/>
            <a:r>
              <a:rPr lang="en-US" dirty="0" smtClean="0"/>
              <a:t>Then As for zone A = </a:t>
            </a:r>
            <a:r>
              <a:rPr lang="en-US" dirty="0" smtClean="0">
                <a:solidFill>
                  <a:srgbClr val="FF0000"/>
                </a:solidFill>
              </a:rPr>
              <a:t>9∅12/ 1m.</a:t>
            </a:r>
          </a:p>
          <a:p>
            <a:pPr marL="400050" indent="-400050"/>
            <a:endParaRPr lang="en-US" b="1" dirty="0" smtClean="0">
              <a:solidFill>
                <a:srgbClr val="FF0000"/>
              </a:solidFill>
            </a:endParaRPr>
          </a:p>
          <a:p>
            <a:pPr marL="400050" indent="-400050">
              <a:buFont typeface="Arial" pitchFamily="34" charset="0"/>
              <a:buChar char="•"/>
            </a:pPr>
            <a:r>
              <a:rPr lang="en-US" dirty="0" smtClean="0"/>
              <a:t>Mu for zone B = 40 </a:t>
            </a:r>
            <a:r>
              <a:rPr lang="en-US" dirty="0" err="1" smtClean="0"/>
              <a:t>kN.m</a:t>
            </a:r>
            <a:r>
              <a:rPr lang="en-US" dirty="0" smtClean="0"/>
              <a:t>.</a:t>
            </a:r>
          </a:p>
          <a:p>
            <a:pPr marL="400050" indent="-400050">
              <a:buFont typeface="Wingdings" pitchFamily="2" charset="2"/>
              <a:buChar char="à"/>
            </a:pPr>
            <a:r>
              <a:rPr lang="en-US" dirty="0" smtClean="0"/>
              <a:t>𝜌 = 0.007994 </a:t>
            </a:r>
            <a:r>
              <a:rPr lang="en-US" dirty="0" smtClean="0">
                <a:sym typeface="Wingdings" pitchFamily="2" charset="2"/>
              </a:rPr>
              <a:t> </a:t>
            </a:r>
            <a:r>
              <a:rPr lang="en-US" dirty="0" smtClean="0"/>
              <a:t>As = 959.28 mm</a:t>
            </a:r>
            <a:r>
              <a:rPr lang="en-US" baseline="30000" dirty="0" smtClean="0"/>
              <a:t>2</a:t>
            </a:r>
            <a:r>
              <a:rPr lang="en-US" dirty="0" smtClean="0"/>
              <a:t> </a:t>
            </a:r>
          </a:p>
          <a:p>
            <a:pPr marL="400050" indent="-400050"/>
            <a:r>
              <a:rPr lang="en-US" dirty="0" smtClean="0"/>
              <a:t>Then As for zone B = </a:t>
            </a:r>
            <a:r>
              <a:rPr lang="en-US" dirty="0" smtClean="0">
                <a:solidFill>
                  <a:srgbClr val="FF0000"/>
                </a:solidFill>
              </a:rPr>
              <a:t>9∅12/ 1m</a:t>
            </a:r>
            <a:r>
              <a:rPr lang="en-US" dirty="0" smtClean="0"/>
              <a:t>. </a:t>
            </a:r>
            <a:endParaRPr lang="en-US" b="1" dirty="0" smtClean="0"/>
          </a:p>
          <a:p>
            <a:pPr marL="400050" indent="-400050">
              <a:buFont typeface="Arial" pitchFamily="34" charset="0"/>
              <a:buChar char="•"/>
            </a:pPr>
            <a:endParaRPr lang="en-US" dirty="0" smtClean="0"/>
          </a:p>
        </p:txBody>
      </p:sp>
      <p:sp>
        <p:nvSpPr>
          <p:cNvPr id="102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 name="صورة 7"/>
          <p:cNvPicPr/>
          <p:nvPr/>
        </p:nvPicPr>
        <p:blipFill>
          <a:blip r:embed="rId2"/>
          <a:srcRect/>
          <a:stretch>
            <a:fillRect/>
          </a:stretch>
        </p:blipFill>
        <p:spPr bwMode="auto">
          <a:xfrm>
            <a:off x="-9220" y="3178846"/>
            <a:ext cx="6011545" cy="3397885"/>
          </a:xfrm>
          <a:prstGeom prst="rect">
            <a:avLst/>
          </a:prstGeom>
          <a:noFill/>
          <a:ln w="9525">
            <a:noFill/>
            <a:miter lim="800000"/>
            <a:headEnd/>
            <a:tailEnd/>
          </a:ln>
        </p:spPr>
      </p:pic>
      <p:sp>
        <p:nvSpPr>
          <p:cNvPr id="54273" name="Rectangle 1"/>
          <p:cNvSpPr>
            <a:spLocks noChangeArrowheads="1"/>
          </p:cNvSpPr>
          <p:nvPr/>
        </p:nvSpPr>
        <p:spPr bwMode="auto">
          <a:xfrm>
            <a:off x="0" y="6596390"/>
            <a:ext cx="5498275"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1" i="0" u="none" strike="noStrike" cap="none" normalizeH="0" baseline="0" dirty="0" smtClean="0" bmk="_Toc512994632">
                <a:ln>
                  <a:noFill/>
                </a:ln>
                <a:solidFill>
                  <a:srgbClr val="5B9BD5"/>
                </a:solidFill>
                <a:effectLst/>
                <a:latin typeface="Calibri" pitchFamily="34" charset="0"/>
                <a:ea typeface="Calibri" pitchFamily="34" charset="0"/>
                <a:cs typeface="Times New Roman" pitchFamily="18" charset="0"/>
              </a:rPr>
              <a:t>29: </a:t>
            </a:r>
            <a:r>
              <a:rPr kumimoji="0" lang="en-US" sz="1100" b="0" i="0" u="none" strike="noStrike" cap="none" normalizeH="0" baseline="0" dirty="0" smtClean="0" bmk="_Toc512994632">
                <a:ln>
                  <a:noFill/>
                </a:ln>
                <a:solidFill>
                  <a:srgbClr val="5B9BD5"/>
                </a:solidFill>
                <a:effectLst/>
                <a:latin typeface="Calibri" pitchFamily="34" charset="0"/>
                <a:ea typeface="Calibri" pitchFamily="34" charset="0"/>
                <a:cs typeface="Times New Roman" pitchFamily="18" charset="0"/>
              </a:rPr>
              <a:t>The negative ultimate moment in y- direction (M</a:t>
            </a:r>
            <a:r>
              <a:rPr kumimoji="0" lang="en-US" sz="700" b="0" i="0" u="none" strike="noStrike" cap="none" normalizeH="0" baseline="0" dirty="0" smtClean="0" bmk="_Toc512994632">
                <a:ln>
                  <a:noFill/>
                </a:ln>
                <a:solidFill>
                  <a:srgbClr val="5B9BD5"/>
                </a:solidFill>
                <a:effectLst/>
                <a:latin typeface="Calibri" pitchFamily="34" charset="0"/>
                <a:ea typeface="Calibri" pitchFamily="34" charset="0"/>
                <a:cs typeface="Times New Roman" pitchFamily="18" charset="0"/>
              </a:rPr>
              <a:t>22</a:t>
            </a:r>
            <a:r>
              <a:rPr kumimoji="0" lang="en-US" sz="1100" b="0" i="0" u="none" strike="noStrike" cap="none" normalizeH="0" baseline="0" dirty="0" smtClean="0" bmk="_Toc512994632">
                <a:ln>
                  <a:noFill/>
                </a:ln>
                <a:solidFill>
                  <a:srgbClr val="5B9BD5"/>
                </a:solidFill>
                <a:effectLst/>
                <a:latin typeface="Calibri" pitchFamily="34" charset="0"/>
                <a:ea typeface="Calibri" pitchFamily="34" charset="0"/>
                <a:cs typeface="Times New Roman" pitchFamily="18" charset="0"/>
              </a:rPr>
              <a:t>) for the slab in Fifth floor.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صورة 10"/>
          <p:cNvPicPr/>
          <p:nvPr/>
        </p:nvPicPr>
        <p:blipFill>
          <a:blip r:embed="rId3"/>
          <a:srcRect/>
          <a:stretch>
            <a:fillRect/>
          </a:stretch>
        </p:blipFill>
        <p:spPr bwMode="auto">
          <a:xfrm>
            <a:off x="6173470" y="3146960"/>
            <a:ext cx="6018530" cy="3444817"/>
          </a:xfrm>
          <a:prstGeom prst="rect">
            <a:avLst/>
          </a:prstGeom>
          <a:noFill/>
          <a:ln w="9525">
            <a:noFill/>
            <a:miter lim="800000"/>
            <a:headEnd/>
            <a:tailEnd/>
          </a:ln>
        </p:spPr>
      </p:pic>
      <p:sp>
        <p:nvSpPr>
          <p:cNvPr id="12" name="مستطيل 11"/>
          <p:cNvSpPr/>
          <p:nvPr/>
        </p:nvSpPr>
        <p:spPr>
          <a:xfrm>
            <a:off x="6064332" y="6596390"/>
            <a:ext cx="5324104" cy="261610"/>
          </a:xfrm>
          <a:prstGeom prst="rect">
            <a:avLst/>
          </a:prstGeom>
        </p:spPr>
        <p:txBody>
          <a:bodyPr wrap="square">
            <a:spAutoFit/>
          </a:bodyPr>
          <a:lstStyle/>
          <a:p>
            <a:pPr>
              <a:spcAft>
                <a:spcPts val="1000"/>
              </a:spcAft>
            </a:pPr>
            <a:r>
              <a:rPr lang="en-US" sz="1100" b="1" dirty="0" smtClean="0">
                <a:solidFill>
                  <a:srgbClr val="5B9BD5"/>
                </a:solidFill>
                <a:latin typeface="Times New Roman" pitchFamily="18" charset="0"/>
                <a:ea typeface="Calibri"/>
                <a:cs typeface="Times New Roman" pitchFamily="18" charset="0"/>
              </a:rPr>
              <a:t>Figure 5. 30 : </a:t>
            </a:r>
            <a:r>
              <a:rPr lang="en-US" sz="1100" dirty="0" smtClean="0">
                <a:solidFill>
                  <a:srgbClr val="5B9BD5"/>
                </a:solidFill>
                <a:latin typeface="Times New Roman" pitchFamily="18" charset="0"/>
                <a:ea typeface="Calibri"/>
                <a:cs typeface="Times New Roman" pitchFamily="18" charset="0"/>
              </a:rPr>
              <a:t>The positive ultimate moment in y- direction (M</a:t>
            </a:r>
            <a:r>
              <a:rPr lang="en-US" sz="400" dirty="0" smtClean="0">
                <a:solidFill>
                  <a:srgbClr val="5B9BD5"/>
                </a:solidFill>
                <a:latin typeface="Times New Roman" pitchFamily="18" charset="0"/>
                <a:ea typeface="Calibri"/>
                <a:cs typeface="Times New Roman" pitchFamily="18" charset="0"/>
              </a:rPr>
              <a:t>22</a:t>
            </a:r>
            <a:r>
              <a:rPr lang="en-US" sz="1100" dirty="0" smtClean="0">
                <a:solidFill>
                  <a:srgbClr val="5B9BD5"/>
                </a:solidFill>
                <a:latin typeface="Times New Roman" pitchFamily="18" charset="0"/>
                <a:ea typeface="Calibri"/>
                <a:cs typeface="Times New Roman" pitchFamily="18" charset="0"/>
              </a:rPr>
              <a:t>) for the slab in Fifth floor.</a:t>
            </a:r>
            <a:endParaRPr lang="en-US" sz="1100" b="1" dirty="0">
              <a:solidFill>
                <a:srgbClr val="5B9BD5"/>
              </a:solidFill>
              <a:latin typeface="Times New Roman" pitchFamily="18" charset="0"/>
              <a:ea typeface="Calibri"/>
              <a:cs typeface="Times New Roman" pitchFamily="18" charset="0"/>
            </a:endParaRPr>
          </a:p>
        </p:txBody>
      </p:sp>
      <p:sp>
        <p:nvSpPr>
          <p:cNvPr id="13" name="مربع نص 12"/>
          <p:cNvSpPr txBox="1"/>
          <p:nvPr/>
        </p:nvSpPr>
        <p:spPr>
          <a:xfrm>
            <a:off x="6543304" y="1460665"/>
            <a:ext cx="4310743" cy="923330"/>
          </a:xfrm>
          <a:prstGeom prst="rect">
            <a:avLst/>
          </a:prstGeom>
          <a:noFill/>
        </p:spPr>
        <p:txBody>
          <a:bodyPr wrap="square" rtlCol="1">
            <a:spAutoFit/>
          </a:bodyPr>
          <a:lstStyle/>
          <a:p>
            <a:pPr marL="400050" indent="-400050">
              <a:buFont typeface="Arial" pitchFamily="34" charset="0"/>
              <a:buChar char="•"/>
            </a:pPr>
            <a:r>
              <a:rPr lang="en-US" dirty="0" smtClean="0"/>
              <a:t>Mu for zone C = 15 </a:t>
            </a:r>
            <a:r>
              <a:rPr lang="en-US" dirty="0" err="1" smtClean="0"/>
              <a:t>kN.m</a:t>
            </a:r>
            <a:r>
              <a:rPr lang="en-US" dirty="0" smtClean="0"/>
              <a:t>.</a:t>
            </a:r>
          </a:p>
          <a:p>
            <a:pPr marL="400050" indent="-400050"/>
            <a:r>
              <a:rPr lang="en-US" b="1" dirty="0" smtClean="0">
                <a:sym typeface="Wingdings" pitchFamily="2" charset="2"/>
              </a:rPr>
              <a:t> </a:t>
            </a:r>
            <a:r>
              <a:rPr lang="en-US" dirty="0" smtClean="0"/>
              <a:t>𝜌 = 0.002833 </a:t>
            </a:r>
            <a:r>
              <a:rPr lang="en-US" dirty="0" smtClean="0">
                <a:sym typeface="Wingdings" pitchFamily="2" charset="2"/>
              </a:rPr>
              <a:t> </a:t>
            </a:r>
            <a:r>
              <a:rPr lang="en-US" dirty="0" smtClean="0"/>
              <a:t>As = 340 mm</a:t>
            </a:r>
            <a:r>
              <a:rPr lang="en-US" baseline="30000" dirty="0" smtClean="0"/>
              <a:t>2</a:t>
            </a:r>
            <a:r>
              <a:rPr lang="en-US" dirty="0" smtClean="0"/>
              <a:t> </a:t>
            </a:r>
          </a:p>
          <a:p>
            <a:pPr marL="400050" indent="-400050"/>
            <a:r>
              <a:rPr lang="en-US" dirty="0" smtClean="0"/>
              <a:t>Then As for zone A = </a:t>
            </a:r>
            <a:r>
              <a:rPr lang="en-US" dirty="0" smtClean="0">
                <a:solidFill>
                  <a:srgbClr val="FF0000"/>
                </a:solidFill>
              </a:rPr>
              <a:t>5∅10/ 1m.</a:t>
            </a:r>
          </a:p>
        </p:txBody>
      </p:sp>
    </p:spTree>
    <p:extLst>
      <p:ext uri="{BB962C8B-B14F-4D97-AF65-F5344CB8AC3E}">
        <p14:creationId xmlns:p14="http://schemas.microsoft.com/office/powerpoint/2010/main" val="388180243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127</a:t>
            </a:fld>
            <a:endParaRPr lang="en-US" dirty="0"/>
          </a:p>
        </p:txBody>
      </p:sp>
      <p:sp>
        <p:nvSpPr>
          <p:cNvPr id="5" name="مربع نص 4"/>
          <p:cNvSpPr txBox="1"/>
          <p:nvPr/>
        </p:nvSpPr>
        <p:spPr>
          <a:xfrm>
            <a:off x="7616041" y="1224861"/>
            <a:ext cx="4575959" cy="2862322"/>
          </a:xfrm>
          <a:prstGeom prst="rect">
            <a:avLst/>
          </a:prstGeom>
          <a:noFill/>
        </p:spPr>
        <p:txBody>
          <a:bodyPr wrap="square" rtlCol="1">
            <a:spAutoFit/>
          </a:bodyPr>
          <a:lstStyle/>
          <a:p>
            <a:pPr marL="400050" indent="-400050"/>
            <a:r>
              <a:rPr lang="en-US" b="1" dirty="0" smtClean="0"/>
              <a:t>The area of steel of Slabs in Y- direction:</a:t>
            </a:r>
          </a:p>
          <a:p>
            <a:pPr marL="400050" indent="-400050">
              <a:buAutoNum type="romanUcPeriod"/>
            </a:pPr>
            <a:endParaRPr lang="en-US" b="1" dirty="0" smtClean="0"/>
          </a:p>
          <a:p>
            <a:r>
              <a:rPr lang="en-US" dirty="0" smtClean="0"/>
              <a:t>* Use a top steel equal 9∅12/ 1m in zone A. </a:t>
            </a:r>
          </a:p>
          <a:p>
            <a:endParaRPr lang="en-US" dirty="0" smtClean="0"/>
          </a:p>
          <a:p>
            <a:r>
              <a:rPr lang="en-US" dirty="0" smtClean="0"/>
              <a:t>* Use a top steel equal 9∅12/ 1m in zone B. </a:t>
            </a:r>
          </a:p>
          <a:p>
            <a:endParaRPr lang="en-US" dirty="0" smtClean="0"/>
          </a:p>
          <a:p>
            <a:r>
              <a:rPr lang="en-US" dirty="0" smtClean="0"/>
              <a:t>* Use a bottom steel equal 5Ф10/1m in zone C. </a:t>
            </a:r>
          </a:p>
          <a:p>
            <a:endParaRPr lang="en-US" dirty="0" smtClean="0"/>
          </a:p>
          <a:p>
            <a:r>
              <a:rPr lang="en-US" dirty="0" smtClean="0"/>
              <a:t>* Use a bottom and top steel equal 4Ф10/1m for the other zones. </a:t>
            </a:r>
          </a:p>
        </p:txBody>
      </p:sp>
      <p:sp>
        <p:nvSpPr>
          <p:cNvPr id="102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3249" name="Picture 1"/>
          <p:cNvPicPr>
            <a:picLocks noChangeAspect="1" noChangeArrowheads="1"/>
          </p:cNvPicPr>
          <p:nvPr/>
        </p:nvPicPr>
        <p:blipFill>
          <a:blip r:embed="rId2"/>
          <a:srcRect/>
          <a:stretch>
            <a:fillRect/>
          </a:stretch>
        </p:blipFill>
        <p:spPr bwMode="auto">
          <a:xfrm>
            <a:off x="0" y="0"/>
            <a:ext cx="7534275" cy="6019800"/>
          </a:xfrm>
          <a:prstGeom prst="rect">
            <a:avLst/>
          </a:prstGeom>
          <a:noFill/>
          <a:ln w="9525">
            <a:noFill/>
            <a:miter lim="800000"/>
            <a:headEnd/>
            <a:tailEnd/>
          </a:ln>
          <a:effectLst/>
        </p:spPr>
      </p:pic>
      <p:sp>
        <p:nvSpPr>
          <p:cNvPr id="53250" name="Rectangle 2"/>
          <p:cNvSpPr>
            <a:spLocks noChangeArrowheads="1"/>
          </p:cNvSpPr>
          <p:nvPr/>
        </p:nvSpPr>
        <p:spPr bwMode="auto">
          <a:xfrm>
            <a:off x="2553195" y="6222670"/>
            <a:ext cx="3396343"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1" i="0" u="none" strike="noStrike" cap="none" normalizeH="0" baseline="0" dirty="0" smtClean="0" bmk="_Toc512994635">
                <a:ln>
                  <a:noFill/>
                </a:ln>
                <a:solidFill>
                  <a:srgbClr val="5B9BD5"/>
                </a:solidFill>
                <a:effectLst/>
                <a:latin typeface="Calibri" pitchFamily="34" charset="0"/>
                <a:ea typeface="Calibri" pitchFamily="34" charset="0"/>
                <a:cs typeface="Times New Roman" pitchFamily="18" charset="0"/>
              </a:rPr>
              <a:t>32 : Reinforcement of Slab in the Y-direction.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04772734"/>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471611" y="1"/>
            <a:ext cx="10018713" cy="1524000"/>
          </a:xfrm>
        </p:spPr>
        <p:txBody>
          <a:bodyPr/>
          <a:lstStyle/>
          <a:p>
            <a:r>
              <a:rPr lang="en-US" dirty="0" smtClean="0">
                <a:latin typeface="Times New Roman" pitchFamily="18" charset="0"/>
                <a:cs typeface="Times New Roman" pitchFamily="18" charset="0"/>
              </a:rPr>
              <a:t>Design of Shear Wall</a:t>
            </a:r>
            <a:endParaRPr lang="ar-SA" dirty="0">
              <a:latin typeface="Times New Roman" pitchFamily="18" charset="0"/>
              <a:cs typeface="Times New Roman" pitchFamily="18" charset="0"/>
            </a:endParaRPr>
          </a:p>
        </p:txBody>
      </p:sp>
      <p:sp>
        <p:nvSpPr>
          <p:cNvPr id="9" name="مربع نص 8"/>
          <p:cNvSpPr txBox="1"/>
          <p:nvPr/>
        </p:nvSpPr>
        <p:spPr>
          <a:xfrm>
            <a:off x="2425700" y="1536700"/>
            <a:ext cx="7454900" cy="2031325"/>
          </a:xfrm>
          <a:prstGeom prst="rect">
            <a:avLst/>
          </a:prstGeom>
          <a:noFill/>
        </p:spPr>
        <p:txBody>
          <a:bodyPr wrap="square" rtlCol="1">
            <a:spAutoFit/>
          </a:bodyPr>
          <a:lstStyle/>
          <a:p>
            <a:r>
              <a:rPr lang="en-US" dirty="0" smtClean="0">
                <a:latin typeface="Times New Roman" pitchFamily="18" charset="0"/>
                <a:cs typeface="Times New Roman" pitchFamily="18" charset="0"/>
              </a:rPr>
              <a:t>The definition of </a:t>
            </a:r>
            <a:r>
              <a:rPr lang="en-US" b="1" u="sng" dirty="0" smtClean="0">
                <a:latin typeface="Times New Roman" pitchFamily="18" charset="0"/>
                <a:cs typeface="Times New Roman" pitchFamily="18" charset="0"/>
              </a:rPr>
              <a:t>wall pier </a:t>
            </a:r>
            <a:r>
              <a:rPr lang="en-US" dirty="0" smtClean="0">
                <a:latin typeface="Times New Roman" pitchFamily="18" charset="0"/>
                <a:cs typeface="Times New Roman" pitchFamily="18" charset="0"/>
              </a:rPr>
              <a:t>in according to ACI 318-14 code section 2.3 :- </a:t>
            </a:r>
          </a:p>
          <a:p>
            <a:r>
              <a:rPr lang="en-US" dirty="0" smtClean="0">
                <a:latin typeface="Times New Roman" pitchFamily="18" charset="0"/>
                <a:cs typeface="Times New Roman" pitchFamily="18" charset="0"/>
              </a:rPr>
              <a:t>	A vertical wall segment within a structural wall, bounded horizontally by two openings or by an opening and an edge.</a:t>
            </a:r>
          </a:p>
          <a:p>
            <a:r>
              <a:rPr lang="en-US" dirty="0" smtClean="0">
                <a:latin typeface="Times New Roman" pitchFamily="18" charset="0"/>
                <a:cs typeface="Times New Roman" pitchFamily="18" charset="0"/>
              </a:rPr>
              <a:t>The definition of </a:t>
            </a:r>
            <a:r>
              <a:rPr lang="en-US" b="1" u="sng" dirty="0" smtClean="0">
                <a:latin typeface="Times New Roman" pitchFamily="18" charset="0"/>
                <a:cs typeface="Times New Roman" pitchFamily="18" charset="0"/>
              </a:rPr>
              <a:t>wall spandrel</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A horizontal wall segment within a structural wall, bounded vertically by two openings or by an opening and an edge.</a:t>
            </a:r>
          </a:p>
          <a:p>
            <a:endParaRPr lang="ar-SA" dirty="0"/>
          </a:p>
        </p:txBody>
      </p:sp>
      <p:pic>
        <p:nvPicPr>
          <p:cNvPr id="10" name="صورة 9"/>
          <p:cNvPicPr/>
          <p:nvPr/>
        </p:nvPicPr>
        <p:blipFill>
          <a:blip r:embed="rId2" cstate="print"/>
          <a:srcRect/>
          <a:stretch>
            <a:fillRect/>
          </a:stretch>
        </p:blipFill>
        <p:spPr bwMode="auto">
          <a:xfrm>
            <a:off x="3766097" y="3441701"/>
            <a:ext cx="5301703" cy="3225800"/>
          </a:xfrm>
          <a:prstGeom prst="rect">
            <a:avLst/>
          </a:prstGeom>
          <a:noFill/>
          <a:ln w="9525">
            <a:noFill/>
            <a:miter lim="800000"/>
            <a:headEnd/>
            <a:tailEnd/>
          </a:ln>
        </p:spPr>
      </p:pic>
    </p:spTree>
    <p:extLst>
      <p:ext uri="{BB962C8B-B14F-4D97-AF65-F5344CB8AC3E}">
        <p14:creationId xmlns:p14="http://schemas.microsoft.com/office/powerpoint/2010/main" val="3222486961"/>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129</a:t>
            </a:fld>
            <a:endParaRPr lang="en-US" dirty="0"/>
          </a:p>
        </p:txBody>
      </p:sp>
      <p:sp>
        <p:nvSpPr>
          <p:cNvPr id="5" name="مستطيل 4"/>
          <p:cNvSpPr/>
          <p:nvPr/>
        </p:nvSpPr>
        <p:spPr>
          <a:xfrm>
            <a:off x="2424770" y="691634"/>
            <a:ext cx="5412059" cy="369332"/>
          </a:xfrm>
          <a:prstGeom prst="rect">
            <a:avLst/>
          </a:prstGeom>
        </p:spPr>
        <p:txBody>
          <a:bodyPr wrap="none">
            <a:spAutoFit/>
          </a:bodyPr>
          <a:lstStyle/>
          <a:p>
            <a:r>
              <a:rPr lang="en-US" dirty="0" smtClean="0">
                <a:latin typeface="Times New Roman" pitchFamily="18" charset="0"/>
                <a:cs typeface="Times New Roman" pitchFamily="18" charset="0"/>
              </a:rPr>
              <a:t>Concrete shear capacity in walls can be calculated from</a:t>
            </a:r>
            <a:endParaRPr lang="ar-SA" dirty="0">
              <a:latin typeface="Times New Roman" pitchFamily="18" charset="0"/>
              <a:cs typeface="Times New Roman" pitchFamily="18" charset="0"/>
            </a:endParaRPr>
          </a:p>
        </p:txBody>
      </p:sp>
      <p:sp>
        <p:nvSpPr>
          <p:cNvPr id="2253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2529" name="Picture 1"/>
          <p:cNvPicPr>
            <a:picLocks noChangeAspect="1" noChangeArrowheads="1"/>
          </p:cNvPicPr>
          <p:nvPr/>
        </p:nvPicPr>
        <p:blipFill>
          <a:blip r:embed="rId2">
            <a:clrChange>
              <a:clrFrom>
                <a:srgbClr val="FFFFFF"/>
              </a:clrFrom>
              <a:clrTo>
                <a:srgbClr val="FFFFFF">
                  <a:alpha val="0"/>
                </a:srgbClr>
              </a:clrTo>
            </a:clrChange>
            <a:lum bright="-20000" contrast="40000"/>
          </a:blip>
          <a:srcRect/>
          <a:stretch>
            <a:fillRect/>
          </a:stretch>
        </p:blipFill>
        <p:spPr bwMode="auto">
          <a:xfrm>
            <a:off x="2451099" y="1397000"/>
            <a:ext cx="2476501" cy="520700"/>
          </a:xfrm>
          <a:prstGeom prst="rect">
            <a:avLst/>
          </a:prstGeom>
          <a:noFill/>
        </p:spPr>
      </p:pic>
      <p:sp>
        <p:nvSpPr>
          <p:cNvPr id="9" name="مربع نص 8"/>
          <p:cNvSpPr txBox="1"/>
          <p:nvPr/>
        </p:nvSpPr>
        <p:spPr>
          <a:xfrm>
            <a:off x="2235200" y="2463800"/>
            <a:ext cx="8445500" cy="923330"/>
          </a:xfrm>
          <a:prstGeom prst="rect">
            <a:avLst/>
          </a:prstGeom>
          <a:noFill/>
        </p:spPr>
        <p:txBody>
          <a:bodyPr wrap="square" rtlCol="1">
            <a:spAutoFit/>
          </a:bodyPr>
          <a:lstStyle/>
          <a:p>
            <a:r>
              <a:rPr lang="en-US" dirty="0" smtClean="0">
                <a:latin typeface="Times New Roman" pitchFamily="18" charset="0"/>
                <a:cs typeface="Times New Roman" pitchFamily="18" charset="0"/>
              </a:rPr>
              <a:t>For the detailed equations to calculate the shear capacity, Table 22.5.5.1 from ACI 318-14 illustrates that, table 5.3 shows the equations.</a:t>
            </a:r>
          </a:p>
          <a:p>
            <a:endParaRPr lang="ar-SA" dirty="0">
              <a:latin typeface="Times New Roman" pitchFamily="18" charset="0"/>
              <a:cs typeface="Times New Roman" pitchFamily="18" charset="0"/>
            </a:endParaRPr>
          </a:p>
        </p:txBody>
      </p:sp>
      <p:graphicFrame>
        <p:nvGraphicFramePr>
          <p:cNvPr id="14" name="جدول 13"/>
          <p:cNvGraphicFramePr>
            <a:graphicFrameLocks noGrp="1"/>
          </p:cNvGraphicFramePr>
          <p:nvPr/>
        </p:nvGraphicFramePr>
        <p:xfrm>
          <a:off x="2500948" y="3604259"/>
          <a:ext cx="7443152" cy="2567940"/>
        </p:xfrm>
        <a:graphic>
          <a:graphicData uri="http://schemas.openxmlformats.org/drawingml/2006/table">
            <a:tbl>
              <a:tblPr/>
              <a:tblGrid>
                <a:gridCol w="3109123">
                  <a:extLst>
                    <a:ext uri="{9D8B030D-6E8A-4147-A177-3AD203B41FA5}">
                      <a16:colId xmlns:a16="http://schemas.microsoft.com/office/drawing/2014/main" val="20000"/>
                    </a:ext>
                  </a:extLst>
                </a:gridCol>
                <a:gridCol w="3109123">
                  <a:extLst>
                    <a:ext uri="{9D8B030D-6E8A-4147-A177-3AD203B41FA5}">
                      <a16:colId xmlns:a16="http://schemas.microsoft.com/office/drawing/2014/main" val="20001"/>
                    </a:ext>
                  </a:extLst>
                </a:gridCol>
                <a:gridCol w="1224906">
                  <a:extLst>
                    <a:ext uri="{9D8B030D-6E8A-4147-A177-3AD203B41FA5}">
                      <a16:colId xmlns:a16="http://schemas.microsoft.com/office/drawing/2014/main" val="20002"/>
                    </a:ext>
                  </a:extLst>
                </a:gridCol>
              </a:tblGrid>
              <a:tr h="641985">
                <a:tc gridSpan="2">
                  <a:txBody>
                    <a:bodyPr/>
                    <a:lstStyle/>
                    <a:p>
                      <a:pPr algn="ctr">
                        <a:lnSpc>
                          <a:spcPct val="150000"/>
                        </a:lnSpc>
                        <a:spcAft>
                          <a:spcPts val="600"/>
                        </a:spcAft>
                      </a:pPr>
                      <a:r>
                        <a:rPr lang="en-US" sz="1600" b="1" dirty="0" err="1">
                          <a:solidFill>
                            <a:srgbClr val="000000"/>
                          </a:solidFill>
                          <a:latin typeface="Times New Roman"/>
                          <a:ea typeface="Calibri"/>
                          <a:cs typeface="Arial"/>
                        </a:rPr>
                        <a:t>V</a:t>
                      </a:r>
                      <a:r>
                        <a:rPr lang="en-US" sz="1600" b="1" baseline="-25000" dirty="0" err="1">
                          <a:solidFill>
                            <a:srgbClr val="000000"/>
                          </a:solidFill>
                          <a:latin typeface="Times New Roman"/>
                          <a:ea typeface="Calibri"/>
                          <a:cs typeface="Arial"/>
                        </a:rPr>
                        <a:t>c</a:t>
                      </a:r>
                      <a:endParaRPr lang="en-US" sz="1600" b="1"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nSpc>
                          <a:spcPct val="150000"/>
                        </a:lnSpc>
                        <a:spcAft>
                          <a:spcPts val="600"/>
                        </a:spcAft>
                      </a:pPr>
                      <a:endParaRPr lang="en-US" sz="1600" b="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41985">
                <a:tc rowSpan="3">
                  <a:txBody>
                    <a:bodyPr/>
                    <a:lstStyle/>
                    <a:p>
                      <a:pPr algn="ctr">
                        <a:lnSpc>
                          <a:spcPct val="150000"/>
                        </a:lnSpc>
                        <a:spcBef>
                          <a:spcPts val="1200"/>
                        </a:spcBef>
                        <a:spcAft>
                          <a:spcPts val="600"/>
                        </a:spcAft>
                      </a:pPr>
                      <a:r>
                        <a:rPr lang="en-US" sz="1600" b="0" dirty="0">
                          <a:solidFill>
                            <a:srgbClr val="000000"/>
                          </a:solidFill>
                          <a:latin typeface="Times New Roman"/>
                          <a:ea typeface="Calibri"/>
                          <a:cs typeface="Arial"/>
                        </a:rPr>
                        <a:t>Least of (a),(b)  and (c)</a:t>
                      </a:r>
                      <a:endParaRPr lang="en-US" sz="1600" b="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600"/>
                        </a:spcAft>
                      </a:pPr>
                      <a:endParaRPr lang="en-US" sz="1600" b="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600"/>
                        </a:spcAft>
                      </a:pPr>
                      <a:r>
                        <a:rPr lang="en-US" sz="1600" b="0">
                          <a:solidFill>
                            <a:srgbClr val="000000"/>
                          </a:solidFill>
                          <a:latin typeface="Times New Roman"/>
                          <a:ea typeface="Calibri"/>
                          <a:cs typeface="Arial"/>
                        </a:rPr>
                        <a:t>(a)</a:t>
                      </a:r>
                      <a:endParaRPr lang="en-US" sz="1600" b="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41985">
                <a:tc vMerge="1">
                  <a:txBody>
                    <a:bodyPr/>
                    <a:lstStyle/>
                    <a:p>
                      <a:pPr rtl="1"/>
                      <a:endParaRPr lang="ar-SA"/>
                    </a:p>
                  </a:txBody>
                  <a:tcPr/>
                </a:tc>
                <a:tc>
                  <a:txBody>
                    <a:bodyPr/>
                    <a:lstStyle/>
                    <a:p>
                      <a:pPr>
                        <a:lnSpc>
                          <a:spcPct val="150000"/>
                        </a:lnSpc>
                        <a:spcAft>
                          <a:spcPts val="600"/>
                        </a:spcAft>
                      </a:pPr>
                      <a:endParaRPr lang="en-US" sz="1600" b="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600"/>
                        </a:spcAft>
                      </a:pPr>
                      <a:r>
                        <a:rPr lang="en-US" sz="1600" b="0">
                          <a:solidFill>
                            <a:srgbClr val="000000"/>
                          </a:solidFill>
                          <a:latin typeface="Times New Roman"/>
                          <a:ea typeface="Calibri"/>
                          <a:cs typeface="Arial"/>
                        </a:rPr>
                        <a:t>(b)</a:t>
                      </a:r>
                      <a:endParaRPr lang="en-US" sz="1600" b="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41985">
                <a:tc vMerge="1">
                  <a:txBody>
                    <a:bodyPr/>
                    <a:lstStyle/>
                    <a:p>
                      <a:pPr rtl="1"/>
                      <a:endParaRPr lang="ar-SA"/>
                    </a:p>
                  </a:txBody>
                  <a:tcPr/>
                </a:tc>
                <a:tc>
                  <a:txBody>
                    <a:bodyPr/>
                    <a:lstStyle/>
                    <a:p>
                      <a:pPr>
                        <a:lnSpc>
                          <a:spcPct val="150000"/>
                        </a:lnSpc>
                        <a:spcAft>
                          <a:spcPts val="600"/>
                        </a:spcAft>
                      </a:pPr>
                      <a:endParaRPr lang="en-US" sz="1600" b="0" dirty="0">
                        <a:solidFill>
                          <a:srgbClr val="000000"/>
                        </a:solidFill>
                        <a:latin typeface="Times New Roman"/>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600"/>
                        </a:spcAft>
                      </a:pPr>
                      <a:r>
                        <a:rPr lang="en-US" sz="1600" b="0" dirty="0">
                          <a:solidFill>
                            <a:srgbClr val="000000"/>
                          </a:solidFill>
                          <a:latin typeface="Times New Roman"/>
                          <a:ea typeface="Calibri"/>
                          <a:cs typeface="Arial"/>
                        </a:rPr>
                        <a:t>(c)</a:t>
                      </a:r>
                      <a:endParaRPr lang="en-US" sz="1600" b="0" dirty="0">
                        <a:solidFill>
                          <a:srgbClr val="000000"/>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22537" name="Picture 9"/>
          <p:cNvPicPr>
            <a:picLocks noChangeAspect="1" noChangeArrowheads="1"/>
          </p:cNvPicPr>
          <p:nvPr/>
        </p:nvPicPr>
        <p:blipFill>
          <a:blip r:embed="rId3">
            <a:clrChange>
              <a:clrFrom>
                <a:srgbClr val="FFFFFF"/>
              </a:clrFrom>
              <a:clrTo>
                <a:srgbClr val="FFFFFF">
                  <a:alpha val="0"/>
                </a:srgbClr>
              </a:clrTo>
            </a:clrChange>
            <a:lum bright="-30000" contrast="40000"/>
          </a:blip>
          <a:srcRect/>
          <a:stretch>
            <a:fillRect/>
          </a:stretch>
        </p:blipFill>
        <p:spPr bwMode="auto">
          <a:xfrm>
            <a:off x="5829300" y="4927600"/>
            <a:ext cx="2621280" cy="546100"/>
          </a:xfrm>
          <a:prstGeom prst="rect">
            <a:avLst/>
          </a:prstGeom>
          <a:noFill/>
        </p:spPr>
      </p:pic>
      <p:pic>
        <p:nvPicPr>
          <p:cNvPr id="22536" name="Picture 8"/>
          <p:cNvPicPr>
            <a:picLocks noChangeAspect="1" noChangeArrowheads="1"/>
          </p:cNvPicPr>
          <p:nvPr/>
        </p:nvPicPr>
        <p:blipFill>
          <a:blip r:embed="rId4">
            <a:clrChange>
              <a:clrFrom>
                <a:srgbClr val="FFFFFF"/>
              </a:clrFrom>
              <a:clrTo>
                <a:srgbClr val="FFFFFF">
                  <a:alpha val="0"/>
                </a:srgbClr>
              </a:clrTo>
            </a:clrChange>
            <a:lum bright="-30000" contrast="40000"/>
          </a:blip>
          <a:srcRect/>
          <a:stretch>
            <a:fillRect/>
          </a:stretch>
        </p:blipFill>
        <p:spPr bwMode="auto">
          <a:xfrm>
            <a:off x="5791200" y="4305300"/>
            <a:ext cx="2692400" cy="473210"/>
          </a:xfrm>
          <a:prstGeom prst="rect">
            <a:avLst/>
          </a:prstGeom>
          <a:noFill/>
        </p:spPr>
      </p:pic>
      <p:pic>
        <p:nvPicPr>
          <p:cNvPr id="22535" name="Picture 7"/>
          <p:cNvPicPr>
            <a:picLocks noChangeAspect="1" noChangeArrowheads="1"/>
          </p:cNvPicPr>
          <p:nvPr/>
        </p:nvPicPr>
        <p:blipFill>
          <a:blip r:embed="rId5">
            <a:clrChange>
              <a:clrFrom>
                <a:srgbClr val="FFFFFF"/>
              </a:clrFrom>
              <a:clrTo>
                <a:srgbClr val="FFFFFF">
                  <a:alpha val="0"/>
                </a:srgbClr>
              </a:clrTo>
            </a:clrChange>
            <a:lum bright="-30000" contrast="40000"/>
          </a:blip>
          <a:srcRect/>
          <a:stretch>
            <a:fillRect/>
          </a:stretch>
        </p:blipFill>
        <p:spPr bwMode="auto">
          <a:xfrm>
            <a:off x="6210300" y="5600701"/>
            <a:ext cx="1626145" cy="393699"/>
          </a:xfrm>
          <a:prstGeom prst="rect">
            <a:avLst/>
          </a:prstGeom>
          <a:noFill/>
        </p:spPr>
      </p:pic>
    </p:spTree>
    <p:extLst>
      <p:ext uri="{BB962C8B-B14F-4D97-AF65-F5344CB8AC3E}">
        <p14:creationId xmlns:p14="http://schemas.microsoft.com/office/powerpoint/2010/main" val="740331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06520" y="601703"/>
            <a:ext cx="1689886" cy="507831"/>
          </a:xfrm>
          <a:prstGeom prst="rect">
            <a:avLst/>
          </a:prstGeom>
        </p:spPr>
        <p:txBody>
          <a:bodyPr wrap="none">
            <a:spAutoFit/>
          </a:bodyPr>
          <a:lstStyle/>
          <a:p>
            <a:pPr marL="457200" marR="0">
              <a:lnSpc>
                <a:spcPct val="150000"/>
              </a:lnSpc>
              <a:spcBef>
                <a:spcPts val="0"/>
              </a:spcBef>
              <a:spcAft>
                <a:spcPts val="1000"/>
              </a:spcAft>
            </a:pPr>
            <a:r>
              <a:rPr lang="en-US" b="1" i="1" spc="7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Live load</a:t>
            </a:r>
            <a:r>
              <a:rPr lang="en-US" sz="1600" b="1" i="1" spc="75"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1600" b="1" i="1" spc="75"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1710553" y="1395547"/>
            <a:ext cx="7506500" cy="2039983"/>
          </a:xfrm>
          <a:prstGeom prst="rect">
            <a:avLst/>
          </a:prstGeom>
        </p:spPr>
      </p:pic>
      <p:sp>
        <p:nvSpPr>
          <p:cNvPr id="6" name="Oval 5"/>
          <p:cNvSpPr/>
          <p:nvPr/>
        </p:nvSpPr>
        <p:spPr>
          <a:xfrm>
            <a:off x="7040880" y="2795450"/>
            <a:ext cx="1018903" cy="640079"/>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ectangle 6"/>
          <p:cNvSpPr/>
          <p:nvPr/>
        </p:nvSpPr>
        <p:spPr>
          <a:xfrm>
            <a:off x="2415803" y="4127546"/>
            <a:ext cx="6096000" cy="1415772"/>
          </a:xfrm>
          <a:prstGeom prst="rect">
            <a:avLst/>
          </a:prstGeom>
        </p:spPr>
        <p:txBody>
          <a:bodyPr>
            <a:spAutoFit/>
          </a:bodyPr>
          <a:lstStyle/>
          <a:p>
            <a:pPr>
              <a:lnSpc>
                <a:spcPct val="150000"/>
              </a:lnSpc>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For the roof stair case,</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it is assumed that the water tanks will be above the roof.</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So, Live Load = 10 KN/m</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cxnSp>
        <p:nvCxnSpPr>
          <p:cNvPr id="9" name="Straight Arrow Connector 8"/>
          <p:cNvCxnSpPr/>
          <p:nvPr/>
        </p:nvCxnSpPr>
        <p:spPr>
          <a:xfrm>
            <a:off x="8059783" y="3148149"/>
            <a:ext cx="158060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Rectangle 9"/>
          <p:cNvSpPr/>
          <p:nvPr/>
        </p:nvSpPr>
        <p:spPr>
          <a:xfrm>
            <a:off x="4489041" y="1026215"/>
            <a:ext cx="2377895" cy="369332"/>
          </a:xfrm>
          <a:prstGeom prst="rect">
            <a:avLst/>
          </a:prstGeom>
        </p:spPr>
        <p:txBody>
          <a:bodyPr wrap="none">
            <a:spAutoFit/>
          </a:bodyPr>
          <a:lstStyle/>
          <a:p>
            <a:r>
              <a:rPr lang="en-US" b="1">
                <a:solidFill>
                  <a:srgbClr val="000000"/>
                </a:solidFill>
                <a:latin typeface="Times New Roman" panose="02020603050405020304" pitchFamily="18" charset="0"/>
                <a:ea typeface="Calibri" panose="020F0502020204030204" pitchFamily="34" charset="0"/>
              </a:rPr>
              <a:t>ASCE 7-10: Table 4-1 </a:t>
            </a:r>
            <a:endParaRPr lang="en-US"/>
          </a:p>
        </p:txBody>
      </p:sp>
      <p:sp>
        <p:nvSpPr>
          <p:cNvPr id="11" name="Rectangle 10"/>
          <p:cNvSpPr/>
          <p:nvPr/>
        </p:nvSpPr>
        <p:spPr>
          <a:xfrm>
            <a:off x="9730048" y="2963483"/>
            <a:ext cx="1011815"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3 KN/m</a:t>
            </a:r>
            <a:r>
              <a:rPr lang="en-US" baseline="30000" dirty="0">
                <a:solidFill>
                  <a:srgbClr val="000000"/>
                </a:solidFill>
                <a:latin typeface="Times New Roman" panose="02020603050405020304" pitchFamily="18" charset="0"/>
                <a:ea typeface="Calibri" panose="020F0502020204030204" pitchFamily="34" charset="0"/>
              </a:rPr>
              <a:t>2</a:t>
            </a:r>
            <a:endParaRPr lang="en-US" dirty="0"/>
          </a:p>
        </p:txBody>
      </p:sp>
      <p:sp>
        <p:nvSpPr>
          <p:cNvPr id="12" name="Slide Number Placeholder 11"/>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763641862"/>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130</a:t>
            </a:fld>
            <a:endParaRPr lang="en-US" dirty="0"/>
          </a:p>
        </p:txBody>
      </p:sp>
      <p:sp>
        <p:nvSpPr>
          <p:cNvPr id="5" name="مستطيل 4"/>
          <p:cNvSpPr/>
          <p:nvPr/>
        </p:nvSpPr>
        <p:spPr>
          <a:xfrm>
            <a:off x="2111372" y="297934"/>
            <a:ext cx="3692036" cy="369332"/>
          </a:xfrm>
          <a:prstGeom prst="rect">
            <a:avLst/>
          </a:prstGeom>
        </p:spPr>
        <p:txBody>
          <a:bodyPr wrap="none">
            <a:spAutoFit/>
          </a:bodyPr>
          <a:lstStyle/>
          <a:p>
            <a:r>
              <a:rPr lang="en-US" dirty="0" smtClean="0">
                <a:latin typeface="Times New Roman" pitchFamily="18" charset="0"/>
                <a:cs typeface="Times New Roman" pitchFamily="18" charset="0"/>
              </a:rPr>
              <a:t>Nominal shear capacity (</a:t>
            </a:r>
            <a:r>
              <a:rPr lang="en-US" dirty="0" err="1" smtClean="0">
                <a:latin typeface="Times New Roman" pitchFamily="18" charset="0"/>
                <a:cs typeface="Times New Roman" pitchFamily="18" charset="0"/>
              </a:rPr>
              <a:t>V</a:t>
            </a:r>
            <a:r>
              <a:rPr lang="en-US" baseline="-25000" dirty="0" err="1" smtClean="0">
                <a:latin typeface="Times New Roman" pitchFamily="18" charset="0"/>
                <a:cs typeface="Times New Roman" pitchFamily="18" charset="0"/>
              </a:rPr>
              <a:t>n</a:t>
            </a:r>
            <a:r>
              <a:rPr lang="en-US" dirty="0" smtClean="0">
                <a:latin typeface="Times New Roman" pitchFamily="18" charset="0"/>
                <a:cs typeface="Times New Roman" pitchFamily="18" charset="0"/>
              </a:rPr>
              <a:t>) for walls</a:t>
            </a:r>
            <a:endParaRPr lang="ar-SA" dirty="0">
              <a:latin typeface="Times New Roman" pitchFamily="18" charset="0"/>
              <a:cs typeface="Times New Roman" pitchFamily="18" charset="0"/>
            </a:endParaRPr>
          </a:p>
        </p:txBody>
      </p:sp>
      <p:sp>
        <p:nvSpPr>
          <p:cNvPr id="11" name="مربع نص 10"/>
          <p:cNvSpPr txBox="1"/>
          <p:nvPr/>
        </p:nvSpPr>
        <p:spPr>
          <a:xfrm>
            <a:off x="1981200" y="1587500"/>
            <a:ext cx="4216400" cy="1477328"/>
          </a:xfrm>
          <a:prstGeom prst="rect">
            <a:avLst/>
          </a:prstGeom>
          <a:noFill/>
        </p:spPr>
        <p:txBody>
          <a:bodyPr wrap="square" rtlCol="1">
            <a:spAutoFit/>
          </a:bodyPr>
          <a:lstStyle/>
          <a:p>
            <a:r>
              <a:rPr lang="en-US" dirty="0" err="1" smtClean="0">
                <a:latin typeface="Times New Roman" pitchFamily="18" charset="0"/>
                <a:cs typeface="Times New Roman" pitchFamily="18" charset="0"/>
              </a:rPr>
              <a:t>V</a:t>
            </a:r>
            <a:r>
              <a:rPr lang="en-US" baseline="-25000" dirty="0" err="1" smtClean="0">
                <a:latin typeface="Times New Roman" pitchFamily="18" charset="0"/>
                <a:cs typeface="Times New Roman" pitchFamily="18" charset="0"/>
              </a:rPr>
              <a:t>n</a:t>
            </a:r>
            <a:r>
              <a:rPr lang="en-US" dirty="0" smtClean="0">
                <a:latin typeface="Times New Roman" pitchFamily="18" charset="0"/>
                <a:cs typeface="Times New Roman" pitchFamily="18" charset="0"/>
              </a:rPr>
              <a:t> shall not exceed 0.83      ℎ 𝑑</a:t>
            </a:r>
          </a:p>
          <a:p>
            <a:r>
              <a:rPr lang="en-US" dirty="0" smtClean="0">
                <a:latin typeface="Times New Roman" pitchFamily="18" charset="0"/>
                <a:cs typeface="Times New Roman" pitchFamily="18" charset="0"/>
              </a:rPr>
              <a:t>Which,</a:t>
            </a:r>
          </a:p>
          <a:p>
            <a:r>
              <a:rPr lang="en-US" dirty="0" smtClean="0">
                <a:latin typeface="Times New Roman" pitchFamily="18" charset="0"/>
                <a:cs typeface="Times New Roman" pitchFamily="18" charset="0"/>
              </a:rPr>
              <a:t>h: Thickness of wall</a:t>
            </a:r>
          </a:p>
          <a:p>
            <a:r>
              <a:rPr lang="en-US" dirty="0" smtClean="0">
                <a:latin typeface="Times New Roman" pitchFamily="18" charset="0"/>
                <a:cs typeface="Times New Roman" pitchFamily="18" charset="0"/>
              </a:rPr>
              <a:t>d: Shall be taken equal to 0.8  </a:t>
            </a:r>
          </a:p>
          <a:p>
            <a:endParaRPr lang="ar-SA" dirty="0">
              <a:latin typeface="Times New Roman" pitchFamily="18" charset="0"/>
              <a:cs typeface="Times New Roman" pitchFamily="18" charset="0"/>
            </a:endParaRPr>
          </a:p>
        </p:txBody>
      </p:sp>
      <p:sp>
        <p:nvSpPr>
          <p:cNvPr id="23559" name="Rectangle 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3558" name="Picture 6"/>
          <p:cNvPicPr>
            <a:picLocks noChangeAspect="1" noChangeArrowheads="1"/>
          </p:cNvPicPr>
          <p:nvPr/>
        </p:nvPicPr>
        <p:blipFill>
          <a:blip r:embed="rId2">
            <a:clrChange>
              <a:clrFrom>
                <a:srgbClr val="FFFFFF"/>
              </a:clrFrom>
              <a:clrTo>
                <a:srgbClr val="FFFFFF">
                  <a:alpha val="0"/>
                </a:srgbClr>
              </a:clrTo>
            </a:clrChange>
            <a:lum bright="-20000"/>
          </a:blip>
          <a:srcRect/>
          <a:stretch>
            <a:fillRect/>
          </a:stretch>
        </p:blipFill>
        <p:spPr bwMode="auto">
          <a:xfrm>
            <a:off x="4330700" y="1638300"/>
            <a:ext cx="266700" cy="266700"/>
          </a:xfrm>
          <a:prstGeom prst="rect">
            <a:avLst/>
          </a:prstGeom>
          <a:noFill/>
        </p:spPr>
      </p:pic>
      <p:sp>
        <p:nvSpPr>
          <p:cNvPr id="23561" name="Rectangle 9"/>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3560" name="Picture 8"/>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4775201" y="2451101"/>
            <a:ext cx="228600" cy="289559"/>
          </a:xfrm>
          <a:prstGeom prst="rect">
            <a:avLst/>
          </a:prstGeom>
          <a:noFill/>
        </p:spPr>
      </p:pic>
      <p:sp>
        <p:nvSpPr>
          <p:cNvPr id="16" name="مربع نص 15"/>
          <p:cNvSpPr txBox="1"/>
          <p:nvPr/>
        </p:nvSpPr>
        <p:spPr>
          <a:xfrm>
            <a:off x="1663700" y="1041400"/>
            <a:ext cx="1739900" cy="369332"/>
          </a:xfrm>
          <a:prstGeom prst="rect">
            <a:avLst/>
          </a:prstGeom>
          <a:noFill/>
        </p:spPr>
        <p:txBody>
          <a:bodyPr wrap="square" rtlCol="1">
            <a:spAutoFit/>
          </a:bodyPr>
          <a:lstStyle/>
          <a:p>
            <a:r>
              <a:rPr lang="en-US" dirty="0" smtClean="0">
                <a:latin typeface="Times New Roman" pitchFamily="18" charset="0"/>
                <a:cs typeface="Times New Roman" pitchFamily="18" charset="0"/>
              </a:rPr>
              <a:t>For Spandrel</a:t>
            </a:r>
            <a:endParaRPr lang="ar-SA" dirty="0">
              <a:latin typeface="Times New Roman" pitchFamily="18" charset="0"/>
              <a:cs typeface="Times New Roman" pitchFamily="18" charset="0"/>
            </a:endParaRPr>
          </a:p>
        </p:txBody>
      </p:sp>
      <p:sp>
        <p:nvSpPr>
          <p:cNvPr id="17" name="مربع نص 16"/>
          <p:cNvSpPr txBox="1"/>
          <p:nvPr/>
        </p:nvSpPr>
        <p:spPr>
          <a:xfrm>
            <a:off x="1714500" y="3175000"/>
            <a:ext cx="1739900" cy="369332"/>
          </a:xfrm>
          <a:prstGeom prst="rect">
            <a:avLst/>
          </a:prstGeom>
          <a:noFill/>
        </p:spPr>
        <p:txBody>
          <a:bodyPr wrap="square" rtlCol="1">
            <a:spAutoFit/>
          </a:bodyPr>
          <a:lstStyle/>
          <a:p>
            <a:r>
              <a:rPr lang="en-US" dirty="0" smtClean="0">
                <a:latin typeface="Times New Roman" pitchFamily="18" charset="0"/>
                <a:cs typeface="Times New Roman" pitchFamily="18" charset="0"/>
              </a:rPr>
              <a:t>For Pier</a:t>
            </a:r>
            <a:endParaRPr lang="ar-SA" dirty="0">
              <a:latin typeface="Times New Roman" pitchFamily="18" charset="0"/>
              <a:cs typeface="Times New Roman" pitchFamily="18" charset="0"/>
            </a:endParaRPr>
          </a:p>
        </p:txBody>
      </p:sp>
      <p:sp>
        <p:nvSpPr>
          <p:cNvPr id="23563" name="Rectangle 1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3562" name="Picture 10"/>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2006600" y="3606800"/>
            <a:ext cx="2747264" cy="406400"/>
          </a:xfrm>
          <a:prstGeom prst="rect">
            <a:avLst/>
          </a:prstGeom>
          <a:noFill/>
        </p:spPr>
      </p:pic>
      <p:sp>
        <p:nvSpPr>
          <p:cNvPr id="20" name="مربع نص 19"/>
          <p:cNvSpPr txBox="1"/>
          <p:nvPr/>
        </p:nvSpPr>
        <p:spPr>
          <a:xfrm>
            <a:off x="2692400" y="4445000"/>
            <a:ext cx="7937500" cy="2031325"/>
          </a:xfrm>
          <a:prstGeom prst="rect">
            <a:avLst/>
          </a:prstGeom>
          <a:noFill/>
        </p:spPr>
        <p:txBody>
          <a:bodyPr wrap="square" rtlCol="1">
            <a:spAutoFit/>
          </a:bodyPr>
          <a:lstStyle/>
          <a:p>
            <a:r>
              <a:rPr lang="en-US" dirty="0" smtClean="0">
                <a:latin typeface="Times New Roman" pitchFamily="18" charset="0"/>
                <a:cs typeface="Times New Roman" pitchFamily="18" charset="0"/>
              </a:rPr>
              <a:t>Where:</a:t>
            </a:r>
          </a:p>
          <a:p>
            <a:r>
              <a:rPr lang="en-US" dirty="0" smtClean="0">
                <a:latin typeface="Times New Roman" pitchFamily="18" charset="0"/>
                <a:cs typeface="Times New Roman" pitchFamily="18" charset="0"/>
              </a:rPr>
              <a:t>A</a:t>
            </a:r>
            <a:r>
              <a:rPr lang="en-US" baseline="-25000" dirty="0" smtClean="0">
                <a:latin typeface="Times New Roman" pitchFamily="18" charset="0"/>
                <a:cs typeface="Times New Roman" pitchFamily="18" charset="0"/>
              </a:rPr>
              <a:t>cv</a:t>
            </a:r>
            <a:r>
              <a:rPr lang="en-US" dirty="0" smtClean="0">
                <a:latin typeface="Times New Roman" pitchFamily="18" charset="0"/>
                <a:cs typeface="Times New Roman" pitchFamily="18" charset="0"/>
              </a:rPr>
              <a:t>: Gross area of shear wall cross section, which equal </a:t>
            </a:r>
            <a:r>
              <a:rPr lang="en-US" dirty="0" err="1" smtClean="0">
                <a:latin typeface="Times New Roman" pitchFamily="18" charset="0"/>
                <a:cs typeface="Times New Roman" pitchFamily="18" charset="0"/>
              </a:rPr>
              <a:t>b</a:t>
            </a:r>
            <a:r>
              <a:rPr lang="en-US" baseline="-25000" dirty="0" err="1" smtClean="0">
                <a:latin typeface="Times New Roman" pitchFamily="18" charset="0"/>
                <a:cs typeface="Times New Roman" pitchFamily="18" charset="0"/>
              </a:rPr>
              <a:t>w</a:t>
            </a:r>
            <a:r>
              <a:rPr lang="en-US" dirty="0" smtClean="0">
                <a:latin typeface="Times New Roman" pitchFamily="18" charset="0"/>
                <a:cs typeface="Times New Roman" pitchFamily="18" charset="0"/>
              </a:rPr>
              <a:t> x </a:t>
            </a:r>
            <a:r>
              <a:rPr lang="en-US" dirty="0" err="1" smtClean="0">
                <a:latin typeface="Times New Roman" pitchFamily="18" charset="0"/>
                <a:cs typeface="Times New Roman" pitchFamily="18" charset="0"/>
              </a:rPr>
              <a:t>L</a:t>
            </a:r>
            <a:r>
              <a:rPr lang="en-US" baseline="-25000" dirty="0" err="1" smtClean="0">
                <a:latin typeface="Times New Roman" pitchFamily="18" charset="0"/>
                <a:cs typeface="Times New Roman" pitchFamily="18" charset="0"/>
              </a:rPr>
              <a:t>w</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	𝛼</a:t>
            </a:r>
            <a:r>
              <a:rPr lang="en-US" baseline="-25000" dirty="0" smtClean="0">
                <a:latin typeface="Times New Roman" pitchFamily="18" charset="0"/>
                <a:cs typeface="Times New Roman" pitchFamily="18" charset="0"/>
              </a:rPr>
              <a:t>𝑐</a:t>
            </a:r>
            <a:r>
              <a:rPr lang="en-US" dirty="0" smtClean="0">
                <a:latin typeface="Times New Roman" pitchFamily="18" charset="0"/>
                <a:cs typeface="Times New Roman" pitchFamily="18" charset="0"/>
              </a:rPr>
              <a:t>: Coefficient = 0.25 For  ≤ 1.5.</a:t>
            </a:r>
          </a:p>
          <a:p>
            <a:r>
              <a:rPr lang="en-US" dirty="0" smtClean="0">
                <a:latin typeface="Times New Roman" pitchFamily="18" charset="0"/>
                <a:cs typeface="Times New Roman" pitchFamily="18" charset="0"/>
              </a:rPr>
              <a:t>                                 = 0.17 For  ≥ 2.0.</a:t>
            </a:r>
          </a:p>
          <a:p>
            <a:r>
              <a:rPr lang="en-US" dirty="0" smtClean="0">
                <a:latin typeface="Times New Roman" pitchFamily="18" charset="0"/>
                <a:cs typeface="Times New Roman" pitchFamily="18" charset="0"/>
              </a:rPr>
              <a:t>	                         Varies linearly between 0.17 and 0.25 for   between 1.5 and 2.0.</a:t>
            </a:r>
          </a:p>
          <a:p>
            <a:r>
              <a:rPr lang="en-US" dirty="0" smtClean="0">
                <a:latin typeface="Times New Roman" pitchFamily="18" charset="0"/>
                <a:cs typeface="Times New Roman" pitchFamily="18" charset="0"/>
              </a:rPr>
              <a:t>𝜌</a:t>
            </a:r>
            <a:r>
              <a:rPr lang="en-US" baseline="-25000" dirty="0" smtClean="0">
                <a:latin typeface="Times New Roman" pitchFamily="18" charset="0"/>
                <a:cs typeface="Times New Roman" pitchFamily="18" charset="0"/>
              </a:rPr>
              <a:t>𝑡</a:t>
            </a:r>
            <a:r>
              <a:rPr lang="en-US" dirty="0" smtClean="0">
                <a:latin typeface="Times New Roman" pitchFamily="18" charset="0"/>
                <a:cs typeface="Times New Roman" pitchFamily="18" charset="0"/>
              </a:rPr>
              <a:t>: Transverse reinforcement ratio.</a:t>
            </a:r>
          </a:p>
          <a:p>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55285442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131</a:t>
            </a:fld>
            <a:endParaRPr lang="en-US" dirty="0"/>
          </a:p>
        </p:txBody>
      </p:sp>
      <p:sp>
        <p:nvSpPr>
          <p:cNvPr id="24578"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77" name="Picture 1"/>
          <p:cNvPicPr>
            <a:picLocks noChangeAspect="1" noChangeArrowheads="1"/>
          </p:cNvPicPr>
          <p:nvPr/>
        </p:nvPicPr>
        <p:blipFill>
          <a:blip r:embed="rId2">
            <a:clrChange>
              <a:clrFrom>
                <a:srgbClr val="FFFFFF"/>
              </a:clrFrom>
              <a:clrTo>
                <a:srgbClr val="FFFFFF">
                  <a:alpha val="0"/>
                </a:srgbClr>
              </a:clrTo>
            </a:clrChange>
            <a:lum bright="-20000"/>
          </a:blip>
          <a:srcRect/>
          <a:stretch>
            <a:fillRect/>
          </a:stretch>
        </p:blipFill>
        <p:spPr bwMode="auto">
          <a:xfrm>
            <a:off x="2044700" y="444500"/>
            <a:ext cx="3559598" cy="388013"/>
          </a:xfrm>
          <a:prstGeom prst="rect">
            <a:avLst/>
          </a:prstGeom>
          <a:noFill/>
        </p:spPr>
      </p:pic>
      <p:sp>
        <p:nvSpPr>
          <p:cNvPr id="24579" name="Rectangle 3"/>
          <p:cNvSpPr>
            <a:spLocks noChangeArrowheads="1"/>
          </p:cNvSpPr>
          <p:nvPr/>
        </p:nvSpPr>
        <p:spPr bwMode="auto">
          <a:xfrm>
            <a:off x="2057400" y="1130014"/>
            <a:ext cx="1672253"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𝜌𝑡 𝑚𝑖𝑛 = 0.0025.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𝜌𝑙 𝑚𝑖𝑛 = 0.0025.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581"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80" name="Picture 4"/>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1955801" y="2159001"/>
            <a:ext cx="3748964" cy="401052"/>
          </a:xfrm>
          <a:prstGeom prst="rect">
            <a:avLst/>
          </a:prstGeom>
          <a:noFill/>
        </p:spPr>
      </p:pic>
      <p:sp>
        <p:nvSpPr>
          <p:cNvPr id="24586" name="Rectangle 10"/>
          <p:cNvSpPr>
            <a:spLocks noChangeArrowheads="1"/>
          </p:cNvSpPr>
          <p:nvPr/>
        </p:nvSpPr>
        <p:spPr bwMode="auto">
          <a:xfrm>
            <a:off x="1902725" y="2920052"/>
            <a:ext cx="5210081"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𝜌</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𝑡</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𝑚𝑖𝑛 = 0.0025.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defTabSz="914400" eaLnBrk="0" fontAlgn="base" hangingPunct="0">
              <a:spcBef>
                <a:spcPct val="0"/>
              </a:spcBef>
              <a:spcAft>
                <a:spcPct val="0"/>
              </a:spcAf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𝜌</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𝑙</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𝑚𝑖𝑛 = 0.0025 + 0.5 (2.5 -            </a:t>
            </a:r>
            <a:r>
              <a:rPr lang="en-US" sz="1600" dirty="0" smtClean="0">
                <a:solidFill>
                  <a:srgbClr val="000000"/>
                </a:solidFill>
                <a:latin typeface="Times New Roman" pitchFamily="18" charset="0"/>
                <a:ea typeface="Calibri" pitchFamily="34" charset="0"/>
                <a:cs typeface="Times New Roman" pitchFamily="18" charset="0"/>
              </a:rPr>
              <a:t>) (𝜌</a:t>
            </a:r>
            <a:r>
              <a:rPr lang="en-US" sz="1600" baseline="-30000" dirty="0" smtClean="0">
                <a:solidFill>
                  <a:srgbClr val="000000"/>
                </a:solidFill>
                <a:latin typeface="Times New Roman" pitchFamily="18" charset="0"/>
                <a:ea typeface="Calibri" pitchFamily="34" charset="0"/>
                <a:cs typeface="Times New Roman" pitchFamily="18" charset="0"/>
              </a:rPr>
              <a:t>𝑡</a:t>
            </a:r>
            <a:r>
              <a:rPr lang="en-US" sz="1600" dirty="0" smtClean="0">
                <a:solidFill>
                  <a:srgbClr val="000000"/>
                </a:solidFill>
                <a:latin typeface="Times New Roman" pitchFamily="18" charset="0"/>
                <a:ea typeface="Calibri" pitchFamily="34" charset="0"/>
                <a:cs typeface="Times New Roman" pitchFamily="18" charset="0"/>
              </a:rPr>
              <a:t> − 0.0025) ≥ 0.0025.</a:t>
            </a:r>
            <a:endParaRPr lang="en-US" sz="16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4585" name="Picture 9"/>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4409720" y="3079904"/>
            <a:ext cx="296750" cy="556406"/>
          </a:xfrm>
          <a:prstGeom prst="rect">
            <a:avLst/>
          </a:prstGeom>
          <a:noFill/>
        </p:spPr>
      </p:pic>
      <p:sp>
        <p:nvSpPr>
          <p:cNvPr id="24588" name="Rectangle 12"/>
          <p:cNvSpPr>
            <a:spLocks noChangeArrowheads="1"/>
          </p:cNvSpPr>
          <p:nvPr/>
        </p:nvSpPr>
        <p:spPr bwMode="auto">
          <a:xfrm>
            <a:off x="1719618" y="4084851"/>
            <a:ext cx="9696935"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Where:</a:t>
            </a:r>
            <a:endParaRPr kumimoji="0" lang="en-US" sz="1600" b="0" i="0" u="none" strike="noStrike" cap="none" normalizeH="0" baseline="0" dirty="0" smtClean="0">
              <a:ln>
                <a:noFill/>
              </a:ln>
              <a:solidFill>
                <a:srgbClr val="00B0F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B0F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cv</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gross area of concrete section bounded by web thickness and length of section in the direction of shear force considered in the case of walls in mm</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extLst>
      <p:ext uri="{BB962C8B-B14F-4D97-AF65-F5344CB8AC3E}">
        <p14:creationId xmlns:p14="http://schemas.microsoft.com/office/powerpoint/2010/main" val="256000543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132</a:t>
            </a:fld>
            <a:endParaRPr lang="en-US" dirty="0"/>
          </a:p>
        </p:txBody>
      </p:sp>
      <p:sp>
        <p:nvSpPr>
          <p:cNvPr id="25601" name="Rectangle 1"/>
          <p:cNvSpPr>
            <a:spLocks noChangeArrowheads="1"/>
          </p:cNvSpPr>
          <p:nvPr/>
        </p:nvSpPr>
        <p:spPr bwMode="auto">
          <a:xfrm>
            <a:off x="1724297" y="292856"/>
            <a:ext cx="7231467" cy="156966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1600200" marR="0" lvl="3" indent="-228600" algn="l" defTabSz="914400" rtl="1" eaLnBrk="1" fontAlgn="base" latinLnBrk="0" hangingPunct="1">
              <a:lnSpc>
                <a:spcPct val="100000"/>
              </a:lnSpc>
              <a:spcBef>
                <a:spcPct val="0"/>
              </a:spcBef>
              <a:spcAft>
                <a:spcPct val="0"/>
              </a:spcAft>
              <a:buClr>
                <a:srgbClr val="4F81BC"/>
              </a:buClr>
              <a:buSzPct val="100000"/>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Spacing of longitudinal reinforcement: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Spacing (S</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L</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of longitudinal bars in cast-in-place walls shall not exceed the lesser of: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3h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450 mm</a:t>
            </a:r>
          </a:p>
          <a:p>
            <a:pPr marL="0" marR="0" lvl="0" indent="0" algn="l" defTabSz="914400" rtl="0" eaLnBrk="0" fontAlgn="base" latinLnBrk="0" hangingPunct="0">
              <a:lnSpc>
                <a:spcPct val="100000"/>
              </a:lnSpc>
              <a:spcBef>
                <a:spcPct val="0"/>
              </a:spcBef>
              <a:spcAft>
                <a:spcPct val="0"/>
              </a:spcAft>
              <a:buClrTx/>
              <a:buSzTx/>
              <a:buFontTx/>
              <a:buChar char="•"/>
              <a:tabLst/>
            </a:pPr>
            <a:r>
              <a:rPr lang="en-US" sz="1600" dirty="0" smtClean="0">
                <a:solidFill>
                  <a:srgbClr val="000000"/>
                </a:solidFill>
                <a:latin typeface="Times New Roman" pitchFamily="18" charset="0"/>
                <a:ea typeface="Calibri" pitchFamily="34" charset="0"/>
                <a:cs typeface="Times New Roman" pitchFamily="18" charset="0"/>
              </a:rPr>
              <a:t>.</a:t>
            </a: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5603"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5602" name="Picture 2"/>
          <p:cNvPicPr>
            <a:picLocks noChangeAspect="1" noChangeArrowheads="1"/>
          </p:cNvPicPr>
          <p:nvPr/>
        </p:nvPicPr>
        <p:blipFill>
          <a:blip r:embed="rId2">
            <a:clrChange>
              <a:clrFrom>
                <a:srgbClr val="FFFFFF"/>
              </a:clrFrom>
              <a:clrTo>
                <a:srgbClr val="FFFFFF">
                  <a:alpha val="0"/>
                </a:srgbClr>
              </a:clrTo>
            </a:clrChange>
            <a:lum bright="-20000"/>
          </a:blip>
          <a:srcRect/>
          <a:stretch>
            <a:fillRect/>
          </a:stretch>
        </p:blipFill>
        <p:spPr bwMode="auto">
          <a:xfrm>
            <a:off x="1959430" y="1264557"/>
            <a:ext cx="192768" cy="462643"/>
          </a:xfrm>
          <a:prstGeom prst="rect">
            <a:avLst/>
          </a:prstGeom>
          <a:noFill/>
        </p:spPr>
      </p:pic>
      <p:sp>
        <p:nvSpPr>
          <p:cNvPr id="25604" name="Rectangle 4"/>
          <p:cNvSpPr>
            <a:spLocks noChangeArrowheads="1"/>
          </p:cNvSpPr>
          <p:nvPr/>
        </p:nvSpPr>
        <p:spPr bwMode="auto">
          <a:xfrm>
            <a:off x="1689100" y="1955512"/>
            <a:ext cx="9423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Where </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a:t>
            </a:r>
            <a:r>
              <a:rPr kumimoji="0" lang="en-US" sz="1600"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w</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length of entire wall, or length of wall segment or wall pier considered in  direction of shear force, mm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5606" name="Rectangle 6"/>
          <p:cNvSpPr>
            <a:spLocks noChangeArrowheads="1"/>
          </p:cNvSpPr>
          <p:nvPr/>
        </p:nvSpPr>
        <p:spPr bwMode="auto">
          <a:xfrm>
            <a:off x="1638300" y="2614882"/>
            <a:ext cx="7720383"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1371600" marR="0" lvl="3" indent="0" algn="l" defTabSz="914400" rtl="1" eaLnBrk="1" fontAlgn="base" latinLnBrk="0" hangingPunct="1">
              <a:lnSpc>
                <a:spcPct val="100000"/>
              </a:lnSpc>
              <a:spcBef>
                <a:spcPct val="0"/>
              </a:spcBef>
              <a:spcAft>
                <a:spcPct val="0"/>
              </a:spcAft>
              <a:buClr>
                <a:srgbClr val="4F81BC"/>
              </a:buClr>
              <a:buSzPct val="100000"/>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Spacing of transverse reinforcement: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Spacing St of transverse reinforcement in cast-in-place walls shall not exceed the lesser of: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3h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450 mm.</a:t>
            </a:r>
          </a:p>
          <a:p>
            <a:pPr marL="0" marR="0" lvl="0" indent="0" algn="l" defTabSz="914400" rtl="0" eaLnBrk="0" fontAlgn="base" latinLnBrk="0" hangingPunct="0">
              <a:lnSpc>
                <a:spcPct val="100000"/>
              </a:lnSpc>
              <a:spcBef>
                <a:spcPct val="0"/>
              </a:spcBef>
              <a:spcAft>
                <a:spcPct val="0"/>
              </a:spcAft>
              <a:buClrTx/>
              <a:buSzTx/>
              <a:buFontTx/>
              <a:buChar char="•"/>
              <a:tabLst/>
            </a:pPr>
            <a:r>
              <a:rPr lang="en-US" sz="1600" dirty="0" smtClean="0">
                <a:solidFill>
                  <a:srgbClr val="000000"/>
                </a:solidFill>
                <a:latin typeface="Times New Roman" pitchFamily="18" charset="0"/>
                <a:cs typeface="Times New Roman" pitchFamily="18" charset="0"/>
              </a:rPr>
              <a: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5608"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5607" name="Picture 7"/>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1879600" y="3594100"/>
            <a:ext cx="190500" cy="457200"/>
          </a:xfrm>
          <a:prstGeom prst="rect">
            <a:avLst/>
          </a:prstGeom>
          <a:noFill/>
        </p:spPr>
      </p:pic>
      <p:sp>
        <p:nvSpPr>
          <p:cNvPr id="25609" name="Rectangle 9"/>
          <p:cNvSpPr>
            <a:spLocks noChangeArrowheads="1"/>
          </p:cNvSpPr>
          <p:nvPr/>
        </p:nvSpPr>
        <p:spPr bwMode="auto">
          <a:xfrm>
            <a:off x="1612900" y="4491623"/>
            <a:ext cx="80391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defTabSz="914400" rtl="1" eaLnBrk="1" fontAlgn="base" latinLnBrk="0" hangingPunct="1">
              <a:lnSpc>
                <a:spcPct val="100000"/>
              </a:lnSpc>
              <a:spcBef>
                <a:spcPct val="0"/>
              </a:spcBef>
              <a:spcAft>
                <a:spcPct val="0"/>
              </a:spcAft>
              <a:buClrTx/>
              <a:buSzPct val="100000"/>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Reinforcement spacing each way in structural walls shall not exceed 450 mm.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مستطيل 23"/>
          <p:cNvSpPr/>
          <p:nvPr/>
        </p:nvSpPr>
        <p:spPr>
          <a:xfrm>
            <a:off x="1959537" y="5149334"/>
            <a:ext cx="8022663" cy="338554"/>
          </a:xfrm>
          <a:prstGeom prst="rect">
            <a:avLst/>
          </a:prstGeom>
        </p:spPr>
        <p:txBody>
          <a:bodyPr wrap="square">
            <a:spAutoFit/>
          </a:bodyPr>
          <a:lstStyle/>
          <a:p>
            <a:r>
              <a:rPr lang="en-US" sz="1600" dirty="0" smtClean="0">
                <a:latin typeface="Times New Roman" pitchFamily="18" charset="0"/>
                <a:cs typeface="Times New Roman" pitchFamily="18" charset="0"/>
              </a:rPr>
              <a:t>At least two curtains of reinforcement shall be used in a wall if                                      or         </a:t>
            </a:r>
            <a:endParaRPr lang="ar-SA" sz="1600" dirty="0">
              <a:latin typeface="Times New Roman" pitchFamily="18" charset="0"/>
              <a:cs typeface="Times New Roman" pitchFamily="18" charset="0"/>
            </a:endParaRPr>
          </a:p>
        </p:txBody>
      </p:sp>
      <p:sp>
        <p:nvSpPr>
          <p:cNvPr id="25621" name="Rectangle 2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5620" name="Picture 20"/>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7264400" y="5168900"/>
            <a:ext cx="1683026" cy="304800"/>
          </a:xfrm>
          <a:prstGeom prst="rect">
            <a:avLst/>
          </a:prstGeom>
          <a:noFill/>
        </p:spPr>
      </p:pic>
      <p:sp>
        <p:nvSpPr>
          <p:cNvPr id="25623" name="Rectangle 2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5622" name="Picture 22"/>
          <p:cNvPicPr>
            <a:picLocks noChangeAspect="1" noChangeArrowheads="1"/>
          </p:cNvPicPr>
          <p:nvPr/>
        </p:nvPicPr>
        <p:blipFill>
          <a:blip r:embed="rId5">
            <a:clrChange>
              <a:clrFrom>
                <a:srgbClr val="FFFFFF"/>
              </a:clrFrom>
              <a:clrTo>
                <a:srgbClr val="FFFFFF">
                  <a:alpha val="0"/>
                </a:srgbClr>
              </a:clrTo>
            </a:clrChange>
            <a:lum bright="-20000"/>
          </a:blip>
          <a:srcRect/>
          <a:stretch>
            <a:fillRect/>
          </a:stretch>
        </p:blipFill>
        <p:spPr bwMode="auto">
          <a:xfrm>
            <a:off x="9474200" y="5143500"/>
            <a:ext cx="594360" cy="457200"/>
          </a:xfrm>
          <a:prstGeom prst="rect">
            <a:avLst/>
          </a:prstGeom>
          <a:noFill/>
        </p:spPr>
      </p:pic>
    </p:spTree>
    <p:extLst>
      <p:ext uri="{BB962C8B-B14F-4D97-AF65-F5344CB8AC3E}">
        <p14:creationId xmlns:p14="http://schemas.microsoft.com/office/powerpoint/2010/main" val="1201960911"/>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133</a:t>
            </a:fld>
            <a:endParaRPr lang="en-US" dirty="0"/>
          </a:p>
        </p:txBody>
      </p:sp>
      <p:sp>
        <p:nvSpPr>
          <p:cNvPr id="26625" name="Rectangle 1"/>
          <p:cNvSpPr>
            <a:spLocks noChangeArrowheads="1"/>
          </p:cNvSpPr>
          <p:nvPr/>
        </p:nvSpPr>
        <p:spPr bwMode="auto">
          <a:xfrm>
            <a:off x="3352800" y="-15389"/>
            <a:ext cx="502496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Boundary Elements for Special Shear Walls.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image134.jpeg"/>
          <p:cNvPicPr/>
          <p:nvPr/>
        </p:nvPicPr>
        <p:blipFill>
          <a:blip r:embed="rId2" cstate="print">
            <a:lum bright="-10000" contrast="40000"/>
          </a:blip>
          <a:stretch>
            <a:fillRect/>
          </a:stretch>
        </p:blipFill>
        <p:spPr>
          <a:xfrm>
            <a:off x="2997201" y="465871"/>
            <a:ext cx="5562599" cy="4436329"/>
          </a:xfrm>
          <a:prstGeom prst="rect">
            <a:avLst/>
          </a:prstGeom>
        </p:spPr>
      </p:pic>
      <p:sp>
        <p:nvSpPr>
          <p:cNvPr id="11" name="مربع نص 10"/>
          <p:cNvSpPr txBox="1"/>
          <p:nvPr/>
        </p:nvSpPr>
        <p:spPr>
          <a:xfrm>
            <a:off x="1803400" y="5220831"/>
            <a:ext cx="9969500" cy="1323439"/>
          </a:xfrm>
          <a:prstGeom prst="rect">
            <a:avLst/>
          </a:prstGeom>
          <a:noFill/>
        </p:spPr>
        <p:txBody>
          <a:bodyPr wrap="square" rtlCol="1">
            <a:spAutoFit/>
          </a:bodyPr>
          <a:lstStyle/>
          <a:p>
            <a:r>
              <a:rPr lang="en-US" sz="2000" dirty="0" smtClean="0">
                <a:latin typeface="Times New Roman" pitchFamily="18" charset="0"/>
                <a:cs typeface="Times New Roman" pitchFamily="18" charset="0"/>
              </a:rPr>
              <a:t>According to ACI 318-14 section 18.10.6, the special boundary elements shall be provided at edges and boundaries of the walls if the maximum compressive stress corresponding to load combinations including earthquake effect (E) exceeds 0.2 </a:t>
            </a:r>
            <a:r>
              <a:rPr lang="en-US" sz="2000" dirty="0" err="1" smtClean="0">
                <a:latin typeface="Times New Roman" pitchFamily="18" charset="0"/>
                <a:cs typeface="Times New Roman" pitchFamily="18" charset="0"/>
              </a:rPr>
              <a:t>f'c</a:t>
            </a:r>
            <a:r>
              <a:rPr lang="en-US" sz="2000" dirty="0" smtClean="0">
                <a:latin typeface="Times New Roman" pitchFamily="18" charset="0"/>
                <a:cs typeface="Times New Roman" pitchFamily="18" charset="0"/>
              </a:rPr>
              <a:t>.</a:t>
            </a:r>
          </a:p>
          <a:p>
            <a:endParaRPr lang="ar-SA" sz="2000" dirty="0">
              <a:latin typeface="Times New Roman" pitchFamily="18" charset="0"/>
              <a:cs typeface="Times New Roman" pitchFamily="18" charset="0"/>
            </a:endParaRPr>
          </a:p>
        </p:txBody>
      </p:sp>
    </p:spTree>
    <p:extLst>
      <p:ext uri="{BB962C8B-B14F-4D97-AF65-F5344CB8AC3E}">
        <p14:creationId xmlns:p14="http://schemas.microsoft.com/office/powerpoint/2010/main" val="422180913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134</a:t>
            </a:fld>
            <a:endParaRPr lang="en-US" dirty="0"/>
          </a:p>
        </p:txBody>
      </p:sp>
      <p:sp>
        <p:nvSpPr>
          <p:cNvPr id="27649" name="Rectangle 1"/>
          <p:cNvSpPr>
            <a:spLocks noChangeArrowheads="1"/>
          </p:cNvSpPr>
          <p:nvPr/>
        </p:nvSpPr>
        <p:spPr bwMode="auto">
          <a:xfrm>
            <a:off x="2044700" y="193645"/>
            <a:ext cx="391690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Wall Pier Demand/Capacity Ratio</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مربع نص 5"/>
          <p:cNvSpPr txBox="1"/>
          <p:nvPr/>
        </p:nvSpPr>
        <p:spPr>
          <a:xfrm>
            <a:off x="2159000" y="901700"/>
            <a:ext cx="8737600" cy="984885"/>
          </a:xfrm>
          <a:prstGeom prst="rect">
            <a:avLst/>
          </a:prstGeom>
          <a:noFill/>
        </p:spPr>
        <p:txBody>
          <a:bodyPr wrap="square" rtlCol="1">
            <a:spAutoFit/>
          </a:bodyPr>
          <a:lstStyle/>
          <a:p>
            <a:r>
              <a:rPr lang="en-US" dirty="0" smtClean="0"/>
              <a:t>	  </a:t>
            </a:r>
            <a:r>
              <a:rPr lang="en-US" sz="2000" dirty="0" smtClean="0">
                <a:latin typeface="Times New Roman" pitchFamily="18" charset="0"/>
                <a:cs typeface="Times New Roman" pitchFamily="18" charset="0"/>
              </a:rPr>
              <a:t>The wall pier demand/capacity ratio is a factor that gives an indication of the stress condition of the wall with respect to the capacity of the wall.</a:t>
            </a:r>
          </a:p>
          <a:p>
            <a:endParaRPr lang="ar-SA" dirty="0"/>
          </a:p>
        </p:txBody>
      </p:sp>
      <p:sp>
        <p:nvSpPr>
          <p:cNvPr id="7" name="مربع نص 6"/>
          <p:cNvSpPr txBox="1"/>
          <p:nvPr/>
        </p:nvSpPr>
        <p:spPr>
          <a:xfrm>
            <a:off x="1816100" y="1955800"/>
            <a:ext cx="7353300" cy="2246769"/>
          </a:xfrm>
          <a:prstGeom prst="rect">
            <a:avLst/>
          </a:prstGeom>
          <a:noFill/>
        </p:spPr>
        <p:txBody>
          <a:bodyPr wrap="square" rtlCol="1">
            <a:spAutoFit/>
          </a:bodyPr>
          <a:lstStyle/>
          <a:p>
            <a:pPr lvl="0">
              <a:buFont typeface="Arial" pitchFamily="34" charset="0"/>
              <a:buChar char="•"/>
            </a:pPr>
            <a:r>
              <a:rPr lang="en-US" sz="2000" dirty="0" smtClean="0">
                <a:latin typeface="Times New Roman" pitchFamily="18" charset="0"/>
                <a:cs typeface="Times New Roman" pitchFamily="18" charset="0"/>
              </a:rPr>
              <a:t> If OL = OC (or D/C = 1), the point (</a:t>
            </a:r>
            <a:r>
              <a:rPr lang="en-US" sz="2000" i="1" dirty="0" err="1" smtClean="0">
                <a:latin typeface="Times New Roman" pitchFamily="18" charset="0"/>
                <a:cs typeface="Times New Roman" pitchFamily="18" charset="0"/>
              </a:rPr>
              <a:t>P</a:t>
            </a:r>
            <a:r>
              <a:rPr lang="en-US" sz="2000" i="1" baseline="-25000" dirty="0" err="1" smtClean="0">
                <a:latin typeface="Times New Roman" pitchFamily="18" charset="0"/>
                <a:cs typeface="Times New Roman" pitchFamily="18" charset="0"/>
              </a:rPr>
              <a:t>u</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M</a:t>
            </a:r>
            <a:r>
              <a:rPr lang="en-US" sz="2000" i="1" baseline="-25000" dirty="0" smtClean="0">
                <a:latin typeface="Times New Roman" pitchFamily="18" charset="0"/>
                <a:cs typeface="Times New Roman" pitchFamily="18" charset="0"/>
              </a:rPr>
              <a:t>3u</a:t>
            </a:r>
            <a:r>
              <a:rPr lang="en-US" sz="2000" dirty="0" smtClean="0">
                <a:latin typeface="Times New Roman" pitchFamily="18" charset="0"/>
                <a:cs typeface="Times New Roman" pitchFamily="18" charset="0"/>
              </a:rPr>
              <a:t>) lies on the interaction curve and the wall pier is stressed to capacity.</a:t>
            </a:r>
          </a:p>
          <a:p>
            <a:pPr lvl="0">
              <a:buFont typeface="Arial" pitchFamily="34" charset="0"/>
              <a:buChar char="•"/>
            </a:pPr>
            <a:r>
              <a:rPr lang="en-US" sz="2000" dirty="0" smtClean="0">
                <a:latin typeface="Times New Roman" pitchFamily="18" charset="0"/>
                <a:cs typeface="Times New Roman" pitchFamily="18" charset="0"/>
              </a:rPr>
              <a:t> If OL &lt; OC (or D/C &lt; 1), the point (</a:t>
            </a:r>
            <a:r>
              <a:rPr lang="en-US" sz="2000" i="1" dirty="0" err="1" smtClean="0">
                <a:latin typeface="Times New Roman" pitchFamily="18" charset="0"/>
                <a:cs typeface="Times New Roman" pitchFamily="18" charset="0"/>
              </a:rPr>
              <a:t>P</a:t>
            </a:r>
            <a:r>
              <a:rPr lang="en-US" sz="2000" i="1" baseline="-25000" dirty="0" err="1" smtClean="0">
                <a:latin typeface="Times New Roman" pitchFamily="18" charset="0"/>
                <a:cs typeface="Times New Roman" pitchFamily="18" charset="0"/>
              </a:rPr>
              <a:t>u</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M</a:t>
            </a:r>
            <a:r>
              <a:rPr lang="en-US" sz="2000" i="1" baseline="-25000" dirty="0" smtClean="0">
                <a:latin typeface="Times New Roman" pitchFamily="18" charset="0"/>
                <a:cs typeface="Times New Roman" pitchFamily="18" charset="0"/>
              </a:rPr>
              <a:t>3u</a:t>
            </a:r>
            <a:r>
              <a:rPr lang="en-US" sz="2000" dirty="0" smtClean="0">
                <a:latin typeface="Times New Roman" pitchFamily="18" charset="0"/>
                <a:cs typeface="Times New Roman" pitchFamily="18" charset="0"/>
              </a:rPr>
              <a:t>) lies within the interaction curve and the wall pier capacity is adequate.</a:t>
            </a:r>
          </a:p>
          <a:p>
            <a:pPr lvl="0">
              <a:buFont typeface="Arial" pitchFamily="34" charset="0"/>
              <a:buChar char="•"/>
            </a:pPr>
            <a:r>
              <a:rPr lang="en-US" sz="2000" dirty="0" smtClean="0">
                <a:latin typeface="Times New Roman" pitchFamily="18" charset="0"/>
                <a:cs typeface="Times New Roman" pitchFamily="18" charset="0"/>
              </a:rPr>
              <a:t> If OL &gt; OC (or D/C &gt; 1), the point (</a:t>
            </a:r>
            <a:r>
              <a:rPr lang="en-US" sz="2000" i="1" dirty="0" err="1" smtClean="0">
                <a:latin typeface="Times New Roman" pitchFamily="18" charset="0"/>
                <a:cs typeface="Times New Roman" pitchFamily="18" charset="0"/>
              </a:rPr>
              <a:t>P</a:t>
            </a:r>
            <a:r>
              <a:rPr lang="en-US" sz="2000" i="1" baseline="-25000" dirty="0" err="1" smtClean="0">
                <a:latin typeface="Times New Roman" pitchFamily="18" charset="0"/>
                <a:cs typeface="Times New Roman" pitchFamily="18" charset="0"/>
              </a:rPr>
              <a:t>u</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M</a:t>
            </a:r>
            <a:r>
              <a:rPr lang="en-US" sz="2000" i="1" baseline="-25000" dirty="0" smtClean="0">
                <a:latin typeface="Times New Roman" pitchFamily="18" charset="0"/>
                <a:cs typeface="Times New Roman" pitchFamily="18" charset="0"/>
              </a:rPr>
              <a:t>3u</a:t>
            </a:r>
            <a:r>
              <a:rPr lang="en-US" sz="2000" dirty="0" smtClean="0">
                <a:latin typeface="Times New Roman" pitchFamily="18" charset="0"/>
                <a:cs typeface="Times New Roman" pitchFamily="18" charset="0"/>
              </a:rPr>
              <a:t>) lies outside of the interaction curve and the wall pier is overstressed.</a:t>
            </a:r>
          </a:p>
          <a:p>
            <a:pPr>
              <a:buFont typeface="Arial" pitchFamily="34" charset="0"/>
              <a:buChar char="•"/>
            </a:pPr>
            <a:endParaRPr lang="ar-SA" sz="2000" dirty="0">
              <a:latin typeface="Times New Roman" pitchFamily="18" charset="0"/>
              <a:cs typeface="Times New Roman" pitchFamily="18" charset="0"/>
            </a:endParaRPr>
          </a:p>
        </p:txBody>
      </p:sp>
      <p:pic>
        <p:nvPicPr>
          <p:cNvPr id="8" name="صورة 7"/>
          <p:cNvPicPr/>
          <p:nvPr/>
        </p:nvPicPr>
        <p:blipFill>
          <a:blip r:embed="rId2" cstate="print"/>
          <a:srcRect/>
          <a:stretch>
            <a:fillRect/>
          </a:stretch>
        </p:blipFill>
        <p:spPr bwMode="auto">
          <a:xfrm>
            <a:off x="7505700" y="3683001"/>
            <a:ext cx="4686300" cy="3175000"/>
          </a:xfrm>
          <a:prstGeom prst="rect">
            <a:avLst/>
          </a:prstGeom>
          <a:noFill/>
          <a:ln w="9525">
            <a:noFill/>
            <a:miter lim="800000"/>
            <a:headEnd/>
            <a:tailEnd/>
          </a:ln>
        </p:spPr>
      </p:pic>
    </p:spTree>
    <p:extLst>
      <p:ext uri="{BB962C8B-B14F-4D97-AF65-F5344CB8AC3E}">
        <p14:creationId xmlns:p14="http://schemas.microsoft.com/office/powerpoint/2010/main" val="425862050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135</a:t>
            </a:fld>
            <a:endParaRPr lang="en-US" dirty="0"/>
          </a:p>
        </p:txBody>
      </p:sp>
      <p:sp>
        <p:nvSpPr>
          <p:cNvPr id="5" name="مستطيل 4"/>
          <p:cNvSpPr/>
          <p:nvPr/>
        </p:nvSpPr>
        <p:spPr>
          <a:xfrm>
            <a:off x="1885941" y="170934"/>
            <a:ext cx="3686009" cy="369332"/>
          </a:xfrm>
          <a:prstGeom prst="rect">
            <a:avLst/>
          </a:prstGeom>
        </p:spPr>
        <p:txBody>
          <a:bodyPr wrap="none">
            <a:spAutoFit/>
          </a:bodyPr>
          <a:lstStyle/>
          <a:p>
            <a:r>
              <a:rPr lang="en-US" b="1" dirty="0" smtClean="0">
                <a:latin typeface="Times New Roman" pitchFamily="18" charset="0"/>
                <a:cs typeface="Times New Roman" pitchFamily="18" charset="0"/>
              </a:rPr>
              <a:t>* Sample calculations for Wall pier </a:t>
            </a:r>
            <a:endParaRPr lang="en-US" b="1" dirty="0">
              <a:latin typeface="Times New Roman" pitchFamily="18" charset="0"/>
              <a:cs typeface="Times New Roman" pitchFamily="18" charset="0"/>
            </a:endParaRPr>
          </a:p>
        </p:txBody>
      </p:sp>
      <p:pic>
        <p:nvPicPr>
          <p:cNvPr id="6" name="صورة 5"/>
          <p:cNvPicPr/>
          <p:nvPr/>
        </p:nvPicPr>
        <p:blipFill>
          <a:blip r:embed="rId2" cstate="print"/>
          <a:srcRect/>
          <a:stretch>
            <a:fillRect/>
          </a:stretch>
        </p:blipFill>
        <p:spPr bwMode="auto">
          <a:xfrm>
            <a:off x="3093402" y="940752"/>
            <a:ext cx="5961698" cy="4761548"/>
          </a:xfrm>
          <a:prstGeom prst="rect">
            <a:avLst/>
          </a:prstGeom>
          <a:noFill/>
          <a:ln w="9525">
            <a:noFill/>
            <a:miter lim="800000"/>
            <a:headEnd/>
            <a:tailEnd/>
          </a:ln>
        </p:spPr>
      </p:pic>
      <p:sp>
        <p:nvSpPr>
          <p:cNvPr id="7" name="مستطيل 6"/>
          <p:cNvSpPr/>
          <p:nvPr/>
        </p:nvSpPr>
        <p:spPr>
          <a:xfrm>
            <a:off x="5328029" y="2857500"/>
            <a:ext cx="501271" cy="323165"/>
          </a:xfrm>
          <a:prstGeom prst="rect">
            <a:avLst/>
          </a:prstGeom>
        </p:spPr>
        <p:txBody>
          <a:bodyPr wrap="square">
            <a:spAutoFit/>
          </a:bodyPr>
          <a:lstStyle/>
          <a:p>
            <a:r>
              <a:rPr lang="en-US" sz="1500" dirty="0" smtClean="0">
                <a:latin typeface="Times New Roman" pitchFamily="18" charset="0"/>
                <a:cs typeface="Times New Roman" pitchFamily="18" charset="0"/>
              </a:rPr>
              <a:t>W5 </a:t>
            </a:r>
            <a:endParaRPr lang="ar-SA" sz="1500" dirty="0">
              <a:latin typeface="Times New Roman" pitchFamily="18" charset="0"/>
              <a:cs typeface="Times New Roman" pitchFamily="18" charset="0"/>
            </a:endParaRPr>
          </a:p>
        </p:txBody>
      </p:sp>
    </p:spTree>
    <p:extLst>
      <p:ext uri="{BB962C8B-B14F-4D97-AF65-F5344CB8AC3E}">
        <p14:creationId xmlns:p14="http://schemas.microsoft.com/office/powerpoint/2010/main" val="413123897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latin typeface="Times New Roman" pitchFamily="18" charset="0"/>
                <a:cs typeface="Times New Roman" pitchFamily="18" charset="0"/>
              </a:rPr>
              <a:pPr/>
              <a:t>136</a:t>
            </a:fld>
            <a:endParaRPr lang="en-US" dirty="0">
              <a:latin typeface="Times New Roman" pitchFamily="18" charset="0"/>
              <a:cs typeface="Times New Roman" pitchFamily="18" charset="0"/>
            </a:endParaRPr>
          </a:p>
        </p:txBody>
      </p:sp>
      <p:sp>
        <p:nvSpPr>
          <p:cNvPr id="5" name="مستطيل 4"/>
          <p:cNvSpPr/>
          <p:nvPr/>
        </p:nvSpPr>
        <p:spPr>
          <a:xfrm>
            <a:off x="1977940" y="158234"/>
            <a:ext cx="2946319" cy="369332"/>
          </a:xfrm>
          <a:prstGeom prst="rect">
            <a:avLst/>
          </a:prstGeom>
        </p:spPr>
        <p:txBody>
          <a:bodyPr wrap="none">
            <a:spAutoFit/>
          </a:bodyPr>
          <a:lstStyle/>
          <a:p>
            <a:r>
              <a:rPr lang="en-US" b="1" dirty="0" smtClean="0">
                <a:latin typeface="Times New Roman" pitchFamily="18" charset="0"/>
                <a:cs typeface="Times New Roman" pitchFamily="18" charset="0"/>
              </a:rPr>
              <a:t>Internal forces in shear wall</a:t>
            </a:r>
            <a:endParaRPr lang="ar-SA" b="1" dirty="0">
              <a:latin typeface="Times New Roman" pitchFamily="18" charset="0"/>
              <a:cs typeface="Times New Roman" pitchFamily="18" charset="0"/>
            </a:endParaRPr>
          </a:p>
        </p:txBody>
      </p:sp>
      <p:pic>
        <p:nvPicPr>
          <p:cNvPr id="6" name="صورة 5"/>
          <p:cNvPicPr/>
          <p:nvPr/>
        </p:nvPicPr>
        <p:blipFill>
          <a:blip r:embed="rId2" cstate="print"/>
          <a:srcRect/>
          <a:stretch>
            <a:fillRect/>
          </a:stretch>
        </p:blipFill>
        <p:spPr bwMode="auto">
          <a:xfrm>
            <a:off x="2514601" y="736600"/>
            <a:ext cx="6386512" cy="4035425"/>
          </a:xfrm>
          <a:prstGeom prst="rect">
            <a:avLst/>
          </a:prstGeom>
          <a:noFill/>
          <a:ln w="9525">
            <a:noFill/>
            <a:miter lim="800000"/>
            <a:headEnd/>
            <a:tailEnd/>
          </a:ln>
        </p:spPr>
      </p:pic>
      <p:sp>
        <p:nvSpPr>
          <p:cNvPr id="28673" name="Rectangle 1"/>
          <p:cNvSpPr>
            <a:spLocks noChangeArrowheads="1"/>
          </p:cNvSpPr>
          <p:nvPr/>
        </p:nvSpPr>
        <p:spPr bwMode="auto">
          <a:xfrm>
            <a:off x="1447800" y="4852686"/>
            <a:ext cx="1640514" cy="7848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Width = 2800 mm</a:t>
            </a:r>
            <a:endParaRPr kumimoji="0" lang="en-US"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Depth = 200 mm</a:t>
            </a:r>
            <a:endParaRPr kumimoji="0" lang="en-US"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V</a:t>
            </a:r>
            <a:r>
              <a:rPr kumimoji="0" lang="en-US" sz="1500"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u</a:t>
            </a:r>
            <a:r>
              <a:rPr kumimoji="0" lang="en-US" sz="15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7.1 KN</a:t>
            </a:r>
            <a:endParaRPr kumimoji="0" lang="en-US" sz="1500" b="1" i="0" u="sng"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8674" name="Picture 2"/>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3733799" y="4876800"/>
            <a:ext cx="5613401" cy="445116"/>
          </a:xfrm>
          <a:prstGeom prst="rect">
            <a:avLst/>
          </a:prstGeom>
          <a:noFill/>
        </p:spPr>
      </p:pic>
      <p:sp>
        <p:nvSpPr>
          <p:cNvPr id="10" name="مستطيل 9"/>
          <p:cNvSpPr/>
          <p:nvPr/>
        </p:nvSpPr>
        <p:spPr>
          <a:xfrm>
            <a:off x="4230102" y="5581134"/>
            <a:ext cx="2003049" cy="369332"/>
          </a:xfrm>
          <a:prstGeom prst="rect">
            <a:avLst/>
          </a:prstGeom>
        </p:spPr>
        <p:txBody>
          <a:bodyPr wrap="none">
            <a:spAutoFit/>
          </a:bodyPr>
          <a:lstStyle/>
          <a:p>
            <a:r>
              <a:rPr lang="en-US" dirty="0" err="1" smtClean="0">
                <a:latin typeface="Times New Roman" pitchFamily="18" charset="0"/>
                <a:cs typeface="Times New Roman" pitchFamily="18" charset="0"/>
              </a:rPr>
              <a:t>ФVc</a:t>
            </a:r>
            <a:r>
              <a:rPr lang="en-US" dirty="0" smtClean="0">
                <a:latin typeface="Times New Roman" pitchFamily="18" charset="0"/>
                <a:cs typeface="Times New Roman" pitchFamily="18" charset="0"/>
              </a:rPr>
              <a:t> &gt;Vu          OK</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152355078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137</a:t>
            </a:fld>
            <a:endParaRPr lang="en-US" dirty="0"/>
          </a:p>
        </p:txBody>
      </p:sp>
      <p:sp>
        <p:nvSpPr>
          <p:cNvPr id="34817" name="Rectangle 1"/>
          <p:cNvSpPr>
            <a:spLocks noChangeArrowheads="1"/>
          </p:cNvSpPr>
          <p:nvPr/>
        </p:nvSpPr>
        <p:spPr bwMode="auto">
          <a:xfrm>
            <a:off x="2146300" y="95935"/>
            <a:ext cx="3140603"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Ultimate moment in wall pier</a:t>
            </a:r>
            <a:endParaRPr kumimoji="0" lang="en-US"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p:cNvPicPr/>
          <p:nvPr/>
        </p:nvPicPr>
        <p:blipFill>
          <a:blip r:embed="rId2" cstate="print"/>
          <a:srcRect/>
          <a:stretch>
            <a:fillRect/>
          </a:stretch>
        </p:blipFill>
        <p:spPr bwMode="auto">
          <a:xfrm>
            <a:off x="5892800" y="405952"/>
            <a:ext cx="6299200" cy="4610548"/>
          </a:xfrm>
          <a:prstGeom prst="rect">
            <a:avLst/>
          </a:prstGeom>
          <a:noFill/>
          <a:ln w="9525">
            <a:noFill/>
            <a:miter lim="800000"/>
            <a:headEnd/>
            <a:tailEnd/>
          </a:ln>
        </p:spPr>
      </p:pic>
      <p:sp>
        <p:nvSpPr>
          <p:cNvPr id="34818" name="Rectangle 2"/>
          <p:cNvSpPr>
            <a:spLocks noChangeArrowheads="1"/>
          </p:cNvSpPr>
          <p:nvPr/>
        </p:nvSpPr>
        <p:spPr bwMode="auto">
          <a:xfrm>
            <a:off x="1371600" y="774869"/>
            <a:ext cx="4445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SA" sz="15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15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a:t>
            </a:r>
            <a:r>
              <a:rPr kumimoji="0" lang="en-US" sz="1500"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u</a:t>
            </a:r>
            <a:r>
              <a:rPr kumimoji="0" lang="en-US" sz="15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12.8  </a:t>
            </a:r>
            <a:r>
              <a:rPr kumimoji="0" lang="en-US" sz="1500" b="1" i="0" u="sng"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kN</a:t>
            </a:r>
            <a:endParaRPr kumimoji="0" lang="en-US" sz="1500" b="1" i="0" u="sng" strike="noStrike" cap="none" normalizeH="0" baseline="0" dirty="0" smtClean="0">
              <a:ln>
                <a:noFill/>
              </a:ln>
              <a:solidFill>
                <a:schemeClr val="tx1"/>
              </a:solidFill>
              <a:effectLst/>
              <a:latin typeface="Arial" pitchFamily="34" charset="0"/>
              <a:cs typeface="Arial" pitchFamily="34" charset="0"/>
            </a:endParaRPr>
          </a:p>
          <a:p>
            <a:pPr lvl="0" defTabSz="914400" eaLnBrk="0" fontAlgn="base" hangingPunct="0">
              <a:spcBef>
                <a:spcPct val="0"/>
              </a:spcBef>
              <a:spcAft>
                <a:spcPct val="0"/>
              </a:spcAft>
            </a:pPr>
            <a:r>
              <a:rPr kumimoji="0" lang="en-US" sz="15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Calculating the reinforcement ratio (</a:t>
            </a:r>
            <a:r>
              <a:rPr lang="en-US" sz="1500" dirty="0" smtClean="0">
                <a:solidFill>
                  <a:srgbClr val="000000"/>
                </a:solidFill>
                <a:latin typeface="Times New Roman" pitchFamily="18" charset="0"/>
                <a:ea typeface="Calibri" pitchFamily="34" charset="0"/>
                <a:cs typeface="Times New Roman" pitchFamily="18" charset="0"/>
              </a:rPr>
              <a:t>ρ</a:t>
            </a:r>
            <a:r>
              <a:rPr kumimoji="0" lang="en-US" sz="15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by the following equation:</a:t>
            </a:r>
            <a:endParaRPr kumimoji="0" lang="en-US"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0"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4819" name="Picture 3"/>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1409700" y="2146300"/>
            <a:ext cx="2587458" cy="622300"/>
          </a:xfrm>
          <a:prstGeom prst="rect">
            <a:avLst/>
          </a:prstGeom>
          <a:noFill/>
        </p:spPr>
      </p:pic>
      <p:sp>
        <p:nvSpPr>
          <p:cNvPr id="34822"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4821" name="Picture 5"/>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1155700" y="3111500"/>
            <a:ext cx="4685695" cy="660400"/>
          </a:xfrm>
          <a:prstGeom prst="rect">
            <a:avLst/>
          </a:prstGeom>
          <a:noFill/>
        </p:spPr>
      </p:pic>
      <p:sp>
        <p:nvSpPr>
          <p:cNvPr id="15" name="مستطيل 14"/>
          <p:cNvSpPr/>
          <p:nvPr/>
        </p:nvSpPr>
        <p:spPr>
          <a:xfrm>
            <a:off x="1602559" y="4095234"/>
            <a:ext cx="1625701" cy="369332"/>
          </a:xfrm>
          <a:prstGeom prst="rect">
            <a:avLst/>
          </a:prstGeom>
        </p:spPr>
        <p:txBody>
          <a:bodyPr wrap="none">
            <a:spAutoFit/>
          </a:bodyPr>
          <a:lstStyle/>
          <a:p>
            <a:r>
              <a:rPr lang="en-US" dirty="0" smtClean="0">
                <a:solidFill>
                  <a:srgbClr val="000000"/>
                </a:solidFill>
                <a:latin typeface="Times New Roman" pitchFamily="18" charset="0"/>
                <a:ea typeface="Calibri" pitchFamily="34" charset="0"/>
                <a:cs typeface="Times New Roman" pitchFamily="18" charset="0"/>
              </a:rPr>
              <a:t>Take ρ =0.0025</a:t>
            </a:r>
            <a:endParaRPr lang="ar-SA" dirty="0"/>
          </a:p>
        </p:txBody>
      </p:sp>
    </p:spTree>
    <p:extLst>
      <p:ext uri="{BB962C8B-B14F-4D97-AF65-F5344CB8AC3E}">
        <p14:creationId xmlns:p14="http://schemas.microsoft.com/office/powerpoint/2010/main" val="277476897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138</a:t>
            </a:fld>
            <a:endParaRPr lang="en-US" dirty="0"/>
          </a:p>
        </p:txBody>
      </p:sp>
      <p:sp>
        <p:nvSpPr>
          <p:cNvPr id="3" name="مستطيل 2"/>
          <p:cNvSpPr/>
          <p:nvPr/>
        </p:nvSpPr>
        <p:spPr>
          <a:xfrm>
            <a:off x="2049322" y="297934"/>
            <a:ext cx="3303148" cy="369332"/>
          </a:xfrm>
          <a:prstGeom prst="rect">
            <a:avLst/>
          </a:prstGeom>
        </p:spPr>
        <p:txBody>
          <a:bodyPr wrap="none">
            <a:spAutoFit/>
          </a:bodyPr>
          <a:lstStyle/>
          <a:p>
            <a:r>
              <a:rPr lang="en-US" b="1" dirty="0" smtClean="0">
                <a:latin typeface="Times New Roman" pitchFamily="18" charset="0"/>
                <a:cs typeface="Times New Roman" pitchFamily="18" charset="0"/>
              </a:rPr>
              <a:t>Ultimate axial force in wall pier</a:t>
            </a:r>
            <a:endParaRPr lang="ar-SA" b="1" dirty="0">
              <a:latin typeface="Times New Roman" pitchFamily="18" charset="0"/>
              <a:cs typeface="Times New Roman" pitchFamily="18" charset="0"/>
            </a:endParaRPr>
          </a:p>
        </p:txBody>
      </p:sp>
      <p:pic>
        <p:nvPicPr>
          <p:cNvPr id="5" name="صورة 4"/>
          <p:cNvPicPr/>
          <p:nvPr/>
        </p:nvPicPr>
        <p:blipFill>
          <a:blip r:embed="rId2" cstate="print"/>
          <a:srcRect/>
          <a:stretch>
            <a:fillRect/>
          </a:stretch>
        </p:blipFill>
        <p:spPr bwMode="auto">
          <a:xfrm>
            <a:off x="4762500" y="1073397"/>
            <a:ext cx="6892827" cy="4908303"/>
          </a:xfrm>
          <a:prstGeom prst="rect">
            <a:avLst/>
          </a:prstGeom>
          <a:noFill/>
          <a:ln w="9525">
            <a:noFill/>
            <a:miter lim="800000"/>
            <a:headEnd/>
            <a:tailEnd/>
          </a:ln>
        </p:spPr>
      </p:pic>
      <p:sp>
        <p:nvSpPr>
          <p:cNvPr id="6" name="مستطيل 5"/>
          <p:cNvSpPr/>
          <p:nvPr/>
        </p:nvSpPr>
        <p:spPr>
          <a:xfrm>
            <a:off x="2275320" y="3422134"/>
            <a:ext cx="1661032" cy="369332"/>
          </a:xfrm>
          <a:prstGeom prst="rect">
            <a:avLst/>
          </a:prstGeom>
        </p:spPr>
        <p:txBody>
          <a:bodyPr wrap="none">
            <a:spAutoFit/>
          </a:bodyPr>
          <a:lstStyle/>
          <a:p>
            <a:r>
              <a:rPr lang="en-US" dirty="0" err="1" smtClean="0">
                <a:latin typeface="Times New Roman" pitchFamily="18" charset="0"/>
                <a:cs typeface="Times New Roman" pitchFamily="18" charset="0"/>
              </a:rPr>
              <a:t>P</a:t>
            </a:r>
            <a:r>
              <a:rPr lang="en-US" baseline="-25000" dirty="0" err="1" smtClean="0">
                <a:latin typeface="Times New Roman" pitchFamily="18" charset="0"/>
                <a:cs typeface="Times New Roman" pitchFamily="18" charset="0"/>
              </a:rPr>
              <a:t>u</a:t>
            </a:r>
            <a:r>
              <a:rPr lang="en-US" dirty="0" smtClean="0">
                <a:latin typeface="Times New Roman" pitchFamily="18" charset="0"/>
                <a:cs typeface="Times New Roman" pitchFamily="18" charset="0"/>
              </a:rPr>
              <a:t> = 874.13 KN</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1084284373"/>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139</a:t>
            </a:fld>
            <a:endParaRPr lang="en-US" dirty="0"/>
          </a:p>
        </p:txBody>
      </p:sp>
      <p:sp>
        <p:nvSpPr>
          <p:cNvPr id="32769" name="Rectangle 1"/>
          <p:cNvSpPr>
            <a:spLocks noChangeArrowheads="1"/>
          </p:cNvSpPr>
          <p:nvPr/>
        </p:nvSpPr>
        <p:spPr bwMode="auto">
          <a:xfrm>
            <a:off x="2704011" y="475008"/>
            <a:ext cx="313451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horizontal reinforcement: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2771"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2770" name="Picture 2"/>
          <p:cNvPicPr>
            <a:picLocks noChangeAspect="1" noChangeArrowheads="1"/>
          </p:cNvPicPr>
          <p:nvPr/>
        </p:nvPicPr>
        <p:blipFill>
          <a:blip r:embed="rId2">
            <a:clrChange>
              <a:clrFrom>
                <a:srgbClr val="FFFFFF"/>
              </a:clrFrom>
              <a:clrTo>
                <a:srgbClr val="FFFFFF">
                  <a:alpha val="0"/>
                </a:srgbClr>
              </a:clrTo>
            </a:clrChange>
            <a:lum bright="-20000"/>
          </a:blip>
          <a:srcRect/>
          <a:stretch>
            <a:fillRect/>
          </a:stretch>
        </p:blipFill>
        <p:spPr bwMode="auto">
          <a:xfrm>
            <a:off x="2325188" y="1162594"/>
            <a:ext cx="6726287" cy="483326"/>
          </a:xfrm>
          <a:prstGeom prst="rect">
            <a:avLst/>
          </a:prstGeom>
          <a:noFill/>
        </p:spPr>
      </p:pic>
      <p:sp>
        <p:nvSpPr>
          <p:cNvPr id="32773"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2772" name="Picture 4"/>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076993" y="1946366"/>
            <a:ext cx="6673279" cy="1084217"/>
          </a:xfrm>
          <a:prstGeom prst="rect">
            <a:avLst/>
          </a:prstGeom>
          <a:noFill/>
        </p:spPr>
      </p:pic>
      <p:sp>
        <p:nvSpPr>
          <p:cNvPr id="32774" name="Rectangle 6"/>
          <p:cNvSpPr>
            <a:spLocks noChangeArrowheads="1"/>
          </p:cNvSpPr>
          <p:nvPr/>
        </p:nvSpPr>
        <p:spPr bwMode="auto">
          <a:xfrm>
            <a:off x="2058680" y="3452571"/>
            <a:ext cx="550663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two curtains (layers) of reinforcement with  </a:t>
            </a:r>
            <a:r>
              <a:rPr kumimoji="0" lang="en-US" b="0" i="0" u="none" strike="noStrike" cap="none" normalizeH="0" baseline="0" dirty="0" smtClean="0">
                <a:ln>
                  <a:noFill/>
                </a:ln>
                <a:solidFill>
                  <a:srgbClr val="000000"/>
                </a:solidFill>
                <a:effectLst/>
                <a:latin typeface="Calibri"/>
                <a:ea typeface="Calibri" pitchFamily="34" charset="0"/>
                <a:cs typeface="Times New Roman" pitchFamily="18" charset="0"/>
              </a:rPr>
              <a:t>Ø</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10 mm</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2776"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2775" name="Picture 7"/>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2194561" y="4362995"/>
            <a:ext cx="7532896" cy="522513"/>
          </a:xfrm>
          <a:prstGeom prst="rect">
            <a:avLst/>
          </a:prstGeom>
          <a:noFill/>
        </p:spPr>
      </p:pic>
      <p:sp>
        <p:nvSpPr>
          <p:cNvPr id="32778" name="Rectangle 10"/>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2777" name="Picture 9"/>
          <p:cNvPicPr>
            <a:picLocks noChangeAspect="1" noChangeArrowheads="1"/>
          </p:cNvPicPr>
          <p:nvPr/>
        </p:nvPicPr>
        <p:blipFill>
          <a:blip r:embed="rId5">
            <a:clrChange>
              <a:clrFrom>
                <a:srgbClr val="FFFFFF"/>
              </a:clrFrom>
              <a:clrTo>
                <a:srgbClr val="FFFFFF">
                  <a:alpha val="0"/>
                </a:srgbClr>
              </a:clrTo>
            </a:clrChange>
            <a:lum bright="-20000"/>
          </a:blip>
          <a:srcRect/>
          <a:stretch>
            <a:fillRect/>
          </a:stretch>
        </p:blipFill>
        <p:spPr bwMode="auto">
          <a:xfrm>
            <a:off x="2847701" y="5460274"/>
            <a:ext cx="2338253" cy="396668"/>
          </a:xfrm>
          <a:prstGeom prst="rect">
            <a:avLst/>
          </a:prstGeom>
          <a:noFill/>
        </p:spPr>
      </p:pic>
    </p:spTree>
    <p:extLst>
      <p:ext uri="{BB962C8B-B14F-4D97-AF65-F5344CB8AC3E}">
        <p14:creationId xmlns:p14="http://schemas.microsoft.com/office/powerpoint/2010/main" val="588408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42606" y="920704"/>
            <a:ext cx="6096000" cy="1097736"/>
          </a:xfrm>
          <a:prstGeom prst="rect">
            <a:avLst/>
          </a:prstGeom>
        </p:spPr>
        <p:txBody>
          <a:bodyPr>
            <a:spAutoFit/>
          </a:bodyPr>
          <a:lstStyle/>
          <a:p>
            <a:pPr marL="457200" marR="0">
              <a:lnSpc>
                <a:spcPct val="150000"/>
              </a:lnSpc>
              <a:spcBef>
                <a:spcPts val="0"/>
              </a:spcBef>
              <a:spcAft>
                <a:spcPts val="1000"/>
              </a:spcAft>
            </a:pPr>
            <a:r>
              <a:rPr lang="en-US" sz="2000" b="1" i="1" spc="7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Snow and wind load</a:t>
            </a:r>
            <a:r>
              <a:rPr lang="en-US" b="1" i="1" spc="75" dirty="0">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Considering the nature of the area, it can be neglected.</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2342606" y="2810934"/>
            <a:ext cx="4206601" cy="400110"/>
          </a:xfrm>
          <a:prstGeom prst="rect">
            <a:avLst/>
          </a:prstGeom>
        </p:spPr>
        <p:txBody>
          <a:bodyPr wrap="none">
            <a:spAutoFit/>
          </a:bodyPr>
          <a:lstStyle/>
          <a:p>
            <a:r>
              <a:rPr lang="en-US" sz="20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Lateral loads</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which include seismic loads</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1314184846"/>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140</a:t>
            </a:fld>
            <a:endParaRPr lang="en-US" dirty="0"/>
          </a:p>
        </p:txBody>
      </p:sp>
      <p:sp>
        <p:nvSpPr>
          <p:cNvPr id="36865" name="Rectangle 1"/>
          <p:cNvSpPr>
            <a:spLocks noChangeArrowheads="1"/>
          </p:cNvSpPr>
          <p:nvPr/>
        </p:nvSpPr>
        <p:spPr bwMode="auto">
          <a:xfrm>
            <a:off x="2690948" y="435820"/>
            <a:ext cx="286520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vertical reinforcement: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6867"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6866" name="Picture 2"/>
          <p:cNvPicPr>
            <a:picLocks noChangeAspect="1" noChangeArrowheads="1"/>
          </p:cNvPicPr>
          <p:nvPr/>
        </p:nvPicPr>
        <p:blipFill>
          <a:blip r:embed="rId2">
            <a:clrChange>
              <a:clrFrom>
                <a:srgbClr val="FFFFFF"/>
              </a:clrFrom>
              <a:clrTo>
                <a:srgbClr val="FFFFFF">
                  <a:alpha val="0"/>
                </a:srgbClr>
              </a:clrTo>
            </a:clrChange>
            <a:lum bright="-20000"/>
          </a:blip>
          <a:srcRect/>
          <a:stretch>
            <a:fillRect/>
          </a:stretch>
        </p:blipFill>
        <p:spPr bwMode="auto">
          <a:xfrm>
            <a:off x="2390503" y="1110342"/>
            <a:ext cx="7061557" cy="509451"/>
          </a:xfrm>
          <a:prstGeom prst="rect">
            <a:avLst/>
          </a:prstGeom>
          <a:noFill/>
        </p:spPr>
      </p:pic>
      <p:sp>
        <p:nvSpPr>
          <p:cNvPr id="36869"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6868" name="Picture 4"/>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272937" y="2129246"/>
            <a:ext cx="6939137" cy="1097280"/>
          </a:xfrm>
          <a:prstGeom prst="rect">
            <a:avLst/>
          </a:prstGeom>
          <a:noFill/>
        </p:spPr>
      </p:pic>
      <p:sp>
        <p:nvSpPr>
          <p:cNvPr id="36870" name="Rectangle 6"/>
          <p:cNvSpPr>
            <a:spLocks noChangeArrowheads="1"/>
          </p:cNvSpPr>
          <p:nvPr/>
        </p:nvSpPr>
        <p:spPr bwMode="auto">
          <a:xfrm>
            <a:off x="2103121" y="3505591"/>
            <a:ext cx="5448928"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two curtains (layers) of reinforcement with </a:t>
            </a:r>
            <a:r>
              <a:rPr kumimoji="0" lang="en-US" b="0" i="0" u="none" strike="noStrike" cap="none" normalizeH="0" baseline="0" dirty="0" smtClean="0">
                <a:ln>
                  <a:noFill/>
                </a:ln>
                <a:solidFill>
                  <a:srgbClr val="000000"/>
                </a:solidFill>
                <a:effectLst/>
                <a:latin typeface="Calibri"/>
                <a:ea typeface="Calibri" pitchFamily="34" charset="0"/>
                <a:cs typeface="Times New Roman" pitchFamily="18" charset="0"/>
              </a:rPr>
              <a:t>Ø</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10 mm</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6872"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6871" name="Picture 7"/>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2103119" y="4258491"/>
            <a:ext cx="7721235" cy="535577"/>
          </a:xfrm>
          <a:prstGeom prst="rect">
            <a:avLst/>
          </a:prstGeom>
          <a:noFill/>
        </p:spPr>
      </p:pic>
      <p:sp>
        <p:nvSpPr>
          <p:cNvPr id="36874" name="Rectangle 10"/>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6873" name="Picture 9"/>
          <p:cNvPicPr>
            <a:picLocks noChangeAspect="1" noChangeArrowheads="1"/>
          </p:cNvPicPr>
          <p:nvPr/>
        </p:nvPicPr>
        <p:blipFill>
          <a:blip r:embed="rId5">
            <a:clrChange>
              <a:clrFrom>
                <a:srgbClr val="FFFFFF"/>
              </a:clrFrom>
              <a:clrTo>
                <a:srgbClr val="FFFFFF">
                  <a:alpha val="0"/>
                </a:srgbClr>
              </a:clrTo>
            </a:clrChange>
            <a:lum bright="-20000"/>
          </a:blip>
          <a:srcRect/>
          <a:stretch>
            <a:fillRect/>
          </a:stretch>
        </p:blipFill>
        <p:spPr bwMode="auto">
          <a:xfrm>
            <a:off x="3265714" y="5577840"/>
            <a:ext cx="2079056" cy="352697"/>
          </a:xfrm>
          <a:prstGeom prst="rect">
            <a:avLst/>
          </a:prstGeom>
          <a:noFill/>
        </p:spPr>
      </p:pic>
    </p:spTree>
    <p:extLst>
      <p:ext uri="{BB962C8B-B14F-4D97-AF65-F5344CB8AC3E}">
        <p14:creationId xmlns:p14="http://schemas.microsoft.com/office/powerpoint/2010/main" val="3007422913"/>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141</a:t>
            </a:fld>
            <a:endParaRPr lang="en-US" dirty="0"/>
          </a:p>
        </p:txBody>
      </p:sp>
      <p:pic>
        <p:nvPicPr>
          <p:cNvPr id="3" name="صورة 2"/>
          <p:cNvPicPr/>
          <p:nvPr/>
        </p:nvPicPr>
        <p:blipFill>
          <a:blip r:embed="rId2" cstate="print"/>
          <a:srcRect/>
          <a:stretch>
            <a:fillRect/>
          </a:stretch>
        </p:blipFill>
        <p:spPr bwMode="auto">
          <a:xfrm>
            <a:off x="2717075" y="0"/>
            <a:ext cx="5956662" cy="4493623"/>
          </a:xfrm>
          <a:prstGeom prst="rect">
            <a:avLst/>
          </a:prstGeom>
          <a:noFill/>
          <a:ln w="9525">
            <a:noFill/>
            <a:miter lim="800000"/>
            <a:headEnd/>
            <a:tailEnd/>
          </a:ln>
        </p:spPr>
      </p:pic>
      <p:sp>
        <p:nvSpPr>
          <p:cNvPr id="35841" name="Rectangle 1"/>
          <p:cNvSpPr>
            <a:spLocks noChangeArrowheads="1"/>
          </p:cNvSpPr>
          <p:nvPr/>
        </p:nvSpPr>
        <p:spPr bwMode="auto">
          <a:xfrm>
            <a:off x="992777" y="4485305"/>
            <a:ext cx="111011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the D/C ratio =0.003&lt;1, the point (</a:t>
            </a:r>
            <a:r>
              <a:rPr kumimoji="0" lang="en-US" b="0" i="1"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P</a:t>
            </a:r>
            <a:r>
              <a:rPr kumimoji="0" lang="en-US" b="0" i="1"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u</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a:t>
            </a:r>
            <a:r>
              <a:rPr kumimoji="0" lang="en-US" b="0" i="1"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3u</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lies within the interaction curve and the wall pier capacity is adequate.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5842" name="Rectangle 2"/>
          <p:cNvSpPr>
            <a:spLocks noChangeArrowheads="1"/>
          </p:cNvSpPr>
          <p:nvPr/>
        </p:nvSpPr>
        <p:spPr bwMode="auto">
          <a:xfrm>
            <a:off x="1776546" y="5279461"/>
            <a:ext cx="9823271"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Another approach for checking the adequacy of the wall pier which is the interaction diagram.</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After dropping the values of axial force and bending moment in the x-axis and y-axis the point was in the curve so the section is adequate.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6976940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142</a:t>
            </a:fld>
            <a:endParaRPr lang="en-US" dirty="0"/>
          </a:p>
        </p:txBody>
      </p:sp>
      <p:graphicFrame>
        <p:nvGraphicFramePr>
          <p:cNvPr id="3" name="مخطط 2"/>
          <p:cNvGraphicFramePr/>
          <p:nvPr/>
        </p:nvGraphicFramePr>
        <p:xfrm>
          <a:off x="2612571" y="0"/>
          <a:ext cx="6596743" cy="34616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مخطط 4"/>
          <p:cNvGraphicFramePr/>
          <p:nvPr/>
        </p:nvGraphicFramePr>
        <p:xfrm>
          <a:off x="2625635" y="3526971"/>
          <a:ext cx="6596742" cy="33310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7961913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143</a:t>
            </a:fld>
            <a:endParaRPr lang="en-US" dirty="0"/>
          </a:p>
        </p:txBody>
      </p:sp>
      <p:sp>
        <p:nvSpPr>
          <p:cNvPr id="38913" name="Rectangle 1"/>
          <p:cNvSpPr>
            <a:spLocks noChangeArrowheads="1"/>
          </p:cNvSpPr>
          <p:nvPr/>
        </p:nvSpPr>
        <p:spPr bwMode="auto">
          <a:xfrm>
            <a:off x="1815737" y="-359108"/>
            <a:ext cx="876709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ar-SA"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ar-SA"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Special boundary elements check</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Special boundary elements are needed if the stress σ &gt; 0.2 </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f'c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σ = 0.2 x 28= 5.6  </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MPa</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To compute stress from Equation below</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cs typeface="Times New Roman" pitchFamily="18" charset="0"/>
            </a:endParaRPr>
          </a:p>
          <a:p>
            <a:r>
              <a:rPr lang="en-US" sz="1600" dirty="0" smtClean="0">
                <a:latin typeface="Times New Roman" pitchFamily="18" charset="0"/>
                <a:cs typeface="Times New Roman" pitchFamily="18" charset="0"/>
              </a:rPr>
              <a:t>Where:</a:t>
            </a:r>
          </a:p>
          <a:p>
            <a:r>
              <a:rPr lang="en-US" sz="1600" dirty="0" smtClean="0">
                <a:latin typeface="Times New Roman" pitchFamily="18" charset="0"/>
                <a:cs typeface="Times New Roman" pitchFamily="18" charset="0"/>
              </a:rPr>
              <a:t>I: Moment of inertia equal 𝑏ℎ</a:t>
            </a:r>
            <a:r>
              <a:rPr lang="en-US" sz="1600" baseline="30000" dirty="0" smtClean="0">
                <a:latin typeface="Times New Roman" pitchFamily="18" charset="0"/>
                <a:cs typeface="Times New Roman" pitchFamily="18" charset="0"/>
              </a:rPr>
              <a:t>3</a:t>
            </a:r>
            <a:r>
              <a:rPr lang="en-US" sz="1600" dirty="0" smtClean="0">
                <a:latin typeface="Times New Roman" pitchFamily="18" charset="0"/>
                <a:cs typeface="Times New Roman" pitchFamily="18" charset="0"/>
              </a:rPr>
              <a:t>/12 = 200 × 2800</a:t>
            </a:r>
            <a:r>
              <a:rPr lang="en-US" sz="1600" baseline="30000" dirty="0" smtClean="0">
                <a:latin typeface="Times New Roman" pitchFamily="18" charset="0"/>
                <a:cs typeface="Times New Roman" pitchFamily="18" charset="0"/>
              </a:rPr>
              <a:t>3</a:t>
            </a:r>
            <a:r>
              <a:rPr lang="en-US" sz="1600" dirty="0" smtClean="0">
                <a:latin typeface="Times New Roman" pitchFamily="18" charset="0"/>
                <a:cs typeface="Times New Roman" pitchFamily="18" charset="0"/>
              </a:rPr>
              <a:t>/12= 3.66*10</a:t>
            </a:r>
            <a:r>
              <a:rPr lang="en-US" sz="1600" baseline="30000" dirty="0" smtClean="0">
                <a:latin typeface="Times New Roman" pitchFamily="18" charset="0"/>
                <a:cs typeface="Times New Roman" pitchFamily="18" charset="0"/>
              </a:rPr>
              <a:t>11</a:t>
            </a:r>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C: Equal 0.5*</a:t>
            </a:r>
            <a:r>
              <a:rPr lang="en-US" sz="1600" dirty="0" err="1" smtClean="0">
                <a:latin typeface="Times New Roman" pitchFamily="18" charset="0"/>
                <a:cs typeface="Times New Roman" pitchFamily="18" charset="0"/>
              </a:rPr>
              <a:t>Lw</a:t>
            </a:r>
            <a:r>
              <a:rPr lang="en-US" sz="1600" dirty="0" smtClean="0">
                <a:latin typeface="Times New Roman" pitchFamily="18" charset="0"/>
                <a:cs typeface="Times New Roman" pitchFamily="18" charset="0"/>
              </a:rPr>
              <a:t> = 0.5*2800 = 1400 mm</a:t>
            </a:r>
          </a:p>
          <a:p>
            <a:endParaRPr lang="en-US" sz="1600" dirty="0" smtClean="0">
              <a:latin typeface="Times New Roman" pitchFamily="18" charset="0"/>
              <a:cs typeface="Times New Roman" pitchFamily="18" charset="0"/>
            </a:endParaRPr>
          </a:p>
          <a:p>
            <a:endParaRPr lang="en-US" sz="1600" dirty="0" smtClean="0">
              <a:latin typeface="Times New Roman" pitchFamily="18" charset="0"/>
              <a:cs typeface="Times New Roman" pitchFamily="18" charset="0"/>
            </a:endParaRP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Therefore, there is no need for boundary elements.</a:t>
            </a:r>
          </a:p>
          <a:p>
            <a:endParaRPr lang="en-US" sz="16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8915"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8914" name="Picture 2"/>
          <p:cNvPicPr>
            <a:picLocks noChangeAspect="1" noChangeArrowheads="1"/>
          </p:cNvPicPr>
          <p:nvPr/>
        </p:nvPicPr>
        <p:blipFill>
          <a:blip r:embed="rId2">
            <a:clrChange>
              <a:clrFrom>
                <a:srgbClr val="FFFFFF"/>
              </a:clrFrom>
              <a:clrTo>
                <a:srgbClr val="FFFFFF">
                  <a:alpha val="0"/>
                </a:srgbClr>
              </a:clrTo>
            </a:clrChange>
            <a:lum bright="-20000"/>
          </a:blip>
          <a:srcRect/>
          <a:stretch>
            <a:fillRect/>
          </a:stretch>
        </p:blipFill>
        <p:spPr bwMode="auto">
          <a:xfrm>
            <a:off x="2272936" y="1632857"/>
            <a:ext cx="1127758" cy="483325"/>
          </a:xfrm>
          <a:prstGeom prst="rect">
            <a:avLst/>
          </a:prstGeom>
          <a:noFill/>
        </p:spPr>
      </p:pic>
      <p:sp>
        <p:nvSpPr>
          <p:cNvPr id="38917"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8916" name="Picture 4"/>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103119" y="3082833"/>
            <a:ext cx="5859379" cy="457200"/>
          </a:xfrm>
          <a:prstGeom prst="rect">
            <a:avLst/>
          </a:prstGeom>
          <a:noFill/>
        </p:spPr>
      </p:pic>
      <p:pic>
        <p:nvPicPr>
          <p:cNvPr id="8" name="صورة 7"/>
          <p:cNvPicPr/>
          <p:nvPr/>
        </p:nvPicPr>
        <p:blipFill>
          <a:blip r:embed="rId4" cstate="print"/>
          <a:srcRect/>
          <a:stretch>
            <a:fillRect/>
          </a:stretch>
        </p:blipFill>
        <p:spPr bwMode="auto">
          <a:xfrm>
            <a:off x="2053482" y="4201477"/>
            <a:ext cx="9467958" cy="2042569"/>
          </a:xfrm>
          <a:prstGeom prst="rect">
            <a:avLst/>
          </a:prstGeom>
          <a:noFill/>
          <a:ln w="9525">
            <a:noFill/>
            <a:miter lim="800000"/>
            <a:headEnd/>
            <a:tailEnd/>
          </a:ln>
        </p:spPr>
      </p:pic>
    </p:spTree>
    <p:extLst>
      <p:ext uri="{BB962C8B-B14F-4D97-AF65-F5344CB8AC3E}">
        <p14:creationId xmlns:p14="http://schemas.microsoft.com/office/powerpoint/2010/main" val="304012866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144</a:t>
            </a:fld>
            <a:endParaRPr lang="en-US" dirty="0"/>
          </a:p>
        </p:txBody>
      </p:sp>
      <p:sp>
        <p:nvSpPr>
          <p:cNvPr id="3" name="مستطيل 2"/>
          <p:cNvSpPr/>
          <p:nvPr/>
        </p:nvSpPr>
        <p:spPr>
          <a:xfrm>
            <a:off x="2424563" y="396632"/>
            <a:ext cx="3827073" cy="369332"/>
          </a:xfrm>
          <a:prstGeom prst="rect">
            <a:avLst/>
          </a:prstGeom>
        </p:spPr>
        <p:txBody>
          <a:bodyPr wrap="none">
            <a:spAutoFit/>
          </a:bodyPr>
          <a:lstStyle/>
          <a:p>
            <a:r>
              <a:rPr lang="en-US" b="1" dirty="0" smtClean="0">
                <a:latin typeface="Times New Roman" pitchFamily="18" charset="0"/>
                <a:cs typeface="Times New Roman" pitchFamily="18" charset="0"/>
              </a:rPr>
              <a:t>Sample calculation for Wall spandrel</a:t>
            </a:r>
            <a:endParaRPr lang="en-US" b="1" dirty="0">
              <a:latin typeface="Times New Roman" pitchFamily="18" charset="0"/>
              <a:cs typeface="Times New Roman" pitchFamily="18" charset="0"/>
            </a:endParaRPr>
          </a:p>
        </p:txBody>
      </p:sp>
      <p:pic>
        <p:nvPicPr>
          <p:cNvPr id="5" name="صورة 4"/>
          <p:cNvPicPr/>
          <p:nvPr/>
        </p:nvPicPr>
        <p:blipFill>
          <a:blip r:embed="rId2" cstate="print"/>
          <a:srcRect/>
          <a:stretch>
            <a:fillRect/>
          </a:stretch>
        </p:blipFill>
        <p:spPr bwMode="auto">
          <a:xfrm>
            <a:off x="2142309" y="953589"/>
            <a:ext cx="6668315" cy="3942261"/>
          </a:xfrm>
          <a:prstGeom prst="rect">
            <a:avLst/>
          </a:prstGeom>
          <a:noFill/>
          <a:ln w="9525">
            <a:noFill/>
            <a:miter lim="800000"/>
            <a:headEnd/>
            <a:tailEnd/>
          </a:ln>
        </p:spPr>
      </p:pic>
    </p:spTree>
    <p:extLst>
      <p:ext uri="{BB962C8B-B14F-4D97-AF65-F5344CB8AC3E}">
        <p14:creationId xmlns:p14="http://schemas.microsoft.com/office/powerpoint/2010/main" val="3575539811"/>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145</a:t>
            </a:fld>
            <a:endParaRPr lang="en-US" dirty="0"/>
          </a:p>
        </p:txBody>
      </p:sp>
      <p:pic>
        <p:nvPicPr>
          <p:cNvPr id="3" name="صورة 2"/>
          <p:cNvPicPr/>
          <p:nvPr/>
        </p:nvPicPr>
        <p:blipFill>
          <a:blip r:embed="rId2" cstate="print"/>
          <a:srcRect/>
          <a:stretch>
            <a:fillRect/>
          </a:stretch>
        </p:blipFill>
        <p:spPr bwMode="auto">
          <a:xfrm>
            <a:off x="5995851" y="0"/>
            <a:ext cx="6196149" cy="4812317"/>
          </a:xfrm>
          <a:prstGeom prst="rect">
            <a:avLst/>
          </a:prstGeom>
          <a:noFill/>
          <a:ln w="9525">
            <a:noFill/>
            <a:miter lim="800000"/>
            <a:headEnd/>
            <a:tailEnd/>
          </a:ln>
        </p:spPr>
      </p:pic>
      <p:sp>
        <p:nvSpPr>
          <p:cNvPr id="41985" name="Rectangle 1"/>
          <p:cNvSpPr>
            <a:spLocks noChangeArrowheads="1"/>
          </p:cNvSpPr>
          <p:nvPr/>
        </p:nvSpPr>
        <p:spPr bwMode="auto">
          <a:xfrm>
            <a:off x="1528355" y="330071"/>
            <a:ext cx="4101737"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Width = 912.5 mm, Depth = 200 mm and Height = 1393 mm</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V</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u</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80.4767 KN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7"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86" name="Picture 2"/>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1280161" y="1672046"/>
            <a:ext cx="4676502" cy="404949"/>
          </a:xfrm>
          <a:prstGeom prst="rect">
            <a:avLst/>
          </a:prstGeom>
          <a:noFill/>
        </p:spPr>
      </p:pic>
      <p:sp>
        <p:nvSpPr>
          <p:cNvPr id="41988" name="Rectangle 4"/>
          <p:cNvSpPr>
            <a:spLocks noChangeArrowheads="1"/>
          </p:cNvSpPr>
          <p:nvPr/>
        </p:nvSpPr>
        <p:spPr bwMode="auto">
          <a:xfrm>
            <a:off x="1423851" y="2541266"/>
            <a:ext cx="390363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defTabSz="914400" rtl="1" fontAlgn="base">
              <a:spcBef>
                <a:spcPct val="0"/>
              </a:spcBef>
              <a:spcAft>
                <a:spcPct val="0"/>
              </a:spcAft>
            </a:pPr>
            <a:r>
              <a:rPr lang="en-US" sz="1600" dirty="0" err="1" smtClean="0"/>
              <a:t>Ø</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Vc</a:t>
            </a:r>
            <a:r>
              <a:rPr kumimoji="0" lang="en-US" sz="16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161 KN &gt; V</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u</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80.4767 KN         OK.</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89" name="Rectangle 5"/>
          <p:cNvSpPr>
            <a:spLocks noChangeArrowheads="1"/>
          </p:cNvSpPr>
          <p:nvPr/>
        </p:nvSpPr>
        <p:spPr bwMode="auto">
          <a:xfrm>
            <a:off x="1476102" y="3129094"/>
            <a:ext cx="1513556"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u</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13.19  KN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91" name="Rectangle 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90" name="Picture 6"/>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1528354" y="3696788"/>
            <a:ext cx="3021315" cy="783772"/>
          </a:xfrm>
          <a:prstGeom prst="rect">
            <a:avLst/>
          </a:prstGeom>
          <a:noFill/>
        </p:spPr>
      </p:pic>
      <p:sp>
        <p:nvSpPr>
          <p:cNvPr id="41993" name="Rectangle 9"/>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92" name="Picture 8"/>
          <p:cNvPicPr>
            <a:picLocks noChangeAspect="1" noChangeArrowheads="1"/>
          </p:cNvPicPr>
          <p:nvPr/>
        </p:nvPicPr>
        <p:blipFill>
          <a:blip r:embed="rId5">
            <a:clrChange>
              <a:clrFrom>
                <a:srgbClr val="FFFFFF"/>
              </a:clrFrom>
              <a:clrTo>
                <a:srgbClr val="FFFFFF">
                  <a:alpha val="0"/>
                </a:srgbClr>
              </a:clrTo>
            </a:clrChange>
            <a:lum bright="-20000"/>
          </a:blip>
          <a:srcRect/>
          <a:stretch>
            <a:fillRect/>
          </a:stretch>
        </p:blipFill>
        <p:spPr bwMode="auto">
          <a:xfrm>
            <a:off x="1541417" y="4924698"/>
            <a:ext cx="7146210" cy="796834"/>
          </a:xfrm>
          <a:prstGeom prst="rect">
            <a:avLst/>
          </a:prstGeom>
          <a:noFill/>
        </p:spPr>
      </p:pic>
    </p:spTree>
    <p:extLst>
      <p:ext uri="{BB962C8B-B14F-4D97-AF65-F5344CB8AC3E}">
        <p14:creationId xmlns:p14="http://schemas.microsoft.com/office/powerpoint/2010/main" val="3064290863"/>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146</a:t>
            </a:fld>
            <a:endParaRPr lang="en-US" dirty="0"/>
          </a:p>
        </p:txBody>
      </p:sp>
      <p:sp>
        <p:nvSpPr>
          <p:cNvPr id="40961" name="Rectangle 1"/>
          <p:cNvSpPr>
            <a:spLocks noChangeArrowheads="1"/>
          </p:cNvSpPr>
          <p:nvPr/>
        </p:nvSpPr>
        <p:spPr bwMode="auto">
          <a:xfrm>
            <a:off x="2076994" y="357442"/>
            <a:ext cx="3590085"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Design for Vertical reinforcement.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40963"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6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81498" y="1018904"/>
            <a:ext cx="3409406" cy="274486"/>
          </a:xfrm>
          <a:prstGeom prst="rect">
            <a:avLst/>
          </a:prstGeom>
          <a:noFill/>
        </p:spPr>
      </p:pic>
      <p:sp>
        <p:nvSpPr>
          <p:cNvPr id="40965"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64"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194560" y="1502230"/>
            <a:ext cx="3291840" cy="274320"/>
          </a:xfrm>
          <a:prstGeom prst="rect">
            <a:avLst/>
          </a:prstGeom>
          <a:noFill/>
        </p:spPr>
      </p:pic>
      <p:sp>
        <p:nvSpPr>
          <p:cNvPr id="40966" name="Rectangle 6"/>
          <p:cNvSpPr>
            <a:spLocks noChangeArrowheads="1"/>
          </p:cNvSpPr>
          <p:nvPr/>
        </p:nvSpPr>
        <p:spPr bwMode="auto">
          <a:xfrm>
            <a:off x="2090057" y="2042552"/>
            <a:ext cx="313451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horizontal reinforcement: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40968"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67"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972492" y="2690949"/>
            <a:ext cx="6362700" cy="457200"/>
          </a:xfrm>
          <a:prstGeom prst="rect">
            <a:avLst/>
          </a:prstGeom>
          <a:noFill/>
        </p:spPr>
      </p:pic>
      <p:sp>
        <p:nvSpPr>
          <p:cNvPr id="40970" name="Rectangle 10"/>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69"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606732" y="3422468"/>
            <a:ext cx="5867618" cy="875212"/>
          </a:xfrm>
          <a:prstGeom prst="rect">
            <a:avLst/>
          </a:prstGeom>
          <a:noFill/>
        </p:spPr>
      </p:pic>
      <p:sp>
        <p:nvSpPr>
          <p:cNvPr id="40972" name="Rectangle 1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1" name="Picture 1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097278" y="4545873"/>
            <a:ext cx="7217223" cy="509451"/>
          </a:xfrm>
          <a:prstGeom prst="rect">
            <a:avLst/>
          </a:prstGeom>
          <a:noFill/>
        </p:spPr>
      </p:pic>
      <p:sp>
        <p:nvSpPr>
          <p:cNvPr id="40974" name="Rectangle 1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3" name="Picture 1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207623" y="5381898"/>
            <a:ext cx="1771051" cy="300446"/>
          </a:xfrm>
          <a:prstGeom prst="rect">
            <a:avLst/>
          </a:prstGeom>
          <a:noFill/>
        </p:spPr>
      </p:pic>
      <p:pic>
        <p:nvPicPr>
          <p:cNvPr id="17" name="صورة 16"/>
          <p:cNvPicPr/>
          <p:nvPr/>
        </p:nvPicPr>
        <p:blipFill>
          <a:blip r:embed="rId8" cstate="print"/>
          <a:srcRect/>
          <a:stretch>
            <a:fillRect/>
          </a:stretch>
        </p:blipFill>
        <p:spPr bwMode="auto">
          <a:xfrm>
            <a:off x="8477795" y="3958046"/>
            <a:ext cx="3714206" cy="2899954"/>
          </a:xfrm>
          <a:prstGeom prst="rect">
            <a:avLst/>
          </a:prstGeom>
          <a:noFill/>
          <a:ln w="9525">
            <a:noFill/>
            <a:miter lim="800000"/>
            <a:headEnd/>
            <a:tailEnd/>
          </a:ln>
        </p:spPr>
      </p:pic>
    </p:spTree>
    <p:extLst>
      <p:ext uri="{BB962C8B-B14F-4D97-AF65-F5344CB8AC3E}">
        <p14:creationId xmlns:p14="http://schemas.microsoft.com/office/powerpoint/2010/main" val="1209221576"/>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147</a:t>
            </a:fld>
            <a:endParaRPr lang="en-US" dirty="0"/>
          </a:p>
        </p:txBody>
      </p:sp>
      <p:pic>
        <p:nvPicPr>
          <p:cNvPr id="3" name="صورة 2"/>
          <p:cNvPicPr/>
          <p:nvPr/>
        </p:nvPicPr>
        <p:blipFill>
          <a:blip r:embed="rId2" cstate="print"/>
          <a:srcRect/>
          <a:stretch>
            <a:fillRect/>
          </a:stretch>
        </p:blipFill>
        <p:spPr bwMode="auto">
          <a:xfrm>
            <a:off x="2730137" y="235132"/>
            <a:ext cx="7432766" cy="1824853"/>
          </a:xfrm>
          <a:prstGeom prst="rect">
            <a:avLst/>
          </a:prstGeom>
          <a:noFill/>
          <a:ln w="9525">
            <a:noFill/>
            <a:miter lim="800000"/>
            <a:headEnd/>
            <a:tailEnd/>
          </a:ln>
        </p:spPr>
      </p:pic>
      <p:sp>
        <p:nvSpPr>
          <p:cNvPr id="39937" name="Rectangle 1"/>
          <p:cNvSpPr>
            <a:spLocks noChangeArrowheads="1"/>
          </p:cNvSpPr>
          <p:nvPr/>
        </p:nvSpPr>
        <p:spPr bwMode="auto">
          <a:xfrm>
            <a:off x="2377440" y="2303808"/>
            <a:ext cx="280076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No need for coupling beams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p:cNvPicPr/>
          <p:nvPr/>
        </p:nvPicPr>
        <p:blipFill>
          <a:blip r:embed="rId3" cstate="print"/>
          <a:srcRect/>
          <a:stretch>
            <a:fillRect/>
          </a:stretch>
        </p:blipFill>
        <p:spPr bwMode="auto">
          <a:xfrm>
            <a:off x="4449368" y="2802286"/>
            <a:ext cx="4041490" cy="3781393"/>
          </a:xfrm>
          <a:prstGeom prst="rect">
            <a:avLst/>
          </a:prstGeom>
          <a:noFill/>
          <a:ln w="9525">
            <a:noFill/>
            <a:miter lim="800000"/>
            <a:headEnd/>
            <a:tailEnd/>
          </a:ln>
        </p:spPr>
      </p:pic>
    </p:spTree>
    <p:extLst>
      <p:ext uri="{BB962C8B-B14F-4D97-AF65-F5344CB8AC3E}">
        <p14:creationId xmlns:p14="http://schemas.microsoft.com/office/powerpoint/2010/main" val="126164590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4002" y="239877"/>
            <a:ext cx="4182427" cy="707886"/>
          </a:xfrm>
          <a:prstGeom prst="rect">
            <a:avLst/>
          </a:prstGeom>
        </p:spPr>
        <p:txBody>
          <a:bodyPr wrap="none">
            <a:spAutoFit/>
          </a:bodyPr>
          <a:lstStyle/>
          <a:p>
            <a:r>
              <a:rPr lang="en-US" sz="4000" dirty="0">
                <a:solidFill>
                  <a:srgbClr val="000000"/>
                </a:solidFill>
                <a:latin typeface="Calibri" panose="020F0502020204030204" pitchFamily="34" charset="0"/>
                <a:ea typeface="Calibri" panose="020F0502020204030204" pitchFamily="34" charset="0"/>
                <a:cs typeface="Arial" panose="020B0604020202020204" pitchFamily="34" charset="0"/>
              </a:rPr>
              <a:t>Design for Footings</a:t>
            </a:r>
            <a:endParaRPr lang="en-US" sz="4000" dirty="0"/>
          </a:p>
        </p:txBody>
      </p:sp>
      <p:pic>
        <p:nvPicPr>
          <p:cNvPr id="3" name="Picture 2"/>
          <p:cNvPicPr/>
          <p:nvPr/>
        </p:nvPicPr>
        <p:blipFill>
          <a:blip r:embed="rId2"/>
          <a:stretch>
            <a:fillRect/>
          </a:stretch>
        </p:blipFill>
        <p:spPr>
          <a:xfrm>
            <a:off x="4432664" y="843259"/>
            <a:ext cx="7759336" cy="6014741"/>
          </a:xfrm>
          <a:prstGeom prst="rect">
            <a:avLst/>
          </a:prstGeom>
        </p:spPr>
      </p:pic>
      <p:sp>
        <p:nvSpPr>
          <p:cNvPr id="4" name="Rectangle 3"/>
          <p:cNvSpPr/>
          <p:nvPr/>
        </p:nvSpPr>
        <p:spPr>
          <a:xfrm>
            <a:off x="1654338" y="1898860"/>
            <a:ext cx="2090637"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(q all = 350 kN/m2</a:t>
            </a:r>
            <a:r>
              <a:rPr lang="en-US" dirty="0" smtClean="0">
                <a:solidFill>
                  <a:srgbClr val="000000"/>
                </a:solidFill>
                <a:latin typeface="Times New Roman" panose="02020603050405020304" pitchFamily="18" charset="0"/>
                <a:ea typeface="Calibri" panose="020F0502020204030204" pitchFamily="34" charset="0"/>
              </a:rPr>
              <a:t>)</a:t>
            </a:r>
            <a:endParaRPr lang="en-US" dirty="0"/>
          </a:p>
        </p:txBody>
      </p:sp>
    </p:spTree>
    <p:extLst>
      <p:ext uri="{BB962C8B-B14F-4D97-AF65-F5344CB8AC3E}">
        <p14:creationId xmlns:p14="http://schemas.microsoft.com/office/powerpoint/2010/main" val="378516377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8136" y="279065"/>
            <a:ext cx="5271636" cy="369332"/>
          </a:xfrm>
          <a:prstGeom prst="rect">
            <a:avLst/>
          </a:prstGeom>
        </p:spPr>
        <p:txBody>
          <a:bodyPr wrap="none">
            <a:spAutoFit/>
          </a:bodyPr>
          <a:lstStyle/>
          <a:p>
            <a:r>
              <a:rPr lang="en-US" b="1" i="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Modeling and design calculations for single footings</a:t>
            </a:r>
            <a:endParaRPr lang="en-US" dirty="0"/>
          </a:p>
        </p:txBody>
      </p:sp>
      <p:pic>
        <p:nvPicPr>
          <p:cNvPr id="3" name="Picture 2"/>
          <p:cNvPicPr/>
          <p:nvPr/>
        </p:nvPicPr>
        <p:blipFill>
          <a:blip r:embed="rId2"/>
          <a:stretch>
            <a:fillRect/>
          </a:stretch>
        </p:blipFill>
        <p:spPr>
          <a:xfrm>
            <a:off x="2183674" y="899205"/>
            <a:ext cx="7600405" cy="5645286"/>
          </a:xfrm>
          <a:prstGeom prst="rect">
            <a:avLst/>
          </a:prstGeom>
        </p:spPr>
      </p:pic>
    </p:spTree>
    <p:extLst>
      <p:ext uri="{BB962C8B-B14F-4D97-AF65-F5344CB8AC3E}">
        <p14:creationId xmlns:p14="http://schemas.microsoft.com/office/powerpoint/2010/main" val="1636166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57F1E4F-1CFF-5643-939E-217C01CDF565}" type="slidenum">
              <a:rPr lang="en-US" smtClean="0"/>
              <a:pPr/>
              <a:t>15</a:t>
            </a:fld>
            <a:endParaRPr lang="en-US" dirty="0"/>
          </a:p>
        </p:txBody>
      </p:sp>
      <p:sp>
        <p:nvSpPr>
          <p:cNvPr id="17" name="Rectangle 16"/>
          <p:cNvSpPr/>
          <p:nvPr/>
        </p:nvSpPr>
        <p:spPr>
          <a:xfrm>
            <a:off x="1793780" y="273622"/>
            <a:ext cx="3446328" cy="461665"/>
          </a:xfrm>
          <a:prstGeom prst="rect">
            <a:avLst/>
          </a:prstGeom>
        </p:spPr>
        <p:txBody>
          <a:bodyPr wrap="none">
            <a:spAutoFit/>
          </a:bodyPr>
          <a:lstStyle/>
          <a:p>
            <a:r>
              <a:rPr lang="en-US" sz="2400" cap="all" dirty="0">
                <a:latin typeface="Times New Roman" pitchFamily="18" charset="0"/>
                <a:cs typeface="Times New Roman" pitchFamily="18" charset="0"/>
              </a:rPr>
              <a:t>Load combinations</a:t>
            </a:r>
            <a:endParaRPr lang="en-US" sz="2400" dirty="0">
              <a:latin typeface="Times New Roman" pitchFamily="18" charset="0"/>
              <a:cs typeface="Times New Roman" pitchFamily="18" charset="0"/>
            </a:endParaRPr>
          </a:p>
        </p:txBody>
      </p:sp>
      <p:sp>
        <p:nvSpPr>
          <p:cNvPr id="19" name="مربع نص 31"/>
          <p:cNvSpPr txBox="1"/>
          <p:nvPr/>
        </p:nvSpPr>
        <p:spPr>
          <a:xfrm>
            <a:off x="2616200" y="800100"/>
            <a:ext cx="8886823" cy="6247864"/>
          </a:xfrm>
          <a:prstGeom prst="rect">
            <a:avLst/>
          </a:prstGeom>
          <a:noFill/>
        </p:spPr>
        <p:txBody>
          <a:bodyPr wrap="square" rtlCol="1">
            <a:spAutoFit/>
          </a:bodyPr>
          <a:lstStyle/>
          <a:p>
            <a:r>
              <a:rPr lang="en-US" sz="2000" dirty="0" smtClean="0">
                <a:latin typeface="Times New Roman" pitchFamily="18" charset="0"/>
                <a:cs typeface="Times New Roman" pitchFamily="18" charset="0"/>
              </a:rPr>
              <a:t>* Ultimate load combinations</a:t>
            </a:r>
          </a:p>
          <a:p>
            <a:r>
              <a:rPr lang="en-US" sz="2000" dirty="0" smtClean="0">
                <a:latin typeface="Times New Roman" pitchFamily="18" charset="0"/>
                <a:cs typeface="Times New Roman" pitchFamily="18" charset="0"/>
              </a:rPr>
              <a:t>1- U=1.4D 	                                                        </a:t>
            </a:r>
          </a:p>
          <a:p>
            <a:r>
              <a:rPr lang="en-US" sz="2000" dirty="0" smtClean="0">
                <a:latin typeface="Times New Roman" pitchFamily="18" charset="0"/>
                <a:cs typeface="Times New Roman" pitchFamily="18" charset="0"/>
              </a:rPr>
              <a:t>2- U= 1.2D + 1.6L 	</a:t>
            </a:r>
          </a:p>
          <a:p>
            <a:r>
              <a:rPr lang="en-US" sz="2000" dirty="0" smtClean="0">
                <a:latin typeface="Times New Roman" pitchFamily="18" charset="0"/>
                <a:cs typeface="Times New Roman" pitchFamily="18" charset="0"/>
              </a:rPr>
              <a:t>3- U= (1.2+f)D + 1.0L + ρ (</a:t>
            </a:r>
            <a:r>
              <a:rPr lang="en-US" sz="2000" dirty="0" err="1" smtClean="0">
                <a:latin typeface="Times New Roman" pitchFamily="18" charset="0"/>
                <a:cs typeface="Times New Roman" pitchFamily="18" charset="0"/>
              </a:rPr>
              <a:t>E</a:t>
            </a:r>
            <a:r>
              <a:rPr lang="en-US" sz="2000" baseline="-25000" dirty="0" err="1" smtClean="0">
                <a:latin typeface="Times New Roman" pitchFamily="18" charset="0"/>
                <a:cs typeface="Times New Roman" pitchFamily="18" charset="0"/>
              </a:rPr>
              <a:t>y</a:t>
            </a:r>
            <a:r>
              <a:rPr lang="en-US" sz="2000" dirty="0" smtClean="0">
                <a:latin typeface="Times New Roman" pitchFamily="18" charset="0"/>
                <a:cs typeface="Times New Roman" pitchFamily="18" charset="0"/>
              </a:rPr>
              <a:t>+ 0.3 E</a:t>
            </a:r>
            <a:r>
              <a:rPr lang="en-US" sz="2000" baseline="-25000" dirty="0" smtClean="0">
                <a:latin typeface="Times New Roman" pitchFamily="18" charset="0"/>
                <a:cs typeface="Times New Roman" pitchFamily="18" charset="0"/>
              </a:rPr>
              <a:t>x</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4- U= (1.2+f)D + 1.0L + ρ (E</a:t>
            </a:r>
            <a:r>
              <a:rPr lang="en-US" sz="2000" baseline="-25000" dirty="0" smtClean="0">
                <a:latin typeface="Times New Roman" pitchFamily="18" charset="0"/>
                <a:cs typeface="Times New Roman" pitchFamily="18" charset="0"/>
              </a:rPr>
              <a:t>x</a:t>
            </a:r>
            <a:r>
              <a:rPr lang="en-US" sz="2000" dirty="0" smtClean="0">
                <a:latin typeface="Times New Roman" pitchFamily="18" charset="0"/>
                <a:cs typeface="Times New Roman" pitchFamily="18" charset="0"/>
              </a:rPr>
              <a:t>+ 0.3 </a:t>
            </a:r>
            <a:r>
              <a:rPr lang="en-US" sz="2000" dirty="0" err="1" smtClean="0">
                <a:latin typeface="Times New Roman" pitchFamily="18" charset="0"/>
                <a:cs typeface="Times New Roman" pitchFamily="18" charset="0"/>
              </a:rPr>
              <a:t>E</a:t>
            </a:r>
            <a:r>
              <a:rPr lang="en-US" sz="2000" baseline="-25000" dirty="0" err="1" smtClean="0">
                <a:latin typeface="Times New Roman" pitchFamily="18" charset="0"/>
                <a:cs typeface="Times New Roman" pitchFamily="18" charset="0"/>
              </a:rPr>
              <a:t>y</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5- U= 0.9D- f D + ρ (</a:t>
            </a:r>
            <a:r>
              <a:rPr lang="en-US" sz="2000" dirty="0" err="1" smtClean="0">
                <a:latin typeface="Times New Roman" pitchFamily="18" charset="0"/>
                <a:cs typeface="Times New Roman" pitchFamily="18" charset="0"/>
              </a:rPr>
              <a:t>E</a:t>
            </a:r>
            <a:r>
              <a:rPr lang="en-US" sz="2000" baseline="-25000" dirty="0" err="1" smtClean="0">
                <a:latin typeface="Times New Roman" pitchFamily="18" charset="0"/>
                <a:cs typeface="Times New Roman" pitchFamily="18" charset="0"/>
              </a:rPr>
              <a:t>y</a:t>
            </a:r>
            <a:r>
              <a:rPr lang="en-US" sz="2000" dirty="0" smtClean="0">
                <a:latin typeface="Times New Roman" pitchFamily="18" charset="0"/>
                <a:cs typeface="Times New Roman" pitchFamily="18" charset="0"/>
              </a:rPr>
              <a:t>+ 0.3 E</a:t>
            </a:r>
            <a:r>
              <a:rPr lang="en-US" sz="2000" baseline="-25000" dirty="0" smtClean="0">
                <a:latin typeface="Times New Roman" pitchFamily="18" charset="0"/>
                <a:cs typeface="Times New Roman" pitchFamily="18" charset="0"/>
              </a:rPr>
              <a:t>x</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6- U= 0.9D- f D + ρ (E</a:t>
            </a:r>
            <a:r>
              <a:rPr lang="en-US" sz="2000" baseline="-25000" dirty="0" smtClean="0">
                <a:latin typeface="Times New Roman" pitchFamily="18" charset="0"/>
                <a:cs typeface="Times New Roman" pitchFamily="18" charset="0"/>
              </a:rPr>
              <a:t>x</a:t>
            </a:r>
            <a:r>
              <a:rPr lang="en-US" sz="2000" dirty="0" smtClean="0">
                <a:latin typeface="Times New Roman" pitchFamily="18" charset="0"/>
                <a:cs typeface="Times New Roman" pitchFamily="18" charset="0"/>
              </a:rPr>
              <a:t>+ 0.3 </a:t>
            </a:r>
            <a:r>
              <a:rPr lang="en-US" sz="2000" dirty="0" err="1" smtClean="0">
                <a:latin typeface="Times New Roman" pitchFamily="18" charset="0"/>
                <a:cs typeface="Times New Roman" pitchFamily="18" charset="0"/>
              </a:rPr>
              <a:t>E</a:t>
            </a:r>
            <a:r>
              <a:rPr lang="en-US" sz="2000" baseline="-25000" dirty="0" err="1" smtClean="0">
                <a:latin typeface="Times New Roman" pitchFamily="18" charset="0"/>
                <a:cs typeface="Times New Roman" pitchFamily="18" charset="0"/>
              </a:rPr>
              <a:t>y</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 Allowable (service) load combinations</a:t>
            </a:r>
          </a:p>
          <a:p>
            <a:r>
              <a:rPr lang="en-US" sz="2000" dirty="0" smtClean="0">
                <a:latin typeface="Times New Roman" pitchFamily="18" charset="0"/>
                <a:cs typeface="Times New Roman" pitchFamily="18" charset="0"/>
              </a:rPr>
              <a:t>1- U= (1.0 + 0.14S</a:t>
            </a:r>
            <a:r>
              <a:rPr lang="en-US" sz="2000" baseline="-25000" dirty="0" smtClean="0">
                <a:latin typeface="Times New Roman" pitchFamily="18" charset="0"/>
                <a:cs typeface="Times New Roman" pitchFamily="18" charset="0"/>
              </a:rPr>
              <a:t>DS</a:t>
            </a:r>
            <a:r>
              <a:rPr lang="en-US" sz="2000" dirty="0" smtClean="0">
                <a:latin typeface="Times New Roman" pitchFamily="18" charset="0"/>
                <a:cs typeface="Times New Roman" pitchFamily="18" charset="0"/>
              </a:rPr>
              <a:t>)D + 0.7 ρ Q</a:t>
            </a:r>
            <a:r>
              <a:rPr lang="en-US" sz="2000" baseline="-25000" dirty="0" smtClean="0">
                <a:latin typeface="Times New Roman" pitchFamily="18" charset="0"/>
                <a:cs typeface="Times New Roman" pitchFamily="18" charset="0"/>
              </a:rPr>
              <a:t>E</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2- U= (1.0 + 0.10S</a:t>
            </a:r>
            <a:r>
              <a:rPr lang="en-US" sz="2000" baseline="-25000" dirty="0" smtClean="0">
                <a:latin typeface="Times New Roman" pitchFamily="18" charset="0"/>
                <a:cs typeface="Times New Roman" pitchFamily="18" charset="0"/>
              </a:rPr>
              <a:t>DS</a:t>
            </a:r>
            <a:r>
              <a:rPr lang="en-US" sz="2000" dirty="0" smtClean="0">
                <a:latin typeface="Times New Roman" pitchFamily="18" charset="0"/>
                <a:cs typeface="Times New Roman" pitchFamily="18" charset="0"/>
              </a:rPr>
              <a:t>)D + 0.525 ρ Q</a:t>
            </a:r>
            <a:r>
              <a:rPr lang="en-US" sz="2000" baseline="-25000" dirty="0" smtClean="0">
                <a:latin typeface="Times New Roman" pitchFamily="18" charset="0"/>
                <a:cs typeface="Times New Roman" pitchFamily="18" charset="0"/>
              </a:rPr>
              <a:t>E</a:t>
            </a:r>
            <a:r>
              <a:rPr lang="en-US" sz="2000" dirty="0" smtClean="0">
                <a:latin typeface="Times New Roman" pitchFamily="18" charset="0"/>
                <a:cs typeface="Times New Roman" pitchFamily="18" charset="0"/>
              </a:rPr>
              <a:t> + 0.75L	</a:t>
            </a:r>
          </a:p>
          <a:p>
            <a:r>
              <a:rPr lang="en-US" sz="2000" dirty="0" smtClean="0">
                <a:latin typeface="Times New Roman" pitchFamily="18" charset="0"/>
                <a:cs typeface="Times New Roman" pitchFamily="18" charset="0"/>
              </a:rPr>
              <a:t>3- U= (0.6 – 0.14S</a:t>
            </a:r>
            <a:r>
              <a:rPr lang="en-US" sz="2000" baseline="-25000" dirty="0" smtClean="0">
                <a:latin typeface="Times New Roman" pitchFamily="18" charset="0"/>
                <a:cs typeface="Times New Roman" pitchFamily="18" charset="0"/>
              </a:rPr>
              <a:t>DS</a:t>
            </a:r>
            <a:r>
              <a:rPr lang="en-US" sz="2000" dirty="0" smtClean="0">
                <a:latin typeface="Times New Roman" pitchFamily="18" charset="0"/>
                <a:cs typeface="Times New Roman" pitchFamily="18" charset="0"/>
              </a:rPr>
              <a:t>)D + 0.7ρ Q</a:t>
            </a:r>
            <a:r>
              <a:rPr lang="en-US" sz="2000" baseline="-25000" dirty="0" smtClean="0">
                <a:latin typeface="Times New Roman" pitchFamily="18" charset="0"/>
                <a:cs typeface="Times New Roman" pitchFamily="18" charset="0"/>
              </a:rPr>
              <a:t>E</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Where:</a:t>
            </a:r>
          </a:p>
          <a:p>
            <a:r>
              <a:rPr lang="en-US" sz="2000" dirty="0" smtClean="0">
                <a:latin typeface="Times New Roman" pitchFamily="18" charset="0"/>
                <a:cs typeface="Times New Roman" pitchFamily="18" charset="0"/>
              </a:rPr>
              <a:t>             f : 0.2 S</a:t>
            </a:r>
            <a:r>
              <a:rPr lang="en-US" sz="2000" baseline="-25000" dirty="0" smtClean="0">
                <a:latin typeface="Times New Roman" pitchFamily="18" charset="0"/>
                <a:cs typeface="Times New Roman" pitchFamily="18" charset="0"/>
              </a:rPr>
              <a:t>Ds</a:t>
            </a:r>
            <a:r>
              <a:rPr lang="en-US" sz="2000" dirty="0" smtClean="0">
                <a:latin typeface="Times New Roman" pitchFamily="18" charset="0"/>
                <a:cs typeface="Times New Roman" pitchFamily="18" charset="0"/>
              </a:rPr>
              <a:t> (Vertical differences).</a:t>
            </a:r>
          </a:p>
          <a:p>
            <a:r>
              <a:rPr lang="en-US" sz="2000" dirty="0" smtClean="0">
                <a:latin typeface="Times New Roman" pitchFamily="18" charset="0"/>
                <a:cs typeface="Times New Roman" pitchFamily="18" charset="0"/>
              </a:rPr>
              <a:t>	      S</a:t>
            </a:r>
            <a:r>
              <a:rPr lang="en-US" sz="2000" baseline="-25000" dirty="0" smtClean="0">
                <a:latin typeface="Times New Roman" pitchFamily="18" charset="0"/>
                <a:cs typeface="Times New Roman" pitchFamily="18" charset="0"/>
              </a:rPr>
              <a:t>DS</a:t>
            </a:r>
            <a:r>
              <a:rPr lang="en-US" sz="2000" dirty="0" smtClean="0">
                <a:latin typeface="Times New Roman" pitchFamily="18" charset="0"/>
                <a:cs typeface="Times New Roman" pitchFamily="18" charset="0"/>
              </a:rPr>
              <a:t> = design spectral response acceleration parameter at  short periods</a:t>
            </a:r>
          </a:p>
          <a:p>
            <a:r>
              <a:rPr lang="en-US" sz="2000" dirty="0" smtClean="0">
                <a:latin typeface="Times New Roman" pitchFamily="18" charset="0"/>
                <a:cs typeface="Times New Roman" pitchFamily="18" charset="0"/>
              </a:rPr>
              <a:t>             ρ : Redundancy factor equals 1.3.</a:t>
            </a:r>
          </a:p>
          <a:p>
            <a:r>
              <a:rPr lang="en-US" sz="2000" dirty="0" smtClean="0">
                <a:latin typeface="Times New Roman" pitchFamily="18" charset="0"/>
                <a:cs typeface="Times New Roman" pitchFamily="18" charset="0"/>
              </a:rPr>
              <a:t>             D: dead load.</a:t>
            </a:r>
          </a:p>
          <a:p>
            <a:r>
              <a:rPr lang="en-US" sz="2000" dirty="0" smtClean="0">
                <a:latin typeface="Times New Roman" pitchFamily="18" charset="0"/>
                <a:cs typeface="Times New Roman" pitchFamily="18" charset="0"/>
              </a:rPr>
              <a:t>             L: live load.   </a:t>
            </a:r>
          </a:p>
          <a:p>
            <a:r>
              <a:rPr lang="en-US" sz="2000" dirty="0" smtClean="0">
                <a:latin typeface="Times New Roman" pitchFamily="18" charset="0"/>
                <a:cs typeface="Times New Roman" pitchFamily="18" charset="0"/>
              </a:rPr>
              <a:t>             E: Q</a:t>
            </a:r>
            <a:r>
              <a:rPr lang="en-US" sz="2000" baseline="-25000" dirty="0" smtClean="0">
                <a:latin typeface="Times New Roman" pitchFamily="18" charset="0"/>
                <a:cs typeface="Times New Roman" pitchFamily="18" charset="0"/>
              </a:rPr>
              <a:t>E</a:t>
            </a:r>
            <a:r>
              <a:rPr lang="en-US" sz="2000" dirty="0" smtClean="0">
                <a:latin typeface="Times New Roman" pitchFamily="18" charset="0"/>
                <a:cs typeface="Times New Roman" pitchFamily="18" charset="0"/>
              </a:rPr>
              <a:t> : earthquake Load.</a:t>
            </a:r>
          </a:p>
          <a:p>
            <a:endParaRPr lang="en-US" sz="2000" dirty="0" smtClean="0">
              <a:latin typeface="Times New Roman" pitchFamily="18" charset="0"/>
              <a:cs typeface="Times New Roman" pitchFamily="18" charset="0"/>
            </a:endParaRPr>
          </a:p>
          <a:p>
            <a:endParaRPr lang="ar-SA" sz="2000" dirty="0">
              <a:latin typeface="Times New Roman" pitchFamily="18" charset="0"/>
              <a:cs typeface="Times New Roman" pitchFamily="18" charset="0"/>
            </a:endParaRPr>
          </a:p>
        </p:txBody>
      </p:sp>
    </p:spTree>
    <p:extLst>
      <p:ext uri="{BB962C8B-B14F-4D97-AF65-F5344CB8AC3E}">
        <p14:creationId xmlns:p14="http://schemas.microsoft.com/office/powerpoint/2010/main" val="3391999528"/>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1751918" y="535848"/>
            <a:ext cx="2942409" cy="1972219"/>
          </a:xfrm>
          <a:prstGeom prst="rect">
            <a:avLst/>
          </a:prstGeom>
        </p:spPr>
      </p:pic>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1751919" y="2508067"/>
            <a:ext cx="2942409" cy="3434852"/>
          </a:xfrm>
          <a:prstGeom prst="rect">
            <a:avLst/>
          </a:prstGeom>
        </p:spPr>
      </p:pic>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5138737" y="1620747"/>
            <a:ext cx="2973297" cy="3068819"/>
          </a:xfrm>
          <a:prstGeom prst="rect">
            <a:avLst/>
          </a:prstGeom>
          <a:noFill/>
          <a:ln>
            <a:noFill/>
          </a:ln>
        </p:spPr>
      </p:pic>
      <p:sp>
        <p:nvSpPr>
          <p:cNvPr id="5" name="Rectangle 4"/>
          <p:cNvSpPr/>
          <p:nvPr/>
        </p:nvSpPr>
        <p:spPr>
          <a:xfrm>
            <a:off x="8648028" y="1686332"/>
            <a:ext cx="2621230" cy="369332"/>
          </a:xfrm>
          <a:prstGeom prst="rect">
            <a:avLst/>
          </a:prstGeom>
        </p:spPr>
        <p:txBody>
          <a:bodyPr wrap="none">
            <a:spAutoFit/>
          </a:bodyPr>
          <a:lstStyle/>
          <a:p>
            <a:r>
              <a:rPr lang="en-US" b="1" dirty="0" smtClean="0">
                <a:solidFill>
                  <a:srgbClr val="000000"/>
                </a:solidFill>
                <a:latin typeface="Times New Roman" panose="02020603050405020304" pitchFamily="18" charset="0"/>
                <a:ea typeface="Calibri" panose="020F0502020204030204" pitchFamily="34" charset="0"/>
              </a:rPr>
              <a:t>Check </a:t>
            </a:r>
            <a:r>
              <a:rPr lang="en-US" b="1" dirty="0">
                <a:solidFill>
                  <a:srgbClr val="000000"/>
                </a:solidFill>
                <a:latin typeface="Times New Roman" panose="02020603050405020304" pitchFamily="18" charset="0"/>
                <a:ea typeface="Calibri" panose="020F0502020204030204" pitchFamily="34" charset="0"/>
              </a:rPr>
              <a:t>bearing capacity  </a:t>
            </a:r>
          </a:p>
        </p:txBody>
      </p:sp>
      <p:sp>
        <p:nvSpPr>
          <p:cNvPr id="6" name="Rectangle 5"/>
          <p:cNvSpPr/>
          <p:nvPr/>
        </p:nvSpPr>
        <p:spPr>
          <a:xfrm>
            <a:off x="8648028" y="2067365"/>
            <a:ext cx="2341347" cy="369332"/>
          </a:xfrm>
          <a:prstGeom prst="rect">
            <a:avLst/>
          </a:prstGeom>
        </p:spPr>
        <p:txBody>
          <a:bodyPr wrap="none">
            <a:spAutoFit/>
          </a:bodyPr>
          <a:lstStyle/>
          <a:p>
            <a:r>
              <a:rPr lang="en-US" b="1" dirty="0">
                <a:solidFill>
                  <a:srgbClr val="000000"/>
                </a:solidFill>
                <a:latin typeface="Times New Roman" panose="02020603050405020304" pitchFamily="18" charset="0"/>
                <a:ea typeface="Calibri" panose="020F0502020204030204" pitchFamily="34" charset="0"/>
              </a:rPr>
              <a:t>Check one-way shear </a:t>
            </a:r>
            <a:endParaRPr lang="en-US" dirty="0"/>
          </a:p>
        </p:txBody>
      </p:sp>
      <p:sp>
        <p:nvSpPr>
          <p:cNvPr id="7" name="Rectangle 6"/>
          <p:cNvSpPr/>
          <p:nvPr/>
        </p:nvSpPr>
        <p:spPr>
          <a:xfrm>
            <a:off x="8342497" y="2403154"/>
            <a:ext cx="2589170" cy="374077"/>
          </a:xfrm>
          <a:prstGeom prst="rect">
            <a:avLst/>
          </a:prstGeom>
        </p:spPr>
        <p:txBody>
          <a:bodyPr wrap="none">
            <a:spAutoFit/>
          </a:bodyPr>
          <a:lstStyle/>
          <a:p>
            <a:pPr lvl="0">
              <a:lnSpc>
                <a:spcPct val="107000"/>
              </a:lnSpc>
              <a:spcAft>
                <a:spcPts val="800"/>
              </a:spcAft>
            </a:pP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Check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two-way shear</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8648028" y="2756066"/>
            <a:ext cx="2003754" cy="374077"/>
          </a:xfrm>
          <a:prstGeom prst="rect">
            <a:avLst/>
          </a:prstGeom>
        </p:spPr>
        <p:txBody>
          <a:bodyPr wrap="none">
            <a:spAutoFit/>
          </a:bodyPr>
          <a:lstStyle/>
          <a:p>
            <a:pPr lvl="0">
              <a:lnSpc>
                <a:spcPct val="107000"/>
              </a:lnSpc>
              <a:spcAft>
                <a:spcPts val="8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Design for flexure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4821782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640080" y="1397181"/>
            <a:ext cx="4885509" cy="4781550"/>
          </a:xfrm>
          <a:prstGeom prst="rect">
            <a:avLst/>
          </a:prstGeom>
        </p:spPr>
      </p:pic>
      <p:pic>
        <p:nvPicPr>
          <p:cNvPr id="3" name="Picture 2"/>
          <p:cNvPicPr/>
          <p:nvPr/>
        </p:nvPicPr>
        <p:blipFill>
          <a:blip r:embed="rId3"/>
          <a:stretch>
            <a:fillRect/>
          </a:stretch>
        </p:blipFill>
        <p:spPr>
          <a:xfrm>
            <a:off x="5751739" y="1397181"/>
            <a:ext cx="6440261" cy="4781550"/>
          </a:xfrm>
          <a:prstGeom prst="rect">
            <a:avLst/>
          </a:prstGeom>
        </p:spPr>
      </p:pic>
    </p:spTree>
    <p:extLst>
      <p:ext uri="{BB962C8B-B14F-4D97-AF65-F5344CB8AC3E}">
        <p14:creationId xmlns:p14="http://schemas.microsoft.com/office/powerpoint/2010/main" val="3015651087"/>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9829" y="252940"/>
            <a:ext cx="3732753" cy="369332"/>
          </a:xfrm>
          <a:prstGeom prst="rect">
            <a:avLst/>
          </a:prstGeom>
        </p:spPr>
        <p:txBody>
          <a:bodyPr wrap="none">
            <a:spAutoFit/>
          </a:bodyPr>
          <a:lstStyle/>
          <a:p>
            <a:r>
              <a:rPr lang="en-US" b="1" i="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Design calculations for wall footings</a:t>
            </a: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504405" y="1164363"/>
            <a:ext cx="8776064" cy="5432380"/>
          </a:xfrm>
          <a:prstGeom prst="rect">
            <a:avLst/>
          </a:prstGeom>
        </p:spPr>
      </p:pic>
    </p:spTree>
    <p:extLst>
      <p:ext uri="{BB962C8B-B14F-4D97-AF65-F5344CB8AC3E}">
        <p14:creationId xmlns:p14="http://schemas.microsoft.com/office/powerpoint/2010/main" val="3747761420"/>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648097" y="-1"/>
            <a:ext cx="2845526" cy="4928371"/>
          </a:xfrm>
          <a:prstGeom prst="rect">
            <a:avLst/>
          </a:prstGeom>
          <a:noFill/>
          <a:ln>
            <a:noFill/>
          </a:ln>
        </p:spPr>
      </p:pic>
      <mc:AlternateContent xmlns:mc="http://schemas.openxmlformats.org/markup-compatibility/2006" xmlns:a14="http://schemas.microsoft.com/office/drawing/2010/main">
        <mc:Choice Requires="a14">
          <p:sp>
            <p:nvSpPr>
              <p:cNvPr id="4" name="Rectangle 3"/>
              <p:cNvSpPr/>
              <p:nvPr/>
            </p:nvSpPr>
            <p:spPr>
              <a:xfrm>
                <a:off x="8199120" y="433674"/>
                <a:ext cx="3992880" cy="1366400"/>
              </a:xfrm>
              <a:prstGeom prst="rect">
                <a:avLst/>
              </a:prstGeom>
            </p:spPr>
            <p:txBody>
              <a:bodyPr wrap="square">
                <a:spAutoFit/>
              </a:bodyPr>
              <a:lstStyle/>
              <a:p>
                <a:pPr marL="342900" lvl="0" indent="-342900">
                  <a:lnSpc>
                    <a:spcPct val="107000"/>
                  </a:lnSpc>
                  <a:spcAft>
                    <a:spcPts val="800"/>
                  </a:spcAft>
                  <a:buFont typeface="+mj-lt"/>
                  <a:buAutoNum type="arabicPeriod"/>
                </a:pPr>
                <a:r>
                  <a:rPr lang="en-US" b="1">
                    <a:solidFill>
                      <a:srgbClr val="000000"/>
                    </a:solidFill>
                    <a:latin typeface="Times New Roman" panose="02020603050405020304" pitchFamily="18" charset="0"/>
                    <a:ea typeface="Calibri" panose="020F0502020204030204" pitchFamily="34" charset="0"/>
                    <a:cs typeface="Arial" panose="020B0604020202020204" pitchFamily="34" charset="0"/>
                  </a:rPr>
                  <a:t>Bearing capacity:</a:t>
                </a:r>
                <a:endParaRPr lang="en-US">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max</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P</m:t>
                        </m:r>
                      </m:num>
                      <m:den>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A</m:t>
                        </m:r>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num>
                      <m:den>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I</m:t>
                        </m:r>
                      </m:den>
                    </m:f>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min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P</m:t>
                        </m:r>
                      </m:num>
                      <m:den>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A</m:t>
                        </m:r>
                      </m:den>
                    </m:f>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num>
                      <m:den>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I</m:t>
                        </m:r>
                      </m:den>
                    </m:f>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8199120" y="433674"/>
                <a:ext cx="3992880" cy="1366400"/>
              </a:xfrm>
              <a:prstGeom prst="rect">
                <a:avLst/>
              </a:prstGeom>
              <a:blipFill>
                <a:blip r:embed="rId3"/>
                <a:stretch>
                  <a:fillRect l="-1221" t="-2232" b="-1786"/>
                </a:stretch>
              </a:blipFill>
            </p:spPr>
            <p:txBody>
              <a:bodyPr/>
              <a:lstStyle/>
              <a:p>
                <a:r>
                  <a:rPr lang="en-US">
                    <a:noFill/>
                  </a:rPr>
                  <a:t> </a:t>
                </a:r>
              </a:p>
            </p:txBody>
          </p:sp>
        </mc:Fallback>
      </mc:AlternateContent>
      <p:sp>
        <p:nvSpPr>
          <p:cNvPr id="5" name="Rectangle 4"/>
          <p:cNvSpPr/>
          <p:nvPr/>
        </p:nvSpPr>
        <p:spPr>
          <a:xfrm>
            <a:off x="8199120" y="2515188"/>
            <a:ext cx="2987040" cy="1122230"/>
          </a:xfrm>
          <a:prstGeom prst="rect">
            <a:avLst/>
          </a:prstGeom>
        </p:spPr>
        <p:txBody>
          <a:bodyPr wrap="square">
            <a:spAutoFit/>
          </a:bodyPr>
          <a:lstStyle/>
          <a:p>
            <a:pPr lvl="0">
              <a:lnSpc>
                <a:spcPct val="107000"/>
              </a:lnSpc>
              <a:spcAft>
                <a:spcPts val="800"/>
              </a:spcAft>
            </a:pPr>
            <a:r>
              <a:rPr lang="en-US" b="1"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2.   Wide </a:t>
            </a:r>
            <a:r>
              <a:rPr lang="en-US"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beam shear check:</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228600" marR="0">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Vu=</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qu</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(L1-d)</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8249514" y="4618928"/>
            <a:ext cx="2234586" cy="369332"/>
          </a:xfrm>
          <a:prstGeom prst="rect">
            <a:avLst/>
          </a:prstGeom>
        </p:spPr>
        <p:txBody>
          <a:bodyPr wrap="none">
            <a:spAutoFit/>
          </a:bodyPr>
          <a:lstStyle/>
          <a:p>
            <a:r>
              <a:rPr lang="en-US" b="1" dirty="0" smtClean="0">
                <a:solidFill>
                  <a:srgbClr val="000000"/>
                </a:solidFill>
                <a:latin typeface="Times New Roman" panose="02020603050405020304" pitchFamily="18" charset="0"/>
                <a:ea typeface="Calibri" panose="020F0502020204030204" pitchFamily="34" charset="0"/>
              </a:rPr>
              <a:t>3.  Design </a:t>
            </a:r>
            <a:r>
              <a:rPr lang="en-US" b="1" dirty="0">
                <a:solidFill>
                  <a:srgbClr val="000000"/>
                </a:solidFill>
                <a:latin typeface="Times New Roman" panose="02020603050405020304" pitchFamily="18" charset="0"/>
                <a:ea typeface="Calibri" panose="020F0502020204030204" pitchFamily="34" charset="0"/>
              </a:rPr>
              <a:t>for flexure</a:t>
            </a:r>
            <a:endParaRPr lang="en-US" dirty="0"/>
          </a:p>
        </p:txBody>
      </p:sp>
      <mc:AlternateContent xmlns:mc="http://schemas.openxmlformats.org/markup-compatibility/2006" xmlns:a14="http://schemas.microsoft.com/office/drawing/2010/main">
        <mc:Choice Requires="a14">
          <p:sp>
            <p:nvSpPr>
              <p:cNvPr id="7" name="Rectangle 6"/>
              <p:cNvSpPr/>
              <p:nvPr/>
            </p:nvSpPr>
            <p:spPr>
              <a:xfrm>
                <a:off x="8292641" y="5447063"/>
                <a:ext cx="1399999" cy="522707"/>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Mu=</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qu</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𝐿</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e>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num>
                      <m:den>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8292641" y="5447063"/>
                <a:ext cx="1399999" cy="522707"/>
              </a:xfrm>
              <a:prstGeom prst="rect">
                <a:avLst/>
              </a:prstGeom>
              <a:blipFill>
                <a:blip r:embed="rId4"/>
                <a:stretch>
                  <a:fillRect l="-3478" r="-3478" b="-7059"/>
                </a:stretch>
              </a:blipFill>
            </p:spPr>
            <p:txBody>
              <a:bodyPr/>
              <a:lstStyle/>
              <a:p>
                <a:r>
                  <a:rPr lang="en-US">
                    <a:noFill/>
                  </a:rPr>
                  <a:t> </a:t>
                </a:r>
              </a:p>
            </p:txBody>
          </p:sp>
        </mc:Fallback>
      </mc:AlternateContent>
      <p:pic>
        <p:nvPicPr>
          <p:cNvPr id="8" name="Picture 7"/>
          <p:cNvPicPr/>
          <p:nvPr/>
        </p:nvPicPr>
        <p:blipFill>
          <a:blip r:embed="rId5">
            <a:extLst>
              <a:ext uri="{28A0092B-C50C-407E-A947-70E740481C1C}">
                <a14:useLocalDpi xmlns:a14="http://schemas.microsoft.com/office/drawing/2010/main" val="0"/>
              </a:ext>
            </a:extLst>
          </a:blip>
          <a:srcRect/>
          <a:stretch>
            <a:fillRect/>
          </a:stretch>
        </p:blipFill>
        <p:spPr bwMode="auto">
          <a:xfrm>
            <a:off x="4745899" y="0"/>
            <a:ext cx="2621552" cy="4928371"/>
          </a:xfrm>
          <a:prstGeom prst="rect">
            <a:avLst/>
          </a:prstGeom>
          <a:noFill/>
          <a:ln>
            <a:noFill/>
          </a:ln>
        </p:spPr>
      </p:pic>
    </p:spTree>
    <p:extLst>
      <p:ext uri="{BB962C8B-B14F-4D97-AF65-F5344CB8AC3E}">
        <p14:creationId xmlns:p14="http://schemas.microsoft.com/office/powerpoint/2010/main" val="34998280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613105" y="858611"/>
            <a:ext cx="5297530" cy="4941297"/>
          </a:xfrm>
          <a:prstGeom prst="rect">
            <a:avLst/>
          </a:prstGeom>
        </p:spPr>
      </p:pic>
    </p:spTree>
    <p:extLst>
      <p:ext uri="{BB962C8B-B14F-4D97-AF65-F5344CB8AC3E}">
        <p14:creationId xmlns:p14="http://schemas.microsoft.com/office/powerpoint/2010/main" val="2328013021"/>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3243" y="409694"/>
            <a:ext cx="3976410" cy="369332"/>
          </a:xfrm>
          <a:prstGeom prst="rect">
            <a:avLst/>
          </a:prstGeom>
        </p:spPr>
        <p:txBody>
          <a:bodyPr wrap="none">
            <a:spAutoFit/>
          </a:bodyPr>
          <a:lstStyle/>
          <a:p>
            <a:r>
              <a:rPr lang="en-US" b="1" i="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Design calculations for pile foundation</a:t>
            </a:r>
          </a:p>
        </p:txBody>
      </p:sp>
      <p:sp>
        <p:nvSpPr>
          <p:cNvPr id="3" name="Rectangle 2"/>
          <p:cNvSpPr/>
          <p:nvPr/>
        </p:nvSpPr>
        <p:spPr>
          <a:xfrm>
            <a:off x="1454332" y="1577481"/>
            <a:ext cx="6096000" cy="646331"/>
          </a:xfrm>
          <a:prstGeom prst="rect">
            <a:avLst/>
          </a:prstGeom>
        </p:spPr>
        <p:txBody>
          <a:bodyPr>
            <a:spAutoFit/>
          </a:bodyPr>
          <a:lstStyle/>
          <a:p>
            <a:r>
              <a:rPr lang="en-US" dirty="0">
                <a:solidFill>
                  <a:srgbClr val="000000"/>
                </a:solidFill>
                <a:latin typeface="Times New Roman" panose="02020603050405020304" pitchFamily="18" charset="0"/>
                <a:ea typeface="Calibri" panose="020F0502020204030204" pitchFamily="34" charset="0"/>
              </a:rPr>
              <a:t>As a result of analysis the reaction was P tension=-34 KN P compression= 856 KN</a:t>
            </a:r>
            <a:endParaRPr lang="en-US" dirty="0"/>
          </a:p>
        </p:txBody>
      </p:sp>
      <p:sp>
        <p:nvSpPr>
          <p:cNvPr id="4" name="Rectangle 3"/>
          <p:cNvSpPr/>
          <p:nvPr/>
        </p:nvSpPr>
        <p:spPr>
          <a:xfrm>
            <a:off x="1673243" y="2699101"/>
            <a:ext cx="6096000" cy="646331"/>
          </a:xfrm>
          <a:prstGeom prst="rect">
            <a:avLst/>
          </a:prstGeom>
        </p:spPr>
        <p:txBody>
          <a:bodyPr>
            <a:spAutoFit/>
          </a:bodyPr>
          <a:lstStyle/>
          <a:p>
            <a:pPr>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Refer to empirical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laws of foundations there are 3 methods to know the capacity of each single pile of them.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673243" y="4013797"/>
            <a:ext cx="6096000" cy="1077218"/>
          </a:xfrm>
          <a:prstGeom prst="rect">
            <a:avLst/>
          </a:prstGeom>
        </p:spPr>
        <p:txBody>
          <a:bodyPr>
            <a:spAutoFit/>
          </a:bodyPr>
          <a:lstStyle/>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C=0(sand soil) </a:t>
            </a: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Ф=30 </a:t>
            </a:r>
            <a:r>
              <a:rPr lang="he-IL" sz="16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c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Assume diameter =0.6m and length=15m</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6794846" y="3936532"/>
            <a:ext cx="4371703" cy="369332"/>
          </a:xfrm>
          <a:prstGeom prst="rect">
            <a:avLst/>
          </a:prstGeom>
        </p:spPr>
        <p:txBody>
          <a:bodyPr wrap="square">
            <a:spAutoFit/>
          </a:bodyPr>
          <a:lstStyle/>
          <a:p>
            <a:pPr>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1- Meyerhof’s method</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6794846" y="4328218"/>
            <a:ext cx="1834926"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Calibri" panose="020F0502020204030204" pitchFamily="34" charset="0"/>
              </a:rPr>
              <a:t>2- </a:t>
            </a:r>
            <a:r>
              <a:rPr lang="en-US" dirty="0" err="1" smtClean="0">
                <a:solidFill>
                  <a:srgbClr val="000000"/>
                </a:solidFill>
                <a:latin typeface="Times New Roman" panose="02020603050405020304" pitchFamily="18" charset="0"/>
                <a:ea typeface="Calibri" panose="020F0502020204030204" pitchFamily="34" charset="0"/>
              </a:rPr>
              <a:t>Vesic’s</a:t>
            </a:r>
            <a:r>
              <a:rPr lang="en-US" dirty="0" smtClean="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method</a:t>
            </a:r>
            <a:endParaRPr lang="en-US" dirty="0"/>
          </a:p>
        </p:txBody>
      </p:sp>
      <p:sp>
        <p:nvSpPr>
          <p:cNvPr id="8" name="Rectangle 7"/>
          <p:cNvSpPr/>
          <p:nvPr/>
        </p:nvSpPr>
        <p:spPr>
          <a:xfrm>
            <a:off x="6794846" y="4673301"/>
            <a:ext cx="3217547"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Calibri" panose="020F0502020204030204" pitchFamily="34" charset="0"/>
              </a:rPr>
              <a:t>3- Method </a:t>
            </a:r>
            <a:r>
              <a:rPr lang="en-US" dirty="0">
                <a:solidFill>
                  <a:srgbClr val="000000"/>
                </a:solidFill>
                <a:latin typeface="Times New Roman" panose="02020603050405020304" pitchFamily="18" charset="0"/>
                <a:ea typeface="Calibri" panose="020F0502020204030204" pitchFamily="34" charset="0"/>
              </a:rPr>
              <a:t>of Coyle and Castello</a:t>
            </a:r>
            <a:endParaRPr lang="en-US" dirty="0"/>
          </a:p>
        </p:txBody>
      </p:sp>
    </p:spTree>
    <p:extLst>
      <p:ext uri="{BB962C8B-B14F-4D97-AF65-F5344CB8AC3E}">
        <p14:creationId xmlns:p14="http://schemas.microsoft.com/office/powerpoint/2010/main" val="325227410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1806" y="697076"/>
            <a:ext cx="2012089"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Meyerhof’s method</a:t>
            </a:r>
            <a:endParaRPr lang="en-US" dirty="0"/>
          </a:p>
        </p:txBody>
      </p:sp>
      <p:sp>
        <p:nvSpPr>
          <p:cNvPr id="3" name="Rectangle 2"/>
          <p:cNvSpPr/>
          <p:nvPr/>
        </p:nvSpPr>
        <p:spPr>
          <a:xfrm>
            <a:off x="5549045" y="697076"/>
            <a:ext cx="1353256" cy="369332"/>
          </a:xfrm>
          <a:prstGeom prst="rect">
            <a:avLst/>
          </a:prstGeom>
        </p:spPr>
        <p:txBody>
          <a:bodyPr wrap="none">
            <a:spAutoFit/>
          </a:bodyPr>
          <a:lstStyle/>
          <a:p>
            <a:r>
              <a:rPr lang="en-US" dirty="0" err="1" smtClean="0">
                <a:solidFill>
                  <a:srgbClr val="000000"/>
                </a:solidFill>
                <a:latin typeface="Times New Roman" panose="02020603050405020304" pitchFamily="18" charset="0"/>
                <a:ea typeface="Calibri" panose="020F0502020204030204" pitchFamily="34" charset="0"/>
              </a:rPr>
              <a:t>Q</a:t>
            </a:r>
            <a:r>
              <a:rPr lang="en-US" baseline="-25000" dirty="0" err="1" smtClean="0">
                <a:solidFill>
                  <a:srgbClr val="000000"/>
                </a:solidFill>
                <a:latin typeface="Times New Roman" panose="02020603050405020304" pitchFamily="18" charset="0"/>
                <a:ea typeface="Calibri" panose="020F0502020204030204" pitchFamily="34" charset="0"/>
              </a:rPr>
              <a:t>p</a:t>
            </a:r>
            <a:r>
              <a:rPr lang="en-US" dirty="0" smtClean="0">
                <a:solidFill>
                  <a:srgbClr val="000000"/>
                </a:solidFill>
                <a:latin typeface="Times New Roman" panose="02020603050405020304" pitchFamily="18" charset="0"/>
                <a:ea typeface="Calibri" panose="020F0502020204030204" pitchFamily="34" charset="0"/>
              </a:rPr>
              <a:t>=463 KN </a:t>
            </a:r>
            <a:endParaRPr lang="en-US" dirty="0"/>
          </a:p>
        </p:txBody>
      </p:sp>
      <p:sp>
        <p:nvSpPr>
          <p:cNvPr id="4" name="Rectangle 3"/>
          <p:cNvSpPr/>
          <p:nvPr/>
        </p:nvSpPr>
        <p:spPr>
          <a:xfrm>
            <a:off x="1941806" y="1258779"/>
            <a:ext cx="1589025" cy="369332"/>
          </a:xfrm>
          <a:prstGeom prst="rect">
            <a:avLst/>
          </a:prstGeom>
        </p:spPr>
        <p:txBody>
          <a:bodyPr wrap="none">
            <a:spAutoFit/>
          </a:bodyPr>
          <a:lstStyle/>
          <a:p>
            <a:r>
              <a:rPr lang="en-US" dirty="0" err="1">
                <a:solidFill>
                  <a:srgbClr val="000000"/>
                </a:solidFill>
                <a:latin typeface="Times New Roman" panose="02020603050405020304" pitchFamily="18" charset="0"/>
                <a:ea typeface="Calibri" panose="020F0502020204030204" pitchFamily="34" charset="0"/>
              </a:rPr>
              <a:t>Vesic’s</a:t>
            </a:r>
            <a:r>
              <a:rPr lang="en-US" dirty="0">
                <a:solidFill>
                  <a:srgbClr val="000000"/>
                </a:solidFill>
                <a:latin typeface="Times New Roman" panose="02020603050405020304" pitchFamily="18" charset="0"/>
                <a:ea typeface="Calibri" panose="020F0502020204030204" pitchFamily="34" charset="0"/>
              </a:rPr>
              <a:t> method</a:t>
            </a:r>
            <a:endParaRPr lang="en-US" dirty="0"/>
          </a:p>
        </p:txBody>
      </p:sp>
      <p:sp>
        <p:nvSpPr>
          <p:cNvPr id="5" name="Rectangle 4"/>
          <p:cNvSpPr/>
          <p:nvPr/>
        </p:nvSpPr>
        <p:spPr>
          <a:xfrm>
            <a:off x="5046997" y="1258779"/>
            <a:ext cx="2045753" cy="369332"/>
          </a:xfrm>
          <a:prstGeom prst="rect">
            <a:avLst/>
          </a:prstGeom>
        </p:spPr>
        <p:txBody>
          <a:bodyPr wrap="none">
            <a:spAutoFit/>
          </a:bodyPr>
          <a:lstStyle/>
          <a:p>
            <a:pPr indent="457200">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=1976.1 KN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1941806" y="1924986"/>
            <a:ext cx="2967479"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Method of Coyle and Castello</a:t>
            </a:r>
            <a:endParaRPr lang="en-US" dirty="0"/>
          </a:p>
        </p:txBody>
      </p:sp>
      <p:sp>
        <p:nvSpPr>
          <p:cNvPr id="7" name="Rectangle 6"/>
          <p:cNvSpPr/>
          <p:nvPr/>
        </p:nvSpPr>
        <p:spPr>
          <a:xfrm>
            <a:off x="5508662" y="1924986"/>
            <a:ext cx="1584088" cy="369332"/>
          </a:xfrm>
          <a:prstGeom prst="rect">
            <a:avLst/>
          </a:prstGeom>
        </p:spPr>
        <p:txBody>
          <a:bodyPr wrap="none">
            <a:spAutoFit/>
          </a:bodyPr>
          <a:lstStyle/>
          <a:p>
            <a:r>
              <a:rPr lang="en-US" dirty="0" err="1">
                <a:solidFill>
                  <a:srgbClr val="000000"/>
                </a:solidFill>
                <a:latin typeface="Times New Roman" panose="02020603050405020304" pitchFamily="18" charset="0"/>
                <a:ea typeface="Calibri" panose="020F0502020204030204" pitchFamily="34" charset="0"/>
              </a:rPr>
              <a:t>Q</a:t>
            </a:r>
            <a:r>
              <a:rPr lang="en-US" baseline="-25000" dirty="0" err="1">
                <a:solidFill>
                  <a:srgbClr val="000000"/>
                </a:solidFill>
                <a:latin typeface="Times New Roman" panose="02020603050405020304" pitchFamily="18" charset="0"/>
                <a:ea typeface="Calibri" panose="020F0502020204030204" pitchFamily="34" charset="0"/>
              </a:rPr>
              <a:t>p</a:t>
            </a:r>
            <a:r>
              <a:rPr lang="en-US" dirty="0">
                <a:solidFill>
                  <a:srgbClr val="000000"/>
                </a:solidFill>
                <a:latin typeface="Times New Roman" panose="02020603050405020304" pitchFamily="18" charset="0"/>
                <a:ea typeface="Calibri" panose="020F0502020204030204" pitchFamily="34" charset="0"/>
              </a:rPr>
              <a:t>=2544.5 KN</a:t>
            </a:r>
            <a:endParaRPr lang="en-US" dirty="0"/>
          </a:p>
        </p:txBody>
      </p:sp>
      <p:sp>
        <p:nvSpPr>
          <p:cNvPr id="8" name="Rectangle 7"/>
          <p:cNvSpPr/>
          <p:nvPr/>
        </p:nvSpPr>
        <p:spPr>
          <a:xfrm>
            <a:off x="1571896" y="2886467"/>
            <a:ext cx="8107681" cy="2416046"/>
          </a:xfrm>
          <a:prstGeom prst="rect">
            <a:avLst/>
          </a:prstGeom>
        </p:spPr>
        <p:txBody>
          <a:bodyPr wrap="square">
            <a:spAutoFit/>
          </a:bodyPr>
          <a:lstStyle/>
          <a:p>
            <a:pPr indent="457200">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It appears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obtained from the Meyerhof’s method is too small so it will be excluded from calculation.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indent="457200">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indent="457200">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avarege</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2260.3 KN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indent="457200">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allowable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avarege</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/F. S =2260.3/2.5=904.12 KN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indent="457200">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Q</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 allowable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904.12 KN &gt; P compression= 856 KN   </a:t>
            </a:r>
            <a:endPar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indent="457200">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then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No Failure</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590999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441267" y="1158706"/>
                <a:ext cx="6174378" cy="4349524"/>
              </a:xfrm>
              <a:prstGeom prst="rect">
                <a:avLst/>
              </a:prstGeom>
            </p:spPr>
            <p:txBody>
              <a:bodyPr wrap="square">
                <a:spAutoFit/>
              </a:bodyPr>
              <a:lstStyle/>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Po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𝑃</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𝑛</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 </m:t>
                    </m:r>
                    <m:r>
                      <m:rPr>
                        <m:sty m:val="p"/>
                      </m:rP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λ</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 </m:t>
                    </m:r>
                    <m:d>
                      <m:dPr>
                        <m:ctrlP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ctrlPr>
                      </m:dPr>
                      <m:e>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0</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85</m:t>
                        </m:r>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m:t>
                        </m:r>
                        <m:sSubSup>
                          <m:sSub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Sup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f</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sub>
                          <m:sup>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sup>
                        </m:sSub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d>
                          <m:d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𝑔</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𝑠</m:t>
                                </m:r>
                              </m:sub>
                            </m:sSub>
                          </m:e>
                        </m: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𝑦</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𝑠</m:t>
                            </m:r>
                          </m:sub>
                        </m:sSub>
                      </m:e>
                    </m:d>
                  </m:oMath>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indent="457200">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where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65</m:t>
                    </m:r>
                  </m:oMath>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r>
                      <m:rPr>
                        <m:sty m:val="p"/>
                      </m:rP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λ</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85</m:t>
                    </m:r>
                  </m:oMath>
                </a14:m>
                <a:endPar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14:m>
                  <m:oMathPara xmlns:m="http://schemas.openxmlformats.org/officeDocument/2006/math">
                    <m:oMathParaPr>
                      <m:jc m:val="left"/>
                    </m:oMathParaPr>
                    <m:oMath xmlns:m="http://schemas.openxmlformats.org/officeDocument/2006/math">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sSubSup>
                        <m:sSub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Sup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f</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m:t>
                          </m:r>
                        </m:sub>
                        <m:sup>
                          <m:r>
                            <a:rPr lang="en-US" i="1">
                              <a:solidFill>
                                <a:srgbClr val="000000"/>
                              </a:solidFill>
                              <a:latin typeface="Cambria Math" panose="02040503050406030204" pitchFamily="18" charset="0"/>
                              <a:ea typeface="Calibri" panose="020F0502020204030204" pitchFamily="34" charset="0"/>
                              <a:cs typeface="Arial" panose="020B0604020202020204" pitchFamily="34" charset="0"/>
                            </a:rPr>
                            <m:t>′</m:t>
                          </m:r>
                        </m:sup>
                      </m:sSub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24</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𝑀𝑃𝑎</m:t>
                      </m:r>
                    </m:oMath>
                  </m:oMathPara>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Ag = 3.14 * 300</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282743.3 mm</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𝑠</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𝜌</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𝑔</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01</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𝑔</m:t>
                        </m:r>
                      </m:sub>
                    </m:sSub>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2827.4 mm</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14:m>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𝐹</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𝑦</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420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𝑀𝑃𝑎</m:t>
                    </m:r>
                  </m:oMath>
                </a14:m>
                <a:endPar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Po=4483.5 KN &gt;856 KN OK</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a:t>
                </a:r>
              </a:p>
              <a:p>
                <a:pPr>
                  <a:spcAft>
                    <a:spcPts val="600"/>
                  </a:spcAft>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Use 9</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20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441267" y="1158706"/>
                <a:ext cx="6174378" cy="4349524"/>
              </a:xfrm>
              <a:prstGeom prst="rect">
                <a:avLst/>
              </a:prstGeom>
              <a:blipFill>
                <a:blip r:embed="rId2"/>
                <a:stretch>
                  <a:fillRect l="-790" t="-280" b="-112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6705600" y="628465"/>
                <a:ext cx="6096000" cy="5056064"/>
              </a:xfrm>
              <a:prstGeom prst="rect">
                <a:avLst/>
              </a:prstGeom>
            </p:spPr>
            <p:txBody>
              <a:bodyPr>
                <a:spAutoFit/>
              </a:bodyPr>
              <a:lstStyle/>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For spiral reinforcement:</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14:m>
                  <m:oMathPara xmlns:m="http://schemas.openxmlformats.org/officeDocument/2006/math">
                    <m:oMathParaPr>
                      <m:jc m:val="centerGroup"/>
                    </m:oMathParaPr>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𝜌</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0</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425</m:t>
                      </m:r>
                      <m:d>
                        <m:dPr>
                          <m:begChr m:val="{"/>
                          <m:endChr m:val="}"/>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𝑔</m:t>
                                  </m:r>
                                </m:sub>
                              </m:sSub>
                            </m:num>
                            <m:den>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h</m:t>
                                  </m:r>
                                </m:sub>
                              </m:sSub>
                            </m:den>
                          </m:f>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e>
                      </m:d>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Sup>
                            <m:sSub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𝐹</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𝑐</m:t>
                              </m:r>
                            </m:sub>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up>
                          </m:sSubSup>
                        </m:num>
                        <m:den>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𝐹</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𝑦𝑡</m:t>
                              </m:r>
                            </m:sub>
                          </m:sSub>
                        </m:den>
                      </m:f>
                    </m:oMath>
                  </m:oMathPara>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𝑠𝑝</m:t>
                                </m:r>
                              </m:sub>
                            </m:sSub>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𝜌</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𝑑𝑐</m:t>
                            </m:r>
                          </m:den>
                        </m:f>
                      </m:e>
                    </m:d>
                  </m:oMath>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Where:</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A</a:t>
                </a:r>
                <a:r>
                  <a:rPr lang="en-US" baseline="-25000" dirty="0">
                    <a:solidFill>
                      <a:srgbClr val="000000"/>
                    </a:solidFill>
                    <a:latin typeface="Calibri" panose="020F0502020204030204" pitchFamily="34" charset="0"/>
                    <a:ea typeface="Calibri" panose="020F0502020204030204" pitchFamily="34" charset="0"/>
                    <a:cs typeface="Arial" panose="020B0604020202020204" pitchFamily="34" charset="0"/>
                  </a:rPr>
                  <a:t>sp</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cross-sectional area of spiral wire.</a:t>
                </a: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Ag: gross area of pile.</a:t>
                </a: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Ach: core area of the pile.</a:t>
                </a:r>
              </a:p>
              <a:p>
                <a:pPr>
                  <a:spcAft>
                    <a:spcPts val="600"/>
                  </a:spcAft>
                </a:pPr>
                <a:r>
                  <a:rPr lang="en-US" dirty="0" err="1">
                    <a:solidFill>
                      <a:srgbClr val="000000"/>
                    </a:solidFill>
                    <a:latin typeface="Calibri" panose="020F0502020204030204" pitchFamily="34" charset="0"/>
                    <a:ea typeface="Calibri" panose="020F0502020204030204" pitchFamily="34" charset="0"/>
                    <a:cs typeface="Arial" panose="020B0604020202020204" pitchFamily="34" charset="0"/>
                  </a:rPr>
                  <a:t>Fyt</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yielding strength of spiral steel.</a:t>
                </a: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d</a:t>
                </a:r>
                <a:r>
                  <a:rPr lang="en-US" baseline="-25000" dirty="0">
                    <a:solidFill>
                      <a:srgbClr val="000000"/>
                    </a:solidFill>
                    <a:latin typeface="Calibri" panose="020F0502020204030204" pitchFamily="34" charset="0"/>
                    <a:ea typeface="Calibri" panose="020F0502020204030204" pitchFamily="34" charset="0"/>
                    <a:cs typeface="Arial" panose="020B0604020202020204" pitchFamily="34" charset="0"/>
                  </a:rPr>
                  <a:t>c: </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diameter of pile core outside to outside of spiral reinforcement</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a:t>
                </a:r>
              </a:p>
              <a:p>
                <a:pPr>
                  <a:spcAft>
                    <a:spcPts val="600"/>
                  </a:spcAft>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So use 1</a:t>
                </a:r>
                <a14:m>
                  <m:oMath xmlns:m="http://schemas.openxmlformats.org/officeDocument/2006/math">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Calibri" panose="020F0502020204030204" pitchFamily="34" charset="0"/>
                    <a:ea typeface="Times New Roman" panose="02020603050405020304" pitchFamily="18" charset="0"/>
                    <a:cs typeface="Arial" panose="020B0604020202020204" pitchFamily="34" charset="0"/>
                  </a:rPr>
                  <a:t> 8/100 mm</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6705600" y="628465"/>
                <a:ext cx="6096000" cy="5056064"/>
              </a:xfrm>
              <a:prstGeom prst="rect">
                <a:avLst/>
              </a:prstGeom>
              <a:blipFill>
                <a:blip r:embed="rId3"/>
                <a:stretch>
                  <a:fillRect l="-800" t="-723" b="-964"/>
                </a:stretch>
              </a:blipFill>
            </p:spPr>
            <p:txBody>
              <a:bodyPr/>
              <a:lstStyle/>
              <a:p>
                <a:r>
                  <a:rPr lang="en-US">
                    <a:noFill/>
                  </a:rPr>
                  <a:t> </a:t>
                </a:r>
              </a:p>
            </p:txBody>
          </p:sp>
        </mc:Fallback>
      </mc:AlternateContent>
      <p:sp>
        <p:nvSpPr>
          <p:cNvPr id="4" name="Rectangle 3"/>
          <p:cNvSpPr/>
          <p:nvPr/>
        </p:nvSpPr>
        <p:spPr>
          <a:xfrm>
            <a:off x="1714419" y="628464"/>
            <a:ext cx="3153427"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For </a:t>
            </a:r>
            <a:r>
              <a:rPr lang="en-US"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rPr>
              <a:t>longitudinal  </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reinforcement:</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8292394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04394" y="143690"/>
            <a:ext cx="6266264" cy="6100355"/>
          </a:xfrm>
          <a:prstGeom prst="rect">
            <a:avLst/>
          </a:prstGeom>
        </p:spPr>
      </p:pic>
    </p:spTree>
    <p:extLst>
      <p:ext uri="{BB962C8B-B14F-4D97-AF65-F5344CB8AC3E}">
        <p14:creationId xmlns:p14="http://schemas.microsoft.com/office/powerpoint/2010/main" val="1534684641"/>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5552" y="332510"/>
            <a:ext cx="4857113" cy="1274617"/>
          </a:xfrm>
        </p:spPr>
        <p:txBody>
          <a:bodyPr/>
          <a:lstStyle/>
          <a:p>
            <a:r>
              <a:rPr lang="en-US" b="1" dirty="0" smtClean="0"/>
              <a:t>5.7 Design of stairs</a:t>
            </a:r>
            <a:endParaRPr lang="ar-SA" b="1"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159</a:t>
            </a:fld>
            <a:endParaRPr lang="en-US" dirty="0"/>
          </a:p>
        </p:txBody>
      </p:sp>
      <p:sp>
        <p:nvSpPr>
          <p:cNvPr id="3174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174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1750"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31752"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 name="صورة 13"/>
          <p:cNvPicPr/>
          <p:nvPr/>
        </p:nvPicPr>
        <p:blipFill>
          <a:blip r:embed="rId2"/>
          <a:srcRect/>
          <a:stretch>
            <a:fillRect/>
          </a:stretch>
        </p:blipFill>
        <p:spPr bwMode="auto">
          <a:xfrm>
            <a:off x="6363318" y="390773"/>
            <a:ext cx="4476750" cy="5886450"/>
          </a:xfrm>
          <a:prstGeom prst="rect">
            <a:avLst/>
          </a:prstGeom>
          <a:noFill/>
          <a:ln w="9525">
            <a:noFill/>
            <a:miter lim="800000"/>
            <a:headEnd/>
            <a:tailEnd/>
          </a:ln>
        </p:spPr>
      </p:pic>
      <p:sp>
        <p:nvSpPr>
          <p:cNvPr id="15" name="مستطيل 14"/>
          <p:cNvSpPr/>
          <p:nvPr/>
        </p:nvSpPr>
        <p:spPr>
          <a:xfrm>
            <a:off x="6425276" y="6391295"/>
            <a:ext cx="2612062" cy="276999"/>
          </a:xfrm>
          <a:prstGeom prst="rect">
            <a:avLst/>
          </a:prstGeom>
        </p:spPr>
        <p:txBody>
          <a:bodyPr wrap="none">
            <a:spAutoFit/>
          </a:bodyPr>
          <a:lstStyle/>
          <a:p>
            <a:pPr>
              <a:spcAft>
                <a:spcPts val="1000"/>
              </a:spcAft>
            </a:pPr>
            <a:r>
              <a:rPr lang="en-US" sz="1200" b="1" dirty="0" smtClean="0">
                <a:solidFill>
                  <a:srgbClr val="5B9BD5"/>
                </a:solidFill>
                <a:latin typeface="Times New Roman" pitchFamily="18" charset="0"/>
                <a:ea typeface="Calibri"/>
                <a:cs typeface="Times New Roman" pitchFamily="18" charset="0"/>
              </a:rPr>
              <a:t>Figure 5. 57: Plan of stairs in story 1.</a:t>
            </a:r>
            <a:endParaRPr lang="en-US" sz="1200" b="1" dirty="0">
              <a:solidFill>
                <a:srgbClr val="5B9BD5"/>
              </a:solidFill>
              <a:latin typeface="Times New Roman" pitchFamily="18" charset="0"/>
              <a:ea typeface="Calibri"/>
              <a:cs typeface="Times New Roman" pitchFamily="18" charset="0"/>
            </a:endParaRPr>
          </a:p>
        </p:txBody>
      </p:sp>
      <p:sp>
        <p:nvSpPr>
          <p:cNvPr id="16" name="عنصر نائب للمحتوى 2"/>
          <p:cNvSpPr>
            <a:spLocks noGrp="1"/>
          </p:cNvSpPr>
          <p:nvPr>
            <p:ph idx="1"/>
          </p:nvPr>
        </p:nvSpPr>
        <p:spPr>
          <a:xfrm>
            <a:off x="997529" y="2101933"/>
            <a:ext cx="5498274" cy="3226130"/>
          </a:xfrm>
        </p:spPr>
        <p:txBody>
          <a:bodyPr>
            <a:normAutofit fontScale="92500"/>
          </a:bodyPr>
          <a:lstStyle/>
          <a:p>
            <a:pPr>
              <a:buNone/>
            </a:pPr>
            <a:r>
              <a:rPr lang="en-US" b="1" u="sng" dirty="0" smtClean="0"/>
              <a:t>5.7.1 Loads on stairs:</a:t>
            </a:r>
          </a:p>
          <a:p>
            <a:pPr>
              <a:buNone/>
            </a:pPr>
            <a:r>
              <a:rPr lang="en-US" dirty="0" smtClean="0"/>
              <a:t>The thickness of slab is assumed to be 0.16 m.</a:t>
            </a:r>
          </a:p>
          <a:p>
            <a:pPr>
              <a:buNone/>
            </a:pPr>
            <a:r>
              <a:rPr lang="en-US" dirty="0" smtClean="0">
                <a:sym typeface="Wingdings"/>
              </a:rPr>
              <a:t></a:t>
            </a:r>
            <a:r>
              <a:rPr lang="en-US" dirty="0" smtClean="0"/>
              <a:t> The total loads on stairs are:</a:t>
            </a:r>
          </a:p>
          <a:p>
            <a:r>
              <a:rPr lang="en-US" dirty="0" smtClean="0"/>
              <a:t> Own weight of stairs = 0.16 </a:t>
            </a:r>
            <a:r>
              <a:rPr lang="en-US" b="1" dirty="0" smtClean="0"/>
              <a:t>× </a:t>
            </a:r>
            <a:r>
              <a:rPr lang="en-US" dirty="0" smtClean="0"/>
              <a:t>25 = 4 </a:t>
            </a:r>
            <a:r>
              <a:rPr lang="en-US" dirty="0" err="1" smtClean="0"/>
              <a:t>kN</a:t>
            </a:r>
            <a:r>
              <a:rPr lang="en-US" dirty="0" smtClean="0"/>
              <a:t>/m</a:t>
            </a:r>
            <a:r>
              <a:rPr lang="en-US" baseline="30000" dirty="0" smtClean="0"/>
              <a:t>2</a:t>
            </a:r>
            <a:r>
              <a:rPr lang="en-US" dirty="0" smtClean="0"/>
              <a:t>.</a:t>
            </a:r>
          </a:p>
          <a:p>
            <a:r>
              <a:rPr lang="en-US" dirty="0" smtClean="0"/>
              <a:t> Live load = 5 </a:t>
            </a:r>
            <a:r>
              <a:rPr lang="en-US" dirty="0" err="1" smtClean="0"/>
              <a:t>kN</a:t>
            </a:r>
            <a:r>
              <a:rPr lang="en-US" dirty="0" smtClean="0"/>
              <a:t>/m</a:t>
            </a:r>
            <a:r>
              <a:rPr lang="en-US" baseline="30000" dirty="0" smtClean="0"/>
              <a:t>2</a:t>
            </a:r>
            <a:r>
              <a:rPr lang="en-US" dirty="0" smtClean="0"/>
              <a:t>.</a:t>
            </a:r>
          </a:p>
          <a:p>
            <a:r>
              <a:rPr lang="en-US" dirty="0" smtClean="0"/>
              <a:t> SD = 3.5 </a:t>
            </a:r>
            <a:r>
              <a:rPr lang="en-US" dirty="0" err="1" smtClean="0"/>
              <a:t>kN</a:t>
            </a:r>
            <a:r>
              <a:rPr lang="en-US" dirty="0" smtClean="0"/>
              <a:t>/m</a:t>
            </a:r>
            <a:r>
              <a:rPr lang="en-US" baseline="30000" dirty="0" smtClean="0"/>
              <a:t>2</a:t>
            </a:r>
            <a:r>
              <a:rPr lang="en-US" dirty="0" smtClean="0"/>
              <a:t>.</a:t>
            </a:r>
          </a:p>
          <a:p>
            <a:pPr>
              <a:buNone/>
            </a:pPr>
            <a:endParaRPr lang="en-US" b="1" u="sng" dirty="0" smtClean="0"/>
          </a:p>
        </p:txBody>
      </p:sp>
    </p:spTree>
    <p:extLst>
      <p:ext uri="{BB962C8B-B14F-4D97-AF65-F5344CB8AC3E}">
        <p14:creationId xmlns:p14="http://schemas.microsoft.com/office/powerpoint/2010/main" val="1346805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1905000"/>
            <a:ext cx="7467600" cy="1143000"/>
          </a:xfrm>
        </p:spPr>
        <p:txBody>
          <a:bodyPr>
            <a:normAutofit fontScale="90000"/>
          </a:bodyPr>
          <a:lstStyle/>
          <a:p>
            <a:pPr algn="ctr"/>
            <a:r>
              <a:rPr lang="en-US" i="1" u="sng" dirty="0" smtClean="0"/>
              <a:t>CHAPTER 2: </a:t>
            </a:r>
            <a:br>
              <a:rPr lang="en-US" i="1" u="sng" dirty="0" smtClean="0"/>
            </a:br>
            <a:r>
              <a:rPr lang="en-US" i="1" u="sng" dirty="0" smtClean="0"/>
              <a:t>Preliminary design</a:t>
            </a:r>
            <a:br>
              <a:rPr lang="en-US" i="1" u="sng" dirty="0" smtClean="0"/>
            </a:b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2099155303"/>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160</a:t>
            </a:fld>
            <a:endParaRPr lang="en-US" dirty="0"/>
          </a:p>
        </p:txBody>
      </p:sp>
      <p:sp>
        <p:nvSpPr>
          <p:cNvPr id="5" name="مربع نص 4"/>
          <p:cNvSpPr txBox="1"/>
          <p:nvPr/>
        </p:nvSpPr>
        <p:spPr>
          <a:xfrm>
            <a:off x="1900052" y="1353786"/>
            <a:ext cx="4429496" cy="2308324"/>
          </a:xfrm>
          <a:prstGeom prst="rect">
            <a:avLst/>
          </a:prstGeom>
          <a:noFill/>
        </p:spPr>
        <p:txBody>
          <a:bodyPr wrap="square" rtlCol="1">
            <a:spAutoFit/>
          </a:bodyPr>
          <a:lstStyle/>
          <a:p>
            <a:r>
              <a:rPr lang="en-US" b="1" u="sng" dirty="0" smtClean="0"/>
              <a:t>5.7.2 Modeling of stairs:</a:t>
            </a:r>
          </a:p>
          <a:p>
            <a:endParaRPr lang="en-US" dirty="0" smtClean="0"/>
          </a:p>
          <a:p>
            <a:pPr>
              <a:buFont typeface="Arial" pitchFamily="34" charset="0"/>
              <a:buChar char="•"/>
            </a:pPr>
            <a:r>
              <a:rPr lang="en-US" dirty="0" smtClean="0"/>
              <a:t> Stairs will be represented by ETABS as </a:t>
            </a:r>
            <a:r>
              <a:rPr lang="en-US" dirty="0" smtClean="0">
                <a:solidFill>
                  <a:srgbClr val="FF0000"/>
                </a:solidFill>
              </a:rPr>
              <a:t>one-way solid slab </a:t>
            </a:r>
            <a:r>
              <a:rPr lang="en-US" dirty="0" smtClean="0"/>
              <a:t>with thickness 0.16 m, and loads will be added to check deflection and shear due to ensure that slab thickness is enough. Then it will be designed.</a:t>
            </a:r>
          </a:p>
          <a:p>
            <a:endParaRPr lang="ar-SA" dirty="0"/>
          </a:p>
        </p:txBody>
      </p:sp>
      <p:pic>
        <p:nvPicPr>
          <p:cNvPr id="6" name="صورة 5"/>
          <p:cNvPicPr/>
          <p:nvPr/>
        </p:nvPicPr>
        <p:blipFill>
          <a:blip r:embed="rId2"/>
          <a:srcRect/>
          <a:stretch>
            <a:fillRect/>
          </a:stretch>
        </p:blipFill>
        <p:spPr bwMode="auto">
          <a:xfrm>
            <a:off x="7020852" y="195510"/>
            <a:ext cx="4752975" cy="6276975"/>
          </a:xfrm>
          <a:prstGeom prst="rect">
            <a:avLst/>
          </a:prstGeom>
          <a:noFill/>
          <a:ln w="9525">
            <a:noFill/>
            <a:miter lim="800000"/>
            <a:headEnd/>
            <a:tailEnd/>
          </a:ln>
        </p:spPr>
      </p:pic>
      <p:sp>
        <p:nvSpPr>
          <p:cNvPr id="7" name="مستطيل 6"/>
          <p:cNvSpPr/>
          <p:nvPr/>
        </p:nvSpPr>
        <p:spPr>
          <a:xfrm>
            <a:off x="7138700" y="6462546"/>
            <a:ext cx="2918299" cy="276999"/>
          </a:xfrm>
          <a:prstGeom prst="rect">
            <a:avLst/>
          </a:prstGeom>
        </p:spPr>
        <p:txBody>
          <a:bodyPr wrap="none">
            <a:spAutoFit/>
          </a:bodyPr>
          <a:lstStyle/>
          <a:p>
            <a:pPr>
              <a:spcAft>
                <a:spcPts val="1000"/>
              </a:spcAft>
            </a:pPr>
            <a:r>
              <a:rPr lang="en-US" sz="1200" dirty="0" smtClean="0">
                <a:solidFill>
                  <a:srgbClr val="5B9BD5"/>
                </a:solidFill>
                <a:latin typeface="Times New Roman" pitchFamily="18" charset="0"/>
                <a:ea typeface="Calibri"/>
                <a:cs typeface="Times New Roman" pitchFamily="18" charset="0"/>
              </a:rPr>
              <a:t>Figure 5. 58: 3D Model of stairs on ETABS.</a:t>
            </a:r>
            <a:endParaRPr lang="en-US" sz="1200" dirty="0">
              <a:solidFill>
                <a:srgbClr val="5B9BD5"/>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4102081684"/>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161</a:t>
            </a:fld>
            <a:endParaRPr lang="en-US" dirty="0"/>
          </a:p>
        </p:txBody>
      </p:sp>
      <p:sp>
        <p:nvSpPr>
          <p:cNvPr id="5" name="مربع نص 4"/>
          <p:cNvSpPr txBox="1"/>
          <p:nvPr/>
        </p:nvSpPr>
        <p:spPr>
          <a:xfrm>
            <a:off x="1900052" y="1781286"/>
            <a:ext cx="4429496" cy="2031325"/>
          </a:xfrm>
          <a:prstGeom prst="rect">
            <a:avLst/>
          </a:prstGeom>
          <a:noFill/>
        </p:spPr>
        <p:txBody>
          <a:bodyPr wrap="square" rtlCol="1">
            <a:spAutoFit/>
          </a:bodyPr>
          <a:lstStyle/>
          <a:p>
            <a:r>
              <a:rPr lang="en-US" b="1" i="1" dirty="0" smtClean="0"/>
              <a:t> Checks of the model:</a:t>
            </a:r>
            <a:endParaRPr lang="en-US" dirty="0" smtClean="0"/>
          </a:p>
          <a:p>
            <a:endParaRPr lang="en-US" dirty="0" smtClean="0"/>
          </a:p>
          <a:p>
            <a:r>
              <a:rPr lang="en-US" b="1" dirty="0" smtClean="0"/>
              <a:t>I. Check defection:</a:t>
            </a:r>
            <a:endParaRPr lang="en-US" dirty="0" smtClean="0"/>
          </a:p>
          <a:p>
            <a:pPr>
              <a:buFont typeface="Arial" pitchFamily="34" charset="0"/>
              <a:buChar char="•"/>
            </a:pPr>
            <a:r>
              <a:rPr lang="en-US" dirty="0" smtClean="0"/>
              <a:t> </a:t>
            </a:r>
            <a:r>
              <a:rPr lang="en-US" dirty="0" err="1" smtClean="0"/>
              <a:t>Δ,allowable</a:t>
            </a:r>
            <a:r>
              <a:rPr lang="en-US" dirty="0" smtClean="0"/>
              <a:t> ≤          =           = 11.25 mm.</a:t>
            </a:r>
          </a:p>
          <a:p>
            <a:pPr>
              <a:buFont typeface="Arial" pitchFamily="34" charset="0"/>
              <a:buChar char="•"/>
            </a:pPr>
            <a:endParaRPr lang="en-US" dirty="0" smtClean="0"/>
          </a:p>
          <a:p>
            <a:pPr>
              <a:buFont typeface="Arial" pitchFamily="34" charset="0"/>
              <a:buChar char="•"/>
            </a:pPr>
            <a:r>
              <a:rPr lang="en-US" dirty="0" smtClean="0"/>
              <a:t>  </a:t>
            </a:r>
            <a:r>
              <a:rPr lang="en-US" dirty="0" err="1" smtClean="0"/>
              <a:t>Δmax</a:t>
            </a:r>
            <a:r>
              <a:rPr lang="en-US" dirty="0" smtClean="0"/>
              <a:t> = 0.533 mm &lt; 11.25 mm </a:t>
            </a:r>
            <a:r>
              <a:rPr lang="en-US" dirty="0" smtClean="0">
                <a:sym typeface="Wingdings" pitchFamily="2" charset="2"/>
              </a:rPr>
              <a:t> </a:t>
            </a:r>
            <a:r>
              <a:rPr lang="en-US" dirty="0" smtClean="0"/>
              <a:t>ok</a:t>
            </a:r>
          </a:p>
          <a:p>
            <a:endParaRPr lang="ar-SA" dirty="0"/>
          </a:p>
        </p:txBody>
      </p:sp>
      <p:sp>
        <p:nvSpPr>
          <p:cNvPr id="5734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734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396343" y="2588809"/>
            <a:ext cx="360000" cy="432000"/>
          </a:xfrm>
          <a:prstGeom prst="rect">
            <a:avLst/>
          </a:prstGeom>
          <a:noFill/>
        </p:spPr>
      </p:pic>
      <p:sp>
        <p:nvSpPr>
          <p:cNvPr id="5734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734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978232" y="2576934"/>
            <a:ext cx="420000" cy="432000"/>
          </a:xfrm>
          <a:prstGeom prst="rect">
            <a:avLst/>
          </a:prstGeom>
          <a:noFill/>
        </p:spPr>
      </p:pic>
      <p:pic>
        <p:nvPicPr>
          <p:cNvPr id="12" name="صورة 11"/>
          <p:cNvPicPr/>
          <p:nvPr/>
        </p:nvPicPr>
        <p:blipFill>
          <a:blip r:embed="rId4"/>
          <a:srcRect/>
          <a:stretch>
            <a:fillRect/>
          </a:stretch>
        </p:blipFill>
        <p:spPr bwMode="auto">
          <a:xfrm>
            <a:off x="7039842" y="190005"/>
            <a:ext cx="4762500" cy="6296025"/>
          </a:xfrm>
          <a:prstGeom prst="rect">
            <a:avLst/>
          </a:prstGeom>
          <a:noFill/>
          <a:ln w="9525">
            <a:noFill/>
            <a:miter lim="800000"/>
            <a:headEnd/>
            <a:tailEnd/>
          </a:ln>
        </p:spPr>
      </p:pic>
      <p:sp>
        <p:nvSpPr>
          <p:cNvPr id="57349" name="Rectangle 5"/>
          <p:cNvSpPr>
            <a:spLocks noChangeArrowheads="1"/>
          </p:cNvSpPr>
          <p:nvPr/>
        </p:nvSpPr>
        <p:spPr bwMode="auto">
          <a:xfrm>
            <a:off x="7065818" y="6472051"/>
            <a:ext cx="2719449"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1" i="0" u="none" strike="noStrike" cap="none" normalizeH="0" baseline="0" dirty="0" smtClean="0" bmk="_Toc512994662">
                <a:ln>
                  <a:noFill/>
                </a:ln>
                <a:solidFill>
                  <a:srgbClr val="5B9BD5"/>
                </a:solidFill>
                <a:effectLst/>
                <a:latin typeface="Times New Roman" pitchFamily="18" charset="0"/>
                <a:ea typeface="Calibri" pitchFamily="34" charset="0"/>
                <a:cs typeface="Times New Roman" pitchFamily="18" charset="0"/>
              </a:rPr>
              <a:t>59: Max Deflection in Stairs.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060798945"/>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162</a:t>
            </a:fld>
            <a:endParaRPr lang="en-US" dirty="0"/>
          </a:p>
        </p:txBody>
      </p:sp>
      <p:sp>
        <p:nvSpPr>
          <p:cNvPr id="5" name="مربع نص 4"/>
          <p:cNvSpPr txBox="1"/>
          <p:nvPr/>
        </p:nvSpPr>
        <p:spPr>
          <a:xfrm>
            <a:off x="1650671" y="1781286"/>
            <a:ext cx="5011386" cy="2585323"/>
          </a:xfrm>
          <a:prstGeom prst="rect">
            <a:avLst/>
          </a:prstGeom>
          <a:noFill/>
        </p:spPr>
        <p:txBody>
          <a:bodyPr wrap="square" rtlCol="1">
            <a:spAutoFit/>
          </a:bodyPr>
          <a:lstStyle/>
          <a:p>
            <a:endParaRPr lang="en-US" dirty="0" smtClean="0"/>
          </a:p>
          <a:p>
            <a:r>
              <a:rPr lang="en-US" b="1" dirty="0" smtClean="0"/>
              <a:t>II. Check for shear:</a:t>
            </a:r>
          </a:p>
          <a:p>
            <a:endParaRPr lang="en-US" b="1" dirty="0" smtClean="0"/>
          </a:p>
          <a:p>
            <a:pPr>
              <a:buFont typeface="Arial" pitchFamily="34" charset="0"/>
              <a:buChar char="•"/>
            </a:pPr>
            <a:r>
              <a:rPr lang="en-US" dirty="0" smtClean="0"/>
              <a:t> Shear capacity of stair slab:</a:t>
            </a:r>
          </a:p>
          <a:p>
            <a:r>
              <a:rPr lang="en-US" dirty="0" err="1" smtClean="0"/>
              <a:t>ФVc</a:t>
            </a:r>
            <a:r>
              <a:rPr lang="en-US" dirty="0" smtClean="0"/>
              <a:t> = 0.75× 1/6 ×          × b × d </a:t>
            </a:r>
          </a:p>
          <a:p>
            <a:r>
              <a:rPr lang="en-US" dirty="0" smtClean="0"/>
              <a:t>          = 0.75×1/6×            ×1000× 130 / 1000 = 79.6 </a:t>
            </a:r>
            <a:r>
              <a:rPr lang="en-US" dirty="0" err="1" smtClean="0"/>
              <a:t>kN</a:t>
            </a:r>
            <a:endParaRPr lang="en-US" dirty="0" smtClean="0"/>
          </a:p>
          <a:p>
            <a:pPr>
              <a:buFont typeface="Arial" pitchFamily="34" charset="0"/>
              <a:buChar char="•"/>
            </a:pPr>
            <a:endParaRPr lang="en-US" dirty="0" smtClean="0"/>
          </a:p>
          <a:p>
            <a:pPr>
              <a:buFont typeface="Arial" pitchFamily="34" charset="0"/>
              <a:buChar char="•"/>
            </a:pPr>
            <a:r>
              <a:rPr lang="en-US" dirty="0" smtClean="0"/>
              <a:t> Vu = 69.347 </a:t>
            </a:r>
            <a:r>
              <a:rPr lang="en-US" dirty="0" err="1" smtClean="0"/>
              <a:t>kN</a:t>
            </a:r>
            <a:r>
              <a:rPr lang="en-US" dirty="0" smtClean="0"/>
              <a:t> &lt; 79.6 </a:t>
            </a:r>
            <a:r>
              <a:rPr lang="en-US" dirty="0" err="1" smtClean="0"/>
              <a:t>kN</a:t>
            </a:r>
            <a:r>
              <a:rPr lang="en-US" dirty="0" smtClean="0"/>
              <a:t> </a:t>
            </a:r>
            <a:r>
              <a:rPr lang="en-US" dirty="0" smtClean="0">
                <a:sym typeface="Wingdings" pitchFamily="2" charset="2"/>
              </a:rPr>
              <a:t> </a:t>
            </a:r>
            <a:r>
              <a:rPr lang="en-US" dirty="0" smtClean="0"/>
              <a:t>ok.</a:t>
            </a:r>
          </a:p>
          <a:p>
            <a:r>
              <a:rPr lang="en-US" dirty="0" smtClean="0"/>
              <a:t>So, No need for shear reinforcement.</a:t>
            </a:r>
          </a:p>
        </p:txBody>
      </p:sp>
      <p:sp>
        <p:nvSpPr>
          <p:cNvPr id="5734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734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5939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939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384473" y="2933205"/>
            <a:ext cx="392727" cy="288000"/>
          </a:xfrm>
          <a:prstGeom prst="rect">
            <a:avLst/>
          </a:prstGeom>
          <a:noFill/>
        </p:spPr>
      </p:pic>
      <p:sp>
        <p:nvSpPr>
          <p:cNvPr id="59396"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5939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01346" y="3230087"/>
            <a:ext cx="438857" cy="288000"/>
          </a:xfrm>
          <a:prstGeom prst="rect">
            <a:avLst/>
          </a:prstGeom>
          <a:noFill/>
        </p:spPr>
      </p:pic>
      <p:pic>
        <p:nvPicPr>
          <p:cNvPr id="14" name="صورة 13"/>
          <p:cNvPicPr/>
          <p:nvPr/>
        </p:nvPicPr>
        <p:blipFill>
          <a:blip r:embed="rId4"/>
          <a:srcRect/>
          <a:stretch>
            <a:fillRect/>
          </a:stretch>
        </p:blipFill>
        <p:spPr bwMode="auto">
          <a:xfrm>
            <a:off x="6918738" y="216909"/>
            <a:ext cx="4743450" cy="6257925"/>
          </a:xfrm>
          <a:prstGeom prst="rect">
            <a:avLst/>
          </a:prstGeom>
          <a:noFill/>
          <a:ln w="9525">
            <a:noFill/>
            <a:miter lim="800000"/>
            <a:headEnd/>
            <a:tailEnd/>
          </a:ln>
        </p:spPr>
      </p:pic>
      <p:sp>
        <p:nvSpPr>
          <p:cNvPr id="59397" name="Rectangle 5"/>
          <p:cNvSpPr>
            <a:spLocks noChangeArrowheads="1"/>
          </p:cNvSpPr>
          <p:nvPr/>
        </p:nvSpPr>
        <p:spPr bwMode="auto">
          <a:xfrm>
            <a:off x="6947065" y="6495801"/>
            <a:ext cx="3016332"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1" i="0" u="none" strike="noStrike" cap="none" normalizeH="0" baseline="0" dirty="0" smtClean="0" bmk="_Toc512994663">
                <a:ln>
                  <a:noFill/>
                </a:ln>
                <a:solidFill>
                  <a:srgbClr val="5B9BD5"/>
                </a:solidFill>
                <a:effectLst/>
                <a:latin typeface="Times New Roman" pitchFamily="18" charset="0"/>
                <a:ea typeface="Calibri" pitchFamily="34" charset="0"/>
                <a:cs typeface="Times New Roman" pitchFamily="18" charset="0"/>
              </a:rPr>
              <a:t>60: Ultimate max shear for Stairs.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40681164"/>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163</a:t>
            </a:fld>
            <a:endParaRPr lang="en-US" dirty="0"/>
          </a:p>
        </p:txBody>
      </p:sp>
      <p:sp>
        <p:nvSpPr>
          <p:cNvPr id="5" name="مربع نص 4"/>
          <p:cNvSpPr txBox="1"/>
          <p:nvPr/>
        </p:nvSpPr>
        <p:spPr>
          <a:xfrm>
            <a:off x="1840674" y="1353786"/>
            <a:ext cx="4465123" cy="5632311"/>
          </a:xfrm>
          <a:prstGeom prst="rect">
            <a:avLst/>
          </a:prstGeom>
          <a:noFill/>
        </p:spPr>
        <p:txBody>
          <a:bodyPr wrap="square" rtlCol="1">
            <a:spAutoFit/>
          </a:bodyPr>
          <a:lstStyle/>
          <a:p>
            <a:r>
              <a:rPr lang="en-US" b="1" u="sng" dirty="0" smtClean="0"/>
              <a:t>5.7.3 Design for flexural:</a:t>
            </a:r>
          </a:p>
          <a:p>
            <a:endParaRPr lang="en-US" dirty="0" smtClean="0"/>
          </a:p>
          <a:p>
            <a:pPr>
              <a:buFont typeface="Arial" pitchFamily="34" charset="0"/>
              <a:buChar char="•"/>
            </a:pPr>
            <a:r>
              <a:rPr lang="en-US" dirty="0" smtClean="0"/>
              <a:t> The stair slab is defined as one-way solid slab with y-direction.</a:t>
            </a:r>
          </a:p>
          <a:p>
            <a:pPr>
              <a:buFont typeface="Arial" pitchFamily="34" charset="0"/>
              <a:buChar char="•"/>
            </a:pPr>
            <a:endParaRPr lang="en-US" dirty="0" smtClean="0"/>
          </a:p>
          <a:p>
            <a:pPr marL="400050" indent="-400050">
              <a:buAutoNum type="romanUcPeriod"/>
            </a:pPr>
            <a:r>
              <a:rPr lang="en-US" b="1" dirty="0" smtClean="0"/>
              <a:t>Design of flight:</a:t>
            </a:r>
          </a:p>
          <a:p>
            <a:pPr marL="400050" indent="-400050">
              <a:buFont typeface="Arial" pitchFamily="34" charset="0"/>
              <a:buChar char="•"/>
            </a:pPr>
            <a:r>
              <a:rPr lang="en-US" dirty="0" smtClean="0"/>
              <a:t>M22 in the flight (positive) = 13.446 </a:t>
            </a:r>
            <a:r>
              <a:rPr lang="en-US" dirty="0" err="1" smtClean="0"/>
              <a:t>KN.m</a:t>
            </a:r>
            <a:r>
              <a:rPr lang="en-US" dirty="0" smtClean="0"/>
              <a:t>  (Bottom steel).</a:t>
            </a:r>
          </a:p>
          <a:p>
            <a:pPr marL="400050" indent="-400050">
              <a:buFont typeface="Arial" pitchFamily="34" charset="0"/>
              <a:buChar char="•"/>
            </a:pPr>
            <a:r>
              <a:rPr lang="en-US" dirty="0" smtClean="0"/>
              <a:t>ρ = 0.00215 </a:t>
            </a:r>
            <a:r>
              <a:rPr lang="en-US" dirty="0" smtClean="0">
                <a:sym typeface="Wingdings" pitchFamily="2" charset="2"/>
              </a:rPr>
              <a:t> </a:t>
            </a:r>
            <a:r>
              <a:rPr lang="en-US" dirty="0" smtClean="0"/>
              <a:t>As = ρ b d = 0.00215x1000x130 = 279.5 mm</a:t>
            </a:r>
            <a:r>
              <a:rPr lang="en-US" baseline="30000" dirty="0" smtClean="0"/>
              <a:t>2</a:t>
            </a:r>
            <a:r>
              <a:rPr lang="en-US" dirty="0" smtClean="0"/>
              <a:t>. </a:t>
            </a:r>
          </a:p>
          <a:p>
            <a:pPr marL="400050" indent="-400050">
              <a:buFont typeface="Arial" pitchFamily="34" charset="0"/>
              <a:buChar char="•"/>
            </a:pPr>
            <a:r>
              <a:rPr lang="en-US" dirty="0" smtClean="0"/>
              <a:t>As min = </a:t>
            </a:r>
            <a:r>
              <a:rPr lang="en-US" dirty="0" err="1" smtClean="0"/>
              <a:t>ρmin</a:t>
            </a:r>
            <a:r>
              <a:rPr lang="en-US" dirty="0" smtClean="0"/>
              <a:t> b h = 0.0018 ×1000 × 160 = 288 mm</a:t>
            </a:r>
            <a:r>
              <a:rPr lang="en-US" baseline="30000" dirty="0" smtClean="0"/>
              <a:t>2</a:t>
            </a:r>
            <a:r>
              <a:rPr lang="en-US" dirty="0" smtClean="0"/>
              <a:t> &gt; 279.5 mm</a:t>
            </a:r>
            <a:r>
              <a:rPr lang="en-US" baseline="30000" dirty="0" smtClean="0"/>
              <a:t>2</a:t>
            </a:r>
            <a:endParaRPr lang="en-US" dirty="0" smtClean="0"/>
          </a:p>
          <a:p>
            <a:pPr marL="400050" indent="-400050">
              <a:buFont typeface="Arial" pitchFamily="34" charset="0"/>
              <a:buChar char="•"/>
            </a:pPr>
            <a:endParaRPr lang="en-US" dirty="0" smtClean="0"/>
          </a:p>
          <a:p>
            <a:pPr marL="400050" indent="-400050"/>
            <a:r>
              <a:rPr lang="en-US" dirty="0" smtClean="0">
                <a:sym typeface="Wingdings" pitchFamily="2" charset="2"/>
              </a:rPr>
              <a:t> </a:t>
            </a:r>
            <a:r>
              <a:rPr lang="en-US" dirty="0" smtClean="0"/>
              <a:t> Use As = 288 mm</a:t>
            </a:r>
            <a:r>
              <a:rPr lang="en-US" baseline="30000" dirty="0" smtClean="0"/>
              <a:t>2</a:t>
            </a:r>
            <a:r>
              <a:rPr lang="en-US" dirty="0" smtClean="0"/>
              <a:t> (</a:t>
            </a:r>
            <a:r>
              <a:rPr lang="en-US" dirty="0" smtClean="0">
                <a:solidFill>
                  <a:srgbClr val="FF0000"/>
                </a:solidFill>
              </a:rPr>
              <a:t>4∅10 /1m</a:t>
            </a:r>
            <a:r>
              <a:rPr lang="en-US" dirty="0" smtClean="0"/>
              <a:t>) for all longitudinal steel (main steel) in the flight.</a:t>
            </a:r>
          </a:p>
          <a:p>
            <a:pPr marL="400050" indent="-400050"/>
            <a:endParaRPr lang="en-US" dirty="0" smtClean="0"/>
          </a:p>
          <a:p>
            <a:pPr marL="400050" indent="-400050"/>
            <a:endParaRPr lang="en-US" dirty="0" smtClean="0"/>
          </a:p>
          <a:p>
            <a:endParaRPr lang="en-US" dirty="0" smtClean="0"/>
          </a:p>
          <a:p>
            <a:endParaRPr lang="ar-SA" dirty="0"/>
          </a:p>
        </p:txBody>
      </p:sp>
      <p:pic>
        <p:nvPicPr>
          <p:cNvPr id="8" name="صورة 7"/>
          <p:cNvPicPr/>
          <p:nvPr/>
        </p:nvPicPr>
        <p:blipFill>
          <a:blip r:embed="rId2"/>
          <a:srcRect/>
          <a:stretch>
            <a:fillRect/>
          </a:stretch>
        </p:blipFill>
        <p:spPr bwMode="auto">
          <a:xfrm>
            <a:off x="6873586" y="171759"/>
            <a:ext cx="4762500" cy="6276975"/>
          </a:xfrm>
          <a:prstGeom prst="rect">
            <a:avLst/>
          </a:prstGeom>
          <a:noFill/>
          <a:ln w="9525">
            <a:noFill/>
            <a:miter lim="800000"/>
            <a:headEnd/>
            <a:tailEnd/>
          </a:ln>
        </p:spPr>
      </p:pic>
      <p:sp>
        <p:nvSpPr>
          <p:cNvPr id="61441" name="Rectangle 1"/>
          <p:cNvSpPr>
            <a:spLocks noChangeArrowheads="1"/>
          </p:cNvSpPr>
          <p:nvPr/>
        </p:nvSpPr>
        <p:spPr bwMode="auto">
          <a:xfrm>
            <a:off x="6935189" y="6448300"/>
            <a:ext cx="3895106"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1" i="0" u="none" strike="noStrike" cap="none" normalizeH="0" baseline="0" dirty="0" smtClean="0" bmk="_Toc512994664">
                <a:ln>
                  <a:noFill/>
                </a:ln>
                <a:solidFill>
                  <a:srgbClr val="5B9BD5"/>
                </a:solidFill>
                <a:effectLst/>
                <a:latin typeface="Times New Roman" pitchFamily="18" charset="0"/>
                <a:ea typeface="Calibri" pitchFamily="34" charset="0"/>
                <a:cs typeface="Times New Roman" pitchFamily="18" charset="0"/>
              </a:rPr>
              <a:t>61 : Maximum positive moment M22 in the flight.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2521344"/>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164</a:t>
            </a:fld>
            <a:endParaRPr lang="en-US" dirty="0"/>
          </a:p>
        </p:txBody>
      </p:sp>
      <p:sp>
        <p:nvSpPr>
          <p:cNvPr id="5" name="مربع نص 4"/>
          <p:cNvSpPr txBox="1"/>
          <p:nvPr/>
        </p:nvSpPr>
        <p:spPr>
          <a:xfrm>
            <a:off x="1876300" y="1995055"/>
            <a:ext cx="4465123" cy="3877985"/>
          </a:xfrm>
          <a:prstGeom prst="rect">
            <a:avLst/>
          </a:prstGeom>
          <a:noFill/>
        </p:spPr>
        <p:txBody>
          <a:bodyPr wrap="square" rtlCol="1">
            <a:spAutoFit/>
          </a:bodyPr>
          <a:lstStyle/>
          <a:p>
            <a:r>
              <a:rPr lang="en-US" b="1" dirty="0" smtClean="0"/>
              <a:t>II. Design of landing:</a:t>
            </a:r>
            <a:endParaRPr lang="en-US" dirty="0" smtClean="0"/>
          </a:p>
          <a:p>
            <a:pPr>
              <a:buFont typeface="Arial" pitchFamily="34" charset="0"/>
              <a:buChar char="•"/>
            </a:pPr>
            <a:r>
              <a:rPr lang="en-US" dirty="0" smtClean="0"/>
              <a:t> 	M22 in the Landing (negative) = 25.241 </a:t>
            </a:r>
            <a:r>
              <a:rPr lang="en-US" dirty="0" err="1" smtClean="0"/>
              <a:t>kN.m</a:t>
            </a:r>
            <a:r>
              <a:rPr lang="en-US" dirty="0" smtClean="0"/>
              <a:t> (Top steel)</a:t>
            </a:r>
          </a:p>
          <a:p>
            <a:pPr marL="400050" indent="-400050">
              <a:buFont typeface="Arial" pitchFamily="34" charset="0"/>
              <a:buChar char="•"/>
            </a:pPr>
            <a:r>
              <a:rPr lang="en-US" dirty="0" smtClean="0"/>
              <a:t>ρ = 0.00412 </a:t>
            </a:r>
            <a:r>
              <a:rPr lang="en-US" dirty="0" smtClean="0">
                <a:sym typeface="Wingdings" pitchFamily="2" charset="2"/>
              </a:rPr>
              <a:t> </a:t>
            </a:r>
            <a:r>
              <a:rPr lang="en-US" dirty="0" smtClean="0"/>
              <a:t>As = ρ b d = 0.00412x1000x130 = 535.6 mm</a:t>
            </a:r>
            <a:r>
              <a:rPr lang="en-US" baseline="30000" dirty="0" smtClean="0"/>
              <a:t>2</a:t>
            </a:r>
            <a:r>
              <a:rPr lang="en-US" dirty="0" smtClean="0"/>
              <a:t>.</a:t>
            </a:r>
          </a:p>
          <a:p>
            <a:pPr marL="400050" indent="-400050">
              <a:buFont typeface="Arial" pitchFamily="34" charset="0"/>
              <a:buChar char="•"/>
            </a:pPr>
            <a:r>
              <a:rPr lang="en-US" dirty="0" smtClean="0"/>
              <a:t>As min = </a:t>
            </a:r>
            <a:r>
              <a:rPr lang="en-US" dirty="0" err="1" smtClean="0"/>
              <a:t>ρmin</a:t>
            </a:r>
            <a:r>
              <a:rPr lang="en-US" dirty="0" smtClean="0"/>
              <a:t> b h = 0.0018 ×1000 × 160 = 288 mm</a:t>
            </a:r>
            <a:r>
              <a:rPr lang="en-US" baseline="30000" dirty="0" smtClean="0"/>
              <a:t>2</a:t>
            </a:r>
            <a:r>
              <a:rPr lang="en-US" dirty="0" smtClean="0"/>
              <a:t> &lt; 535.6 mm</a:t>
            </a:r>
            <a:r>
              <a:rPr lang="en-US" baseline="30000" dirty="0" smtClean="0"/>
              <a:t>2</a:t>
            </a:r>
          </a:p>
          <a:p>
            <a:pPr marL="400050" indent="-400050">
              <a:buFont typeface="Arial" pitchFamily="34" charset="0"/>
              <a:buChar char="•"/>
            </a:pPr>
            <a:endParaRPr lang="en-US" baseline="30000" dirty="0" smtClean="0"/>
          </a:p>
          <a:p>
            <a:pPr marL="400050" indent="-400050">
              <a:buFont typeface="Arial" pitchFamily="34" charset="0"/>
              <a:buChar char="•"/>
            </a:pPr>
            <a:endParaRPr lang="en-US" dirty="0" smtClean="0"/>
          </a:p>
          <a:p>
            <a:pPr marL="400050" indent="-400050"/>
            <a:r>
              <a:rPr lang="en-US" dirty="0" smtClean="0">
                <a:sym typeface="Wingdings" pitchFamily="2" charset="2"/>
              </a:rPr>
              <a:t> </a:t>
            </a:r>
            <a:r>
              <a:rPr lang="en-US" dirty="0" smtClean="0"/>
              <a:t>Use As = 535.6 mm</a:t>
            </a:r>
            <a:r>
              <a:rPr lang="en-US" baseline="30000" dirty="0" smtClean="0"/>
              <a:t>2</a:t>
            </a:r>
            <a:r>
              <a:rPr lang="en-US" dirty="0" smtClean="0"/>
              <a:t> (</a:t>
            </a:r>
            <a:r>
              <a:rPr lang="en-US" dirty="0" smtClean="0">
                <a:solidFill>
                  <a:srgbClr val="FF0000"/>
                </a:solidFill>
              </a:rPr>
              <a:t>5∅12 /1m</a:t>
            </a:r>
            <a:r>
              <a:rPr lang="en-US" dirty="0" smtClean="0"/>
              <a:t>).</a:t>
            </a:r>
          </a:p>
          <a:p>
            <a:pPr marL="400050" indent="-400050"/>
            <a:endParaRPr lang="en-US" dirty="0" smtClean="0"/>
          </a:p>
          <a:p>
            <a:pPr marL="400050" indent="-400050"/>
            <a:endParaRPr lang="en-US" dirty="0" smtClean="0"/>
          </a:p>
          <a:p>
            <a:endParaRPr lang="en-US" dirty="0" smtClean="0"/>
          </a:p>
          <a:p>
            <a:endParaRPr lang="ar-SA" dirty="0"/>
          </a:p>
        </p:txBody>
      </p:sp>
      <p:pic>
        <p:nvPicPr>
          <p:cNvPr id="6" name="صورة 5"/>
          <p:cNvPicPr/>
          <p:nvPr/>
        </p:nvPicPr>
        <p:blipFill>
          <a:blip r:embed="rId2"/>
          <a:srcRect/>
          <a:stretch>
            <a:fillRect/>
          </a:stretch>
        </p:blipFill>
        <p:spPr bwMode="auto">
          <a:xfrm>
            <a:off x="6913974" y="178125"/>
            <a:ext cx="4752975" cy="6305550"/>
          </a:xfrm>
          <a:prstGeom prst="rect">
            <a:avLst/>
          </a:prstGeom>
          <a:noFill/>
          <a:ln w="9525">
            <a:noFill/>
            <a:miter lim="800000"/>
            <a:headEnd/>
            <a:tailEnd/>
          </a:ln>
        </p:spPr>
      </p:pic>
      <p:sp>
        <p:nvSpPr>
          <p:cNvPr id="62465" name="Rectangle 1"/>
          <p:cNvSpPr>
            <a:spLocks noChangeArrowheads="1"/>
          </p:cNvSpPr>
          <p:nvPr/>
        </p:nvSpPr>
        <p:spPr bwMode="auto">
          <a:xfrm>
            <a:off x="6852063" y="6495799"/>
            <a:ext cx="3788229"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0" i="0" u="none" strike="noStrike" cap="none" normalizeH="0" baseline="0" dirty="0" smtClean="0" bmk="_Toc512994665">
                <a:ln>
                  <a:noFill/>
                </a:ln>
                <a:solidFill>
                  <a:srgbClr val="5B9BD5"/>
                </a:solidFill>
                <a:effectLst/>
                <a:latin typeface="Times New Roman" pitchFamily="18" charset="0"/>
                <a:ea typeface="Calibri" pitchFamily="34" charset="0"/>
                <a:cs typeface="Times New Roman" pitchFamily="18" charset="0"/>
              </a:rPr>
              <a:t>62: Maximum negative moment M22 in the landing.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99992175"/>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165</a:t>
            </a:fld>
            <a:endParaRPr lang="en-US" dirty="0"/>
          </a:p>
        </p:txBody>
      </p:sp>
      <p:sp>
        <p:nvSpPr>
          <p:cNvPr id="5" name="مربع نص 4"/>
          <p:cNvSpPr txBox="1"/>
          <p:nvPr/>
        </p:nvSpPr>
        <p:spPr>
          <a:xfrm>
            <a:off x="1876300" y="1995055"/>
            <a:ext cx="4465123" cy="1477328"/>
          </a:xfrm>
          <a:prstGeom prst="rect">
            <a:avLst/>
          </a:prstGeom>
          <a:noFill/>
        </p:spPr>
        <p:txBody>
          <a:bodyPr wrap="square" rtlCol="1">
            <a:spAutoFit/>
          </a:bodyPr>
          <a:lstStyle/>
          <a:p>
            <a:r>
              <a:rPr lang="en-US" b="1" dirty="0" smtClean="0"/>
              <a:t>III Design for Transverse steel:</a:t>
            </a:r>
            <a:endParaRPr lang="en-US" dirty="0" smtClean="0"/>
          </a:p>
          <a:p>
            <a:pPr>
              <a:buFont typeface="Arial" pitchFamily="34" charset="0"/>
              <a:buChar char="•"/>
            </a:pPr>
            <a:r>
              <a:rPr lang="en-US" dirty="0" smtClean="0"/>
              <a:t> 	 M11 = 2.256 </a:t>
            </a:r>
            <a:r>
              <a:rPr lang="en-US" dirty="0" err="1" smtClean="0"/>
              <a:t>KN.m</a:t>
            </a:r>
            <a:r>
              <a:rPr lang="en-US" dirty="0" smtClean="0"/>
              <a:t> </a:t>
            </a:r>
            <a:r>
              <a:rPr lang="en-US" dirty="0" smtClean="0">
                <a:sym typeface="Wingdings" pitchFamily="2" charset="2"/>
              </a:rPr>
              <a:t> </a:t>
            </a:r>
            <a:r>
              <a:rPr lang="en-US" dirty="0" smtClean="0"/>
              <a:t>Use minimum steel</a:t>
            </a:r>
          </a:p>
          <a:p>
            <a:pPr>
              <a:buFont typeface="Arial" pitchFamily="34" charset="0"/>
              <a:buChar char="•"/>
            </a:pPr>
            <a:r>
              <a:rPr lang="en-US" dirty="0" smtClean="0"/>
              <a:t> 	As min = </a:t>
            </a:r>
            <a:r>
              <a:rPr lang="en-US" dirty="0" err="1" smtClean="0"/>
              <a:t>ρmin</a:t>
            </a:r>
            <a:r>
              <a:rPr lang="en-US" dirty="0" smtClean="0"/>
              <a:t> b h = 0.0018 ×1000 × 160 = 288 mm</a:t>
            </a:r>
            <a:r>
              <a:rPr lang="en-US" baseline="30000" dirty="0" smtClean="0"/>
              <a:t>2</a:t>
            </a:r>
            <a:r>
              <a:rPr lang="en-US" dirty="0" smtClean="0"/>
              <a:t> (</a:t>
            </a:r>
            <a:r>
              <a:rPr lang="en-US" dirty="0" smtClean="0">
                <a:solidFill>
                  <a:srgbClr val="FF0000"/>
                </a:solidFill>
              </a:rPr>
              <a:t>4∅10 /1m</a:t>
            </a:r>
            <a:r>
              <a:rPr lang="en-US" dirty="0" smtClean="0"/>
              <a:t>).</a:t>
            </a:r>
          </a:p>
        </p:txBody>
      </p:sp>
      <p:pic>
        <p:nvPicPr>
          <p:cNvPr id="7" name="صورة 6"/>
          <p:cNvPicPr/>
          <p:nvPr/>
        </p:nvPicPr>
        <p:blipFill>
          <a:blip r:embed="rId2"/>
          <a:srcRect/>
          <a:stretch>
            <a:fillRect/>
          </a:stretch>
        </p:blipFill>
        <p:spPr bwMode="auto">
          <a:xfrm>
            <a:off x="6899748" y="207385"/>
            <a:ext cx="4733925" cy="6276975"/>
          </a:xfrm>
          <a:prstGeom prst="rect">
            <a:avLst/>
          </a:prstGeom>
          <a:noFill/>
          <a:ln w="9525">
            <a:noFill/>
            <a:miter lim="800000"/>
            <a:headEnd/>
            <a:tailEnd/>
          </a:ln>
        </p:spPr>
      </p:pic>
      <p:sp>
        <p:nvSpPr>
          <p:cNvPr id="63489" name="Rectangle 1"/>
          <p:cNvSpPr>
            <a:spLocks noChangeArrowheads="1"/>
          </p:cNvSpPr>
          <p:nvPr/>
        </p:nvSpPr>
        <p:spPr bwMode="auto">
          <a:xfrm>
            <a:off x="6875813" y="6460174"/>
            <a:ext cx="292133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1" i="0" u="none" strike="noStrike" cap="none" normalizeH="0" baseline="0" dirty="0" smtClean="0" bmk="_Toc512994666">
                <a:ln>
                  <a:noFill/>
                </a:ln>
                <a:solidFill>
                  <a:srgbClr val="5B9BD5"/>
                </a:solidFill>
                <a:effectLst/>
                <a:latin typeface="Calibri" pitchFamily="34" charset="0"/>
                <a:ea typeface="Calibri" pitchFamily="34" charset="0"/>
                <a:cs typeface="Times New Roman" pitchFamily="18" charset="0"/>
              </a:rPr>
              <a:t>63: Maximum transverse steel M11.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225950626"/>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166</a:t>
            </a:fld>
            <a:endParaRPr lang="en-US" dirty="0"/>
          </a:p>
        </p:txBody>
      </p:sp>
      <p:pic>
        <p:nvPicPr>
          <p:cNvPr id="6" name="صورة 5"/>
          <p:cNvPicPr/>
          <p:nvPr/>
        </p:nvPicPr>
        <p:blipFill>
          <a:blip r:embed="rId2"/>
          <a:srcRect/>
          <a:stretch>
            <a:fillRect/>
          </a:stretch>
        </p:blipFill>
        <p:spPr bwMode="auto">
          <a:xfrm>
            <a:off x="2225098" y="653118"/>
            <a:ext cx="8248938" cy="5106414"/>
          </a:xfrm>
          <a:prstGeom prst="rect">
            <a:avLst/>
          </a:prstGeom>
          <a:noFill/>
          <a:ln w="9525">
            <a:noFill/>
            <a:miter lim="800000"/>
            <a:headEnd/>
            <a:tailEnd/>
          </a:ln>
        </p:spPr>
      </p:pic>
      <p:sp>
        <p:nvSpPr>
          <p:cNvPr id="65537" name="Rectangle 1"/>
          <p:cNvSpPr>
            <a:spLocks noChangeArrowheads="1"/>
          </p:cNvSpPr>
          <p:nvPr/>
        </p:nvSpPr>
        <p:spPr bwMode="auto">
          <a:xfrm>
            <a:off x="5011387" y="5902037"/>
            <a:ext cx="2707574"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F</a:t>
            </a:r>
            <a:r>
              <a:rPr kumimoji="0" lang="en-US" sz="11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igure 5. </a:t>
            </a:r>
            <a:r>
              <a:rPr kumimoji="0" lang="en-US" sz="1100" b="1" i="0" u="none" strike="noStrike" cap="none" normalizeH="0" baseline="0" dirty="0" smtClean="0" bmk="_Toc512994667">
                <a:ln>
                  <a:noFill/>
                </a:ln>
                <a:solidFill>
                  <a:srgbClr val="5B9BD5"/>
                </a:solidFill>
                <a:effectLst/>
                <a:latin typeface="Calibri" pitchFamily="34" charset="0"/>
                <a:ea typeface="Calibri" pitchFamily="34" charset="0"/>
                <a:cs typeface="Times New Roman" pitchFamily="18" charset="0"/>
              </a:rPr>
              <a:t>64 : Longitudinal section of stair.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8042573"/>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471611" y="1"/>
            <a:ext cx="10018713" cy="901699"/>
          </a:xfrm>
        </p:spPr>
        <p:txBody>
          <a:bodyPr/>
          <a:lstStyle/>
          <a:p>
            <a:r>
              <a:rPr lang="en-US" dirty="0" smtClean="0">
                <a:latin typeface="Times New Roman" pitchFamily="18" charset="0"/>
                <a:cs typeface="Times New Roman" pitchFamily="18" charset="0"/>
              </a:rPr>
              <a:t>Design of Block Wall</a:t>
            </a:r>
            <a:endParaRPr lang="ar-SA" dirty="0">
              <a:latin typeface="Times New Roman" pitchFamily="18" charset="0"/>
              <a:cs typeface="Times New Roman" pitchFamily="18" charset="0"/>
            </a:endParaRPr>
          </a:p>
        </p:txBody>
      </p:sp>
      <p:sp>
        <p:nvSpPr>
          <p:cNvPr id="9" name="مربع نص 8"/>
          <p:cNvSpPr txBox="1"/>
          <p:nvPr/>
        </p:nvSpPr>
        <p:spPr>
          <a:xfrm>
            <a:off x="2514600" y="1079500"/>
            <a:ext cx="7454900" cy="646331"/>
          </a:xfrm>
          <a:prstGeom prst="rect">
            <a:avLst/>
          </a:prstGeom>
          <a:noFill/>
        </p:spPr>
        <p:txBody>
          <a:bodyPr wrap="square" rtlCol="1">
            <a:spAutoFit/>
          </a:bodyPr>
          <a:lstStyle/>
          <a:p>
            <a:r>
              <a:rPr lang="en-US" dirty="0" smtClean="0">
                <a:latin typeface="Times New Roman" pitchFamily="18" charset="0"/>
                <a:cs typeface="Times New Roman" pitchFamily="18" charset="0"/>
              </a:rPr>
              <a:t>	The block walls shall be designed seismically according to chapter 13 in ASCE 7-10.</a:t>
            </a:r>
            <a:endParaRPr lang="en-US" dirty="0">
              <a:latin typeface="Times New Roman" pitchFamily="18" charset="0"/>
              <a:cs typeface="Times New Roman" pitchFamily="18" charset="0"/>
            </a:endParaRPr>
          </a:p>
        </p:txBody>
      </p:sp>
      <p:sp>
        <p:nvSpPr>
          <p:cNvPr id="19457" name="Rectangle 1"/>
          <p:cNvSpPr>
            <a:spLocks noChangeArrowheads="1"/>
          </p:cNvSpPr>
          <p:nvPr/>
        </p:nvSpPr>
        <p:spPr bwMode="auto">
          <a:xfrm>
            <a:off x="2463800" y="1987034"/>
            <a:ext cx="262764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Seismic Design Force (</a:t>
            </a: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F</a:t>
            </a:r>
            <a:r>
              <a:rPr kumimoji="0" lang="en-US"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مستطيل 5"/>
          <p:cNvSpPr/>
          <p:nvPr/>
        </p:nvSpPr>
        <p:spPr>
          <a:xfrm>
            <a:off x="2438400" y="2473236"/>
            <a:ext cx="6096000" cy="1200329"/>
          </a:xfrm>
          <a:prstGeom prst="rect">
            <a:avLst/>
          </a:prstGeom>
        </p:spPr>
        <p:txBody>
          <a:bodyPr>
            <a:spAutoFit/>
          </a:bodyPr>
          <a:lstStyle/>
          <a:p>
            <a:r>
              <a:rPr lang="en-US" dirty="0" smtClean="0">
                <a:latin typeface="Times New Roman" pitchFamily="18" charset="0"/>
                <a:cs typeface="Times New Roman" pitchFamily="18" charset="0"/>
              </a:rPr>
              <a:t>	The horizontal seismic design force (F</a:t>
            </a:r>
            <a:r>
              <a:rPr lang="en-US" baseline="-25000" dirty="0" smtClean="0">
                <a:latin typeface="Times New Roman" pitchFamily="18" charset="0"/>
                <a:cs typeface="Times New Roman" pitchFamily="18" charset="0"/>
              </a:rPr>
              <a:t>P</a:t>
            </a:r>
            <a:r>
              <a:rPr lang="en-US" dirty="0" smtClean="0">
                <a:latin typeface="Times New Roman" pitchFamily="18" charset="0"/>
                <a:cs typeface="Times New Roman" pitchFamily="18" charset="0"/>
              </a:rPr>
              <a:t>) shall be applied at the component's center of gravity and distributed relative to the component's mass distribution and shall be determined in accordance with</a:t>
            </a:r>
            <a:endParaRPr lang="ar-SA" dirty="0">
              <a:latin typeface="Times New Roman" pitchFamily="18" charset="0"/>
              <a:cs typeface="Times New Roman" pitchFamily="18" charset="0"/>
            </a:endParaRPr>
          </a:p>
        </p:txBody>
      </p:sp>
      <p:sp>
        <p:nvSpPr>
          <p:cNvPr id="19459"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45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01899" y="3886200"/>
            <a:ext cx="2678545" cy="736600"/>
          </a:xfrm>
          <a:prstGeom prst="rect">
            <a:avLst/>
          </a:prstGeom>
          <a:noFill/>
        </p:spPr>
      </p:pic>
      <p:sp>
        <p:nvSpPr>
          <p:cNvPr id="19460" name="Rectangle 4"/>
          <p:cNvSpPr>
            <a:spLocks noChangeArrowheads="1"/>
          </p:cNvSpPr>
          <p:nvPr/>
        </p:nvSpPr>
        <p:spPr bwMode="auto">
          <a:xfrm>
            <a:off x="2057400" y="4654034"/>
            <a:ext cx="425860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a:t>
            </a:r>
            <a:r>
              <a:rPr kumimoji="0" lang="en-US" b="0"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is not required to be taken as greater than</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62"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461" name="Picture 5"/>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184400" y="5295900"/>
            <a:ext cx="2711116" cy="304800"/>
          </a:xfrm>
          <a:prstGeom prst="rect">
            <a:avLst/>
          </a:prstGeom>
          <a:noFill/>
        </p:spPr>
      </p:pic>
      <p:sp>
        <p:nvSpPr>
          <p:cNvPr id="19463" name="Rectangle 7"/>
          <p:cNvSpPr>
            <a:spLocks noChangeArrowheads="1"/>
          </p:cNvSpPr>
          <p:nvPr/>
        </p:nvSpPr>
        <p:spPr bwMode="auto">
          <a:xfrm>
            <a:off x="7404100" y="4666734"/>
            <a:ext cx="352122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and F</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shall not be taken as less that</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65" name="Rectangle 9"/>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464" name="Picture 8"/>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7785099" y="5346700"/>
            <a:ext cx="2908301" cy="332877"/>
          </a:xfrm>
          <a:prstGeom prst="rect">
            <a:avLst/>
          </a:prstGeom>
          <a:noFill/>
        </p:spPr>
      </p:pic>
    </p:spTree>
    <p:extLst>
      <p:ext uri="{BB962C8B-B14F-4D97-AF65-F5344CB8AC3E}">
        <p14:creationId xmlns:p14="http://schemas.microsoft.com/office/powerpoint/2010/main" val="2601898583"/>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168</a:t>
            </a:fld>
            <a:endParaRPr lang="en-US" dirty="0"/>
          </a:p>
        </p:txBody>
      </p:sp>
      <p:sp>
        <p:nvSpPr>
          <p:cNvPr id="44033" name="Rectangle 1"/>
          <p:cNvSpPr>
            <a:spLocks noChangeArrowheads="1"/>
          </p:cNvSpPr>
          <p:nvPr/>
        </p:nvSpPr>
        <p:spPr bwMode="auto">
          <a:xfrm>
            <a:off x="2197100" y="459756"/>
            <a:ext cx="881380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Where: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a:t>
            </a:r>
            <a:r>
              <a:rPr kumimoji="0" lang="en-US"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Seismic design force.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a:t>
            </a:r>
            <a:r>
              <a:rPr kumimoji="0" lang="en-US"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DS</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Spectral acceleration, short period.</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a</a:t>
            </a:r>
            <a:r>
              <a:rPr kumimoji="0" lang="en-US" b="1" i="0" u="sng"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component amplification factor that varies from 1.00 to 2.50 (select appropriate value from table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I</a:t>
            </a:r>
            <a:r>
              <a:rPr kumimoji="0" lang="en-US"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Component importance factor that varies from 1.00 to 1.50</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a:t>
            </a:r>
            <a:r>
              <a:rPr kumimoji="0" lang="en-US"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Component operating weight.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a:t>
            </a:r>
            <a:r>
              <a:rPr kumimoji="0" lang="en-US"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Component response modification factor that varies from 1.00 to 12 (select appropriate value from table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z</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Height in structure of point of attachment of component with respect to the base.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h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Average roof height of structure with respect to the base.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S</a:t>
            </a:r>
            <a:r>
              <a:rPr kumimoji="0" lang="en-US" b="1" i="0" u="sng"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DS</a:t>
            </a:r>
            <a:r>
              <a:rPr kumimoji="0" lang="en-US"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0.45 (From chapter 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For the values of (</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R</a:t>
            </a:r>
            <a:r>
              <a:rPr kumimoji="0" lang="en-US"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 </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&amp;</a:t>
            </a:r>
            <a:r>
              <a:rPr kumimoji="0" lang="en-US"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 </a:t>
            </a:r>
            <a:r>
              <a:rPr kumimoji="0" lang="en-US"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a</a:t>
            </a:r>
            <a:r>
              <a:rPr kumimoji="0" lang="en-US" b="1"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table 13.5-1 in ASCE 7-10 code illustrate it, but to be in the safe side, take R</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=1.5 &amp; </a:t>
            </a:r>
            <a:r>
              <a:rPr kumimoji="0" lang="en-US"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a</a:t>
            </a:r>
            <a:r>
              <a:rPr kumimoji="0" lang="en-US"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=2.5, to maximize the seismic force.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For </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I</a:t>
            </a:r>
            <a:r>
              <a:rPr kumimoji="0" lang="en-US"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section 13.1.3 in ASCE7-10 code illustrate that I</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shall be taken as 1.5 if the component is required to function for life-safety purposes after an earthquake.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a:t>
            </a:r>
            <a:r>
              <a:rPr kumimoji="0" lang="en-US"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5.92 KN/m</a:t>
            </a:r>
            <a:r>
              <a:rPr kumimoji="0" lang="en-US"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(exterior wall)  and 3.42 KN/m</a:t>
            </a:r>
            <a:r>
              <a:rPr kumimoji="0" lang="en-US" b="1"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 </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(interior wall)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(From chapter 1)</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For the value of </a:t>
            </a:r>
            <a:r>
              <a:rPr kumimoji="0" lang="en-US"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z / h,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to be in the safe side, equal 1, that indicates the value for the last floor.</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15430716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169</a:t>
            </a:fld>
            <a:endParaRPr lang="en-US" dirty="0"/>
          </a:p>
        </p:txBody>
      </p:sp>
      <p:sp>
        <p:nvSpPr>
          <p:cNvPr id="4301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30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679699" y="381000"/>
            <a:ext cx="7343775" cy="1371600"/>
          </a:xfrm>
          <a:prstGeom prst="rect">
            <a:avLst/>
          </a:prstGeom>
          <a:noFill/>
        </p:spPr>
      </p:pic>
      <p:sp>
        <p:nvSpPr>
          <p:cNvPr id="43011" name="Rectangle 3"/>
          <p:cNvSpPr>
            <a:spLocks noChangeArrowheads="1"/>
          </p:cNvSpPr>
          <p:nvPr/>
        </p:nvSpPr>
        <p:spPr bwMode="auto">
          <a:xfrm>
            <a:off x="2984500" y="2177534"/>
            <a:ext cx="479240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According to the limitations, take F</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6.4 KN/m</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43013"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3012"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616200" y="2844800"/>
            <a:ext cx="7399072" cy="1511300"/>
          </a:xfrm>
          <a:prstGeom prst="rect">
            <a:avLst/>
          </a:prstGeom>
          <a:noFill/>
        </p:spPr>
      </p:pic>
      <p:sp>
        <p:nvSpPr>
          <p:cNvPr id="43014" name="Rectangle 6"/>
          <p:cNvSpPr>
            <a:spLocks noChangeArrowheads="1"/>
          </p:cNvSpPr>
          <p:nvPr/>
        </p:nvSpPr>
        <p:spPr bwMode="auto">
          <a:xfrm>
            <a:off x="3098800" y="4819134"/>
            <a:ext cx="479240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According to the limitations, take F</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3.7 KN/m</a:t>
            </a:r>
            <a:r>
              <a:rPr kumimoji="0" lang="en-US"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96793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514600"/>
            <a:ext cx="8333936" cy="3429000"/>
          </a:xfrm>
          <a:noFill/>
          <a:ln>
            <a:noFill/>
          </a:ln>
        </p:spPr>
        <p:txBody>
          <a:bodyPr>
            <a:noAutofit/>
          </a:bodyPr>
          <a:lstStyle/>
          <a:p>
            <a:pPr algn="l"/>
            <a:r>
              <a:rPr sz="2400">
                <a:ln w="18415" cmpd="sng">
                  <a:solidFill>
                    <a:srgbClr val="FFFFFF"/>
                  </a:solidFill>
                  <a:prstDash val="solid"/>
                </a:ln>
                <a:solidFill>
                  <a:srgbClr val="FFFFFF"/>
                </a:solidFill>
                <a:effectLst>
                  <a:outerShdw blurRad="63500" dir="3600000" algn="tl" rotWithShape="0">
                    <a:srgbClr val="000000">
                      <a:alpha val="70000"/>
                    </a:srgbClr>
                  </a:outerShdw>
                </a:effectLst>
              </a:rPr>
              <a:t/>
            </a:r>
            <a:br>
              <a:rPr sz="2400">
                <a:ln w="18415" cmpd="sng">
                  <a:solidFill>
                    <a:srgbClr val="FFFFFF"/>
                  </a:solidFill>
                  <a:prstDash val="solid"/>
                </a:ln>
                <a:solidFill>
                  <a:srgbClr val="FFFFFF"/>
                </a:solidFill>
                <a:effectLst>
                  <a:outerShdw blurRad="63500" dir="3600000" algn="tl" rotWithShape="0">
                    <a:srgbClr val="000000">
                      <a:alpha val="70000"/>
                    </a:srgbClr>
                  </a:outerShdw>
                </a:effectLst>
              </a:rPr>
            </a:br>
            <a:r>
              <a:rPr sz="2400">
                <a:ln w="18415" cmpd="sng">
                  <a:solidFill>
                    <a:srgbClr val="FFFFFF"/>
                  </a:solidFill>
                  <a:prstDash val="solid"/>
                </a:ln>
                <a:solidFill>
                  <a:srgbClr val="FFFFFF"/>
                </a:solidFill>
                <a:effectLst>
                  <a:outerShdw blurRad="63500" dir="3600000" algn="tl" rotWithShape="0">
                    <a:srgbClr val="000000">
                      <a:alpha val="70000"/>
                    </a:srgbClr>
                  </a:outerShdw>
                </a:effectLst>
              </a:rPr>
              <a:t/>
            </a:r>
            <a:br>
              <a:rPr sz="240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1905000" y="0"/>
            <a:ext cx="8329950" cy="1731788"/>
          </a:xfrm>
        </p:spPr>
        <p:txBody>
          <a:bodyPr>
            <a:normAutofit/>
          </a:bodyPr>
          <a:lstStyle/>
          <a:p>
            <a:pPr algn="ctr"/>
            <a:r>
              <a:rPr lang="en-US" sz="4600" b="1" dirty="0"/>
              <a:t>Introduction</a:t>
            </a:r>
          </a:p>
        </p:txBody>
      </p:sp>
      <p:sp>
        <p:nvSpPr>
          <p:cNvPr id="5" name="مربع نص 4"/>
          <p:cNvSpPr txBox="1"/>
          <p:nvPr/>
        </p:nvSpPr>
        <p:spPr>
          <a:xfrm>
            <a:off x="3567545" y="1828800"/>
            <a:ext cx="7086600" cy="3385542"/>
          </a:xfrm>
          <a:prstGeom prst="rect">
            <a:avLst/>
          </a:prstGeom>
          <a:noFill/>
        </p:spPr>
        <p:txBody>
          <a:bodyPr wrap="square" rtlCol="1">
            <a:spAutoFit/>
          </a:bodyPr>
          <a:lstStyle/>
          <a:p>
            <a:pPr>
              <a:buFont typeface="Arial" pitchFamily="34" charset="0"/>
              <a:buChar char="•"/>
            </a:pPr>
            <a:r>
              <a:rPr lang="en-US" sz="2800" dirty="0"/>
              <a:t> We do the preliminary design to calculate the preliminary dimensions of structural elements instead of putting a completely random dimensions. </a:t>
            </a:r>
          </a:p>
          <a:p>
            <a:endParaRPr lang="en-US" sz="2800" dirty="0"/>
          </a:p>
          <a:p>
            <a:pPr>
              <a:buFont typeface="Arial" pitchFamily="34" charset="0"/>
              <a:buChar char="•"/>
            </a:pPr>
            <a:r>
              <a:rPr lang="en-US" sz="2800" dirty="0"/>
              <a:t> We choose to design using one way slab system.</a:t>
            </a:r>
          </a:p>
          <a:p>
            <a:endParaRPr lang="ar-SA"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1393998279"/>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170</a:t>
            </a:fld>
            <a:endParaRPr lang="en-US" dirty="0"/>
          </a:p>
        </p:txBody>
      </p:sp>
      <p:sp>
        <p:nvSpPr>
          <p:cNvPr id="41988" name="Rectangle 4"/>
          <p:cNvSpPr>
            <a:spLocks noChangeArrowheads="1"/>
          </p:cNvSpPr>
          <p:nvPr/>
        </p:nvSpPr>
        <p:spPr bwMode="auto">
          <a:xfrm>
            <a:off x="2082800" y="540892"/>
            <a:ext cx="40259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exterior walls: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h = Height of the block wall = 3.00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6.4 KN/m</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p>
          <a:p>
            <a:pPr lvl="0" defTabSz="914400" eaLnBrk="0" fontAlgn="base" hangingPunct="0">
              <a:spcBef>
                <a:spcPct val="0"/>
              </a:spcBef>
              <a:spcAft>
                <a:spcPct val="0"/>
              </a:spcAft>
            </a:pPr>
            <a:r>
              <a:rPr lang="en-US" sz="1600" dirty="0" smtClean="0">
                <a:latin typeface="Times New Roman" pitchFamily="18" charset="0"/>
                <a:cs typeface="Times New Roman" pitchFamily="18" charset="0"/>
              </a:rPr>
              <a:t>      = Assume it 6 </a:t>
            </a:r>
            <a:r>
              <a:rPr lang="en-US" sz="1600" dirty="0" err="1" smtClean="0">
                <a:latin typeface="Times New Roman" pitchFamily="18" charset="0"/>
                <a:cs typeface="Times New Roman" pitchFamily="18" charset="0"/>
              </a:rPr>
              <a:t>MPa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990"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89"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176780" y="1358900"/>
            <a:ext cx="162560" cy="237588"/>
          </a:xfrm>
          <a:prstGeom prst="rect">
            <a:avLst/>
          </a:prstGeom>
          <a:noFill/>
        </p:spPr>
      </p:pic>
      <p:sp>
        <p:nvSpPr>
          <p:cNvPr id="41992"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91" name="Picture 7"/>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014582" y="2028733"/>
            <a:ext cx="2612440" cy="492397"/>
          </a:xfrm>
          <a:prstGeom prst="rect">
            <a:avLst/>
          </a:prstGeom>
          <a:noFill/>
        </p:spPr>
      </p:pic>
      <p:sp>
        <p:nvSpPr>
          <p:cNvPr id="41994" name="Rectangle 10"/>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93" name="Picture 9"/>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1855651" y="2654300"/>
            <a:ext cx="3133528" cy="519974"/>
          </a:xfrm>
          <a:prstGeom prst="rect">
            <a:avLst/>
          </a:prstGeom>
          <a:noFill/>
        </p:spPr>
      </p:pic>
      <p:sp>
        <p:nvSpPr>
          <p:cNvPr id="41996" name="Rectangle 1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95" name="Picture 11"/>
          <p:cNvPicPr>
            <a:picLocks noChangeAspect="1" noChangeArrowheads="1"/>
          </p:cNvPicPr>
          <p:nvPr/>
        </p:nvPicPr>
        <p:blipFill>
          <a:blip r:embed="rId5">
            <a:clrChange>
              <a:clrFrom>
                <a:srgbClr val="FFFFFF"/>
              </a:clrFrom>
              <a:clrTo>
                <a:srgbClr val="FFFFFF">
                  <a:alpha val="0"/>
                </a:srgbClr>
              </a:clrTo>
            </a:clrChange>
            <a:lum bright="-20000"/>
          </a:blip>
          <a:srcRect/>
          <a:stretch>
            <a:fillRect/>
          </a:stretch>
        </p:blipFill>
        <p:spPr bwMode="auto">
          <a:xfrm>
            <a:off x="1827712" y="3240314"/>
            <a:ext cx="2984250" cy="717731"/>
          </a:xfrm>
          <a:prstGeom prst="rect">
            <a:avLst/>
          </a:prstGeom>
          <a:noFill/>
        </p:spPr>
      </p:pic>
      <p:sp>
        <p:nvSpPr>
          <p:cNvPr id="41998" name="Rectangle 1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97" name="Picture 13"/>
          <p:cNvPicPr>
            <a:picLocks noChangeAspect="1" noChangeArrowheads="1"/>
          </p:cNvPicPr>
          <p:nvPr/>
        </p:nvPicPr>
        <p:blipFill>
          <a:blip r:embed="rId6">
            <a:clrChange>
              <a:clrFrom>
                <a:srgbClr val="FFFFFF"/>
              </a:clrFrom>
              <a:clrTo>
                <a:srgbClr val="FFFFFF">
                  <a:alpha val="0"/>
                </a:srgbClr>
              </a:clrTo>
            </a:clrChange>
            <a:lum bright="-20000"/>
          </a:blip>
          <a:srcRect/>
          <a:stretch>
            <a:fillRect/>
          </a:stretch>
        </p:blipFill>
        <p:spPr bwMode="auto">
          <a:xfrm>
            <a:off x="1840774" y="4026625"/>
            <a:ext cx="5517194" cy="793569"/>
          </a:xfrm>
          <a:prstGeom prst="rect">
            <a:avLst/>
          </a:prstGeom>
          <a:noFill/>
        </p:spPr>
      </p:pic>
      <p:sp>
        <p:nvSpPr>
          <p:cNvPr id="42000" name="Rectangle 1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999" name="Picture 15"/>
          <p:cNvPicPr>
            <a:picLocks noChangeAspect="1" noChangeArrowheads="1"/>
          </p:cNvPicPr>
          <p:nvPr/>
        </p:nvPicPr>
        <p:blipFill>
          <a:blip r:embed="rId7">
            <a:clrChange>
              <a:clrFrom>
                <a:srgbClr val="FFFFFF"/>
              </a:clrFrom>
              <a:clrTo>
                <a:srgbClr val="FFFFFF">
                  <a:alpha val="0"/>
                </a:srgbClr>
              </a:clrTo>
            </a:clrChange>
            <a:lum bright="-20000"/>
          </a:blip>
          <a:srcRect/>
          <a:stretch>
            <a:fillRect/>
          </a:stretch>
        </p:blipFill>
        <p:spPr bwMode="auto">
          <a:xfrm>
            <a:off x="2108563" y="4857931"/>
            <a:ext cx="2619654" cy="537029"/>
          </a:xfrm>
          <a:prstGeom prst="rect">
            <a:avLst/>
          </a:prstGeom>
          <a:noFill/>
        </p:spPr>
      </p:pic>
      <p:sp>
        <p:nvSpPr>
          <p:cNvPr id="22" name="مستطيل 21"/>
          <p:cNvSpPr/>
          <p:nvPr/>
        </p:nvSpPr>
        <p:spPr>
          <a:xfrm>
            <a:off x="2070779" y="5476631"/>
            <a:ext cx="2406428" cy="338554"/>
          </a:xfrm>
          <a:prstGeom prst="rect">
            <a:avLst/>
          </a:prstGeom>
        </p:spPr>
        <p:txBody>
          <a:bodyPr wrap="none">
            <a:spAutoFit/>
          </a:bodyPr>
          <a:lstStyle/>
          <a:p>
            <a:r>
              <a:rPr lang="en-US" sz="1600" dirty="0" smtClean="0">
                <a:latin typeface="Times New Roman" pitchFamily="18" charset="0"/>
                <a:cs typeface="Times New Roman" pitchFamily="18" charset="0"/>
              </a:rPr>
              <a:t>A</a:t>
            </a:r>
            <a:r>
              <a:rPr lang="en-US" sz="1600" baseline="-25000" dirty="0" smtClean="0">
                <a:latin typeface="Times New Roman" pitchFamily="18" charset="0"/>
                <a:cs typeface="Times New Roman" pitchFamily="18" charset="0"/>
              </a:rPr>
              <a:t>s </a:t>
            </a:r>
            <a:r>
              <a:rPr lang="en-US" sz="1600" dirty="0" smtClean="0">
                <a:latin typeface="Times New Roman" pitchFamily="18" charset="0"/>
                <a:cs typeface="Times New Roman" pitchFamily="18" charset="0"/>
              </a:rPr>
              <a:t>= </a:t>
            </a:r>
            <a:r>
              <a:rPr lang="en-US" sz="1600" baseline="-250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ρ*b*d = 333.33 mm</a:t>
            </a:r>
            <a:r>
              <a:rPr lang="en-US" sz="1600" baseline="30000" dirty="0" smtClean="0">
                <a:latin typeface="Times New Roman" pitchFamily="18" charset="0"/>
                <a:cs typeface="Times New Roman" pitchFamily="18" charset="0"/>
              </a:rPr>
              <a:t>2</a:t>
            </a:r>
            <a:r>
              <a:rPr lang="en-US" sz="1600" dirty="0" smtClean="0">
                <a:latin typeface="Times New Roman" pitchFamily="18" charset="0"/>
                <a:cs typeface="Times New Roman" pitchFamily="18" charset="0"/>
              </a:rPr>
              <a:t> </a:t>
            </a:r>
            <a:endParaRPr lang="ar-SA" sz="1600" dirty="0">
              <a:latin typeface="Times New Roman" pitchFamily="18" charset="0"/>
              <a:cs typeface="Times New Roman" pitchFamily="18" charset="0"/>
            </a:endParaRPr>
          </a:p>
        </p:txBody>
      </p:sp>
      <p:sp>
        <p:nvSpPr>
          <p:cNvPr id="42005" name="Rectangle 2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2004" name="Picture 20"/>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136969" y="5864497"/>
            <a:ext cx="1223057" cy="327297"/>
          </a:xfrm>
          <a:prstGeom prst="rect">
            <a:avLst/>
          </a:prstGeom>
          <a:noFill/>
        </p:spPr>
      </p:pic>
      <p:pic>
        <p:nvPicPr>
          <p:cNvPr id="25" name="صورة 24"/>
          <p:cNvPicPr/>
          <p:nvPr/>
        </p:nvPicPr>
        <p:blipFill>
          <a:blip r:embed="rId9" cstate="print"/>
          <a:srcRect/>
          <a:stretch>
            <a:fillRect/>
          </a:stretch>
        </p:blipFill>
        <p:spPr bwMode="auto">
          <a:xfrm>
            <a:off x="7594600" y="0"/>
            <a:ext cx="4597400" cy="3492500"/>
          </a:xfrm>
          <a:prstGeom prst="rect">
            <a:avLst/>
          </a:prstGeom>
          <a:noFill/>
          <a:ln w="9525">
            <a:noFill/>
            <a:miter lim="800000"/>
            <a:headEnd/>
            <a:tailEnd/>
          </a:ln>
        </p:spPr>
      </p:pic>
      <p:pic>
        <p:nvPicPr>
          <p:cNvPr id="26" name="صورة 25"/>
          <p:cNvPicPr/>
          <p:nvPr/>
        </p:nvPicPr>
        <p:blipFill>
          <a:blip r:embed="rId10" cstate="print"/>
          <a:srcRect/>
          <a:stretch>
            <a:fillRect/>
          </a:stretch>
        </p:blipFill>
        <p:spPr bwMode="auto">
          <a:xfrm>
            <a:off x="8051801" y="3695701"/>
            <a:ext cx="4140200" cy="3162300"/>
          </a:xfrm>
          <a:prstGeom prst="rect">
            <a:avLst/>
          </a:prstGeom>
          <a:noFill/>
          <a:ln w="9525">
            <a:noFill/>
            <a:miter lim="800000"/>
            <a:headEnd/>
            <a:tailEnd/>
          </a:ln>
        </p:spPr>
      </p:pic>
    </p:spTree>
    <p:extLst>
      <p:ext uri="{BB962C8B-B14F-4D97-AF65-F5344CB8AC3E}">
        <p14:creationId xmlns:p14="http://schemas.microsoft.com/office/powerpoint/2010/main" val="3399243729"/>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171</a:t>
            </a:fld>
            <a:endParaRPr lang="en-US" dirty="0"/>
          </a:p>
        </p:txBody>
      </p:sp>
      <p:sp>
        <p:nvSpPr>
          <p:cNvPr id="40964" name="Rectangle 4"/>
          <p:cNvSpPr>
            <a:spLocks noChangeArrowheads="1"/>
          </p:cNvSpPr>
          <p:nvPr/>
        </p:nvSpPr>
        <p:spPr bwMode="auto">
          <a:xfrm>
            <a:off x="1959428" y="0"/>
            <a:ext cx="829491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type of bolts that will be used is A325-N</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Shear capacity of bolt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F</a:t>
            </a:r>
            <a:r>
              <a:rPr kumimoji="0" lang="en-US" b="0" i="0" u="none" strike="noStrike" cap="none" normalizeH="0" baseline="-30000" dirty="0" err="1" smtClean="0">
                <a:ln>
                  <a:noFill/>
                </a:ln>
                <a:solidFill>
                  <a:srgbClr val="000000"/>
                </a:solidFill>
                <a:effectLst/>
                <a:latin typeface="Times New Roman" pitchFamily="18" charset="0"/>
                <a:ea typeface="Times New Roman" pitchFamily="18" charset="0"/>
                <a:cs typeface="Times New Roman" pitchFamily="18" charset="0"/>
              </a:rPr>
              <a:t>nv</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=330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MPa</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Tensile capacity of bolt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F</a:t>
            </a:r>
            <a:r>
              <a:rPr kumimoji="0" lang="en-US" b="0" i="0" u="none" strike="noStrike" cap="none" normalizeH="0" baseline="-30000" dirty="0" err="1" smtClean="0">
                <a:ln>
                  <a:noFill/>
                </a:ln>
                <a:solidFill>
                  <a:srgbClr val="000000"/>
                </a:solidFill>
                <a:effectLst/>
                <a:latin typeface="Times New Roman" pitchFamily="18" charset="0"/>
                <a:ea typeface="Times New Roman" pitchFamily="18" charset="0"/>
                <a:cs typeface="Times New Roman" pitchFamily="18" charset="0"/>
              </a:rPr>
              <a:t>nt</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620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MPa</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n</a:t>
            </a:r>
            <a:r>
              <a:rPr kumimoji="0" lang="en-US" b="0" i="0" u="none" strike="noStrike" cap="none" normalizeH="0" baseline="-30000" dirty="0" err="1" smtClean="0">
                <a:ln>
                  <a:noFill/>
                </a:ln>
                <a:solidFill>
                  <a:srgbClr val="000000"/>
                </a:solidFill>
                <a:effectLst/>
                <a:latin typeface="Times New Roman" pitchFamily="18" charset="0"/>
                <a:ea typeface="Times New Roman" pitchFamily="18" charset="0"/>
                <a:cs typeface="Times New Roman" pitchFamily="18" charset="0"/>
              </a:rPr>
              <a:t>sp</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Number of shear planes = 1.</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Ф= 0.75</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V= 9.6 KN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 9.6 KN</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5" name="Rectangle 5"/>
          <p:cNvSpPr>
            <a:spLocks noChangeArrowheads="1"/>
          </p:cNvSpPr>
          <p:nvPr/>
        </p:nvSpPr>
        <p:spPr bwMode="auto">
          <a:xfrm>
            <a:off x="1841863" y="2253883"/>
            <a:ext cx="9669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Checks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67" name="Rectangle 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66" name="Picture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854924" y="2808513"/>
            <a:ext cx="7234815" cy="653143"/>
          </a:xfrm>
          <a:prstGeom prst="rect">
            <a:avLst/>
          </a:prstGeom>
          <a:noFill/>
        </p:spPr>
      </p:pic>
      <p:sp>
        <p:nvSpPr>
          <p:cNvPr id="40969" name="Rectangle 9"/>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68" name="Picture 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72045" y="3553097"/>
            <a:ext cx="6546870" cy="483326"/>
          </a:xfrm>
          <a:prstGeom prst="rect">
            <a:avLst/>
          </a:prstGeom>
          <a:noFill/>
        </p:spPr>
      </p:pic>
      <p:sp>
        <p:nvSpPr>
          <p:cNvPr id="40971" name="Rectangle 1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0" name="Picture 1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076993" y="4336869"/>
            <a:ext cx="3579224" cy="622474"/>
          </a:xfrm>
          <a:prstGeom prst="rect">
            <a:avLst/>
          </a:prstGeom>
          <a:noFill/>
        </p:spPr>
      </p:pic>
      <p:sp>
        <p:nvSpPr>
          <p:cNvPr id="40973" name="Rectangle 1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2" name="Picture 1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090058" y="4990011"/>
            <a:ext cx="3905797" cy="679269"/>
          </a:xfrm>
          <a:prstGeom prst="rect">
            <a:avLst/>
          </a:prstGeom>
          <a:noFill/>
        </p:spPr>
      </p:pic>
      <p:sp>
        <p:nvSpPr>
          <p:cNvPr id="40975" name="Rectangle 1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4" name="Picture 1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090057" y="5786846"/>
            <a:ext cx="3684417" cy="300446"/>
          </a:xfrm>
          <a:prstGeom prst="rect">
            <a:avLst/>
          </a:prstGeom>
          <a:noFill/>
        </p:spPr>
      </p:pic>
      <p:sp>
        <p:nvSpPr>
          <p:cNvPr id="40977" name="Rectangle 1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6" name="Picture 16"/>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286000" y="6244046"/>
            <a:ext cx="3448596" cy="287383"/>
          </a:xfrm>
          <a:prstGeom prst="rect">
            <a:avLst/>
          </a:prstGeom>
          <a:noFill/>
        </p:spPr>
      </p:pic>
    </p:spTree>
    <p:extLst>
      <p:ext uri="{BB962C8B-B14F-4D97-AF65-F5344CB8AC3E}">
        <p14:creationId xmlns:p14="http://schemas.microsoft.com/office/powerpoint/2010/main" val="417172391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172</a:t>
            </a:fld>
            <a:endParaRPr lang="en-US" dirty="0"/>
          </a:p>
        </p:txBody>
      </p:sp>
      <p:sp>
        <p:nvSpPr>
          <p:cNvPr id="47106"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710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946365" y="222069"/>
            <a:ext cx="5682338" cy="509451"/>
          </a:xfrm>
          <a:prstGeom prst="rect">
            <a:avLst/>
          </a:prstGeom>
          <a:noFill/>
        </p:spPr>
      </p:pic>
      <p:sp>
        <p:nvSpPr>
          <p:cNvPr id="47107" name="Rectangle 3"/>
          <p:cNvSpPr>
            <a:spLocks noChangeArrowheads="1"/>
          </p:cNvSpPr>
          <p:nvPr/>
        </p:nvSpPr>
        <p:spPr bwMode="auto">
          <a:xfrm>
            <a:off x="2207623" y="1041904"/>
            <a:ext cx="535577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Check for pull out failure in anchor bolt:-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From outside of the wall</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47109"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710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272937" y="1828800"/>
            <a:ext cx="1739590" cy="548640"/>
          </a:xfrm>
          <a:prstGeom prst="rect">
            <a:avLst/>
          </a:prstGeom>
          <a:noFill/>
        </p:spPr>
      </p:pic>
      <p:sp>
        <p:nvSpPr>
          <p:cNvPr id="47110" name="Rectangle 6"/>
          <p:cNvSpPr>
            <a:spLocks noChangeArrowheads="1"/>
          </p:cNvSpPr>
          <p:nvPr/>
        </p:nvSpPr>
        <p:spPr bwMode="auto">
          <a:xfrm>
            <a:off x="1881052" y="2561847"/>
            <a:ext cx="6805749"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Where: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a:t>
            </a:r>
            <a:r>
              <a:rPr kumimoji="0" lang="en-US" sz="1600" b="0"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o</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The distance the anchor bolt is in the concrete.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12"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7111"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867988" y="3409405"/>
            <a:ext cx="6962514" cy="535578"/>
          </a:xfrm>
          <a:prstGeom prst="rect">
            <a:avLst/>
          </a:prstGeom>
          <a:noFill/>
        </p:spPr>
      </p:pic>
      <p:sp>
        <p:nvSpPr>
          <p:cNvPr id="47113" name="Rectangle 9"/>
          <p:cNvSpPr>
            <a:spLocks noChangeArrowheads="1"/>
          </p:cNvSpPr>
          <p:nvPr/>
        </p:nvSpPr>
        <p:spPr bwMode="auto">
          <a:xfrm>
            <a:off x="1815737" y="4030431"/>
            <a:ext cx="275588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From bottom of the block wall.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7115" name="Rectangle 1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7114" name="Picture 1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854926" y="4454434"/>
            <a:ext cx="2029522" cy="640080"/>
          </a:xfrm>
          <a:prstGeom prst="rect">
            <a:avLst/>
          </a:prstGeom>
          <a:noFill/>
        </p:spPr>
      </p:pic>
      <p:sp>
        <p:nvSpPr>
          <p:cNvPr id="47116" name="Rectangle 12"/>
          <p:cNvSpPr>
            <a:spLocks noChangeArrowheads="1"/>
          </p:cNvSpPr>
          <p:nvPr/>
        </p:nvSpPr>
        <p:spPr bwMode="auto">
          <a:xfrm>
            <a:off x="1841863" y="5138448"/>
            <a:ext cx="216758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Assume </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l</a:t>
            </a:r>
            <a:r>
              <a:rPr kumimoji="0" lang="en-US"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o</a:t>
            </a:r>
            <a:r>
              <a:rPr kumimoji="0" lang="en-US"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150 mm</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47118" name="Rectangle 1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7117" name="Picture 1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233749" y="5577839"/>
            <a:ext cx="6279640" cy="535577"/>
          </a:xfrm>
          <a:prstGeom prst="rect">
            <a:avLst/>
          </a:prstGeom>
          <a:noFill/>
        </p:spPr>
      </p:pic>
    </p:spTree>
    <p:extLst>
      <p:ext uri="{BB962C8B-B14F-4D97-AF65-F5344CB8AC3E}">
        <p14:creationId xmlns:p14="http://schemas.microsoft.com/office/powerpoint/2010/main" val="2994852625"/>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173</a:t>
            </a:fld>
            <a:endParaRPr lang="en-US" dirty="0"/>
          </a:p>
        </p:txBody>
      </p:sp>
      <p:sp>
        <p:nvSpPr>
          <p:cNvPr id="46081" name="Rectangle 1"/>
          <p:cNvSpPr>
            <a:spLocks noChangeArrowheads="1"/>
          </p:cNvSpPr>
          <p:nvPr/>
        </p:nvSpPr>
        <p:spPr bwMode="auto">
          <a:xfrm>
            <a:off x="1998617" y="356197"/>
            <a:ext cx="5447211"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interior walls: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h = Height of the block wall = 3.00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P</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3.7 KN/m</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Assume it 6 </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MPa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91055" y="1130300"/>
            <a:ext cx="162560" cy="237588"/>
          </a:xfrm>
          <a:prstGeom prst="rect">
            <a:avLst/>
          </a:prstGeom>
          <a:noFill/>
        </p:spPr>
      </p:pic>
      <p:sp>
        <p:nvSpPr>
          <p:cNvPr id="46083"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6082" name="Picture 2"/>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032000" y="1676400"/>
            <a:ext cx="2971800" cy="534924"/>
          </a:xfrm>
          <a:prstGeom prst="rect">
            <a:avLst/>
          </a:prstGeom>
          <a:noFill/>
        </p:spPr>
      </p:pic>
      <p:sp>
        <p:nvSpPr>
          <p:cNvPr id="46085"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6084" name="Picture 4"/>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1993899" y="2324100"/>
            <a:ext cx="3543301" cy="547339"/>
          </a:xfrm>
          <a:prstGeom prst="rect">
            <a:avLst/>
          </a:prstGeom>
          <a:noFill/>
        </p:spPr>
      </p:pic>
      <p:sp>
        <p:nvSpPr>
          <p:cNvPr id="46087" name="Rectangle 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6086" name="Picture 6"/>
          <p:cNvPicPr>
            <a:picLocks noChangeAspect="1" noChangeArrowheads="1"/>
          </p:cNvPicPr>
          <p:nvPr/>
        </p:nvPicPr>
        <p:blipFill>
          <a:blip r:embed="rId5">
            <a:clrChange>
              <a:clrFrom>
                <a:srgbClr val="FFFFFF"/>
              </a:clrFrom>
              <a:clrTo>
                <a:srgbClr val="FFFFFF">
                  <a:alpha val="0"/>
                </a:srgbClr>
              </a:clrTo>
            </a:clrChange>
            <a:lum bright="-20000"/>
          </a:blip>
          <a:srcRect/>
          <a:stretch>
            <a:fillRect/>
          </a:stretch>
        </p:blipFill>
        <p:spPr bwMode="auto">
          <a:xfrm>
            <a:off x="1943100" y="2921000"/>
            <a:ext cx="3221121" cy="774700"/>
          </a:xfrm>
          <a:prstGeom prst="rect">
            <a:avLst/>
          </a:prstGeom>
          <a:noFill/>
        </p:spPr>
      </p:pic>
      <p:sp>
        <p:nvSpPr>
          <p:cNvPr id="46089" name="Rectangle 9"/>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6088" name="Picture 8"/>
          <p:cNvPicPr>
            <a:picLocks noChangeAspect="1" noChangeArrowheads="1"/>
          </p:cNvPicPr>
          <p:nvPr/>
        </p:nvPicPr>
        <p:blipFill>
          <a:blip r:embed="rId6">
            <a:clrChange>
              <a:clrFrom>
                <a:srgbClr val="FFFFFF"/>
              </a:clrFrom>
              <a:clrTo>
                <a:srgbClr val="FFFFFF">
                  <a:alpha val="0"/>
                </a:srgbClr>
              </a:clrTo>
            </a:clrChange>
            <a:lum bright="-20000"/>
          </a:blip>
          <a:srcRect/>
          <a:stretch>
            <a:fillRect/>
          </a:stretch>
        </p:blipFill>
        <p:spPr bwMode="auto">
          <a:xfrm>
            <a:off x="1892299" y="3810000"/>
            <a:ext cx="5486400" cy="711200"/>
          </a:xfrm>
          <a:prstGeom prst="rect">
            <a:avLst/>
          </a:prstGeom>
          <a:noFill/>
        </p:spPr>
      </p:pic>
      <p:sp>
        <p:nvSpPr>
          <p:cNvPr id="46091" name="Rectangle 1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6090" name="Picture 10"/>
          <p:cNvPicPr>
            <a:picLocks noChangeAspect="1" noChangeArrowheads="1"/>
          </p:cNvPicPr>
          <p:nvPr/>
        </p:nvPicPr>
        <p:blipFill>
          <a:blip r:embed="rId7">
            <a:clrChange>
              <a:clrFrom>
                <a:srgbClr val="FFFFFF"/>
              </a:clrFrom>
              <a:clrTo>
                <a:srgbClr val="FFFFFF">
                  <a:alpha val="0"/>
                </a:srgbClr>
              </a:clrTo>
            </a:clrChange>
            <a:lum bright="-20000"/>
          </a:blip>
          <a:srcRect/>
          <a:stretch>
            <a:fillRect/>
          </a:stretch>
        </p:blipFill>
        <p:spPr bwMode="auto">
          <a:xfrm>
            <a:off x="1854199" y="4610100"/>
            <a:ext cx="2787805" cy="571500"/>
          </a:xfrm>
          <a:prstGeom prst="rect">
            <a:avLst/>
          </a:prstGeom>
          <a:noFill/>
        </p:spPr>
      </p:pic>
      <p:sp>
        <p:nvSpPr>
          <p:cNvPr id="18" name="مستطيل 17"/>
          <p:cNvSpPr/>
          <p:nvPr/>
        </p:nvSpPr>
        <p:spPr>
          <a:xfrm>
            <a:off x="1812948" y="5377934"/>
            <a:ext cx="4378122" cy="369332"/>
          </a:xfrm>
          <a:prstGeom prst="rect">
            <a:avLst/>
          </a:prstGeom>
        </p:spPr>
        <p:txBody>
          <a:bodyPr wrap="none">
            <a:spAutoFit/>
          </a:bodyPr>
          <a:lstStyle/>
          <a:p>
            <a:r>
              <a:rPr lang="en-US" dirty="0" smtClean="0">
                <a:latin typeface="Times New Roman" pitchFamily="18" charset="0"/>
                <a:cs typeface="Times New Roman" pitchFamily="18" charset="0"/>
              </a:rPr>
              <a:t>A</a:t>
            </a:r>
            <a:r>
              <a:rPr lang="en-US" baseline="-25000" dirty="0" smtClean="0">
                <a:latin typeface="Times New Roman" pitchFamily="18" charset="0"/>
                <a:cs typeface="Times New Roman" pitchFamily="18" charset="0"/>
              </a:rPr>
              <a:t>s </a:t>
            </a:r>
            <a:r>
              <a:rPr lang="en-US" dirty="0" smtClean="0">
                <a:latin typeface="Times New Roman" pitchFamily="18" charset="0"/>
                <a:cs typeface="Times New Roman" pitchFamily="18" charset="0"/>
              </a:rPr>
              <a:t>= ρ*b*d= 0.00577*1000*50 = 288.5 mm</a:t>
            </a:r>
            <a:r>
              <a:rPr lang="en-US" baseline="30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a:t>
            </a:r>
            <a:endParaRPr lang="ar-SA" dirty="0">
              <a:latin typeface="Times New Roman" pitchFamily="18" charset="0"/>
              <a:cs typeface="Times New Roman" pitchFamily="18" charset="0"/>
            </a:endParaRPr>
          </a:p>
        </p:txBody>
      </p:sp>
      <p:sp>
        <p:nvSpPr>
          <p:cNvPr id="46096" name="Rectangle 1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6095" name="Picture 15"/>
          <p:cNvPicPr>
            <a:picLocks noChangeAspect="1" noChangeArrowheads="1"/>
          </p:cNvPicPr>
          <p:nvPr/>
        </p:nvPicPr>
        <p:blipFill>
          <a:blip r:embed="rId8">
            <a:clrChange>
              <a:clrFrom>
                <a:srgbClr val="FFFFFF"/>
              </a:clrFrom>
              <a:clrTo>
                <a:srgbClr val="FFFFFF">
                  <a:alpha val="0"/>
                </a:srgbClr>
              </a:clrTo>
            </a:clrChange>
            <a:lum bright="-20000"/>
          </a:blip>
          <a:srcRect/>
          <a:stretch>
            <a:fillRect/>
          </a:stretch>
        </p:blipFill>
        <p:spPr bwMode="auto">
          <a:xfrm>
            <a:off x="6515100" y="5473700"/>
            <a:ext cx="2470484" cy="279400"/>
          </a:xfrm>
          <a:prstGeom prst="rect">
            <a:avLst/>
          </a:prstGeom>
          <a:noFill/>
        </p:spPr>
      </p:pic>
      <p:pic>
        <p:nvPicPr>
          <p:cNvPr id="21" name="صورة 20"/>
          <p:cNvPicPr/>
          <p:nvPr/>
        </p:nvPicPr>
        <p:blipFill>
          <a:blip r:embed="rId9" cstate="print"/>
          <a:srcRect/>
          <a:stretch>
            <a:fillRect/>
          </a:stretch>
        </p:blipFill>
        <p:spPr bwMode="auto">
          <a:xfrm>
            <a:off x="7556501" y="0"/>
            <a:ext cx="4635500" cy="3149600"/>
          </a:xfrm>
          <a:prstGeom prst="rect">
            <a:avLst/>
          </a:prstGeom>
          <a:noFill/>
          <a:ln w="9525">
            <a:noFill/>
            <a:miter lim="800000"/>
            <a:headEnd/>
            <a:tailEnd/>
          </a:ln>
        </p:spPr>
      </p:pic>
    </p:spTree>
    <p:extLst>
      <p:ext uri="{BB962C8B-B14F-4D97-AF65-F5344CB8AC3E}">
        <p14:creationId xmlns:p14="http://schemas.microsoft.com/office/powerpoint/2010/main" val="2895330268"/>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174</a:t>
            </a:fld>
            <a:endParaRPr lang="en-US" dirty="0"/>
          </a:p>
        </p:txBody>
      </p:sp>
      <p:sp>
        <p:nvSpPr>
          <p:cNvPr id="49153" name="Rectangle 1"/>
          <p:cNvSpPr>
            <a:spLocks noChangeArrowheads="1"/>
          </p:cNvSpPr>
          <p:nvPr/>
        </p:nvSpPr>
        <p:spPr bwMode="auto">
          <a:xfrm>
            <a:off x="1943100" y="287060"/>
            <a:ext cx="10096500"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There is two bolts per meter length in each side, the calculation for their capacity is for shear capacity.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type of bolts that will be used is A325-N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Shear capacity of bolt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F</a:t>
            </a:r>
            <a:r>
              <a:rPr kumimoji="0" lang="en-US" sz="1600" b="0" i="0" u="none" strike="noStrike" cap="none" normalizeH="0" baseline="-30000" dirty="0" err="1" smtClean="0">
                <a:ln>
                  <a:noFill/>
                </a:ln>
                <a:solidFill>
                  <a:srgbClr val="000000"/>
                </a:solidFill>
                <a:effectLst/>
                <a:latin typeface="Times New Roman" pitchFamily="18" charset="0"/>
                <a:ea typeface="Times New Roman" pitchFamily="18" charset="0"/>
                <a:cs typeface="Times New Roman" pitchFamily="18" charset="0"/>
              </a:rPr>
              <a:t>nv</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=330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MPa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Tensile capacity of bolt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F</a:t>
            </a:r>
            <a:r>
              <a:rPr kumimoji="0" lang="en-US" sz="1600" b="0" i="0" u="none" strike="noStrike" cap="none" normalizeH="0" baseline="-30000" dirty="0" err="1" smtClean="0">
                <a:ln>
                  <a:noFill/>
                </a:ln>
                <a:solidFill>
                  <a:srgbClr val="000000"/>
                </a:solidFill>
                <a:effectLst/>
                <a:latin typeface="Times New Roman" pitchFamily="18" charset="0"/>
                <a:ea typeface="Times New Roman" pitchFamily="18" charset="0"/>
                <a:cs typeface="Times New Roman" pitchFamily="18" charset="0"/>
              </a:rPr>
              <a:t>nt</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620 </a:t>
            </a: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MPa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n</a:t>
            </a:r>
            <a:r>
              <a:rPr kumimoji="0" lang="en-US" sz="1600" b="0" i="0" u="none" strike="noStrike" cap="none" normalizeH="0" baseline="-30000" dirty="0" err="1" smtClean="0">
                <a:ln>
                  <a:noFill/>
                </a:ln>
                <a:solidFill>
                  <a:srgbClr val="000000"/>
                </a:solidFill>
                <a:effectLst/>
                <a:latin typeface="Times New Roman" pitchFamily="18" charset="0"/>
                <a:ea typeface="Times New Roman" pitchFamily="18" charset="0"/>
                <a:cs typeface="Times New Roman" pitchFamily="18" charset="0"/>
              </a:rPr>
              <a:t>sp</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Number of shear planes = 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lvl="0" defTabSz="914400" eaLnBrk="0" fontAlgn="base" hangingPunct="0">
              <a:spcBef>
                <a:spcPct val="0"/>
              </a:spcBef>
              <a:spcAft>
                <a:spcPct val="0"/>
              </a:spcAft>
            </a:pPr>
            <a:r>
              <a:rPr lang="en-US" sz="1600" dirty="0" smtClean="0">
                <a:solidFill>
                  <a:srgbClr val="000000"/>
                </a:solidFill>
                <a:latin typeface="Times New Roman" pitchFamily="18" charset="0"/>
                <a:ea typeface="Times New Roman" pitchFamily="18" charset="0"/>
                <a:cs typeface="Times New Roman" pitchFamily="18" charset="0"/>
              </a:rPr>
              <a:t>Ф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0.75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V= 5.55/2=2.775 KN  (because each face of the wall exposes a shear force, so divide it)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 2.775 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55" name="Rectangle 3"/>
          <p:cNvSpPr>
            <a:spLocks noChangeArrowheads="1"/>
          </p:cNvSpPr>
          <p:nvPr/>
        </p:nvSpPr>
        <p:spPr bwMode="auto">
          <a:xfrm>
            <a:off x="2044700" y="2548523"/>
            <a:ext cx="96693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Checks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57"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9156"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057400" y="2971800"/>
            <a:ext cx="7033846" cy="635000"/>
          </a:xfrm>
          <a:prstGeom prst="rect">
            <a:avLst/>
          </a:prstGeom>
          <a:noFill/>
        </p:spPr>
      </p:pic>
      <p:sp>
        <p:nvSpPr>
          <p:cNvPr id="49159" name="Rectangle 7"/>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9158" name="Picture 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057400" y="3746500"/>
            <a:ext cx="7400252" cy="520700"/>
          </a:xfrm>
          <a:prstGeom prst="rect">
            <a:avLst/>
          </a:prstGeom>
          <a:noFill/>
        </p:spPr>
      </p:pic>
      <p:sp>
        <p:nvSpPr>
          <p:cNvPr id="49161" name="Rectangle 9"/>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9160"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60599" y="4508500"/>
            <a:ext cx="3889375" cy="635000"/>
          </a:xfrm>
          <a:prstGeom prst="rect">
            <a:avLst/>
          </a:prstGeom>
          <a:noFill/>
        </p:spPr>
      </p:pic>
      <p:sp>
        <p:nvSpPr>
          <p:cNvPr id="49163" name="Rectangle 1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9162" name="Picture 1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171699" y="5207000"/>
            <a:ext cx="3656013" cy="596900"/>
          </a:xfrm>
          <a:prstGeom prst="rect">
            <a:avLst/>
          </a:prstGeom>
          <a:noFill/>
        </p:spPr>
      </p:pic>
      <p:sp>
        <p:nvSpPr>
          <p:cNvPr id="49165" name="Rectangle 1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9164" name="Picture 12"/>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654300" y="5930900"/>
            <a:ext cx="3396916" cy="266700"/>
          </a:xfrm>
          <a:prstGeom prst="rect">
            <a:avLst/>
          </a:prstGeom>
          <a:noFill/>
        </p:spPr>
      </p:pic>
      <p:sp>
        <p:nvSpPr>
          <p:cNvPr id="49167" name="Rectangle 1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9166" name="Picture 14"/>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628900" y="6299200"/>
            <a:ext cx="3485147" cy="279400"/>
          </a:xfrm>
          <a:prstGeom prst="rect">
            <a:avLst/>
          </a:prstGeom>
          <a:noFill/>
        </p:spPr>
      </p:pic>
    </p:spTree>
    <p:extLst>
      <p:ext uri="{BB962C8B-B14F-4D97-AF65-F5344CB8AC3E}">
        <p14:creationId xmlns:p14="http://schemas.microsoft.com/office/powerpoint/2010/main" val="142138953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175</a:t>
            </a:fld>
            <a:endParaRPr lang="en-US" dirty="0"/>
          </a:p>
        </p:txBody>
      </p:sp>
      <p:sp>
        <p:nvSpPr>
          <p:cNvPr id="4813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8129" name="Picture 1"/>
          <p:cNvPicPr>
            <a:picLocks noChangeAspect="1" noChangeArrowheads="1"/>
          </p:cNvPicPr>
          <p:nvPr/>
        </p:nvPicPr>
        <p:blipFill>
          <a:blip r:embed="rId2">
            <a:clrChange>
              <a:clrFrom>
                <a:srgbClr val="FFFFFF"/>
              </a:clrFrom>
              <a:clrTo>
                <a:srgbClr val="FFFFFF">
                  <a:alpha val="0"/>
                </a:srgbClr>
              </a:clrTo>
            </a:clrChange>
            <a:lum bright="-20000"/>
          </a:blip>
          <a:srcRect/>
          <a:stretch>
            <a:fillRect/>
          </a:stretch>
        </p:blipFill>
        <p:spPr bwMode="auto">
          <a:xfrm>
            <a:off x="2095500" y="355600"/>
            <a:ext cx="5015523" cy="431800"/>
          </a:xfrm>
          <a:prstGeom prst="rect">
            <a:avLst/>
          </a:prstGeom>
          <a:noFill/>
        </p:spPr>
      </p:pic>
      <p:sp>
        <p:nvSpPr>
          <p:cNvPr id="48131" name="Rectangle 3"/>
          <p:cNvSpPr>
            <a:spLocks noChangeArrowheads="1"/>
          </p:cNvSpPr>
          <p:nvPr/>
        </p:nvSpPr>
        <p:spPr bwMode="auto">
          <a:xfrm>
            <a:off x="1955800" y="1168113"/>
            <a:ext cx="7493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Check for pull out failure in anchor bolt:-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From bottom of the block wall.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3" name="Rectangle 5"/>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8132" name="Picture 4"/>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120900" y="1917700"/>
            <a:ext cx="2174488" cy="685800"/>
          </a:xfrm>
          <a:prstGeom prst="rect">
            <a:avLst/>
          </a:prstGeom>
          <a:noFill/>
        </p:spPr>
      </p:pic>
      <p:sp>
        <p:nvSpPr>
          <p:cNvPr id="48134" name="Rectangle 6"/>
          <p:cNvSpPr>
            <a:spLocks noChangeArrowheads="1"/>
          </p:cNvSpPr>
          <p:nvPr/>
        </p:nvSpPr>
        <p:spPr bwMode="auto">
          <a:xfrm>
            <a:off x="1968500" y="2815223"/>
            <a:ext cx="1922321"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Assume </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a:t>
            </a:r>
            <a:r>
              <a:rPr kumimoji="0" lang="en-US" sz="1600" b="0"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o</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150 mm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6" name="Rectangle 8"/>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8135" name="Picture 7"/>
          <p:cNvPicPr>
            <a:picLocks noChangeAspect="1" noChangeArrowheads="1"/>
          </p:cNvPicPr>
          <p:nvPr/>
        </p:nvPicPr>
        <p:blipFill>
          <a:blip r:embed="rId4">
            <a:clrChange>
              <a:clrFrom>
                <a:srgbClr val="FFFFFF"/>
              </a:clrFrom>
              <a:clrTo>
                <a:srgbClr val="FFFFFF">
                  <a:alpha val="0"/>
                </a:srgbClr>
              </a:clrTo>
            </a:clrChange>
            <a:lum bright="-20000"/>
          </a:blip>
          <a:srcRect/>
          <a:stretch>
            <a:fillRect/>
          </a:stretch>
        </p:blipFill>
        <p:spPr bwMode="auto">
          <a:xfrm>
            <a:off x="1905000" y="3327400"/>
            <a:ext cx="5509578" cy="469900"/>
          </a:xfrm>
          <a:prstGeom prst="rect">
            <a:avLst/>
          </a:prstGeom>
          <a:noFill/>
        </p:spPr>
      </p:pic>
      <p:sp>
        <p:nvSpPr>
          <p:cNvPr id="48137" name="Rectangle 9"/>
          <p:cNvSpPr>
            <a:spLocks noChangeArrowheads="1"/>
          </p:cNvSpPr>
          <p:nvPr/>
        </p:nvSpPr>
        <p:spPr bwMode="auto">
          <a:xfrm>
            <a:off x="1689100" y="4076413"/>
            <a:ext cx="113538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Development length and splices: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the bars in the exterior wall (200 mm thickness).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9" name="Rectangle 1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8138" name="Picture 10"/>
          <p:cNvPicPr>
            <a:picLocks noChangeAspect="1" noChangeArrowheads="1"/>
          </p:cNvPicPr>
          <p:nvPr/>
        </p:nvPicPr>
        <p:blipFill>
          <a:blip r:embed="rId5">
            <a:clrChange>
              <a:clrFrom>
                <a:srgbClr val="FFFFFF"/>
              </a:clrFrom>
              <a:clrTo>
                <a:srgbClr val="FFFFFF">
                  <a:alpha val="0"/>
                </a:srgbClr>
              </a:clrTo>
            </a:clrChange>
            <a:lum bright="-20000"/>
          </a:blip>
          <a:srcRect/>
          <a:stretch>
            <a:fillRect/>
          </a:stretch>
        </p:blipFill>
        <p:spPr bwMode="auto">
          <a:xfrm>
            <a:off x="2120900" y="4800600"/>
            <a:ext cx="6398824" cy="520700"/>
          </a:xfrm>
          <a:prstGeom prst="rect">
            <a:avLst/>
          </a:prstGeom>
          <a:noFill/>
        </p:spPr>
      </p:pic>
      <p:sp>
        <p:nvSpPr>
          <p:cNvPr id="48140" name="Rectangle 12"/>
          <p:cNvSpPr>
            <a:spLocks noChangeArrowheads="1"/>
          </p:cNvSpPr>
          <p:nvPr/>
        </p:nvSpPr>
        <p:spPr bwMode="auto">
          <a:xfrm>
            <a:off x="1828800" y="5545723"/>
            <a:ext cx="4483920"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the bars in the interior wall (100 mm thickness).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42" name="Rectangle 1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8141" name="Picture 13"/>
          <p:cNvPicPr>
            <a:picLocks noChangeAspect="1" noChangeArrowheads="1"/>
          </p:cNvPicPr>
          <p:nvPr/>
        </p:nvPicPr>
        <p:blipFill>
          <a:blip r:embed="rId6">
            <a:clrChange>
              <a:clrFrom>
                <a:srgbClr val="FFFFFF"/>
              </a:clrFrom>
              <a:clrTo>
                <a:srgbClr val="FFFFFF">
                  <a:alpha val="0"/>
                </a:srgbClr>
              </a:clrTo>
            </a:clrChange>
            <a:lum bright="-20000"/>
          </a:blip>
          <a:srcRect/>
          <a:stretch>
            <a:fillRect/>
          </a:stretch>
        </p:blipFill>
        <p:spPr bwMode="auto">
          <a:xfrm>
            <a:off x="2400300" y="6096000"/>
            <a:ext cx="7016044" cy="558800"/>
          </a:xfrm>
          <a:prstGeom prst="rect">
            <a:avLst/>
          </a:prstGeom>
          <a:noFill/>
        </p:spPr>
      </p:pic>
    </p:spTree>
    <p:extLst>
      <p:ext uri="{BB962C8B-B14F-4D97-AF65-F5344CB8AC3E}">
        <p14:creationId xmlns:p14="http://schemas.microsoft.com/office/powerpoint/2010/main" val="569266167"/>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176</a:t>
            </a:fld>
            <a:endParaRPr lang="en-US" dirty="0"/>
          </a:p>
        </p:txBody>
      </p:sp>
      <p:sp>
        <p:nvSpPr>
          <p:cNvPr id="51201" name="Rectangle 1"/>
          <p:cNvSpPr>
            <a:spLocks noChangeArrowheads="1"/>
          </p:cNvSpPr>
          <p:nvPr/>
        </p:nvSpPr>
        <p:spPr bwMode="auto">
          <a:xfrm>
            <a:off x="1930400" y="1146905"/>
            <a:ext cx="960120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Notes about</a:t>
            </a:r>
            <a:r>
              <a:rPr kumimoji="0" lang="en-US"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Block wall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dirty="0" smtClean="0">
                <a:solidFill>
                  <a:srgbClr val="000000"/>
                </a:solidFill>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Horizontal bar of 8 mm in diameter is used every 600mm in vertical length (3 blocks rows), to preserve the straightness of the bars.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dirty="0" smtClean="0">
                <a:solidFill>
                  <a:srgbClr val="000000"/>
                </a:solidFill>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Around the block wall (top, left, right, front &amp; behind) there 5 cm emptiness, to preserve the frame system and not affect it.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dirty="0" smtClean="0">
                <a:solidFill>
                  <a:srgbClr val="000000"/>
                </a:solidFill>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From the (top, right &amp; left) there is a compressible material (silicon).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dirty="0" smtClean="0">
                <a:solidFill>
                  <a:srgbClr val="000000"/>
                </a:solidFill>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bolts inserted in the slab, have 10 cm length inside the slab+2cm length plate, for total length 12 cm.</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dirty="0" smtClean="0">
                <a:solidFill>
                  <a:srgbClr val="000000"/>
                </a:solidFill>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bolts inserted in the beam from the exterior block wall (outer face) have a length of 19 cm.</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en-US" dirty="0" smtClean="0">
                <a:solidFill>
                  <a:srgbClr val="000000"/>
                </a:solidFill>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For the exterior walls, there is concrete with 20 cm in depth and 20 cm in width to maximize the sportiness of the wall.</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For the dowels inserted in the bottom of the block wall, a 15cm of the length of the bar, is inserted in the beam below the block wall.</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42763383"/>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177</a:t>
            </a:fld>
            <a:endParaRPr lang="en-US" dirty="0"/>
          </a:p>
        </p:txBody>
      </p:sp>
      <p:sp>
        <p:nvSpPr>
          <p:cNvPr id="3" name="Rectangle 2"/>
          <p:cNvSpPr/>
          <p:nvPr/>
        </p:nvSpPr>
        <p:spPr>
          <a:xfrm>
            <a:off x="1763486" y="261257"/>
            <a:ext cx="3144919" cy="461665"/>
          </a:xfrm>
          <a:prstGeom prst="rect">
            <a:avLst/>
          </a:prstGeom>
        </p:spPr>
        <p:txBody>
          <a:bodyPr wrap="square">
            <a:spAutoFit/>
          </a:bodyPr>
          <a:lstStyle/>
          <a:p>
            <a:pPr>
              <a:spcAft>
                <a:spcPts val="600"/>
              </a:spcAft>
            </a:pPr>
            <a:r>
              <a:rPr lang="en-US" sz="2400" b="1" i="1" dirty="0">
                <a:latin typeface="Times New Roman" panose="02020603050405020304" pitchFamily="18" charset="0"/>
                <a:ea typeface="Calibri" panose="020F0502020204030204" pitchFamily="34" charset="0"/>
                <a:cs typeface="Arial" panose="020B0604020202020204" pitchFamily="34" charset="0"/>
              </a:rPr>
              <a:t>References: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2390503" y="785366"/>
            <a:ext cx="7694023" cy="5463034"/>
          </a:xfrm>
          <a:prstGeom prst="rect">
            <a:avLst/>
          </a:prstGeom>
        </p:spPr>
        <p:txBody>
          <a:bodyPr wrap="square">
            <a:spAutoFit/>
          </a:bodyPr>
          <a:lstStyle/>
          <a:p>
            <a:pPr marL="342900" marR="0" lvl="0" indent="-342900">
              <a:lnSpc>
                <a:spcPct val="150000"/>
              </a:lnSpc>
              <a:spcBef>
                <a:spcPts val="0"/>
              </a:spcBef>
              <a:spcAft>
                <a:spcPts val="6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ACI Committee 318 “Building Code Requirements for Structural Concrete (ACI 318M-14)” American concrete institute, Michigan, 2011.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ASCE Committee (2010), “American Society of Civil Engineers, Minimum Design Loads for Buildings and Other Structures” American Society of Civil Engineers, Virginia 20191, 2010.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IBC Committee, “the International Building Code. “The International Code Council (ICC), California, 2015.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Symbol" panose="05050102010706020507" pitchFamily="18" charset="2"/>
              <a:buChar char=""/>
            </a:pPr>
            <a:r>
              <a:rPr lang="en-US" b="1"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Nilson</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b="1"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Arther</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 H., David Darwin, Charles W. Dolan.” Design of concrete structures. Fourteenth edition”. New York: McGraw-Hills Companies, Inc., 2010.</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Israeli Standard SI 413. June 1995. ,Amendment No.3, September 2009.</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50000"/>
              </a:lnSpc>
              <a:spcBef>
                <a:spcPts val="0"/>
              </a:spcBef>
              <a:spcAft>
                <a:spcPts val="6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International Masonry Institute ( www.imiweb.org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25019868"/>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178</a:t>
            </a:fld>
            <a:endParaRPr lang="en-US" dirty="0"/>
          </a:p>
        </p:txBody>
      </p:sp>
      <p:sp>
        <p:nvSpPr>
          <p:cNvPr id="3" name="Rectangle 2"/>
          <p:cNvSpPr/>
          <p:nvPr/>
        </p:nvSpPr>
        <p:spPr>
          <a:xfrm>
            <a:off x="3178341" y="2419411"/>
            <a:ext cx="6030973" cy="1754326"/>
          </a:xfrm>
          <a:prstGeom prst="rect">
            <a:avLst/>
          </a:prstGeom>
        </p:spPr>
        <p:txBody>
          <a:bodyPr wrap="square">
            <a:spAutoFit/>
          </a:bodyPr>
          <a:lstStyle/>
          <a:p>
            <a:pPr algn="ctr"/>
            <a:r>
              <a:rPr lang="en-US" sz="5400" dirty="0"/>
              <a:t>Thank </a:t>
            </a:r>
            <a:r>
              <a:rPr lang="en-US" sz="5400" dirty="0" smtClean="0"/>
              <a:t>you</a:t>
            </a:r>
            <a:endParaRPr lang="ar-EG" sz="5400" dirty="0" smtClean="0"/>
          </a:p>
          <a:p>
            <a:pPr algn="ctr"/>
            <a:r>
              <a:rPr lang="ar-EG" sz="5400" dirty="0" smtClean="0">
                <a:sym typeface="Wingdings" panose="05000000000000000000" pitchFamily="2" charset="2"/>
              </a:rPr>
              <a:t></a:t>
            </a:r>
            <a:endParaRPr lang="en-US" sz="5400" dirty="0"/>
          </a:p>
        </p:txBody>
      </p:sp>
    </p:spTree>
    <p:extLst>
      <p:ext uri="{BB962C8B-B14F-4D97-AF65-F5344CB8AC3E}">
        <p14:creationId xmlns:p14="http://schemas.microsoft.com/office/powerpoint/2010/main" val="3315592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066801"/>
            <a:ext cx="8305800" cy="4525963"/>
          </a:xfrm>
        </p:spPr>
        <p:txBody>
          <a:bodyPr>
            <a:normAutofit/>
          </a:bodyPr>
          <a:lstStyle/>
          <a:p>
            <a:pPr>
              <a:buNone/>
            </a:pPr>
            <a:r>
              <a:rPr lang="en-US" sz="2800" dirty="0"/>
              <a:t> We choose the solid slab for its advantages in comparison with ribbed slabs:</a:t>
            </a:r>
          </a:p>
          <a:p>
            <a:pPr>
              <a:buNone/>
            </a:pPr>
            <a:endParaRPr lang="en-US" sz="1000" dirty="0"/>
          </a:p>
          <a:p>
            <a:pPr>
              <a:buNone/>
            </a:pPr>
            <a:r>
              <a:rPr lang="en-US" sz="2800" dirty="0"/>
              <a:t> * Its capability to carry gravity loads and the dynamic loads( seismic).</a:t>
            </a:r>
          </a:p>
          <a:p>
            <a:pPr>
              <a:buNone/>
            </a:pPr>
            <a:r>
              <a:rPr lang="en-US" sz="2800" dirty="0"/>
              <a:t> *  Its easier to repair and more economical for short spans.</a:t>
            </a:r>
          </a:p>
        </p:txBody>
      </p:sp>
      <p:sp>
        <p:nvSpPr>
          <p:cNvPr id="2" name="Slide Number Placeholder 1"/>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2580946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7467600" cy="1600200"/>
          </a:xfrm>
        </p:spPr>
        <p:txBody>
          <a:bodyPr>
            <a:noAutofit/>
          </a:bodyPr>
          <a:lstStyle/>
          <a:p>
            <a:pPr algn="ctr"/>
            <a:r>
              <a:rPr lang="en-US" b="1" dirty="0" smtClean="0"/>
              <a:t/>
            </a:r>
            <a:br>
              <a:rPr lang="en-US" b="1" dirty="0" smtClean="0"/>
            </a:br>
            <a:r>
              <a:rPr lang="en-US" b="1" dirty="0" smtClean="0"/>
              <a:t>2.2 Preliminary dimension</a:t>
            </a:r>
            <a:br>
              <a:rPr lang="en-US" b="1" dirty="0" smtClean="0"/>
            </a:br>
            <a:endParaRPr lang="en-US" b="1"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5" name="صورة 6"/>
          <p:cNvPicPr/>
          <p:nvPr/>
        </p:nvPicPr>
        <p:blipFill>
          <a:blip r:embed="rId2"/>
          <a:srcRect/>
          <a:stretch>
            <a:fillRect/>
          </a:stretch>
        </p:blipFill>
        <p:spPr bwMode="auto">
          <a:xfrm>
            <a:off x="2534194" y="1472701"/>
            <a:ext cx="7824652" cy="5385299"/>
          </a:xfrm>
          <a:prstGeom prst="rect">
            <a:avLst/>
          </a:prstGeom>
          <a:noFill/>
          <a:ln w="9525">
            <a:noFill/>
            <a:miter lim="800000"/>
            <a:headEnd/>
            <a:tailEnd/>
          </a:ln>
        </p:spPr>
      </p:pic>
    </p:spTree>
    <p:extLst>
      <p:ext uri="{BB962C8B-B14F-4D97-AF65-F5344CB8AC3E}">
        <p14:creationId xmlns:p14="http://schemas.microsoft.com/office/powerpoint/2010/main" val="718277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325" y="653143"/>
            <a:ext cx="3833277" cy="552157"/>
          </a:xfrm>
        </p:spPr>
        <p:txBody>
          <a:bodyPr>
            <a:normAutofit fontScale="90000"/>
          </a:bodyPr>
          <a:lstStyle/>
          <a:p>
            <a:r>
              <a:rPr lang="en-US" dirty="0" smtClean="0"/>
              <a:t>Content</a:t>
            </a:r>
            <a:endParaRPr lang="en-US" dirty="0"/>
          </a:p>
        </p:txBody>
      </p:sp>
      <p:sp>
        <p:nvSpPr>
          <p:cNvPr id="3" name="Content Placeholder 2"/>
          <p:cNvSpPr>
            <a:spLocks noGrp="1"/>
          </p:cNvSpPr>
          <p:nvPr>
            <p:ph idx="1"/>
          </p:nvPr>
        </p:nvSpPr>
        <p:spPr>
          <a:xfrm>
            <a:off x="1601875" y="1828798"/>
            <a:ext cx="10018713" cy="4663441"/>
          </a:xfrm>
        </p:spPr>
        <p:txBody>
          <a:bodyPr>
            <a:noAutofit/>
          </a:bodyPr>
          <a:lstStyle/>
          <a:p>
            <a:pPr marL="0" indent="0">
              <a:buNone/>
            </a:pPr>
            <a:endParaRPr lang="en-US" sz="3200" dirty="0"/>
          </a:p>
          <a:p>
            <a:r>
              <a:rPr lang="en-US" sz="3200" b="1" u="sng" dirty="0"/>
              <a:t>Chapter 1:</a:t>
            </a:r>
            <a:r>
              <a:rPr lang="en-US" sz="3200" b="1" dirty="0"/>
              <a:t> </a:t>
            </a:r>
            <a:r>
              <a:rPr lang="en-US" sz="3200" b="1" dirty="0" smtClean="0"/>
              <a:t>Introduction</a:t>
            </a:r>
            <a:endParaRPr lang="en-US" sz="3200" dirty="0"/>
          </a:p>
          <a:p>
            <a:r>
              <a:rPr lang="en-US" sz="3200" b="1" u="sng" dirty="0"/>
              <a:t>Chapter 2:</a:t>
            </a:r>
            <a:r>
              <a:rPr lang="en-US" sz="3200" b="1" dirty="0"/>
              <a:t> Preliminary </a:t>
            </a:r>
            <a:r>
              <a:rPr lang="en-US" sz="3200" b="1" dirty="0" smtClean="0"/>
              <a:t>design</a:t>
            </a:r>
            <a:endParaRPr lang="en-US" sz="3200" dirty="0"/>
          </a:p>
          <a:p>
            <a:r>
              <a:rPr lang="en-US" sz="3200" b="1" u="sng" dirty="0"/>
              <a:t>Chapter 3:</a:t>
            </a:r>
            <a:r>
              <a:rPr lang="en-US" sz="3200" b="1" dirty="0"/>
              <a:t> Seismic </a:t>
            </a:r>
            <a:r>
              <a:rPr lang="en-US" sz="3200" b="1" dirty="0" smtClean="0"/>
              <a:t>load</a:t>
            </a:r>
            <a:endParaRPr lang="en-US" sz="3200" dirty="0"/>
          </a:p>
          <a:p>
            <a:r>
              <a:rPr lang="en-US" sz="3200" b="1" u="sng" dirty="0"/>
              <a:t>Chapter 4:</a:t>
            </a:r>
            <a:r>
              <a:rPr lang="en-US" sz="3200" b="1" dirty="0"/>
              <a:t> Three dimensional </a:t>
            </a:r>
            <a:r>
              <a:rPr lang="en-US" sz="3200" b="1" dirty="0" smtClean="0"/>
              <a:t>analysis</a:t>
            </a:r>
          </a:p>
          <a:p>
            <a:r>
              <a:rPr lang="en-US" sz="3200" b="1" u="sng" dirty="0"/>
              <a:t>Chapter 5:</a:t>
            </a:r>
            <a:r>
              <a:rPr lang="en-US" sz="3200" b="1" dirty="0"/>
              <a:t> Design of s</a:t>
            </a:r>
            <a:r>
              <a:rPr lang="en-US" sz="3200" b="1" dirty="0" smtClean="0"/>
              <a:t>tructural concrete members</a:t>
            </a:r>
            <a:endParaRPr lang="en-US" sz="3200" b="1" dirty="0"/>
          </a:p>
          <a:p>
            <a:endParaRPr lang="en-US" sz="3200" b="1" dirty="0" smtClean="0"/>
          </a:p>
          <a:p>
            <a:endParaRPr lang="en-US" sz="3200" b="1" dirty="0" smtClean="0"/>
          </a:p>
          <a:p>
            <a:pPr marL="0" indent="0">
              <a:buNone/>
            </a:pPr>
            <a:endParaRPr lang="en-US" sz="3200"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335910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243" y="0"/>
            <a:ext cx="10018713" cy="1752599"/>
          </a:xfrm>
        </p:spPr>
        <p:txBody>
          <a:bodyPr>
            <a:normAutofit/>
          </a:bodyPr>
          <a:lstStyle/>
          <a:p>
            <a:pPr algn="ctr"/>
            <a:r>
              <a:rPr lang="en-US" b="1" dirty="0" smtClean="0"/>
              <a:t> Slab</a:t>
            </a:r>
            <a:endParaRPr lang="en-US" dirty="0"/>
          </a:p>
        </p:txBody>
      </p:sp>
      <p:sp>
        <p:nvSpPr>
          <p:cNvPr id="5" name="Content Placeholder 4"/>
          <p:cNvSpPr txBox="1">
            <a:spLocks/>
          </p:cNvSpPr>
          <p:nvPr/>
        </p:nvSpPr>
        <p:spPr>
          <a:xfrm>
            <a:off x="2286000" y="3810000"/>
            <a:ext cx="7467600" cy="2514600"/>
          </a:xfrm>
          <a:prstGeom prst="rect">
            <a:avLst/>
          </a:prstGeom>
        </p:spPr>
        <p:txBody>
          <a:bodyPr vert="horz">
            <a:normAutofit fontScale="92500" lnSpcReduction="20000"/>
          </a:bodyPr>
          <a:lstStyle/>
          <a:p>
            <a:r>
              <a:rPr lang="en-US" sz="2000" dirty="0"/>
              <a:t>L=5.6m                      (Both ends continuous)          L/28=0.2 m (Approximately two-way)</a:t>
            </a:r>
          </a:p>
          <a:p>
            <a:endParaRPr lang="en-US" sz="2000" dirty="0"/>
          </a:p>
          <a:p>
            <a:r>
              <a:rPr lang="en-US" sz="2000" dirty="0"/>
              <a:t>L=4.7m                      (One end continuous)             L/24=0.2 m (Approximately two-way)</a:t>
            </a:r>
          </a:p>
          <a:p>
            <a:endParaRPr lang="en-US" sz="2000" dirty="0"/>
          </a:p>
          <a:p>
            <a:r>
              <a:rPr lang="en-US" sz="2000" dirty="0"/>
              <a:t>L = 3.9m                    (One end continuous)             L/24=0.16 m (One-way)                                                 </a:t>
            </a:r>
          </a:p>
          <a:p>
            <a:pPr marL="420624" indent="-384048" defTabSz="914400">
              <a:spcBef>
                <a:spcPct val="20000"/>
              </a:spcBef>
              <a:buClr>
                <a:schemeClr val="accent1"/>
              </a:buClr>
              <a:buSzPct val="80000"/>
              <a:defRPr/>
            </a:pPr>
            <a:endParaRPr lang="en-US" sz="2000" dirty="0"/>
          </a:p>
          <a:p>
            <a:pPr marL="420624" indent="-384048" defTabSz="914400">
              <a:spcBef>
                <a:spcPct val="20000"/>
              </a:spcBef>
              <a:buClr>
                <a:schemeClr val="accent1"/>
              </a:buClr>
              <a:buSzPct val="80000"/>
              <a:defRPr/>
            </a:pPr>
            <a:r>
              <a:rPr lang="en-US" sz="2000" dirty="0"/>
              <a:t>Take </a:t>
            </a:r>
            <a:r>
              <a:rPr lang="en-US" sz="2000" u="sng" dirty="0"/>
              <a:t>h=0.16 m</a:t>
            </a:r>
          </a:p>
          <a:p>
            <a:pPr marL="420624" indent="-384048" defTabSz="914400">
              <a:spcBef>
                <a:spcPct val="20000"/>
              </a:spcBef>
              <a:buClr>
                <a:schemeClr val="accent1"/>
              </a:buClr>
              <a:buSzPct val="80000"/>
              <a:defRPr/>
            </a:pPr>
            <a:endParaRPr lang="en-US" sz="2800"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6" name="Picture 1"/>
          <p:cNvPicPr>
            <a:picLocks noChangeAspect="1" noChangeArrowheads="1"/>
          </p:cNvPicPr>
          <p:nvPr/>
        </p:nvPicPr>
        <p:blipFill>
          <a:blip r:embed="rId2"/>
          <a:srcRect/>
          <a:stretch>
            <a:fillRect/>
          </a:stretch>
        </p:blipFill>
        <p:spPr bwMode="auto">
          <a:xfrm>
            <a:off x="2929108" y="1357041"/>
            <a:ext cx="6181383" cy="2052365"/>
          </a:xfrm>
          <a:prstGeom prst="rect">
            <a:avLst/>
          </a:prstGeom>
          <a:noFill/>
          <a:ln w="9525">
            <a:noFill/>
            <a:miter lim="800000"/>
            <a:headEnd/>
            <a:tailEnd/>
          </a:ln>
          <a:effectLst/>
        </p:spPr>
      </p:pic>
    </p:spTree>
    <p:extLst>
      <p:ext uri="{BB962C8B-B14F-4D97-AF65-F5344CB8AC3E}">
        <p14:creationId xmlns:p14="http://schemas.microsoft.com/office/powerpoint/2010/main" val="11353529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5" name="Rectangle 7"/>
          <p:cNvSpPr>
            <a:spLocks noChangeArrowheads="1"/>
          </p:cNvSpPr>
          <p:nvPr/>
        </p:nvSpPr>
        <p:spPr bwMode="auto">
          <a:xfrm>
            <a:off x="10483270" y="615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056" name="Rectangle 8"/>
          <p:cNvSpPr>
            <a:spLocks noChangeArrowheads="1"/>
          </p:cNvSpPr>
          <p:nvPr/>
        </p:nvSpPr>
        <p:spPr bwMode="auto">
          <a:xfrm>
            <a:off x="10483270" y="996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057" name="Rectangle 9"/>
          <p:cNvSpPr>
            <a:spLocks noChangeArrowheads="1"/>
          </p:cNvSpPr>
          <p:nvPr/>
        </p:nvSpPr>
        <p:spPr bwMode="auto">
          <a:xfrm>
            <a:off x="10483270" y="1520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061" name="Rectangle 13"/>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62" name="Rectangle 14"/>
          <p:cNvSpPr>
            <a:spLocks noChangeArrowheads="1"/>
          </p:cNvSpPr>
          <p:nvPr/>
        </p:nvSpPr>
        <p:spPr bwMode="auto">
          <a:xfrm>
            <a:off x="10483270" y="615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063" name="Rectangle 15"/>
          <p:cNvSpPr>
            <a:spLocks noChangeArrowheads="1"/>
          </p:cNvSpPr>
          <p:nvPr/>
        </p:nvSpPr>
        <p:spPr bwMode="auto">
          <a:xfrm>
            <a:off x="10483270" y="9964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064" name="Rectangle 16"/>
          <p:cNvSpPr>
            <a:spLocks noChangeArrowheads="1"/>
          </p:cNvSpPr>
          <p:nvPr/>
        </p:nvSpPr>
        <p:spPr bwMode="auto">
          <a:xfrm>
            <a:off x="10483270" y="1520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21</a:t>
            </a:fld>
            <a:endParaRPr lang="en-US" dirty="0"/>
          </a:p>
        </p:txBody>
      </p:sp>
      <p:pic>
        <p:nvPicPr>
          <p:cNvPr id="3" name="Picture 2"/>
          <p:cNvPicPr>
            <a:picLocks noChangeAspect="1"/>
          </p:cNvPicPr>
          <p:nvPr/>
        </p:nvPicPr>
        <p:blipFill>
          <a:blip r:embed="rId2"/>
          <a:stretch>
            <a:fillRect/>
          </a:stretch>
        </p:blipFill>
        <p:spPr>
          <a:xfrm>
            <a:off x="1616366" y="1704975"/>
            <a:ext cx="8991610" cy="3069092"/>
          </a:xfrm>
          <a:prstGeom prst="rect">
            <a:avLst/>
          </a:prstGeom>
        </p:spPr>
      </p:pic>
    </p:spTree>
    <p:extLst>
      <p:ext uri="{BB962C8B-B14F-4D97-AF65-F5344CB8AC3E}">
        <p14:creationId xmlns:p14="http://schemas.microsoft.com/office/powerpoint/2010/main" val="725374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533400"/>
            <a:ext cx="7467600" cy="1447800"/>
          </a:xfrm>
        </p:spPr>
        <p:txBody>
          <a:bodyPr>
            <a:normAutofit/>
          </a:bodyPr>
          <a:lstStyle/>
          <a:p>
            <a:pPr algn="ctr"/>
            <a:r>
              <a:rPr lang="en-US" b="1" dirty="0" smtClean="0"/>
              <a:t>2.2.2 Slab for stairs</a:t>
            </a:r>
            <a:endParaRPr lang="en-US" b="1" dirty="0"/>
          </a:p>
        </p:txBody>
      </p:sp>
      <p:sp>
        <p:nvSpPr>
          <p:cNvPr id="5" name="Title 1"/>
          <p:cNvSpPr txBox="1">
            <a:spLocks/>
          </p:cNvSpPr>
          <p:nvPr/>
        </p:nvSpPr>
        <p:spPr>
          <a:xfrm>
            <a:off x="2057400" y="2438400"/>
            <a:ext cx="7467600" cy="1828800"/>
          </a:xfrm>
          <a:prstGeom prst="rect">
            <a:avLst/>
          </a:prstGeom>
        </p:spPr>
        <p:txBody>
          <a:bodyPr vert="horz" lIns="45720" rIns="45720" anchor="ctr">
            <a:normAutofit/>
          </a:bodyPr>
          <a:lstStyle/>
          <a:p>
            <a:pPr algn="ctr" defTabSz="914400">
              <a:spcBef>
                <a:spcPct val="0"/>
              </a:spcBef>
              <a:defRPr/>
            </a:pPr>
            <a:endParaRPr lang="en-US" sz="3200" b="1" u="sng" dirty="0">
              <a:latin typeface="+mj-lt"/>
              <a:ea typeface="+mj-ea"/>
              <a:cs typeface="+mj-cs"/>
            </a:endParaRPr>
          </a:p>
        </p:txBody>
      </p:sp>
      <p:sp>
        <p:nvSpPr>
          <p:cNvPr id="6" name="Title 1"/>
          <p:cNvSpPr txBox="1">
            <a:spLocks/>
          </p:cNvSpPr>
          <p:nvPr/>
        </p:nvSpPr>
        <p:spPr>
          <a:xfrm>
            <a:off x="2057400" y="2667000"/>
            <a:ext cx="8610600" cy="1858962"/>
          </a:xfrm>
          <a:prstGeom prst="rect">
            <a:avLst/>
          </a:prstGeom>
        </p:spPr>
        <p:txBody>
          <a:bodyPr vert="horz" lIns="45720" rIns="45720" anchor="ctr">
            <a:normAutofit/>
          </a:bodyPr>
          <a:lstStyle/>
          <a:p>
            <a:pPr>
              <a:spcBef>
                <a:spcPct val="0"/>
              </a:spcBef>
            </a:pPr>
            <a:r>
              <a:rPr lang="en-US" sz="2800" dirty="0"/>
              <a:t>L=2.8m       (Simply supported) </a:t>
            </a:r>
          </a:p>
          <a:p>
            <a:pPr>
              <a:spcBef>
                <a:spcPct val="0"/>
              </a:spcBef>
            </a:pPr>
            <a:r>
              <a:rPr lang="en-US" sz="2800" dirty="0"/>
              <a:t>L/28=0.1 m </a:t>
            </a:r>
          </a:p>
          <a:p>
            <a:pPr>
              <a:spcBef>
                <a:spcPct val="0"/>
              </a:spcBef>
            </a:pPr>
            <a:endParaRPr lang="en-US" sz="2800" dirty="0"/>
          </a:p>
          <a:p>
            <a:pPr>
              <a:spcBef>
                <a:spcPct val="0"/>
              </a:spcBef>
            </a:pPr>
            <a:r>
              <a:rPr lang="en-US" sz="2800" dirty="0"/>
              <a:t>Take </a:t>
            </a:r>
            <a:r>
              <a:rPr lang="en-US" sz="2800" u="sng" dirty="0"/>
              <a:t>h=0.16 m</a:t>
            </a:r>
          </a:p>
          <a:p>
            <a:pPr algn="ctr" defTabSz="914400">
              <a:spcBef>
                <a:spcPct val="0"/>
              </a:spcBef>
              <a:defRPr/>
            </a:pPr>
            <a:endParaRPr lang="en-US" sz="3200" b="1" u="sng" dirty="0">
              <a:latin typeface="+mj-lt"/>
              <a:ea typeface="+mj-ea"/>
              <a:cs typeface="+mj-cs"/>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2877634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1828800" y="2209801"/>
            <a:ext cx="8534400" cy="2043113"/>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3457964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en-US" b="1" dirty="0" smtClean="0"/>
              <a:t>Beams</a:t>
            </a:r>
            <a:endParaRPr lang="en-US" b="1"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24</a:t>
            </a:fld>
            <a:endParaRPr lang="en-US" dirty="0"/>
          </a:p>
        </p:txBody>
      </p:sp>
      <p:pic>
        <p:nvPicPr>
          <p:cNvPr id="6" name="Picture 1"/>
          <p:cNvPicPr>
            <a:picLocks noChangeAspect="1" noChangeArrowheads="1"/>
          </p:cNvPicPr>
          <p:nvPr/>
        </p:nvPicPr>
        <p:blipFill>
          <a:blip r:embed="rId2"/>
          <a:srcRect/>
          <a:stretch>
            <a:fillRect/>
          </a:stretch>
        </p:blipFill>
        <p:spPr bwMode="auto">
          <a:xfrm>
            <a:off x="2858453" y="2435271"/>
            <a:ext cx="7448733" cy="2541678"/>
          </a:xfrm>
          <a:prstGeom prst="rect">
            <a:avLst/>
          </a:prstGeom>
          <a:noFill/>
          <a:ln w="9525">
            <a:noFill/>
            <a:miter lim="800000"/>
            <a:headEnd/>
            <a:tailEnd/>
          </a:ln>
          <a:effectLst/>
        </p:spPr>
      </p:pic>
    </p:spTree>
    <p:extLst>
      <p:ext uri="{BB962C8B-B14F-4D97-AF65-F5344CB8AC3E}">
        <p14:creationId xmlns:p14="http://schemas.microsoft.com/office/powerpoint/2010/main" val="35847033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0" y="914400"/>
            <a:ext cx="7162800" cy="3200400"/>
          </a:xfrm>
        </p:spPr>
        <p:txBody>
          <a:bodyPr>
            <a:normAutofit fontScale="85000" lnSpcReduction="20000"/>
          </a:bodyPr>
          <a:lstStyle/>
          <a:p>
            <a:r>
              <a:rPr lang="en-US" sz="2600" b="1" dirty="0"/>
              <a:t>B1:</a:t>
            </a:r>
          </a:p>
          <a:p>
            <a:pPr>
              <a:buNone/>
            </a:pPr>
            <a:r>
              <a:rPr lang="en-US" sz="2600" dirty="0"/>
              <a:t>         L=5.15m                (Both ends continuous)                                      L/21=</a:t>
            </a:r>
            <a:r>
              <a:rPr lang="en-US" sz="2600" u="sng" dirty="0"/>
              <a:t>0.25 m </a:t>
            </a:r>
          </a:p>
          <a:p>
            <a:pPr>
              <a:buNone/>
            </a:pPr>
            <a:endParaRPr lang="en-US" sz="2600" dirty="0"/>
          </a:p>
          <a:p>
            <a:pPr>
              <a:buNone/>
            </a:pPr>
            <a:r>
              <a:rPr lang="en-US" sz="2600" dirty="0"/>
              <a:t>     L=3.55 m                (One end continuous) </a:t>
            </a:r>
          </a:p>
          <a:p>
            <a:pPr>
              <a:buNone/>
            </a:pPr>
            <a:r>
              <a:rPr lang="en-US" sz="2600" dirty="0"/>
              <a:t>     L/18.5=</a:t>
            </a:r>
            <a:r>
              <a:rPr lang="en-US" sz="2600" u="sng" dirty="0"/>
              <a:t>0.2 m      </a:t>
            </a:r>
          </a:p>
          <a:p>
            <a:pPr>
              <a:buNone/>
            </a:pPr>
            <a:endParaRPr lang="en-US" sz="2600" u="sng" dirty="0"/>
          </a:p>
          <a:p>
            <a:pPr>
              <a:buNone/>
            </a:pPr>
            <a:r>
              <a:rPr lang="en-US" sz="2600" u="sng" dirty="0"/>
              <a:t>h =0.25m </a:t>
            </a:r>
            <a:r>
              <a:rPr lang="en-US" sz="2600" dirty="0"/>
              <a:t>=&gt;Assume </a:t>
            </a:r>
            <a:r>
              <a:rPr lang="en-US" sz="2600" u="sng" dirty="0"/>
              <a:t>b</a:t>
            </a:r>
            <a:r>
              <a:rPr lang="en-US" sz="2600" u="sng" baseline="-25000" dirty="0"/>
              <a:t>w</a:t>
            </a:r>
            <a:r>
              <a:rPr lang="en-US" sz="2600" u="sng" dirty="0"/>
              <a:t> = 250 mm</a:t>
            </a:r>
          </a:p>
          <a:p>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6277161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Ghassan\Desktop\ch2\3.JPG"/>
          <p:cNvPicPr>
            <a:picLocks noChangeAspect="1" noChangeArrowheads="1"/>
          </p:cNvPicPr>
          <p:nvPr/>
        </p:nvPicPr>
        <p:blipFill>
          <a:blip r:embed="rId2"/>
          <a:srcRect/>
          <a:stretch>
            <a:fillRect/>
          </a:stretch>
        </p:blipFill>
        <p:spPr bwMode="auto">
          <a:xfrm>
            <a:off x="2057400" y="914400"/>
            <a:ext cx="8229600" cy="5299113"/>
          </a:xfrm>
          <a:prstGeom prst="rect">
            <a:avLst/>
          </a:prstGeom>
          <a:noFill/>
        </p:spPr>
      </p:pic>
      <p:sp>
        <p:nvSpPr>
          <p:cNvPr id="2" name="Slide Number Placeholder 1"/>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31415202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3600" y="914400"/>
            <a:ext cx="7467600" cy="3886200"/>
          </a:xfrm>
        </p:spPr>
        <p:txBody>
          <a:bodyPr>
            <a:normAutofit lnSpcReduction="10000"/>
          </a:bodyPr>
          <a:lstStyle/>
          <a:p>
            <a:r>
              <a:rPr lang="en-US" sz="2300" b="1" dirty="0"/>
              <a:t>B2:</a:t>
            </a:r>
            <a:endParaRPr lang="en-US" sz="2300" dirty="0"/>
          </a:p>
          <a:p>
            <a:pPr>
              <a:buNone/>
            </a:pPr>
            <a:r>
              <a:rPr lang="en-US" sz="2300" dirty="0"/>
              <a:t>        L=5.15m                (Both ends continuous)                   </a:t>
            </a:r>
          </a:p>
          <a:p>
            <a:pPr>
              <a:buNone/>
            </a:pPr>
            <a:r>
              <a:rPr lang="en-US" sz="2300" dirty="0"/>
              <a:t>           L/21=0.25 m </a:t>
            </a:r>
          </a:p>
          <a:p>
            <a:pPr>
              <a:buNone/>
            </a:pPr>
            <a:r>
              <a:rPr lang="en-US" sz="2300" dirty="0"/>
              <a:t>      </a:t>
            </a:r>
          </a:p>
          <a:p>
            <a:pPr>
              <a:buNone/>
            </a:pPr>
            <a:r>
              <a:rPr lang="en-US" sz="2300" dirty="0"/>
              <a:t>        L=3.55 m                (One end continuous)    </a:t>
            </a:r>
          </a:p>
          <a:p>
            <a:pPr>
              <a:buNone/>
            </a:pPr>
            <a:r>
              <a:rPr lang="en-US" sz="2300" dirty="0"/>
              <a:t>           L/18.5=0.2 m       </a:t>
            </a:r>
          </a:p>
          <a:p>
            <a:pPr>
              <a:buNone/>
            </a:pPr>
            <a:endParaRPr lang="en-US" sz="2300" dirty="0"/>
          </a:p>
          <a:p>
            <a:pPr>
              <a:buNone/>
            </a:pPr>
            <a:r>
              <a:rPr lang="en-US" sz="2300" dirty="0"/>
              <a:t> </a:t>
            </a:r>
            <a:r>
              <a:rPr lang="en-US" sz="2300" u="sng" dirty="0"/>
              <a:t>h =0.25m </a:t>
            </a:r>
            <a:r>
              <a:rPr lang="en-US" sz="2300" dirty="0"/>
              <a:t>=&gt;Assume </a:t>
            </a:r>
            <a:r>
              <a:rPr lang="en-US" sz="2300" u="sng" dirty="0"/>
              <a:t>b</a:t>
            </a:r>
            <a:r>
              <a:rPr lang="en-US" sz="2300" u="sng" baseline="-25000" dirty="0"/>
              <a:t>w</a:t>
            </a:r>
            <a:r>
              <a:rPr lang="en-US" sz="2300" u="sng" dirty="0"/>
              <a:t> = 250 mm</a:t>
            </a:r>
          </a:p>
          <a:p>
            <a:pPr>
              <a:buNone/>
            </a:pPr>
            <a:endParaRPr lang="en-US" sz="2500" dirty="0"/>
          </a:p>
          <a:p>
            <a:pPr>
              <a:buNone/>
            </a:pPr>
            <a:endParaRPr lang="en-US" sz="2500" dirty="0"/>
          </a:p>
          <a:p>
            <a:pPr>
              <a:buNone/>
            </a:pPr>
            <a:endParaRPr lang="en-US" dirty="0" smtClean="0"/>
          </a:p>
        </p:txBody>
      </p:sp>
      <p:sp>
        <p:nvSpPr>
          <p:cNvPr id="2" name="Slide Number Placeholder 1"/>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3110439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rcRect/>
          <a:stretch>
            <a:fillRect/>
          </a:stretch>
        </p:blipFill>
        <p:spPr bwMode="auto">
          <a:xfrm>
            <a:off x="1834834" y="914400"/>
            <a:ext cx="8375966" cy="5257800"/>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36967414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62500" lnSpcReduction="20000"/>
          </a:bodyPr>
          <a:lstStyle/>
          <a:p>
            <a:r>
              <a:rPr lang="en-US" sz="3200" b="1" dirty="0"/>
              <a:t>B3:</a:t>
            </a:r>
          </a:p>
          <a:p>
            <a:pPr>
              <a:buNone/>
            </a:pPr>
            <a:r>
              <a:rPr lang="en-US" sz="3200" dirty="0"/>
              <a:t>       L=3.75 m                (Both ends continuous)                    </a:t>
            </a:r>
          </a:p>
          <a:p>
            <a:pPr>
              <a:buNone/>
            </a:pPr>
            <a:r>
              <a:rPr lang="en-US" sz="3200" dirty="0"/>
              <a:t>         L/21=0.18 m </a:t>
            </a:r>
          </a:p>
          <a:p>
            <a:endParaRPr lang="en-US" sz="3200" dirty="0"/>
          </a:p>
          <a:p>
            <a:pPr>
              <a:buNone/>
            </a:pPr>
            <a:r>
              <a:rPr lang="en-US" sz="3200" dirty="0"/>
              <a:t>        L=3.7 m(One end continuous)     </a:t>
            </a:r>
          </a:p>
          <a:p>
            <a:pPr>
              <a:buNone/>
            </a:pPr>
            <a:r>
              <a:rPr lang="en-US" sz="3200" dirty="0"/>
              <a:t>            L/18.5=0.2 m      </a:t>
            </a:r>
          </a:p>
          <a:p>
            <a:pPr>
              <a:buNone/>
            </a:pPr>
            <a:endParaRPr lang="en-US" sz="3200" dirty="0"/>
          </a:p>
          <a:p>
            <a:pPr>
              <a:buNone/>
            </a:pPr>
            <a:r>
              <a:rPr lang="en-US" sz="3200" dirty="0"/>
              <a:t>   </a:t>
            </a:r>
            <a:r>
              <a:rPr lang="en-US" sz="3200" u="sng" dirty="0"/>
              <a:t>h =0.2m  </a:t>
            </a:r>
            <a:r>
              <a:rPr lang="en-US" sz="3200" dirty="0"/>
              <a:t>=.Assume </a:t>
            </a:r>
            <a:r>
              <a:rPr lang="en-US" sz="3200" u="sng" dirty="0" err="1"/>
              <a:t>b</a:t>
            </a:r>
            <a:r>
              <a:rPr lang="en-US" sz="3200" u="sng" baseline="-25000" dirty="0" err="1"/>
              <a:t>w</a:t>
            </a:r>
            <a:r>
              <a:rPr lang="en-US" sz="3200" u="sng" dirty="0"/>
              <a:t> = 250 mm</a:t>
            </a:r>
            <a:endParaRPr lang="en-US" sz="3200" dirty="0"/>
          </a:p>
          <a:p>
            <a:endParaRPr lang="ar-SA"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559127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4885" y="279065"/>
            <a:ext cx="3416320" cy="584775"/>
          </a:xfrm>
          <a:prstGeom prst="rect">
            <a:avLst/>
          </a:prstGeom>
        </p:spPr>
        <p:txBody>
          <a:bodyPr wrap="none">
            <a:spAutoFit/>
          </a:bodyPr>
          <a:lstStyle/>
          <a:p>
            <a:r>
              <a:rPr lang="en-US" sz="3200" dirty="0">
                <a:solidFill>
                  <a:srgbClr val="000000"/>
                </a:solidFill>
                <a:latin typeface="Calibri" panose="020F0502020204030204" pitchFamily="34" charset="0"/>
                <a:ea typeface="Calibri" panose="020F0502020204030204" pitchFamily="34" charset="0"/>
                <a:cs typeface="Arial" panose="020B0604020202020204" pitchFamily="34" charset="0"/>
              </a:rPr>
              <a:t>Project Description	</a:t>
            </a:r>
            <a:endParaRPr lang="en-US" sz="3200" dirty="0"/>
          </a:p>
        </p:txBody>
      </p:sp>
      <p:sp>
        <p:nvSpPr>
          <p:cNvPr id="8" name="Rectangle 7"/>
          <p:cNvSpPr/>
          <p:nvPr/>
        </p:nvSpPr>
        <p:spPr>
          <a:xfrm>
            <a:off x="2906897" y="4880142"/>
            <a:ext cx="6779624" cy="1169551"/>
          </a:xfrm>
          <a:prstGeom prst="rect">
            <a:avLst/>
          </a:prstGeom>
        </p:spPr>
        <p:txBody>
          <a:bodyPr wrap="square">
            <a:spAutoFit/>
          </a:bodyPr>
          <a:lstStyle/>
          <a:p>
            <a:pPr>
              <a:spcAft>
                <a:spcPts val="600"/>
              </a:spcAft>
            </a:pPr>
            <a:r>
              <a:rPr lang="en-US" sz="2400"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The architectural drawings are shown in Appendix-A.</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The modified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and structural drawings </a:t>
            </a:r>
            <a:r>
              <a:rPr lang="en-US" b="1"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are </a:t>
            </a: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shown in Appendix-B.</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pPr/>
              <a:t>3</a:t>
            </a:fld>
            <a:endParaRPr lang="en-US" dirty="0"/>
          </a:p>
        </p:txBody>
      </p:sp>
      <p:sp>
        <p:nvSpPr>
          <p:cNvPr id="10" name="Rectangle 9"/>
          <p:cNvSpPr/>
          <p:nvPr/>
        </p:nvSpPr>
        <p:spPr>
          <a:xfrm>
            <a:off x="2284884" y="1510380"/>
            <a:ext cx="8666971" cy="738664"/>
          </a:xfrm>
          <a:prstGeom prst="rect">
            <a:avLst/>
          </a:prstGeom>
        </p:spPr>
        <p:txBody>
          <a:bodyPr wrap="square">
            <a:spAutoFit/>
          </a:bodyPr>
          <a:lstStyle/>
          <a:p>
            <a:r>
              <a:rPr lang="en-US" b="1" dirty="0">
                <a:solidFill>
                  <a:srgbClr val="000000"/>
                </a:solidFill>
                <a:latin typeface="Times New Roman" panose="02020603050405020304" pitchFamily="18" charset="0"/>
                <a:ea typeface="Calibri" panose="020F0502020204030204" pitchFamily="34" charset="0"/>
              </a:rPr>
              <a:t>The building is consisted of six floors (garage at the basement and the other five floors each of them consisted of two apartments), it has a total area about 1400 m</a:t>
            </a:r>
            <a:r>
              <a:rPr lang="en-US" b="1" baseline="30000" dirty="0">
                <a:solidFill>
                  <a:srgbClr val="000000"/>
                </a:solidFill>
                <a:latin typeface="Times New Roman" panose="02020603050405020304" pitchFamily="18" charset="0"/>
                <a:ea typeface="Calibri" panose="020F0502020204030204" pitchFamily="34" charset="0"/>
              </a:rPr>
              <a:t>2</a:t>
            </a:r>
            <a:r>
              <a:rPr lang="en-US" sz="2400" dirty="0">
                <a:solidFill>
                  <a:srgbClr val="000000"/>
                </a:solidFill>
                <a:latin typeface="Times New Roman" panose="02020603050405020304" pitchFamily="18" charset="0"/>
                <a:ea typeface="Calibri" panose="020F0502020204030204" pitchFamily="34" charset="0"/>
              </a:rPr>
              <a:t>.</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3531187034"/>
              </p:ext>
            </p:extLst>
          </p:nvPr>
        </p:nvGraphicFramePr>
        <p:xfrm>
          <a:off x="2676770" y="2677885"/>
          <a:ext cx="6747197" cy="1987716"/>
        </p:xfrm>
        <a:graphic>
          <a:graphicData uri="http://schemas.openxmlformats.org/drawingml/2006/table">
            <a:tbl>
              <a:tblPr firstRow="1" firstCol="1" bandRow="1">
                <a:tableStyleId>{5C22544A-7EE6-4342-B048-85BDC9FD1C3A}</a:tableStyleId>
              </a:tblPr>
              <a:tblGrid>
                <a:gridCol w="2003778">
                  <a:extLst>
                    <a:ext uri="{9D8B030D-6E8A-4147-A177-3AD203B41FA5}">
                      <a16:colId xmlns:a16="http://schemas.microsoft.com/office/drawing/2014/main" val="168198319"/>
                    </a:ext>
                  </a:extLst>
                </a:gridCol>
                <a:gridCol w="1013331">
                  <a:extLst>
                    <a:ext uri="{9D8B030D-6E8A-4147-A177-3AD203B41FA5}">
                      <a16:colId xmlns:a16="http://schemas.microsoft.com/office/drawing/2014/main" val="2253643747"/>
                    </a:ext>
                  </a:extLst>
                </a:gridCol>
                <a:gridCol w="931807">
                  <a:extLst>
                    <a:ext uri="{9D8B030D-6E8A-4147-A177-3AD203B41FA5}">
                      <a16:colId xmlns:a16="http://schemas.microsoft.com/office/drawing/2014/main" val="2191940715"/>
                    </a:ext>
                  </a:extLst>
                </a:gridCol>
                <a:gridCol w="1036930">
                  <a:extLst>
                    <a:ext uri="{9D8B030D-6E8A-4147-A177-3AD203B41FA5}">
                      <a16:colId xmlns:a16="http://schemas.microsoft.com/office/drawing/2014/main" val="1196352352"/>
                    </a:ext>
                  </a:extLst>
                </a:gridCol>
                <a:gridCol w="1761351">
                  <a:extLst>
                    <a:ext uri="{9D8B030D-6E8A-4147-A177-3AD203B41FA5}">
                      <a16:colId xmlns:a16="http://schemas.microsoft.com/office/drawing/2014/main" val="4160747209"/>
                    </a:ext>
                  </a:extLst>
                </a:gridCol>
              </a:tblGrid>
              <a:tr h="378612">
                <a:tc>
                  <a:txBody>
                    <a:bodyPr/>
                    <a:lstStyle/>
                    <a:p>
                      <a:pPr marL="0" marR="0">
                        <a:spcBef>
                          <a:spcPts val="0"/>
                        </a:spcBef>
                        <a:spcAft>
                          <a:spcPts val="600"/>
                        </a:spcAft>
                      </a:pPr>
                      <a:r>
                        <a:rPr lang="en-US" sz="1200" dirty="0">
                          <a:effectLst/>
                          <a:latin typeface="Times New Roman" pitchFamily="18" charset="0"/>
                          <a:cs typeface="Times New Roman" pitchFamily="18" charset="0"/>
                        </a:rPr>
                        <a:t>Floor</a:t>
                      </a:r>
                      <a:endParaRPr lang="en-US" sz="12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spcBef>
                          <a:spcPts val="0"/>
                        </a:spcBef>
                        <a:spcAft>
                          <a:spcPts val="600"/>
                        </a:spcAft>
                      </a:pPr>
                      <a:r>
                        <a:rPr lang="en-US" sz="1200">
                          <a:effectLst/>
                          <a:latin typeface="Times New Roman" pitchFamily="18" charset="0"/>
                          <a:cs typeface="Times New Roman" pitchFamily="18" charset="0"/>
                        </a:rPr>
                        <a:t>Use of floor</a:t>
                      </a:r>
                      <a:endParaRPr lang="en-US" sz="12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spcBef>
                          <a:spcPts val="0"/>
                        </a:spcBef>
                        <a:spcAft>
                          <a:spcPts val="600"/>
                        </a:spcAft>
                      </a:pPr>
                      <a:r>
                        <a:rPr lang="en-US" sz="1200">
                          <a:effectLst/>
                          <a:latin typeface="Times New Roman" pitchFamily="18" charset="0"/>
                          <a:cs typeface="Times New Roman" pitchFamily="18" charset="0"/>
                        </a:rPr>
                        <a:t>Area (m</a:t>
                      </a:r>
                      <a:r>
                        <a:rPr lang="en-US" sz="1200" baseline="30000">
                          <a:effectLst/>
                          <a:latin typeface="Times New Roman" pitchFamily="18" charset="0"/>
                          <a:cs typeface="Times New Roman" pitchFamily="18" charset="0"/>
                        </a:rPr>
                        <a:t>2</a:t>
                      </a:r>
                      <a:r>
                        <a:rPr lang="en-US" sz="1200">
                          <a:effectLst/>
                          <a:latin typeface="Times New Roman" pitchFamily="18" charset="0"/>
                          <a:cs typeface="Times New Roman" pitchFamily="18" charset="0"/>
                        </a:rPr>
                        <a:t>)</a:t>
                      </a:r>
                      <a:endParaRPr lang="en-US" sz="12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spcBef>
                          <a:spcPts val="0"/>
                        </a:spcBef>
                        <a:spcAft>
                          <a:spcPts val="600"/>
                        </a:spcAft>
                      </a:pPr>
                      <a:r>
                        <a:rPr lang="en-US" sz="1200">
                          <a:effectLst/>
                          <a:latin typeface="Times New Roman" pitchFamily="18" charset="0"/>
                          <a:cs typeface="Times New Roman" pitchFamily="18" charset="0"/>
                        </a:rPr>
                        <a:t>Height (m)</a:t>
                      </a:r>
                      <a:endParaRPr lang="en-US" sz="12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spcBef>
                          <a:spcPts val="0"/>
                        </a:spcBef>
                        <a:spcAft>
                          <a:spcPts val="600"/>
                        </a:spcAft>
                      </a:pPr>
                      <a:r>
                        <a:rPr lang="en-US" sz="1200">
                          <a:effectLst/>
                          <a:latin typeface="Times New Roman" pitchFamily="18" charset="0"/>
                          <a:cs typeface="Times New Roman" pitchFamily="18" charset="0"/>
                        </a:rPr>
                        <a:t>Repeated Stairs (m</a:t>
                      </a:r>
                      <a:r>
                        <a:rPr lang="en-US" sz="1200" baseline="30000">
                          <a:effectLst/>
                          <a:latin typeface="Times New Roman" pitchFamily="18" charset="0"/>
                          <a:cs typeface="Times New Roman" pitchFamily="18" charset="0"/>
                        </a:rPr>
                        <a:t>2</a:t>
                      </a:r>
                      <a:r>
                        <a:rPr lang="en-US" sz="1200">
                          <a:effectLst/>
                          <a:latin typeface="Times New Roman" pitchFamily="18" charset="0"/>
                          <a:cs typeface="Times New Roman" pitchFamily="18" charset="0"/>
                        </a:rPr>
                        <a:t>)</a:t>
                      </a:r>
                      <a:endParaRPr lang="en-US" sz="12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1597674425"/>
                  </a:ext>
                </a:extLst>
              </a:tr>
              <a:tr h="536368">
                <a:tc>
                  <a:txBody>
                    <a:bodyPr/>
                    <a:lstStyle/>
                    <a:p>
                      <a:pPr marL="0" marR="0" algn="ctr">
                        <a:spcBef>
                          <a:spcPts val="0"/>
                        </a:spcBef>
                        <a:spcAft>
                          <a:spcPts val="600"/>
                        </a:spcAft>
                      </a:pPr>
                      <a:r>
                        <a:rPr lang="en-US" sz="1200" dirty="0">
                          <a:effectLst/>
                          <a:latin typeface="Times New Roman" pitchFamily="18" charset="0"/>
                          <a:cs typeface="Times New Roman" pitchFamily="18" charset="0"/>
                        </a:rPr>
                        <a:t>Basement</a:t>
                      </a:r>
                      <a:endParaRPr lang="en-US" sz="12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200" b="1" dirty="0">
                          <a:effectLst/>
                          <a:latin typeface="Times New Roman" pitchFamily="18" charset="0"/>
                          <a:cs typeface="Times New Roman" pitchFamily="18" charset="0"/>
                        </a:rPr>
                        <a:t>Garage</a:t>
                      </a:r>
                      <a:endParaRPr lang="en-US" sz="12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endParaRPr lang="en-US" b="1" dirty="0">
                        <a:latin typeface="Times New Roman" pitchFamily="18" charset="0"/>
                        <a:cs typeface="Times New Roman" pitchFamily="18" charset="0"/>
                      </a:endParaRPr>
                    </a:p>
                  </a:txBody>
                  <a:tcPr marL="68580" marR="68580" marT="0" marB="0">
                    <a:blipFill>
                      <a:blip r:embed="rId2"/>
                      <a:stretch>
                        <a:fillRect l="-324183" t="-78652" r="-303268" b="-200000"/>
                      </a:stretch>
                    </a:blipFill>
                  </a:tcPr>
                </a:tc>
                <a:tc>
                  <a:txBody>
                    <a:bodyPr/>
                    <a:lstStyle/>
                    <a:p>
                      <a:pPr marL="0" marR="0" algn="ctr">
                        <a:spcBef>
                          <a:spcPts val="0"/>
                        </a:spcBef>
                        <a:spcAft>
                          <a:spcPts val="600"/>
                        </a:spcAft>
                      </a:pPr>
                      <a:r>
                        <a:rPr lang="en-US" sz="1200" b="1">
                          <a:effectLst/>
                          <a:latin typeface="Times New Roman" pitchFamily="18" charset="0"/>
                          <a:cs typeface="Times New Roman" pitchFamily="18" charset="0"/>
                        </a:rPr>
                        <a:t>3.25</a:t>
                      </a:r>
                      <a:endParaRPr lang="en-US" sz="12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200" b="1" dirty="0">
                          <a:effectLst/>
                          <a:latin typeface="Times New Roman" pitchFamily="18" charset="0"/>
                          <a:cs typeface="Times New Roman" pitchFamily="18" charset="0"/>
                        </a:rPr>
                        <a:t>-</a:t>
                      </a:r>
                      <a:endParaRPr lang="en-US" sz="12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4118079034"/>
                  </a:ext>
                </a:extLst>
              </a:tr>
              <a:tr h="536368">
                <a:tc>
                  <a:txBody>
                    <a:bodyPr/>
                    <a:lstStyle/>
                    <a:p>
                      <a:pPr marL="0" marR="157480" algn="ctr">
                        <a:spcBef>
                          <a:spcPts val="0"/>
                        </a:spcBef>
                        <a:spcAft>
                          <a:spcPts val="600"/>
                        </a:spcAft>
                      </a:pPr>
                      <a:r>
                        <a:rPr lang="en-US" sz="1200">
                          <a:effectLst/>
                          <a:latin typeface="Times New Roman" pitchFamily="18" charset="0"/>
                          <a:cs typeface="Times New Roman" pitchFamily="18" charset="0"/>
                        </a:rPr>
                        <a:t>Ground to Third floor</a:t>
                      </a:r>
                      <a:endParaRPr lang="en-US" sz="120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200" b="1">
                          <a:effectLst/>
                          <a:latin typeface="Times New Roman" pitchFamily="18" charset="0"/>
                          <a:cs typeface="Times New Roman" pitchFamily="18" charset="0"/>
                        </a:rPr>
                        <a:t>Residential</a:t>
                      </a:r>
                      <a:endParaRPr lang="en-US" sz="12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endParaRPr lang="en-US" b="1">
                        <a:latin typeface="Times New Roman" pitchFamily="18" charset="0"/>
                        <a:cs typeface="Times New Roman" pitchFamily="18" charset="0"/>
                      </a:endParaRPr>
                    </a:p>
                  </a:txBody>
                  <a:tcPr marL="68580" marR="68580" marT="0" marB="0">
                    <a:blipFill>
                      <a:blip r:embed="rId2"/>
                      <a:stretch>
                        <a:fillRect l="-324183" t="-180682" r="-303268" b="-102273"/>
                      </a:stretch>
                    </a:blipFill>
                  </a:tcPr>
                </a:tc>
                <a:tc>
                  <a:txBody>
                    <a:bodyPr/>
                    <a:lstStyle/>
                    <a:p>
                      <a:pPr marL="0" marR="0" algn="ctr">
                        <a:spcBef>
                          <a:spcPts val="0"/>
                        </a:spcBef>
                        <a:spcAft>
                          <a:spcPts val="600"/>
                        </a:spcAft>
                      </a:pPr>
                      <a:r>
                        <a:rPr lang="en-US" sz="1200" b="1" dirty="0">
                          <a:effectLst/>
                          <a:latin typeface="Times New Roman" pitchFamily="18" charset="0"/>
                          <a:cs typeface="Times New Roman" pitchFamily="18" charset="0"/>
                        </a:rPr>
                        <a:t>3.25</a:t>
                      </a:r>
                      <a:endParaRPr lang="en-US" sz="12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200" b="1">
                          <a:effectLst/>
                          <a:latin typeface="Times New Roman" pitchFamily="18" charset="0"/>
                          <a:cs typeface="Times New Roman" pitchFamily="18" charset="0"/>
                        </a:rPr>
                        <a:t>-</a:t>
                      </a:r>
                      <a:endParaRPr lang="en-US" sz="12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018116835"/>
                  </a:ext>
                </a:extLst>
              </a:tr>
              <a:tr h="536368">
                <a:tc>
                  <a:txBody>
                    <a:bodyPr/>
                    <a:lstStyle/>
                    <a:p>
                      <a:pPr marL="0" marR="0" algn="ctr">
                        <a:spcBef>
                          <a:spcPts val="0"/>
                        </a:spcBef>
                        <a:spcAft>
                          <a:spcPts val="600"/>
                        </a:spcAft>
                      </a:pPr>
                      <a:r>
                        <a:rPr lang="en-US" sz="1200" dirty="0">
                          <a:effectLst/>
                          <a:latin typeface="Times New Roman" pitchFamily="18" charset="0"/>
                          <a:cs typeface="Times New Roman" pitchFamily="18" charset="0"/>
                        </a:rPr>
                        <a:t>Fourth floor</a:t>
                      </a:r>
                      <a:endParaRPr lang="en-US" sz="1200"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200" b="1">
                          <a:effectLst/>
                          <a:latin typeface="Times New Roman" pitchFamily="18" charset="0"/>
                          <a:cs typeface="Times New Roman" pitchFamily="18" charset="0"/>
                        </a:rPr>
                        <a:t>Residential</a:t>
                      </a:r>
                      <a:endParaRPr lang="en-US" sz="12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endParaRPr lang="en-US" b="1">
                        <a:latin typeface="Times New Roman" pitchFamily="18" charset="0"/>
                        <a:cs typeface="Times New Roman" pitchFamily="18" charset="0"/>
                      </a:endParaRPr>
                    </a:p>
                  </a:txBody>
                  <a:tcPr marL="68580" marR="68580" marT="0" marB="0">
                    <a:blipFill>
                      <a:blip r:embed="rId2"/>
                      <a:stretch>
                        <a:fillRect l="-324183" t="-280682" r="-303268" b="-2273"/>
                      </a:stretch>
                    </a:blipFill>
                  </a:tcPr>
                </a:tc>
                <a:tc>
                  <a:txBody>
                    <a:bodyPr/>
                    <a:lstStyle/>
                    <a:p>
                      <a:pPr marL="0" marR="0" algn="ctr">
                        <a:spcBef>
                          <a:spcPts val="0"/>
                        </a:spcBef>
                        <a:spcAft>
                          <a:spcPts val="600"/>
                        </a:spcAft>
                      </a:pPr>
                      <a:r>
                        <a:rPr lang="en-US" sz="1200" b="1" dirty="0">
                          <a:effectLst/>
                          <a:latin typeface="Times New Roman" pitchFamily="18" charset="0"/>
                          <a:cs typeface="Times New Roman" pitchFamily="18" charset="0"/>
                        </a:rPr>
                        <a:t>3.25</a:t>
                      </a:r>
                      <a:endParaRPr lang="en-US" sz="12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200" b="1" dirty="0">
                          <a:effectLst/>
                          <a:latin typeface="Times New Roman" pitchFamily="18" charset="0"/>
                          <a:cs typeface="Times New Roman" pitchFamily="18" charset="0"/>
                        </a:rPr>
                        <a:t>18.27</a:t>
                      </a:r>
                      <a:endParaRPr lang="en-US" sz="12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575158443"/>
                  </a:ext>
                </a:extLst>
              </a:tr>
            </a:tbl>
          </a:graphicData>
        </a:graphic>
      </p:graphicFrame>
    </p:spTree>
    <p:extLst>
      <p:ext uri="{BB962C8B-B14F-4D97-AF65-F5344CB8AC3E}">
        <p14:creationId xmlns:p14="http://schemas.microsoft.com/office/powerpoint/2010/main" val="33361329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1981200" y="914400"/>
            <a:ext cx="8378072" cy="4681538"/>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7048517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609600"/>
            <a:ext cx="7467600" cy="5562600"/>
          </a:xfrm>
        </p:spPr>
        <p:txBody>
          <a:bodyPr>
            <a:normAutofit/>
          </a:bodyPr>
          <a:lstStyle/>
          <a:p>
            <a:r>
              <a:rPr lang="en-US" sz="2300" b="1" dirty="0"/>
              <a:t>B4:</a:t>
            </a:r>
            <a:endParaRPr lang="en-US" sz="2300" dirty="0"/>
          </a:p>
          <a:p>
            <a:pPr>
              <a:buNone/>
            </a:pPr>
            <a:r>
              <a:rPr lang="en-US" sz="2300" dirty="0"/>
              <a:t>        L=3.75 m                (Both ends continuous)                    </a:t>
            </a:r>
          </a:p>
          <a:p>
            <a:pPr>
              <a:buNone/>
            </a:pPr>
            <a:r>
              <a:rPr lang="en-US" sz="2300" dirty="0"/>
              <a:t>          L/21=0.18 m </a:t>
            </a:r>
          </a:p>
          <a:p>
            <a:pPr>
              <a:buNone/>
            </a:pPr>
            <a:endParaRPr lang="en-US" sz="2300" dirty="0"/>
          </a:p>
          <a:p>
            <a:pPr>
              <a:buNone/>
            </a:pPr>
            <a:r>
              <a:rPr lang="en-US" sz="2300" dirty="0"/>
              <a:t>        L=3.7 m (One end continuous)              </a:t>
            </a:r>
          </a:p>
          <a:p>
            <a:pPr>
              <a:buNone/>
            </a:pPr>
            <a:r>
              <a:rPr lang="en-US" sz="2300" dirty="0"/>
              <a:t>          L/18.5=0.2 m     </a:t>
            </a:r>
          </a:p>
          <a:p>
            <a:pPr>
              <a:buNone/>
            </a:pPr>
            <a:r>
              <a:rPr lang="en-US" sz="2300" u="sng" dirty="0"/>
              <a:t> h =0.2m  </a:t>
            </a:r>
            <a:r>
              <a:rPr lang="en-US" sz="2300" dirty="0"/>
              <a:t>=&gt;Assume </a:t>
            </a:r>
            <a:r>
              <a:rPr lang="en-US" sz="2300" u="sng" dirty="0"/>
              <a:t>b</a:t>
            </a:r>
            <a:r>
              <a:rPr lang="en-US" sz="2300" u="sng" baseline="-25000" dirty="0"/>
              <a:t>w</a:t>
            </a:r>
            <a:r>
              <a:rPr lang="en-US" sz="2300" u="sng" dirty="0"/>
              <a:t> = 250 mm</a:t>
            </a:r>
            <a:endParaRPr lang="en-US" dirty="0" smtClean="0"/>
          </a:p>
          <a:p>
            <a:endParaRPr lang="en-US" dirty="0" smtClean="0"/>
          </a:p>
          <a:p>
            <a:endParaRPr lang="en-US" dirty="0" smtClean="0"/>
          </a:p>
          <a:p>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25261902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Ghassan\Desktop\ch2\5.JPG"/>
          <p:cNvPicPr>
            <a:picLocks noChangeAspect="1" noChangeArrowheads="1"/>
          </p:cNvPicPr>
          <p:nvPr/>
        </p:nvPicPr>
        <p:blipFill>
          <a:blip r:embed="rId2"/>
          <a:srcRect/>
          <a:stretch>
            <a:fillRect/>
          </a:stretch>
        </p:blipFill>
        <p:spPr bwMode="auto">
          <a:xfrm>
            <a:off x="1828801" y="1066800"/>
            <a:ext cx="8514439" cy="4757738"/>
          </a:xfrm>
          <a:prstGeom prst="rect">
            <a:avLst/>
          </a:prstGeom>
          <a:noFill/>
        </p:spPr>
      </p:pic>
      <p:sp>
        <p:nvSpPr>
          <p:cNvPr id="2" name="Slide Number Placeholder 1"/>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4126944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609600"/>
            <a:ext cx="7467600" cy="5562600"/>
          </a:xfrm>
        </p:spPr>
        <p:txBody>
          <a:bodyPr>
            <a:normAutofit/>
          </a:bodyPr>
          <a:lstStyle/>
          <a:p>
            <a:pPr>
              <a:buNone/>
            </a:pPr>
            <a:endParaRPr lang="en-US" dirty="0" smtClean="0"/>
          </a:p>
          <a:p>
            <a:r>
              <a:rPr lang="en-US" b="1" dirty="0" smtClean="0"/>
              <a:t>In SAP we choose to take all beams to be </a:t>
            </a:r>
            <a:r>
              <a:rPr lang="en-US" b="1" u="sng" dirty="0" smtClean="0"/>
              <a:t>0.4*0.25 (m*m)</a:t>
            </a:r>
            <a:endParaRPr lang="en-US" u="sng" dirty="0" smtClean="0"/>
          </a:p>
          <a:p>
            <a:endParaRPr lang="en-US" dirty="0" smtClean="0"/>
          </a:p>
          <a:p>
            <a:endParaRPr lang="en-US" dirty="0"/>
          </a:p>
        </p:txBody>
      </p:sp>
      <p:sp>
        <p:nvSpPr>
          <p:cNvPr id="2" name="Slide Number Placeholder 1"/>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21525260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2350" y="-239485"/>
            <a:ext cx="7704667" cy="1981200"/>
          </a:xfrm>
        </p:spPr>
        <p:txBody>
          <a:bodyPr/>
          <a:lstStyle/>
          <a:p>
            <a:pPr algn="ctr"/>
            <a:r>
              <a:rPr lang="en-US" dirty="0" smtClean="0"/>
              <a:t> Columns</a:t>
            </a: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34</a:t>
            </a:fld>
            <a:endParaRPr lang="en-US" dirty="0"/>
          </a:p>
        </p:txBody>
      </p:sp>
      <p:pic>
        <p:nvPicPr>
          <p:cNvPr id="5" name="صورة 1"/>
          <p:cNvPicPr/>
          <p:nvPr/>
        </p:nvPicPr>
        <p:blipFill>
          <a:blip r:embed="rId2"/>
          <a:srcRect/>
          <a:stretch>
            <a:fillRect/>
          </a:stretch>
        </p:blipFill>
        <p:spPr bwMode="auto">
          <a:xfrm>
            <a:off x="3225164" y="1212214"/>
            <a:ext cx="7408002" cy="5645785"/>
          </a:xfrm>
          <a:prstGeom prst="rect">
            <a:avLst/>
          </a:prstGeom>
          <a:noFill/>
          <a:ln w="9525">
            <a:noFill/>
            <a:miter lim="800000"/>
            <a:headEnd/>
            <a:tailEnd/>
          </a:ln>
        </p:spPr>
      </p:pic>
    </p:spTree>
    <p:extLst>
      <p:ext uri="{BB962C8B-B14F-4D97-AF65-F5344CB8AC3E}">
        <p14:creationId xmlns:p14="http://schemas.microsoft.com/office/powerpoint/2010/main" val="3051899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8537" y="0"/>
            <a:ext cx="8487715" cy="5994218"/>
          </a:xfrm>
        </p:spPr>
      </p:pic>
      <p:sp>
        <p:nvSpPr>
          <p:cNvPr id="3" name="Slide Number Placeholder 2"/>
          <p:cNvSpPr>
            <a:spLocks noGrp="1"/>
          </p:cNvSpPr>
          <p:nvPr>
            <p:ph type="sldNum" sz="quarter" idx="12"/>
          </p:nvPr>
        </p:nvSpPr>
        <p:spPr/>
        <p:txBody>
          <a:bodyPr/>
          <a:lstStyle/>
          <a:p>
            <a:fld id="{D57F1E4F-1CFF-5643-939E-217C01CDF565}" type="slidenum">
              <a:rPr lang="en-US" smtClean="0"/>
              <a:pPr/>
              <a:t>35</a:t>
            </a:fld>
            <a:endParaRPr lang="en-US" dirty="0"/>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8537" y="5969365"/>
            <a:ext cx="8487715" cy="461787"/>
          </a:xfrm>
          <a:prstGeom prst="rect">
            <a:avLst/>
          </a:prstGeom>
        </p:spPr>
      </p:pic>
    </p:spTree>
    <p:extLst>
      <p:ext uri="{BB962C8B-B14F-4D97-AF65-F5344CB8AC3E}">
        <p14:creationId xmlns:p14="http://schemas.microsoft.com/office/powerpoint/2010/main" val="32709349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36</a:t>
            </a:fld>
            <a:endParaRPr lang="en-US"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3938" y="1136470"/>
            <a:ext cx="8832807" cy="4186040"/>
          </a:xfrm>
          <a:prstGeom prst="rect">
            <a:avLst/>
          </a:prstGeom>
        </p:spPr>
      </p:pic>
    </p:spTree>
    <p:extLst>
      <p:ext uri="{BB962C8B-B14F-4D97-AF65-F5344CB8AC3E}">
        <p14:creationId xmlns:p14="http://schemas.microsoft.com/office/powerpoint/2010/main" val="7260006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3303" y="264885"/>
            <a:ext cx="8961120" cy="1968864"/>
          </a:xfrm>
        </p:spPr>
        <p:txBody>
          <a:bodyPr>
            <a:normAutofit/>
          </a:bodyPr>
          <a:lstStyle/>
          <a:p>
            <a:pPr algn="ctr"/>
            <a:r>
              <a:rPr lang="en-US" sz="4000" b="1" dirty="0" smtClean="0">
                <a:latin typeface="Times New Roman" pitchFamily="18" charset="0"/>
                <a:cs typeface="Times New Roman" pitchFamily="18" charset="0"/>
              </a:rPr>
              <a:t>seismic </a:t>
            </a:r>
            <a:r>
              <a:rPr lang="en-US" sz="4000" b="1" dirty="0">
                <a:latin typeface="Times New Roman" pitchFamily="18" charset="0"/>
                <a:cs typeface="Times New Roman" pitchFamily="18" charset="0"/>
              </a:rPr>
              <a:t>analysis  </a:t>
            </a:r>
            <a:r>
              <a:rPr lang="en-US" sz="4000" b="1" dirty="0" smtClean="0">
                <a:latin typeface="Times New Roman" pitchFamily="18" charset="0"/>
                <a:cs typeface="Times New Roman" pitchFamily="18" charset="0"/>
              </a:rPr>
              <a:t> </a:t>
            </a:r>
            <a:endParaRPr lang="en-US" sz="4000" b="1" dirty="0"/>
          </a:p>
        </p:txBody>
      </p:sp>
      <p:sp>
        <p:nvSpPr>
          <p:cNvPr id="3" name="Subtitle 2"/>
          <p:cNvSpPr>
            <a:spLocks noGrp="1"/>
          </p:cNvSpPr>
          <p:nvPr>
            <p:ph type="subTitle" idx="1"/>
          </p:nvPr>
        </p:nvSpPr>
        <p:spPr>
          <a:xfrm>
            <a:off x="5916822" y="2847704"/>
            <a:ext cx="6987645" cy="3879668"/>
          </a:xfrm>
        </p:spPr>
        <p:txBody>
          <a:bodyPr>
            <a:normAutofit/>
          </a:bodyPr>
          <a:lstStyle/>
          <a:p>
            <a:pPr algn="l"/>
            <a:r>
              <a:rPr lang="en-US" sz="2400" dirty="0" smtClean="0"/>
              <a:t>define the seismic in the building </a:t>
            </a:r>
          </a:p>
          <a:p>
            <a:pPr algn="l"/>
            <a:r>
              <a:rPr lang="en-US" sz="2400" dirty="0" smtClean="0"/>
              <a:t>structural irregularities</a:t>
            </a:r>
          </a:p>
          <a:p>
            <a:pPr algn="l"/>
            <a:r>
              <a:rPr lang="en-US" sz="2400" dirty="0" smtClean="0"/>
              <a:t>base shear and equivalent </a:t>
            </a:r>
            <a:r>
              <a:rPr lang="en-US" sz="2400" dirty="0"/>
              <a:t>static </a:t>
            </a:r>
            <a:r>
              <a:rPr lang="en-US" sz="2400" dirty="0" smtClean="0"/>
              <a:t>calculations</a:t>
            </a:r>
          </a:p>
          <a:p>
            <a:pPr algn="l"/>
            <a:r>
              <a:rPr lang="en-US" sz="2400" dirty="0" smtClean="0"/>
              <a:t>response spectrum analysis</a:t>
            </a:r>
          </a:p>
          <a:p>
            <a:endParaRPr lang="en-US" sz="2400" dirty="0"/>
          </a:p>
        </p:txBody>
      </p:sp>
      <p:sp>
        <p:nvSpPr>
          <p:cNvPr id="4" name="Rectangle 3"/>
          <p:cNvSpPr/>
          <p:nvPr/>
        </p:nvSpPr>
        <p:spPr>
          <a:xfrm>
            <a:off x="2857758" y="408576"/>
            <a:ext cx="2840842" cy="584775"/>
          </a:xfrm>
          <a:prstGeom prst="rect">
            <a:avLst/>
          </a:prstGeom>
        </p:spPr>
        <p:txBody>
          <a:bodyPr wrap="none">
            <a:spAutoFit/>
          </a:bodyPr>
          <a:lstStyle/>
          <a:p>
            <a:r>
              <a:rPr lang="en-US" sz="3200" b="1" dirty="0"/>
              <a:t>Chapter </a:t>
            </a:r>
            <a:r>
              <a:rPr lang="en-US" sz="3200" b="1" dirty="0" smtClean="0"/>
              <a:t>three :</a:t>
            </a:r>
            <a:endParaRPr lang="en-US" sz="3200" dirty="0"/>
          </a:p>
        </p:txBody>
      </p:sp>
      <p:graphicFrame>
        <p:nvGraphicFramePr>
          <p:cNvPr id="6" name="Object 5"/>
          <p:cNvGraphicFramePr>
            <a:graphicFrameLocks noChangeAspect="1"/>
          </p:cNvGraphicFramePr>
          <p:nvPr>
            <p:extLst>
              <p:ext uri="{D42A27DB-BD31-4B8C-83A1-F6EECF244321}">
                <p14:modId xmlns:p14="http://schemas.microsoft.com/office/powerpoint/2010/main" val="1423424156"/>
              </p:ext>
            </p:extLst>
          </p:nvPr>
        </p:nvGraphicFramePr>
        <p:xfrm>
          <a:off x="-4663098" y="-858506"/>
          <a:ext cx="11336188" cy="4215645"/>
        </p:xfrm>
        <a:graphic>
          <a:graphicData uri="http://schemas.openxmlformats.org/presentationml/2006/ole">
            <mc:AlternateContent xmlns:mc="http://schemas.openxmlformats.org/markup-compatibility/2006">
              <mc:Choice xmlns:v="urn:schemas-microsoft-com:vml" Requires="v">
                <p:oleObj spid="_x0000_s1103" name="AutoCAD Drawing" r:id="rId3" imgW="12934800" imgH="4809960" progId="AutoCAD.Drawing.20">
                  <p:embed/>
                </p:oleObj>
              </mc:Choice>
              <mc:Fallback>
                <p:oleObj name="AutoCAD Drawing" r:id="rId3" imgW="12934800" imgH="4809960" progId="AutoCAD.Drawing.20">
                  <p:embed/>
                  <p:pic>
                    <p:nvPicPr>
                      <p:cNvPr id="0" name=""/>
                      <p:cNvPicPr/>
                      <p:nvPr/>
                    </p:nvPicPr>
                    <p:blipFill>
                      <a:blip r:embed="rId4"/>
                      <a:stretch>
                        <a:fillRect/>
                      </a:stretch>
                    </p:blipFill>
                    <p:spPr>
                      <a:xfrm>
                        <a:off x="-4663098" y="-858506"/>
                        <a:ext cx="11336188" cy="421564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99903849"/>
              </p:ext>
            </p:extLst>
          </p:nvPr>
        </p:nvGraphicFramePr>
        <p:xfrm>
          <a:off x="-1912996" y="4648599"/>
          <a:ext cx="10432454" cy="3879569"/>
        </p:xfrm>
        <a:graphic>
          <a:graphicData uri="http://schemas.openxmlformats.org/presentationml/2006/ole">
            <mc:AlternateContent xmlns:mc="http://schemas.openxmlformats.org/markup-compatibility/2006">
              <mc:Choice xmlns:v="urn:schemas-microsoft-com:vml" Requires="v">
                <p:oleObj spid="_x0000_s1104" name="AutoCAD Drawing" r:id="rId5" imgW="12934800" imgH="4809960" progId="AutoCAD.Drawing.20">
                  <p:embed/>
                </p:oleObj>
              </mc:Choice>
              <mc:Fallback>
                <p:oleObj name="AutoCAD Drawing" r:id="rId5" imgW="12934800" imgH="4809960" progId="AutoCAD.Drawing.20">
                  <p:embed/>
                  <p:pic>
                    <p:nvPicPr>
                      <p:cNvPr id="0" name=""/>
                      <p:cNvPicPr/>
                      <p:nvPr/>
                    </p:nvPicPr>
                    <p:blipFill>
                      <a:blip r:embed="rId6"/>
                      <a:stretch>
                        <a:fillRect/>
                      </a:stretch>
                    </p:blipFill>
                    <p:spPr>
                      <a:xfrm>
                        <a:off x="-1912996" y="4648599"/>
                        <a:ext cx="10432454" cy="3879569"/>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245700936"/>
              </p:ext>
            </p:extLst>
          </p:nvPr>
        </p:nvGraphicFramePr>
        <p:xfrm>
          <a:off x="4726480" y="4805791"/>
          <a:ext cx="8128000" cy="3022600"/>
        </p:xfrm>
        <a:graphic>
          <a:graphicData uri="http://schemas.openxmlformats.org/presentationml/2006/ole">
            <mc:AlternateContent xmlns:mc="http://schemas.openxmlformats.org/markup-compatibility/2006">
              <mc:Choice xmlns:v="urn:schemas-microsoft-com:vml" Requires="v">
                <p:oleObj spid="_x0000_s1105" name="AutoCAD Drawing" r:id="rId7" imgW="12934800" imgH="4809960" progId="AutoCAD.Drawing.20">
                  <p:embed/>
                </p:oleObj>
              </mc:Choice>
              <mc:Fallback>
                <p:oleObj name="AutoCAD Drawing" r:id="rId7" imgW="12934800" imgH="4809960" progId="AutoCAD.Drawing.20">
                  <p:embed/>
                  <p:pic>
                    <p:nvPicPr>
                      <p:cNvPr id="0" name=""/>
                      <p:cNvPicPr/>
                      <p:nvPr/>
                    </p:nvPicPr>
                    <p:blipFill>
                      <a:blip r:embed="rId8"/>
                      <a:stretch>
                        <a:fillRect/>
                      </a:stretch>
                    </p:blipFill>
                    <p:spPr>
                      <a:xfrm>
                        <a:off x="4726480" y="4805791"/>
                        <a:ext cx="8128000" cy="3022600"/>
                      </a:xfrm>
                      <a:prstGeom prst="rect">
                        <a:avLst/>
                      </a:prstGeom>
                    </p:spPr>
                  </p:pic>
                </p:oleObj>
              </mc:Fallback>
            </mc:AlternateContent>
          </a:graphicData>
        </a:graphic>
      </p:graphicFrame>
      <p:sp>
        <p:nvSpPr>
          <p:cNvPr id="10" name="Slide Number Placeholder 9"/>
          <p:cNvSpPr>
            <a:spLocks noGrp="1"/>
          </p:cNvSpPr>
          <p:nvPr>
            <p:ph type="sldNum" sz="quarter" idx="12"/>
          </p:nvPr>
        </p:nvSpPr>
        <p:spPr/>
        <p:txBody>
          <a:bodyPr/>
          <a:lstStyle/>
          <a:p>
            <a:fld id="{D57F1E4F-1CFF-5643-939E-217C01CDF565}" type="slidenum">
              <a:rPr lang="en-US" smtClean="0"/>
              <a:pPr/>
              <a:t>37</a:t>
            </a:fld>
            <a:endParaRPr lang="en-US" dirty="0"/>
          </a:p>
        </p:txBody>
      </p:sp>
      <mc:AlternateContent xmlns:mc="http://schemas.openxmlformats.org/markup-compatibility/2006" xmlns:a14="http://schemas.microsoft.com/office/drawing/2010/main">
        <mc:Choice Requires="a14">
          <p:sp>
            <p:nvSpPr>
              <p:cNvPr id="12" name="Rectangle 11"/>
              <p:cNvSpPr/>
              <p:nvPr/>
            </p:nvSpPr>
            <p:spPr>
              <a:xfrm>
                <a:off x="9410644" y="75890"/>
                <a:ext cx="2583336" cy="3779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𝑡</m:t>
                          </m:r>
                        </m:e>
                      </m:d>
                      <m:r>
                        <a:rPr lang="en-US" i="0">
                          <a:latin typeface="Cambria Math" panose="02040503050406030204" pitchFamily="18" charset="0"/>
                        </a:rPr>
                        <m:t>=</m:t>
                      </m:r>
                      <m:r>
                        <a:rPr lang="en-US" i="1">
                          <a:latin typeface="Cambria Math" panose="02040503050406030204" pitchFamily="18" charset="0"/>
                        </a:rPr>
                        <m:t>𝑚</m:t>
                      </m:r>
                      <m:r>
                        <a:rPr lang="en-US" i="0">
                          <a:latin typeface="Cambria Math" panose="02040503050406030204" pitchFamily="18" charset="0"/>
                        </a:rPr>
                        <m:t> </m:t>
                      </m:r>
                      <m:acc>
                        <m:accPr>
                          <m:chr m:val="̈"/>
                          <m:ctrlPr>
                            <a:rPr lang="en-US" i="1">
                              <a:latin typeface="Cambria Math" panose="02040503050406030204" pitchFamily="18" charset="0"/>
                            </a:rPr>
                          </m:ctrlPr>
                        </m:accPr>
                        <m:e>
                          <m:r>
                            <a:rPr lang="en-US" i="1">
                              <a:latin typeface="Cambria Math" panose="02040503050406030204" pitchFamily="18" charset="0"/>
                            </a:rPr>
                            <m:t>𝑋</m:t>
                          </m:r>
                        </m:e>
                      </m:acc>
                      <m:r>
                        <a:rPr lang="en-US" i="0">
                          <a:latin typeface="Cambria Math" panose="02040503050406030204" pitchFamily="18" charset="0"/>
                        </a:rPr>
                        <m:t>+</m:t>
                      </m:r>
                      <m:r>
                        <a:rPr lang="en-US" i="1">
                          <a:latin typeface="Cambria Math" panose="02040503050406030204" pitchFamily="18" charset="0"/>
                        </a:rPr>
                        <m:t>𝑐</m:t>
                      </m:r>
                      <m:r>
                        <a:rPr lang="en-US" i="0">
                          <a:latin typeface="Cambria Math" panose="02040503050406030204" pitchFamily="18" charset="0"/>
                        </a:rPr>
                        <m:t> </m:t>
                      </m:r>
                      <m:acc>
                        <m:accPr>
                          <m:chr m:val="̇"/>
                          <m:ctrlPr>
                            <a:rPr lang="en-US" i="1">
                              <a:latin typeface="Cambria Math" panose="02040503050406030204" pitchFamily="18" charset="0"/>
                            </a:rPr>
                          </m:ctrlPr>
                        </m:accPr>
                        <m:e>
                          <m:r>
                            <a:rPr lang="en-US" i="1">
                              <a:latin typeface="Cambria Math" panose="02040503050406030204" pitchFamily="18" charset="0"/>
                            </a:rPr>
                            <m:t>𝑋</m:t>
                          </m:r>
                        </m:e>
                      </m:acc>
                      <m:r>
                        <a:rPr lang="en-US" i="0">
                          <a:latin typeface="Cambria Math" panose="02040503050406030204" pitchFamily="18" charset="0"/>
                        </a:rPr>
                        <m:t>+</m:t>
                      </m:r>
                      <m:r>
                        <a:rPr lang="en-US" i="1">
                          <a:latin typeface="Cambria Math" panose="02040503050406030204" pitchFamily="18" charset="0"/>
                        </a:rPr>
                        <m:t>𝑘</m:t>
                      </m:r>
                      <m:r>
                        <a:rPr lang="en-US" i="0">
                          <a:latin typeface="Cambria Math" panose="02040503050406030204" pitchFamily="18" charset="0"/>
                        </a:rPr>
                        <m:t> </m:t>
                      </m:r>
                      <m:r>
                        <a:rPr lang="en-US" i="1">
                          <a:latin typeface="Cambria Math" panose="02040503050406030204" pitchFamily="18" charset="0"/>
                        </a:rPr>
                        <m:t>𝑋</m:t>
                      </m:r>
                    </m:oMath>
                  </m:oMathPara>
                </a14:m>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9410644" y="75890"/>
                <a:ext cx="2583336" cy="377989"/>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134649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9073197" y="2934616"/>
            <a:ext cx="3118803" cy="3890327"/>
          </a:xfrm>
          <a:prstGeom prst="rect">
            <a:avLst/>
          </a:prstGeom>
        </p:spPr>
      </p:pic>
      <p:sp>
        <p:nvSpPr>
          <p:cNvPr id="5" name="Rectangle 4"/>
          <p:cNvSpPr/>
          <p:nvPr/>
        </p:nvSpPr>
        <p:spPr>
          <a:xfrm>
            <a:off x="1624149" y="1360603"/>
            <a:ext cx="7741920" cy="923330"/>
          </a:xfrm>
          <a:prstGeom prst="rect">
            <a:avLst/>
          </a:prstGeom>
        </p:spPr>
        <p:txBody>
          <a:bodyPr wrap="square">
            <a:spAutoFit/>
          </a:bodyPr>
          <a:lstStyle/>
          <a:p>
            <a:r>
              <a:rPr lang="en-US" i="1" dirty="0"/>
              <a:t>The mapped spectral accelerations for a one- second period: </a:t>
            </a:r>
          </a:p>
          <a:p>
            <a:r>
              <a:rPr lang="en-US" i="1" dirty="0"/>
              <a:t>	</a:t>
            </a:r>
            <a:r>
              <a:rPr lang="en-US" i="1" dirty="0" smtClean="0">
                <a:latin typeface="Arial" panose="020B0604020202020204" pitchFamily="34" charset="0"/>
                <a:cs typeface="Arial" panose="020B0604020202020204" pitchFamily="34" charset="0"/>
              </a:rPr>
              <a:t>S1  </a:t>
            </a:r>
            <a:r>
              <a:rPr lang="en-US" i="1" dirty="0">
                <a:latin typeface="Arial" panose="020B0604020202020204" pitchFamily="34" charset="0"/>
                <a:cs typeface="Arial" panose="020B0604020202020204" pitchFamily="34" charset="0"/>
              </a:rPr>
              <a:t>= 1.25 * Z = 1.25 * </a:t>
            </a:r>
            <a:r>
              <a:rPr lang="en-US" i="1" dirty="0" smtClean="0">
                <a:latin typeface="Arial" panose="020B0604020202020204" pitchFamily="34" charset="0"/>
                <a:cs typeface="Arial" panose="020B0604020202020204" pitchFamily="34" charset="0"/>
              </a:rPr>
              <a:t>0.15 </a:t>
            </a:r>
            <a:r>
              <a:rPr lang="en-US" i="1" dirty="0">
                <a:latin typeface="Arial" panose="020B0604020202020204" pitchFamily="34" charset="0"/>
                <a:cs typeface="Arial" panose="020B0604020202020204" pitchFamily="34" charset="0"/>
              </a:rPr>
              <a:t>= </a:t>
            </a:r>
            <a:r>
              <a:rPr lang="en-US" i="1" dirty="0" smtClean="0">
                <a:latin typeface="Arial" panose="020B0604020202020204" pitchFamily="34" charset="0"/>
                <a:cs typeface="Arial" panose="020B0604020202020204" pitchFamily="34" charset="0"/>
              </a:rPr>
              <a:t>0.1875 sec.      </a:t>
            </a:r>
            <a:r>
              <a:rPr lang="en-US" i="1" dirty="0"/>
              <a:t>Israel standard SI 413 -202.1.2-2b</a:t>
            </a:r>
          </a:p>
        </p:txBody>
      </p:sp>
      <p:sp>
        <p:nvSpPr>
          <p:cNvPr id="6" name="Rectangle 5"/>
          <p:cNvSpPr/>
          <p:nvPr/>
        </p:nvSpPr>
        <p:spPr>
          <a:xfrm>
            <a:off x="1240971" y="2473068"/>
            <a:ext cx="7733212" cy="1138773"/>
          </a:xfrm>
          <a:prstGeom prst="rect">
            <a:avLst/>
          </a:prstGeom>
        </p:spPr>
        <p:txBody>
          <a:bodyPr wrap="square">
            <a:spAutoFit/>
          </a:bodyPr>
          <a:lstStyle/>
          <a:p>
            <a:r>
              <a:rPr lang="en-US" i="1" dirty="0" smtClean="0"/>
              <a:t>The mapped spectral accelerations for short period: </a:t>
            </a:r>
          </a:p>
          <a:p>
            <a:r>
              <a:rPr lang="en-US" i="1" dirty="0"/>
              <a:t>	</a:t>
            </a:r>
            <a:r>
              <a:rPr lang="en-US" i="1" dirty="0" err="1" smtClean="0">
                <a:latin typeface="Arial" panose="020B0604020202020204" pitchFamily="34" charset="0"/>
                <a:cs typeface="Arial" panose="020B0604020202020204" pitchFamily="34" charset="0"/>
              </a:rPr>
              <a:t>Ss</a:t>
            </a:r>
            <a:r>
              <a:rPr lang="en-US" i="1" dirty="0" smtClean="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 2.5 * Z = 2.5 * </a:t>
            </a:r>
            <a:r>
              <a:rPr lang="en-US" i="1" dirty="0" smtClean="0">
                <a:latin typeface="Arial" panose="020B0604020202020204" pitchFamily="34" charset="0"/>
                <a:cs typeface="Arial" panose="020B0604020202020204" pitchFamily="34" charset="0"/>
              </a:rPr>
              <a:t>0.15 =0.375 sec.             </a:t>
            </a:r>
            <a:r>
              <a:rPr lang="en-US" i="1" dirty="0" smtClean="0"/>
              <a:t>Israel </a:t>
            </a:r>
            <a:r>
              <a:rPr lang="en-US" i="1" dirty="0"/>
              <a:t>standard SI 413 -202.1.2-2a</a:t>
            </a:r>
          </a:p>
          <a:p>
            <a:endParaRPr lang="en-US" sz="1400" i="1" dirty="0"/>
          </a:p>
        </p:txBody>
      </p:sp>
      <p:sp>
        <p:nvSpPr>
          <p:cNvPr id="7" name="Rectangle 6"/>
          <p:cNvSpPr/>
          <p:nvPr/>
        </p:nvSpPr>
        <p:spPr>
          <a:xfrm>
            <a:off x="2110017" y="483646"/>
            <a:ext cx="2566486" cy="646331"/>
          </a:xfrm>
          <a:prstGeom prst="rect">
            <a:avLst/>
          </a:prstGeom>
        </p:spPr>
        <p:txBody>
          <a:bodyPr wrap="square">
            <a:spAutoFit/>
          </a:bodyPr>
          <a:lstStyle/>
          <a:p>
            <a:r>
              <a:rPr lang="en-US" sz="3600" dirty="0" smtClean="0"/>
              <a:t>Definitions:</a:t>
            </a:r>
            <a:endParaRPr lang="en-US" sz="3600" dirty="0"/>
          </a:p>
        </p:txBody>
      </p:sp>
      <mc:AlternateContent xmlns:mc="http://schemas.openxmlformats.org/markup-compatibility/2006" xmlns:a14="http://schemas.microsoft.com/office/drawing/2010/main">
        <mc:Choice Requires="a14">
          <p:sp>
            <p:nvSpPr>
              <p:cNvPr id="8" name="Rectangle 7"/>
              <p:cNvSpPr/>
              <p:nvPr/>
            </p:nvSpPr>
            <p:spPr>
              <a:xfrm>
                <a:off x="1780903" y="4716528"/>
                <a:ext cx="6096000" cy="890244"/>
              </a:xfrm>
              <a:prstGeom prst="rect">
                <a:avLst/>
              </a:prstGeom>
            </p:spPr>
            <p:txBody>
              <a:bodyPr>
                <a:spAutoFit/>
              </a:bodyPr>
              <a:lstStyle/>
              <a:p>
                <a:pPr algn="ct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𝑆</m:t>
                          </m:r>
                        </m:e>
                        <m:sub>
                          <m:r>
                            <a:rPr lang="en-US" i="1">
                              <a:latin typeface="Cambria Math" panose="02040503050406030204" pitchFamily="18" charset="0"/>
                              <a:ea typeface="Calibri" panose="020F0502020204030204" pitchFamily="34" charset="0"/>
                              <a:cs typeface="Arial" panose="020B0604020202020204" pitchFamily="34" charset="0"/>
                            </a:rPr>
                            <m:t>𝑀𝑆</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𝑆</m:t>
                          </m:r>
                        </m:e>
                        <m:sub>
                          <m:r>
                            <a:rPr lang="en-US" i="1">
                              <a:latin typeface="Cambria Math" panose="02040503050406030204" pitchFamily="18" charset="0"/>
                              <a:ea typeface="Calibri" panose="020F0502020204030204" pitchFamily="34" charset="0"/>
                              <a:cs typeface="Arial" panose="020B0604020202020204" pitchFamily="34" charset="0"/>
                            </a:rPr>
                            <m:t>𝑆</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𝐹</m:t>
                          </m:r>
                        </m:e>
                        <m:sub>
                          <m:r>
                            <a:rPr lang="en-US" i="1">
                              <a:latin typeface="Cambria Math" panose="02040503050406030204" pitchFamily="18" charset="0"/>
                              <a:ea typeface="Calibri" panose="020F0502020204030204" pitchFamily="34" charset="0"/>
                              <a:cs typeface="Arial" panose="020B0604020202020204" pitchFamily="34" charset="0"/>
                            </a:rPr>
                            <m:t>𝑎</m:t>
                          </m:r>
                        </m:sub>
                      </m:sSub>
                      <m:r>
                        <a:rPr lang="en-US" i="1">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m:t>
                      </m:r>
                      <m:r>
                        <a:rPr lang="en-US" b="0" i="1" smtClean="0">
                          <a:latin typeface="Cambria Math" panose="02040503050406030204" pitchFamily="18" charset="0"/>
                          <a:ea typeface="Calibri" panose="020F0502020204030204" pitchFamily="34" charset="0"/>
                          <a:cs typeface="Arial" panose="020B0604020202020204" pitchFamily="34" charset="0"/>
                        </a:rPr>
                        <m:t>0</m:t>
                      </m:r>
                      <m:r>
                        <a:rPr lang="en-US" b="0" i="1" smtClean="0">
                          <a:latin typeface="Cambria Math" panose="02040503050406030204" pitchFamily="18" charset="0"/>
                          <a:ea typeface="Calibri" panose="020F0502020204030204" pitchFamily="34" charset="0"/>
                          <a:cs typeface="Arial" panose="020B0604020202020204" pitchFamily="34" charset="0"/>
                        </a:rPr>
                        <m:t>.</m:t>
                      </m:r>
                      <m:r>
                        <a:rPr lang="en-US" b="0" i="1" smtClean="0">
                          <a:latin typeface="Cambria Math" panose="02040503050406030204" pitchFamily="18" charset="0"/>
                          <a:ea typeface="Calibri" panose="020F0502020204030204" pitchFamily="34" charset="0"/>
                          <a:cs typeface="Arial" panose="020B0604020202020204" pitchFamily="34" charset="0"/>
                        </a:rPr>
                        <m:t>45</m:t>
                      </m:r>
                      <m:r>
                        <a:rPr lang="en-US" i="1">
                          <a:latin typeface="Cambria Math" panose="02040503050406030204" pitchFamily="18" charset="0"/>
                          <a:ea typeface="Calibri" panose="020F0502020204030204" pitchFamily="34" charset="0"/>
                          <a:cs typeface="Arial" panose="020B0604020202020204" pitchFamily="34" charset="0"/>
                        </a:rPr>
                        <m:t>              </m:t>
                      </m:r>
                      <m:d>
                        <m:dPr>
                          <m:ctrlPr>
                            <a:rPr lang="en-US" i="1">
                              <a:latin typeface="Cambria Math" panose="02040503050406030204" pitchFamily="18" charset="0"/>
                              <a:ea typeface="Calibri" panose="020F0502020204030204" pitchFamily="34" charset="0"/>
                              <a:cs typeface="Arial" panose="020B0604020202020204" pitchFamily="34" charset="0"/>
                            </a:rPr>
                          </m:ctrlPr>
                        </m:dPr>
                        <m:e>
                          <m:r>
                            <a:rPr lang="en-US" i="1">
                              <a:latin typeface="Cambria Math" panose="02040503050406030204" pitchFamily="18" charset="0"/>
                              <a:ea typeface="Calibri" panose="020F0502020204030204" pitchFamily="34" charset="0"/>
                              <a:cs typeface="Arial" panose="020B0604020202020204" pitchFamily="34" charset="0"/>
                            </a:rPr>
                            <m:t>𝐸𝑞𝑢𝑎𝑡𝑖𝑜𝑛</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16</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37</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𝐼𝐵𝐶</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2012</m:t>
                          </m:r>
                        </m:e>
                      </m:d>
                      <m:r>
                        <a:rPr lang="en-US" i="1">
                          <a:latin typeface="Cambria Math" panose="02040503050406030204" pitchFamily="18" charset="0"/>
                          <a:ea typeface="Calibri" panose="020F0502020204030204" pitchFamily="34" charset="0"/>
                          <a:cs typeface="Arial" panose="020B0604020202020204" pitchFamily="34" charset="0"/>
                        </a:rPr>
                        <m:t>  </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𝑆</m:t>
                          </m:r>
                        </m:e>
                        <m:sub>
                          <m:r>
                            <a:rPr lang="en-US" i="1">
                              <a:latin typeface="Cambria Math" panose="02040503050406030204" pitchFamily="18" charset="0"/>
                              <a:ea typeface="Calibri" panose="020F0502020204030204" pitchFamily="34" charset="0"/>
                              <a:cs typeface="Arial" panose="020B0604020202020204" pitchFamily="34" charset="0"/>
                            </a:rPr>
                            <m:t>𝑀</m:t>
                          </m:r>
                          <m:r>
                            <a:rPr lang="en-US" i="1">
                              <a:latin typeface="Cambria Math" panose="02040503050406030204" pitchFamily="18" charset="0"/>
                              <a:ea typeface="Calibri" panose="020F0502020204030204" pitchFamily="34" charset="0"/>
                              <a:cs typeface="Arial" panose="020B0604020202020204" pitchFamily="34" charset="0"/>
                            </a:rPr>
                            <m:t>1</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𝑆</m:t>
                          </m:r>
                        </m:e>
                        <m:sub>
                          <m:r>
                            <a:rPr lang="en-US" i="1">
                              <a:latin typeface="Cambria Math" panose="02040503050406030204" pitchFamily="18" charset="0"/>
                              <a:ea typeface="Calibri" panose="020F0502020204030204" pitchFamily="34" charset="0"/>
                              <a:cs typeface="Arial" panose="020B0604020202020204" pitchFamily="34" charset="0"/>
                            </a:rPr>
                            <m:t>1</m:t>
                          </m:r>
                        </m:sub>
                      </m:sSub>
                      <m:r>
                        <a:rPr lang="en-US" i="1">
                          <a:latin typeface="Cambria Math" panose="02040503050406030204" pitchFamily="18" charset="0"/>
                          <a:ea typeface="Calibri" panose="020F0502020204030204" pitchFamily="34" charset="0"/>
                          <a:cs typeface="Arial" panose="020B0604020202020204" pitchFamily="34" charset="0"/>
                        </a:rPr>
                        <m:t>∗</m:t>
                      </m:r>
                      <m:sSub>
                        <m:sSubPr>
                          <m:ctrlPr>
                            <a:rPr lang="en-US" i="1">
                              <a:latin typeface="Cambria Math" panose="02040503050406030204" pitchFamily="18" charset="0"/>
                              <a:ea typeface="Calibri" panose="020F0502020204030204" pitchFamily="34" charset="0"/>
                              <a:cs typeface="Arial" panose="020B0604020202020204" pitchFamily="34" charset="0"/>
                            </a:rPr>
                          </m:ctrlPr>
                        </m:sSubPr>
                        <m:e>
                          <m:r>
                            <a:rPr lang="en-US" i="1">
                              <a:latin typeface="Cambria Math" panose="02040503050406030204" pitchFamily="18" charset="0"/>
                              <a:ea typeface="Calibri" panose="020F0502020204030204" pitchFamily="34" charset="0"/>
                              <a:cs typeface="Arial" panose="020B0604020202020204" pitchFamily="34" charset="0"/>
                            </a:rPr>
                            <m:t>𝐹</m:t>
                          </m:r>
                        </m:e>
                        <m:sub>
                          <m:r>
                            <a:rPr lang="en-US" i="1">
                              <a:latin typeface="Cambria Math" panose="02040503050406030204" pitchFamily="18" charset="0"/>
                              <a:ea typeface="Calibri" panose="020F0502020204030204" pitchFamily="34" charset="0"/>
                              <a:cs typeface="Arial" panose="020B0604020202020204" pitchFamily="34" charset="0"/>
                            </a:rPr>
                            <m:t>𝑣</m:t>
                          </m:r>
                        </m:sub>
                      </m:sSub>
                      <m:r>
                        <a:rPr lang="en-US" i="1">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m:t>
                      </m:r>
                      <m:r>
                        <a:rPr lang="en-US" b="0" i="1" smtClean="0">
                          <a:latin typeface="Cambria Math" panose="02040503050406030204" pitchFamily="18" charset="0"/>
                          <a:ea typeface="Calibri" panose="020F0502020204030204" pitchFamily="34" charset="0"/>
                          <a:cs typeface="Arial" panose="020B0604020202020204" pitchFamily="34" charset="0"/>
                        </a:rPr>
                        <m:t>0</m:t>
                      </m:r>
                      <m:r>
                        <a:rPr lang="en-US" b="0" i="1" smtClean="0">
                          <a:latin typeface="Cambria Math" panose="02040503050406030204" pitchFamily="18" charset="0"/>
                          <a:ea typeface="Calibri" panose="020F0502020204030204" pitchFamily="34" charset="0"/>
                          <a:cs typeface="Arial" panose="020B0604020202020204" pitchFamily="34" charset="0"/>
                        </a:rPr>
                        <m:t>.</m:t>
                      </m:r>
                      <m:r>
                        <a:rPr lang="en-US" b="0" i="1" smtClean="0">
                          <a:latin typeface="Cambria Math" panose="02040503050406030204" pitchFamily="18" charset="0"/>
                          <a:ea typeface="Calibri" panose="020F0502020204030204" pitchFamily="34" charset="0"/>
                          <a:cs typeface="Arial" panose="020B0604020202020204" pitchFamily="34" charset="0"/>
                        </a:rPr>
                        <m:t>30</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𝐸𝑞𝑢𝑎𝑡𝑖𝑜𝑛</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16</m:t>
                      </m:r>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38</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𝐼𝐵𝐶</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2012</m:t>
                      </m:r>
                      <m:r>
                        <a:rPr lang="en-US" i="1">
                          <a:latin typeface="Cambria Math" panose="02040503050406030204" pitchFamily="18" charset="0"/>
                          <a:ea typeface="Calibri" panose="020F0502020204030204" pitchFamily="34" charset="0"/>
                          <a:cs typeface="Arial" panose="020B0604020202020204" pitchFamily="34" charset="0"/>
                        </a:rPr>
                        <m:t>)</m:t>
                      </m:r>
                    </m:oMath>
                  </m:oMathPara>
                </a14:m>
                <a:endParaRPr lang="en-US" dirty="0">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1780903" y="4716528"/>
                <a:ext cx="6096000" cy="890244"/>
              </a:xfrm>
              <a:prstGeom prst="rect">
                <a:avLst/>
              </a:prstGeom>
              <a:blipFill>
                <a:blip r:embed="rId3"/>
                <a:stretch>
                  <a:fillRect/>
                </a:stretch>
              </a:blipFill>
            </p:spPr>
            <p:txBody>
              <a:bodyPr/>
              <a:lstStyle/>
              <a:p>
                <a:r>
                  <a:rPr lang="en-US">
                    <a:noFill/>
                  </a:rPr>
                  <a:t> </a:t>
                </a:r>
              </a:p>
            </p:txBody>
          </p:sp>
        </mc:Fallback>
      </mc:AlternateContent>
      <p:sp>
        <p:nvSpPr>
          <p:cNvPr id="9" name="Rectangle 8"/>
          <p:cNvSpPr/>
          <p:nvPr/>
        </p:nvSpPr>
        <p:spPr>
          <a:xfrm>
            <a:off x="5495109" y="3814578"/>
            <a:ext cx="2577950"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Calibri" panose="020F0502020204030204" pitchFamily="34" charset="0"/>
              </a:rPr>
              <a:t>F</a:t>
            </a:r>
            <a:r>
              <a:rPr lang="en-US" baseline="-25000" dirty="0" smtClean="0">
                <a:solidFill>
                  <a:srgbClr val="000000"/>
                </a:solidFill>
                <a:latin typeface="Times New Roman" panose="02020603050405020304" pitchFamily="18" charset="0"/>
                <a:ea typeface="Calibri" panose="020F0502020204030204" pitchFamily="34" charset="0"/>
              </a:rPr>
              <a:t>a</a:t>
            </a:r>
            <a:r>
              <a:rPr lang="en-US" dirty="0" smtClean="0">
                <a:solidFill>
                  <a:srgbClr val="000000"/>
                </a:solidFill>
                <a:latin typeface="Times New Roman" panose="02020603050405020304" pitchFamily="18" charset="0"/>
                <a:ea typeface="Calibri" panose="020F0502020204030204" pitchFamily="34" charset="0"/>
              </a:rPr>
              <a:t>=1.2             </a:t>
            </a:r>
            <a:r>
              <a:rPr lang="en-US" dirty="0" err="1" smtClean="0">
                <a:solidFill>
                  <a:srgbClr val="000000"/>
                </a:solidFill>
                <a:latin typeface="Times New Roman" panose="02020603050405020304" pitchFamily="18" charset="0"/>
                <a:ea typeface="Calibri" panose="020F0502020204030204" pitchFamily="34" charset="0"/>
              </a:rPr>
              <a:t>F</a:t>
            </a:r>
            <a:r>
              <a:rPr lang="en-US" baseline="-25000" dirty="0" err="1" smtClean="0">
                <a:solidFill>
                  <a:srgbClr val="000000"/>
                </a:solidFill>
                <a:latin typeface="Times New Roman" panose="02020603050405020304" pitchFamily="18" charset="0"/>
                <a:ea typeface="Calibri" panose="020F0502020204030204" pitchFamily="34" charset="0"/>
              </a:rPr>
              <a:t>v</a:t>
            </a:r>
            <a:r>
              <a:rPr lang="en-US" dirty="0" smtClean="0">
                <a:solidFill>
                  <a:srgbClr val="000000"/>
                </a:solidFill>
                <a:latin typeface="Times New Roman" panose="02020603050405020304" pitchFamily="18" charset="0"/>
                <a:ea typeface="Calibri" panose="020F0502020204030204" pitchFamily="34" charset="0"/>
              </a:rPr>
              <a:t>=1.6125 </a:t>
            </a:r>
            <a:endParaRPr lang="en-US" dirty="0"/>
          </a:p>
        </p:txBody>
      </p:sp>
      <mc:AlternateContent xmlns:mc="http://schemas.openxmlformats.org/markup-compatibility/2006" xmlns:a14="http://schemas.microsoft.com/office/drawing/2010/main">
        <mc:Choice Requires="a14">
          <p:sp>
            <p:nvSpPr>
              <p:cNvPr id="10" name="Rectangle 9"/>
              <p:cNvSpPr/>
              <p:nvPr/>
            </p:nvSpPr>
            <p:spPr>
              <a:xfrm>
                <a:off x="1151257" y="3814578"/>
                <a:ext cx="3745705" cy="369332"/>
              </a:xfrm>
              <a:prstGeom prst="rect">
                <a:avLst/>
              </a:prstGeom>
            </p:spPr>
            <p:txBody>
              <a:bodyPr wrap="none">
                <a:spAutoFit/>
              </a:bodyPr>
              <a:lstStyle/>
              <a:p>
                <a14:m>
                  <m:oMath xmlns:m="http://schemas.openxmlformats.org/officeDocument/2006/math">
                    <m:sSub>
                      <m:sSubPr>
                        <m:ctrlPr>
                          <a:rPr lang="en-US" i="1">
                            <a:latin typeface="Cambria Math" panose="02040503050406030204" pitchFamily="18"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Q</m:t>
                        </m:r>
                      </m:e>
                      <m:sub>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allow</m:t>
                        </m:r>
                      </m:sub>
                    </m:sSub>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200</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KN</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i="1">
                            <a:effectLst/>
                            <a:latin typeface="Cambria Math" panose="02040503050406030204" pitchFamily="18" charset="0"/>
                            <a:cs typeface="Times New Roman" panose="02020603050405020304" pitchFamily="18" charset="0"/>
                          </a:rPr>
                        </m:ctrlPr>
                      </m:sSup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m:t>
                        </m:r>
                      </m:e>
                      <m:sup>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p>
                  </m:oMath>
                </a14:m>
                <a:r>
                  <a:rPr lang="en-US" dirty="0">
                    <a:solidFill>
                      <a:srgbClr val="000000"/>
                    </a:solidFill>
                    <a:latin typeface="Times New Roman" panose="02020603050405020304" pitchFamily="18" charset="0"/>
                    <a:ea typeface="Calibri" panose="020F0502020204030204" pitchFamily="34" charset="0"/>
                  </a:rPr>
                  <a:t> </a:t>
                </a:r>
                <a:r>
                  <a:rPr lang="en-US" dirty="0" smtClean="0">
                    <a:solidFill>
                      <a:srgbClr val="000000"/>
                    </a:solidFill>
                    <a:latin typeface="Times New Roman" panose="02020603050405020304" pitchFamily="18" charset="0"/>
                    <a:ea typeface="Calibri" panose="020F0502020204030204" pitchFamily="34" charset="0"/>
                  </a:rPr>
                  <a:t>the </a:t>
                </a:r>
                <a:r>
                  <a:rPr lang="en-US" dirty="0">
                    <a:solidFill>
                      <a:srgbClr val="000000"/>
                    </a:solidFill>
                    <a:latin typeface="Times New Roman" panose="02020603050405020304" pitchFamily="18" charset="0"/>
                    <a:ea typeface="Calibri" panose="020F0502020204030204" pitchFamily="34" charset="0"/>
                  </a:rPr>
                  <a:t>site class C </a:t>
                </a:r>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151257" y="3814578"/>
                <a:ext cx="3745705" cy="369332"/>
              </a:xfrm>
              <a:prstGeom prst="rect">
                <a:avLst/>
              </a:prstGeom>
              <a:blipFill>
                <a:blip r:embed="rId4"/>
                <a:stretch>
                  <a:fillRect l="-326" t="-11667" r="-489" b="-25000"/>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D57F1E4F-1CFF-5643-939E-217C01CDF565}" type="slidenum">
              <a:rPr lang="en-US" smtClean="0"/>
              <a:pPr/>
              <a:t>38</a:t>
            </a:fld>
            <a:endParaRPr lang="en-US" dirty="0"/>
          </a:p>
        </p:txBody>
      </p:sp>
      <p:sp>
        <p:nvSpPr>
          <p:cNvPr id="2" name="Rectangle 1"/>
          <p:cNvSpPr/>
          <p:nvPr/>
        </p:nvSpPr>
        <p:spPr>
          <a:xfrm>
            <a:off x="9025749" y="2565284"/>
            <a:ext cx="3166251"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10% probability of exceedance.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074677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950720" y="636955"/>
            <a:ext cx="6096000" cy="646331"/>
          </a:xfrm>
          <a:prstGeom prst="rect">
            <a:avLst/>
          </a:prstGeom>
        </p:spPr>
        <p:txBody>
          <a:bodyPr>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Seismic Design Category Based on Short Period and One Second Period Response Acceleration Parameter</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4" name="Oval 13"/>
          <p:cNvSpPr/>
          <p:nvPr/>
        </p:nvSpPr>
        <p:spPr>
          <a:xfrm>
            <a:off x="8438606" y="2674505"/>
            <a:ext cx="1358538" cy="13454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0"/>
                <a:solidFill>
                  <a:schemeClr val="tx1"/>
                </a:solidFill>
                <a:effectLst>
                  <a:outerShdw blurRad="38100" dist="38100" dir="2700000" algn="tl">
                    <a:srgbClr val="000000">
                      <a:alpha val="43137"/>
                    </a:srgbClr>
                  </a:outerShdw>
                </a:effectLst>
              </a:rPr>
              <a:t>D</a:t>
            </a:r>
            <a:endParaRPr lang="en-US" sz="2800" b="1" dirty="0">
              <a:ln w="0"/>
              <a:solidFill>
                <a:schemeClr val="tx1"/>
              </a:solidFill>
              <a:effectLst>
                <a:outerShdw blurRad="38100" dist="38100" dir="2700000" algn="tl">
                  <a:srgbClr val="000000">
                    <a:alpha val="43137"/>
                  </a:srgbClr>
                </a:outerShdw>
              </a:effectLst>
            </a:endParaRPr>
          </a:p>
        </p:txBody>
      </p:sp>
      <p:pic>
        <p:nvPicPr>
          <p:cNvPr id="17" name="Picture 16"/>
          <p:cNvPicPr/>
          <p:nvPr/>
        </p:nvPicPr>
        <p:blipFill>
          <a:blip r:embed="rId2">
            <a:extLst>
              <a:ext uri="{28A0092B-C50C-407E-A947-70E740481C1C}">
                <a14:useLocalDpi xmlns:a14="http://schemas.microsoft.com/office/drawing/2010/main" val="0"/>
              </a:ext>
            </a:extLst>
          </a:blip>
          <a:srcRect/>
          <a:stretch>
            <a:fillRect/>
          </a:stretch>
        </p:blipFill>
        <p:spPr bwMode="auto">
          <a:xfrm>
            <a:off x="1591036" y="3740875"/>
            <a:ext cx="5234305" cy="1977390"/>
          </a:xfrm>
          <a:prstGeom prst="rect">
            <a:avLst/>
          </a:prstGeom>
          <a:noFill/>
          <a:ln>
            <a:noFill/>
          </a:ln>
        </p:spPr>
      </p:pic>
      <p:pic>
        <p:nvPicPr>
          <p:cNvPr id="18" name="Picture 17"/>
          <p:cNvPicPr/>
          <p:nvPr/>
        </p:nvPicPr>
        <p:blipFill>
          <a:blip r:embed="rId3">
            <a:extLst>
              <a:ext uri="{28A0092B-C50C-407E-A947-70E740481C1C}">
                <a14:useLocalDpi xmlns:a14="http://schemas.microsoft.com/office/drawing/2010/main" val="0"/>
              </a:ext>
            </a:extLst>
          </a:blip>
          <a:srcRect/>
          <a:stretch>
            <a:fillRect/>
          </a:stretch>
        </p:blipFill>
        <p:spPr bwMode="auto">
          <a:xfrm>
            <a:off x="1591035" y="1800535"/>
            <a:ext cx="5234305" cy="1977390"/>
          </a:xfrm>
          <a:prstGeom prst="rect">
            <a:avLst/>
          </a:prstGeom>
          <a:noFill/>
          <a:ln>
            <a:noFill/>
          </a:ln>
        </p:spPr>
      </p:pic>
      <p:sp>
        <p:nvSpPr>
          <p:cNvPr id="21" name="Right Arrow 20"/>
          <p:cNvSpPr/>
          <p:nvPr/>
        </p:nvSpPr>
        <p:spPr>
          <a:xfrm>
            <a:off x="7184571" y="3133649"/>
            <a:ext cx="1058092" cy="69328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Oval Callout 21"/>
          <p:cNvSpPr/>
          <p:nvPr/>
        </p:nvSpPr>
        <p:spPr>
          <a:xfrm>
            <a:off x="3555045" y="2883006"/>
            <a:ext cx="860201" cy="464236"/>
          </a:xfrm>
          <a:prstGeom prst="wedgeEllipseCallou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0.3</a:t>
            </a:r>
            <a:endParaRPr lang="en-US" dirty="0">
              <a:ln w="0"/>
              <a:solidFill>
                <a:schemeClr val="tx1"/>
              </a:solidFill>
              <a:effectLst>
                <a:outerShdw blurRad="38100" dist="19050" dir="2700000" algn="tl" rotWithShape="0">
                  <a:schemeClr val="dk1">
                    <a:alpha val="40000"/>
                  </a:schemeClr>
                </a:outerShdw>
              </a:effectLst>
            </a:endParaRPr>
          </a:p>
        </p:txBody>
      </p:sp>
      <p:sp>
        <p:nvSpPr>
          <p:cNvPr id="23" name="Oval Callout 22"/>
          <p:cNvSpPr/>
          <p:nvPr/>
        </p:nvSpPr>
        <p:spPr>
          <a:xfrm>
            <a:off x="3463604" y="4823346"/>
            <a:ext cx="836024" cy="501286"/>
          </a:xfrm>
          <a:prstGeom prst="wedgeEllipseCallou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0.45</a:t>
            </a:r>
            <a:endParaRPr lang="en-US" dirty="0">
              <a:ln w="0"/>
              <a:solidFill>
                <a:schemeClr val="tx1"/>
              </a:solidFill>
              <a:effectLst>
                <a:outerShdw blurRad="38100" dist="19050" dir="2700000" algn="tl" rotWithShape="0">
                  <a:schemeClr val="dk1">
                    <a:alpha val="40000"/>
                  </a:schemeClr>
                </a:outerShdw>
              </a:effectLst>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39</a:t>
            </a:fld>
            <a:endParaRPr lang="en-US" dirty="0"/>
          </a:p>
        </p:txBody>
      </p:sp>
      <p:sp>
        <p:nvSpPr>
          <p:cNvPr id="2" name="Oval 1"/>
          <p:cNvSpPr/>
          <p:nvPr/>
        </p:nvSpPr>
        <p:spPr>
          <a:xfrm>
            <a:off x="4689566" y="2364377"/>
            <a:ext cx="261257" cy="310128"/>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Oval 10"/>
          <p:cNvSpPr/>
          <p:nvPr/>
        </p:nvSpPr>
        <p:spPr>
          <a:xfrm>
            <a:off x="4689565" y="4295173"/>
            <a:ext cx="261258" cy="319671"/>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0355336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86715" y="370505"/>
            <a:ext cx="1568058" cy="523220"/>
          </a:xfrm>
          <a:prstGeom prst="rect">
            <a:avLst/>
          </a:prstGeom>
        </p:spPr>
        <p:txBody>
          <a:bodyPr wrap="none">
            <a:spAutoFit/>
          </a:bodyPr>
          <a:lstStyle/>
          <a:p>
            <a:r>
              <a:rPr lang="en-US" sz="2800" dirty="0"/>
              <a:t>Materials</a:t>
            </a:r>
          </a:p>
        </p:txBody>
      </p:sp>
      <p:sp>
        <p:nvSpPr>
          <p:cNvPr id="6" name="Rectangle 5"/>
          <p:cNvSpPr/>
          <p:nvPr/>
        </p:nvSpPr>
        <p:spPr>
          <a:xfrm>
            <a:off x="1986715" y="1311031"/>
            <a:ext cx="2026773" cy="369332"/>
          </a:xfrm>
          <a:prstGeom prst="rect">
            <a:avLst/>
          </a:prstGeom>
        </p:spPr>
        <p:txBody>
          <a:bodyPr wrap="none">
            <a:spAutoFit/>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Structural materials</a:t>
            </a:r>
            <a:endParaRPr lang="en-US" dirty="0"/>
          </a:p>
        </p:txBody>
      </p:sp>
      <p:sp>
        <p:nvSpPr>
          <p:cNvPr id="7" name="Rectangle 6"/>
          <p:cNvSpPr/>
          <p:nvPr/>
        </p:nvSpPr>
        <p:spPr>
          <a:xfrm>
            <a:off x="1986715" y="1997641"/>
            <a:ext cx="1501373" cy="507831"/>
          </a:xfrm>
          <a:prstGeom prst="rect">
            <a:avLst/>
          </a:prstGeom>
        </p:spPr>
        <p:txBody>
          <a:bodyPr wrap="none">
            <a:spAutoFit/>
          </a:bodyPr>
          <a:lstStyle/>
          <a:p>
            <a:pPr marL="342900" lvl="0" indent="-342900">
              <a:lnSpc>
                <a:spcPct val="150000"/>
              </a:lnSpc>
              <a:spcAft>
                <a:spcPts val="1000"/>
              </a:spcAft>
              <a:buFont typeface="Symbol" panose="05050102010706020507" pitchFamily="18" charset="2"/>
              <a:buChar char=""/>
              <a:tabLst>
                <a:tab pos="270510" algn="r"/>
              </a:tabLst>
            </a:pP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Concrete:</a:t>
            </a:r>
            <a:endParaRPr lang="en-US"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ectangle 7"/>
          <p:cNvSpPr/>
          <p:nvPr/>
        </p:nvSpPr>
        <p:spPr>
          <a:xfrm>
            <a:off x="2258585" y="2638084"/>
            <a:ext cx="2371162"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Compressive strength</a:t>
            </a:r>
            <a:r>
              <a:rPr lang="en-US" dirty="0" smtClean="0">
                <a:solidFill>
                  <a:srgbClr val="000000"/>
                </a:solidFill>
                <a:latin typeface="Times New Roman" panose="02020603050405020304" pitchFamily="18" charset="0"/>
                <a:ea typeface="Calibri" panose="020F0502020204030204" pitchFamily="34" charset="0"/>
              </a:rPr>
              <a:t>:  </a:t>
            </a:r>
            <a:endParaRPr lang="en-US" dirty="0"/>
          </a:p>
        </p:txBody>
      </p:sp>
      <p:sp>
        <p:nvSpPr>
          <p:cNvPr id="9" name="Rectangle 8"/>
          <p:cNvSpPr/>
          <p:nvPr/>
        </p:nvSpPr>
        <p:spPr>
          <a:xfrm>
            <a:off x="4675592" y="2568834"/>
            <a:ext cx="3254417" cy="507831"/>
          </a:xfrm>
          <a:prstGeom prst="rect">
            <a:avLst/>
          </a:prstGeom>
        </p:spPr>
        <p:txBody>
          <a:bodyPr wrap="none">
            <a:spAutoFit/>
          </a:bodyPr>
          <a:lstStyle/>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f 'c=28 MPa (B350) for columns.</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4563061" y="2966361"/>
            <a:ext cx="3876382" cy="507831"/>
          </a:xfrm>
          <a:prstGeom prst="rect">
            <a:avLst/>
          </a:prstGeom>
        </p:spPr>
        <p:txBody>
          <a:bodyPr wrap="none">
            <a:spAutoFit/>
          </a:bodyPr>
          <a:lstStyle/>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f 'c=24 MPa (B300) for slabs &amp; beams.</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5" name="Rectangle 14"/>
          <p:cNvSpPr/>
          <p:nvPr/>
        </p:nvSpPr>
        <p:spPr>
          <a:xfrm>
            <a:off x="2140603" y="3391352"/>
            <a:ext cx="2185214"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Modulus of </a:t>
            </a:r>
            <a:r>
              <a:rPr lang="en-US" dirty="0" smtClean="0">
                <a:solidFill>
                  <a:srgbClr val="000000"/>
                </a:solidFill>
                <a:latin typeface="Times New Roman" panose="02020603050405020304" pitchFamily="18" charset="0"/>
                <a:ea typeface="Calibri" panose="020F0502020204030204" pitchFamily="34" charset="0"/>
              </a:rPr>
              <a:t>Elasticity</a:t>
            </a:r>
            <a:endParaRPr lang="en-US" dirty="0"/>
          </a:p>
        </p:txBody>
      </p:sp>
      <p:sp>
        <p:nvSpPr>
          <p:cNvPr id="16" name="Rectangle 15"/>
          <p:cNvSpPr/>
          <p:nvPr/>
        </p:nvSpPr>
        <p:spPr>
          <a:xfrm>
            <a:off x="2140603" y="3959954"/>
            <a:ext cx="1659429"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Unit weight (ɣ</a:t>
            </a:r>
            <a:r>
              <a:rPr lang="en-US" dirty="0" smtClean="0">
                <a:solidFill>
                  <a:srgbClr val="000000"/>
                </a:solidFill>
                <a:latin typeface="Times New Roman" panose="02020603050405020304" pitchFamily="18" charset="0"/>
                <a:ea typeface="Calibri" panose="020F0502020204030204" pitchFamily="34" charset="0"/>
              </a:rPr>
              <a:t>)</a:t>
            </a:r>
            <a:endParaRPr lang="en-US" dirty="0"/>
          </a:p>
        </p:txBody>
      </p:sp>
      <p:sp>
        <p:nvSpPr>
          <p:cNvPr id="17" name="Rectangle 16"/>
          <p:cNvSpPr/>
          <p:nvPr/>
        </p:nvSpPr>
        <p:spPr>
          <a:xfrm>
            <a:off x="1986715" y="4811876"/>
            <a:ext cx="2245166" cy="369332"/>
          </a:xfrm>
          <a:prstGeom prst="rect">
            <a:avLst/>
          </a:prstGeom>
        </p:spPr>
        <p:txBody>
          <a:bodyPr wrap="none">
            <a:spAutoFit/>
          </a:bodyPr>
          <a:lstStyle/>
          <a:p>
            <a:pPr marL="285750" indent="-285750">
              <a:buFont typeface="Arial" panose="020B0604020202020204" pitchFamily="34" charset="0"/>
              <a:buChar char="•"/>
            </a:pPr>
            <a:r>
              <a:rPr lang="en-US" b="1" dirty="0">
                <a:solidFill>
                  <a:srgbClr val="000000"/>
                </a:solidFill>
                <a:latin typeface="Times New Roman" panose="02020603050405020304" pitchFamily="18" charset="0"/>
                <a:ea typeface="Calibri" panose="020F0502020204030204" pitchFamily="34" charset="0"/>
              </a:rPr>
              <a:t>Reinforcing </a:t>
            </a:r>
            <a:r>
              <a:rPr lang="en-US" b="1" dirty="0" smtClean="0">
                <a:solidFill>
                  <a:srgbClr val="000000"/>
                </a:solidFill>
                <a:latin typeface="Times New Roman" panose="02020603050405020304" pitchFamily="18" charset="0"/>
                <a:ea typeface="Calibri" panose="020F0502020204030204" pitchFamily="34" charset="0"/>
              </a:rPr>
              <a:t>Steel:</a:t>
            </a:r>
            <a:endParaRPr lang="en-US" dirty="0"/>
          </a:p>
        </p:txBody>
      </p:sp>
      <p:sp>
        <p:nvSpPr>
          <p:cNvPr id="18" name="Rectangle 17"/>
          <p:cNvSpPr/>
          <p:nvPr/>
        </p:nvSpPr>
        <p:spPr>
          <a:xfrm>
            <a:off x="4231881" y="4811876"/>
            <a:ext cx="6096000" cy="646331"/>
          </a:xfrm>
          <a:prstGeom prst="rect">
            <a:avLst/>
          </a:prstGeom>
        </p:spPr>
        <p:txBody>
          <a:bodyPr>
            <a:spAutoFit/>
          </a:bodyPr>
          <a:lstStyle/>
          <a:p>
            <a:r>
              <a:rPr lang="en-US" dirty="0">
                <a:solidFill>
                  <a:srgbClr val="000000"/>
                </a:solidFill>
                <a:latin typeface="Times New Roman" panose="02020603050405020304" pitchFamily="18" charset="0"/>
                <a:ea typeface="Calibri" panose="020F0502020204030204" pitchFamily="34" charset="0"/>
              </a:rPr>
              <a:t>The steel used in this project is Grade-60 which has a yielding stress of 420MPa.</a:t>
            </a:r>
            <a:endParaRPr lang="en-US" dirty="0"/>
          </a:p>
        </p:txBody>
      </p:sp>
      <p:sp>
        <p:nvSpPr>
          <p:cNvPr id="19" name="Rectangle 18"/>
          <p:cNvSpPr/>
          <p:nvPr/>
        </p:nvSpPr>
        <p:spPr>
          <a:xfrm>
            <a:off x="2258585" y="5565144"/>
            <a:ext cx="2499402"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Modulus of elasticity (E</a:t>
            </a:r>
            <a:r>
              <a:rPr lang="en-US" dirty="0" smtClean="0">
                <a:solidFill>
                  <a:srgbClr val="000000"/>
                </a:solidFill>
                <a:latin typeface="Times New Roman" panose="02020603050405020304" pitchFamily="18" charset="0"/>
                <a:ea typeface="Calibri" panose="020F0502020204030204" pitchFamily="34" charset="0"/>
              </a:rPr>
              <a:t>)</a:t>
            </a:r>
            <a:endParaRPr lang="en-US" dirty="0"/>
          </a:p>
        </p:txBody>
      </p:sp>
      <p:sp>
        <p:nvSpPr>
          <p:cNvPr id="20" name="Rectangle 19"/>
          <p:cNvSpPr/>
          <p:nvPr/>
        </p:nvSpPr>
        <p:spPr>
          <a:xfrm>
            <a:off x="2634136" y="6067088"/>
            <a:ext cx="1694503"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Unit Weight (ɣ</a:t>
            </a:r>
            <a:r>
              <a:rPr lang="en-US" dirty="0" smtClean="0">
                <a:solidFill>
                  <a:srgbClr val="000000"/>
                </a:solidFill>
                <a:latin typeface="Times New Roman" panose="02020603050405020304" pitchFamily="18" charset="0"/>
                <a:ea typeface="Calibri" panose="020F0502020204030204" pitchFamily="34" charset="0"/>
              </a:rPr>
              <a:t>) </a:t>
            </a:r>
            <a:endParaRPr lang="en-US" dirty="0"/>
          </a:p>
        </p:txBody>
      </p:sp>
      <p:sp>
        <p:nvSpPr>
          <p:cNvPr id="21" name="Rectangle 20"/>
          <p:cNvSpPr/>
          <p:nvPr/>
        </p:nvSpPr>
        <p:spPr>
          <a:xfrm>
            <a:off x="4758788" y="5565144"/>
            <a:ext cx="1544012"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200,000 MPa .</a:t>
            </a:r>
            <a:endParaRPr lang="en-US" dirty="0"/>
          </a:p>
        </p:txBody>
      </p:sp>
      <p:sp>
        <p:nvSpPr>
          <p:cNvPr id="22" name="Rectangle 21"/>
          <p:cNvSpPr/>
          <p:nvPr/>
        </p:nvSpPr>
        <p:spPr>
          <a:xfrm>
            <a:off x="4195974" y="3889118"/>
            <a:ext cx="4081245" cy="507831"/>
          </a:xfrm>
          <a:prstGeom prst="rect">
            <a:avLst/>
          </a:prstGeom>
        </p:spPr>
        <p:txBody>
          <a:bodyPr wrap="none">
            <a:spAutoFit/>
          </a:bodyPr>
          <a:lstStyle/>
          <a:p>
            <a:pPr indent="360045" algn="just">
              <a:lnSpc>
                <a:spcPct val="150000"/>
              </a:lnSpc>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(plain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concrete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reinforced concrete)</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23" name="Rectangle 22"/>
          <p:cNvSpPr/>
          <p:nvPr/>
        </p:nvSpPr>
        <p:spPr>
          <a:xfrm>
            <a:off x="4817663" y="6067088"/>
            <a:ext cx="1757212"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(ɣ) = 77 KN/m</a:t>
            </a:r>
            <a:r>
              <a:rPr lang="en-US" baseline="30000" dirty="0">
                <a:solidFill>
                  <a:srgbClr val="000000"/>
                </a:solidFill>
                <a:latin typeface="Times New Roman" panose="02020603050405020304" pitchFamily="18" charset="0"/>
                <a:ea typeface="Calibri" panose="020F0502020204030204" pitchFamily="34" charset="0"/>
              </a:rPr>
              <a:t>3</a:t>
            </a:r>
            <a:endParaRPr lang="en-US" dirty="0"/>
          </a:p>
        </p:txBody>
      </p:sp>
      <p:sp>
        <p:nvSpPr>
          <p:cNvPr id="24" name="Slide Number Placeholder 2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055237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49828" y="2499768"/>
            <a:ext cx="4032804" cy="2339102"/>
          </a:xfrm>
          <a:prstGeom prst="rect">
            <a:avLst/>
          </a:prstGeom>
        </p:spPr>
        <p:txBody>
          <a:bodyPr wrap="squar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seismic force-resisting system is</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a:spcAft>
                <a:spcPts val="600"/>
              </a:spcAft>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Special reinforced concrete shear walls in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Y-direction</a:t>
            </a:r>
          </a:p>
          <a:p>
            <a:pPr marL="285750" indent="-285750">
              <a:spcAft>
                <a:spcPts val="600"/>
              </a:spcAft>
              <a:buFont typeface="Arial" panose="020B0604020202020204" pitchFamily="34" charset="0"/>
              <a:buChar char="•"/>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Special reinforced concrete moment frames in X-direction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40</a:t>
            </a:fld>
            <a:endParaRPr lang="en-US" dirty="0"/>
          </a:p>
        </p:txBody>
      </p:sp>
      <p:pic>
        <p:nvPicPr>
          <p:cNvPr id="6" name="صورة 6"/>
          <p:cNvPicPr/>
          <p:nvPr/>
        </p:nvPicPr>
        <p:blipFill>
          <a:blip r:embed="rId2"/>
          <a:srcRect/>
          <a:stretch>
            <a:fillRect/>
          </a:stretch>
        </p:blipFill>
        <p:spPr bwMode="auto">
          <a:xfrm>
            <a:off x="5121094" y="1590266"/>
            <a:ext cx="7070906" cy="5267734"/>
          </a:xfrm>
          <a:prstGeom prst="rect">
            <a:avLst/>
          </a:prstGeom>
          <a:noFill/>
          <a:ln w="9525">
            <a:noFill/>
            <a:miter lim="800000"/>
            <a:headEnd/>
            <a:tailEnd/>
          </a:ln>
        </p:spPr>
      </p:pic>
    </p:spTree>
    <p:extLst>
      <p:ext uri="{BB962C8B-B14F-4D97-AF65-F5344CB8AC3E}">
        <p14:creationId xmlns:p14="http://schemas.microsoft.com/office/powerpoint/2010/main" val="10124106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1"/>
          <p:cNvPicPr/>
          <p:nvPr/>
        </p:nvPicPr>
        <p:blipFill>
          <a:blip r:embed="rId2"/>
          <a:srcRect/>
          <a:stretch>
            <a:fillRect/>
          </a:stretch>
        </p:blipFill>
        <p:spPr bwMode="auto">
          <a:xfrm>
            <a:off x="257357" y="981936"/>
            <a:ext cx="5746750" cy="3927475"/>
          </a:xfrm>
          <a:prstGeom prst="rect">
            <a:avLst/>
          </a:prstGeom>
          <a:noFill/>
          <a:ln w="9525">
            <a:noFill/>
            <a:miter lim="800000"/>
            <a:headEnd/>
            <a:tailEnd/>
          </a:ln>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6103801" y="1102858"/>
            <a:ext cx="5941060" cy="3476625"/>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18895802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38805" y="109249"/>
            <a:ext cx="4035079" cy="584775"/>
          </a:xfrm>
          <a:prstGeom prst="rect">
            <a:avLst/>
          </a:prstGeom>
        </p:spPr>
        <p:txBody>
          <a:bodyPr wrap="none">
            <a:spAutoFit/>
          </a:bodyPr>
          <a:lstStyle/>
          <a:p>
            <a:r>
              <a:rPr lang="en-US" sz="3200" dirty="0"/>
              <a:t>structural irregularities</a:t>
            </a:r>
          </a:p>
        </p:txBody>
      </p:sp>
      <p:sp>
        <p:nvSpPr>
          <p:cNvPr id="5" name="Rectangle 4"/>
          <p:cNvSpPr/>
          <p:nvPr/>
        </p:nvSpPr>
        <p:spPr>
          <a:xfrm>
            <a:off x="1838805" y="1167340"/>
            <a:ext cx="2846420" cy="369332"/>
          </a:xfrm>
          <a:prstGeom prst="rect">
            <a:avLst/>
          </a:prstGeom>
        </p:spPr>
        <p:txBody>
          <a:bodyPr wrap="none">
            <a:spAutoFit/>
          </a:bodyPr>
          <a:lstStyle/>
          <a:p>
            <a:r>
              <a:rPr lang="en-US" altLang="ar-EG" dirty="0"/>
              <a:t>Plan Structural Irregularities</a:t>
            </a:r>
            <a:endParaRPr lang="en-US" dirty="0"/>
          </a:p>
        </p:txBody>
      </p:sp>
      <p:sp>
        <p:nvSpPr>
          <p:cNvPr id="6" name="Rectangle 5"/>
          <p:cNvSpPr/>
          <p:nvPr/>
        </p:nvSpPr>
        <p:spPr>
          <a:xfrm>
            <a:off x="1724296" y="1940396"/>
            <a:ext cx="6096000" cy="880369"/>
          </a:xfrm>
          <a:prstGeom prst="rect">
            <a:avLst/>
          </a:prstGeom>
        </p:spPr>
        <p:txBody>
          <a:bodyPr>
            <a:spAutoFit/>
          </a:bodyPr>
          <a:lstStyle/>
          <a:p>
            <a:pPr>
              <a:lnSpc>
                <a:spcPct val="150000"/>
              </a:lnSpc>
            </a:pPr>
            <a:r>
              <a:rPr lang="en-US" altLang="ar-EG" dirty="0"/>
              <a:t>1a - Torsional </a:t>
            </a:r>
            <a:r>
              <a:rPr lang="en-US" altLang="ar-EG" dirty="0" smtClean="0"/>
              <a:t>Irregularity</a:t>
            </a:r>
            <a:endParaRPr lang="en-US" altLang="ar-EG" dirty="0"/>
          </a:p>
          <a:p>
            <a:pPr>
              <a:lnSpc>
                <a:spcPct val="150000"/>
              </a:lnSpc>
            </a:pPr>
            <a:r>
              <a:rPr lang="en-US" altLang="ar-EG" dirty="0"/>
              <a:t>1b - Extreme Torsional </a:t>
            </a:r>
            <a:r>
              <a:rPr lang="en-US" altLang="ar-EG" dirty="0" smtClean="0"/>
              <a:t>Irregularity</a:t>
            </a:r>
            <a:endParaRPr lang="en-US" altLang="ar-EG" dirty="0"/>
          </a:p>
        </p:txBody>
      </p:sp>
      <p:sp>
        <p:nvSpPr>
          <p:cNvPr id="9" name="Rectangle 8"/>
          <p:cNvSpPr/>
          <p:nvPr/>
        </p:nvSpPr>
        <p:spPr>
          <a:xfrm>
            <a:off x="2679548" y="2993569"/>
            <a:ext cx="2005677"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LOAD CASE EXD</a:t>
            </a:r>
            <a:endParaRPr lang="en-US" dirty="0"/>
          </a:p>
        </p:txBody>
      </p:sp>
      <p:sp>
        <p:nvSpPr>
          <p:cNvPr id="11" name="Rectangle 10"/>
          <p:cNvSpPr/>
          <p:nvPr/>
        </p:nvSpPr>
        <p:spPr>
          <a:xfrm>
            <a:off x="8136808" y="3008533"/>
            <a:ext cx="2005677"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LOAD CASE EYD</a:t>
            </a:r>
            <a:endParaRPr lang="en-US" dirty="0"/>
          </a:p>
        </p:txBody>
      </p:sp>
      <p:pic>
        <p:nvPicPr>
          <p:cNvPr id="13" name="Picture 12"/>
          <p:cNvPicPr/>
          <p:nvPr/>
        </p:nvPicPr>
        <p:blipFill>
          <a:blip r:embed="rId2">
            <a:extLst>
              <a:ext uri="{28A0092B-C50C-407E-A947-70E740481C1C}">
                <a14:useLocalDpi xmlns:a14="http://schemas.microsoft.com/office/drawing/2010/main" val="0"/>
              </a:ext>
            </a:extLst>
          </a:blip>
          <a:srcRect/>
          <a:stretch>
            <a:fillRect/>
          </a:stretch>
        </p:blipFill>
        <p:spPr bwMode="auto">
          <a:xfrm>
            <a:off x="6560189" y="663499"/>
            <a:ext cx="4667250" cy="2042160"/>
          </a:xfrm>
          <a:prstGeom prst="rect">
            <a:avLst/>
          </a:prstGeom>
          <a:noFill/>
          <a:ln>
            <a:noFill/>
          </a:ln>
        </p:spPr>
      </p:pic>
      <p:sp>
        <p:nvSpPr>
          <p:cNvPr id="3" name="Slide Number Placeholder 2"/>
          <p:cNvSpPr>
            <a:spLocks noGrp="1"/>
          </p:cNvSpPr>
          <p:nvPr>
            <p:ph type="sldNum" sz="quarter" idx="12"/>
          </p:nvPr>
        </p:nvSpPr>
        <p:spPr/>
        <p:txBody>
          <a:bodyPr/>
          <a:lstStyle/>
          <a:p>
            <a:fld id="{D57F1E4F-1CFF-5643-939E-217C01CDF565}" type="slidenum">
              <a:rPr lang="en-US" smtClean="0"/>
              <a:pPr/>
              <a:t>42</a:t>
            </a:fld>
            <a:endParaRPr lang="en-US" dirty="0"/>
          </a:p>
        </p:txBody>
      </p:sp>
      <p:pic>
        <p:nvPicPr>
          <p:cNvPr id="12" name="صورة 7"/>
          <p:cNvPicPr/>
          <p:nvPr/>
        </p:nvPicPr>
        <p:blipFill>
          <a:blip r:embed="rId3"/>
          <a:srcRect/>
          <a:stretch>
            <a:fillRect/>
          </a:stretch>
        </p:blipFill>
        <p:spPr bwMode="auto">
          <a:xfrm>
            <a:off x="0" y="3420597"/>
            <a:ext cx="5873884" cy="3176145"/>
          </a:xfrm>
          <a:prstGeom prst="rect">
            <a:avLst/>
          </a:prstGeom>
          <a:noFill/>
          <a:ln w="9525">
            <a:noFill/>
            <a:miter lim="800000"/>
            <a:headEnd/>
            <a:tailEnd/>
          </a:ln>
        </p:spPr>
      </p:pic>
      <p:pic>
        <p:nvPicPr>
          <p:cNvPr id="14" name="صورة 10"/>
          <p:cNvPicPr/>
          <p:nvPr/>
        </p:nvPicPr>
        <p:blipFill>
          <a:blip r:embed="rId4"/>
          <a:srcRect/>
          <a:stretch>
            <a:fillRect/>
          </a:stretch>
        </p:blipFill>
        <p:spPr bwMode="auto">
          <a:xfrm>
            <a:off x="5480688" y="3420598"/>
            <a:ext cx="6711311" cy="3437401"/>
          </a:xfrm>
          <a:prstGeom prst="rect">
            <a:avLst/>
          </a:prstGeom>
          <a:noFill/>
          <a:ln w="9525">
            <a:noFill/>
            <a:miter lim="800000"/>
            <a:headEnd/>
            <a:tailEnd/>
          </a:ln>
        </p:spPr>
      </p:pic>
    </p:spTree>
    <p:extLst>
      <p:ext uri="{BB962C8B-B14F-4D97-AF65-F5344CB8AC3E}">
        <p14:creationId xmlns:p14="http://schemas.microsoft.com/office/powerpoint/2010/main" val="16185386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45864" y="631763"/>
            <a:ext cx="1994970" cy="369332"/>
          </a:xfrm>
          <a:prstGeom prst="rect">
            <a:avLst/>
          </a:prstGeom>
        </p:spPr>
        <p:txBody>
          <a:bodyPr wrap="none">
            <a:spAutoFit/>
          </a:bodyPr>
          <a:lstStyle/>
          <a:p>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Re-entrant Corners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843349" y="1573529"/>
            <a:ext cx="5306060" cy="3578225"/>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43</a:t>
            </a:fld>
            <a:endParaRPr lang="en-US" dirty="0"/>
          </a:p>
        </p:txBody>
      </p:sp>
    </p:spTree>
    <p:extLst>
      <p:ext uri="{BB962C8B-B14F-4D97-AF65-F5344CB8AC3E}">
        <p14:creationId xmlns:p14="http://schemas.microsoft.com/office/powerpoint/2010/main" val="16934098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09040" y="932208"/>
            <a:ext cx="2548775" cy="369332"/>
          </a:xfrm>
          <a:prstGeom prst="rect">
            <a:avLst/>
          </a:prstGeom>
        </p:spPr>
        <p:txBody>
          <a:bodyPr wrap="none">
            <a:spAutoFit/>
          </a:bodyPr>
          <a:lstStyle/>
          <a:p>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Diaphragm Discontinuity</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653937" y="1987823"/>
            <a:ext cx="6960326" cy="3790950"/>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44</a:t>
            </a:fld>
            <a:endParaRPr lang="en-US" dirty="0"/>
          </a:p>
        </p:txBody>
      </p:sp>
    </p:spTree>
    <p:extLst>
      <p:ext uri="{BB962C8B-B14F-4D97-AF65-F5344CB8AC3E}">
        <p14:creationId xmlns:p14="http://schemas.microsoft.com/office/powerpoint/2010/main" val="3545704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53980" y="566448"/>
            <a:ext cx="2144498" cy="369332"/>
          </a:xfrm>
          <a:prstGeom prst="rect">
            <a:avLst/>
          </a:prstGeom>
        </p:spPr>
        <p:txBody>
          <a:bodyPr wrap="none">
            <a:spAutoFit/>
          </a:bodyPr>
          <a:lstStyle/>
          <a:p>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Out-of-plane Offsets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347765" y="1725521"/>
            <a:ext cx="4659767" cy="3674428"/>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45</a:t>
            </a:fld>
            <a:endParaRPr lang="en-US" dirty="0"/>
          </a:p>
        </p:txBody>
      </p:sp>
    </p:spTree>
    <p:extLst>
      <p:ext uri="{BB962C8B-B14F-4D97-AF65-F5344CB8AC3E}">
        <p14:creationId xmlns:p14="http://schemas.microsoft.com/office/powerpoint/2010/main" val="21618526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1573" y="762391"/>
            <a:ext cx="2121928" cy="369332"/>
          </a:xfrm>
          <a:prstGeom prst="rect">
            <a:avLst/>
          </a:prstGeom>
        </p:spPr>
        <p:txBody>
          <a:bodyPr wrap="none">
            <a:spAutoFit/>
          </a:bodyPr>
          <a:lstStyle/>
          <a:p>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Nonparallel Systems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881993" y="2253343"/>
            <a:ext cx="6118316" cy="3154680"/>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46</a:t>
            </a:fld>
            <a:endParaRPr lang="en-US" dirty="0"/>
          </a:p>
        </p:txBody>
      </p:sp>
    </p:spTree>
    <p:extLst>
      <p:ext uri="{BB962C8B-B14F-4D97-AF65-F5344CB8AC3E}">
        <p14:creationId xmlns:p14="http://schemas.microsoft.com/office/powerpoint/2010/main" val="24233077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51388" y="540323"/>
            <a:ext cx="4697761" cy="523220"/>
          </a:xfrm>
          <a:prstGeom prst="rect">
            <a:avLst/>
          </a:prstGeom>
        </p:spPr>
        <p:txBody>
          <a:bodyPr wrap="none">
            <a:spAutoFit/>
          </a:bodyPr>
          <a:lstStyle/>
          <a:p>
            <a:r>
              <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rPr>
              <a:t>vertical Structural Irregularities</a:t>
            </a:r>
            <a:endParaRPr lang="en-US" sz="2800" dirty="0"/>
          </a:p>
        </p:txBody>
      </p:sp>
      <p:sp>
        <p:nvSpPr>
          <p:cNvPr id="4" name="Rectangle 3"/>
          <p:cNvSpPr/>
          <p:nvPr/>
        </p:nvSpPr>
        <p:spPr>
          <a:xfrm>
            <a:off x="1951388" y="1572288"/>
            <a:ext cx="3563220" cy="369332"/>
          </a:xfrm>
          <a:prstGeom prst="rect">
            <a:avLst/>
          </a:prstGeom>
        </p:spPr>
        <p:txBody>
          <a:bodyPr wrap="none">
            <a:spAutoFit/>
          </a:bodyPr>
          <a:lstStyle/>
          <a:p>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1A-</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Stiffness Irregularity -Soft Story</a:t>
            </a:r>
            <a:endParaRPr lang="en-US" dirty="0"/>
          </a:p>
        </p:txBody>
      </p:sp>
      <p:sp>
        <p:nvSpPr>
          <p:cNvPr id="5" name="Rectangle 4"/>
          <p:cNvSpPr/>
          <p:nvPr/>
        </p:nvSpPr>
        <p:spPr>
          <a:xfrm>
            <a:off x="1951388" y="1923930"/>
            <a:ext cx="4362541" cy="646331"/>
          </a:xfrm>
          <a:prstGeom prst="rect">
            <a:avLst/>
          </a:prstGeom>
        </p:spPr>
        <p:txBody>
          <a:bodyPr wrap="none">
            <a:spAutoFit/>
          </a:bodyPr>
          <a:lstStyle/>
          <a:p>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1B -</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Stiffness Irregularity-Extreme Soft Story</a:t>
            </a:r>
          </a:p>
          <a:p>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endParaRPr lang="en-US"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2644408" y="3198903"/>
            <a:ext cx="5740400" cy="2444252"/>
          </a:xfrm>
          <a:prstGeom prst="rect">
            <a:avLst/>
          </a:prstGeom>
        </p:spPr>
      </p:pic>
      <p:sp>
        <p:nvSpPr>
          <p:cNvPr id="7" name="Slide Number Placeholder 6"/>
          <p:cNvSpPr>
            <a:spLocks noGrp="1"/>
          </p:cNvSpPr>
          <p:nvPr>
            <p:ph type="sldNum" sz="quarter" idx="12"/>
          </p:nvPr>
        </p:nvSpPr>
        <p:spPr/>
        <p:txBody>
          <a:bodyPr/>
          <a:lstStyle/>
          <a:p>
            <a:fld id="{D57F1E4F-1CFF-5643-939E-217C01CDF565}" type="slidenum">
              <a:rPr lang="en-US" smtClean="0"/>
              <a:pPr/>
              <a:t>47</a:t>
            </a:fld>
            <a:endParaRPr lang="en-US" dirty="0"/>
          </a:p>
        </p:txBody>
      </p:sp>
    </p:spTree>
    <p:extLst>
      <p:ext uri="{BB962C8B-B14F-4D97-AF65-F5344CB8AC3E}">
        <p14:creationId xmlns:p14="http://schemas.microsoft.com/office/powerpoint/2010/main" val="30433690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87985" y="736266"/>
            <a:ext cx="2807115" cy="369332"/>
          </a:xfrm>
          <a:prstGeom prst="rect">
            <a:avLst/>
          </a:prstGeom>
        </p:spPr>
        <p:txBody>
          <a:bodyPr wrap="none">
            <a:spAutoFit/>
          </a:bodyPr>
          <a:lstStyle/>
          <a:p>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Weight (Mass) Irregularity</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765686" y="1999479"/>
            <a:ext cx="2948623" cy="3604487"/>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48</a:t>
            </a:fld>
            <a:endParaRPr lang="en-US" dirty="0"/>
          </a:p>
        </p:txBody>
      </p:sp>
    </p:spTree>
    <p:extLst>
      <p:ext uri="{BB962C8B-B14F-4D97-AF65-F5344CB8AC3E}">
        <p14:creationId xmlns:p14="http://schemas.microsoft.com/office/powerpoint/2010/main" val="6577543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15263" y="618700"/>
            <a:ext cx="3092193" cy="369332"/>
          </a:xfrm>
          <a:prstGeom prst="rect">
            <a:avLst/>
          </a:prstGeom>
        </p:spPr>
        <p:txBody>
          <a:bodyPr wrap="none">
            <a:spAutoFit/>
          </a:bodyPr>
          <a:lstStyle/>
          <a:p>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Vertical Geometry Irregularity</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806338" y="2060120"/>
            <a:ext cx="5318760" cy="2942953"/>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49</a:t>
            </a:fld>
            <a:endParaRPr lang="en-US" dirty="0"/>
          </a:p>
        </p:txBody>
      </p:sp>
    </p:spTree>
    <p:extLst>
      <p:ext uri="{BB962C8B-B14F-4D97-AF65-F5344CB8AC3E}">
        <p14:creationId xmlns:p14="http://schemas.microsoft.com/office/powerpoint/2010/main" val="4133447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42142" y="618699"/>
            <a:ext cx="3401316" cy="461665"/>
          </a:xfrm>
          <a:prstGeom prst="rect">
            <a:avLst/>
          </a:prstGeom>
        </p:spPr>
        <p:txBody>
          <a:bodyPr wrap="none">
            <a:spAutoFit/>
          </a:bodyPr>
          <a:lstStyle/>
          <a:p>
            <a:r>
              <a:rPr lang="en-US" sz="2400" b="1" dirty="0">
                <a:solidFill>
                  <a:srgbClr val="000000"/>
                </a:solidFill>
                <a:latin typeface="Calibri" panose="020F0502020204030204" pitchFamily="34" charset="0"/>
                <a:ea typeface="Calibri" panose="020F0502020204030204" pitchFamily="34" charset="0"/>
                <a:cs typeface="Arial" panose="020B0604020202020204" pitchFamily="34" charset="0"/>
              </a:rPr>
              <a:t>Non- Structural materials</a:t>
            </a:r>
            <a:endParaRPr lang="en-US" sz="2400" b="1" dirty="0"/>
          </a:p>
        </p:txBody>
      </p:sp>
      <p:sp>
        <p:nvSpPr>
          <p:cNvPr id="6" name="Rectangle 5"/>
          <p:cNvSpPr/>
          <p:nvPr/>
        </p:nvSpPr>
        <p:spPr>
          <a:xfrm>
            <a:off x="2042142" y="1702916"/>
            <a:ext cx="825867"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Blocks</a:t>
            </a:r>
            <a:endParaRPr lang="en-US" dirty="0"/>
          </a:p>
        </p:txBody>
      </p:sp>
      <p:pic>
        <p:nvPicPr>
          <p:cNvPr id="7" name="image7.jpeg"/>
          <p:cNvPicPr/>
          <p:nvPr/>
        </p:nvPicPr>
        <p:blipFill>
          <a:blip r:embed="rId2" cstate="print"/>
          <a:stretch>
            <a:fillRect/>
          </a:stretch>
        </p:blipFill>
        <p:spPr>
          <a:xfrm>
            <a:off x="7116808" y="1887582"/>
            <a:ext cx="2190750" cy="733425"/>
          </a:xfrm>
          <a:prstGeom prst="rect">
            <a:avLst/>
          </a:prstGeom>
        </p:spPr>
      </p:pic>
      <p:sp>
        <p:nvSpPr>
          <p:cNvPr id="8" name="Rectangle 7"/>
          <p:cNvSpPr/>
          <p:nvPr/>
        </p:nvSpPr>
        <p:spPr>
          <a:xfrm>
            <a:off x="2042142" y="2924210"/>
            <a:ext cx="638188" cy="463397"/>
          </a:xfrm>
          <a:prstGeom prst="rect">
            <a:avLst/>
          </a:prstGeom>
        </p:spPr>
        <p:txBody>
          <a:bodyPr wrap="none">
            <a:spAutoFit/>
          </a:bodyPr>
          <a:lstStyle/>
          <a:p>
            <a:pPr lvl="0">
              <a:lnSpc>
                <a:spcPct val="150000"/>
              </a:lnSpc>
              <a:spcAft>
                <a:spcPts val="1000"/>
              </a:spcAft>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Tiles</a:t>
            </a:r>
            <a:endParaRPr lang="en-US"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9" name="صورة 1" descr="نتيجة بحث الصور عن ‪tiles‬‏"/>
          <p:cNvPicPr/>
          <p:nvPr/>
        </p:nvPicPr>
        <p:blipFill>
          <a:blip r:embed="rId3"/>
          <a:srcRect/>
          <a:stretch>
            <a:fillRect/>
          </a:stretch>
        </p:blipFill>
        <p:spPr bwMode="auto">
          <a:xfrm>
            <a:off x="7078708" y="2924210"/>
            <a:ext cx="2228850" cy="1362075"/>
          </a:xfrm>
          <a:prstGeom prst="rect">
            <a:avLst/>
          </a:prstGeom>
          <a:noFill/>
          <a:ln w="9525">
            <a:noFill/>
            <a:miter lim="800000"/>
            <a:headEnd/>
            <a:tailEnd/>
          </a:ln>
        </p:spPr>
      </p:pic>
      <p:sp>
        <p:nvSpPr>
          <p:cNvPr id="10" name="Rectangle 9"/>
          <p:cNvSpPr/>
          <p:nvPr/>
        </p:nvSpPr>
        <p:spPr>
          <a:xfrm>
            <a:off x="2042142" y="4694311"/>
            <a:ext cx="1107996"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Plastering</a:t>
            </a:r>
            <a:endParaRPr lang="en-US" dirty="0"/>
          </a:p>
        </p:txBody>
      </p:sp>
      <p:pic>
        <p:nvPicPr>
          <p:cNvPr id="11" name="image13.jpeg"/>
          <p:cNvPicPr/>
          <p:nvPr/>
        </p:nvPicPr>
        <p:blipFill>
          <a:blip r:embed="rId4" cstate="print"/>
          <a:stretch>
            <a:fillRect/>
          </a:stretch>
        </p:blipFill>
        <p:spPr>
          <a:xfrm>
            <a:off x="6388598" y="4844115"/>
            <a:ext cx="3176905" cy="1530985"/>
          </a:xfrm>
          <a:prstGeom prst="rect">
            <a:avLst/>
          </a:prstGeom>
        </p:spPr>
      </p:pic>
      <p:sp>
        <p:nvSpPr>
          <p:cNvPr id="12" name="Slide Number Placeholder 11"/>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7191524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63337" y="728395"/>
            <a:ext cx="6096000" cy="646331"/>
          </a:xfrm>
          <a:prstGeom prst="rect">
            <a:avLst/>
          </a:prstGeom>
        </p:spPr>
        <p:txBody>
          <a:bodyPr>
            <a:spAutoFit/>
          </a:bodyPr>
          <a:lstStyle/>
          <a:p>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In-plane Discontinuity in Vertical Lateral Force Resisting Elements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252344" y="2550976"/>
            <a:ext cx="6800215" cy="3170555"/>
          </a:xfrm>
          <a:prstGeom prst="rect">
            <a:avLst/>
          </a:prstGeom>
        </p:spPr>
      </p:pic>
      <p:sp>
        <p:nvSpPr>
          <p:cNvPr id="5" name="Slide Number Placeholder 4"/>
          <p:cNvSpPr>
            <a:spLocks noGrp="1"/>
          </p:cNvSpPr>
          <p:nvPr>
            <p:ph type="sldNum" sz="quarter" idx="12"/>
          </p:nvPr>
        </p:nvSpPr>
        <p:spPr/>
        <p:txBody>
          <a:bodyPr/>
          <a:lstStyle/>
          <a:p>
            <a:fld id="{D57F1E4F-1CFF-5643-939E-217C01CDF565}" type="slidenum">
              <a:rPr lang="en-US" smtClean="0"/>
              <a:pPr/>
              <a:t>50</a:t>
            </a:fld>
            <a:endParaRPr lang="en-US" dirty="0"/>
          </a:p>
        </p:txBody>
      </p:sp>
    </p:spTree>
    <p:extLst>
      <p:ext uri="{BB962C8B-B14F-4D97-AF65-F5344CB8AC3E}">
        <p14:creationId xmlns:p14="http://schemas.microsoft.com/office/powerpoint/2010/main" val="329398186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37296" y="422756"/>
            <a:ext cx="5947910" cy="369332"/>
          </a:xfrm>
          <a:prstGeom prst="rect">
            <a:avLst/>
          </a:prstGeom>
        </p:spPr>
        <p:txBody>
          <a:bodyPr wrap="none">
            <a:spAutoFit/>
          </a:bodyPr>
          <a:lstStyle/>
          <a:p>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5A -</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Discontinuity in Lateral Strength-Weak Story irregularity</a:t>
            </a:r>
          </a:p>
        </p:txBody>
      </p:sp>
      <p:sp>
        <p:nvSpPr>
          <p:cNvPr id="4" name="Rectangle 3"/>
          <p:cNvSpPr/>
          <p:nvPr/>
        </p:nvSpPr>
        <p:spPr>
          <a:xfrm>
            <a:off x="1837296" y="792088"/>
            <a:ext cx="6783524" cy="369332"/>
          </a:xfrm>
          <a:prstGeom prst="rect">
            <a:avLst/>
          </a:prstGeom>
        </p:spPr>
        <p:txBody>
          <a:bodyPr wrap="none">
            <a:spAutoFit/>
          </a:bodyPr>
          <a:lstStyle/>
          <a:p>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5B -</a:t>
            </a:r>
            <a:r>
              <a:rPr lang="en-US"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b="1" u="sng" dirty="0">
                <a:solidFill>
                  <a:srgbClr val="000000"/>
                </a:solidFill>
                <a:latin typeface="Calibri" panose="020F0502020204030204" pitchFamily="34" charset="0"/>
                <a:ea typeface="Calibri" panose="020F0502020204030204" pitchFamily="34" charset="0"/>
                <a:cs typeface="Arial" panose="020B0604020202020204" pitchFamily="34" charset="0"/>
              </a:rPr>
              <a:t>Discontinuity in Lateral Strength-Extreme Weak Story irregularity</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132217" y="1928358"/>
            <a:ext cx="3261360" cy="3641408"/>
          </a:xfrm>
          <a:prstGeom prst="rect">
            <a:avLst/>
          </a:prstGeom>
        </p:spPr>
      </p:pic>
      <p:sp>
        <p:nvSpPr>
          <p:cNvPr id="6" name="Slide Number Placeholder 5"/>
          <p:cNvSpPr>
            <a:spLocks noGrp="1"/>
          </p:cNvSpPr>
          <p:nvPr>
            <p:ph type="sldNum" sz="quarter" idx="12"/>
          </p:nvPr>
        </p:nvSpPr>
        <p:spPr/>
        <p:txBody>
          <a:bodyPr/>
          <a:lstStyle/>
          <a:p>
            <a:fld id="{D57F1E4F-1CFF-5643-939E-217C01CDF565}" type="slidenum">
              <a:rPr lang="en-US" smtClean="0"/>
              <a:pPr/>
              <a:t>51</a:t>
            </a:fld>
            <a:endParaRPr lang="en-US" dirty="0"/>
          </a:p>
        </p:txBody>
      </p:sp>
    </p:spTree>
    <p:extLst>
      <p:ext uri="{BB962C8B-B14F-4D97-AF65-F5344CB8AC3E}">
        <p14:creationId xmlns:p14="http://schemas.microsoft.com/office/powerpoint/2010/main" val="20500657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52</a:t>
            </a:fld>
            <a:endParaRPr lang="en-US" dirty="0"/>
          </a:p>
        </p:txBody>
      </p:sp>
      <p:sp>
        <p:nvSpPr>
          <p:cNvPr id="13" name="Rectangle 12"/>
          <p:cNvSpPr/>
          <p:nvPr/>
        </p:nvSpPr>
        <p:spPr>
          <a:xfrm>
            <a:off x="1780275" y="174562"/>
            <a:ext cx="3549370" cy="461665"/>
          </a:xfrm>
          <a:prstGeom prst="rect">
            <a:avLst/>
          </a:prstGeom>
        </p:spPr>
        <p:txBody>
          <a:bodyPr wrap="none">
            <a:spAutoFit/>
          </a:bodyPr>
          <a:lstStyle/>
          <a:p>
            <a:pPr marL="285750" indent="-285750">
              <a:buFont typeface="Arial" panose="020B0604020202020204" pitchFamily="34" charset="0"/>
              <a:buChar char="•"/>
            </a:pPr>
            <a:r>
              <a:rPr lang="en-US" sz="2400" i="1" dirty="0"/>
              <a:t>Definition of mass source</a:t>
            </a:r>
          </a:p>
        </p:txBody>
      </p:sp>
      <mc:AlternateContent xmlns:mc="http://schemas.openxmlformats.org/markup-compatibility/2006" xmlns:a14="http://schemas.microsoft.com/office/drawing/2010/main">
        <mc:Choice Requires="a14">
          <p:sp>
            <p:nvSpPr>
              <p:cNvPr id="14" name="Rectangle 13"/>
              <p:cNvSpPr/>
              <p:nvPr/>
            </p:nvSpPr>
            <p:spPr>
              <a:xfrm>
                <a:off x="1894352" y="3427177"/>
                <a:ext cx="529433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i="1">
                          <a:latin typeface="Cambria Math" panose="02040503050406030204" pitchFamily="18" charset="0"/>
                        </a:rPr>
                        <m:t>T</m:t>
                      </m:r>
                      <m:r>
                        <a:rPr lang="en-US" i="1">
                          <a:latin typeface="Cambria Math" panose="02040503050406030204" pitchFamily="18" charset="0"/>
                        </a:rPr>
                        <m:t> = </m:t>
                      </m:r>
                      <m:r>
                        <m:rPr>
                          <m:sty m:val="p"/>
                        </m:rPr>
                        <a:rPr lang="en-US" i="1">
                          <a:latin typeface="Cambria Math" panose="02040503050406030204" pitchFamily="18" charset="0"/>
                        </a:rPr>
                        <m:t>Fundamental</m:t>
                      </m:r>
                      <m:r>
                        <a:rPr lang="en-US" i="1">
                          <a:latin typeface="Cambria Math" panose="02040503050406030204" pitchFamily="18" charset="0"/>
                        </a:rPr>
                        <m:t> </m:t>
                      </m:r>
                      <m:r>
                        <m:rPr>
                          <m:sty m:val="p"/>
                        </m:rPr>
                        <a:rPr lang="en-US" i="1">
                          <a:latin typeface="Cambria Math" panose="02040503050406030204" pitchFamily="18" charset="0"/>
                        </a:rPr>
                        <m:t>period</m:t>
                      </m:r>
                      <m:r>
                        <a:rPr lang="en-US" i="1">
                          <a:latin typeface="Cambria Math" panose="02040503050406030204" pitchFamily="18" charset="0"/>
                        </a:rPr>
                        <m:t> </m:t>
                      </m:r>
                      <m:r>
                        <m:rPr>
                          <m:sty m:val="p"/>
                        </m:rPr>
                        <a:rPr lang="en-US" i="1">
                          <a:latin typeface="Cambria Math" panose="02040503050406030204" pitchFamily="18" charset="0"/>
                        </a:rPr>
                        <m:t>of</m:t>
                      </m:r>
                      <m:r>
                        <a:rPr lang="en-US" i="1">
                          <a:latin typeface="Cambria Math" panose="02040503050406030204" pitchFamily="18" charset="0"/>
                        </a:rPr>
                        <m:t> </m:t>
                      </m:r>
                      <m:r>
                        <m:rPr>
                          <m:sty m:val="p"/>
                        </m:rPr>
                        <a:rPr lang="en-US" i="1">
                          <a:latin typeface="Cambria Math" panose="02040503050406030204" pitchFamily="18" charset="0"/>
                        </a:rPr>
                        <m:t>the</m:t>
                      </m:r>
                      <m:r>
                        <a:rPr lang="en-US" i="1">
                          <a:latin typeface="Cambria Math" panose="02040503050406030204" pitchFamily="18" charset="0"/>
                        </a:rPr>
                        <m:t> </m:t>
                      </m:r>
                      <m:r>
                        <m:rPr>
                          <m:sty m:val="p"/>
                        </m:rPr>
                        <a:rPr lang="en-US" i="1">
                          <a:latin typeface="Cambria Math" panose="02040503050406030204" pitchFamily="18" charset="0"/>
                        </a:rPr>
                        <m:t>structure</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𝑇</m:t>
                          </m:r>
                        </m:sub>
                      </m:sSub>
                      <m:sSubSup>
                        <m:sSubSupPr>
                          <m:ctrlPr>
                            <a:rPr lang="en-US" i="1">
                              <a:latin typeface="Cambria Math" panose="02040503050406030204" pitchFamily="18" charset="0"/>
                            </a:rPr>
                          </m:ctrlPr>
                        </m:sSubSupPr>
                        <m:e>
                          <m:r>
                            <a:rPr lang="en-US" i="1">
                              <a:latin typeface="Cambria Math" panose="02040503050406030204" pitchFamily="18" charset="0"/>
                            </a:rPr>
                            <m:t>h</m:t>
                          </m:r>
                        </m:e>
                        <m:sub>
                          <m:r>
                            <a:rPr lang="en-US" i="1">
                              <a:latin typeface="Cambria Math" panose="02040503050406030204" pitchFamily="18" charset="0"/>
                            </a:rPr>
                            <m:t>𝑛</m:t>
                          </m:r>
                          <m:r>
                            <a:rPr lang="en-US" i="1">
                              <a:latin typeface="Cambria Math" panose="02040503050406030204" pitchFamily="18" charset="0"/>
                            </a:rPr>
                            <m:t>  </m:t>
                          </m:r>
                        </m:sub>
                        <m:sup>
                          <m:r>
                            <a:rPr lang="en-US" i="1">
                              <a:latin typeface="Cambria Math" panose="02040503050406030204" pitchFamily="18" charset="0"/>
                            </a:rPr>
                            <m:t>𝑥</m:t>
                          </m:r>
                        </m:sup>
                      </m:sSubSup>
                      <m:r>
                        <a:rPr lang="en-US" i="1">
                          <a:latin typeface="Cambria Math" panose="02040503050406030204" pitchFamily="18" charset="0"/>
                        </a:rPr>
                        <m:t> </m:t>
                      </m:r>
                    </m:oMath>
                  </m:oMathPara>
                </a14:m>
                <a:endParaRPr lang="en-US" i="1" dirty="0">
                  <a:latin typeface="Cambria Math" panose="02040503050406030204" pitchFamily="18"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1894352" y="3427177"/>
                <a:ext cx="5294333" cy="369332"/>
              </a:xfrm>
              <a:prstGeom prst="rect">
                <a:avLst/>
              </a:prstGeom>
              <a:blipFill>
                <a:blip r:embed="rId2"/>
                <a:stretch>
                  <a:fillRect b="-14754"/>
                </a:stretch>
              </a:blipFill>
            </p:spPr>
            <p:txBody>
              <a:bodyPr/>
              <a:lstStyle/>
              <a:p>
                <a:r>
                  <a:rPr lang="en-US">
                    <a:noFill/>
                  </a:rPr>
                  <a:t> </a:t>
                </a:r>
              </a:p>
            </p:txBody>
          </p:sp>
        </mc:Fallback>
      </mc:AlternateContent>
      <p:pic>
        <p:nvPicPr>
          <p:cNvPr id="16" name="Picture 38" descr="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2276" y="4191000"/>
            <a:ext cx="6939724" cy="2620100"/>
          </a:xfrm>
          <a:prstGeom prst="rect">
            <a:avLst/>
          </a:prstGeom>
          <a:noFill/>
          <a:extLst>
            <a:ext uri="{909E8E84-426E-40DD-AFC4-6F175D3DCCD1}">
              <a14:hiddenFill xmlns:a14="http://schemas.microsoft.com/office/drawing/2010/main">
                <a:solidFill>
                  <a:srgbClr val="FFFFFF"/>
                </a:solidFill>
              </a14:hiddenFill>
            </a:ext>
          </a:extLst>
        </p:spPr>
      </p:pic>
      <p:sp>
        <p:nvSpPr>
          <p:cNvPr id="18" name="Oval 17"/>
          <p:cNvSpPr/>
          <p:nvPr/>
        </p:nvSpPr>
        <p:spPr>
          <a:xfrm>
            <a:off x="5368834" y="5501050"/>
            <a:ext cx="6823166" cy="338047"/>
          </a:xfrm>
          <a:prstGeom prst="ellipse">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Oval 18"/>
          <p:cNvSpPr/>
          <p:nvPr/>
        </p:nvSpPr>
        <p:spPr>
          <a:xfrm>
            <a:off x="5368834" y="6127483"/>
            <a:ext cx="6823166" cy="338047"/>
          </a:xfrm>
          <a:prstGeom prst="ellipse">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 name="Rectangle 20"/>
          <p:cNvSpPr/>
          <p:nvPr/>
        </p:nvSpPr>
        <p:spPr>
          <a:xfrm>
            <a:off x="2684417" y="4071445"/>
            <a:ext cx="6096000" cy="1492716"/>
          </a:xfrm>
          <a:prstGeom prst="rect">
            <a:avLst/>
          </a:prstGeom>
        </p:spPr>
        <p:txBody>
          <a:bodyPr>
            <a:spAutoFit/>
          </a:bodyPr>
          <a:lstStyle/>
          <a:p>
            <a:pPr marL="450215" marR="0">
              <a:lnSpc>
                <a:spcPct val="150000"/>
              </a:lnSpc>
              <a:spcBef>
                <a:spcPts val="0"/>
              </a:spcBef>
              <a:spcAft>
                <a:spcPts val="600"/>
              </a:spcAft>
            </a:pPr>
            <a:r>
              <a:rPr lang="en-US" dirty="0" smtClean="0">
                <a:solidFill>
                  <a:srgbClr val="000000"/>
                </a:solidFill>
                <a:latin typeface="Cambria Math" panose="02040503050406030204" pitchFamily="18" charset="0"/>
                <a:ea typeface="Calibri" panose="020F0502020204030204" pitchFamily="34" charset="0"/>
                <a:cs typeface="Cambria Math" panose="02040503050406030204" pitchFamily="18" charset="0"/>
              </a:rPr>
              <a:t>In Y-direction</a:t>
            </a:r>
          </a:p>
          <a:p>
            <a:pPr marL="450215" marR="0">
              <a:lnSpc>
                <a:spcPct val="150000"/>
              </a:lnSpc>
              <a:spcBef>
                <a:spcPts val="0"/>
              </a:spcBef>
              <a:spcAft>
                <a:spcPts val="600"/>
              </a:spcAft>
            </a:pPr>
            <a:r>
              <a:rPr lang="en-US" dirty="0" smtClean="0">
                <a:solidFill>
                  <a:srgbClr val="000000"/>
                </a:solidFill>
                <a:latin typeface="Cambria Math" panose="02040503050406030204" pitchFamily="18" charset="0"/>
                <a:ea typeface="Calibri" panose="020F0502020204030204" pitchFamily="34" charset="0"/>
                <a:cs typeface="Cambria Math" panose="02040503050406030204" pitchFamily="18" charset="0"/>
              </a:rPr>
              <a:t>𝐶𝑡</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0.0488, </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𝑥</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0.75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450215" marR="0">
              <a:lnSpc>
                <a:spcPct val="150000"/>
              </a:lnSpc>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Ta =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0.553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sec</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22" name="Rectangle 21"/>
          <p:cNvSpPr/>
          <p:nvPr/>
        </p:nvSpPr>
        <p:spPr>
          <a:xfrm>
            <a:off x="718457" y="4071445"/>
            <a:ext cx="5669280" cy="1892826"/>
          </a:xfrm>
          <a:prstGeom prst="rect">
            <a:avLst/>
          </a:prstGeom>
        </p:spPr>
        <p:txBody>
          <a:bodyPr wrap="square">
            <a:spAutoFit/>
          </a:bodyPr>
          <a:lstStyle/>
          <a:p>
            <a:r>
              <a:rPr lang="en-US" dirty="0" smtClean="0">
                <a:solidFill>
                  <a:srgbClr val="000000"/>
                </a:solidFill>
                <a:latin typeface="Cambria Math" panose="02040503050406030204" pitchFamily="18" charset="0"/>
                <a:ea typeface="Calibri" panose="020F0502020204030204" pitchFamily="34" charset="0"/>
                <a:cs typeface="Cambria Math" panose="02040503050406030204" pitchFamily="18" charset="0"/>
              </a:rPr>
              <a:t>In X-direction</a:t>
            </a:r>
            <a:r>
              <a:rPr lang="en-US" dirty="0"/>
              <a:t> </a:t>
            </a:r>
            <a:endParaRPr lang="en-US" dirty="0" smtClean="0"/>
          </a:p>
          <a:p>
            <a:endParaRPr lang="en-US" dirty="0" smtClean="0"/>
          </a:p>
          <a:p>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𝐶𝑡 = 0.0466,  𝑥 = </a:t>
            </a:r>
            <a:r>
              <a:rPr lang="en-US" dirty="0" smtClean="0">
                <a:solidFill>
                  <a:srgbClr val="000000"/>
                </a:solidFill>
                <a:latin typeface="Cambria Math" panose="02040503050406030204" pitchFamily="18" charset="0"/>
                <a:ea typeface="Calibri" panose="020F0502020204030204" pitchFamily="34" charset="0"/>
                <a:cs typeface="Cambria Math" panose="02040503050406030204" pitchFamily="18" charset="0"/>
              </a:rPr>
              <a:t>0.9</a:t>
            </a:r>
          </a:p>
          <a:p>
            <a:endPar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endParaRPr>
          </a:p>
          <a:p>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Ta = 0.858 sec</a:t>
            </a:r>
          </a:p>
          <a:p>
            <a:pPr marL="450215" marR="0">
              <a:lnSpc>
                <a:spcPct val="150000"/>
              </a:lnSpc>
              <a:spcBef>
                <a:spcPts val="0"/>
              </a:spcBef>
              <a:spcAft>
                <a:spcPts val="600"/>
              </a:spcAft>
            </a:pPr>
            <a:endParaRPr lang="en-US" dirty="0" smtClean="0">
              <a:solidFill>
                <a:srgbClr val="000000"/>
              </a:solidFill>
              <a:latin typeface="Cambria Math" panose="02040503050406030204" pitchFamily="18" charset="0"/>
              <a:ea typeface="Calibri" panose="020F0502020204030204" pitchFamily="34" charset="0"/>
              <a:cs typeface="Cambria Math" panose="02040503050406030204" pitchFamily="18" charset="0"/>
            </a:endParaRPr>
          </a:p>
        </p:txBody>
      </p:sp>
      <p:pic>
        <p:nvPicPr>
          <p:cNvPr id="2" name="Picture 1"/>
          <p:cNvPicPr>
            <a:picLocks noChangeAspect="1"/>
          </p:cNvPicPr>
          <p:nvPr/>
        </p:nvPicPr>
        <p:blipFill>
          <a:blip r:embed="rId4"/>
          <a:stretch>
            <a:fillRect/>
          </a:stretch>
        </p:blipFill>
        <p:spPr>
          <a:xfrm>
            <a:off x="1598022" y="868267"/>
            <a:ext cx="8763000" cy="2057400"/>
          </a:xfrm>
          <a:prstGeom prst="rect">
            <a:avLst/>
          </a:prstGeom>
        </p:spPr>
      </p:pic>
    </p:spTree>
    <p:extLst>
      <p:ext uri="{BB962C8B-B14F-4D97-AF65-F5344CB8AC3E}">
        <p14:creationId xmlns:p14="http://schemas.microsoft.com/office/powerpoint/2010/main" val="40215735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90655" y="592574"/>
            <a:ext cx="3666325" cy="523220"/>
          </a:xfrm>
          <a:prstGeom prst="rect">
            <a:avLst/>
          </a:prstGeom>
        </p:spPr>
        <p:txBody>
          <a:bodyPr wrap="none">
            <a:spAutoFit/>
          </a:bodyPr>
          <a:lstStyle/>
          <a:p>
            <a:r>
              <a:rPr lang="en-US" sz="2800" b="1" dirty="0">
                <a:latin typeface="Times New Roman" pitchFamily="18" charset="0"/>
                <a:cs typeface="Times New Roman" pitchFamily="18" charset="0"/>
              </a:rPr>
              <a:t>Calculate Base </a:t>
            </a:r>
            <a:r>
              <a:rPr lang="en-US" sz="2800" b="1" dirty="0" smtClean="0">
                <a:latin typeface="Times New Roman" pitchFamily="18" charset="0"/>
                <a:cs typeface="Times New Roman" pitchFamily="18" charset="0"/>
              </a:rPr>
              <a:t>shear : </a:t>
            </a:r>
            <a:endParaRPr lang="en-US" sz="2800" dirty="0"/>
          </a:p>
        </p:txBody>
      </p:sp>
      <p:sp>
        <p:nvSpPr>
          <p:cNvPr id="5" name="Rectangle 4"/>
          <p:cNvSpPr/>
          <p:nvPr/>
        </p:nvSpPr>
        <p:spPr>
          <a:xfrm>
            <a:off x="1271452" y="1211191"/>
            <a:ext cx="6096000" cy="1431161"/>
          </a:xfrm>
          <a:prstGeom prst="rect">
            <a:avLst/>
          </a:prstGeom>
        </p:spPr>
        <p:txBody>
          <a:bodyPr>
            <a:spAutoFit/>
          </a:bodyPr>
          <a:lstStyle/>
          <a:p>
            <a:pPr marL="540385" marR="0">
              <a:spcBef>
                <a:spcPts val="0"/>
              </a:spcBef>
              <a:spcAft>
                <a:spcPts val="600"/>
              </a:spcAft>
            </a:pP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𝐶𝑠∗𝑊</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ASCE 7 – equation (12.8_1)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540385" marR="0">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Where: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540385" marR="0">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Cs=the seismic response coefficient.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540385" marR="0">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W=the effective seismic weight.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1428207" y="3301248"/>
            <a:ext cx="6096000" cy="1492716"/>
          </a:xfrm>
          <a:prstGeom prst="rect">
            <a:avLst/>
          </a:prstGeom>
        </p:spPr>
        <p:txBody>
          <a:bodyPr>
            <a:spAutoFit/>
          </a:bodyPr>
          <a:lstStyle/>
          <a:p>
            <a:pPr marL="450215" marR="0">
              <a:lnSpc>
                <a:spcPct val="150000"/>
              </a:lnSpc>
              <a:spcBef>
                <a:spcPts val="0"/>
              </a:spcBef>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Cs=S</a:t>
            </a:r>
            <a:r>
              <a:rPr lang="en-US" baseline="-25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DS</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 I/R</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450215" marR="0">
              <a:lnSpc>
                <a:spcPct val="150000"/>
              </a:lnSpc>
              <a:spcBef>
                <a:spcPts val="0"/>
              </a:spcBef>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Cs</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max</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D1</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I/T*R</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450215" marR="0">
              <a:lnSpc>
                <a:spcPct val="150000"/>
              </a:lnSpc>
              <a:spcBef>
                <a:spcPts val="0"/>
              </a:spcBef>
              <a:spcAft>
                <a:spcPts val="600"/>
              </a:spcAft>
            </a:pPr>
            <a:r>
              <a:rPr lang="en-US" dirty="0" err="1" smtClean="0">
                <a:solidFill>
                  <a:srgbClr val="000000"/>
                </a:solidFill>
                <a:latin typeface="Times New Roman" panose="02020603050405020304" pitchFamily="18" charset="0"/>
                <a:ea typeface="Calibri" panose="020F0502020204030204" pitchFamily="34" charset="0"/>
                <a:cs typeface="Arial" panose="020B0604020202020204" pitchFamily="34" charset="0"/>
              </a:rPr>
              <a:t>Cs</a:t>
            </a:r>
            <a:r>
              <a:rPr lang="en-US" baseline="-25000" dirty="0" err="1" smtClean="0">
                <a:solidFill>
                  <a:srgbClr val="000000"/>
                </a:solidFill>
                <a:latin typeface="Times New Roman" panose="02020603050405020304" pitchFamily="18" charset="0"/>
                <a:ea typeface="Calibri" panose="020F0502020204030204" pitchFamily="34" charset="0"/>
                <a:cs typeface="Arial" panose="020B0604020202020204" pitchFamily="34" charset="0"/>
              </a:rPr>
              <a:t>min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=0.044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baseline="-25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DS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I</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2" name="Rectangle 1"/>
          <p:cNvSpPr/>
          <p:nvPr/>
        </p:nvSpPr>
        <p:spPr>
          <a:xfrm>
            <a:off x="5022757" y="3175085"/>
            <a:ext cx="2146485" cy="507831"/>
          </a:xfrm>
          <a:prstGeom prst="rect">
            <a:avLst/>
          </a:prstGeom>
        </p:spPr>
        <p:txBody>
          <a:bodyPr wrap="none">
            <a:spAutoFit/>
          </a:bodyPr>
          <a:lstStyle/>
          <a:p>
            <a:pPr marL="450215" marR="0">
              <a:lnSpc>
                <a:spcPct val="150000"/>
              </a:lnSpc>
              <a:spcBef>
                <a:spcPts val="0"/>
              </a:spcBef>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For Y-direction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4968861" y="4793964"/>
            <a:ext cx="2176237" cy="507831"/>
          </a:xfrm>
          <a:prstGeom prst="rect">
            <a:avLst/>
          </a:prstGeom>
        </p:spPr>
        <p:txBody>
          <a:bodyPr wrap="none">
            <a:spAutoFit/>
          </a:bodyPr>
          <a:lstStyle/>
          <a:p>
            <a:pPr marL="450215" marR="0">
              <a:lnSpc>
                <a:spcPct val="150000"/>
              </a:lnSpc>
              <a:spcBef>
                <a:spcPts val="0"/>
              </a:spcBef>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For X-direction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7657610" y="1185876"/>
            <a:ext cx="2101922"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W: </a:t>
            </a:r>
            <a:r>
              <a:rPr lang="en-US" u="sng" dirty="0">
                <a:latin typeface="Times New Roman" panose="02020603050405020304" pitchFamily="18" charset="0"/>
                <a:ea typeface="Calibri" panose="020F0502020204030204" pitchFamily="34" charset="0"/>
              </a:rPr>
              <a:t>Effective weight </a:t>
            </a:r>
            <a:endParaRPr lang="en-US" dirty="0"/>
          </a:p>
        </p:txBody>
      </p:sp>
      <p:sp>
        <p:nvSpPr>
          <p:cNvPr id="8" name="Rectangle 7"/>
          <p:cNvSpPr/>
          <p:nvPr/>
        </p:nvSpPr>
        <p:spPr>
          <a:xfrm>
            <a:off x="7367452" y="1681371"/>
            <a:ext cx="6096000" cy="1077218"/>
          </a:xfrm>
          <a:prstGeom prst="rect">
            <a:avLst/>
          </a:prstGeom>
        </p:spPr>
        <p:txBody>
          <a:bodyPr>
            <a:spAutoFit/>
          </a:bodyPr>
          <a:lstStyle/>
          <a:p>
            <a:pPr marL="457200" marR="0">
              <a:spcBef>
                <a:spcPts val="0"/>
              </a:spcBef>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Slabs</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Beams</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Columns</a:t>
            </a:r>
            <a:r>
              <a:rPr lang="en-US"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Walls</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457200" marR="0">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Super imposed dead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load</a:t>
            </a:r>
          </a:p>
          <a:p>
            <a:pPr marL="457200" marR="0">
              <a:spcBef>
                <a:spcPts val="0"/>
              </a:spcBef>
              <a:spcAft>
                <a:spcPts val="600"/>
              </a:spcAft>
            </a:pPr>
            <a:r>
              <a:rPr lang="en-US" dirty="0" smtClean="0">
                <a:latin typeface="Times New Roman" panose="02020603050405020304" pitchFamily="18" charset="0"/>
                <a:ea typeface="Calibri" panose="020F0502020204030204" pitchFamily="34" charset="0"/>
              </a:rPr>
              <a:t> </a:t>
            </a:r>
            <a:endParaRPr lang="en-US" dirty="0"/>
          </a:p>
        </p:txBody>
      </p:sp>
      <p:sp>
        <p:nvSpPr>
          <p:cNvPr id="12" name="Slide Number Placeholder 11"/>
          <p:cNvSpPr>
            <a:spLocks noGrp="1"/>
          </p:cNvSpPr>
          <p:nvPr>
            <p:ph type="sldNum" sz="quarter" idx="12"/>
          </p:nvPr>
        </p:nvSpPr>
        <p:spPr/>
        <p:txBody>
          <a:bodyPr/>
          <a:lstStyle/>
          <a:p>
            <a:fld id="{D57F1E4F-1CFF-5643-939E-217C01CDF565}" type="slidenum">
              <a:rPr lang="en-US" smtClean="0"/>
              <a:pPr/>
              <a:t>53</a:t>
            </a:fld>
            <a:endParaRPr lang="en-US" dirty="0"/>
          </a:p>
        </p:txBody>
      </p:sp>
      <p:sp>
        <p:nvSpPr>
          <p:cNvPr id="11" name="Rectangle 10"/>
          <p:cNvSpPr/>
          <p:nvPr/>
        </p:nvSpPr>
        <p:spPr>
          <a:xfrm>
            <a:off x="5685724" y="5601224"/>
            <a:ext cx="4012637" cy="507831"/>
          </a:xfrm>
          <a:prstGeom prst="rect">
            <a:avLst/>
          </a:prstGeom>
        </p:spPr>
        <p:txBody>
          <a:bodyPr wrap="none">
            <a:spAutoFit/>
          </a:bodyPr>
          <a:lstStyle/>
          <a:p>
            <a:pPr>
              <a:lnSpc>
                <a:spcPct val="150000"/>
              </a:lnSpc>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x</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C</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x</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*w =0.0437*21318.3= 931.6  KN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3" name="Rectangle 12"/>
          <p:cNvSpPr/>
          <p:nvPr/>
        </p:nvSpPr>
        <p:spPr>
          <a:xfrm>
            <a:off x="5685724" y="3942707"/>
            <a:ext cx="3828356" cy="507831"/>
          </a:xfrm>
          <a:prstGeom prst="rect">
            <a:avLst/>
          </a:prstGeom>
        </p:spPr>
        <p:txBody>
          <a:bodyPr wrap="none">
            <a:spAutoFit/>
          </a:bodyPr>
          <a:lstStyle/>
          <a:p>
            <a:pPr>
              <a:lnSpc>
                <a:spcPct val="150000"/>
              </a:lnSpc>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y</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C</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y</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*w =0.075*21318.3=1598.8 KN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3445941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7F1E4F-1CFF-5643-939E-217C01CDF565}" type="slidenum">
              <a:rPr lang="en-US" smtClean="0"/>
              <a:pPr/>
              <a:t>54</a:t>
            </a:fld>
            <a:endParaRPr lang="en-US" dirty="0"/>
          </a:p>
        </p:txBody>
      </p:sp>
      <p:pic>
        <p:nvPicPr>
          <p:cNvPr id="2" name="Picture 1"/>
          <p:cNvPicPr>
            <a:picLocks noChangeAspect="1"/>
          </p:cNvPicPr>
          <p:nvPr/>
        </p:nvPicPr>
        <p:blipFill>
          <a:blip r:embed="rId2"/>
          <a:stretch>
            <a:fillRect/>
          </a:stretch>
        </p:blipFill>
        <p:spPr>
          <a:xfrm>
            <a:off x="0" y="375012"/>
            <a:ext cx="6408148" cy="5294267"/>
          </a:xfrm>
          <a:prstGeom prst="rect">
            <a:avLst/>
          </a:prstGeom>
        </p:spPr>
      </p:pic>
      <p:pic>
        <p:nvPicPr>
          <p:cNvPr id="6" name="Picture 5"/>
          <p:cNvPicPr>
            <a:picLocks noChangeAspect="1"/>
          </p:cNvPicPr>
          <p:nvPr/>
        </p:nvPicPr>
        <p:blipFill>
          <a:blip r:embed="rId3"/>
          <a:stretch>
            <a:fillRect/>
          </a:stretch>
        </p:blipFill>
        <p:spPr>
          <a:xfrm>
            <a:off x="5982789" y="407261"/>
            <a:ext cx="6209211" cy="5262018"/>
          </a:xfrm>
          <a:prstGeom prst="rect">
            <a:avLst/>
          </a:prstGeom>
        </p:spPr>
      </p:pic>
    </p:spTree>
    <p:extLst>
      <p:ext uri="{BB962C8B-B14F-4D97-AF65-F5344CB8AC3E}">
        <p14:creationId xmlns:p14="http://schemas.microsoft.com/office/powerpoint/2010/main" val="190423293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55</a:t>
            </a:fld>
            <a:endParaRPr lang="en-US" dirty="0"/>
          </a:p>
        </p:txBody>
      </p:sp>
      <p:sp>
        <p:nvSpPr>
          <p:cNvPr id="3" name="Rectangle 2"/>
          <p:cNvSpPr/>
          <p:nvPr/>
        </p:nvSpPr>
        <p:spPr>
          <a:xfrm>
            <a:off x="1933342" y="566448"/>
            <a:ext cx="4027577" cy="461665"/>
          </a:xfrm>
          <a:prstGeom prst="rect">
            <a:avLst/>
          </a:prstGeom>
        </p:spPr>
        <p:txBody>
          <a:bodyPr wrap="none">
            <a:spAutoFit/>
          </a:bodyPr>
          <a:lstStyle/>
          <a:p>
            <a:r>
              <a:rPr lang="en-US" sz="2400" i="1" dirty="0"/>
              <a:t>Modal Mass Participation Ratio</a:t>
            </a:r>
          </a:p>
        </p:txBody>
      </p:sp>
      <p:pic>
        <p:nvPicPr>
          <p:cNvPr id="4" name="Picture 3"/>
          <p:cNvPicPr>
            <a:picLocks noChangeAspect="1"/>
          </p:cNvPicPr>
          <p:nvPr/>
        </p:nvPicPr>
        <p:blipFill>
          <a:blip r:embed="rId2"/>
          <a:stretch>
            <a:fillRect/>
          </a:stretch>
        </p:blipFill>
        <p:spPr>
          <a:xfrm>
            <a:off x="1210764" y="1600200"/>
            <a:ext cx="8922306" cy="4069080"/>
          </a:xfrm>
          <a:prstGeom prst="rect">
            <a:avLst/>
          </a:prstGeom>
        </p:spPr>
      </p:pic>
      <p:sp>
        <p:nvSpPr>
          <p:cNvPr id="5" name="Oval 4"/>
          <p:cNvSpPr/>
          <p:nvPr/>
        </p:nvSpPr>
        <p:spPr>
          <a:xfrm>
            <a:off x="7707086" y="4846320"/>
            <a:ext cx="2425984" cy="640080"/>
          </a:xfrm>
          <a:prstGeom prst="ellipse">
            <a:avLst/>
          </a:prstGeom>
          <a:noFill/>
          <a:ln w="38100"/>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28575">
                <a:solidFill>
                  <a:schemeClr val="tx1"/>
                </a:solidFill>
              </a:ln>
            </a:endParaRPr>
          </a:p>
        </p:txBody>
      </p:sp>
    </p:spTree>
    <p:extLst>
      <p:ext uri="{BB962C8B-B14F-4D97-AF65-F5344CB8AC3E}">
        <p14:creationId xmlns:p14="http://schemas.microsoft.com/office/powerpoint/2010/main" val="1407151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2728" y="1190963"/>
            <a:ext cx="4927970" cy="3720672"/>
          </a:xfrm>
          <a:prstGeom prst="rect">
            <a:avLst/>
          </a:prstGeom>
        </p:spPr>
      </p:pic>
      <p:sp>
        <p:nvSpPr>
          <p:cNvPr id="4" name="Rectangle 3"/>
          <p:cNvSpPr/>
          <p:nvPr/>
        </p:nvSpPr>
        <p:spPr>
          <a:xfrm>
            <a:off x="1891430" y="435819"/>
            <a:ext cx="2242922" cy="523220"/>
          </a:xfrm>
          <a:prstGeom prst="rect">
            <a:avLst/>
          </a:prstGeom>
        </p:spPr>
        <p:txBody>
          <a:bodyPr wrap="none">
            <a:spAutoFit/>
          </a:bodyPr>
          <a:lstStyle/>
          <a:p>
            <a:r>
              <a:rPr lang="en-US" sz="2800" dirty="0">
                <a:solidFill>
                  <a:srgbClr val="000000"/>
                </a:solidFill>
                <a:latin typeface="Times New Roman" panose="02020603050405020304" pitchFamily="18" charset="0"/>
                <a:ea typeface="Calibri" panose="020F0502020204030204" pitchFamily="34" charset="0"/>
                <a:cs typeface="Arial" panose="020B0604020202020204" pitchFamily="34" charset="0"/>
              </a:rPr>
              <a:t>Base Reaction</a:t>
            </a:r>
            <a:endParaRPr lang="en-US" sz="2800" dirty="0"/>
          </a:p>
        </p:txBody>
      </p:sp>
      <p:sp>
        <p:nvSpPr>
          <p:cNvPr id="6" name="Oval 5"/>
          <p:cNvSpPr/>
          <p:nvPr/>
        </p:nvSpPr>
        <p:spPr>
          <a:xfrm>
            <a:off x="1652451" y="2456660"/>
            <a:ext cx="770708" cy="263978"/>
          </a:xfrm>
          <a:prstGeom prst="ellipse">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Oval 7"/>
          <p:cNvSpPr/>
          <p:nvPr/>
        </p:nvSpPr>
        <p:spPr>
          <a:xfrm>
            <a:off x="1680754" y="4171454"/>
            <a:ext cx="770708" cy="263978"/>
          </a:xfrm>
          <a:prstGeom prst="ellipse">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Oval 8"/>
          <p:cNvSpPr/>
          <p:nvPr/>
        </p:nvSpPr>
        <p:spPr>
          <a:xfrm>
            <a:off x="2688262" y="4383363"/>
            <a:ext cx="770708" cy="263978"/>
          </a:xfrm>
          <a:prstGeom prst="ellipse">
            <a:avLst/>
          </a:prstGeom>
          <a:noFill/>
          <a:ln w="381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Oval 9"/>
          <p:cNvSpPr/>
          <p:nvPr/>
        </p:nvSpPr>
        <p:spPr>
          <a:xfrm>
            <a:off x="2791097" y="3240430"/>
            <a:ext cx="770708" cy="263978"/>
          </a:xfrm>
          <a:prstGeom prst="ellipse">
            <a:avLst/>
          </a:prstGeom>
          <a:noFill/>
          <a:ln w="381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ctangle 12"/>
          <p:cNvSpPr/>
          <p:nvPr/>
        </p:nvSpPr>
        <p:spPr>
          <a:xfrm>
            <a:off x="5625737" y="3842723"/>
            <a:ext cx="6096000" cy="1092607"/>
          </a:xfrm>
          <a:prstGeom prst="rect">
            <a:avLst/>
          </a:prstGeom>
        </p:spPr>
        <p:txBody>
          <a:bodyPr>
            <a:spAutoFit/>
          </a:bodyPr>
          <a:lstStyle/>
          <a:p>
            <a:pPr>
              <a:spcAft>
                <a:spcPts val="600"/>
              </a:spcAft>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The values of response spectrum as seen is less than equivalent static method, </a:t>
            </a:r>
            <a:endParaRPr lang="en-US" sz="2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spcAft>
                <a:spcPts val="600"/>
              </a:spcAft>
            </a:pPr>
            <a:endPar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56</a:t>
            </a:fld>
            <a:endParaRPr lang="en-US" dirty="0"/>
          </a:p>
        </p:txBody>
      </p:sp>
      <p:sp>
        <p:nvSpPr>
          <p:cNvPr id="7" name="Rectangle 6"/>
          <p:cNvSpPr/>
          <p:nvPr/>
        </p:nvSpPr>
        <p:spPr>
          <a:xfrm>
            <a:off x="5407023" y="1381032"/>
            <a:ext cx="6676120" cy="923330"/>
          </a:xfrm>
          <a:prstGeom prst="rect">
            <a:avLst/>
          </a:prstGeom>
        </p:spPr>
        <p:txBody>
          <a:bodyPr wrap="square">
            <a:spAutoFit/>
          </a:bodyPr>
          <a:lstStyle/>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Difference percentage in X = (931.6 - 884.85 / 931.6) *100% = 5.01%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OK.</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4" name="Rectangle 13"/>
          <p:cNvSpPr/>
          <p:nvPr/>
        </p:nvSpPr>
        <p:spPr>
          <a:xfrm>
            <a:off x="5295989" y="2397472"/>
            <a:ext cx="6898188" cy="646331"/>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Difference percentage in Y = (1598.8 -1540.45/ 1598.8 ) *100% =  3.6%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solidFill>
                  <a:srgbClr val="000000"/>
                </a:solidFill>
                <a:latin typeface="Times New Roman" panose="02020603050405020304" pitchFamily="18" charset="0"/>
                <a:ea typeface="Calibri" panose="020F0502020204030204" pitchFamily="34" charset="0"/>
              </a:rPr>
              <a:t> </a:t>
            </a:r>
            <a:r>
              <a:rPr lang="en-US" dirty="0" smtClean="0">
                <a:solidFill>
                  <a:srgbClr val="000000"/>
                </a:solidFill>
                <a:latin typeface="Times New Roman" panose="02020603050405020304" pitchFamily="18" charset="0"/>
                <a:ea typeface="Calibri" panose="020F0502020204030204" pitchFamily="34" charset="0"/>
              </a:rPr>
              <a:t>OK.</a:t>
            </a:r>
            <a:endParaRPr lang="en-US" dirty="0"/>
          </a:p>
        </p:txBody>
      </p:sp>
      <p:sp>
        <p:nvSpPr>
          <p:cNvPr id="15" name="Rectangle 14"/>
          <p:cNvSpPr/>
          <p:nvPr/>
        </p:nvSpPr>
        <p:spPr>
          <a:xfrm>
            <a:off x="5625737" y="5022829"/>
            <a:ext cx="6096000" cy="723275"/>
          </a:xfrm>
          <a:prstGeom prst="rect">
            <a:avLst/>
          </a:prstGeom>
        </p:spPr>
        <p:txBody>
          <a:bodyPr>
            <a:spAutoFit/>
          </a:bodyPr>
          <a:lstStyle/>
          <a:p>
            <a:pPr>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EXD=710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KN &lt;</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884</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And EYD=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1150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&lt;</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1540</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2762322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a:stretch>
            <a:fillRect/>
          </a:stretch>
        </p:blipFill>
        <p:spPr>
          <a:xfrm>
            <a:off x="6333672" y="842146"/>
            <a:ext cx="5858328" cy="6080125"/>
          </a:xfrm>
          <a:prstGeom prst="rect">
            <a:avLst/>
          </a:prstGeom>
        </p:spPr>
      </p:pic>
      <p:pic>
        <p:nvPicPr>
          <p:cNvPr id="10" name="Picture 9"/>
          <p:cNvPicPr/>
          <p:nvPr/>
        </p:nvPicPr>
        <p:blipFill>
          <a:blip r:embed="rId3"/>
          <a:stretch>
            <a:fillRect/>
          </a:stretch>
        </p:blipFill>
        <p:spPr>
          <a:xfrm>
            <a:off x="0" y="842146"/>
            <a:ext cx="5741670" cy="6075045"/>
          </a:xfrm>
          <a:prstGeom prst="rect">
            <a:avLst/>
          </a:prstGeom>
        </p:spPr>
      </p:pic>
      <mc:AlternateContent xmlns:mc="http://schemas.openxmlformats.org/markup-compatibility/2006" xmlns:a14="http://schemas.microsoft.com/office/drawing/2010/main">
        <mc:Choice Requires="a14">
          <p:sp>
            <p:nvSpPr>
              <p:cNvPr id="6" name="Oval Callout 5"/>
              <p:cNvSpPr/>
              <p:nvPr/>
            </p:nvSpPr>
            <p:spPr>
              <a:xfrm>
                <a:off x="3953691" y="1959428"/>
                <a:ext cx="1463040" cy="836023"/>
              </a:xfrm>
              <a:prstGeom prst="wedgeEllipseCallout">
                <a:avLst>
                  <a:gd name="adj1" fmla="val -43560"/>
                  <a:gd name="adj2" fmla="val 6769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US" b="1" i="1" smtClean="0">
                              <a:solidFill>
                                <a:schemeClr val="tx1"/>
                              </a:solidFill>
                              <a:latin typeface="Cambria Math" panose="02040503050406030204" pitchFamily="18" charset="0"/>
                              <a:ea typeface="Calibri" panose="020F0502020204030204" pitchFamily="34" charset="0"/>
                              <a:cs typeface="Arial" panose="020B0604020202020204" pitchFamily="34" charset="0"/>
                            </a:rPr>
                          </m:ctrlPr>
                        </m:fPr>
                        <m:num>
                          <m:r>
                            <a:rPr lang="en-US" b="1" i="1">
                              <a:solidFill>
                                <a:schemeClr val="tx1"/>
                              </a:solidFill>
                              <a:latin typeface="Cambria Math" panose="02040503050406030204" pitchFamily="18" charset="0"/>
                              <a:ea typeface="Calibri" panose="020F0502020204030204" pitchFamily="34" charset="0"/>
                              <a:cs typeface="Arial" panose="020B0604020202020204" pitchFamily="34" charset="0"/>
                            </a:rPr>
                            <m:t>𝒈𝑰</m:t>
                          </m:r>
                        </m:num>
                        <m:den>
                          <m:r>
                            <a:rPr lang="en-US" b="1" i="1">
                              <a:solidFill>
                                <a:schemeClr val="tx1"/>
                              </a:solidFill>
                              <a:latin typeface="Cambria Math" panose="02040503050406030204" pitchFamily="18" charset="0"/>
                              <a:ea typeface="Calibri" panose="020F0502020204030204" pitchFamily="34" charset="0"/>
                              <a:cs typeface="Arial" panose="020B0604020202020204" pitchFamily="34" charset="0"/>
                            </a:rPr>
                            <m:t>𝑹</m:t>
                          </m:r>
                        </m:den>
                      </m:f>
                      <m:r>
                        <a:rPr lang="en-US" b="1" i="0" smtClean="0">
                          <a:solidFill>
                            <a:schemeClr val="tx1"/>
                          </a:solidFill>
                          <a:latin typeface="Cambria Math" panose="02040503050406030204" pitchFamily="18" charset="0"/>
                          <a:ea typeface="Calibri" panose="020F0502020204030204" pitchFamily="34" charset="0"/>
                          <a:cs typeface="Arial" panose="020B0604020202020204" pitchFamily="34" charset="0"/>
                        </a:rPr>
                        <m:t>=</m:t>
                      </m:r>
                    </m:oMath>
                  </m:oMathPara>
                </a14:m>
                <a:endParaRPr lang="en-US" b="1" dirty="0" smtClean="0">
                  <a:ln w="0"/>
                  <a:solidFill>
                    <a:schemeClr val="tx1"/>
                  </a:solidFill>
                  <a:effectLst>
                    <a:outerShdw blurRad="38100" dist="19050" dir="2700000" algn="tl" rotWithShape="0">
                      <a:schemeClr val="dk1">
                        <a:alpha val="40000"/>
                      </a:schemeClr>
                    </a:outerShdw>
                  </a:effectLst>
                  <a:latin typeface="+mj-lt"/>
                </a:endParaRPr>
              </a:p>
              <a:p>
                <a:pPr algn="ctr"/>
                <a:r>
                  <a:rPr lang="en-US" dirty="0" smtClean="0">
                    <a:ln w="0"/>
                    <a:solidFill>
                      <a:schemeClr val="tx1"/>
                    </a:solidFill>
                    <a:effectLst>
                      <a:outerShdw blurRad="38100" dist="19050" dir="2700000" algn="tl" rotWithShape="0">
                        <a:schemeClr val="dk1">
                          <a:alpha val="40000"/>
                        </a:schemeClr>
                      </a:outerShdw>
                    </a:effectLst>
                  </a:rPr>
                  <a:t>9.81/8</a:t>
                </a:r>
                <a:endParaRPr lang="en-US" dirty="0">
                  <a:ln w="0"/>
                  <a:solidFill>
                    <a:schemeClr val="tx1"/>
                  </a:solidFill>
                  <a:effectLst>
                    <a:outerShdw blurRad="38100" dist="19050" dir="2700000" algn="tl" rotWithShape="0">
                      <a:schemeClr val="dk1">
                        <a:alpha val="40000"/>
                      </a:schemeClr>
                    </a:outerShdw>
                  </a:effectLst>
                </a:endParaRPr>
              </a:p>
            </p:txBody>
          </p:sp>
        </mc:Choice>
        <mc:Fallback xmlns="">
          <p:sp>
            <p:nvSpPr>
              <p:cNvPr id="6" name="Oval Callout 5"/>
              <p:cNvSpPr>
                <a:spLocks noRot="1" noChangeAspect="1" noMove="1" noResize="1" noEditPoints="1" noAdjustHandles="1" noChangeArrowheads="1" noChangeShapeType="1" noTextEdit="1"/>
              </p:cNvSpPr>
              <p:nvPr/>
            </p:nvSpPr>
            <p:spPr>
              <a:xfrm>
                <a:off x="3953691" y="1959428"/>
                <a:ext cx="1463040" cy="836023"/>
              </a:xfrm>
              <a:prstGeom prst="wedgeEllipseCallout">
                <a:avLst>
                  <a:gd name="adj1" fmla="val -43560"/>
                  <a:gd name="adj2" fmla="val 67695"/>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val Callout 7"/>
              <p:cNvSpPr/>
              <p:nvPr/>
            </p:nvSpPr>
            <p:spPr>
              <a:xfrm>
                <a:off x="10289177" y="1789612"/>
                <a:ext cx="2159727" cy="907869"/>
              </a:xfrm>
              <a:prstGeom prst="wedgeEllipseCallout">
                <a:avLst>
                  <a:gd name="adj1" fmla="val -43560"/>
                  <a:gd name="adj2" fmla="val 6769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14:m>
                  <m:oMath xmlns:m="http://schemas.openxmlformats.org/officeDocument/2006/math">
                    <m:f>
                      <m:fPr>
                        <m:ctrlPr>
                          <a:rPr lang="en-US" i="1" smtClean="0">
                            <a:solidFill>
                              <a:schemeClr val="tx1"/>
                            </a:solidFill>
                            <a:latin typeface="Cambria Math" panose="02040503050406030204" pitchFamily="18" charset="0"/>
                            <a:ea typeface="Calibri" panose="020F0502020204030204" pitchFamily="34" charset="0"/>
                            <a:cs typeface="Arial" panose="020B0604020202020204" pitchFamily="34" charset="0"/>
                          </a:rPr>
                        </m:ctrlPr>
                      </m:fPr>
                      <m:num>
                        <m: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t>𝑔𝐼</m:t>
                        </m:r>
                      </m:num>
                      <m:den>
                        <m: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t>𝑅</m:t>
                        </m:r>
                      </m:den>
                    </m:f>
                    <m: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t>∗</m:t>
                    </m:r>
                    <m:f>
                      <m:fPr>
                        <m:ctrlP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ctrlPr>
                      </m:fPr>
                      <m:num>
                        <m:sSub>
                          <m:sSubPr>
                            <m:ctrlP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ctrlPr>
                          </m:sSubPr>
                          <m:e>
                            <m: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t>𝑉</m:t>
                            </m:r>
                          </m:e>
                          <m:sub>
                            <m: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t>𝐸𝑆𝑀</m:t>
                            </m:r>
                          </m:sub>
                        </m:sSub>
                      </m:num>
                      <m:den>
                        <m:sSub>
                          <m:sSubPr>
                            <m:ctrlP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ctrlPr>
                          </m:sSubPr>
                          <m:e>
                            <m: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t>𝑉</m:t>
                            </m:r>
                          </m:e>
                          <m:sub>
                            <m:r>
                              <a:rPr lang="en-US" i="1">
                                <a:solidFill>
                                  <a:schemeClr val="tx1"/>
                                </a:solidFill>
                                <a:latin typeface="Cambria Math" panose="02040503050406030204" pitchFamily="18" charset="0"/>
                                <a:ea typeface="Calibri" panose="020F0502020204030204" pitchFamily="34" charset="0"/>
                                <a:cs typeface="Arial" panose="020B0604020202020204" pitchFamily="34" charset="0"/>
                              </a:rPr>
                              <m:t>𝑅𝑒𝑠</m:t>
                            </m:r>
                          </m:sub>
                        </m:sSub>
                      </m:den>
                    </m:f>
                  </m:oMath>
                </a14:m>
                <a:r>
                  <a:rPr lang="en-US" dirty="0" smtClean="0">
                    <a:ln w="0"/>
                    <a:solidFill>
                      <a:schemeClr val="tx1"/>
                    </a:solidFill>
                    <a:effectLst>
                      <a:outerShdw blurRad="38100" dist="19050" dir="2700000" algn="tl" rotWithShape="0">
                        <a:schemeClr val="dk1">
                          <a:alpha val="40000"/>
                        </a:schemeClr>
                      </a:outerShdw>
                    </a:effectLst>
                  </a:rPr>
                  <a:t>*0.85</a:t>
                </a:r>
                <a:endParaRPr lang="en-US" dirty="0">
                  <a:ln w="0"/>
                  <a:solidFill>
                    <a:schemeClr val="tx1"/>
                  </a:solidFill>
                  <a:effectLst>
                    <a:outerShdw blurRad="38100" dist="19050" dir="2700000" algn="tl" rotWithShape="0">
                      <a:schemeClr val="dk1">
                        <a:alpha val="40000"/>
                      </a:schemeClr>
                    </a:outerShdw>
                  </a:effectLst>
                </a:endParaRPr>
              </a:p>
            </p:txBody>
          </p:sp>
        </mc:Choice>
        <mc:Fallback xmlns="">
          <p:sp>
            <p:nvSpPr>
              <p:cNvPr id="8" name="Oval Callout 7"/>
              <p:cNvSpPr>
                <a:spLocks noRot="1" noChangeAspect="1" noMove="1" noResize="1" noEditPoints="1" noAdjustHandles="1" noChangeArrowheads="1" noChangeShapeType="1" noTextEdit="1"/>
              </p:cNvSpPr>
              <p:nvPr/>
            </p:nvSpPr>
            <p:spPr>
              <a:xfrm>
                <a:off x="10289177" y="1789612"/>
                <a:ext cx="2159727" cy="907869"/>
              </a:xfrm>
              <a:prstGeom prst="wedgeEllipseCallout">
                <a:avLst>
                  <a:gd name="adj1" fmla="val -43560"/>
                  <a:gd name="adj2" fmla="val 67695"/>
                </a:avLst>
              </a:prstGeom>
              <a:blipFill>
                <a:blip r:embed="rId5"/>
                <a:stretch>
                  <a:fillRect/>
                </a:stretch>
              </a:blipFill>
            </p:spPr>
            <p:txBody>
              <a:bodyPr/>
              <a:lstStyle/>
              <a:p>
                <a:r>
                  <a:rPr lang="en-US">
                    <a:noFill/>
                  </a:rPr>
                  <a:t> </a:t>
                </a:r>
              </a:p>
            </p:txBody>
          </p:sp>
        </mc:Fallback>
      </mc:AlternateContent>
      <p:sp>
        <p:nvSpPr>
          <p:cNvPr id="9" name="Right Arrow 8"/>
          <p:cNvSpPr/>
          <p:nvPr/>
        </p:nvSpPr>
        <p:spPr>
          <a:xfrm>
            <a:off x="5525589" y="3879669"/>
            <a:ext cx="808083" cy="587828"/>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D57F1E4F-1CFF-5643-939E-217C01CDF565}" type="slidenum">
              <a:rPr lang="en-US" smtClean="0"/>
              <a:pPr/>
              <a:t>57</a:t>
            </a:fld>
            <a:endParaRPr lang="en-US" dirty="0"/>
          </a:p>
        </p:txBody>
      </p:sp>
    </p:spTree>
    <p:extLst>
      <p:ext uri="{BB962C8B-B14F-4D97-AF65-F5344CB8AC3E}">
        <p14:creationId xmlns:p14="http://schemas.microsoft.com/office/powerpoint/2010/main" val="32516849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595670" y="428604"/>
            <a:ext cx="6172200" cy="1894362"/>
          </a:xfrm>
        </p:spPr>
        <p:txBody>
          <a:bodyPr>
            <a:normAutofit fontScale="90000"/>
          </a:bodyPr>
          <a:lstStyle/>
          <a:p>
            <a:pPr algn="ctr"/>
            <a:r>
              <a:rPr lang="en-US" sz="3100" i="1" u="sng" dirty="0"/>
              <a:t>CHAPTER 4: </a:t>
            </a:r>
            <a:br>
              <a:rPr lang="en-US" sz="3100" i="1" u="sng" dirty="0"/>
            </a:br>
            <a:r>
              <a:rPr lang="en-US" sz="3100" i="1" u="sng" dirty="0"/>
              <a:t>THREE DIMENSIONAL STRUCTURAL </a:t>
            </a:r>
            <a:r>
              <a:rPr lang="en-US" sz="3100" i="1" u="sng" dirty="0" smtClean="0"/>
              <a:t>ANALYSIS AND DESIGN </a:t>
            </a:r>
            <a:r>
              <a:rPr lang="en-US" i="1" u="sng" dirty="0" smtClean="0"/>
              <a:t/>
            </a:r>
            <a:br>
              <a:rPr lang="en-US" i="1" u="sng" dirty="0" smtClean="0"/>
            </a:br>
            <a:endParaRPr lang="ar-SA" dirty="0"/>
          </a:p>
        </p:txBody>
      </p:sp>
      <p:sp>
        <p:nvSpPr>
          <p:cNvPr id="3" name="عنوان فرعي 2"/>
          <p:cNvSpPr>
            <a:spLocks noGrp="1"/>
          </p:cNvSpPr>
          <p:nvPr>
            <p:ph type="subTitle" idx="1"/>
          </p:nvPr>
        </p:nvSpPr>
        <p:spPr/>
        <p:txBody>
          <a:bodyPr/>
          <a:lstStyle/>
          <a:p>
            <a:endParaRPr lang="ar-SA" dirty="0"/>
          </a:p>
        </p:txBody>
      </p:sp>
      <p:sp>
        <p:nvSpPr>
          <p:cNvPr id="16385" name="Rectangle 1"/>
          <p:cNvSpPr>
            <a:spLocks noChangeArrowheads="1"/>
          </p:cNvSpPr>
          <p:nvPr/>
        </p:nvSpPr>
        <p:spPr bwMode="auto">
          <a:xfrm>
            <a:off x="5153853" y="6162680"/>
            <a:ext cx="3166572"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1200" b="1" dirty="0" bmk="_Toc500224977">
                <a:solidFill>
                  <a:srgbClr val="5B9BD5"/>
                </a:solidFill>
                <a:latin typeface="Calibri" pitchFamily="34" charset="0"/>
                <a:ea typeface="Calibri" pitchFamily="34" charset="0"/>
                <a:cs typeface="Times New Roman" pitchFamily="18" charset="0"/>
              </a:rPr>
              <a:t>Figure 4.1: 3D model of the structure in </a:t>
            </a:r>
            <a:r>
              <a:rPr lang="en-US" sz="1200" b="1" dirty="0" smtClean="0" bmk="_Toc500224977">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58</a:t>
            </a:fld>
            <a:endParaRPr lang="en-US" dirty="0"/>
          </a:p>
        </p:txBody>
      </p:sp>
      <p:pic>
        <p:nvPicPr>
          <p:cNvPr id="7" name="صورة 6"/>
          <p:cNvPicPr/>
          <p:nvPr/>
        </p:nvPicPr>
        <p:blipFill>
          <a:blip r:embed="rId2"/>
          <a:srcRect/>
          <a:stretch>
            <a:fillRect/>
          </a:stretch>
        </p:blipFill>
        <p:spPr bwMode="auto">
          <a:xfrm>
            <a:off x="5213267" y="2220685"/>
            <a:ext cx="2956956" cy="3859480"/>
          </a:xfrm>
          <a:prstGeom prst="rect">
            <a:avLst/>
          </a:prstGeom>
          <a:noFill/>
          <a:ln w="9525">
            <a:noFill/>
            <a:miter lim="800000"/>
            <a:headEnd/>
            <a:tailEnd/>
          </a:ln>
        </p:spPr>
      </p:pic>
    </p:spTree>
    <p:extLst>
      <p:ext uri="{BB962C8B-B14F-4D97-AF65-F5344CB8AC3E}">
        <p14:creationId xmlns:p14="http://schemas.microsoft.com/office/powerpoint/2010/main" val="254148124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4.1 Introduction</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3D model will be constructed for whole structure using ETABS</a:t>
            </a:r>
          </a:p>
          <a:p>
            <a:pPr algn="l" rtl="0"/>
            <a:r>
              <a:rPr lang="en-US" dirty="0" smtClean="0"/>
              <a:t>The modeling starts with defining: </a:t>
            </a:r>
            <a:r>
              <a:rPr lang="en-US" dirty="0" smtClean="0">
                <a:solidFill>
                  <a:srgbClr val="FF0000"/>
                </a:solidFill>
              </a:rPr>
              <a:t>material, sections</a:t>
            </a:r>
            <a:r>
              <a:rPr lang="en-US" dirty="0" smtClean="0"/>
              <a:t> (columns, beams, slabs and shear walls), and </a:t>
            </a:r>
            <a:r>
              <a:rPr lang="en-US" dirty="0" smtClean="0">
                <a:solidFill>
                  <a:srgbClr val="FF0000"/>
                </a:solidFill>
              </a:rPr>
              <a:t>loads</a:t>
            </a:r>
            <a:r>
              <a:rPr lang="en-US" dirty="0" smtClean="0"/>
              <a:t>, then </a:t>
            </a:r>
            <a:r>
              <a:rPr lang="en-US" dirty="0" smtClean="0">
                <a:solidFill>
                  <a:srgbClr val="FF0000"/>
                </a:solidFill>
              </a:rPr>
              <a:t>drawing</a:t>
            </a:r>
            <a:r>
              <a:rPr lang="en-US" dirty="0" smtClean="0"/>
              <a:t> elements and making mesh to form a 3D complete model.</a:t>
            </a:r>
          </a:p>
          <a:p>
            <a:pPr algn="l" rtl="0"/>
            <a:r>
              <a:rPr lang="en-US" dirty="0" smtClean="0"/>
              <a:t>make checks that the model is built correctly and the program gives reliable results by comparing values from ETABS with hand calculations</a:t>
            </a:r>
          </a:p>
          <a:p>
            <a:pPr algn="l" rtl="0"/>
            <a:endParaRPr lang="ar-SA"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59</a:t>
            </a:fld>
            <a:endParaRPr lang="en-US" dirty="0"/>
          </a:p>
        </p:txBody>
      </p:sp>
    </p:spTree>
    <p:extLst>
      <p:ext uri="{BB962C8B-B14F-4D97-AF65-F5344CB8AC3E}">
        <p14:creationId xmlns:p14="http://schemas.microsoft.com/office/powerpoint/2010/main" val="589667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6276" y="351155"/>
            <a:ext cx="3873946" cy="463397"/>
          </a:xfrm>
          <a:prstGeom prst="rect">
            <a:avLst/>
          </a:prstGeom>
        </p:spPr>
        <p:txBody>
          <a:bodyPr wrap="none">
            <a:spAutoFit/>
          </a:bodyPr>
          <a:lstStyle/>
          <a:p>
            <a:pPr lvl="0">
              <a:lnSpc>
                <a:spcPct val="150000"/>
              </a:lnSpc>
              <a:spcAft>
                <a:spcPts val="1000"/>
              </a:spcAft>
            </a:pP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Bonding Agents &amp; Adhesive Products</a:t>
            </a:r>
            <a:endParaRPr lang="en-US"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Rectangle 3"/>
          <p:cNvSpPr/>
          <p:nvPr/>
        </p:nvSpPr>
        <p:spPr>
          <a:xfrm>
            <a:off x="1628921" y="1430439"/>
            <a:ext cx="4884671"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The most common material in this field is Cetox H</a:t>
            </a:r>
            <a:endParaRPr lang="en-US" dirty="0"/>
          </a:p>
        </p:txBody>
      </p:sp>
      <p:pic>
        <p:nvPicPr>
          <p:cNvPr id="5" name="صورة 14" descr="10639643_883129975030457_3672283795787383127_n.jpg"/>
          <p:cNvPicPr/>
          <p:nvPr/>
        </p:nvPicPr>
        <p:blipFill>
          <a:blip r:embed="rId2"/>
          <a:stretch>
            <a:fillRect/>
          </a:stretch>
        </p:blipFill>
        <p:spPr>
          <a:xfrm>
            <a:off x="8221628" y="814552"/>
            <a:ext cx="2625725" cy="2508250"/>
          </a:xfrm>
          <a:prstGeom prst="rect">
            <a:avLst/>
          </a:prstGeom>
        </p:spPr>
      </p:pic>
      <p:sp>
        <p:nvSpPr>
          <p:cNvPr id="6" name="Rectangle 5"/>
          <p:cNvSpPr/>
          <p:nvPr/>
        </p:nvSpPr>
        <p:spPr>
          <a:xfrm>
            <a:off x="1441269" y="3150116"/>
            <a:ext cx="6096000" cy="3098284"/>
          </a:xfrm>
          <a:prstGeom prst="rect">
            <a:avLst/>
          </a:prstGeom>
        </p:spPr>
        <p:txBody>
          <a:bodyPr>
            <a:spAutoFit/>
          </a:bodyPr>
          <a:lstStyle/>
          <a:p>
            <a:pPr marL="318770">
              <a:lnSpc>
                <a:spcPct val="150000"/>
              </a:lnSpc>
              <a:spcAft>
                <a:spcPts val="1000"/>
              </a:spcAft>
            </a:pPr>
            <a:r>
              <a:rPr lang="en-US" u="sng" dirty="0">
                <a:solidFill>
                  <a:srgbClr val="000000"/>
                </a:solidFill>
                <a:latin typeface="Times New Roman" panose="02020603050405020304" pitchFamily="18" charset="0"/>
                <a:ea typeface="Calibri" panose="020F0502020204030204" pitchFamily="34" charset="0"/>
                <a:cs typeface="Arial" panose="020B0604020202020204" pitchFamily="34" charset="0"/>
              </a:rPr>
              <a:t>Advantages:</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18770">
              <a:lnSpc>
                <a:spcPct val="150000"/>
              </a:lnSpc>
              <a:spcAft>
                <a:spcPts val="10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Bonds strongly on various surfaces as cement or wood.</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18770">
              <a:lnSpc>
                <a:spcPct val="150000"/>
              </a:lnSpc>
              <a:spcAft>
                <a:spcPts val="10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Ready to use, easy to apply.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18770">
              <a:lnSpc>
                <a:spcPct val="150000"/>
              </a:lnSpc>
              <a:spcAft>
                <a:spcPts val="10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Can be used as well as a levelling mortar for exterior and interior use before painting.</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18770">
              <a:lnSpc>
                <a:spcPct val="150000"/>
              </a:lnSpc>
              <a:spcAft>
                <a:spcPts val="10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1628921" y="2221985"/>
            <a:ext cx="5333511"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Is especially suitable for thin bed fixing of ceramic tiles</a:t>
            </a:r>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0087436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72329" y="-555172"/>
            <a:ext cx="10018713" cy="1752599"/>
          </a:xfrm>
        </p:spPr>
        <p:txBody>
          <a:bodyPr/>
          <a:lstStyle/>
          <a:p>
            <a:r>
              <a:rPr lang="en-US" b="1" dirty="0" smtClean="0"/>
              <a:t>4.2 Modeling</a:t>
            </a:r>
            <a:endParaRPr lang="ar-SA" dirty="0"/>
          </a:p>
        </p:txBody>
      </p:sp>
      <p:sp>
        <p:nvSpPr>
          <p:cNvPr id="3" name="عنصر نائب للمحتوى 2"/>
          <p:cNvSpPr>
            <a:spLocks noGrp="1"/>
          </p:cNvSpPr>
          <p:nvPr>
            <p:ph idx="1"/>
          </p:nvPr>
        </p:nvSpPr>
        <p:spPr>
          <a:xfrm>
            <a:off x="2586825" y="498763"/>
            <a:ext cx="9062869" cy="2383528"/>
          </a:xfrm>
        </p:spPr>
        <p:txBody>
          <a:bodyPr/>
          <a:lstStyle/>
          <a:p>
            <a:pPr algn="l" rtl="0"/>
            <a:r>
              <a:rPr lang="en-US" dirty="0" smtClean="0"/>
              <a:t>Material</a:t>
            </a:r>
          </a:p>
          <a:p>
            <a:pPr algn="l" rtl="0">
              <a:buNone/>
            </a:pPr>
            <a:r>
              <a:rPr lang="en-US" dirty="0" smtClean="0"/>
              <a:t>Concrete B300                       Concrete B350</a:t>
            </a:r>
          </a:p>
          <a:p>
            <a:pPr algn="l" rtl="0"/>
            <a:endParaRPr lang="en-US" dirty="0" smtClean="0"/>
          </a:p>
        </p:txBody>
      </p:sp>
      <p:sp>
        <p:nvSpPr>
          <p:cNvPr id="2049" name="Rectangle 1"/>
          <p:cNvSpPr>
            <a:spLocks noChangeArrowheads="1"/>
          </p:cNvSpPr>
          <p:nvPr/>
        </p:nvSpPr>
        <p:spPr bwMode="auto">
          <a:xfrm>
            <a:off x="1809720" y="6400801"/>
            <a:ext cx="364333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78">
                <a:solidFill>
                  <a:srgbClr val="5B9BD5"/>
                </a:solidFill>
                <a:latin typeface="Calibri" pitchFamily="34" charset="0"/>
                <a:ea typeface="Calibri" pitchFamily="34" charset="0"/>
                <a:cs typeface="Times New Roman" pitchFamily="18" charset="0"/>
              </a:rPr>
              <a:t>Figure 4.2: Properties of the concrete in </a:t>
            </a:r>
            <a:r>
              <a:rPr lang="en-US" sz="1200" b="1" dirty="0" smtClean="0" bmk="_Toc500224978">
                <a:solidFill>
                  <a:srgbClr val="5B9BD5"/>
                </a:solidFill>
                <a:latin typeface="Calibri" pitchFamily="34" charset="0"/>
                <a:ea typeface="Calibri" pitchFamily="34" charset="0"/>
                <a:cs typeface="Times New Roman" pitchFamily="18" charset="0"/>
              </a:rPr>
              <a:t>ETABS </a:t>
            </a:r>
            <a:r>
              <a:rPr lang="en-US" sz="1200" b="1" dirty="0" bmk="_Toc500224978">
                <a:solidFill>
                  <a:srgbClr val="5B9BD5"/>
                </a:solidFill>
                <a:latin typeface="Calibri" pitchFamily="34" charset="0"/>
                <a:ea typeface="Calibri" pitchFamily="34" charset="0"/>
                <a:cs typeface="Times New Roman" pitchFamily="18" charset="0"/>
              </a:rPr>
              <a:t>(B300</a:t>
            </a:r>
            <a:r>
              <a:rPr lang="en-US" sz="1200" b="1" dirty="0" smtClean="0" bmk="_Toc500224978">
                <a:solidFill>
                  <a:srgbClr val="5B9BD5"/>
                </a:solidFill>
                <a:latin typeface="Calibri" pitchFamily="34" charset="0"/>
                <a:ea typeface="Calibri" pitchFamily="34" charset="0"/>
                <a:cs typeface="Times New Roman" pitchFamily="18" charset="0"/>
              </a:rPr>
              <a:t>)</a:t>
            </a:r>
            <a:endParaRPr lang="ar-SA" dirty="0">
              <a:latin typeface="Arial" pitchFamily="34" charset="0"/>
              <a:cs typeface="Arial" pitchFamily="34" charset="0"/>
            </a:endParaRPr>
          </a:p>
        </p:txBody>
      </p:sp>
      <p:sp>
        <p:nvSpPr>
          <p:cNvPr id="2050" name="Rectangle 2"/>
          <p:cNvSpPr>
            <a:spLocks noChangeArrowheads="1"/>
          </p:cNvSpPr>
          <p:nvPr/>
        </p:nvSpPr>
        <p:spPr bwMode="auto">
          <a:xfrm>
            <a:off x="5810247" y="6429397"/>
            <a:ext cx="4165025"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79">
                <a:solidFill>
                  <a:srgbClr val="5B9BD5"/>
                </a:solidFill>
                <a:latin typeface="Calibri" pitchFamily="34" charset="0"/>
                <a:ea typeface="Calibri" pitchFamily="34" charset="0"/>
                <a:cs typeface="Times New Roman" pitchFamily="18" charset="0"/>
              </a:rPr>
              <a:t>Figure 4.3: Properties of the concrete in </a:t>
            </a:r>
            <a:r>
              <a:rPr lang="en-US" sz="1200" b="1" dirty="0" smtClean="0" bmk="_Toc500224979">
                <a:solidFill>
                  <a:srgbClr val="5B9BD5"/>
                </a:solidFill>
                <a:latin typeface="Calibri" pitchFamily="34" charset="0"/>
                <a:ea typeface="Calibri" pitchFamily="34" charset="0"/>
                <a:cs typeface="Times New Roman" pitchFamily="18" charset="0"/>
              </a:rPr>
              <a:t>ETABS </a:t>
            </a:r>
            <a:r>
              <a:rPr lang="en-US" sz="1200" b="1" dirty="0" bmk="_Toc500224979">
                <a:solidFill>
                  <a:srgbClr val="5B9BD5"/>
                </a:solidFill>
                <a:latin typeface="Calibri" pitchFamily="34" charset="0"/>
                <a:ea typeface="Calibri" pitchFamily="34" charset="0"/>
                <a:cs typeface="Times New Roman" pitchFamily="18" charset="0"/>
              </a:rPr>
              <a:t>(B350</a:t>
            </a:r>
            <a:r>
              <a:rPr lang="en-US" sz="1200" b="1" dirty="0" smtClean="0" bmk="_Toc500224979">
                <a:solidFill>
                  <a:srgbClr val="5B9BD5"/>
                </a:solidFill>
                <a:latin typeface="Calibri" pitchFamily="34" charset="0"/>
                <a:ea typeface="Calibri" pitchFamily="34" charset="0"/>
                <a:cs typeface="Times New Roman" pitchFamily="18" charset="0"/>
              </a:rPr>
              <a:t>)</a:t>
            </a:r>
            <a:endParaRPr lang="ar-SA"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60</a:t>
            </a:fld>
            <a:endParaRPr lang="en-US" dirty="0"/>
          </a:p>
        </p:txBody>
      </p:sp>
      <p:pic>
        <p:nvPicPr>
          <p:cNvPr id="9" name="صورة 8"/>
          <p:cNvPicPr/>
          <p:nvPr/>
        </p:nvPicPr>
        <p:blipFill>
          <a:blip r:embed="rId2"/>
          <a:srcRect/>
          <a:stretch>
            <a:fillRect/>
          </a:stretch>
        </p:blipFill>
        <p:spPr bwMode="auto">
          <a:xfrm>
            <a:off x="1923803" y="1983180"/>
            <a:ext cx="3396342" cy="4441928"/>
          </a:xfrm>
          <a:prstGeom prst="rect">
            <a:avLst/>
          </a:prstGeom>
          <a:noFill/>
          <a:ln w="9525">
            <a:noFill/>
            <a:miter lim="800000"/>
            <a:headEnd/>
            <a:tailEnd/>
          </a:ln>
        </p:spPr>
      </p:pic>
      <p:pic>
        <p:nvPicPr>
          <p:cNvPr id="10" name="صورة 9"/>
          <p:cNvPicPr/>
          <p:nvPr/>
        </p:nvPicPr>
        <p:blipFill>
          <a:blip r:embed="rId3"/>
          <a:srcRect/>
          <a:stretch>
            <a:fillRect/>
          </a:stretch>
        </p:blipFill>
        <p:spPr bwMode="auto">
          <a:xfrm>
            <a:off x="5854534" y="1971302"/>
            <a:ext cx="3384467" cy="4429497"/>
          </a:xfrm>
          <a:prstGeom prst="rect">
            <a:avLst/>
          </a:prstGeom>
          <a:noFill/>
          <a:ln w="9525">
            <a:noFill/>
            <a:miter lim="800000"/>
            <a:headEnd/>
            <a:tailEnd/>
          </a:ln>
        </p:spPr>
      </p:pic>
    </p:spTree>
    <p:extLst>
      <p:ext uri="{BB962C8B-B14F-4D97-AF65-F5344CB8AC3E}">
        <p14:creationId xmlns:p14="http://schemas.microsoft.com/office/powerpoint/2010/main" val="62397037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14048" y="241663"/>
            <a:ext cx="10018713" cy="1752599"/>
          </a:xfrm>
        </p:spPr>
        <p:txBody>
          <a:bodyPr/>
          <a:lstStyle/>
          <a:p>
            <a:r>
              <a:rPr lang="en-US" b="1" u="sng" dirty="0" smtClean="0"/>
              <a:t>4.2.2 Sections on ETABS</a:t>
            </a:r>
            <a:br>
              <a:rPr lang="en-US" b="1" u="sng" dirty="0" smtClean="0"/>
            </a:br>
            <a:endParaRPr lang="ar-SA" dirty="0"/>
          </a:p>
        </p:txBody>
      </p:sp>
      <p:sp>
        <p:nvSpPr>
          <p:cNvPr id="3" name="عنصر نائب للمحتوى 2"/>
          <p:cNvSpPr>
            <a:spLocks noGrp="1"/>
          </p:cNvSpPr>
          <p:nvPr>
            <p:ph idx="1"/>
          </p:nvPr>
        </p:nvSpPr>
        <p:spPr>
          <a:xfrm>
            <a:off x="2147886" y="-87405"/>
            <a:ext cx="7467600" cy="4873752"/>
          </a:xfrm>
        </p:spPr>
        <p:txBody>
          <a:bodyPr/>
          <a:lstStyle/>
          <a:p>
            <a:pPr algn="l" rtl="0"/>
            <a:r>
              <a:rPr lang="en-US" dirty="0" smtClean="0"/>
              <a:t>We enter preliminary sections (for beams, columns, slabs and shear walls) on ETABS.</a:t>
            </a:r>
          </a:p>
          <a:p>
            <a:pPr algn="l" rtl="0"/>
            <a:r>
              <a:rPr lang="en-US" dirty="0" smtClean="0"/>
              <a:t>beams</a:t>
            </a:r>
          </a:p>
          <a:p>
            <a:pPr algn="l" rtl="0"/>
            <a:endParaRPr lang="ar-SA" dirty="0"/>
          </a:p>
        </p:txBody>
      </p:sp>
      <p:sp>
        <p:nvSpPr>
          <p:cNvPr id="17409" name="Rectangle 1"/>
          <p:cNvSpPr>
            <a:spLocks noChangeArrowheads="1"/>
          </p:cNvSpPr>
          <p:nvPr/>
        </p:nvSpPr>
        <p:spPr bwMode="auto">
          <a:xfrm>
            <a:off x="1952597" y="6090869"/>
            <a:ext cx="432919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81">
                <a:solidFill>
                  <a:srgbClr val="5B9BD5"/>
                </a:solidFill>
                <a:latin typeface="Calibri" pitchFamily="34" charset="0"/>
                <a:ea typeface="Calibri" pitchFamily="34" charset="0"/>
                <a:cs typeface="Times New Roman" pitchFamily="18" charset="0"/>
              </a:rPr>
              <a:t>Figure </a:t>
            </a:r>
            <a:r>
              <a:rPr lang="en-US" sz="1200" b="1" dirty="0" smtClean="0" bmk="_Toc500224981">
                <a:solidFill>
                  <a:srgbClr val="5B9BD5"/>
                </a:solidFill>
                <a:latin typeface="Calibri" pitchFamily="34" charset="0"/>
                <a:ea typeface="Calibri" pitchFamily="34" charset="0"/>
                <a:cs typeface="Times New Roman" pitchFamily="18" charset="0"/>
              </a:rPr>
              <a:t>4.4: </a:t>
            </a:r>
            <a:r>
              <a:rPr lang="en-US" sz="1200" b="1" dirty="0" bmk="_Toc500224981">
                <a:solidFill>
                  <a:srgbClr val="5B9BD5"/>
                </a:solidFill>
                <a:latin typeface="Calibri" pitchFamily="34" charset="0"/>
                <a:ea typeface="Calibri" pitchFamily="34" charset="0"/>
                <a:cs typeface="Times New Roman" pitchFamily="18" charset="0"/>
              </a:rPr>
              <a:t>Beam (250*400) definition and its modifiers in </a:t>
            </a:r>
            <a:r>
              <a:rPr lang="en-US" sz="1200" b="1" dirty="0" smtClean="0" bmk="_Toc500224981">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61</a:t>
            </a:fld>
            <a:endParaRPr lang="en-US" dirty="0"/>
          </a:p>
        </p:txBody>
      </p:sp>
      <p:pic>
        <p:nvPicPr>
          <p:cNvPr id="7" name="صورة 6"/>
          <p:cNvPicPr/>
          <p:nvPr/>
        </p:nvPicPr>
        <p:blipFill>
          <a:blip r:embed="rId2"/>
          <a:srcRect/>
          <a:stretch>
            <a:fillRect/>
          </a:stretch>
        </p:blipFill>
        <p:spPr bwMode="auto">
          <a:xfrm>
            <a:off x="2012929" y="2861954"/>
            <a:ext cx="6905440" cy="3233366"/>
          </a:xfrm>
          <a:prstGeom prst="rect">
            <a:avLst/>
          </a:prstGeom>
          <a:noFill/>
          <a:ln w="9525">
            <a:noFill/>
            <a:miter lim="800000"/>
            <a:headEnd/>
            <a:tailEnd/>
          </a:ln>
        </p:spPr>
      </p:pic>
    </p:spTree>
    <p:extLst>
      <p:ext uri="{BB962C8B-B14F-4D97-AF65-F5344CB8AC3E}">
        <p14:creationId xmlns:p14="http://schemas.microsoft.com/office/powerpoint/2010/main" val="3597273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024034" y="-2847319"/>
            <a:ext cx="7467600" cy="6116786"/>
          </a:xfrm>
        </p:spPr>
        <p:txBody>
          <a:bodyPr/>
          <a:lstStyle/>
          <a:p>
            <a:pPr algn="l" rtl="0"/>
            <a:r>
              <a:rPr lang="en-US" dirty="0" smtClean="0"/>
              <a:t>Columns</a:t>
            </a:r>
            <a:endParaRPr lang="ar-SA" dirty="0"/>
          </a:p>
        </p:txBody>
      </p:sp>
      <p:sp>
        <p:nvSpPr>
          <p:cNvPr id="18433" name="Rectangle 1"/>
          <p:cNvSpPr>
            <a:spLocks noChangeArrowheads="1"/>
          </p:cNvSpPr>
          <p:nvPr/>
        </p:nvSpPr>
        <p:spPr bwMode="auto">
          <a:xfrm>
            <a:off x="2024034" y="3143249"/>
            <a:ext cx="864396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83">
                <a:solidFill>
                  <a:srgbClr val="5B9BD5"/>
                </a:solidFill>
                <a:latin typeface="Calibri" pitchFamily="34" charset="0"/>
                <a:ea typeface="Calibri" pitchFamily="34" charset="0"/>
                <a:cs typeface="Times New Roman" pitchFamily="18" charset="0"/>
              </a:rPr>
              <a:t>Figure </a:t>
            </a:r>
            <a:r>
              <a:rPr lang="en-US" sz="1200" b="1" dirty="0" smtClean="0" bmk="_Toc500224983">
                <a:solidFill>
                  <a:srgbClr val="5B9BD5"/>
                </a:solidFill>
                <a:latin typeface="Calibri" pitchFamily="34" charset="0"/>
                <a:ea typeface="Calibri" pitchFamily="34" charset="0"/>
                <a:cs typeface="Times New Roman" pitchFamily="18" charset="0"/>
              </a:rPr>
              <a:t>4.5: </a:t>
            </a:r>
            <a:r>
              <a:rPr lang="en-US" sz="1200" b="1" dirty="0" bmk="_Toc500224983">
                <a:solidFill>
                  <a:srgbClr val="5B9BD5"/>
                </a:solidFill>
                <a:latin typeface="Calibri" pitchFamily="34" charset="0"/>
                <a:ea typeface="Calibri" pitchFamily="34" charset="0"/>
                <a:cs typeface="Times New Roman" pitchFamily="18" charset="0"/>
              </a:rPr>
              <a:t>Column definition 400*600 and its modifiers in </a:t>
            </a:r>
            <a:r>
              <a:rPr lang="en-US" sz="1200" b="1" dirty="0" smtClean="0" bmk="_Toc500224983">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18434" name="Rectangle 2"/>
          <p:cNvSpPr>
            <a:spLocks noChangeArrowheads="1"/>
          </p:cNvSpPr>
          <p:nvPr/>
        </p:nvSpPr>
        <p:spPr bwMode="auto">
          <a:xfrm>
            <a:off x="1952597" y="6305183"/>
            <a:ext cx="4364465"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84">
                <a:solidFill>
                  <a:srgbClr val="5B9BD5"/>
                </a:solidFill>
                <a:latin typeface="Calibri" pitchFamily="34" charset="0"/>
                <a:ea typeface="Calibri" pitchFamily="34" charset="0"/>
                <a:cs typeface="Times New Roman" pitchFamily="18" charset="0"/>
              </a:rPr>
              <a:t>Figure </a:t>
            </a:r>
            <a:r>
              <a:rPr lang="en-US" sz="1200" b="1" dirty="0" smtClean="0" bmk="_Toc500224984">
                <a:solidFill>
                  <a:srgbClr val="5B9BD5"/>
                </a:solidFill>
                <a:latin typeface="Calibri" pitchFamily="34" charset="0"/>
                <a:ea typeface="Calibri" pitchFamily="34" charset="0"/>
                <a:cs typeface="Times New Roman" pitchFamily="18" charset="0"/>
              </a:rPr>
              <a:t>4.6: </a:t>
            </a:r>
            <a:r>
              <a:rPr lang="en-US" sz="1200" b="1" dirty="0" bmk="_Toc500224984">
                <a:solidFill>
                  <a:srgbClr val="5B9BD5"/>
                </a:solidFill>
                <a:latin typeface="Calibri" pitchFamily="34" charset="0"/>
                <a:ea typeface="Calibri" pitchFamily="34" charset="0"/>
                <a:cs typeface="Times New Roman" pitchFamily="18" charset="0"/>
              </a:rPr>
              <a:t>Column definition 300*400 and its modifiers in </a:t>
            </a:r>
            <a:r>
              <a:rPr lang="en-US" sz="1200" b="1" dirty="0" smtClean="0" bmk="_Toc500224984">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62</a:t>
            </a:fld>
            <a:endParaRPr lang="en-US" dirty="0"/>
          </a:p>
        </p:txBody>
      </p:sp>
      <p:pic>
        <p:nvPicPr>
          <p:cNvPr id="9" name="صورة 8"/>
          <p:cNvPicPr/>
          <p:nvPr/>
        </p:nvPicPr>
        <p:blipFill>
          <a:blip r:embed="rId2"/>
          <a:srcRect/>
          <a:stretch>
            <a:fillRect/>
          </a:stretch>
        </p:blipFill>
        <p:spPr bwMode="auto">
          <a:xfrm>
            <a:off x="1975715" y="356259"/>
            <a:ext cx="7049531" cy="2861953"/>
          </a:xfrm>
          <a:prstGeom prst="rect">
            <a:avLst/>
          </a:prstGeom>
          <a:noFill/>
          <a:ln w="9525">
            <a:noFill/>
            <a:miter lim="800000"/>
            <a:headEnd/>
            <a:tailEnd/>
          </a:ln>
        </p:spPr>
      </p:pic>
      <p:pic>
        <p:nvPicPr>
          <p:cNvPr id="10" name="صورة 9"/>
          <p:cNvPicPr/>
          <p:nvPr/>
        </p:nvPicPr>
        <p:blipFill>
          <a:blip r:embed="rId3"/>
          <a:srcRect/>
          <a:stretch>
            <a:fillRect/>
          </a:stretch>
        </p:blipFill>
        <p:spPr bwMode="auto">
          <a:xfrm>
            <a:off x="1928215" y="3537668"/>
            <a:ext cx="7049530" cy="2827500"/>
          </a:xfrm>
          <a:prstGeom prst="rect">
            <a:avLst/>
          </a:prstGeom>
          <a:noFill/>
          <a:ln w="9525">
            <a:noFill/>
            <a:miter lim="800000"/>
            <a:headEnd/>
            <a:tailEnd/>
          </a:ln>
        </p:spPr>
      </p:pic>
    </p:spTree>
    <p:extLst>
      <p:ext uri="{BB962C8B-B14F-4D97-AF65-F5344CB8AC3E}">
        <p14:creationId xmlns:p14="http://schemas.microsoft.com/office/powerpoint/2010/main" val="2285371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024034" y="0"/>
            <a:ext cx="7467600" cy="6116786"/>
          </a:xfrm>
        </p:spPr>
        <p:txBody>
          <a:bodyPr/>
          <a:lstStyle/>
          <a:p>
            <a:pPr algn="l" rtl="0"/>
            <a:endParaRPr lang="en-US" dirty="0" smtClean="0"/>
          </a:p>
          <a:p>
            <a:pPr algn="l" rtl="0"/>
            <a:r>
              <a:rPr lang="en-US" dirty="0" smtClean="0"/>
              <a:t>Slab </a:t>
            </a:r>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en-US" dirty="0" smtClean="0"/>
          </a:p>
          <a:p>
            <a:pPr algn="l" rtl="0"/>
            <a:endParaRPr lang="ar-SA" dirty="0"/>
          </a:p>
        </p:txBody>
      </p:sp>
      <p:sp>
        <p:nvSpPr>
          <p:cNvPr id="19457" name="Rectangle 1"/>
          <p:cNvSpPr>
            <a:spLocks noChangeArrowheads="1"/>
          </p:cNvSpPr>
          <p:nvPr/>
        </p:nvSpPr>
        <p:spPr bwMode="auto">
          <a:xfrm>
            <a:off x="2171408" y="5960644"/>
            <a:ext cx="400280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85">
                <a:solidFill>
                  <a:srgbClr val="5B9BD5"/>
                </a:solidFill>
                <a:latin typeface="Calibri" pitchFamily="34" charset="0"/>
                <a:ea typeface="Calibri" pitchFamily="34" charset="0"/>
                <a:cs typeface="Times New Roman" pitchFamily="18" charset="0"/>
              </a:rPr>
              <a:t>Figure </a:t>
            </a:r>
            <a:r>
              <a:rPr lang="en-US" sz="1200" b="1" dirty="0" smtClean="0" bmk="_Toc500224985">
                <a:solidFill>
                  <a:srgbClr val="5B9BD5"/>
                </a:solidFill>
                <a:latin typeface="Calibri" pitchFamily="34" charset="0"/>
                <a:ea typeface="Calibri" pitchFamily="34" charset="0"/>
                <a:cs typeface="Times New Roman" pitchFamily="18" charset="0"/>
              </a:rPr>
              <a:t>4.7: </a:t>
            </a:r>
            <a:r>
              <a:rPr lang="en-US" sz="1200" b="1" dirty="0" bmk="_Toc500224985">
                <a:solidFill>
                  <a:srgbClr val="5B9BD5"/>
                </a:solidFill>
                <a:latin typeface="Calibri" pitchFamily="34" charset="0"/>
                <a:ea typeface="Calibri" pitchFamily="34" charset="0"/>
                <a:cs typeface="Times New Roman" pitchFamily="18" charset="0"/>
              </a:rPr>
              <a:t>Slab definition and modifiers in </a:t>
            </a:r>
            <a:r>
              <a:rPr lang="en-US" sz="1200" b="1" dirty="0" smtClean="0" bmk="_Toc500224985">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63</a:t>
            </a:fld>
            <a:endParaRPr lang="en-US" dirty="0"/>
          </a:p>
        </p:txBody>
      </p:sp>
      <p:pic>
        <p:nvPicPr>
          <p:cNvPr id="7" name="صورة 6"/>
          <p:cNvPicPr/>
          <p:nvPr/>
        </p:nvPicPr>
        <p:blipFill>
          <a:blip r:embed="rId2"/>
          <a:srcRect/>
          <a:stretch>
            <a:fillRect/>
          </a:stretch>
        </p:blipFill>
        <p:spPr bwMode="auto">
          <a:xfrm>
            <a:off x="2181122" y="1603169"/>
            <a:ext cx="6927251" cy="4236028"/>
          </a:xfrm>
          <a:prstGeom prst="rect">
            <a:avLst/>
          </a:prstGeom>
          <a:noFill/>
          <a:ln w="9525">
            <a:noFill/>
            <a:miter lim="800000"/>
            <a:headEnd/>
            <a:tailEnd/>
          </a:ln>
        </p:spPr>
      </p:pic>
    </p:spTree>
    <p:extLst>
      <p:ext uri="{BB962C8B-B14F-4D97-AF65-F5344CB8AC3E}">
        <p14:creationId xmlns:p14="http://schemas.microsoft.com/office/powerpoint/2010/main" val="96527152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919638" y="-2819096"/>
            <a:ext cx="7467600" cy="6116786"/>
          </a:xfrm>
        </p:spPr>
        <p:txBody>
          <a:bodyPr/>
          <a:lstStyle/>
          <a:p>
            <a:pPr algn="l" rtl="0"/>
            <a:r>
              <a:rPr lang="en-US" b="1" i="1" dirty="0" smtClean="0"/>
              <a:t>Shear walls</a:t>
            </a:r>
            <a:endParaRPr lang="ar-SA" dirty="0"/>
          </a:p>
        </p:txBody>
      </p:sp>
      <p:sp>
        <p:nvSpPr>
          <p:cNvPr id="21505" name="Rectangle 1"/>
          <p:cNvSpPr>
            <a:spLocks noChangeArrowheads="1"/>
          </p:cNvSpPr>
          <p:nvPr/>
        </p:nvSpPr>
        <p:spPr bwMode="auto">
          <a:xfrm>
            <a:off x="2024034" y="3152002"/>
            <a:ext cx="885824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86">
                <a:solidFill>
                  <a:srgbClr val="5B9BD5"/>
                </a:solidFill>
                <a:latin typeface="Calibri" pitchFamily="34" charset="0"/>
                <a:ea typeface="Calibri" pitchFamily="34" charset="0"/>
                <a:cs typeface="Times New Roman" pitchFamily="18" charset="0"/>
              </a:rPr>
              <a:t>Figure </a:t>
            </a:r>
            <a:r>
              <a:rPr lang="en-US" sz="1200" b="1" dirty="0" smtClean="0" bmk="_Toc500224986">
                <a:solidFill>
                  <a:srgbClr val="5B9BD5"/>
                </a:solidFill>
                <a:latin typeface="Calibri" pitchFamily="34" charset="0"/>
                <a:ea typeface="Calibri" pitchFamily="34" charset="0"/>
                <a:cs typeface="Times New Roman" pitchFamily="18" charset="0"/>
              </a:rPr>
              <a:t>4.8:</a:t>
            </a:r>
            <a:r>
              <a:rPr lang="en-US" sz="1200" b="1" dirty="0" smtClean="0" bmk="_Toc500224986">
                <a:solidFill>
                  <a:srgbClr val="000000"/>
                </a:solidFill>
                <a:latin typeface="Calibri" pitchFamily="34" charset="0"/>
                <a:ea typeface="Calibri" pitchFamily="34" charset="0"/>
                <a:cs typeface="Times New Roman" pitchFamily="18" charset="0"/>
              </a:rPr>
              <a:t> </a:t>
            </a:r>
            <a:r>
              <a:rPr lang="en-US" sz="1200" b="1" dirty="0" bmk="_Toc500224986">
                <a:solidFill>
                  <a:srgbClr val="5B9BD5"/>
                </a:solidFill>
                <a:latin typeface="Calibri" pitchFamily="34" charset="0"/>
                <a:ea typeface="Calibri" pitchFamily="34" charset="0"/>
                <a:cs typeface="Times New Roman" pitchFamily="18" charset="0"/>
              </a:rPr>
              <a:t>Shear wall 200 definition and modifiers in </a:t>
            </a:r>
            <a:r>
              <a:rPr lang="en-US" sz="1200" b="1" dirty="0" smtClean="0" bmk="_Toc500224986">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21506" name="Rectangle 2"/>
          <p:cNvSpPr>
            <a:spLocks noChangeArrowheads="1"/>
          </p:cNvSpPr>
          <p:nvPr/>
        </p:nvSpPr>
        <p:spPr bwMode="auto">
          <a:xfrm>
            <a:off x="1881159" y="6162307"/>
            <a:ext cx="4111125"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87">
                <a:solidFill>
                  <a:srgbClr val="5B9BD5"/>
                </a:solidFill>
                <a:latin typeface="Calibri" pitchFamily="34" charset="0"/>
                <a:ea typeface="Calibri" pitchFamily="34" charset="0"/>
                <a:cs typeface="Times New Roman" pitchFamily="18" charset="0"/>
              </a:rPr>
              <a:t>Figure </a:t>
            </a:r>
            <a:r>
              <a:rPr lang="en-US" sz="1200" b="1" dirty="0" smtClean="0" bmk="_Toc500224987">
                <a:solidFill>
                  <a:srgbClr val="5B9BD5"/>
                </a:solidFill>
                <a:latin typeface="Calibri" pitchFamily="34" charset="0"/>
                <a:ea typeface="Calibri" pitchFamily="34" charset="0"/>
                <a:cs typeface="Times New Roman" pitchFamily="18" charset="0"/>
              </a:rPr>
              <a:t>4.9: </a:t>
            </a:r>
            <a:r>
              <a:rPr lang="en-US" sz="1200" b="1" dirty="0" bmk="_Toc500224987">
                <a:solidFill>
                  <a:srgbClr val="5B9BD5"/>
                </a:solidFill>
                <a:latin typeface="Calibri" pitchFamily="34" charset="0"/>
                <a:ea typeface="Calibri" pitchFamily="34" charset="0"/>
                <a:cs typeface="Times New Roman" pitchFamily="18" charset="0"/>
              </a:rPr>
              <a:t>Shear wall 300 definition and modifiers in </a:t>
            </a:r>
            <a:r>
              <a:rPr lang="en-US" sz="1200" b="1" dirty="0" smtClean="0" bmk="_Toc500224987">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64</a:t>
            </a:fld>
            <a:endParaRPr lang="en-US" dirty="0"/>
          </a:p>
        </p:txBody>
      </p:sp>
      <p:pic>
        <p:nvPicPr>
          <p:cNvPr id="9" name="صورة 8"/>
          <p:cNvPicPr/>
          <p:nvPr/>
        </p:nvPicPr>
        <p:blipFill>
          <a:blip r:embed="rId2"/>
          <a:srcRect/>
          <a:stretch>
            <a:fillRect/>
          </a:stretch>
        </p:blipFill>
        <p:spPr bwMode="auto">
          <a:xfrm>
            <a:off x="1951966" y="455013"/>
            <a:ext cx="5746750" cy="2715700"/>
          </a:xfrm>
          <a:prstGeom prst="rect">
            <a:avLst/>
          </a:prstGeom>
          <a:noFill/>
          <a:ln w="9525">
            <a:noFill/>
            <a:miter lim="800000"/>
            <a:headEnd/>
            <a:tailEnd/>
          </a:ln>
        </p:spPr>
      </p:pic>
      <p:pic>
        <p:nvPicPr>
          <p:cNvPr id="11" name="صورة 10"/>
          <p:cNvPicPr/>
          <p:nvPr/>
        </p:nvPicPr>
        <p:blipFill>
          <a:blip r:embed="rId3"/>
          <a:srcRect/>
          <a:stretch>
            <a:fillRect/>
          </a:stretch>
        </p:blipFill>
        <p:spPr bwMode="auto">
          <a:xfrm>
            <a:off x="1987591" y="3444474"/>
            <a:ext cx="5746750" cy="2795379"/>
          </a:xfrm>
          <a:prstGeom prst="rect">
            <a:avLst/>
          </a:prstGeom>
          <a:noFill/>
          <a:ln w="9525">
            <a:noFill/>
            <a:miter lim="800000"/>
            <a:headEnd/>
            <a:tailEnd/>
          </a:ln>
        </p:spPr>
      </p:pic>
    </p:spTree>
    <p:extLst>
      <p:ext uri="{BB962C8B-B14F-4D97-AF65-F5344CB8AC3E}">
        <p14:creationId xmlns:p14="http://schemas.microsoft.com/office/powerpoint/2010/main" val="29772566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u="sng" dirty="0" smtClean="0"/>
              <a:t>4.2.3 Loads on ETABS</a:t>
            </a:r>
            <a:br>
              <a:rPr lang="en-US" b="1" u="sng" dirty="0" smtClean="0"/>
            </a:br>
            <a:endParaRPr lang="ar-SA" dirty="0"/>
          </a:p>
        </p:txBody>
      </p:sp>
      <p:sp>
        <p:nvSpPr>
          <p:cNvPr id="3" name="عنصر نائب للمحتوى 2"/>
          <p:cNvSpPr>
            <a:spLocks noGrp="1"/>
          </p:cNvSpPr>
          <p:nvPr>
            <p:ph idx="1"/>
          </p:nvPr>
        </p:nvSpPr>
        <p:spPr/>
        <p:txBody>
          <a:bodyPr/>
          <a:lstStyle/>
          <a:p>
            <a:pPr algn="l" rtl="0"/>
            <a:endParaRPr lang="ar-SA" dirty="0"/>
          </a:p>
        </p:txBody>
      </p:sp>
      <p:sp>
        <p:nvSpPr>
          <p:cNvPr id="24577" name="Rectangle 1"/>
          <p:cNvSpPr>
            <a:spLocks noChangeArrowheads="1"/>
          </p:cNvSpPr>
          <p:nvPr/>
        </p:nvSpPr>
        <p:spPr bwMode="auto">
          <a:xfrm>
            <a:off x="2024034" y="4662109"/>
            <a:ext cx="3138167"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88">
                <a:solidFill>
                  <a:srgbClr val="5B9BD5"/>
                </a:solidFill>
                <a:latin typeface="Calibri" pitchFamily="34" charset="0"/>
                <a:ea typeface="Calibri" pitchFamily="34" charset="0"/>
                <a:cs typeface="Times New Roman" pitchFamily="18" charset="0"/>
              </a:rPr>
              <a:t>Figure </a:t>
            </a:r>
            <a:r>
              <a:rPr lang="en-US" sz="1200" b="1" dirty="0" smtClean="0" bmk="_Toc500224988">
                <a:solidFill>
                  <a:srgbClr val="5B9BD5"/>
                </a:solidFill>
                <a:latin typeface="Calibri" pitchFamily="34" charset="0"/>
                <a:ea typeface="Calibri" pitchFamily="34" charset="0"/>
                <a:cs typeface="Times New Roman" pitchFamily="18" charset="0"/>
              </a:rPr>
              <a:t>4.10: </a:t>
            </a:r>
            <a:r>
              <a:rPr lang="en-US" sz="1200" b="1" dirty="0" bmk="_Toc500224988">
                <a:solidFill>
                  <a:srgbClr val="5B9BD5"/>
                </a:solidFill>
                <a:latin typeface="Calibri" pitchFamily="34" charset="0"/>
                <a:ea typeface="Calibri" pitchFamily="34" charset="0"/>
                <a:cs typeface="Times New Roman" pitchFamily="18" charset="0"/>
              </a:rPr>
              <a:t>Load patterns definition on </a:t>
            </a:r>
            <a:r>
              <a:rPr lang="en-US" sz="1200" b="1" dirty="0" smtClean="0" bmk="_Toc500224988">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65</a:t>
            </a:fld>
            <a:endParaRPr lang="en-US" dirty="0"/>
          </a:p>
        </p:txBody>
      </p:sp>
      <p:pic>
        <p:nvPicPr>
          <p:cNvPr id="7" name="صورة 6"/>
          <p:cNvPicPr/>
          <p:nvPr/>
        </p:nvPicPr>
        <p:blipFill>
          <a:blip r:embed="rId2"/>
          <a:srcRect/>
          <a:stretch>
            <a:fillRect/>
          </a:stretch>
        </p:blipFill>
        <p:spPr bwMode="auto">
          <a:xfrm>
            <a:off x="2046968" y="1959430"/>
            <a:ext cx="7726424" cy="2691862"/>
          </a:xfrm>
          <a:prstGeom prst="rect">
            <a:avLst/>
          </a:prstGeom>
          <a:noFill/>
          <a:ln w="9525">
            <a:noFill/>
            <a:miter lim="800000"/>
            <a:headEnd/>
            <a:tailEnd/>
          </a:ln>
        </p:spPr>
      </p:pic>
    </p:spTree>
    <p:extLst>
      <p:ext uri="{BB962C8B-B14F-4D97-AF65-F5344CB8AC3E}">
        <p14:creationId xmlns:p14="http://schemas.microsoft.com/office/powerpoint/2010/main" val="42102313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 4.3 ETABS model and verification</a:t>
            </a:r>
            <a:br>
              <a:rPr lang="en-US" b="1" dirty="0" smtClean="0"/>
            </a:br>
            <a:endParaRPr lang="ar-SA" dirty="0"/>
          </a:p>
        </p:txBody>
      </p:sp>
      <p:sp>
        <p:nvSpPr>
          <p:cNvPr id="3" name="عنصر نائب للمحتوى 2"/>
          <p:cNvSpPr>
            <a:spLocks noGrp="1"/>
          </p:cNvSpPr>
          <p:nvPr>
            <p:ph idx="1"/>
          </p:nvPr>
        </p:nvSpPr>
        <p:spPr>
          <a:xfrm>
            <a:off x="2506134" y="1266567"/>
            <a:ext cx="7704667" cy="3332816"/>
          </a:xfrm>
        </p:spPr>
        <p:txBody>
          <a:bodyPr/>
          <a:lstStyle/>
          <a:p>
            <a:pPr algn="l" rtl="0"/>
            <a:r>
              <a:rPr lang="en-US" dirty="0" smtClean="0"/>
              <a:t>Compatibility check</a:t>
            </a:r>
          </a:p>
          <a:p>
            <a:pPr algn="l" rtl="0"/>
            <a:r>
              <a:rPr lang="en-US" dirty="0" smtClean="0"/>
              <a:t>This check aims to decide whether the parts and elements of the structural model is acting as a </a:t>
            </a:r>
            <a:r>
              <a:rPr lang="en-US" dirty="0" smtClean="0">
                <a:solidFill>
                  <a:srgbClr val="FF0000"/>
                </a:solidFill>
              </a:rPr>
              <a:t>one unit </a:t>
            </a:r>
            <a:r>
              <a:rPr lang="en-US" dirty="0" smtClean="0"/>
              <a:t>in a realistic way </a:t>
            </a:r>
          </a:p>
          <a:p>
            <a:pPr algn="l" rtl="0"/>
            <a:endParaRPr lang="ar-SA" dirty="0"/>
          </a:p>
        </p:txBody>
      </p:sp>
      <p:sp>
        <p:nvSpPr>
          <p:cNvPr id="1025" name="Rectangle 1"/>
          <p:cNvSpPr>
            <a:spLocks noChangeArrowheads="1"/>
          </p:cNvSpPr>
          <p:nvPr/>
        </p:nvSpPr>
        <p:spPr bwMode="auto">
          <a:xfrm>
            <a:off x="6270884" y="6387187"/>
            <a:ext cx="5214974"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90">
                <a:solidFill>
                  <a:srgbClr val="5B9BD5"/>
                </a:solidFill>
                <a:latin typeface="Calibri" pitchFamily="34" charset="0"/>
                <a:ea typeface="Calibri" pitchFamily="34" charset="0"/>
                <a:cs typeface="Times New Roman" pitchFamily="18" charset="0"/>
              </a:rPr>
              <a:t>Figure </a:t>
            </a:r>
            <a:r>
              <a:rPr lang="en-US" sz="1200" b="1" dirty="0" smtClean="0" bmk="_Toc500224990">
                <a:solidFill>
                  <a:srgbClr val="5B9BD5"/>
                </a:solidFill>
                <a:latin typeface="Calibri" pitchFamily="34" charset="0"/>
                <a:ea typeface="Calibri" pitchFamily="34" charset="0"/>
                <a:cs typeface="Times New Roman" pitchFamily="18" charset="0"/>
              </a:rPr>
              <a:t>4.11: </a:t>
            </a:r>
            <a:r>
              <a:rPr lang="en-US" sz="1200" b="1" dirty="0" bmk="_Toc500224990">
                <a:solidFill>
                  <a:srgbClr val="5B9BD5"/>
                </a:solidFill>
                <a:latin typeface="Calibri" pitchFamily="34" charset="0"/>
                <a:ea typeface="Calibri" pitchFamily="34" charset="0"/>
                <a:cs typeface="Times New Roman" pitchFamily="18" charset="0"/>
              </a:rPr>
              <a:t>Compatibility Check</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66</a:t>
            </a:fld>
            <a:endParaRPr lang="en-US" dirty="0"/>
          </a:p>
        </p:txBody>
      </p:sp>
      <p:pic>
        <p:nvPicPr>
          <p:cNvPr id="7" name="صورة 6"/>
          <p:cNvPicPr/>
          <p:nvPr/>
        </p:nvPicPr>
        <p:blipFill>
          <a:blip r:embed="rId2"/>
          <a:srcRect/>
          <a:stretch>
            <a:fillRect/>
          </a:stretch>
        </p:blipFill>
        <p:spPr bwMode="auto">
          <a:xfrm>
            <a:off x="6323672" y="3253839"/>
            <a:ext cx="2855955" cy="3029143"/>
          </a:xfrm>
          <a:prstGeom prst="rect">
            <a:avLst/>
          </a:prstGeom>
          <a:noFill/>
          <a:ln w="9525">
            <a:noFill/>
            <a:miter lim="800000"/>
            <a:headEnd/>
            <a:tailEnd/>
          </a:ln>
        </p:spPr>
      </p:pic>
    </p:spTree>
    <p:extLst>
      <p:ext uri="{BB962C8B-B14F-4D97-AF65-F5344CB8AC3E}">
        <p14:creationId xmlns:p14="http://schemas.microsoft.com/office/powerpoint/2010/main" val="345233042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Equilibrium Check </a:t>
            </a:r>
            <a:br>
              <a:rPr lang="en-US" dirty="0" smtClean="0"/>
            </a:br>
            <a:endParaRPr lang="ar-SA" dirty="0"/>
          </a:p>
        </p:txBody>
      </p:sp>
      <p:sp>
        <p:nvSpPr>
          <p:cNvPr id="3" name="عنصر نائب للمحتوى 2"/>
          <p:cNvSpPr>
            <a:spLocks noGrp="1"/>
          </p:cNvSpPr>
          <p:nvPr>
            <p:ph idx="1"/>
          </p:nvPr>
        </p:nvSpPr>
        <p:spPr>
          <a:xfrm>
            <a:off x="2492814" y="910574"/>
            <a:ext cx="7704667" cy="3332816"/>
          </a:xfrm>
        </p:spPr>
        <p:txBody>
          <a:bodyPr/>
          <a:lstStyle/>
          <a:p>
            <a:pPr algn="l" rtl="0"/>
            <a:r>
              <a:rPr lang="en-US" dirty="0" smtClean="0"/>
              <a:t>This check aims to ensure that the </a:t>
            </a:r>
            <a:r>
              <a:rPr lang="en-US" dirty="0" smtClean="0">
                <a:solidFill>
                  <a:srgbClr val="FF0000"/>
                </a:solidFill>
              </a:rPr>
              <a:t>base reactions </a:t>
            </a:r>
            <a:r>
              <a:rPr lang="en-US" dirty="0" smtClean="0"/>
              <a:t>resulting from the analysis of different types of loadings assigned to the structural model match the </a:t>
            </a:r>
            <a:r>
              <a:rPr lang="en-US" dirty="0" smtClean="0">
                <a:solidFill>
                  <a:srgbClr val="FF0000"/>
                </a:solidFill>
              </a:rPr>
              <a:t>hand calculation </a:t>
            </a:r>
            <a:r>
              <a:rPr lang="en-US" dirty="0" smtClean="0"/>
              <a:t>with a </a:t>
            </a:r>
            <a:r>
              <a:rPr lang="en-US" i="1" dirty="0" smtClean="0"/>
              <a:t>difference percentage of less or equal 5%</a:t>
            </a:r>
            <a:endParaRPr lang="ar-SA" dirty="0"/>
          </a:p>
        </p:txBody>
      </p:sp>
      <p:sp>
        <p:nvSpPr>
          <p:cNvPr id="23556" name="Rectangle 4"/>
          <p:cNvSpPr>
            <a:spLocks noChangeArrowheads="1"/>
          </p:cNvSpPr>
          <p:nvPr/>
        </p:nvSpPr>
        <p:spPr bwMode="auto">
          <a:xfrm>
            <a:off x="2691654" y="3881193"/>
            <a:ext cx="528641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smtClean="0">
                <a:solidFill>
                  <a:srgbClr val="5B9BD5"/>
                </a:solidFill>
                <a:latin typeface="Calibri" pitchFamily="34" charset="0"/>
                <a:ea typeface="Calibri" pitchFamily="34" charset="0"/>
                <a:cs typeface="Times New Roman" pitchFamily="18" charset="0"/>
              </a:rPr>
              <a:t>Table 4.1: base reactions taken from different types of load patterns.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67</a:t>
            </a:fld>
            <a:endParaRPr lang="en-US" dirty="0"/>
          </a:p>
        </p:txBody>
      </p:sp>
      <p:pic>
        <p:nvPicPr>
          <p:cNvPr id="7" name="صورة 6"/>
          <p:cNvPicPr/>
          <p:nvPr/>
        </p:nvPicPr>
        <p:blipFill>
          <a:blip r:embed="rId2"/>
          <a:srcRect/>
          <a:stretch>
            <a:fillRect/>
          </a:stretch>
        </p:blipFill>
        <p:spPr bwMode="auto">
          <a:xfrm>
            <a:off x="2652609" y="4252620"/>
            <a:ext cx="7488918" cy="2076928"/>
          </a:xfrm>
          <a:prstGeom prst="rect">
            <a:avLst/>
          </a:prstGeom>
          <a:noFill/>
          <a:ln w="9525">
            <a:noFill/>
            <a:miter lim="800000"/>
            <a:headEnd/>
            <a:tailEnd/>
          </a:ln>
        </p:spPr>
      </p:pic>
    </p:spTree>
    <p:extLst>
      <p:ext uri="{BB962C8B-B14F-4D97-AF65-F5344CB8AC3E}">
        <p14:creationId xmlns:p14="http://schemas.microsoft.com/office/powerpoint/2010/main" val="22478485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34738" y="169066"/>
            <a:ext cx="7704667" cy="1981200"/>
          </a:xfrm>
        </p:spPr>
        <p:txBody>
          <a:bodyPr/>
          <a:lstStyle/>
          <a:p>
            <a:r>
              <a:rPr lang="en-US" dirty="0" smtClean="0"/>
              <a:t>Hand Calculation</a:t>
            </a:r>
            <a:br>
              <a:rPr lang="en-US" dirty="0" smtClean="0"/>
            </a:br>
            <a:endParaRPr lang="ar-SA" dirty="0"/>
          </a:p>
        </p:txBody>
      </p:sp>
      <p:pic>
        <p:nvPicPr>
          <p:cNvPr id="24578" name="Picture 2"/>
          <p:cNvPicPr>
            <a:picLocks noChangeAspect="1" noChangeArrowheads="1"/>
          </p:cNvPicPr>
          <p:nvPr/>
        </p:nvPicPr>
        <p:blipFill>
          <a:blip r:embed="rId2"/>
          <a:srcRect/>
          <a:stretch>
            <a:fillRect/>
          </a:stretch>
        </p:blipFill>
        <p:spPr bwMode="auto">
          <a:xfrm>
            <a:off x="1881158" y="1457322"/>
            <a:ext cx="7929618" cy="1400175"/>
          </a:xfrm>
          <a:prstGeom prst="rect">
            <a:avLst/>
          </a:prstGeom>
          <a:noFill/>
          <a:ln w="9525">
            <a:noFill/>
            <a:miter lim="800000"/>
            <a:headEnd/>
            <a:tailEnd/>
          </a:ln>
          <a:effectLst/>
        </p:spPr>
      </p:pic>
      <p:sp>
        <p:nvSpPr>
          <p:cNvPr id="24579" name="Rectangle 3"/>
          <p:cNvSpPr>
            <a:spLocks noChangeArrowheads="1"/>
          </p:cNvSpPr>
          <p:nvPr/>
        </p:nvSpPr>
        <p:spPr bwMode="auto">
          <a:xfrm>
            <a:off x="1952597" y="1090209"/>
            <a:ext cx="2833917"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a:solidFill>
                  <a:srgbClr val="5B9BD5"/>
                </a:solidFill>
                <a:latin typeface="Calibri" pitchFamily="34" charset="0"/>
                <a:ea typeface="Calibri" pitchFamily="34" charset="0"/>
                <a:cs typeface="Times New Roman" pitchFamily="18" charset="0"/>
              </a:rPr>
              <a:t>T</a:t>
            </a:r>
            <a:r>
              <a:rPr lang="en-US" sz="1200" b="1" dirty="0" bmk="">
                <a:solidFill>
                  <a:srgbClr val="5B9BD5"/>
                </a:solidFill>
                <a:latin typeface="Calibri" pitchFamily="34" charset="0"/>
                <a:ea typeface="Calibri" pitchFamily="34" charset="0"/>
                <a:cs typeface="Times New Roman" pitchFamily="18" charset="0"/>
              </a:rPr>
              <a:t>able 4.</a:t>
            </a:r>
            <a:r>
              <a:rPr lang="en-US" sz="1200" b="1" dirty="0" bmk="_Toc500225102">
                <a:solidFill>
                  <a:srgbClr val="5B9BD5"/>
                </a:solidFill>
                <a:latin typeface="Calibri" pitchFamily="34" charset="0"/>
                <a:ea typeface="Calibri" pitchFamily="34" charset="0"/>
                <a:cs typeface="Times New Roman" pitchFamily="18" charset="0"/>
              </a:rPr>
              <a:t>2:</a:t>
            </a:r>
            <a:r>
              <a:rPr lang="en-US" sz="1200" b="1" dirty="0" bmk="_Toc500225102">
                <a:solidFill>
                  <a:srgbClr val="000000"/>
                </a:solidFill>
                <a:latin typeface="Calibri" pitchFamily="34" charset="0"/>
                <a:ea typeface="Calibri" pitchFamily="34" charset="0"/>
                <a:cs typeface="Times New Roman" pitchFamily="18" charset="0"/>
              </a:rPr>
              <a:t> </a:t>
            </a:r>
            <a:r>
              <a:rPr lang="en-US" sz="1200" b="1" dirty="0" bmk="_Toc500225102">
                <a:solidFill>
                  <a:srgbClr val="5B9BD5"/>
                </a:solidFill>
                <a:latin typeface="Calibri" pitchFamily="34" charset="0"/>
                <a:ea typeface="Calibri" pitchFamily="34" charset="0"/>
                <a:cs typeface="Times New Roman" pitchFamily="18" charset="0"/>
              </a:rPr>
              <a:t>Live &amp; SD loads in the structure</a:t>
            </a:r>
            <a:endParaRPr lang="en-US" dirty="0">
              <a:latin typeface="Arial" pitchFamily="34" charset="0"/>
              <a:cs typeface="Arial" pitchFamily="34" charset="0"/>
            </a:endParaRPr>
          </a:p>
        </p:txBody>
      </p:sp>
      <p:pic>
        <p:nvPicPr>
          <p:cNvPr id="24580" name="Picture 4"/>
          <p:cNvPicPr>
            <a:picLocks noChangeAspect="1" noChangeArrowheads="1"/>
          </p:cNvPicPr>
          <p:nvPr/>
        </p:nvPicPr>
        <p:blipFill>
          <a:blip r:embed="rId3"/>
          <a:srcRect/>
          <a:stretch>
            <a:fillRect/>
          </a:stretch>
        </p:blipFill>
        <p:spPr bwMode="auto">
          <a:xfrm>
            <a:off x="2035492" y="3327328"/>
            <a:ext cx="2786082" cy="3412411"/>
          </a:xfrm>
          <a:prstGeom prst="rect">
            <a:avLst/>
          </a:prstGeom>
          <a:noFill/>
          <a:ln w="9525">
            <a:noFill/>
            <a:miter lim="800000"/>
            <a:headEnd/>
            <a:tailEnd/>
          </a:ln>
          <a:effectLst/>
        </p:spPr>
      </p:pic>
      <p:sp>
        <p:nvSpPr>
          <p:cNvPr id="24581" name="Rectangle 5"/>
          <p:cNvSpPr>
            <a:spLocks noChangeArrowheads="1"/>
          </p:cNvSpPr>
          <p:nvPr/>
        </p:nvSpPr>
        <p:spPr bwMode="auto">
          <a:xfrm>
            <a:off x="1952596" y="3090473"/>
            <a:ext cx="2601290"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a:solidFill>
                  <a:srgbClr val="5B9BD5"/>
                </a:solidFill>
                <a:latin typeface="Calibri" pitchFamily="34" charset="0"/>
                <a:ea typeface="Calibri" pitchFamily="34" charset="0"/>
                <a:cs typeface="Times New Roman" pitchFamily="18" charset="0"/>
              </a:rPr>
              <a:t>T</a:t>
            </a:r>
            <a:r>
              <a:rPr lang="en-US" sz="1200" b="1" dirty="0" bmk="">
                <a:solidFill>
                  <a:srgbClr val="5B9BD5"/>
                </a:solidFill>
                <a:latin typeface="Calibri" pitchFamily="34" charset="0"/>
                <a:ea typeface="Calibri" pitchFamily="34" charset="0"/>
                <a:cs typeface="Times New Roman" pitchFamily="18" charset="0"/>
              </a:rPr>
              <a:t>able 4. </a:t>
            </a:r>
            <a:r>
              <a:rPr lang="en-US" sz="1200" b="1" dirty="0" bmk="_Toc500225103">
                <a:solidFill>
                  <a:srgbClr val="5B9BD5"/>
                </a:solidFill>
                <a:latin typeface="Calibri" pitchFamily="34" charset="0"/>
                <a:ea typeface="Calibri" pitchFamily="34" charset="0"/>
                <a:cs typeface="Times New Roman" pitchFamily="18" charset="0"/>
              </a:rPr>
              <a:t>3: Dead loads in the structure</a:t>
            </a:r>
            <a:endParaRPr lang="en-US" dirty="0">
              <a:latin typeface="Arial" pitchFamily="34" charset="0"/>
              <a:cs typeface="Arial" pitchFamily="34" charset="0"/>
            </a:endParaRPr>
          </a:p>
        </p:txBody>
      </p:sp>
      <p:sp>
        <p:nvSpPr>
          <p:cNvPr id="8" name="مربع نص 7"/>
          <p:cNvSpPr txBox="1"/>
          <p:nvPr/>
        </p:nvSpPr>
        <p:spPr>
          <a:xfrm>
            <a:off x="4952992" y="3214686"/>
            <a:ext cx="5286412" cy="369332"/>
          </a:xfrm>
          <a:prstGeom prst="rect">
            <a:avLst/>
          </a:prstGeom>
          <a:noFill/>
        </p:spPr>
        <p:txBody>
          <a:bodyPr wrap="square" rtlCol="1">
            <a:spAutoFit/>
          </a:bodyPr>
          <a:lstStyle/>
          <a:p>
            <a:pPr algn="l" rtl="0"/>
            <a:endParaRPr lang="ar-SA" dirty="0"/>
          </a:p>
        </p:txBody>
      </p:sp>
      <p:sp>
        <p:nvSpPr>
          <p:cNvPr id="23" name="مربع نص 22"/>
          <p:cNvSpPr txBox="1"/>
          <p:nvPr/>
        </p:nvSpPr>
        <p:spPr>
          <a:xfrm>
            <a:off x="5024430" y="3357563"/>
            <a:ext cx="5214974" cy="646331"/>
          </a:xfrm>
          <a:prstGeom prst="rect">
            <a:avLst/>
          </a:prstGeom>
          <a:noFill/>
        </p:spPr>
        <p:txBody>
          <a:bodyPr wrap="square" rtlCol="1">
            <a:spAutoFit/>
          </a:bodyPr>
          <a:lstStyle/>
          <a:p>
            <a:pPr algn="l" rtl="0"/>
            <a:r>
              <a:rPr lang="en-US" dirty="0"/>
              <a:t>The difference in values:- </a:t>
            </a:r>
          </a:p>
          <a:p>
            <a:pPr algn="l" rtl="0"/>
            <a:endParaRPr lang="ar-SA" dirty="0"/>
          </a:p>
        </p:txBody>
      </p:sp>
      <p:sp>
        <p:nvSpPr>
          <p:cNvPr id="24600" name="Rectangle 24"/>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4601" name="Rectangle 25"/>
          <p:cNvSpPr>
            <a:spLocks noChangeArrowheads="1"/>
          </p:cNvSpPr>
          <p:nvPr/>
        </p:nvSpPr>
        <p:spPr bwMode="auto">
          <a:xfrm>
            <a:off x="10483270" y="6249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4603" name="Rectangle 27"/>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4604" name="Rectangle 28"/>
          <p:cNvSpPr>
            <a:spLocks noChangeArrowheads="1"/>
          </p:cNvSpPr>
          <p:nvPr/>
        </p:nvSpPr>
        <p:spPr bwMode="auto">
          <a:xfrm>
            <a:off x="10483270" y="6249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4606" name="Rectangle 30"/>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4607" name="Rectangle 31"/>
          <p:cNvSpPr>
            <a:spLocks noChangeArrowheads="1"/>
          </p:cNvSpPr>
          <p:nvPr/>
        </p:nvSpPr>
        <p:spPr bwMode="auto">
          <a:xfrm>
            <a:off x="10483270" y="6249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68</a:t>
            </a:fld>
            <a:endParaRPr lang="en-US" dirty="0"/>
          </a:p>
        </p:txBody>
      </p:sp>
      <p:sp>
        <p:nvSpPr>
          <p:cNvPr id="7373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3729"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130140" y="3936670"/>
            <a:ext cx="5067300" cy="352425"/>
          </a:xfrm>
          <a:prstGeom prst="rect">
            <a:avLst/>
          </a:prstGeom>
          <a:noFill/>
        </p:spPr>
      </p:pic>
      <p:sp>
        <p:nvSpPr>
          <p:cNvPr id="73731" name="Rectangle 3"/>
          <p:cNvSpPr>
            <a:spLocks noChangeArrowheads="1"/>
          </p:cNvSpPr>
          <p:nvPr/>
        </p:nvSpPr>
        <p:spPr bwMode="auto">
          <a:xfrm>
            <a:off x="0" y="8096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3733"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3732"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130142" y="4482934"/>
            <a:ext cx="5067300" cy="352425"/>
          </a:xfrm>
          <a:prstGeom prst="rect">
            <a:avLst/>
          </a:prstGeom>
          <a:noFill/>
        </p:spPr>
      </p:pic>
      <p:sp>
        <p:nvSpPr>
          <p:cNvPr id="73734" name="Rectangle 6"/>
          <p:cNvSpPr>
            <a:spLocks noChangeArrowheads="1"/>
          </p:cNvSpPr>
          <p:nvPr/>
        </p:nvSpPr>
        <p:spPr bwMode="auto">
          <a:xfrm>
            <a:off x="0" y="8096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3736" name="Rectangle 8"/>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3735"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153891" y="5100452"/>
            <a:ext cx="4829175" cy="352425"/>
          </a:xfrm>
          <a:prstGeom prst="rect">
            <a:avLst/>
          </a:prstGeom>
          <a:noFill/>
        </p:spPr>
      </p:pic>
      <p:sp>
        <p:nvSpPr>
          <p:cNvPr id="73737" name="Rectangle 9"/>
          <p:cNvSpPr>
            <a:spLocks noChangeArrowheads="1"/>
          </p:cNvSpPr>
          <p:nvPr/>
        </p:nvSpPr>
        <p:spPr bwMode="auto">
          <a:xfrm>
            <a:off x="0" y="8096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5013187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44134" y="0"/>
            <a:ext cx="7704667" cy="1981200"/>
          </a:xfrm>
        </p:spPr>
        <p:txBody>
          <a:bodyPr/>
          <a:lstStyle/>
          <a:p>
            <a:r>
              <a:rPr lang="en-US" b="1" u="sng" dirty="0" smtClean="0"/>
              <a:t>4.3.3 Check for columns</a:t>
            </a:r>
            <a:br>
              <a:rPr lang="en-US" b="1" u="sng" dirty="0" smtClean="0"/>
            </a:br>
            <a:endParaRPr lang="ar-SA" dirty="0"/>
          </a:p>
        </p:txBody>
      </p:sp>
      <p:sp>
        <p:nvSpPr>
          <p:cNvPr id="3" name="عنصر نائب للمحتوى 2"/>
          <p:cNvSpPr>
            <a:spLocks noGrp="1"/>
          </p:cNvSpPr>
          <p:nvPr>
            <p:ph idx="1"/>
          </p:nvPr>
        </p:nvSpPr>
        <p:spPr>
          <a:xfrm>
            <a:off x="2362200" y="-3071389"/>
            <a:ext cx="7467600" cy="8733584"/>
          </a:xfrm>
        </p:spPr>
        <p:txBody>
          <a:bodyPr/>
          <a:lstStyle/>
          <a:p>
            <a:pPr algn="l" rtl="0"/>
            <a:r>
              <a:rPr lang="en-US" dirty="0" smtClean="0"/>
              <a:t>We choose to check C9 as representative column</a:t>
            </a:r>
            <a:endParaRPr lang="ar-SA" dirty="0"/>
          </a:p>
        </p:txBody>
      </p:sp>
      <p:sp>
        <p:nvSpPr>
          <p:cNvPr id="25601" name="Rectangle 1"/>
          <p:cNvSpPr>
            <a:spLocks noChangeArrowheads="1"/>
          </p:cNvSpPr>
          <p:nvPr/>
        </p:nvSpPr>
        <p:spPr bwMode="auto">
          <a:xfrm>
            <a:off x="3452794" y="4929199"/>
            <a:ext cx="400052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smtClean="0" bmk="_Toc500224991">
                <a:solidFill>
                  <a:srgbClr val="5B9BD5"/>
                </a:solidFill>
                <a:latin typeface="Calibri" pitchFamily="34" charset="0"/>
                <a:ea typeface="Calibri" pitchFamily="34" charset="0"/>
                <a:cs typeface="Times New Roman" pitchFamily="18" charset="0"/>
              </a:rPr>
              <a:t>Figure 4.12: Columns layout in the structure.</a:t>
            </a:r>
          </a:p>
        </p:txBody>
      </p:sp>
      <p:sp>
        <p:nvSpPr>
          <p:cNvPr id="6" name="مربع نص 5"/>
          <p:cNvSpPr txBox="1"/>
          <p:nvPr/>
        </p:nvSpPr>
        <p:spPr>
          <a:xfrm>
            <a:off x="2381225" y="5786454"/>
            <a:ext cx="184731" cy="369332"/>
          </a:xfrm>
          <a:prstGeom prst="rect">
            <a:avLst/>
          </a:prstGeom>
          <a:noFill/>
        </p:spPr>
        <p:txBody>
          <a:bodyPr wrap="none" rtlCol="1">
            <a:spAutoFit/>
          </a:bodyPr>
          <a:lstStyle/>
          <a:p>
            <a:endParaRPr lang="ar-SA" dirty="0"/>
          </a:p>
        </p:txBody>
      </p:sp>
      <p:pic>
        <p:nvPicPr>
          <p:cNvPr id="2560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524364" y="5572140"/>
            <a:ext cx="3676650" cy="190500"/>
          </a:xfrm>
          <a:prstGeom prst="rect">
            <a:avLst/>
          </a:prstGeom>
          <a:noFill/>
        </p:spPr>
      </p:pic>
      <p:pic>
        <p:nvPicPr>
          <p:cNvPr id="2560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452927" y="5786454"/>
            <a:ext cx="4048125" cy="190500"/>
          </a:xfrm>
          <a:prstGeom prst="rect">
            <a:avLst/>
          </a:prstGeom>
          <a:noFill/>
        </p:spPr>
      </p:pic>
      <p:pic>
        <p:nvPicPr>
          <p:cNvPr id="25602"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667241" y="6000769"/>
            <a:ext cx="2695575" cy="180975"/>
          </a:xfrm>
          <a:prstGeom prst="rect">
            <a:avLst/>
          </a:prstGeom>
          <a:noFill/>
        </p:spPr>
      </p:pic>
      <p:sp>
        <p:nvSpPr>
          <p:cNvPr id="25606" name="Rectangle 6"/>
          <p:cNvSpPr>
            <a:spLocks noChangeArrowheads="1"/>
          </p:cNvSpPr>
          <p:nvPr/>
        </p:nvSpPr>
        <p:spPr bwMode="auto">
          <a:xfrm>
            <a:off x="2024034" y="5214950"/>
            <a:ext cx="9144000"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2000" dirty="0">
                <a:solidFill>
                  <a:srgbClr val="000000"/>
                </a:solidFill>
                <a:latin typeface="Times New Roman" pitchFamily="18" charset="0"/>
                <a:ea typeface="Calibri" pitchFamily="34" charset="0"/>
                <a:cs typeface="Times New Roman" pitchFamily="18" charset="0"/>
              </a:rPr>
              <a:t>1-  Manual axial load</a:t>
            </a:r>
            <a:endParaRPr lang="en-US" sz="1200" dirty="0">
              <a:latin typeface="Arial" pitchFamily="34" charset="0"/>
              <a:cs typeface="Arial" pitchFamily="34" charset="0"/>
            </a:endParaRPr>
          </a:p>
          <a:p>
            <a:pPr defTabSz="914400" eaLnBrk="0" fontAlgn="base" hangingPunct="0">
              <a:spcBef>
                <a:spcPct val="0"/>
              </a:spcBef>
              <a:spcAft>
                <a:spcPct val="0"/>
              </a:spcAft>
            </a:pPr>
            <a:endParaRPr lang="en-US" dirty="0">
              <a:latin typeface="Arial" pitchFamily="34" charset="0"/>
              <a:cs typeface="Arial" pitchFamily="34" charset="0"/>
            </a:endParaRPr>
          </a:p>
        </p:txBody>
      </p:sp>
      <p:sp>
        <p:nvSpPr>
          <p:cNvPr id="25607" name="Rectangle 7"/>
          <p:cNvSpPr>
            <a:spLocks noChangeArrowheads="1"/>
          </p:cNvSpPr>
          <p:nvPr/>
        </p:nvSpPr>
        <p:spPr bwMode="auto">
          <a:xfrm>
            <a:off x="10483270" y="4535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5608" name="Rectangle 8"/>
          <p:cNvSpPr>
            <a:spLocks noChangeArrowheads="1"/>
          </p:cNvSpPr>
          <p:nvPr/>
        </p:nvSpPr>
        <p:spPr bwMode="auto">
          <a:xfrm>
            <a:off x="10483270" y="6440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5609" name="Rectangle 9"/>
          <p:cNvSpPr>
            <a:spLocks noChangeArrowheads="1"/>
          </p:cNvSpPr>
          <p:nvPr/>
        </p:nvSpPr>
        <p:spPr bwMode="auto">
          <a:xfrm>
            <a:off x="10483270" y="8345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5610" name="Rectangle 10"/>
          <p:cNvSpPr>
            <a:spLocks noChangeArrowheads="1"/>
          </p:cNvSpPr>
          <p:nvPr/>
        </p:nvSpPr>
        <p:spPr bwMode="auto">
          <a:xfrm>
            <a:off x="10483270" y="12440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pic>
        <p:nvPicPr>
          <p:cNvPr id="16"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595803" y="5357827"/>
            <a:ext cx="2286016" cy="229811"/>
          </a:xfrm>
          <a:prstGeom prst="rect">
            <a:avLst/>
          </a:prstGeom>
          <a:noFill/>
        </p:spPr>
      </p:pic>
      <p:sp>
        <p:nvSpPr>
          <p:cNvPr id="5" name="Slide Number Placeholder 4"/>
          <p:cNvSpPr>
            <a:spLocks noGrp="1"/>
          </p:cNvSpPr>
          <p:nvPr>
            <p:ph type="sldNum" sz="quarter" idx="12"/>
          </p:nvPr>
        </p:nvSpPr>
        <p:spPr/>
        <p:txBody>
          <a:bodyPr/>
          <a:lstStyle/>
          <a:p>
            <a:fld id="{D57F1E4F-1CFF-5643-939E-217C01CDF565}" type="slidenum">
              <a:rPr lang="en-US" smtClean="0"/>
              <a:pPr/>
              <a:t>69</a:t>
            </a:fld>
            <a:endParaRPr lang="en-US" dirty="0"/>
          </a:p>
        </p:txBody>
      </p:sp>
      <p:pic>
        <p:nvPicPr>
          <p:cNvPr id="17" name="صورة 16"/>
          <p:cNvPicPr/>
          <p:nvPr/>
        </p:nvPicPr>
        <p:blipFill>
          <a:blip r:embed="rId6"/>
          <a:srcRect/>
          <a:stretch>
            <a:fillRect/>
          </a:stretch>
        </p:blipFill>
        <p:spPr bwMode="auto">
          <a:xfrm>
            <a:off x="2845153" y="1579419"/>
            <a:ext cx="5443823" cy="3365722"/>
          </a:xfrm>
          <a:prstGeom prst="rect">
            <a:avLst/>
          </a:prstGeom>
          <a:noFill/>
          <a:ln w="9525">
            <a:noFill/>
            <a:miter lim="800000"/>
            <a:headEnd/>
            <a:tailEnd/>
          </a:ln>
        </p:spPr>
      </p:pic>
    </p:spTree>
    <p:extLst>
      <p:ext uri="{BB962C8B-B14F-4D97-AF65-F5344CB8AC3E}">
        <p14:creationId xmlns:p14="http://schemas.microsoft.com/office/powerpoint/2010/main" val="1265269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57F1E4F-1CFF-5643-939E-217C01CDF565}" type="slidenum">
              <a:rPr lang="en-US" smtClean="0"/>
              <a:pPr/>
              <a:t>7</a:t>
            </a:fld>
            <a:endParaRPr lang="en-US" dirty="0"/>
          </a:p>
        </p:txBody>
      </p:sp>
      <p:sp>
        <p:nvSpPr>
          <p:cNvPr id="7" name="Rectangle 6"/>
          <p:cNvSpPr/>
          <p:nvPr/>
        </p:nvSpPr>
        <p:spPr>
          <a:xfrm>
            <a:off x="2167761" y="801580"/>
            <a:ext cx="1415772" cy="369332"/>
          </a:xfrm>
          <a:prstGeom prst="rect">
            <a:avLst/>
          </a:prstGeom>
        </p:spPr>
        <p:txBody>
          <a:bodyPr wrap="none">
            <a:spAutoFit/>
          </a:bodyPr>
          <a:lstStyle/>
          <a:p>
            <a:r>
              <a:rPr lang="en-US" b="1" dirty="0">
                <a:solidFill>
                  <a:srgbClr val="000000"/>
                </a:solidFill>
                <a:latin typeface="Times New Roman" panose="02020603050405020304" pitchFamily="18" charset="0"/>
                <a:ea typeface="Calibri" panose="020F0502020204030204" pitchFamily="34" charset="0"/>
              </a:rPr>
              <a:t>False-ceiling</a:t>
            </a:r>
            <a:endParaRPr lang="en-US" b="1" dirty="0"/>
          </a:p>
        </p:txBody>
      </p:sp>
      <p:sp>
        <p:nvSpPr>
          <p:cNvPr id="8" name="Rectangle 7"/>
          <p:cNvSpPr/>
          <p:nvPr/>
        </p:nvSpPr>
        <p:spPr>
          <a:xfrm>
            <a:off x="5012808" y="801580"/>
            <a:ext cx="2787943" cy="463397"/>
          </a:xfrm>
          <a:prstGeom prst="rect">
            <a:avLst/>
          </a:prstGeom>
        </p:spPr>
        <p:txBody>
          <a:bodyPr wrap="none">
            <a:spAutoFit/>
          </a:bodyPr>
          <a:lstStyle/>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It has a weight of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0.1KN/m</a:t>
            </a:r>
            <a:r>
              <a:rPr lang="en-US" baseline="30000"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305641495"/>
              </p:ext>
            </p:extLst>
          </p:nvPr>
        </p:nvGraphicFramePr>
        <p:xfrm>
          <a:off x="1985554" y="1894112"/>
          <a:ext cx="7442767" cy="2885025"/>
        </p:xfrm>
        <a:graphic>
          <a:graphicData uri="http://schemas.openxmlformats.org/drawingml/2006/table">
            <a:tbl>
              <a:tblPr firstRow="1" firstCol="1" bandRow="1">
                <a:tableStyleId>{5C22544A-7EE6-4342-B048-85BDC9FD1C3A}</a:tableStyleId>
              </a:tblPr>
              <a:tblGrid>
                <a:gridCol w="3719370">
                  <a:extLst>
                    <a:ext uri="{9D8B030D-6E8A-4147-A177-3AD203B41FA5}">
                      <a16:colId xmlns:a16="http://schemas.microsoft.com/office/drawing/2014/main" val="2262087544"/>
                    </a:ext>
                  </a:extLst>
                </a:gridCol>
                <a:gridCol w="3723397">
                  <a:extLst>
                    <a:ext uri="{9D8B030D-6E8A-4147-A177-3AD203B41FA5}">
                      <a16:colId xmlns:a16="http://schemas.microsoft.com/office/drawing/2014/main" val="2504662470"/>
                    </a:ext>
                  </a:extLst>
                </a:gridCol>
              </a:tblGrid>
              <a:tr h="474305">
                <a:tc>
                  <a:txBody>
                    <a:bodyPr/>
                    <a:lstStyle/>
                    <a:p>
                      <a:pPr marL="0" marR="0" algn="ctr">
                        <a:spcBef>
                          <a:spcPts val="0"/>
                        </a:spcBef>
                        <a:spcAft>
                          <a:spcPts val="600"/>
                        </a:spcAft>
                        <a:tabLst>
                          <a:tab pos="2811145" algn="r"/>
                        </a:tabLst>
                      </a:pPr>
                      <a:r>
                        <a:rPr lang="en-US" sz="1500" b="1" dirty="0">
                          <a:effectLst/>
                          <a:latin typeface="Times New Roman" pitchFamily="18" charset="0"/>
                          <a:cs typeface="Times New Roman" pitchFamily="18" charset="0"/>
                        </a:rPr>
                        <a:t>Material</a:t>
                      </a:r>
                      <a:endParaRPr lang="en-US" sz="15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nchor="ctr"/>
                </a:tc>
                <a:tc>
                  <a:txBody>
                    <a:bodyPr/>
                    <a:lstStyle/>
                    <a:p>
                      <a:pPr marL="457200" marR="0" algn="just">
                        <a:spcBef>
                          <a:spcPts val="0"/>
                        </a:spcBef>
                        <a:spcAft>
                          <a:spcPts val="600"/>
                        </a:spcAft>
                      </a:pPr>
                      <a:r>
                        <a:rPr lang="en-US" sz="1500" b="1">
                          <a:effectLst/>
                          <a:latin typeface="Times New Roman" pitchFamily="18" charset="0"/>
                          <a:cs typeface="Times New Roman" pitchFamily="18" charset="0"/>
                        </a:rPr>
                        <a:t>Unit weight (KN/m</a:t>
                      </a:r>
                      <a:r>
                        <a:rPr lang="en-US" sz="1500" b="1" baseline="30000">
                          <a:effectLst/>
                          <a:latin typeface="Times New Roman" pitchFamily="18" charset="0"/>
                          <a:cs typeface="Times New Roman" pitchFamily="18" charset="0"/>
                        </a:rPr>
                        <a:t>3</a:t>
                      </a:r>
                      <a:r>
                        <a:rPr lang="en-US" sz="1500" b="1">
                          <a:effectLst/>
                          <a:latin typeface="Times New Roman" pitchFamily="18" charset="0"/>
                          <a:cs typeface="Times New Roman" pitchFamily="18" charset="0"/>
                        </a:rPr>
                        <a:t>)</a:t>
                      </a:r>
                      <a:endParaRPr lang="en-US" sz="15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626612903"/>
                  </a:ext>
                </a:extLst>
              </a:tr>
              <a:tr h="474305">
                <a:tc>
                  <a:txBody>
                    <a:bodyPr/>
                    <a:lstStyle/>
                    <a:p>
                      <a:pPr marL="0" marR="0" algn="ctr">
                        <a:spcBef>
                          <a:spcPts val="0"/>
                        </a:spcBef>
                        <a:spcAft>
                          <a:spcPts val="600"/>
                        </a:spcAft>
                      </a:pPr>
                      <a:r>
                        <a:rPr lang="en-US" sz="1500" b="1" dirty="0">
                          <a:effectLst/>
                          <a:latin typeface="Times New Roman" pitchFamily="18" charset="0"/>
                          <a:cs typeface="Times New Roman" pitchFamily="18" charset="0"/>
                        </a:rPr>
                        <a:t>Block</a:t>
                      </a:r>
                      <a:endParaRPr lang="en-US" sz="15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500" b="1">
                          <a:effectLst/>
                          <a:latin typeface="Times New Roman" pitchFamily="18" charset="0"/>
                          <a:cs typeface="Times New Roman" pitchFamily="18" charset="0"/>
                        </a:rPr>
                        <a:t>12</a:t>
                      </a:r>
                      <a:endParaRPr lang="en-US" sz="15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3826290770"/>
                  </a:ext>
                </a:extLst>
              </a:tr>
              <a:tr h="474305">
                <a:tc>
                  <a:txBody>
                    <a:bodyPr/>
                    <a:lstStyle/>
                    <a:p>
                      <a:pPr marL="0" marR="0" algn="ctr">
                        <a:spcBef>
                          <a:spcPts val="0"/>
                        </a:spcBef>
                        <a:spcAft>
                          <a:spcPts val="600"/>
                        </a:spcAft>
                      </a:pPr>
                      <a:r>
                        <a:rPr lang="en-US" sz="1500" b="1" dirty="0">
                          <a:effectLst/>
                          <a:latin typeface="Times New Roman" pitchFamily="18" charset="0"/>
                          <a:cs typeface="Times New Roman" pitchFamily="18" charset="0"/>
                        </a:rPr>
                        <a:t>Tiles</a:t>
                      </a:r>
                      <a:endParaRPr lang="en-US" sz="15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500" b="1">
                          <a:effectLst/>
                          <a:latin typeface="Times New Roman" pitchFamily="18" charset="0"/>
                          <a:cs typeface="Times New Roman" pitchFamily="18" charset="0"/>
                        </a:rPr>
                        <a:t>24</a:t>
                      </a:r>
                      <a:endParaRPr lang="en-US" sz="15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22626678"/>
                  </a:ext>
                </a:extLst>
              </a:tr>
              <a:tr h="474305">
                <a:tc>
                  <a:txBody>
                    <a:bodyPr/>
                    <a:lstStyle/>
                    <a:p>
                      <a:pPr marL="0" marR="0" algn="ctr">
                        <a:spcBef>
                          <a:spcPts val="0"/>
                        </a:spcBef>
                        <a:spcAft>
                          <a:spcPts val="600"/>
                        </a:spcAft>
                      </a:pPr>
                      <a:r>
                        <a:rPr lang="en-US" sz="1500" b="1" dirty="0">
                          <a:effectLst/>
                          <a:latin typeface="Times New Roman" pitchFamily="18" charset="0"/>
                          <a:cs typeface="Times New Roman" pitchFamily="18" charset="0"/>
                        </a:rPr>
                        <a:t>Plastering</a:t>
                      </a:r>
                      <a:endParaRPr lang="en-US" sz="15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500" b="1" dirty="0">
                          <a:effectLst/>
                          <a:latin typeface="Times New Roman" pitchFamily="18" charset="0"/>
                          <a:cs typeface="Times New Roman" pitchFamily="18" charset="0"/>
                        </a:rPr>
                        <a:t>23</a:t>
                      </a:r>
                      <a:endParaRPr lang="en-US" sz="15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1069985392"/>
                  </a:ext>
                </a:extLst>
              </a:tr>
              <a:tr h="474305">
                <a:tc>
                  <a:txBody>
                    <a:bodyPr/>
                    <a:lstStyle/>
                    <a:p>
                      <a:pPr marL="0" marR="0" algn="ctr">
                        <a:spcBef>
                          <a:spcPts val="0"/>
                        </a:spcBef>
                        <a:spcAft>
                          <a:spcPts val="600"/>
                        </a:spcAft>
                      </a:pPr>
                      <a:r>
                        <a:rPr lang="en-US" sz="1500" b="1">
                          <a:effectLst/>
                          <a:latin typeface="Times New Roman" pitchFamily="18" charset="0"/>
                          <a:cs typeface="Times New Roman" pitchFamily="18" charset="0"/>
                        </a:rPr>
                        <a:t>Mortar</a:t>
                      </a:r>
                      <a:endParaRPr lang="en-US" sz="15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500" b="1" dirty="0">
                          <a:effectLst/>
                          <a:latin typeface="Times New Roman" pitchFamily="18" charset="0"/>
                          <a:cs typeface="Times New Roman" pitchFamily="18" charset="0"/>
                        </a:rPr>
                        <a:t>23</a:t>
                      </a:r>
                      <a:endParaRPr lang="en-US" sz="15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2250583505"/>
                  </a:ext>
                </a:extLst>
              </a:tr>
              <a:tr h="513500">
                <a:tc>
                  <a:txBody>
                    <a:bodyPr/>
                    <a:lstStyle/>
                    <a:p>
                      <a:pPr marL="318770" marR="0" algn="l" rtl="0">
                        <a:lnSpc>
                          <a:spcPct val="115000"/>
                        </a:lnSpc>
                        <a:spcBef>
                          <a:spcPts val="0"/>
                        </a:spcBef>
                        <a:spcAft>
                          <a:spcPts val="1000"/>
                        </a:spcAft>
                      </a:pPr>
                      <a:r>
                        <a:rPr lang="en-US" sz="1500" b="1">
                          <a:effectLst/>
                          <a:latin typeface="Times New Roman" pitchFamily="18" charset="0"/>
                          <a:cs typeface="Times New Roman" pitchFamily="18" charset="0"/>
                        </a:rPr>
                        <a:t>Bonding Agents &amp; Adhesive Products</a:t>
                      </a:r>
                      <a:endParaRPr lang="en-US" sz="1500" b="1">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spcBef>
                          <a:spcPts val="0"/>
                        </a:spcBef>
                        <a:spcAft>
                          <a:spcPts val="600"/>
                        </a:spcAft>
                      </a:pPr>
                      <a:r>
                        <a:rPr lang="en-US" sz="1500" b="1" dirty="0">
                          <a:effectLst/>
                          <a:latin typeface="Times New Roman" pitchFamily="18" charset="0"/>
                          <a:cs typeface="Times New Roman" pitchFamily="18" charset="0"/>
                        </a:rPr>
                        <a:t>15</a:t>
                      </a:r>
                      <a:endParaRPr lang="en-US" sz="1500" b="1" dirty="0">
                        <a:solidFill>
                          <a:srgbClr val="000000"/>
                        </a:solidFill>
                        <a:effectLst/>
                        <a:latin typeface="Times New Roman" pitchFamily="18" charset="0"/>
                        <a:ea typeface="Calibri" panose="020F0502020204030204" pitchFamily="34" charset="0"/>
                        <a:cs typeface="Times New Roman" pitchFamily="18" charset="0"/>
                      </a:endParaRPr>
                    </a:p>
                  </a:txBody>
                  <a:tcPr marL="68580" marR="68580" marT="0" marB="0"/>
                </a:tc>
                <a:extLst>
                  <a:ext uri="{0D108BD9-81ED-4DB2-BD59-A6C34878D82A}">
                    <a16:rowId xmlns:a16="http://schemas.microsoft.com/office/drawing/2014/main" val="2062926977"/>
                  </a:ext>
                </a:extLst>
              </a:tr>
            </a:tbl>
          </a:graphicData>
        </a:graphic>
      </p:graphicFrame>
    </p:spTree>
    <p:extLst>
      <p:ext uri="{BB962C8B-B14F-4D97-AF65-F5344CB8AC3E}">
        <p14:creationId xmlns:p14="http://schemas.microsoft.com/office/powerpoint/2010/main" val="76986397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095472" y="-531440"/>
            <a:ext cx="7467600" cy="6634518"/>
          </a:xfrm>
        </p:spPr>
        <p:txBody>
          <a:bodyPr/>
          <a:lstStyle/>
          <a:p>
            <a:r>
              <a:rPr lang="en-US" dirty="0" smtClean="0"/>
              <a:t>2-  Axial load from ETABS = 1729.58 KN</a:t>
            </a:r>
          </a:p>
          <a:p>
            <a:pPr algn="l" rtl="0">
              <a:buNone/>
            </a:pPr>
            <a:endParaRPr lang="en-US" dirty="0" smtClean="0"/>
          </a:p>
          <a:p>
            <a:pPr marL="0" indent="0">
              <a:buNone/>
            </a:pPr>
            <a:endParaRPr lang="en-US" dirty="0" smtClean="0"/>
          </a:p>
          <a:p>
            <a:pPr algn="l" rtl="0"/>
            <a:r>
              <a:rPr lang="en-US" dirty="0" smtClean="0"/>
              <a:t>Difference percentage</a:t>
            </a:r>
          </a:p>
        </p:txBody>
      </p:sp>
      <p:sp>
        <p:nvSpPr>
          <p:cNvPr id="26625" name="Rectangle 1"/>
          <p:cNvSpPr>
            <a:spLocks noChangeArrowheads="1"/>
          </p:cNvSpPr>
          <p:nvPr/>
        </p:nvSpPr>
        <p:spPr bwMode="auto">
          <a:xfrm>
            <a:off x="7488543" y="5770858"/>
            <a:ext cx="328614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92">
                <a:solidFill>
                  <a:srgbClr val="5B9BD5"/>
                </a:solidFill>
                <a:latin typeface="Calibri" pitchFamily="34" charset="0"/>
                <a:ea typeface="Calibri" pitchFamily="34" charset="0"/>
                <a:cs typeface="Times New Roman" pitchFamily="18" charset="0"/>
              </a:rPr>
              <a:t>Figure </a:t>
            </a:r>
            <a:r>
              <a:rPr lang="en-US" sz="1200" b="1" dirty="0" smtClean="0" bmk="_Toc500224992">
                <a:solidFill>
                  <a:srgbClr val="5B9BD5"/>
                </a:solidFill>
                <a:latin typeface="Calibri" pitchFamily="34" charset="0"/>
                <a:ea typeface="Calibri" pitchFamily="34" charset="0"/>
                <a:cs typeface="Times New Roman" pitchFamily="18" charset="0"/>
              </a:rPr>
              <a:t>4.13: </a:t>
            </a:r>
            <a:r>
              <a:rPr lang="en-US" sz="1200" b="1" dirty="0" bmk="_Toc500224992">
                <a:solidFill>
                  <a:srgbClr val="5B9BD5"/>
                </a:solidFill>
                <a:latin typeface="Calibri" pitchFamily="34" charset="0"/>
                <a:ea typeface="Calibri" pitchFamily="34" charset="0"/>
                <a:cs typeface="Times New Roman" pitchFamily="18" charset="0"/>
              </a:rPr>
              <a:t>Axial load on columns from </a:t>
            </a:r>
            <a:r>
              <a:rPr lang="en-US" sz="1200" b="1" dirty="0" smtClean="0" bmk="_Toc500224992">
                <a:solidFill>
                  <a:srgbClr val="5B9BD5"/>
                </a:solidFill>
                <a:latin typeface="Calibri" pitchFamily="34" charset="0"/>
                <a:ea typeface="Calibri" pitchFamily="34" charset="0"/>
                <a:cs typeface="Times New Roman" pitchFamily="18" charset="0"/>
              </a:rPr>
              <a:t>ETABS.</a:t>
            </a:r>
            <a:endParaRPr lang="en-US" dirty="0">
              <a:latin typeface="Arial" pitchFamily="34" charset="0"/>
              <a:cs typeface="Arial" pitchFamily="34" charset="0"/>
            </a:endParaRPr>
          </a:p>
        </p:txBody>
      </p:sp>
      <p:sp>
        <p:nvSpPr>
          <p:cNvPr id="26627" name="Rectangle 3"/>
          <p:cNvSpPr>
            <a:spLocks noChangeArrowheads="1"/>
          </p:cNvSpPr>
          <p:nvPr/>
        </p:nvSpPr>
        <p:spPr bwMode="auto">
          <a:xfrm>
            <a:off x="152400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6628" name="Rectangle 4"/>
          <p:cNvSpPr>
            <a:spLocks noChangeArrowheads="1"/>
          </p:cNvSpPr>
          <p:nvPr/>
        </p:nvSpPr>
        <p:spPr bwMode="auto">
          <a:xfrm>
            <a:off x="2257851" y="4692809"/>
            <a:ext cx="192882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defTabSz="914400" rtl="1" fontAlgn="base">
              <a:spcBef>
                <a:spcPct val="0"/>
              </a:spcBef>
              <a:spcAft>
                <a:spcPct val="0"/>
              </a:spcAft>
            </a:pPr>
            <a:r>
              <a:rPr lang="en-US" sz="1400" dirty="0">
                <a:solidFill>
                  <a:srgbClr val="000000"/>
                </a:solidFill>
                <a:latin typeface="Times New Roman" pitchFamily="18" charset="0"/>
                <a:ea typeface="Calibri" pitchFamily="34" charset="0"/>
                <a:cs typeface="Times New Roman" pitchFamily="18" charset="0"/>
              </a:rPr>
              <a:t>= </a:t>
            </a:r>
            <a:r>
              <a:rPr lang="en-US" sz="1400" dirty="0" smtClean="0">
                <a:solidFill>
                  <a:srgbClr val="000000"/>
                </a:solidFill>
                <a:latin typeface="Times New Roman" pitchFamily="18" charset="0"/>
                <a:ea typeface="Calibri" pitchFamily="34" charset="0"/>
                <a:cs typeface="Times New Roman" pitchFamily="18" charset="0"/>
              </a:rPr>
              <a:t>5.06 % ≈ 5% </a:t>
            </a:r>
            <a:r>
              <a:rPr lang="en-US" sz="1400" dirty="0" smtClean="0">
                <a:solidFill>
                  <a:srgbClr val="000000"/>
                </a:solidFill>
                <a:latin typeface="Times New Roman" pitchFamily="18" charset="0"/>
                <a:ea typeface="Calibri" pitchFamily="34" charset="0"/>
                <a:cs typeface="Times New Roman" pitchFamily="18" charset="0"/>
                <a:sym typeface="Wingdings" pitchFamily="2" charset="2"/>
              </a:rPr>
              <a:t></a:t>
            </a:r>
            <a:r>
              <a:rPr lang="en-US" sz="1400" dirty="0" smtClean="0">
                <a:solidFill>
                  <a:srgbClr val="000000"/>
                </a:solidFill>
                <a:latin typeface="Times New Roman" pitchFamily="18" charset="0"/>
                <a:ea typeface="Calibri" pitchFamily="34" charset="0"/>
                <a:cs typeface="Times New Roman" pitchFamily="18" charset="0"/>
              </a:rPr>
              <a:t> Ok</a:t>
            </a:r>
          </a:p>
          <a:p>
            <a:pPr algn="r" defTabSz="914400" rtl="1" fontAlgn="base">
              <a:spcBef>
                <a:spcPct val="0"/>
              </a:spcBef>
              <a:spcAft>
                <a:spcPct val="0"/>
              </a:spcAft>
            </a:pPr>
            <a:endParaRPr lang="en-US" sz="1400" dirty="0">
              <a:solidFill>
                <a:srgbClr val="000000"/>
              </a:solidFill>
              <a:latin typeface="Times New Roman" pitchFamily="18" charset="0"/>
              <a:ea typeface="Calibri" pitchFamily="34" charset="0"/>
              <a:cs typeface="Times New Roman" pitchFamily="18" charset="0"/>
              <a:sym typeface="Wingdings" pitchFamily="2" charset="2"/>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70</a:t>
            </a:fld>
            <a:endParaRPr lang="en-US" dirty="0"/>
          </a:p>
        </p:txBody>
      </p:sp>
      <p:pic>
        <p:nvPicPr>
          <p:cNvPr id="9" name="صورة 8"/>
          <p:cNvPicPr/>
          <p:nvPr/>
        </p:nvPicPr>
        <p:blipFill>
          <a:blip r:embed="rId2"/>
          <a:srcRect/>
          <a:stretch>
            <a:fillRect/>
          </a:stretch>
        </p:blipFill>
        <p:spPr bwMode="auto">
          <a:xfrm>
            <a:off x="7502917" y="356260"/>
            <a:ext cx="4241780" cy="5344020"/>
          </a:xfrm>
          <a:prstGeom prst="rect">
            <a:avLst/>
          </a:prstGeom>
          <a:noFill/>
          <a:ln w="9525">
            <a:noFill/>
            <a:miter lim="800000"/>
            <a:headEnd/>
            <a:tailEnd/>
          </a:ln>
        </p:spPr>
      </p:pic>
      <p:sp>
        <p:nvSpPr>
          <p:cNvPr id="11" name="Rectangle 4"/>
          <p:cNvSpPr>
            <a:spLocks noChangeArrowheads="1"/>
          </p:cNvSpPr>
          <p:nvPr/>
        </p:nvSpPr>
        <p:spPr bwMode="auto">
          <a:xfrm>
            <a:off x="2256310" y="4180191"/>
            <a:ext cx="46772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defTabSz="914400" rtl="1" fontAlgn="base">
              <a:spcBef>
                <a:spcPct val="0"/>
              </a:spcBef>
              <a:spcAft>
                <a:spcPct val="0"/>
              </a:spcAft>
            </a:pPr>
            <a:r>
              <a:rPr lang="en-US" sz="1400" dirty="0" smtClean="0">
                <a:solidFill>
                  <a:srgbClr val="000000"/>
                </a:solidFill>
                <a:latin typeface="Times New Roman" pitchFamily="18" charset="0"/>
                <a:ea typeface="Calibri" pitchFamily="34" charset="0"/>
                <a:cs typeface="Times New Roman" pitchFamily="18" charset="0"/>
              </a:rPr>
              <a:t>=</a:t>
            </a:r>
            <a:endParaRPr lang="en-US" sz="1400" dirty="0">
              <a:solidFill>
                <a:srgbClr val="000000"/>
              </a:solidFill>
              <a:latin typeface="Times New Roman" pitchFamily="18" charset="0"/>
              <a:ea typeface="Calibri" pitchFamily="34" charset="0"/>
              <a:cs typeface="Times New Roman" pitchFamily="18" charset="0"/>
              <a:sym typeface="Wingdings" pitchFamily="2" charset="2"/>
            </a:endParaRPr>
          </a:p>
        </p:txBody>
      </p:sp>
      <p:sp>
        <p:nvSpPr>
          <p:cNvPr id="7168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168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02576" y="4156362"/>
            <a:ext cx="1933575" cy="371475"/>
          </a:xfrm>
          <a:prstGeom prst="rect">
            <a:avLst/>
          </a:prstGeom>
          <a:noFill/>
        </p:spPr>
      </p:pic>
    </p:spTree>
    <p:extLst>
      <p:ext uri="{BB962C8B-B14F-4D97-AF65-F5344CB8AC3E}">
        <p14:creationId xmlns:p14="http://schemas.microsoft.com/office/powerpoint/2010/main" val="64671145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51585" y="-376450"/>
            <a:ext cx="7704667" cy="1981200"/>
          </a:xfrm>
        </p:spPr>
        <p:txBody>
          <a:bodyPr>
            <a:normAutofit/>
          </a:bodyPr>
          <a:lstStyle/>
          <a:p>
            <a:r>
              <a:rPr lang="en-US" sz="2800" b="1" u="sng" dirty="0"/>
              <a:t>4.3.4 Internal forces check (stress strain)</a:t>
            </a:r>
            <a:endParaRPr lang="ar-SA" sz="2800" dirty="0"/>
          </a:p>
        </p:txBody>
      </p:sp>
      <p:sp>
        <p:nvSpPr>
          <p:cNvPr id="3" name="عنصر نائب للمحتوى 2"/>
          <p:cNvSpPr>
            <a:spLocks noGrp="1"/>
          </p:cNvSpPr>
          <p:nvPr>
            <p:ph idx="1"/>
          </p:nvPr>
        </p:nvSpPr>
        <p:spPr>
          <a:xfrm>
            <a:off x="2442934" y="0"/>
            <a:ext cx="7704667" cy="3332816"/>
          </a:xfrm>
        </p:spPr>
        <p:txBody>
          <a:bodyPr/>
          <a:lstStyle/>
          <a:p>
            <a:pPr algn="l" rtl="0"/>
            <a:r>
              <a:rPr lang="en-US" dirty="0" smtClean="0"/>
              <a:t>One span in frame in x-direction will be checked, the frame is in the basement floor slab (at elevation Z=1m).</a:t>
            </a:r>
            <a:endParaRPr lang="ar-SA" dirty="0"/>
          </a:p>
        </p:txBody>
      </p:sp>
      <p:sp>
        <p:nvSpPr>
          <p:cNvPr id="27649" name="Rectangle 1"/>
          <p:cNvSpPr>
            <a:spLocks noChangeArrowheads="1"/>
          </p:cNvSpPr>
          <p:nvPr/>
        </p:nvSpPr>
        <p:spPr bwMode="auto">
          <a:xfrm>
            <a:off x="4511824" y="6433467"/>
            <a:ext cx="392909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93">
                <a:solidFill>
                  <a:srgbClr val="4F81BD"/>
                </a:solidFill>
                <a:latin typeface="Calibri" pitchFamily="34" charset="0"/>
                <a:ea typeface="Calibri" pitchFamily="34" charset="0"/>
                <a:cs typeface="Times New Roman" pitchFamily="18" charset="0"/>
              </a:rPr>
              <a:t>Figure </a:t>
            </a:r>
            <a:r>
              <a:rPr lang="en-US" sz="1200" b="1" dirty="0" smtClean="0" bmk="_Toc500224993">
                <a:solidFill>
                  <a:srgbClr val="4F81BD"/>
                </a:solidFill>
                <a:latin typeface="Calibri" pitchFamily="34" charset="0"/>
                <a:ea typeface="Calibri" pitchFamily="34" charset="0"/>
                <a:cs typeface="Times New Roman" pitchFamily="18" charset="0"/>
              </a:rPr>
              <a:t>4.14: </a:t>
            </a:r>
            <a:r>
              <a:rPr lang="en-US" sz="1200" b="1" dirty="0" bmk="_Toc500224993">
                <a:solidFill>
                  <a:srgbClr val="4F81BD"/>
                </a:solidFill>
                <a:latin typeface="Calibri" pitchFamily="34" charset="0"/>
                <a:ea typeface="Calibri" pitchFamily="34" charset="0"/>
                <a:cs typeface="Times New Roman" pitchFamily="18" charset="0"/>
              </a:rPr>
              <a:t>Frame in X-direction from </a:t>
            </a:r>
            <a:r>
              <a:rPr lang="en-US" sz="1200" b="1" dirty="0" smtClean="0" bmk="_Toc500224993">
                <a:solidFill>
                  <a:srgbClr val="4F81BD"/>
                </a:solidFill>
                <a:latin typeface="Calibri" pitchFamily="34" charset="0"/>
                <a:ea typeface="Calibri" pitchFamily="34" charset="0"/>
                <a:cs typeface="Times New Roman" pitchFamily="18" charset="0"/>
              </a:rPr>
              <a:t>ETABS </a:t>
            </a:r>
            <a:r>
              <a:rPr lang="en-US" sz="1200" b="1" dirty="0" bmk="_Toc500224993">
                <a:solidFill>
                  <a:srgbClr val="4F81BD"/>
                </a:solidFill>
                <a:latin typeface="Calibri" pitchFamily="34" charset="0"/>
                <a:ea typeface="Calibri" pitchFamily="34" charset="0"/>
                <a:cs typeface="Times New Roman" pitchFamily="18" charset="0"/>
              </a:rPr>
              <a:t>model.</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71</a:t>
            </a:fld>
            <a:endParaRPr lang="en-US" dirty="0"/>
          </a:p>
        </p:txBody>
      </p:sp>
      <p:pic>
        <p:nvPicPr>
          <p:cNvPr id="7"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507562" y="2196936"/>
            <a:ext cx="5363306" cy="4216852"/>
          </a:xfrm>
          <a:prstGeom prst="rect">
            <a:avLst/>
          </a:prstGeom>
          <a:noFill/>
          <a:ln>
            <a:noFill/>
          </a:ln>
        </p:spPr>
      </p:pic>
    </p:spTree>
    <p:extLst>
      <p:ext uri="{BB962C8B-B14F-4D97-AF65-F5344CB8AC3E}">
        <p14:creationId xmlns:p14="http://schemas.microsoft.com/office/powerpoint/2010/main" val="100716582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734734" y="388793"/>
            <a:ext cx="7704667" cy="3332816"/>
          </a:xfrm>
        </p:spPr>
        <p:txBody>
          <a:bodyPr/>
          <a:lstStyle/>
          <a:p>
            <a:pPr lvl="0" algn="l" rtl="0"/>
            <a:r>
              <a:rPr lang="en-US" dirty="0" smtClean="0"/>
              <a:t>From manual calculation, M</a:t>
            </a:r>
            <a:r>
              <a:rPr lang="en-US" baseline="-25000" dirty="0" smtClean="0"/>
              <a:t>o</a:t>
            </a:r>
            <a:r>
              <a:rPr lang="en-US" dirty="0" smtClean="0"/>
              <a:t> :</a:t>
            </a:r>
          </a:p>
          <a:p>
            <a:pPr algn="l" rtl="0">
              <a:buNone/>
            </a:pPr>
            <a:endParaRPr lang="ar-SA" dirty="0"/>
          </a:p>
        </p:txBody>
      </p:sp>
      <p:sp>
        <p:nvSpPr>
          <p:cNvPr id="28675" name="Rectangle 3"/>
          <p:cNvSpPr>
            <a:spLocks noChangeArrowheads="1"/>
          </p:cNvSpPr>
          <p:nvPr/>
        </p:nvSpPr>
        <p:spPr bwMode="auto">
          <a:xfrm>
            <a:off x="10483270" y="4535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8677" name="Rectangle 5"/>
          <p:cNvSpPr>
            <a:spLocks noChangeArrowheads="1"/>
          </p:cNvSpPr>
          <p:nvPr/>
        </p:nvSpPr>
        <p:spPr bwMode="auto">
          <a:xfrm>
            <a:off x="3032168" y="1457098"/>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8678" name="Rectangle 6"/>
          <p:cNvSpPr>
            <a:spLocks noChangeArrowheads="1"/>
          </p:cNvSpPr>
          <p:nvPr/>
        </p:nvSpPr>
        <p:spPr bwMode="auto">
          <a:xfrm>
            <a:off x="10483270" y="4630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28684" name="Rectangle 12"/>
          <p:cNvSpPr>
            <a:spLocks noChangeArrowheads="1"/>
          </p:cNvSpPr>
          <p:nvPr/>
        </p:nvSpPr>
        <p:spPr bwMode="auto">
          <a:xfrm>
            <a:off x="10483270" y="5582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defTabSz="914400" rtl="1" fontAlgn="base">
              <a:spcBef>
                <a:spcPct val="0"/>
              </a:spcBef>
              <a:spcAft>
                <a:spcPct val="0"/>
              </a:spcAft>
            </a:pPr>
            <a:endParaRPr lang="ar-SA">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72</a:t>
            </a:fld>
            <a:endParaRPr lang="en-US" dirty="0"/>
          </a:p>
        </p:txBody>
      </p:sp>
      <p:sp>
        <p:nvSpPr>
          <p:cNvPr id="69637" name="Rectangle 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38" name="Rectangle 6"/>
          <p:cNvSpPr>
            <a:spLocks noChangeArrowheads="1"/>
          </p:cNvSpPr>
          <p:nvPr/>
        </p:nvSpPr>
        <p:spPr bwMode="auto">
          <a:xfrm>
            <a:off x="0" y="6381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9640" name="Rectangle 8"/>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9641" name="Rectangle 9"/>
          <p:cNvSpPr>
            <a:spLocks noChangeArrowheads="1"/>
          </p:cNvSpPr>
          <p:nvPr/>
        </p:nvSpPr>
        <p:spPr bwMode="auto">
          <a:xfrm>
            <a:off x="0" y="647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9644" name="Rectangle 12"/>
          <p:cNvSpPr>
            <a:spLocks noChangeArrowheads="1"/>
          </p:cNvSpPr>
          <p:nvPr/>
        </p:nvSpPr>
        <p:spPr bwMode="auto">
          <a:xfrm>
            <a:off x="0" y="7429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9652" name="Rectangle 20"/>
          <p:cNvSpPr>
            <a:spLocks noChangeArrowheads="1"/>
          </p:cNvSpPr>
          <p:nvPr/>
        </p:nvSpPr>
        <p:spPr bwMode="auto">
          <a:xfrm>
            <a:off x="0" y="7429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29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291" name="Rectangle 3"/>
          <p:cNvSpPr>
            <a:spLocks noChangeArrowheads="1"/>
          </p:cNvSpPr>
          <p:nvPr/>
        </p:nvSpPr>
        <p:spPr bwMode="auto">
          <a:xfrm>
            <a:off x="0" y="647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304" name="Rectangle 16"/>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303" name="Picture 1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99459" y="2737261"/>
            <a:ext cx="2520000" cy="253333"/>
          </a:xfrm>
          <a:prstGeom prst="rect">
            <a:avLst/>
          </a:prstGeom>
          <a:noFill/>
        </p:spPr>
      </p:pic>
      <p:sp>
        <p:nvSpPr>
          <p:cNvPr id="12305" name="Rectangle 17"/>
          <p:cNvSpPr>
            <a:spLocks noChangeArrowheads="1"/>
          </p:cNvSpPr>
          <p:nvPr/>
        </p:nvSpPr>
        <p:spPr bwMode="auto">
          <a:xfrm>
            <a:off x="0" y="6381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307" name="Rectangle 19"/>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306" name="Picture 18"/>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111333" y="3022296"/>
            <a:ext cx="4863074" cy="252000"/>
          </a:xfrm>
          <a:prstGeom prst="rect">
            <a:avLst/>
          </a:prstGeom>
          <a:noFill/>
        </p:spPr>
      </p:pic>
      <p:sp>
        <p:nvSpPr>
          <p:cNvPr id="12308" name="Rectangle 20"/>
          <p:cNvSpPr>
            <a:spLocks noChangeArrowheads="1"/>
          </p:cNvSpPr>
          <p:nvPr/>
        </p:nvSpPr>
        <p:spPr bwMode="auto">
          <a:xfrm>
            <a:off x="0" y="6477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310" name="Rectangle 22"/>
          <p:cNvSpPr>
            <a:spLocks noChangeArrowheads="1"/>
          </p:cNvSpPr>
          <p:nvPr/>
        </p:nvSpPr>
        <p:spPr bwMode="auto">
          <a:xfrm>
            <a:off x="2933203" y="3479470"/>
            <a:ext cx="589808"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Mo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309" name="Picture 2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62597" y="3426031"/>
            <a:ext cx="3564000" cy="396000"/>
          </a:xfrm>
          <a:prstGeom prst="rect">
            <a:avLst/>
          </a:prstGeom>
          <a:noFill/>
        </p:spPr>
      </p:pic>
      <p:sp>
        <p:nvSpPr>
          <p:cNvPr id="12311" name="Rectangle 23"/>
          <p:cNvSpPr>
            <a:spLocks noChangeArrowheads="1"/>
          </p:cNvSpPr>
          <p:nvPr/>
        </p:nvSpPr>
        <p:spPr bwMode="auto">
          <a:xfrm>
            <a:off x="0" y="7429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312" name="Rectangle 24"/>
          <p:cNvSpPr>
            <a:spLocks noChangeArrowheads="1"/>
          </p:cNvSpPr>
          <p:nvPr/>
        </p:nvSpPr>
        <p:spPr bwMode="auto">
          <a:xfrm>
            <a:off x="2861953" y="3788228"/>
            <a:ext cx="803564"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Where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14" name="Rectangle 26"/>
          <p:cNvSpPr>
            <a:spLocks noChangeArrowheads="1"/>
          </p:cNvSpPr>
          <p:nvPr/>
        </p:nvSpPr>
        <p:spPr bwMode="auto">
          <a:xfrm>
            <a:off x="2707576" y="4108862"/>
            <a:ext cx="2418608"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L</a:t>
            </a:r>
            <a:r>
              <a:rPr kumimoji="0" lang="en-US" sz="12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2</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frame width. (L2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313" name="Picture 2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094514" y="4126675"/>
            <a:ext cx="1166667" cy="252000"/>
          </a:xfrm>
          <a:prstGeom prst="rect">
            <a:avLst/>
          </a:prstGeom>
          <a:noFill/>
        </p:spPr>
      </p:pic>
      <p:sp>
        <p:nvSpPr>
          <p:cNvPr id="12315" name="Rectangle 27"/>
          <p:cNvSpPr>
            <a:spLocks noChangeArrowheads="1"/>
          </p:cNvSpPr>
          <p:nvPr/>
        </p:nvSpPr>
        <p:spPr bwMode="auto">
          <a:xfrm>
            <a:off x="5961414" y="4122593"/>
            <a:ext cx="1068779"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4.75 m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16" name="Rectangle 28"/>
          <p:cNvSpPr>
            <a:spLocks noChangeArrowheads="1"/>
          </p:cNvSpPr>
          <p:nvPr/>
        </p:nvSpPr>
        <p:spPr bwMode="auto">
          <a:xfrm>
            <a:off x="2945080" y="4429496"/>
            <a:ext cx="4176156"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L</a:t>
            </a:r>
            <a:r>
              <a:rPr kumimoji="0" lang="en-US" sz="1200"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n</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span length face to face. (</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Ln</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3.7-0.2-0.2 = 3.3 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18" name="Rectangle 30"/>
          <p:cNvSpPr>
            <a:spLocks noChangeArrowheads="1"/>
          </p:cNvSpPr>
          <p:nvPr/>
        </p:nvSpPr>
        <p:spPr bwMode="auto">
          <a:xfrm>
            <a:off x="2838203" y="4785756"/>
            <a:ext cx="756062"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Mo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317" name="Picture 2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562597" y="4744193"/>
            <a:ext cx="4342800" cy="396000"/>
          </a:xfrm>
          <a:prstGeom prst="rect">
            <a:avLst/>
          </a:prstGeom>
          <a:noFill/>
        </p:spPr>
      </p:pic>
      <p:sp>
        <p:nvSpPr>
          <p:cNvPr id="12319" name="Rectangle 31"/>
          <p:cNvSpPr>
            <a:spLocks noChangeArrowheads="1"/>
          </p:cNvSpPr>
          <p:nvPr/>
        </p:nvSpPr>
        <p:spPr bwMode="auto">
          <a:xfrm>
            <a:off x="0" y="7429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4169265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624666" y="-2019139"/>
            <a:ext cx="7467600" cy="6188224"/>
          </a:xfrm>
        </p:spPr>
        <p:txBody>
          <a:bodyPr/>
          <a:lstStyle/>
          <a:p>
            <a:pPr algn="l" rtl="0"/>
            <a:r>
              <a:rPr lang="en-US" dirty="0" smtClean="0"/>
              <a:t>From ETABS, M</a:t>
            </a:r>
            <a:r>
              <a:rPr lang="en-US" baseline="-25000" dirty="0" smtClean="0"/>
              <a:t>o</a:t>
            </a:r>
            <a:r>
              <a:rPr lang="en-US" dirty="0" smtClean="0"/>
              <a:t> :</a:t>
            </a:r>
          </a:p>
          <a:p>
            <a:r>
              <a:rPr lang="en-US" dirty="0" smtClean="0">
                <a:solidFill>
                  <a:srgbClr val="000000"/>
                </a:solidFill>
                <a:latin typeface="Times New Roman"/>
                <a:ea typeface="Calibri"/>
              </a:rPr>
              <a:t>The moment M</a:t>
            </a:r>
            <a:r>
              <a:rPr lang="en-US" baseline="-25000" dirty="0" smtClean="0">
                <a:solidFill>
                  <a:srgbClr val="000000"/>
                </a:solidFill>
                <a:latin typeface="Times New Roman"/>
                <a:ea typeface="Calibri"/>
              </a:rPr>
              <a:t>11 </a:t>
            </a:r>
            <a:r>
              <a:rPr lang="en-US" dirty="0" smtClean="0">
                <a:solidFill>
                  <a:srgbClr val="000000"/>
                </a:solidFill>
                <a:latin typeface="Times New Roman"/>
                <a:ea typeface="Calibri"/>
              </a:rPr>
              <a:t>from (1.2dead+1.6lived) load combination was chosen, and  by making three section-cut in the transverse direction.</a:t>
            </a:r>
            <a:endParaRPr lang="ar-SA" dirty="0"/>
          </a:p>
        </p:txBody>
      </p:sp>
      <p:sp>
        <p:nvSpPr>
          <p:cNvPr id="29702" name="Rectangle 6"/>
          <p:cNvSpPr>
            <a:spLocks noChangeArrowheads="1"/>
          </p:cNvSpPr>
          <p:nvPr/>
        </p:nvSpPr>
        <p:spPr bwMode="auto">
          <a:xfrm>
            <a:off x="3167042" y="5572141"/>
            <a:ext cx="4500594"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94">
                <a:solidFill>
                  <a:srgbClr val="4F81BD"/>
                </a:solidFill>
                <a:latin typeface="Calibri" pitchFamily="34" charset="0"/>
                <a:ea typeface="Calibri" pitchFamily="34" charset="0"/>
                <a:cs typeface="Times New Roman" pitchFamily="18" charset="0"/>
              </a:rPr>
              <a:t>Figure </a:t>
            </a:r>
            <a:r>
              <a:rPr lang="en-US" sz="1200" b="1" dirty="0" smtClean="0" bmk="_Toc500224994">
                <a:solidFill>
                  <a:srgbClr val="4F81BD"/>
                </a:solidFill>
                <a:latin typeface="Calibri" pitchFamily="34" charset="0"/>
                <a:ea typeface="Calibri" pitchFamily="34" charset="0"/>
                <a:cs typeface="Times New Roman" pitchFamily="18" charset="0"/>
              </a:rPr>
              <a:t>4.15: </a:t>
            </a:r>
            <a:r>
              <a:rPr lang="en-US" sz="1200" b="1" dirty="0" bmk="_Toc500224994">
                <a:solidFill>
                  <a:srgbClr val="4F81BD"/>
                </a:solidFill>
                <a:latin typeface="Calibri" pitchFamily="34" charset="0"/>
                <a:ea typeface="Calibri" pitchFamily="34" charset="0"/>
                <a:cs typeface="Times New Roman" pitchFamily="18" charset="0"/>
              </a:rPr>
              <a:t>The left negative moment (M</a:t>
            </a:r>
            <a:r>
              <a:rPr lang="en-US" sz="1200" b="1" baseline="-30000" dirty="0" bmk="_Toc500224994">
                <a:solidFill>
                  <a:srgbClr val="4F81BD"/>
                </a:solidFill>
                <a:latin typeface="Calibri" pitchFamily="34" charset="0"/>
                <a:ea typeface="Calibri" pitchFamily="34" charset="0"/>
                <a:cs typeface="Times New Roman" pitchFamily="18" charset="0"/>
              </a:rPr>
              <a:t>1</a:t>
            </a:r>
            <a:r>
              <a:rPr lang="en-US" sz="1200" b="1" dirty="0" bmk="_Toc500224994">
                <a:solidFill>
                  <a:srgbClr val="4F81BD"/>
                </a:solidFill>
                <a:latin typeface="Calibri" pitchFamily="34" charset="0"/>
                <a:ea typeface="Calibri" pitchFamily="34" charset="0"/>
                <a:cs typeface="Times New Roman" pitchFamily="18" charset="0"/>
              </a:rPr>
              <a:t>) of the frame</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73</a:t>
            </a:fld>
            <a:endParaRPr lang="en-US" dirty="0"/>
          </a:p>
        </p:txBody>
      </p:sp>
      <p:pic>
        <p:nvPicPr>
          <p:cNvPr id="7" name="صورة 6"/>
          <p:cNvPicPr/>
          <p:nvPr/>
        </p:nvPicPr>
        <p:blipFill>
          <a:blip r:embed="rId2"/>
          <a:srcRect/>
          <a:stretch>
            <a:fillRect/>
          </a:stretch>
        </p:blipFill>
        <p:spPr bwMode="auto">
          <a:xfrm>
            <a:off x="2992631" y="2205228"/>
            <a:ext cx="5731723" cy="3373820"/>
          </a:xfrm>
          <a:prstGeom prst="rect">
            <a:avLst/>
          </a:prstGeom>
          <a:noFill/>
          <a:ln w="9525">
            <a:noFill/>
            <a:miter lim="800000"/>
            <a:headEnd/>
            <a:tailEnd/>
          </a:ln>
        </p:spPr>
      </p:pic>
    </p:spTree>
    <p:extLst>
      <p:ext uri="{BB962C8B-B14F-4D97-AF65-F5344CB8AC3E}">
        <p14:creationId xmlns:p14="http://schemas.microsoft.com/office/powerpoint/2010/main" val="109841894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
        <p:nvSpPr>
          <p:cNvPr id="30721" name="Rectangle 1"/>
          <p:cNvSpPr>
            <a:spLocks noChangeArrowheads="1"/>
          </p:cNvSpPr>
          <p:nvPr/>
        </p:nvSpPr>
        <p:spPr bwMode="auto">
          <a:xfrm>
            <a:off x="326793" y="5101004"/>
            <a:ext cx="4929222"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95">
                <a:solidFill>
                  <a:srgbClr val="4F81BD"/>
                </a:solidFill>
                <a:latin typeface="Calibri" pitchFamily="34" charset="0"/>
                <a:ea typeface="Calibri" pitchFamily="34" charset="0"/>
                <a:cs typeface="Times New Roman" pitchFamily="18" charset="0"/>
              </a:rPr>
              <a:t>Figure </a:t>
            </a:r>
            <a:r>
              <a:rPr lang="en-US" sz="1200" b="1" dirty="0" smtClean="0" bmk="_Toc500224995">
                <a:solidFill>
                  <a:srgbClr val="4F81BD"/>
                </a:solidFill>
                <a:latin typeface="Calibri" pitchFamily="34" charset="0"/>
                <a:ea typeface="Calibri" pitchFamily="34" charset="0"/>
                <a:cs typeface="Times New Roman" pitchFamily="18" charset="0"/>
              </a:rPr>
              <a:t>4.16: </a:t>
            </a:r>
            <a:r>
              <a:rPr lang="en-US" sz="1200" b="1" dirty="0" bmk="_Toc500224995">
                <a:solidFill>
                  <a:srgbClr val="4F81BD"/>
                </a:solidFill>
                <a:latin typeface="Calibri" pitchFamily="34" charset="0"/>
                <a:ea typeface="Calibri" pitchFamily="34" charset="0"/>
                <a:cs typeface="Times New Roman" pitchFamily="18" charset="0"/>
              </a:rPr>
              <a:t>The right negative moment (M</a:t>
            </a:r>
            <a:r>
              <a:rPr lang="en-US" sz="1200" b="1" baseline="-30000" dirty="0" bmk="_Toc500224995">
                <a:solidFill>
                  <a:srgbClr val="4F81BD"/>
                </a:solidFill>
                <a:latin typeface="Calibri" pitchFamily="34" charset="0"/>
                <a:ea typeface="Calibri" pitchFamily="34" charset="0"/>
                <a:cs typeface="Times New Roman" pitchFamily="18" charset="0"/>
              </a:rPr>
              <a:t>2</a:t>
            </a:r>
            <a:r>
              <a:rPr lang="en-US" sz="1200" b="1" dirty="0" bmk="_Toc500224995">
                <a:solidFill>
                  <a:srgbClr val="4F81BD"/>
                </a:solidFill>
                <a:latin typeface="Calibri" pitchFamily="34" charset="0"/>
                <a:ea typeface="Calibri" pitchFamily="34" charset="0"/>
                <a:cs typeface="Times New Roman" pitchFamily="18" charset="0"/>
              </a:rPr>
              <a:t>) of the frame.</a:t>
            </a:r>
            <a:endParaRPr lang="en-US" dirty="0">
              <a:latin typeface="Arial" pitchFamily="34" charset="0"/>
              <a:cs typeface="Arial" pitchFamily="34" charset="0"/>
            </a:endParaRPr>
          </a:p>
        </p:txBody>
      </p:sp>
      <p:sp>
        <p:nvSpPr>
          <p:cNvPr id="30722" name="Rectangle 2"/>
          <p:cNvSpPr>
            <a:spLocks noChangeArrowheads="1"/>
          </p:cNvSpPr>
          <p:nvPr/>
        </p:nvSpPr>
        <p:spPr bwMode="auto">
          <a:xfrm>
            <a:off x="6431826" y="5082639"/>
            <a:ext cx="387595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96">
                <a:solidFill>
                  <a:srgbClr val="4F81BD"/>
                </a:solidFill>
                <a:latin typeface="Calibri" pitchFamily="34" charset="0"/>
                <a:ea typeface="Calibri" pitchFamily="34" charset="0"/>
                <a:cs typeface="Times New Roman" pitchFamily="18" charset="0"/>
              </a:rPr>
              <a:t>Figure </a:t>
            </a:r>
            <a:r>
              <a:rPr lang="en-US" sz="1200" b="1" dirty="0" smtClean="0" bmk="_Toc500224996">
                <a:solidFill>
                  <a:srgbClr val="4F81BD"/>
                </a:solidFill>
                <a:latin typeface="Calibri" pitchFamily="34" charset="0"/>
                <a:ea typeface="Calibri" pitchFamily="34" charset="0"/>
                <a:cs typeface="Times New Roman" pitchFamily="18" charset="0"/>
              </a:rPr>
              <a:t>4.17: </a:t>
            </a:r>
            <a:r>
              <a:rPr lang="en-US" sz="1200" b="1" dirty="0" bmk="_Toc500224996">
                <a:solidFill>
                  <a:srgbClr val="4F81BD"/>
                </a:solidFill>
                <a:latin typeface="Calibri" pitchFamily="34" charset="0"/>
                <a:ea typeface="Calibri" pitchFamily="34" charset="0"/>
                <a:cs typeface="Times New Roman" pitchFamily="18" charset="0"/>
              </a:rPr>
              <a:t>The positive moment (M</a:t>
            </a:r>
            <a:r>
              <a:rPr lang="en-US" sz="1200" b="1" baseline="-30000" dirty="0" bmk="_Toc500224996">
                <a:solidFill>
                  <a:srgbClr val="4F81BD"/>
                </a:solidFill>
                <a:latin typeface="Calibri" pitchFamily="34" charset="0"/>
                <a:ea typeface="Calibri" pitchFamily="34" charset="0"/>
                <a:cs typeface="Times New Roman" pitchFamily="18" charset="0"/>
              </a:rPr>
              <a:t>3</a:t>
            </a:r>
            <a:r>
              <a:rPr lang="en-US" sz="1200" b="1" dirty="0" bmk="_Toc500224996">
                <a:solidFill>
                  <a:srgbClr val="4F81BD"/>
                </a:solidFill>
                <a:latin typeface="Calibri" pitchFamily="34" charset="0"/>
                <a:ea typeface="Calibri" pitchFamily="34" charset="0"/>
                <a:cs typeface="Times New Roman" pitchFamily="18" charset="0"/>
              </a:rPr>
              <a:t>) of the frame.</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74</a:t>
            </a:fld>
            <a:endParaRPr lang="en-US" dirty="0"/>
          </a:p>
        </p:txBody>
      </p:sp>
      <p:pic>
        <p:nvPicPr>
          <p:cNvPr id="10" name="صورة 9"/>
          <p:cNvPicPr/>
          <p:nvPr/>
        </p:nvPicPr>
        <p:blipFill>
          <a:blip r:embed="rId2"/>
          <a:srcRect/>
          <a:stretch>
            <a:fillRect/>
          </a:stretch>
        </p:blipFill>
        <p:spPr bwMode="auto">
          <a:xfrm>
            <a:off x="262828" y="1165112"/>
            <a:ext cx="5728684" cy="3815255"/>
          </a:xfrm>
          <a:prstGeom prst="rect">
            <a:avLst/>
          </a:prstGeom>
          <a:noFill/>
          <a:ln w="9525">
            <a:noFill/>
            <a:miter lim="800000"/>
            <a:headEnd/>
            <a:tailEnd/>
          </a:ln>
        </p:spPr>
      </p:pic>
      <p:pic>
        <p:nvPicPr>
          <p:cNvPr id="11" name="صورة 10"/>
          <p:cNvPicPr/>
          <p:nvPr/>
        </p:nvPicPr>
        <p:blipFill>
          <a:blip r:embed="rId3"/>
          <a:srcRect/>
          <a:stretch>
            <a:fillRect/>
          </a:stretch>
        </p:blipFill>
        <p:spPr bwMode="auto">
          <a:xfrm>
            <a:off x="6185274" y="1187532"/>
            <a:ext cx="5735364" cy="3793041"/>
          </a:xfrm>
          <a:prstGeom prst="rect">
            <a:avLst/>
          </a:prstGeom>
          <a:noFill/>
          <a:ln w="9525">
            <a:noFill/>
            <a:miter lim="800000"/>
            <a:headEnd/>
            <a:tailEnd/>
          </a:ln>
        </p:spPr>
      </p:pic>
      <p:sp>
        <p:nvSpPr>
          <p:cNvPr id="10242" name="Rectangle 2"/>
          <p:cNvSpPr>
            <a:spLocks noChangeArrowheads="1"/>
          </p:cNvSpPr>
          <p:nvPr/>
        </p:nvSpPr>
        <p:spPr bwMode="auto">
          <a:xfrm>
            <a:off x="2636328" y="5498275"/>
            <a:ext cx="1266701"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a:t>
            </a:r>
            <a:r>
              <a:rPr kumimoji="0" lang="en-US" sz="12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o </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1"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83232" y="5480463"/>
            <a:ext cx="946286" cy="288000"/>
          </a:xfrm>
          <a:prstGeom prst="rect">
            <a:avLst/>
          </a:prstGeom>
          <a:noFill/>
        </p:spPr>
      </p:pic>
      <p:sp>
        <p:nvSpPr>
          <p:cNvPr id="10243" name="Rectangle 3"/>
          <p:cNvSpPr>
            <a:spLocks noChangeArrowheads="1"/>
          </p:cNvSpPr>
          <p:nvPr/>
        </p:nvSpPr>
        <p:spPr bwMode="auto">
          <a:xfrm>
            <a:off x="0" y="7239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44"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883231" y="5860473"/>
            <a:ext cx="1816714" cy="324000"/>
          </a:xfrm>
          <a:prstGeom prst="rect">
            <a:avLst/>
          </a:prstGeom>
          <a:noFill/>
        </p:spPr>
      </p:pic>
      <p:sp>
        <p:nvSpPr>
          <p:cNvPr id="10246" name="Rectangle 6"/>
          <p:cNvSpPr>
            <a:spLocks noChangeArrowheads="1"/>
          </p:cNvSpPr>
          <p:nvPr/>
        </p:nvSpPr>
        <p:spPr bwMode="auto">
          <a:xfrm>
            <a:off x="5379523" y="5889665"/>
            <a:ext cx="1421081"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104.34 </a:t>
            </a:r>
            <a:r>
              <a:rPr kumimoji="0" lang="en-US" sz="12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kN.m</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2"/>
          <p:cNvSpPr>
            <a:spLocks noChangeArrowheads="1"/>
          </p:cNvSpPr>
          <p:nvPr/>
        </p:nvSpPr>
        <p:spPr bwMode="auto">
          <a:xfrm>
            <a:off x="2622478" y="5900050"/>
            <a:ext cx="1266701"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8" name="Rectangle 8"/>
          <p:cNvSpPr>
            <a:spLocks noChangeArrowheads="1"/>
          </p:cNvSpPr>
          <p:nvPr/>
        </p:nvSpPr>
        <p:spPr bwMode="auto">
          <a:xfrm>
            <a:off x="2743199" y="6210795"/>
            <a:ext cx="2252353"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difference percentage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7"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975761" y="6204857"/>
            <a:ext cx="1476000" cy="324000"/>
          </a:xfrm>
          <a:prstGeom prst="rect">
            <a:avLst/>
          </a:prstGeom>
          <a:noFill/>
        </p:spPr>
      </p:pic>
      <p:sp>
        <p:nvSpPr>
          <p:cNvPr id="10249" name="Rectangle 9"/>
          <p:cNvSpPr>
            <a:spLocks noChangeArrowheads="1"/>
          </p:cNvSpPr>
          <p:nvPr/>
        </p:nvSpPr>
        <p:spPr bwMode="auto">
          <a:xfrm>
            <a:off x="6092042" y="6236402"/>
            <a:ext cx="1326078" cy="2831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11.83 %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8596337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u="sng" dirty="0" smtClean="0"/>
              <a:t>4.3.5 Check moments in beam</a:t>
            </a:r>
            <a:br>
              <a:rPr lang="en-US" b="1" u="sng" dirty="0" smtClean="0"/>
            </a:br>
            <a:endParaRPr lang="ar-SA" dirty="0"/>
          </a:p>
        </p:txBody>
      </p:sp>
      <p:sp>
        <p:nvSpPr>
          <p:cNvPr id="3" name="عنصر نائب للمحتوى 2"/>
          <p:cNvSpPr>
            <a:spLocks noGrp="1"/>
          </p:cNvSpPr>
          <p:nvPr>
            <p:ph idx="1"/>
          </p:nvPr>
        </p:nvSpPr>
        <p:spPr>
          <a:xfrm>
            <a:off x="2527837" y="922487"/>
            <a:ext cx="7704667" cy="3332816"/>
          </a:xfrm>
        </p:spPr>
        <p:txBody>
          <a:bodyPr/>
          <a:lstStyle/>
          <a:p>
            <a:pPr lvl="0" algn="l" rtl="0"/>
            <a:r>
              <a:rPr lang="en-US" dirty="0" smtClean="0"/>
              <a:t>From manual calculation:</a:t>
            </a:r>
          </a:p>
          <a:p>
            <a:pPr algn="l" rtl="0"/>
            <a:endParaRPr lang="en-US" dirty="0" smtClean="0"/>
          </a:p>
          <a:p>
            <a:pPr algn="l" rtl="0"/>
            <a:endParaRPr lang="en-US" dirty="0" smtClean="0"/>
          </a:p>
          <a:p>
            <a:r>
              <a:rPr lang="en-US" dirty="0" smtClean="0"/>
              <a:t>We get static moment factors using table 13.6.3.3 from ACI 318-14 code</a:t>
            </a:r>
          </a:p>
        </p:txBody>
      </p:sp>
      <p:pic>
        <p:nvPicPr>
          <p:cNvPr id="31748" name="Picture 4"/>
          <p:cNvPicPr>
            <a:picLocks noChangeAspect="1" noChangeArrowheads="1"/>
          </p:cNvPicPr>
          <p:nvPr/>
        </p:nvPicPr>
        <p:blipFill>
          <a:blip r:embed="rId2"/>
          <a:srcRect/>
          <a:stretch>
            <a:fillRect/>
          </a:stretch>
        </p:blipFill>
        <p:spPr bwMode="auto">
          <a:xfrm>
            <a:off x="2286500" y="3740953"/>
            <a:ext cx="4071966" cy="2751536"/>
          </a:xfrm>
          <a:prstGeom prst="rect">
            <a:avLst/>
          </a:prstGeom>
          <a:noFill/>
          <a:ln w="9525">
            <a:noFill/>
            <a:miter lim="800000"/>
            <a:headEnd/>
            <a:tailEnd/>
          </a:ln>
          <a:effectLst/>
        </p:spPr>
      </p:pic>
      <p:pic>
        <p:nvPicPr>
          <p:cNvPr id="7" name="صورة 6"/>
          <p:cNvPicPr/>
          <p:nvPr/>
        </p:nvPicPr>
        <p:blipFill>
          <a:blip r:embed="rId3"/>
          <a:srcRect/>
          <a:stretch>
            <a:fillRect/>
          </a:stretch>
        </p:blipFill>
        <p:spPr bwMode="auto">
          <a:xfrm>
            <a:off x="6380169" y="4078381"/>
            <a:ext cx="3048000" cy="1880839"/>
          </a:xfrm>
          <a:prstGeom prst="rect">
            <a:avLst/>
          </a:prstGeom>
          <a:noFill/>
          <a:ln w="9525">
            <a:noFill/>
            <a:miter lim="800000"/>
            <a:headEnd/>
            <a:tailEnd/>
          </a:ln>
        </p:spPr>
      </p:pic>
      <p:sp>
        <p:nvSpPr>
          <p:cNvPr id="31749" name="Rectangle 5"/>
          <p:cNvSpPr>
            <a:spLocks noChangeArrowheads="1"/>
          </p:cNvSpPr>
          <p:nvPr/>
        </p:nvSpPr>
        <p:spPr bwMode="auto">
          <a:xfrm>
            <a:off x="4196321" y="6487840"/>
            <a:ext cx="357186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4997">
                <a:solidFill>
                  <a:srgbClr val="4F81BD"/>
                </a:solidFill>
                <a:latin typeface="Calibri" pitchFamily="34" charset="0"/>
                <a:ea typeface="Calibri" pitchFamily="34" charset="0"/>
                <a:cs typeface="Times New Roman" pitchFamily="18" charset="0"/>
              </a:rPr>
              <a:t>Figure </a:t>
            </a:r>
            <a:r>
              <a:rPr lang="en-US" sz="1200" b="1" dirty="0" smtClean="0" bmk="_Toc500224997">
                <a:solidFill>
                  <a:srgbClr val="4F81BD"/>
                </a:solidFill>
                <a:latin typeface="Calibri" pitchFamily="34" charset="0"/>
                <a:ea typeface="Calibri" pitchFamily="34" charset="0"/>
                <a:cs typeface="Times New Roman" pitchFamily="18" charset="0"/>
              </a:rPr>
              <a:t>4.18: </a:t>
            </a:r>
            <a:r>
              <a:rPr lang="en-US" sz="1200" b="1" dirty="0" bmk="_Toc500224997">
                <a:solidFill>
                  <a:srgbClr val="4F81BD"/>
                </a:solidFill>
                <a:latin typeface="Calibri" pitchFamily="34" charset="0"/>
                <a:ea typeface="Calibri" pitchFamily="34" charset="0"/>
                <a:cs typeface="Times New Roman" pitchFamily="18" charset="0"/>
              </a:rPr>
              <a:t>Static moment factors in an end span.</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75</a:t>
            </a:fld>
            <a:endParaRPr lang="en-US" dirty="0"/>
          </a:p>
        </p:txBody>
      </p:sp>
      <p:sp>
        <p:nvSpPr>
          <p:cNvPr id="9218" name="Rectangle 2"/>
          <p:cNvSpPr>
            <a:spLocks noChangeArrowheads="1"/>
          </p:cNvSpPr>
          <p:nvPr/>
        </p:nvSpPr>
        <p:spPr bwMode="auto">
          <a:xfrm>
            <a:off x="2434441" y="2078182"/>
            <a:ext cx="87481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a:t>
            </a:r>
            <a:r>
              <a:rPr kumimoji="0" lang="en-US" sz="12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o</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217"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89464" y="2060368"/>
            <a:ext cx="2856000" cy="324000"/>
          </a:xfrm>
          <a:prstGeom prst="rect">
            <a:avLst/>
          </a:prstGeom>
          <a:noFill/>
        </p:spPr>
      </p:pic>
      <p:sp>
        <p:nvSpPr>
          <p:cNvPr id="9219" name="Rectangle 3"/>
          <p:cNvSpPr>
            <a:spLocks noChangeArrowheads="1"/>
          </p:cNvSpPr>
          <p:nvPr/>
        </p:nvSpPr>
        <p:spPr bwMode="auto">
          <a:xfrm>
            <a:off x="0" y="7143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221" name="Rectangle 5"/>
          <p:cNvSpPr>
            <a:spLocks noChangeArrowheads="1"/>
          </p:cNvSpPr>
          <p:nvPr/>
        </p:nvSpPr>
        <p:spPr bwMode="auto">
          <a:xfrm>
            <a:off x="2719452" y="2517568"/>
            <a:ext cx="61355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Mo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220" name="Picture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348840" y="2499755"/>
            <a:ext cx="3553200" cy="324000"/>
          </a:xfrm>
          <a:prstGeom prst="rect">
            <a:avLst/>
          </a:prstGeom>
          <a:noFill/>
        </p:spPr>
      </p:pic>
      <p:sp>
        <p:nvSpPr>
          <p:cNvPr id="9222" name="Rectangle 6"/>
          <p:cNvSpPr>
            <a:spLocks noChangeArrowheads="1"/>
          </p:cNvSpPr>
          <p:nvPr/>
        </p:nvSpPr>
        <p:spPr bwMode="auto">
          <a:xfrm>
            <a:off x="0" y="74295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3976774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1981200" y="285728"/>
            <a:ext cx="7467600" cy="6188224"/>
          </a:xfrm>
        </p:spPr>
        <p:txBody>
          <a:bodyPr/>
          <a:lstStyle/>
          <a:p>
            <a:pPr algn="l" rtl="0">
              <a:buNone/>
            </a:pPr>
            <a:endParaRPr lang="en-US" dirty="0" smtClean="0"/>
          </a:p>
          <a:p>
            <a:pPr algn="l" rtl="0"/>
            <a:endParaRPr lang="ar-SA"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76</a:t>
            </a:fld>
            <a:endParaRPr lang="en-US" dirty="0"/>
          </a:p>
        </p:txBody>
      </p:sp>
      <p:pic>
        <p:nvPicPr>
          <p:cNvPr id="8202" name="Picture 10"/>
          <p:cNvPicPr>
            <a:picLocks noChangeAspect="1" noChangeArrowheads="1"/>
          </p:cNvPicPr>
          <p:nvPr/>
        </p:nvPicPr>
        <p:blipFill>
          <a:blip r:embed="rId2"/>
          <a:srcRect/>
          <a:stretch>
            <a:fillRect/>
          </a:stretch>
        </p:blipFill>
        <p:spPr bwMode="auto">
          <a:xfrm>
            <a:off x="1692976" y="501547"/>
            <a:ext cx="3390900" cy="2886075"/>
          </a:xfrm>
          <a:prstGeom prst="rect">
            <a:avLst/>
          </a:prstGeom>
          <a:noFill/>
          <a:ln w="9525">
            <a:noFill/>
            <a:miter lim="800000"/>
            <a:headEnd/>
            <a:tailEnd/>
          </a:ln>
          <a:effectLst/>
        </p:spPr>
      </p:pic>
      <p:pic>
        <p:nvPicPr>
          <p:cNvPr id="8203" name="Picture 11"/>
          <p:cNvPicPr>
            <a:picLocks noChangeAspect="1" noChangeArrowheads="1"/>
          </p:cNvPicPr>
          <p:nvPr/>
        </p:nvPicPr>
        <p:blipFill>
          <a:blip r:embed="rId3"/>
          <a:srcRect/>
          <a:stretch>
            <a:fillRect/>
          </a:stretch>
        </p:blipFill>
        <p:spPr bwMode="auto">
          <a:xfrm>
            <a:off x="5523449" y="527216"/>
            <a:ext cx="3781425" cy="5067300"/>
          </a:xfrm>
          <a:prstGeom prst="rect">
            <a:avLst/>
          </a:prstGeom>
          <a:noFill/>
          <a:ln w="9525">
            <a:noFill/>
            <a:miter lim="800000"/>
            <a:headEnd/>
            <a:tailEnd/>
          </a:ln>
          <a:effectLst/>
        </p:spPr>
      </p:pic>
    </p:spTree>
    <p:extLst>
      <p:ext uri="{BB962C8B-B14F-4D97-AF65-F5344CB8AC3E}">
        <p14:creationId xmlns:p14="http://schemas.microsoft.com/office/powerpoint/2010/main" val="386339737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sp>
        <p:nvSpPr>
          <p:cNvPr id="33793" name="Rectangle 1"/>
          <p:cNvSpPr>
            <a:spLocks noChangeArrowheads="1"/>
          </p:cNvSpPr>
          <p:nvPr/>
        </p:nvSpPr>
        <p:spPr bwMode="auto">
          <a:xfrm>
            <a:off x="6694289" y="3986130"/>
            <a:ext cx="277678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1200" b="1" dirty="0" bmk="_Toc500224998">
                <a:solidFill>
                  <a:srgbClr val="4F81BD"/>
                </a:solidFill>
                <a:latin typeface="Calibri" pitchFamily="34" charset="0"/>
                <a:ea typeface="Calibri" pitchFamily="34" charset="0"/>
                <a:cs typeface="Times New Roman" pitchFamily="18" charset="0"/>
              </a:rPr>
              <a:t>Figure </a:t>
            </a:r>
            <a:r>
              <a:rPr lang="en-US" sz="1200" b="1" dirty="0" smtClean="0" bmk="_Toc500224998">
                <a:solidFill>
                  <a:srgbClr val="4F81BD"/>
                </a:solidFill>
                <a:latin typeface="Calibri" pitchFamily="34" charset="0"/>
                <a:ea typeface="Calibri" pitchFamily="34" charset="0"/>
                <a:cs typeface="Times New Roman" pitchFamily="18" charset="0"/>
              </a:rPr>
              <a:t>4.19: </a:t>
            </a:r>
            <a:r>
              <a:rPr lang="en-US" sz="1200" b="1" dirty="0" bmk="_Toc500224998">
                <a:solidFill>
                  <a:srgbClr val="4F81BD"/>
                </a:solidFill>
                <a:latin typeface="Calibri" pitchFamily="34" charset="0"/>
                <a:ea typeface="Calibri" pitchFamily="34" charset="0"/>
                <a:cs typeface="Times New Roman" pitchFamily="18" charset="0"/>
              </a:rPr>
              <a:t>Manual moments on beam.</a:t>
            </a:r>
            <a:r>
              <a:rPr lang="en-US" sz="1200" b="1" dirty="0">
                <a:solidFill>
                  <a:srgbClr val="4F81BD"/>
                </a:solidFill>
                <a:latin typeface="Calibri" pitchFamily="34" charset="0"/>
                <a:ea typeface="Calibri" pitchFamily="34" charset="0"/>
                <a:cs typeface="Times New Roman" pitchFamily="18" charset="0"/>
              </a:rPr>
              <a:t> </a:t>
            </a:r>
            <a:endParaRPr lang="en-US" dirty="0">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77</a:t>
            </a:fld>
            <a:endParaRPr lang="en-US" dirty="0"/>
          </a:p>
        </p:txBody>
      </p:sp>
      <p:pic>
        <p:nvPicPr>
          <p:cNvPr id="7170" name="Picture 2"/>
          <p:cNvPicPr>
            <a:picLocks noChangeAspect="1" noChangeArrowheads="1"/>
          </p:cNvPicPr>
          <p:nvPr/>
        </p:nvPicPr>
        <p:blipFill>
          <a:blip r:embed="rId2"/>
          <a:srcRect/>
          <a:stretch>
            <a:fillRect/>
          </a:stretch>
        </p:blipFill>
        <p:spPr bwMode="auto">
          <a:xfrm>
            <a:off x="1607251" y="1002588"/>
            <a:ext cx="3562350" cy="2952750"/>
          </a:xfrm>
          <a:prstGeom prst="rect">
            <a:avLst/>
          </a:prstGeom>
          <a:noFill/>
          <a:ln w="9525">
            <a:noFill/>
            <a:miter lim="800000"/>
            <a:headEnd/>
            <a:tailEnd/>
          </a:ln>
          <a:effectLst/>
        </p:spPr>
      </p:pic>
      <p:pic>
        <p:nvPicPr>
          <p:cNvPr id="11" name="صورة 10"/>
          <p:cNvPicPr/>
          <p:nvPr/>
        </p:nvPicPr>
        <p:blipFill>
          <a:blip r:embed="rId3"/>
          <a:srcRect/>
          <a:stretch>
            <a:fillRect/>
          </a:stretch>
        </p:blipFill>
        <p:spPr bwMode="auto">
          <a:xfrm>
            <a:off x="5902067" y="2486562"/>
            <a:ext cx="4472978" cy="1457325"/>
          </a:xfrm>
          <a:prstGeom prst="rect">
            <a:avLst/>
          </a:prstGeom>
          <a:noFill/>
          <a:ln w="9525">
            <a:noFill/>
            <a:miter lim="800000"/>
            <a:headEnd/>
            <a:tailEnd/>
          </a:ln>
        </p:spPr>
      </p:pic>
      <p:pic>
        <p:nvPicPr>
          <p:cNvPr id="7171" name="Picture 3"/>
          <p:cNvPicPr>
            <a:picLocks noChangeAspect="1" noChangeArrowheads="1"/>
          </p:cNvPicPr>
          <p:nvPr/>
        </p:nvPicPr>
        <p:blipFill>
          <a:blip r:embed="rId4"/>
          <a:srcRect/>
          <a:stretch>
            <a:fillRect/>
          </a:stretch>
        </p:blipFill>
        <p:spPr bwMode="auto">
          <a:xfrm>
            <a:off x="3524869" y="4777590"/>
            <a:ext cx="4884344" cy="590055"/>
          </a:xfrm>
          <a:prstGeom prst="rect">
            <a:avLst/>
          </a:prstGeom>
          <a:noFill/>
          <a:ln w="9525">
            <a:noFill/>
            <a:miter lim="800000"/>
            <a:headEnd/>
            <a:tailEnd/>
          </a:ln>
          <a:effectLst/>
        </p:spPr>
      </p:pic>
    </p:spTree>
    <p:extLst>
      <p:ext uri="{BB962C8B-B14F-4D97-AF65-F5344CB8AC3E}">
        <p14:creationId xmlns:p14="http://schemas.microsoft.com/office/powerpoint/2010/main" val="48746733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2523793" y="-56200"/>
            <a:ext cx="7704667" cy="3332816"/>
          </a:xfrm>
        </p:spPr>
        <p:txBody>
          <a:bodyPr/>
          <a:lstStyle/>
          <a:p>
            <a:pPr lvl="0" algn="l" rtl="0"/>
            <a:r>
              <a:rPr lang="en-US" dirty="0" smtClean="0"/>
              <a:t>From ETABS:</a:t>
            </a:r>
          </a:p>
          <a:p>
            <a:pPr algn="l" rtl="0"/>
            <a:endParaRPr lang="ar-SA" dirty="0"/>
          </a:p>
        </p:txBody>
      </p:sp>
      <p:sp>
        <p:nvSpPr>
          <p:cNvPr id="34817" name="Rectangle 1"/>
          <p:cNvSpPr>
            <a:spLocks noChangeArrowheads="1"/>
          </p:cNvSpPr>
          <p:nvPr/>
        </p:nvSpPr>
        <p:spPr bwMode="auto">
          <a:xfrm>
            <a:off x="1666844" y="5000637"/>
            <a:ext cx="7143768"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1200" b="1" dirty="0" bmk="_Toc500224999">
                <a:solidFill>
                  <a:srgbClr val="4F81BD"/>
                </a:solidFill>
                <a:latin typeface="Calibri" pitchFamily="34" charset="0"/>
                <a:ea typeface="Calibri" pitchFamily="34" charset="0"/>
                <a:cs typeface="Times New Roman" pitchFamily="18" charset="0"/>
              </a:rPr>
              <a:t>Figure </a:t>
            </a:r>
            <a:r>
              <a:rPr lang="en-US" sz="1200" b="1" dirty="0" smtClean="0" bmk="_Toc500224999">
                <a:solidFill>
                  <a:srgbClr val="4F81BD"/>
                </a:solidFill>
                <a:latin typeface="Calibri" pitchFamily="34" charset="0"/>
                <a:ea typeface="Calibri" pitchFamily="34" charset="0"/>
                <a:cs typeface="Times New Roman" pitchFamily="18" charset="0"/>
              </a:rPr>
              <a:t>4.20: </a:t>
            </a:r>
            <a:r>
              <a:rPr lang="en-US" sz="1200" b="1" dirty="0" bmk="_Toc500224999">
                <a:solidFill>
                  <a:srgbClr val="4F81BD"/>
                </a:solidFill>
                <a:latin typeface="Calibri" pitchFamily="34" charset="0"/>
                <a:ea typeface="Calibri" pitchFamily="34" charset="0"/>
                <a:cs typeface="Times New Roman" pitchFamily="18" charset="0"/>
              </a:rPr>
              <a:t>Bending Moment Diagram for the Beam to Be Checked for Internal Forces .</a:t>
            </a:r>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78</a:t>
            </a:fld>
            <a:endParaRPr lang="en-US" dirty="0"/>
          </a:p>
        </p:txBody>
      </p:sp>
      <p:pic>
        <p:nvPicPr>
          <p:cNvPr id="8" name="صورة 7"/>
          <p:cNvPicPr/>
          <p:nvPr/>
        </p:nvPicPr>
        <p:blipFill>
          <a:blip r:embed="rId2"/>
          <a:srcRect/>
          <a:stretch>
            <a:fillRect/>
          </a:stretch>
        </p:blipFill>
        <p:spPr bwMode="auto">
          <a:xfrm>
            <a:off x="2421600" y="2076200"/>
            <a:ext cx="5638800" cy="2895600"/>
          </a:xfrm>
          <a:prstGeom prst="rect">
            <a:avLst/>
          </a:prstGeom>
          <a:noFill/>
          <a:ln w="9525">
            <a:noFill/>
            <a:miter lim="800000"/>
            <a:headEnd/>
            <a:tailEnd/>
          </a:ln>
        </p:spPr>
      </p:pic>
      <p:sp>
        <p:nvSpPr>
          <p:cNvPr id="6146" name="Rectangle 2"/>
          <p:cNvSpPr>
            <a:spLocks noChangeArrowheads="1"/>
          </p:cNvSpPr>
          <p:nvPr/>
        </p:nvSpPr>
        <p:spPr bwMode="auto">
          <a:xfrm>
            <a:off x="2173184" y="5462650"/>
            <a:ext cx="1611086"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M, ETABS</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 </a:t>
            </a:r>
          </a:p>
        </p:txBody>
      </p:sp>
      <p:pic>
        <p:nvPicPr>
          <p:cNvPr id="614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28851" y="5421085"/>
            <a:ext cx="866667" cy="360000"/>
          </a:xfrm>
          <a:prstGeom prst="rect">
            <a:avLst/>
          </a:prstGeom>
          <a:noFill/>
        </p:spPr>
      </p:pic>
      <p:sp>
        <p:nvSpPr>
          <p:cNvPr id="6147" name="Rectangle 3"/>
          <p:cNvSpPr>
            <a:spLocks noChangeArrowheads="1"/>
          </p:cNvSpPr>
          <p:nvPr/>
        </p:nvSpPr>
        <p:spPr bwMode="auto">
          <a:xfrm>
            <a:off x="3681354" y="5452625"/>
            <a:ext cx="2489860"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+ 19.37 = 45.77 </a:t>
            </a:r>
            <a:r>
              <a:rPr kumimoji="0" lang="en-US" sz="12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KN.m</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9" name="Rectangle 5"/>
          <p:cNvSpPr>
            <a:spLocks noChangeArrowheads="1"/>
          </p:cNvSpPr>
          <p:nvPr/>
        </p:nvSpPr>
        <p:spPr bwMode="auto">
          <a:xfrm>
            <a:off x="1983188" y="5842660"/>
            <a:ext cx="2347356"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difference percentage =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8"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310742" y="5812971"/>
            <a:ext cx="1536000" cy="324000"/>
          </a:xfrm>
          <a:prstGeom prst="rect">
            <a:avLst/>
          </a:prstGeom>
          <a:noFill/>
        </p:spPr>
      </p:pic>
      <p:sp>
        <p:nvSpPr>
          <p:cNvPr id="6150" name="Rectangle 6"/>
          <p:cNvSpPr>
            <a:spLocks noChangeArrowheads="1"/>
          </p:cNvSpPr>
          <p:nvPr/>
        </p:nvSpPr>
        <p:spPr bwMode="auto">
          <a:xfrm>
            <a:off x="5153891" y="5856390"/>
            <a:ext cx="2715491" cy="25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10.3 % ≈ 10 %        </a:t>
            </a:r>
            <a:r>
              <a:rPr kumimoji="0" lang="ar-SA"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OK</a:t>
            </a:r>
          </a:p>
        </p:txBody>
      </p:sp>
    </p:spTree>
    <p:extLst>
      <p:ext uri="{BB962C8B-B14F-4D97-AF65-F5344CB8AC3E}">
        <p14:creationId xmlns:p14="http://schemas.microsoft.com/office/powerpoint/2010/main" val="393841050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6166" y="178130"/>
            <a:ext cx="7704667" cy="1981200"/>
          </a:xfrm>
        </p:spPr>
        <p:txBody>
          <a:bodyPr/>
          <a:lstStyle/>
          <a:p>
            <a:r>
              <a:rPr lang="en-US" b="1" u="sng" dirty="0" smtClean="0"/>
              <a:t>4.3.6 Deflection Check</a:t>
            </a:r>
            <a:br>
              <a:rPr lang="en-US" b="1" u="sng" dirty="0" smtClean="0"/>
            </a:br>
            <a:endParaRPr lang="ar-SA" dirty="0"/>
          </a:p>
        </p:txBody>
      </p:sp>
      <p:sp>
        <p:nvSpPr>
          <p:cNvPr id="3" name="عنصر نائب للمحتوى 2"/>
          <p:cNvSpPr>
            <a:spLocks noGrp="1"/>
          </p:cNvSpPr>
          <p:nvPr>
            <p:ph idx="1"/>
          </p:nvPr>
        </p:nvSpPr>
        <p:spPr>
          <a:xfrm>
            <a:off x="1370478" y="1787157"/>
            <a:ext cx="5030322" cy="3332816"/>
          </a:xfrm>
        </p:spPr>
        <p:txBody>
          <a:bodyPr/>
          <a:lstStyle/>
          <a:p>
            <a:r>
              <a:rPr lang="en-US" dirty="0" smtClean="0"/>
              <a:t>We make a check for deflection of the ground floor slab (at Z=1m).</a:t>
            </a:r>
          </a:p>
          <a:p>
            <a:endParaRPr lang="en-US" dirty="0" smtClean="0"/>
          </a:p>
          <a:p>
            <a:endParaRPr lang="en-US" dirty="0" smtClean="0"/>
          </a:p>
          <a:p>
            <a:pPr lvl="0" algn="l" rtl="0"/>
            <a:r>
              <a:rPr lang="en-US" dirty="0" smtClean="0"/>
              <a:t>Deflection from ETABS:</a:t>
            </a:r>
          </a:p>
          <a:p>
            <a:pPr>
              <a:buNone/>
            </a:pPr>
            <a:r>
              <a:rPr lang="en-US" dirty="0" smtClean="0"/>
              <a:t>Δ dead = 3.40 mm.           </a:t>
            </a:r>
          </a:p>
          <a:p>
            <a:pPr algn="l" rtl="0"/>
            <a:endParaRPr lang="ar-SA" dirty="0"/>
          </a:p>
        </p:txBody>
      </p:sp>
      <p:sp>
        <p:nvSpPr>
          <p:cNvPr id="35843" name="Rectangle 3"/>
          <p:cNvSpPr>
            <a:spLocks noChangeArrowheads="1"/>
          </p:cNvSpPr>
          <p:nvPr/>
        </p:nvSpPr>
        <p:spPr bwMode="auto">
          <a:xfrm>
            <a:off x="6749855" y="6343495"/>
            <a:ext cx="3371692"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bmk="_Toc500225000">
                <a:solidFill>
                  <a:srgbClr val="5B9BD5"/>
                </a:solidFill>
                <a:latin typeface="Calibri" pitchFamily="34" charset="0"/>
                <a:ea typeface="Calibri" pitchFamily="34" charset="0"/>
                <a:cs typeface="Times New Roman" pitchFamily="18" charset="0"/>
              </a:rPr>
              <a:t>Figure </a:t>
            </a:r>
            <a:r>
              <a:rPr lang="en-US" sz="1200" b="1" dirty="0" smtClean="0" bmk="_Toc500225000">
                <a:solidFill>
                  <a:srgbClr val="5B9BD5"/>
                </a:solidFill>
                <a:latin typeface="Calibri" pitchFamily="34" charset="0"/>
                <a:ea typeface="Calibri" pitchFamily="34" charset="0"/>
                <a:cs typeface="Times New Roman" pitchFamily="18" charset="0"/>
              </a:rPr>
              <a:t>4.21: </a:t>
            </a:r>
            <a:r>
              <a:rPr lang="en-US" sz="1200" b="1" dirty="0" bmk="_Toc500225000">
                <a:solidFill>
                  <a:srgbClr val="5B9BD5"/>
                </a:solidFill>
                <a:latin typeface="Calibri" pitchFamily="34" charset="0"/>
                <a:ea typeface="Calibri" pitchFamily="34" charset="0"/>
                <a:cs typeface="Times New Roman" pitchFamily="18" charset="0"/>
              </a:rPr>
              <a:t>Maximum deflection from Dead load.</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79</a:t>
            </a:fld>
            <a:endParaRPr lang="en-US" dirty="0"/>
          </a:p>
        </p:txBody>
      </p:sp>
      <p:pic>
        <p:nvPicPr>
          <p:cNvPr id="12" name="صورة 11"/>
          <p:cNvPicPr/>
          <p:nvPr/>
        </p:nvPicPr>
        <p:blipFill>
          <a:blip r:embed="rId2"/>
          <a:srcRect/>
          <a:stretch>
            <a:fillRect/>
          </a:stretch>
        </p:blipFill>
        <p:spPr bwMode="auto">
          <a:xfrm>
            <a:off x="6662119" y="295592"/>
            <a:ext cx="4829175" cy="6029325"/>
          </a:xfrm>
          <a:prstGeom prst="rect">
            <a:avLst/>
          </a:prstGeom>
          <a:noFill/>
          <a:ln w="9525">
            <a:noFill/>
            <a:miter lim="800000"/>
            <a:headEnd/>
            <a:tailEnd/>
          </a:ln>
        </p:spPr>
      </p:pic>
    </p:spTree>
    <p:extLst>
      <p:ext uri="{BB962C8B-B14F-4D97-AF65-F5344CB8AC3E}">
        <p14:creationId xmlns:p14="http://schemas.microsoft.com/office/powerpoint/2010/main" val="3536466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425898" y="1049774"/>
            <a:ext cx="2350772" cy="523220"/>
          </a:xfrm>
          <a:prstGeom prst="rect">
            <a:avLst/>
          </a:prstGeom>
        </p:spPr>
        <p:txBody>
          <a:bodyPr wrap="none">
            <a:spAutoFit/>
          </a:bodyPr>
          <a:lstStyle/>
          <a:p>
            <a:r>
              <a:rPr lang="en-US" sz="2800" b="1" dirty="0">
                <a:solidFill>
                  <a:srgbClr val="000000"/>
                </a:solidFill>
                <a:latin typeface="Calibri" panose="020F0502020204030204" pitchFamily="34" charset="0"/>
                <a:ea typeface="Calibri" panose="020F0502020204030204" pitchFamily="34" charset="0"/>
                <a:cs typeface="Arial" panose="020B0604020202020204" pitchFamily="34" charset="0"/>
              </a:rPr>
              <a:t>Soil Properties</a:t>
            </a:r>
            <a:endParaRPr lang="en-US" sz="2800" b="1" dirty="0"/>
          </a:p>
        </p:txBody>
      </p:sp>
      <mc:AlternateContent xmlns:mc="http://schemas.openxmlformats.org/markup-compatibility/2006">
        <mc:Choice xmlns:a14="http://schemas.microsoft.com/office/drawing/2010/main" Requires="a14">
          <p:sp>
            <p:nvSpPr>
              <p:cNvPr id="4" name="Rectangle 3"/>
              <p:cNvSpPr/>
              <p:nvPr/>
            </p:nvSpPr>
            <p:spPr>
              <a:xfrm>
                <a:off x="2603863" y="3746436"/>
                <a:ext cx="6096000" cy="877356"/>
              </a:xfrm>
              <a:prstGeom prst="rect">
                <a:avLst/>
              </a:prstGeom>
            </p:spPr>
            <p:txBody>
              <a:bodyPr>
                <a:spAutoFit/>
              </a:bodyPr>
              <a:lstStyle/>
              <a:p>
                <a:pPr>
                  <a:lnSpc>
                    <a:spcPct val="250000"/>
                  </a:lnSpc>
                  <a:spcAft>
                    <a:spcPts val="600"/>
                  </a:spcAft>
                </a:pPr>
                <a14:m>
                  <m:oMathPara xmlns:m="http://schemas.openxmlformats.org/officeDocument/2006/math">
                    <m:oMathParaPr>
                      <m:jc m:val="centerGroup"/>
                    </m:oMathParaPr>
                    <m:oMath xmlns:m="http://schemas.openxmlformats.org/officeDocument/2006/math">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The</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allowable</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soil</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bearing</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capacity</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𝐪</m:t>
                      </m:r>
                      <m:r>
                        <a:rPr lang="en-US"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b="1" i="1"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𝟑𝟓</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𝟎</m:t>
                      </m:r>
                      <m:r>
                        <a:rPr lang="en-US" b="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𝐊𝐍</m:t>
                      </m:r>
                      <m:r>
                        <a:rPr lang="en-US" b="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p>
                        <m:sSupPr>
                          <m:ctrlP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𝐦</m:t>
                          </m:r>
                        </m:e>
                        <m:sup>
                          <m:r>
                            <a:rPr lang="en-US" b="1"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𝟐</m:t>
                          </m:r>
                        </m:sup>
                      </m:sSup>
                    </m:oMath>
                  </m:oMathPara>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p:sp>
            <p:nvSpPr>
              <p:cNvPr id="4" name="Rectangle 3"/>
              <p:cNvSpPr>
                <a:spLocks noRot="1" noChangeAspect="1" noMove="1" noResize="1" noEditPoints="1" noAdjustHandles="1" noChangeArrowheads="1" noChangeShapeType="1" noTextEdit="1"/>
              </p:cNvSpPr>
              <p:nvPr/>
            </p:nvSpPr>
            <p:spPr>
              <a:xfrm>
                <a:off x="2603863" y="3746436"/>
                <a:ext cx="6096000" cy="877356"/>
              </a:xfrm>
              <a:prstGeom prst="rect">
                <a:avLst/>
              </a:prstGeom>
              <a:blipFill>
                <a:blip r:embed="rId2"/>
                <a:stretch>
                  <a:fillRect/>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D57F1E4F-1CFF-5643-939E-217C01CDF565}" type="slidenum">
              <a:rPr lang="en-US" smtClean="0"/>
              <a:pPr/>
              <a:t>8</a:t>
            </a:fld>
            <a:endParaRPr lang="en-US" dirty="0"/>
          </a:p>
        </p:txBody>
      </p:sp>
      <p:sp>
        <p:nvSpPr>
          <p:cNvPr id="2" name="Rectangle 1"/>
          <p:cNvSpPr/>
          <p:nvPr/>
        </p:nvSpPr>
        <p:spPr>
          <a:xfrm>
            <a:off x="2425898" y="2484010"/>
            <a:ext cx="7559040" cy="1015663"/>
          </a:xfrm>
          <a:prstGeom prst="rect">
            <a:avLst/>
          </a:prstGeom>
        </p:spPr>
        <p:txBody>
          <a:bodyPr wrap="square">
            <a:spAutoFit/>
          </a:bodyPr>
          <a:lstStyle/>
          <a:p>
            <a:r>
              <a:rPr lang="en-US" sz="2000" dirty="0">
                <a:latin typeface="Times New Roman" pitchFamily="18" charset="0"/>
                <a:cs typeface="Times New Roman" pitchFamily="18" charset="0"/>
              </a:rPr>
              <a:t>The type and characteristics of the soil must be known in order to be able to design the footings by choosing appropriate type and it is also needed for the design of seismic load.</a:t>
            </a:r>
          </a:p>
        </p:txBody>
      </p:sp>
    </p:spTree>
    <p:extLst>
      <p:ext uri="{BB962C8B-B14F-4D97-AF65-F5344CB8AC3E}">
        <p14:creationId xmlns:p14="http://schemas.microsoft.com/office/powerpoint/2010/main" val="159180669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80</a:t>
            </a:fld>
            <a:endParaRPr lang="en-US" dirty="0"/>
          </a:p>
        </p:txBody>
      </p:sp>
      <p:sp>
        <p:nvSpPr>
          <p:cNvPr id="48129" name="Rectangle 1"/>
          <p:cNvSpPr>
            <a:spLocks noChangeArrowheads="1"/>
          </p:cNvSpPr>
          <p:nvPr/>
        </p:nvSpPr>
        <p:spPr bwMode="auto">
          <a:xfrm>
            <a:off x="1472541" y="3443845"/>
            <a:ext cx="3657599"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Δ</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 Sustained Live</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Δ</a:t>
            </a:r>
            <a:r>
              <a:rPr kumimoji="0" lang="en-US" sz="1600"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Dead</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 Sustained Live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Δ</a:t>
            </a:r>
            <a:r>
              <a:rPr kumimoji="0" lang="en-US" sz="1600"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dead</a:t>
            </a:r>
            <a:r>
              <a:rPr lang="en-US" sz="1600" dirty="0" smtClean="0">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4.62 – 3.4</a:t>
            </a:r>
            <a:r>
              <a:rPr lang="en-US" sz="1600" dirty="0" smtClean="0">
                <a:latin typeface="Times New Roman" pitchFamily="18" charset="0"/>
                <a:ea typeface="Calibri" pitchFamily="34" charset="0"/>
                <a:cs typeface="Times New Roman" pitchFamily="18" charset="0"/>
              </a:rPr>
              <a:t> </a:t>
            </a:r>
          </a:p>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1.22 mm</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30" name="Rectangle 2"/>
          <p:cNvSpPr>
            <a:spLocks noChangeArrowheads="1"/>
          </p:cNvSpPr>
          <p:nvPr/>
        </p:nvSpPr>
        <p:spPr bwMode="auto">
          <a:xfrm>
            <a:off x="1579419" y="2042555"/>
            <a:ext cx="468269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The long-term deflection is determined by assuming: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No compression steel (ρ compression = 0).</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We have 50 % sustained live load.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مستطيل 6"/>
          <p:cNvSpPr/>
          <p:nvPr/>
        </p:nvSpPr>
        <p:spPr>
          <a:xfrm>
            <a:off x="1548495" y="2959332"/>
            <a:ext cx="2536272" cy="338554"/>
          </a:xfrm>
          <a:prstGeom prst="rect">
            <a:avLst/>
          </a:prstGeom>
        </p:spPr>
        <p:txBody>
          <a:bodyPr wrap="none">
            <a:spAutoFit/>
          </a:bodyPr>
          <a:lstStyle/>
          <a:p>
            <a:r>
              <a:rPr lang="en-US" sz="1600" dirty="0" err="1" smtClean="0">
                <a:latin typeface="Times New Roman" pitchFamily="18" charset="0"/>
                <a:cs typeface="Times New Roman" pitchFamily="18" charset="0"/>
              </a:rPr>
              <a:t>Δ</a:t>
            </a:r>
            <a:r>
              <a:rPr lang="en-US" sz="1600" baseline="-25000" dirty="0" err="1" smtClean="0">
                <a:latin typeface="Times New Roman" pitchFamily="18" charset="0"/>
                <a:cs typeface="Times New Roman" pitchFamily="18" charset="0"/>
              </a:rPr>
              <a:t>Dead+Sustained</a:t>
            </a:r>
            <a:r>
              <a:rPr lang="en-US" sz="1600" baseline="-25000" dirty="0" smtClean="0">
                <a:latin typeface="Times New Roman" pitchFamily="18" charset="0"/>
                <a:cs typeface="Times New Roman" pitchFamily="18" charset="0"/>
              </a:rPr>
              <a:t> Live </a:t>
            </a:r>
            <a:r>
              <a:rPr lang="en-US" sz="1600" dirty="0" smtClean="0">
                <a:latin typeface="Times New Roman" pitchFamily="18" charset="0"/>
                <a:cs typeface="Times New Roman" pitchFamily="18" charset="0"/>
              </a:rPr>
              <a:t>= 4.62  mm </a:t>
            </a:r>
            <a:endParaRPr lang="ar-SA" sz="1600" dirty="0">
              <a:latin typeface="Times New Roman" pitchFamily="18" charset="0"/>
              <a:cs typeface="Times New Roman" pitchFamily="18" charset="0"/>
            </a:endParaRPr>
          </a:p>
        </p:txBody>
      </p:sp>
      <p:pic>
        <p:nvPicPr>
          <p:cNvPr id="8" name="صورة 7"/>
          <p:cNvPicPr/>
          <p:nvPr/>
        </p:nvPicPr>
        <p:blipFill>
          <a:blip r:embed="rId2"/>
          <a:srcRect/>
          <a:stretch>
            <a:fillRect/>
          </a:stretch>
        </p:blipFill>
        <p:spPr bwMode="auto">
          <a:xfrm>
            <a:off x="6669297" y="152710"/>
            <a:ext cx="4791075" cy="6315075"/>
          </a:xfrm>
          <a:prstGeom prst="rect">
            <a:avLst/>
          </a:prstGeom>
          <a:noFill/>
          <a:ln w="9525">
            <a:noFill/>
            <a:miter lim="800000"/>
            <a:headEnd/>
            <a:tailEnd/>
          </a:ln>
        </p:spPr>
      </p:pic>
      <p:sp>
        <p:nvSpPr>
          <p:cNvPr id="9" name="مستطيل 8"/>
          <p:cNvSpPr/>
          <p:nvPr/>
        </p:nvSpPr>
        <p:spPr>
          <a:xfrm>
            <a:off x="6574971" y="6478425"/>
            <a:ext cx="4706587" cy="276999"/>
          </a:xfrm>
          <a:prstGeom prst="rect">
            <a:avLst/>
          </a:prstGeom>
        </p:spPr>
        <p:txBody>
          <a:bodyPr wrap="square">
            <a:spAutoFit/>
          </a:bodyPr>
          <a:lstStyle/>
          <a:p>
            <a:pPr>
              <a:spcAft>
                <a:spcPts val="1000"/>
              </a:spcAft>
            </a:pPr>
            <a:r>
              <a:rPr lang="en-US" sz="1200" dirty="0" smtClean="0">
                <a:solidFill>
                  <a:srgbClr val="5B9BD5"/>
                </a:solidFill>
                <a:latin typeface="Times New Roman" pitchFamily="18" charset="0"/>
                <a:ea typeface="Calibri"/>
                <a:cs typeface="Times New Roman" pitchFamily="18" charset="0"/>
              </a:rPr>
              <a:t>Figure 4. 22 : Maximum deflection from Dead and Sustained live loads.</a:t>
            </a:r>
            <a:endParaRPr lang="en-US" sz="1200" dirty="0">
              <a:solidFill>
                <a:srgbClr val="5B9BD5"/>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104306609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D57F1E4F-1CFF-5643-939E-217C01CDF565}" type="slidenum">
              <a:rPr lang="en-US" smtClean="0"/>
              <a:pPr/>
              <a:t>81</a:t>
            </a:fld>
            <a:endParaRPr lang="en-US" dirty="0"/>
          </a:p>
        </p:txBody>
      </p:sp>
      <p:sp>
        <p:nvSpPr>
          <p:cNvPr id="49153" name="Rectangle 1"/>
          <p:cNvSpPr>
            <a:spLocks noChangeArrowheads="1"/>
          </p:cNvSpPr>
          <p:nvPr/>
        </p:nvSpPr>
        <p:spPr bwMode="auto">
          <a:xfrm>
            <a:off x="1496290" y="2280062"/>
            <a:ext cx="4096987"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Δ</a:t>
            </a:r>
            <a:r>
              <a:rPr kumimoji="0" lang="en-US" sz="1600"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Dead+Live</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5.85 mm </a:t>
            </a:r>
          </a:p>
          <a:p>
            <a:pPr marL="0" marR="0" lvl="0" indent="0" algn="l" defTabSz="914400" rtl="1" eaLnBrk="1" fontAlgn="base" latinLnBrk="0" hangingPunct="1">
              <a:lnSpc>
                <a:spcPct val="100000"/>
              </a:lnSpc>
              <a:spcBef>
                <a:spcPct val="0"/>
              </a:spcBef>
              <a:spcAft>
                <a:spcPct val="0"/>
              </a:spcAft>
              <a:buClrTx/>
              <a:buSzTx/>
              <a:buFontTx/>
              <a:buNone/>
              <a:tabLst/>
            </a:pPr>
            <a:endParaRPr lang="en-US" sz="1600" dirty="0" smtClean="0">
              <a:solidFill>
                <a:srgbClr val="000000"/>
              </a:solidFill>
              <a:latin typeface="Times New Roman" pitchFamily="18" charset="0"/>
              <a:ea typeface="Calibri" pitchFamily="34" charset="0"/>
              <a:cs typeface="Times New Roman" pitchFamily="18" charset="0"/>
            </a:endParaRPr>
          </a:p>
          <a:p>
            <a:pPr marL="0" marR="0" lvl="0" indent="0" algn="l" defTabSz="914400" rtl="1"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sym typeface="Wingdings" pitchFamily="2" charset="2"/>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Δ</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 </a:t>
            </a:r>
            <a:r>
              <a:rPr kumimoji="0" lang="en-US" sz="1600"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Unsustained</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 Live</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a:t>
            </a:r>
            <a:r>
              <a:rPr kumimoji="0" lang="en-US" sz="16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Δ</a:t>
            </a:r>
            <a:r>
              <a:rPr kumimoji="0" lang="en-US" sz="1600" b="0" i="0" u="none" strike="noStrike" cap="none" normalizeH="0" baseline="-30000" dirty="0" err="1" smtClean="0">
                <a:ln>
                  <a:noFill/>
                </a:ln>
                <a:solidFill>
                  <a:srgbClr val="000000"/>
                </a:solidFill>
                <a:effectLst/>
                <a:latin typeface="Times New Roman" pitchFamily="18" charset="0"/>
                <a:ea typeface="Calibri" pitchFamily="34" charset="0"/>
                <a:cs typeface="Times New Roman" pitchFamily="18" charset="0"/>
              </a:rPr>
              <a:t>Dead+Live</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Δ </a:t>
            </a:r>
            <a:r>
              <a:rPr kumimoji="0" lang="en-US" sz="1600" b="0" i="0" u="none" strike="noStrike" cap="none" normalizeH="0" baseline="-30000" dirty="0" smtClean="0">
                <a:ln>
                  <a:noFill/>
                </a:ln>
                <a:solidFill>
                  <a:srgbClr val="000000"/>
                </a:solidFill>
                <a:effectLst/>
                <a:latin typeface="Times New Roman" pitchFamily="18" charset="0"/>
                <a:ea typeface="Calibri" pitchFamily="34" charset="0"/>
                <a:cs typeface="Times New Roman" pitchFamily="18" charset="0"/>
              </a:rPr>
              <a:t>Dead+ Sustained Live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5.85 – 4.62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1.23 mm</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صورة 5"/>
          <p:cNvPicPr/>
          <p:nvPr/>
        </p:nvPicPr>
        <p:blipFill>
          <a:blip r:embed="rId2"/>
          <a:srcRect/>
          <a:stretch>
            <a:fillRect/>
          </a:stretch>
        </p:blipFill>
        <p:spPr bwMode="auto">
          <a:xfrm>
            <a:off x="6524457" y="145534"/>
            <a:ext cx="4772025" cy="6353175"/>
          </a:xfrm>
          <a:prstGeom prst="rect">
            <a:avLst/>
          </a:prstGeom>
          <a:noFill/>
          <a:ln w="9525">
            <a:noFill/>
            <a:miter lim="800000"/>
            <a:headEnd/>
            <a:tailEnd/>
          </a:ln>
        </p:spPr>
      </p:pic>
      <p:sp>
        <p:nvSpPr>
          <p:cNvPr id="7" name="مستطيل 6"/>
          <p:cNvSpPr/>
          <p:nvPr/>
        </p:nvSpPr>
        <p:spPr>
          <a:xfrm>
            <a:off x="6511972" y="6498170"/>
            <a:ext cx="3990195" cy="276999"/>
          </a:xfrm>
          <a:prstGeom prst="rect">
            <a:avLst/>
          </a:prstGeom>
        </p:spPr>
        <p:txBody>
          <a:bodyPr wrap="none">
            <a:spAutoFit/>
          </a:bodyPr>
          <a:lstStyle/>
          <a:p>
            <a:pPr>
              <a:spcAft>
                <a:spcPts val="1000"/>
              </a:spcAft>
            </a:pPr>
            <a:r>
              <a:rPr lang="en-US" sz="1200" dirty="0" smtClean="0">
                <a:solidFill>
                  <a:srgbClr val="5B9BD5"/>
                </a:solidFill>
                <a:latin typeface="Times New Roman" pitchFamily="18" charset="0"/>
                <a:ea typeface="Calibri"/>
                <a:cs typeface="Times New Roman" pitchFamily="18" charset="0"/>
              </a:rPr>
              <a:t>Figure 4. 23 : Maximum deflection from Dead and live loads.</a:t>
            </a:r>
            <a:endParaRPr lang="en-US" sz="1200" dirty="0">
              <a:solidFill>
                <a:srgbClr val="5B9BD5"/>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354742330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059661" y="990100"/>
            <a:ext cx="7704667" cy="4911936"/>
          </a:xfrm>
        </p:spPr>
        <p:txBody>
          <a:bodyPr>
            <a:normAutofit fontScale="92500" lnSpcReduction="10000"/>
          </a:bodyPr>
          <a:lstStyle/>
          <a:p>
            <a:r>
              <a:rPr lang="en-US" dirty="0" smtClean="0"/>
              <a:t>Δ Long term = Δ</a:t>
            </a:r>
            <a:r>
              <a:rPr lang="en-US" baseline="-25000" dirty="0" smtClean="0"/>
              <a:t>L-</a:t>
            </a:r>
            <a:r>
              <a:rPr lang="en-US" baseline="-25000" dirty="0" err="1" smtClean="0"/>
              <a:t>Unsustained</a:t>
            </a:r>
            <a:r>
              <a:rPr lang="en-US" dirty="0" smtClean="0"/>
              <a:t>+ (λ</a:t>
            </a:r>
            <a:r>
              <a:rPr lang="en-US" baseline="-25000" dirty="0" smtClean="0"/>
              <a:t>∞</a:t>
            </a:r>
            <a:r>
              <a:rPr lang="en-US" dirty="0" smtClean="0"/>
              <a:t> * Δ</a:t>
            </a:r>
            <a:r>
              <a:rPr lang="en-US" baseline="-25000" dirty="0" smtClean="0"/>
              <a:t>D</a:t>
            </a:r>
            <a:r>
              <a:rPr lang="en-US" dirty="0" smtClean="0"/>
              <a:t>) + (</a:t>
            </a:r>
            <a:r>
              <a:rPr lang="en-US" dirty="0" err="1" smtClean="0"/>
              <a:t>λ</a:t>
            </a:r>
            <a:r>
              <a:rPr lang="en-US" baseline="-25000" dirty="0" err="1" smtClean="0"/>
              <a:t>t</a:t>
            </a:r>
            <a:r>
              <a:rPr lang="en-US" dirty="0" smtClean="0"/>
              <a:t>*Δ</a:t>
            </a:r>
            <a:r>
              <a:rPr lang="en-US" baseline="-25000" dirty="0" smtClean="0"/>
              <a:t>SL</a:t>
            </a:r>
            <a:r>
              <a:rPr lang="en-US" dirty="0" smtClean="0"/>
              <a:t>)</a:t>
            </a:r>
          </a:p>
          <a:p>
            <a:r>
              <a:rPr lang="en-US" dirty="0" smtClean="0"/>
              <a:t>Live load assumed to be sustained for (5 -∞) years.  That means λ</a:t>
            </a:r>
            <a:r>
              <a:rPr lang="en-US" baseline="-25000" dirty="0" smtClean="0"/>
              <a:t>∞</a:t>
            </a:r>
            <a:r>
              <a:rPr lang="en-US" dirty="0" smtClean="0"/>
              <a:t> =</a:t>
            </a:r>
            <a:r>
              <a:rPr lang="en-US" dirty="0" err="1" smtClean="0"/>
              <a:t>λ</a:t>
            </a:r>
            <a:r>
              <a:rPr lang="en-US" baseline="-25000" dirty="0" err="1" smtClean="0"/>
              <a:t>t</a:t>
            </a:r>
            <a:r>
              <a:rPr lang="en-US" dirty="0" smtClean="0"/>
              <a:t>. </a:t>
            </a:r>
          </a:p>
          <a:p>
            <a:pPr>
              <a:buNone/>
            </a:pPr>
            <a:r>
              <a:rPr lang="en-US" dirty="0" smtClean="0"/>
              <a:t>     λ =                                                                 </a:t>
            </a:r>
          </a:p>
          <a:p>
            <a:pPr algn="l" rtl="0">
              <a:buNone/>
            </a:pPr>
            <a:endParaRPr lang="en-US" dirty="0" smtClean="0"/>
          </a:p>
          <a:p>
            <a:pPr>
              <a:buNone/>
            </a:pPr>
            <a:r>
              <a:rPr lang="en-US" dirty="0" smtClean="0"/>
              <a:t>    𝜉=2 from Figure </a:t>
            </a:r>
            <a:r>
              <a:rPr lang="ar-SA" dirty="0" smtClean="0"/>
              <a:t>‎</a:t>
            </a:r>
            <a:r>
              <a:rPr lang="en-US" dirty="0" smtClean="0"/>
              <a:t>4.27 from ACI code.</a:t>
            </a:r>
          </a:p>
          <a:p>
            <a:pPr>
              <a:buNone/>
            </a:pPr>
            <a:r>
              <a:rPr lang="en-US" dirty="0" smtClean="0"/>
              <a:t>     </a:t>
            </a:r>
            <a:r>
              <a:rPr lang="en-US" dirty="0" smtClean="0">
                <a:sym typeface="Wingdings" pitchFamily="2" charset="2"/>
              </a:rPr>
              <a:t> </a:t>
            </a:r>
            <a:r>
              <a:rPr lang="en-US" dirty="0" smtClean="0"/>
              <a:t>λ =                   =2</a:t>
            </a:r>
          </a:p>
          <a:p>
            <a:r>
              <a:rPr lang="en-US" dirty="0" smtClean="0"/>
              <a:t>Δ Long term = 1.23 + (2 * 3.40) + (2*1.22) </a:t>
            </a:r>
          </a:p>
          <a:p>
            <a:pPr>
              <a:buNone/>
            </a:pPr>
            <a:r>
              <a:rPr lang="en-US" dirty="0" smtClean="0"/>
              <a:t>                                =10.47  mm</a:t>
            </a:r>
          </a:p>
          <a:p>
            <a:endParaRPr lang="en-US" dirty="0" smtClean="0"/>
          </a:p>
          <a:p>
            <a:pPr>
              <a:buNone/>
            </a:pPr>
            <a:r>
              <a:rPr lang="en-US" dirty="0" smtClean="0"/>
              <a:t> </a:t>
            </a:r>
            <a:endParaRPr lang="ar-SA" dirty="0"/>
          </a:p>
        </p:txBody>
      </p:sp>
      <p:pic>
        <p:nvPicPr>
          <p:cNvPr id="17" name="Picture 6"/>
          <p:cNvPicPr/>
          <p:nvPr/>
        </p:nvPicPr>
        <p:blipFill>
          <a:blip r:embed="rId2">
            <a:extLst>
              <a:ext uri="{28A0092B-C50C-407E-A947-70E740481C1C}">
                <a14:useLocalDpi xmlns:a14="http://schemas.microsoft.com/office/drawing/2010/main" val="0"/>
              </a:ext>
            </a:extLst>
          </a:blip>
          <a:stretch>
            <a:fillRect/>
          </a:stretch>
        </p:blipFill>
        <p:spPr>
          <a:xfrm>
            <a:off x="7420161" y="3386061"/>
            <a:ext cx="3484245" cy="2114550"/>
          </a:xfrm>
          <a:prstGeom prst="rect">
            <a:avLst/>
          </a:prstGeom>
        </p:spPr>
      </p:pic>
      <p:sp>
        <p:nvSpPr>
          <p:cNvPr id="36878" name="Rectangle 14"/>
          <p:cNvSpPr>
            <a:spLocks noChangeArrowheads="1"/>
          </p:cNvSpPr>
          <p:nvPr/>
        </p:nvSpPr>
        <p:spPr bwMode="auto">
          <a:xfrm>
            <a:off x="7423848" y="5624002"/>
            <a:ext cx="3550972"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defTabSz="914400" rtl="1" fontAlgn="base">
              <a:spcBef>
                <a:spcPct val="0"/>
              </a:spcBef>
              <a:spcAft>
                <a:spcPct val="0"/>
              </a:spcAft>
            </a:pPr>
            <a:r>
              <a:rPr lang="en-US" sz="1100" b="1" dirty="0" bmk="_Toc500225002">
                <a:solidFill>
                  <a:srgbClr val="5B9BD5"/>
                </a:solidFill>
                <a:latin typeface="Calibri" pitchFamily="34" charset="0"/>
                <a:ea typeface="Calibri" pitchFamily="34" charset="0"/>
                <a:cs typeface="Times New Roman" pitchFamily="18" charset="0"/>
              </a:rPr>
              <a:t>Figure </a:t>
            </a:r>
            <a:r>
              <a:rPr lang="en-US" sz="1100" b="1" dirty="0" smtClean="0" bmk="_Toc500225002">
                <a:solidFill>
                  <a:srgbClr val="5B9BD5"/>
                </a:solidFill>
                <a:latin typeface="Calibri" pitchFamily="34" charset="0"/>
                <a:ea typeface="Calibri" pitchFamily="34" charset="0"/>
                <a:cs typeface="Times New Roman" pitchFamily="18" charset="0"/>
              </a:rPr>
              <a:t>4.24</a:t>
            </a:r>
            <a:r>
              <a:rPr lang="en-US" sz="1200" b="1" dirty="0" smtClean="0" bmk="_Toc500225002">
                <a:solidFill>
                  <a:srgbClr val="000000"/>
                </a:solidFill>
                <a:latin typeface="Calibri" pitchFamily="34" charset="0"/>
                <a:ea typeface="Calibri" pitchFamily="34" charset="0"/>
                <a:cs typeface="Times New Roman" pitchFamily="18" charset="0"/>
              </a:rPr>
              <a:t>:</a:t>
            </a:r>
            <a:r>
              <a:rPr lang="en-US" sz="1100" dirty="0" smtClean="0" bmk="_Toc500225002">
                <a:solidFill>
                  <a:srgbClr val="5B9BD5"/>
                </a:solidFill>
                <a:latin typeface="Calibri" pitchFamily="34" charset="0"/>
                <a:ea typeface="Calibri" pitchFamily="34" charset="0"/>
                <a:cs typeface="Times New Roman" pitchFamily="18" charset="0"/>
              </a:rPr>
              <a:t> </a:t>
            </a:r>
            <a:r>
              <a:rPr lang="en-US" sz="1100" dirty="0" bmk="_Toc500225002">
                <a:solidFill>
                  <a:srgbClr val="5B9BD5"/>
                </a:solidFill>
                <a:latin typeface="Calibri" pitchFamily="34" charset="0"/>
                <a:ea typeface="Calibri" pitchFamily="34" charset="0"/>
                <a:cs typeface="Times New Roman" pitchFamily="18" charset="0"/>
              </a:rPr>
              <a:t>ACI Code multipliers for long term deflections.</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82</a:t>
            </a:fld>
            <a:endParaRPr lang="en-US" dirty="0"/>
          </a:p>
        </p:txBody>
      </p:sp>
      <p:sp>
        <p:nvSpPr>
          <p:cNvPr id="4098"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09455" y="2363190"/>
            <a:ext cx="669600" cy="432000"/>
          </a:xfrm>
          <a:prstGeom prst="rect">
            <a:avLst/>
          </a:prstGeom>
          <a:noFill/>
        </p:spPr>
      </p:pic>
      <p:sp>
        <p:nvSpPr>
          <p:cNvPr id="4100"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099"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227616" y="2411461"/>
            <a:ext cx="121262" cy="288000"/>
          </a:xfrm>
          <a:prstGeom prst="rect">
            <a:avLst/>
          </a:prstGeom>
          <a:noFill/>
        </p:spPr>
      </p:pic>
      <p:sp>
        <p:nvSpPr>
          <p:cNvPr id="16" name="مستطيل 15"/>
          <p:cNvSpPr/>
          <p:nvPr/>
        </p:nvSpPr>
        <p:spPr>
          <a:xfrm>
            <a:off x="4322706" y="2318059"/>
            <a:ext cx="3619902" cy="369332"/>
          </a:xfrm>
          <a:prstGeom prst="rect">
            <a:avLst/>
          </a:prstGeom>
        </p:spPr>
        <p:txBody>
          <a:bodyPr wrap="none">
            <a:spAutoFit/>
          </a:bodyPr>
          <a:lstStyle/>
          <a:p>
            <a:r>
              <a:rPr lang="en-US" dirty="0" smtClean="0"/>
              <a:t>: multiplier for long term deflection. </a:t>
            </a:r>
            <a:endParaRPr lang="ar-SA" dirty="0"/>
          </a:p>
        </p:txBody>
      </p:sp>
      <p:sp>
        <p:nvSpPr>
          <p:cNvPr id="18" name="مستطيل 17"/>
          <p:cNvSpPr/>
          <p:nvPr/>
        </p:nvSpPr>
        <p:spPr>
          <a:xfrm>
            <a:off x="4131473" y="2745572"/>
            <a:ext cx="2813591" cy="369332"/>
          </a:xfrm>
          <a:prstGeom prst="rect">
            <a:avLst/>
          </a:prstGeom>
        </p:spPr>
        <p:txBody>
          <a:bodyPr wrap="none">
            <a:spAutoFit/>
          </a:bodyPr>
          <a:lstStyle/>
          <a:p>
            <a:r>
              <a:rPr lang="en-US" dirty="0" smtClean="0"/>
              <a:t>ρ` : compression steel ratio.</a:t>
            </a:r>
            <a:endParaRPr lang="ar-SA" dirty="0"/>
          </a:p>
        </p:txBody>
      </p:sp>
      <p:sp>
        <p:nvSpPr>
          <p:cNvPr id="4102" name="Rectangle 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101"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158836" y="3598223"/>
            <a:ext cx="891000" cy="396000"/>
          </a:xfrm>
          <a:prstGeom prst="rect">
            <a:avLst/>
          </a:prstGeom>
          <a:noFill/>
        </p:spPr>
      </p:pic>
    </p:spTree>
    <p:extLst>
      <p:ext uri="{BB962C8B-B14F-4D97-AF65-F5344CB8AC3E}">
        <p14:creationId xmlns:p14="http://schemas.microsoft.com/office/powerpoint/2010/main" val="395820094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02864" y="874384"/>
            <a:ext cx="8529313" cy="3332816"/>
          </a:xfrm>
        </p:spPr>
        <p:txBody>
          <a:bodyPr/>
          <a:lstStyle/>
          <a:p>
            <a:pPr algn="l" rtl="0"/>
            <a:r>
              <a:rPr lang="en-US" dirty="0" smtClean="0"/>
              <a:t>Length of the span = 5590 mm</a:t>
            </a:r>
          </a:p>
          <a:p>
            <a:pPr algn="l" rtl="0"/>
            <a:r>
              <a:rPr lang="en-US" dirty="0" smtClean="0"/>
              <a:t>According to ACI-318</a:t>
            </a:r>
          </a:p>
          <a:p>
            <a:r>
              <a:rPr lang="en-US" dirty="0" smtClean="0"/>
              <a:t>The allowable deflection =        =        = 23.29 mm &gt; 10.47 mm</a:t>
            </a:r>
          </a:p>
          <a:p>
            <a:pPr algn="l" rtl="0">
              <a:buNone/>
            </a:pPr>
            <a:endParaRPr lang="ar-SA" dirty="0"/>
          </a:p>
        </p:txBody>
      </p:sp>
      <p:sp>
        <p:nvSpPr>
          <p:cNvPr id="37892" name="Rectangle 4"/>
          <p:cNvSpPr>
            <a:spLocks noChangeArrowheads="1"/>
          </p:cNvSpPr>
          <p:nvPr/>
        </p:nvSpPr>
        <p:spPr bwMode="auto">
          <a:xfrm>
            <a:off x="2024034" y="3447663"/>
            <a:ext cx="355270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defTabSz="914400" rtl="1" fontAlgn="base">
              <a:spcBef>
                <a:spcPct val="0"/>
              </a:spcBef>
              <a:spcAft>
                <a:spcPct val="0"/>
              </a:spcAft>
            </a:pPr>
            <a:r>
              <a:rPr lang="en-US" sz="1200" b="1" dirty="0" smtClean="0">
                <a:solidFill>
                  <a:srgbClr val="5B9BD5"/>
                </a:solidFill>
                <a:latin typeface="Calibri" pitchFamily="34" charset="0"/>
                <a:ea typeface="Calibri" pitchFamily="34" charset="0"/>
                <a:cs typeface="Times New Roman" pitchFamily="18" charset="0"/>
              </a:rPr>
              <a:t>Table 4.4: Allowable deflection according to ACI-318.</a:t>
            </a:r>
          </a:p>
        </p:txBody>
      </p:sp>
      <p:sp>
        <p:nvSpPr>
          <p:cNvPr id="4" name="Slide Number Placeholder 3"/>
          <p:cNvSpPr>
            <a:spLocks noGrp="1"/>
          </p:cNvSpPr>
          <p:nvPr>
            <p:ph type="sldNum" sz="quarter" idx="12"/>
          </p:nvPr>
        </p:nvSpPr>
        <p:spPr/>
        <p:txBody>
          <a:bodyPr/>
          <a:lstStyle/>
          <a:p>
            <a:fld id="{D57F1E4F-1CFF-5643-939E-217C01CDF565}" type="slidenum">
              <a:rPr lang="en-US" smtClean="0"/>
              <a:pPr/>
              <a:t>83</a:t>
            </a:fld>
            <a:endParaRPr lang="en-US" dirty="0"/>
          </a:p>
        </p:txBody>
      </p:sp>
      <p:sp>
        <p:nvSpPr>
          <p:cNvPr id="307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0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258295" y="2636315"/>
            <a:ext cx="297000" cy="396000"/>
          </a:xfrm>
          <a:prstGeom prst="rect">
            <a:avLst/>
          </a:prstGeom>
          <a:noFill/>
        </p:spPr>
      </p:pic>
      <p:sp>
        <p:nvSpPr>
          <p:cNvPr id="3076"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07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2061" y="2624439"/>
            <a:ext cx="385000" cy="396000"/>
          </a:xfrm>
          <a:prstGeom prst="rect">
            <a:avLst/>
          </a:prstGeom>
          <a:noFill/>
        </p:spPr>
      </p:pic>
      <p:pic>
        <p:nvPicPr>
          <p:cNvPr id="11" name="صورة 10"/>
          <p:cNvPicPr/>
          <p:nvPr/>
        </p:nvPicPr>
        <p:blipFill>
          <a:blip r:embed="rId4"/>
          <a:srcRect/>
          <a:stretch>
            <a:fillRect/>
          </a:stretch>
        </p:blipFill>
        <p:spPr bwMode="auto">
          <a:xfrm>
            <a:off x="1790039" y="3715554"/>
            <a:ext cx="7235207" cy="2756498"/>
          </a:xfrm>
          <a:prstGeom prst="rect">
            <a:avLst/>
          </a:prstGeom>
          <a:noFill/>
          <a:ln w="9525">
            <a:noFill/>
            <a:miter lim="800000"/>
            <a:headEnd/>
            <a:tailEnd/>
          </a:ln>
        </p:spPr>
      </p:pic>
    </p:spTree>
    <p:extLst>
      <p:ext uri="{BB962C8B-B14F-4D97-AF65-F5344CB8AC3E}">
        <p14:creationId xmlns:p14="http://schemas.microsoft.com/office/powerpoint/2010/main" val="76830845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4311" y="305789"/>
            <a:ext cx="10018713" cy="1752599"/>
          </a:xfrm>
        </p:spPr>
        <p:txBody>
          <a:bodyPr/>
          <a:lstStyle/>
          <a:p>
            <a:r>
              <a:rPr lang="en-US" b="1" u="sng" dirty="0" smtClean="0"/>
              <a:t>4.3.9 Check for drift</a:t>
            </a:r>
            <a:br>
              <a:rPr lang="en-US" b="1" u="sng" dirty="0" smtClean="0"/>
            </a:br>
            <a:endParaRPr lang="ar-SA" dirty="0"/>
          </a:p>
        </p:txBody>
      </p:sp>
      <p:sp>
        <p:nvSpPr>
          <p:cNvPr id="3" name="عنصر نائب للمحتوى 2"/>
          <p:cNvSpPr>
            <a:spLocks noGrp="1"/>
          </p:cNvSpPr>
          <p:nvPr>
            <p:ph idx="1"/>
          </p:nvPr>
        </p:nvSpPr>
        <p:spPr>
          <a:xfrm>
            <a:off x="1981200" y="997527"/>
            <a:ext cx="8635340" cy="5654554"/>
          </a:xfrm>
        </p:spPr>
        <p:txBody>
          <a:bodyPr>
            <a:normAutofit/>
          </a:bodyPr>
          <a:lstStyle/>
          <a:p>
            <a:pPr algn="l" rtl="0"/>
            <a:r>
              <a:rPr lang="en-US" dirty="0" smtClean="0"/>
              <a:t>The difference of the deflections at top and bottom of the story. </a:t>
            </a:r>
          </a:p>
          <a:p>
            <a:r>
              <a:rPr lang="en-US" dirty="0" smtClean="0"/>
              <a:t>The drift of building in Y-direction is okay due to shear walls.</a:t>
            </a:r>
          </a:p>
          <a:p>
            <a:r>
              <a:rPr lang="en-US" dirty="0" smtClean="0"/>
              <a:t>𝜹𝒙 =      * </a:t>
            </a:r>
            <a:r>
              <a:rPr lang="en-US" dirty="0" err="1" smtClean="0"/>
              <a:t>δxe</a:t>
            </a:r>
            <a:r>
              <a:rPr lang="en-US" dirty="0" smtClean="0"/>
              <a:t> </a:t>
            </a:r>
          </a:p>
          <a:p>
            <a:pPr>
              <a:buNone/>
            </a:pPr>
            <a:r>
              <a:rPr lang="en-US" dirty="0" smtClean="0"/>
              <a:t>    Where:</a:t>
            </a:r>
          </a:p>
          <a:p>
            <a:pPr>
              <a:buNone/>
            </a:pPr>
            <a:r>
              <a:rPr lang="en-US" dirty="0" smtClean="0"/>
              <a:t>		      C d: The deflection amplification factor. it equals 5.5.</a:t>
            </a:r>
          </a:p>
          <a:p>
            <a:pPr>
              <a:buNone/>
            </a:pPr>
            <a:r>
              <a:rPr lang="en-US" dirty="0" smtClean="0"/>
              <a:t>	         𝜹𝒙𝒆: The deflection at the location of  level x determined 	       	       by an elastic analysis, will be obtained from ETABS.</a:t>
            </a:r>
          </a:p>
          <a:p>
            <a:pPr>
              <a:buNone/>
            </a:pPr>
            <a:r>
              <a:rPr lang="en-US" dirty="0" smtClean="0"/>
              <a:t>               </a:t>
            </a:r>
            <a:r>
              <a:rPr lang="en-US" dirty="0" err="1" smtClean="0"/>
              <a:t>Ie</a:t>
            </a:r>
            <a:r>
              <a:rPr lang="en-US" dirty="0" smtClean="0"/>
              <a:t>: Importance factor. it equals 1.00.</a:t>
            </a:r>
          </a:p>
        </p:txBody>
      </p:sp>
      <p:sp>
        <p:nvSpPr>
          <p:cNvPr id="4" name="Slide Number Placeholder 3"/>
          <p:cNvSpPr>
            <a:spLocks noGrp="1"/>
          </p:cNvSpPr>
          <p:nvPr>
            <p:ph type="sldNum" sz="quarter" idx="12"/>
          </p:nvPr>
        </p:nvSpPr>
        <p:spPr/>
        <p:txBody>
          <a:bodyPr/>
          <a:lstStyle/>
          <a:p>
            <a:fld id="{D57F1E4F-1CFF-5643-939E-217C01CDF565}" type="slidenum">
              <a:rPr lang="en-US" smtClean="0"/>
              <a:pPr/>
              <a:t>84</a:t>
            </a:fld>
            <a:endParaRPr lang="en-US" dirty="0"/>
          </a:p>
        </p:txBody>
      </p:sp>
      <p:sp>
        <p:nvSpPr>
          <p:cNvPr id="2050"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04457" y="3099459"/>
            <a:ext cx="216000" cy="432000"/>
          </a:xfrm>
          <a:prstGeom prst="rect">
            <a:avLst/>
          </a:prstGeom>
          <a:noFill/>
        </p:spPr>
      </p:pic>
    </p:spTree>
    <p:extLst>
      <p:ext uri="{BB962C8B-B14F-4D97-AF65-F5344CB8AC3E}">
        <p14:creationId xmlns:p14="http://schemas.microsoft.com/office/powerpoint/2010/main" val="302090349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85</a:t>
            </a:fld>
            <a:endParaRPr lang="en-US" dirty="0"/>
          </a:p>
        </p:txBody>
      </p:sp>
      <p:sp>
        <p:nvSpPr>
          <p:cNvPr id="5" name="مربع نص 4"/>
          <p:cNvSpPr txBox="1"/>
          <p:nvPr/>
        </p:nvSpPr>
        <p:spPr>
          <a:xfrm>
            <a:off x="2576945" y="1282527"/>
            <a:ext cx="8134598" cy="4524315"/>
          </a:xfrm>
          <a:prstGeom prst="rect">
            <a:avLst/>
          </a:prstGeom>
          <a:noFill/>
        </p:spPr>
        <p:txBody>
          <a:bodyPr wrap="square" rtlCol="1">
            <a:spAutoFit/>
          </a:bodyPr>
          <a:lstStyle/>
          <a:p>
            <a:pPr>
              <a:buFont typeface="Arial" pitchFamily="34" charset="0"/>
              <a:buChar char="•"/>
            </a:pPr>
            <a:r>
              <a:rPr lang="en-US" dirty="0" smtClean="0"/>
              <a:t> </a:t>
            </a:r>
            <a:r>
              <a:rPr lang="en-US" dirty="0" err="1" smtClean="0"/>
              <a:t>Δ</a:t>
            </a:r>
            <a:r>
              <a:rPr lang="en-US" baseline="-25000" dirty="0" err="1" smtClean="0"/>
              <a:t>allowable</a:t>
            </a:r>
            <a:r>
              <a:rPr lang="en-US" dirty="0" smtClean="0"/>
              <a:t> = 0.02 </a:t>
            </a:r>
            <a:r>
              <a:rPr lang="en-US" dirty="0" err="1" smtClean="0"/>
              <a:t>h</a:t>
            </a:r>
            <a:r>
              <a:rPr lang="en-US" sz="1000" dirty="0" err="1" smtClean="0"/>
              <a:t>SX</a:t>
            </a:r>
            <a:r>
              <a:rPr lang="en-US" sz="1000" dirty="0" smtClean="0"/>
              <a:t>   </a:t>
            </a:r>
            <a:r>
              <a:rPr lang="en-US" dirty="0" smtClean="0"/>
              <a:t>= 0.002* 3250 = 65 mm.</a:t>
            </a:r>
          </a:p>
          <a:p>
            <a:pPr>
              <a:buFont typeface="Arial" pitchFamily="34" charset="0"/>
              <a:buChar char="•"/>
            </a:pPr>
            <a:r>
              <a:rPr lang="en-US" dirty="0" smtClean="0"/>
              <a:t>The story drift calculations due to earthquake load in the X-direction, are summarized in Table 4.5.</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r>
              <a:rPr lang="en-US" dirty="0" smtClean="0"/>
              <a:t>All calculated stories drift are Ok</a:t>
            </a:r>
          </a:p>
          <a:p>
            <a:endParaRPr lang="en-US" dirty="0" smtClean="0"/>
          </a:p>
        </p:txBody>
      </p:sp>
      <p:pic>
        <p:nvPicPr>
          <p:cNvPr id="50177" name="Picture 1"/>
          <p:cNvPicPr>
            <a:picLocks noChangeAspect="1" noChangeArrowheads="1"/>
          </p:cNvPicPr>
          <p:nvPr/>
        </p:nvPicPr>
        <p:blipFill>
          <a:blip r:embed="rId2"/>
          <a:srcRect/>
          <a:stretch>
            <a:fillRect/>
          </a:stretch>
        </p:blipFill>
        <p:spPr bwMode="auto">
          <a:xfrm>
            <a:off x="2679309" y="2662231"/>
            <a:ext cx="7156991" cy="2337273"/>
          </a:xfrm>
          <a:prstGeom prst="rect">
            <a:avLst/>
          </a:prstGeom>
          <a:noFill/>
          <a:ln w="9525">
            <a:noFill/>
            <a:miter lim="800000"/>
            <a:headEnd/>
            <a:tailEnd/>
          </a:ln>
          <a:effectLst/>
        </p:spPr>
      </p:pic>
      <p:sp>
        <p:nvSpPr>
          <p:cNvPr id="50178" name="Rectangle 2"/>
          <p:cNvSpPr>
            <a:spLocks noChangeArrowheads="1"/>
          </p:cNvSpPr>
          <p:nvPr/>
        </p:nvSpPr>
        <p:spPr bwMode="auto">
          <a:xfrm>
            <a:off x="2612572" y="2327555"/>
            <a:ext cx="513014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5B9BD5"/>
                </a:solidFill>
                <a:effectLst/>
                <a:latin typeface="Calibri" pitchFamily="34" charset="0"/>
                <a:ea typeface="Calibri" pitchFamily="34" charset="0"/>
                <a:cs typeface="Times New Roman" pitchFamily="18" charset="0"/>
              </a:rPr>
              <a:t>T</a:t>
            </a:r>
            <a:r>
              <a:rPr kumimoji="0" lang="en-US" sz="1200" b="1" i="0" u="none" strike="noStrike" cap="none" normalizeH="0" baseline="0" dirty="0" smtClean="0" bmk="">
                <a:ln>
                  <a:noFill/>
                </a:ln>
                <a:solidFill>
                  <a:srgbClr val="5B9BD5"/>
                </a:solidFill>
                <a:effectLst/>
                <a:latin typeface="Calibri" pitchFamily="34" charset="0"/>
                <a:ea typeface="Calibri" pitchFamily="34" charset="0"/>
                <a:cs typeface="Times New Roman" pitchFamily="18" charset="0"/>
              </a:rPr>
              <a:t>able 4.5: Story drift calculations due to earthquake load in X-direction.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731790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96186" y="1"/>
            <a:ext cx="10018713" cy="1092530"/>
          </a:xfrm>
        </p:spPr>
        <p:txBody>
          <a:bodyPr>
            <a:normAutofit fontScale="90000"/>
          </a:bodyPr>
          <a:lstStyle/>
          <a:p>
            <a:r>
              <a:rPr lang="en-US" b="1" u="sng" dirty="0" smtClean="0"/>
              <a:t>4.3.10 Check soil equilibrium</a:t>
            </a:r>
            <a:br>
              <a:rPr lang="en-US" b="1" u="sng" dirty="0" smtClean="0"/>
            </a:br>
            <a:endParaRPr lang="ar-SA" dirty="0"/>
          </a:p>
        </p:txBody>
      </p:sp>
      <p:sp>
        <p:nvSpPr>
          <p:cNvPr id="3" name="عنصر نائب للمحتوى 2"/>
          <p:cNvSpPr>
            <a:spLocks noGrp="1"/>
          </p:cNvSpPr>
          <p:nvPr>
            <p:ph idx="1"/>
          </p:nvPr>
        </p:nvSpPr>
        <p:spPr>
          <a:xfrm>
            <a:off x="1378669" y="665018"/>
            <a:ext cx="8186766" cy="4797631"/>
          </a:xfrm>
        </p:spPr>
        <p:txBody>
          <a:bodyPr>
            <a:normAutofit fontScale="85000" lnSpcReduction="20000"/>
          </a:bodyPr>
          <a:lstStyle/>
          <a:p>
            <a:pPr algn="l" rtl="0"/>
            <a:r>
              <a:rPr lang="en-US" dirty="0" smtClean="0"/>
              <a:t>Bearing capacity:20 KN/m^3       Φ=30        </a:t>
            </a:r>
            <a:r>
              <a:rPr lang="en-US" dirty="0" err="1" smtClean="0"/>
              <a:t>W,live</a:t>
            </a:r>
            <a:r>
              <a:rPr lang="en-US" dirty="0" smtClean="0"/>
              <a:t>=20 KN/m</a:t>
            </a:r>
            <a:r>
              <a:rPr lang="en-US" baseline="30000" dirty="0" smtClean="0"/>
              <a:t>2</a:t>
            </a:r>
            <a:endParaRPr lang="en-US" dirty="0" smtClean="0"/>
          </a:p>
          <a:p>
            <a:endParaRPr lang="en-US" dirty="0" smtClean="0"/>
          </a:p>
          <a:p>
            <a:pPr>
              <a:buNone/>
            </a:pPr>
            <a:r>
              <a:rPr lang="en-US" dirty="0" smtClean="0"/>
              <a:t> 1) </a:t>
            </a:r>
            <a:r>
              <a:rPr lang="en-US" dirty="0" err="1" smtClean="0"/>
              <a:t>K</a:t>
            </a:r>
            <a:r>
              <a:rPr lang="en-US" baseline="-25000" dirty="0" err="1" smtClean="0"/>
              <a:t>active</a:t>
            </a:r>
            <a:r>
              <a:rPr lang="en-US" dirty="0" smtClean="0"/>
              <a:t>=(1-sin Φ )/(1+sin Φ )=1/3      </a:t>
            </a:r>
          </a:p>
          <a:p>
            <a:pPr>
              <a:buNone/>
            </a:pPr>
            <a:r>
              <a:rPr lang="en-US" dirty="0" smtClean="0"/>
              <a:t>Seismic earth pressure =</a:t>
            </a:r>
            <a:r>
              <a:rPr lang="en-US" dirty="0" err="1" smtClean="0"/>
              <a:t>Δp</a:t>
            </a:r>
            <a:r>
              <a:rPr lang="en-US" dirty="0" smtClean="0"/>
              <a:t>= 0.40K</a:t>
            </a:r>
            <a:r>
              <a:rPr lang="en-US" baseline="-25000" dirty="0" smtClean="0"/>
              <a:t>h</a:t>
            </a:r>
            <a:r>
              <a:rPr lang="en-US" dirty="0" smtClean="0"/>
              <a:t> ¥</a:t>
            </a:r>
            <a:r>
              <a:rPr lang="en-US" baseline="-25000" dirty="0" err="1" smtClean="0"/>
              <a:t>t</a:t>
            </a:r>
            <a:r>
              <a:rPr lang="en-US" dirty="0" err="1" smtClean="0"/>
              <a:t>H</a:t>
            </a:r>
            <a:r>
              <a:rPr lang="en-US" baseline="-25000" dirty="0" err="1" smtClean="0"/>
              <a:t>rw</a:t>
            </a:r>
            <a:r>
              <a:rPr lang="en-US" dirty="0" smtClean="0"/>
              <a:t>	(ASCE-41-13)</a:t>
            </a:r>
          </a:p>
          <a:p>
            <a:pPr>
              <a:buNone/>
            </a:pPr>
            <a:r>
              <a:rPr lang="en-US" dirty="0" err="1" smtClean="0"/>
              <a:t>K</a:t>
            </a:r>
            <a:r>
              <a:rPr lang="en-US" baseline="-25000" dirty="0" err="1" smtClean="0"/>
              <a:t>h</a:t>
            </a:r>
            <a:r>
              <a:rPr lang="en-US" dirty="0" smtClean="0"/>
              <a:t>=</a:t>
            </a:r>
            <a:r>
              <a:rPr lang="en-US" dirty="0" err="1" smtClean="0"/>
              <a:t>S</a:t>
            </a:r>
            <a:r>
              <a:rPr lang="en-US" baseline="-25000" dirty="0" err="1" smtClean="0"/>
              <a:t>xs</a:t>
            </a:r>
            <a:r>
              <a:rPr lang="en-US" dirty="0" smtClean="0"/>
              <a:t>/2.5  and </a:t>
            </a:r>
            <a:r>
              <a:rPr lang="en-US" dirty="0" err="1" smtClean="0"/>
              <a:t>S</a:t>
            </a:r>
            <a:r>
              <a:rPr lang="en-US" baseline="-25000" dirty="0" err="1" smtClean="0"/>
              <a:t>xs</a:t>
            </a:r>
            <a:r>
              <a:rPr lang="en-US" dirty="0" smtClean="0"/>
              <a:t>=S</a:t>
            </a:r>
            <a:r>
              <a:rPr lang="en-US" baseline="-25000" dirty="0" smtClean="0"/>
              <a:t>DS</a:t>
            </a:r>
            <a:r>
              <a:rPr lang="en-US" dirty="0" smtClean="0"/>
              <a:t>=</a:t>
            </a:r>
            <a:r>
              <a:rPr lang="en-US" dirty="0" err="1" smtClean="0"/>
              <a:t>F</a:t>
            </a:r>
            <a:r>
              <a:rPr lang="en-US" baseline="-25000" dirty="0" err="1" smtClean="0"/>
              <a:t>a</a:t>
            </a:r>
            <a:r>
              <a:rPr lang="en-US" dirty="0" smtClean="0"/>
              <a:t>*S</a:t>
            </a:r>
            <a:r>
              <a:rPr lang="en-US" baseline="-25000" dirty="0" smtClean="0"/>
              <a:t>S</a:t>
            </a:r>
            <a:endParaRPr lang="en-US" dirty="0" smtClean="0"/>
          </a:p>
          <a:p>
            <a:pPr>
              <a:buNone/>
            </a:pPr>
            <a:r>
              <a:rPr lang="en-US" dirty="0" smtClean="0"/>
              <a:t>Where: </a:t>
            </a:r>
          </a:p>
          <a:p>
            <a:pPr>
              <a:buNone/>
            </a:pPr>
            <a:r>
              <a:rPr lang="en-US" dirty="0" smtClean="0"/>
              <a:t>		      </a:t>
            </a:r>
            <a:r>
              <a:rPr lang="en-US" dirty="0" err="1" smtClean="0"/>
              <a:t>Δp</a:t>
            </a:r>
            <a:r>
              <a:rPr lang="en-US" dirty="0" smtClean="0"/>
              <a:t>: additional earth pressure caused by seismic shaking, which 	      	      is assumed to be a uniform pressure.</a:t>
            </a:r>
          </a:p>
          <a:p>
            <a:pPr>
              <a:buNone/>
            </a:pPr>
            <a:r>
              <a:rPr lang="en-US" dirty="0" smtClean="0"/>
              <a:t>		      </a:t>
            </a:r>
            <a:r>
              <a:rPr lang="en-US" dirty="0" err="1" smtClean="0"/>
              <a:t>K</a:t>
            </a:r>
            <a:r>
              <a:rPr lang="en-US" baseline="-25000" dirty="0" err="1" smtClean="0"/>
              <a:t>h</a:t>
            </a:r>
            <a:r>
              <a:rPr lang="en-US" dirty="0" smtClean="0"/>
              <a:t>: horizontal seismic coefficient in the soil.</a:t>
            </a:r>
          </a:p>
          <a:p>
            <a:pPr>
              <a:buNone/>
            </a:pPr>
            <a:r>
              <a:rPr lang="en-US" dirty="0" smtClean="0"/>
              <a:t>		      ¥</a:t>
            </a:r>
            <a:r>
              <a:rPr lang="en-US" baseline="-25000" dirty="0" smtClean="0"/>
              <a:t>t</a:t>
            </a:r>
            <a:r>
              <a:rPr lang="en-US" dirty="0" smtClean="0"/>
              <a:t>: total unit weight of soil. </a:t>
            </a:r>
          </a:p>
          <a:p>
            <a:pPr>
              <a:buNone/>
            </a:pPr>
            <a:r>
              <a:rPr lang="en-US" dirty="0" smtClean="0"/>
              <a:t>	   	     </a:t>
            </a:r>
            <a:r>
              <a:rPr lang="en-US" dirty="0" err="1" smtClean="0"/>
              <a:t>H</a:t>
            </a:r>
            <a:r>
              <a:rPr lang="en-US" baseline="-25000" dirty="0" err="1" smtClean="0"/>
              <a:t>rw</a:t>
            </a:r>
            <a:r>
              <a:rPr lang="en-US" dirty="0" smtClean="0"/>
              <a:t> : height of the retaining wall. </a:t>
            </a:r>
          </a:p>
          <a:p>
            <a:pPr>
              <a:buNone/>
            </a:pPr>
            <a:r>
              <a:rPr lang="en-US" dirty="0" smtClean="0"/>
              <a:t>		      </a:t>
            </a:r>
            <a:r>
              <a:rPr lang="en-US" dirty="0" err="1" smtClean="0"/>
              <a:t>S</a:t>
            </a:r>
            <a:r>
              <a:rPr lang="en-US" baseline="-25000" dirty="0" err="1" smtClean="0"/>
              <a:t>xs</a:t>
            </a:r>
            <a:r>
              <a:rPr lang="en-US" dirty="0" smtClean="0"/>
              <a:t>: spectral response acceleration parameter.</a:t>
            </a:r>
          </a:p>
          <a:p>
            <a:pPr>
              <a:buNone/>
            </a:pPr>
            <a:r>
              <a:rPr lang="en-US" dirty="0" err="1" smtClean="0"/>
              <a:t>Δp</a:t>
            </a:r>
            <a:r>
              <a:rPr lang="en-US" dirty="0" smtClean="0"/>
              <a:t>=0.4*(0.45/2.5)*20*2.25=3.24 KN</a:t>
            </a:r>
          </a:p>
        </p:txBody>
      </p:sp>
      <p:sp>
        <p:nvSpPr>
          <p:cNvPr id="4" name="Slide Number Placeholder 3"/>
          <p:cNvSpPr>
            <a:spLocks noGrp="1"/>
          </p:cNvSpPr>
          <p:nvPr>
            <p:ph type="sldNum" sz="quarter" idx="12"/>
          </p:nvPr>
        </p:nvSpPr>
        <p:spPr/>
        <p:txBody>
          <a:bodyPr/>
          <a:lstStyle/>
          <a:p>
            <a:fld id="{D57F1E4F-1CFF-5643-939E-217C01CDF565}" type="slidenum">
              <a:rPr lang="en-US" smtClean="0"/>
              <a:pPr/>
              <a:t>86</a:t>
            </a:fld>
            <a:endParaRPr lang="en-US" dirty="0"/>
          </a:p>
        </p:txBody>
      </p:sp>
      <p:pic>
        <p:nvPicPr>
          <p:cNvPr id="9"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9226912" y="1469325"/>
            <a:ext cx="2359660" cy="2019300"/>
          </a:xfrm>
          <a:prstGeom prst="rect">
            <a:avLst/>
          </a:prstGeom>
          <a:noFill/>
          <a:ln>
            <a:noFill/>
          </a:ln>
        </p:spPr>
      </p:pic>
      <p:pic>
        <p:nvPicPr>
          <p:cNvPr id="10"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9247043" y="3711471"/>
            <a:ext cx="2343150" cy="1952625"/>
          </a:xfrm>
          <a:prstGeom prst="rect">
            <a:avLst/>
          </a:prstGeom>
          <a:noFill/>
          <a:ln>
            <a:noFill/>
          </a:ln>
        </p:spPr>
      </p:pic>
    </p:spTree>
    <p:extLst>
      <p:ext uri="{BB962C8B-B14F-4D97-AF65-F5344CB8AC3E}">
        <p14:creationId xmlns:p14="http://schemas.microsoft.com/office/powerpoint/2010/main" val="139555933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D57F1E4F-1CFF-5643-939E-217C01CDF565}" type="slidenum">
              <a:rPr lang="en-US" smtClean="0"/>
              <a:pPr/>
              <a:t>87</a:t>
            </a:fld>
            <a:endParaRPr lang="en-US" dirty="0"/>
          </a:p>
        </p:txBody>
      </p:sp>
      <p:sp>
        <p:nvSpPr>
          <p:cNvPr id="5" name="مربع نص 4"/>
          <p:cNvSpPr txBox="1"/>
          <p:nvPr/>
        </p:nvSpPr>
        <p:spPr>
          <a:xfrm>
            <a:off x="2018805" y="914400"/>
            <a:ext cx="7730837" cy="646331"/>
          </a:xfrm>
          <a:prstGeom prst="rect">
            <a:avLst/>
          </a:prstGeom>
          <a:noFill/>
        </p:spPr>
        <p:txBody>
          <a:bodyPr wrap="square" rtlCol="1">
            <a:spAutoFit/>
          </a:bodyPr>
          <a:lstStyle/>
          <a:p>
            <a:r>
              <a:rPr lang="en-US" dirty="0" smtClean="0"/>
              <a:t>2) </a:t>
            </a:r>
            <a:r>
              <a:rPr lang="en-US" dirty="0" err="1" smtClean="0"/>
              <a:t>K</a:t>
            </a:r>
            <a:r>
              <a:rPr lang="en-US" baseline="-25000" dirty="0" err="1" smtClean="0"/>
              <a:t>static</a:t>
            </a:r>
            <a:r>
              <a:rPr lang="en-US" dirty="0" smtClean="0"/>
              <a:t>=(1-sin Φ ) = 1/2</a:t>
            </a:r>
          </a:p>
          <a:p>
            <a:endParaRPr lang="ar-SA" dirty="0"/>
          </a:p>
        </p:txBody>
      </p:sp>
      <p:pic>
        <p:nvPicPr>
          <p:cNvPr id="6"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8717099" y="459179"/>
            <a:ext cx="2334260" cy="2590800"/>
          </a:xfrm>
          <a:prstGeom prst="rect">
            <a:avLst/>
          </a:prstGeom>
          <a:noFill/>
          <a:ln>
            <a:noFill/>
          </a:ln>
        </p:spPr>
      </p:pic>
      <p:pic>
        <p:nvPicPr>
          <p:cNvPr id="7"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8738755" y="3392510"/>
            <a:ext cx="2362200" cy="2495550"/>
          </a:xfrm>
          <a:prstGeom prst="rect">
            <a:avLst/>
          </a:prstGeom>
          <a:noFill/>
          <a:ln>
            <a:noFill/>
          </a:ln>
        </p:spPr>
      </p:pic>
      <p:sp>
        <p:nvSpPr>
          <p:cNvPr id="8" name="عنصر نائب للمحتوى 2"/>
          <p:cNvSpPr>
            <a:spLocks noGrp="1"/>
          </p:cNvSpPr>
          <p:nvPr>
            <p:ph idx="1"/>
          </p:nvPr>
        </p:nvSpPr>
        <p:spPr>
          <a:xfrm>
            <a:off x="1818040" y="1068778"/>
            <a:ext cx="6696568" cy="4278621"/>
          </a:xfrm>
        </p:spPr>
        <p:txBody>
          <a:bodyPr/>
          <a:lstStyle/>
          <a:p>
            <a:r>
              <a:rPr lang="en-US" dirty="0" smtClean="0"/>
              <a:t>As we can see the static earth pressure is the largest so we use it for design.</a:t>
            </a:r>
          </a:p>
          <a:p>
            <a:r>
              <a:rPr lang="en-US" dirty="0" smtClean="0"/>
              <a:t>the resultant force from soil pressure is zero, because there are two forces have the same magnitude but with opposite direction. </a:t>
            </a:r>
          </a:p>
          <a:p>
            <a:pPr algn="l" rtl="0">
              <a:buNone/>
            </a:pPr>
            <a:endParaRPr lang="en-US" dirty="0" smtClean="0"/>
          </a:p>
          <a:p>
            <a:pPr algn="l" rtl="0"/>
            <a:endParaRPr lang="ar-SA" dirty="0"/>
          </a:p>
        </p:txBody>
      </p:sp>
      <p:pic>
        <p:nvPicPr>
          <p:cNvPr id="9" name="Picture 1"/>
          <p:cNvPicPr/>
          <p:nvPr/>
        </p:nvPicPr>
        <p:blipFill>
          <a:blip r:embed="rId4">
            <a:extLst>
              <a:ext uri="{28A0092B-C50C-407E-A947-70E740481C1C}">
                <a14:useLocalDpi xmlns:a14="http://schemas.microsoft.com/office/drawing/2010/main" val="0"/>
              </a:ext>
            </a:extLst>
          </a:blip>
          <a:srcRect/>
          <a:stretch>
            <a:fillRect/>
          </a:stretch>
        </p:blipFill>
        <p:spPr bwMode="auto">
          <a:xfrm>
            <a:off x="2250435" y="4266643"/>
            <a:ext cx="5743575" cy="581025"/>
          </a:xfrm>
          <a:prstGeom prst="rect">
            <a:avLst/>
          </a:prstGeom>
          <a:noFill/>
          <a:ln>
            <a:noFill/>
          </a:ln>
        </p:spPr>
      </p:pic>
      <p:sp>
        <p:nvSpPr>
          <p:cNvPr id="51201" name="Rectangle 1"/>
          <p:cNvSpPr>
            <a:spLocks noChangeArrowheads="1"/>
          </p:cNvSpPr>
          <p:nvPr/>
        </p:nvSpPr>
        <p:spPr bwMode="auto">
          <a:xfrm>
            <a:off x="2256312" y="4916384"/>
            <a:ext cx="27432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bmk="_Toc512994604">
                <a:ln>
                  <a:noFill/>
                </a:ln>
                <a:solidFill>
                  <a:srgbClr val="5B9BD5"/>
                </a:solidFill>
                <a:effectLst/>
                <a:latin typeface="Calibri" pitchFamily="34" charset="0"/>
                <a:ea typeface="Calibri" pitchFamily="34" charset="0"/>
                <a:cs typeface="Times New Roman" pitchFamily="18" charset="0"/>
              </a:rPr>
              <a:t>Figure 4. 25: Base reaction due to soil.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2790914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0126" y="12096"/>
            <a:ext cx="8574622" cy="1827833"/>
          </a:xfrm>
        </p:spPr>
        <p:txBody>
          <a:bodyPr>
            <a:normAutofit fontScale="90000"/>
          </a:bodyPr>
          <a:lstStyle/>
          <a:p>
            <a:r>
              <a:rPr lang="en-US" dirty="0"/>
              <a:t>Design of Structural Concrete Members</a:t>
            </a:r>
          </a:p>
        </p:txBody>
      </p:sp>
      <p:sp>
        <p:nvSpPr>
          <p:cNvPr id="3" name="Subtitle 2"/>
          <p:cNvSpPr>
            <a:spLocks noGrp="1"/>
          </p:cNvSpPr>
          <p:nvPr>
            <p:ph type="subTitle" idx="1"/>
          </p:nvPr>
        </p:nvSpPr>
        <p:spPr>
          <a:xfrm>
            <a:off x="4498960" y="2729167"/>
            <a:ext cx="6987645" cy="3371185"/>
          </a:xfrm>
        </p:spPr>
        <p:txBody>
          <a:bodyPr>
            <a:normAutofit fontScale="92500"/>
          </a:bodyPr>
          <a:lstStyle/>
          <a:p>
            <a:pPr algn="l"/>
            <a:r>
              <a:rPr lang="en-US" dirty="0"/>
              <a:t>Design for </a:t>
            </a:r>
            <a:r>
              <a:rPr lang="en-US" dirty="0" smtClean="0"/>
              <a:t>Beams</a:t>
            </a:r>
          </a:p>
          <a:p>
            <a:pPr algn="l"/>
            <a:r>
              <a:rPr lang="en-US" dirty="0"/>
              <a:t>Design of Ground </a:t>
            </a:r>
            <a:r>
              <a:rPr lang="en-US" dirty="0" smtClean="0"/>
              <a:t>Beams</a:t>
            </a:r>
          </a:p>
          <a:p>
            <a:pPr algn="l"/>
            <a:r>
              <a:rPr lang="en-US" dirty="0"/>
              <a:t>Design of slabs </a:t>
            </a:r>
            <a:endParaRPr lang="en-US" dirty="0" smtClean="0"/>
          </a:p>
          <a:p>
            <a:pPr algn="l"/>
            <a:r>
              <a:rPr lang="en-US" dirty="0" smtClean="0"/>
              <a:t>Design of columns</a:t>
            </a:r>
          </a:p>
          <a:p>
            <a:pPr algn="l"/>
            <a:r>
              <a:rPr lang="en-US" dirty="0" smtClean="0"/>
              <a:t>Design of shear walls</a:t>
            </a:r>
          </a:p>
          <a:p>
            <a:pPr algn="l"/>
            <a:r>
              <a:rPr lang="en-US" dirty="0" smtClean="0"/>
              <a:t>Design of </a:t>
            </a:r>
            <a:r>
              <a:rPr lang="en-US" dirty="0"/>
              <a:t> </a:t>
            </a:r>
            <a:r>
              <a:rPr lang="en-US" dirty="0" smtClean="0"/>
              <a:t>footings</a:t>
            </a:r>
          </a:p>
          <a:p>
            <a:pPr algn="l"/>
            <a:r>
              <a:rPr lang="en-US" dirty="0" smtClean="0"/>
              <a:t>Design of stairs</a:t>
            </a:r>
          </a:p>
          <a:p>
            <a:pPr algn="l"/>
            <a:r>
              <a:rPr lang="en-US" dirty="0" smtClean="0"/>
              <a:t>Design of infill walls </a:t>
            </a:r>
            <a:endParaRPr lang="en-US" dirty="0"/>
          </a:p>
        </p:txBody>
      </p:sp>
      <p:pic>
        <p:nvPicPr>
          <p:cNvPr id="4" name="Picture 3"/>
          <p:cNvPicPr>
            <a:picLocks noChangeAspect="1"/>
          </p:cNvPicPr>
          <p:nvPr/>
        </p:nvPicPr>
        <p:blipFill>
          <a:blip r:embed="rId2"/>
          <a:stretch>
            <a:fillRect/>
          </a:stretch>
        </p:blipFill>
        <p:spPr>
          <a:xfrm>
            <a:off x="7587143" y="2890527"/>
            <a:ext cx="4604857" cy="3048467"/>
          </a:xfrm>
          <a:prstGeom prst="rect">
            <a:avLst/>
          </a:prstGeom>
        </p:spPr>
      </p:pic>
    </p:spTree>
    <p:extLst>
      <p:ext uri="{BB962C8B-B14F-4D97-AF65-F5344CB8AC3E}">
        <p14:creationId xmlns:p14="http://schemas.microsoft.com/office/powerpoint/2010/main" val="144395084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484" y="-333103"/>
            <a:ext cx="10018713" cy="1752599"/>
          </a:xfrm>
        </p:spPr>
        <p:txBody>
          <a:bodyPr/>
          <a:lstStyle/>
          <a:p>
            <a:r>
              <a:rPr lang="en-US" dirty="0"/>
              <a:t>Design for Beams</a:t>
            </a:r>
          </a:p>
        </p:txBody>
      </p:sp>
      <p:sp>
        <p:nvSpPr>
          <p:cNvPr id="3" name="Content Placeholder 2"/>
          <p:cNvSpPr>
            <a:spLocks noGrp="1"/>
          </p:cNvSpPr>
          <p:nvPr>
            <p:ph idx="1"/>
          </p:nvPr>
        </p:nvSpPr>
        <p:spPr>
          <a:xfrm>
            <a:off x="1458185" y="903513"/>
            <a:ext cx="10018713" cy="3124201"/>
          </a:xfrm>
        </p:spPr>
        <p:txBody>
          <a:bodyPr>
            <a:normAutofit/>
          </a:bodyPr>
          <a:lstStyle/>
          <a:p>
            <a:pPr marL="0" indent="0">
              <a:buNone/>
            </a:pPr>
            <a:endParaRPr lang="en-US" dirty="0" smtClean="0"/>
          </a:p>
          <a:p>
            <a:pPr marL="0" indent="0">
              <a:buNone/>
            </a:pPr>
            <a:r>
              <a:rPr lang="en-US" dirty="0"/>
              <a:t> </a:t>
            </a:r>
            <a:r>
              <a:rPr lang="en-US" dirty="0" smtClean="0"/>
              <a:t>                                                   </a:t>
            </a:r>
            <a:endParaRPr lang="en-US" dirty="0"/>
          </a:p>
        </p:txBody>
      </p:sp>
      <p:sp>
        <p:nvSpPr>
          <p:cNvPr id="4" name="Rectangle 3"/>
          <p:cNvSpPr/>
          <p:nvPr/>
        </p:nvSpPr>
        <p:spPr>
          <a:xfrm>
            <a:off x="2508662" y="1585352"/>
            <a:ext cx="1636025" cy="369332"/>
          </a:xfrm>
          <a:prstGeom prst="rect">
            <a:avLst/>
          </a:prstGeom>
        </p:spPr>
        <p:txBody>
          <a:bodyPr wrap="none">
            <a:spAutoFit/>
          </a:bodyPr>
          <a:lstStyle/>
          <a:p>
            <a:r>
              <a:rPr lang="en-US" b="1" dirty="0">
                <a:solidFill>
                  <a:srgbClr val="000000"/>
                </a:solidFill>
                <a:latin typeface="Times New Roman" panose="02020603050405020304" pitchFamily="18" charset="0"/>
                <a:ea typeface="Calibri" panose="020F0502020204030204" pitchFamily="34" charset="0"/>
              </a:rPr>
              <a:t>Flexure check:</a:t>
            </a:r>
            <a:endParaRPr lang="en-US" dirty="0"/>
          </a:p>
        </p:txBody>
      </p:sp>
      <p:pic>
        <p:nvPicPr>
          <p:cNvPr id="5" name="صورة 3"/>
          <p:cNvPicPr/>
          <p:nvPr/>
        </p:nvPicPr>
        <p:blipFill>
          <a:blip r:embed="rId2"/>
          <a:srcRect/>
          <a:stretch>
            <a:fillRect/>
          </a:stretch>
        </p:blipFill>
        <p:spPr bwMode="auto">
          <a:xfrm>
            <a:off x="5393085" y="1136469"/>
            <a:ext cx="6407494" cy="1615631"/>
          </a:xfrm>
          <a:prstGeom prst="rect">
            <a:avLst/>
          </a:prstGeom>
          <a:noFill/>
          <a:ln w="9525">
            <a:noFill/>
            <a:miter lim="800000"/>
            <a:headEnd/>
            <a:tailEnd/>
          </a:ln>
        </p:spPr>
      </p:pic>
      <p:pic>
        <p:nvPicPr>
          <p:cNvPr id="6" name="صورة 6"/>
          <p:cNvPicPr/>
          <p:nvPr/>
        </p:nvPicPr>
        <p:blipFill>
          <a:blip r:embed="rId3"/>
          <a:srcRect/>
          <a:stretch>
            <a:fillRect/>
          </a:stretch>
        </p:blipFill>
        <p:spPr bwMode="auto">
          <a:xfrm>
            <a:off x="5393085" y="2925493"/>
            <a:ext cx="6407494" cy="1896571"/>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11" name="Rectangle 10"/>
              <p:cNvSpPr/>
              <p:nvPr/>
            </p:nvSpPr>
            <p:spPr>
              <a:xfrm>
                <a:off x="1458185" y="2295490"/>
                <a:ext cx="6096000" cy="1650580"/>
              </a:xfrm>
              <a:prstGeom prst="rect">
                <a:avLst/>
              </a:prstGeom>
            </p:spPr>
            <p:txBody>
              <a:bodyPr>
                <a:spAutoFit/>
              </a:bodyPr>
              <a:lstStyle/>
              <a:p>
                <a:pPr>
                  <a:spcAft>
                    <a:spcPts val="600"/>
                  </a:spcAft>
                  <a:tabLst>
                    <a:tab pos="5581015" algn="r"/>
                  </a:tabLs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ρ =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85</m:t>
                        </m:r>
                        <m:r>
                          <m:rPr>
                            <m:sty m:val="p"/>
                          </m:rP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fc</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num>
                      <m:den>
                        <m:r>
                          <m:rPr>
                            <m:sty m:val="p"/>
                          </m:rP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Fy</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61</m:t>
                            </m:r>
                            <m:r>
                              <m:rPr>
                                <m:sty m:val="p"/>
                              </m:rP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Mu</m:t>
                            </m:r>
                          </m:num>
                          <m:den>
                            <m:r>
                              <m:rPr>
                                <m:sty m:val="p"/>
                              </m:rP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bd</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fc</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den>
                        </m:f>
                      </m:e>
                    </m:rad>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tabLst>
                    <a:tab pos="5581015" algn="r"/>
                  </a:tabLs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ρ =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85</m:t>
                        </m:r>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24</m:t>
                        </m:r>
                      </m:num>
                      <m:den>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420</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61</m:t>
                            </m:r>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41</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56</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6</m:t>
                            </m:r>
                          </m:num>
                          <m:den>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250</m:t>
                            </m:r>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m:t>
                            </m:r>
                            <m:sSup>
                              <m:sSupPr>
                                <m:ctrlP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ctrlPr>
                              </m:sSupPr>
                              <m:e>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340</m:t>
                                </m:r>
                              </m:e>
                              <m:sup>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m:t>
                                </m:r>
                              </m:sup>
                            </m:sSup>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24</m:t>
                            </m:r>
                          </m:den>
                        </m:f>
                      </m:e>
                    </m:rad>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ρ = 0.00396</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1458185" y="2295490"/>
                <a:ext cx="6096000" cy="1650580"/>
              </a:xfrm>
              <a:prstGeom prst="rect">
                <a:avLst/>
              </a:prstGeom>
              <a:blipFill>
                <a:blip r:embed="rId4"/>
                <a:stretch>
                  <a:fillRect l="-800" b="-4815"/>
                </a:stretch>
              </a:blipFill>
            </p:spPr>
            <p:txBody>
              <a:bodyPr/>
              <a:lstStyle/>
              <a:p>
                <a:r>
                  <a:rPr lang="en-US">
                    <a:noFill/>
                  </a:rPr>
                  <a:t> </a:t>
                </a:r>
              </a:p>
            </p:txBody>
          </p:sp>
        </mc:Fallback>
      </mc:AlternateContent>
      <p:sp>
        <p:nvSpPr>
          <p:cNvPr id="12" name="Rectangle 11"/>
          <p:cNvSpPr/>
          <p:nvPr/>
        </p:nvSpPr>
        <p:spPr>
          <a:xfrm>
            <a:off x="1456309" y="4822064"/>
            <a:ext cx="6538159"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Area of steel (As) = ρ </a:t>
            </a:r>
            <a:r>
              <a:rPr lang="en-US" b="1" dirty="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b </a:t>
            </a:r>
            <a:r>
              <a:rPr lang="en-US" b="1" dirty="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d = 0.00396</a:t>
            </a:r>
            <a:r>
              <a:rPr lang="en-US" b="1" dirty="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250</a:t>
            </a:r>
            <a:r>
              <a:rPr lang="en-US" b="1" dirty="0">
                <a:solidFill>
                  <a:srgbClr val="000000"/>
                </a:solidFill>
                <a:latin typeface="Times New Roman" panose="02020603050405020304" pitchFamily="18" charset="0"/>
                <a:ea typeface="Calibri" panose="020F0502020204030204" pitchFamily="34" charset="0"/>
              </a:rPr>
              <a:t>× </a:t>
            </a:r>
            <a:r>
              <a:rPr lang="en-US" dirty="0">
                <a:solidFill>
                  <a:srgbClr val="000000"/>
                </a:solidFill>
                <a:latin typeface="Times New Roman" panose="02020603050405020304" pitchFamily="18" charset="0"/>
                <a:ea typeface="Calibri" panose="020F0502020204030204" pitchFamily="34" charset="0"/>
              </a:rPr>
              <a:t>340 = 336.6 </a:t>
            </a:r>
            <a:r>
              <a:rPr lang="en-US" dirty="0" smtClean="0">
                <a:solidFill>
                  <a:srgbClr val="000000"/>
                </a:solidFill>
                <a:latin typeface="Times New Roman" panose="02020603050405020304" pitchFamily="18" charset="0"/>
                <a:ea typeface="Calibri" panose="020F0502020204030204" pitchFamily="34" charset="0"/>
              </a:rPr>
              <a:t>mm2</a:t>
            </a:r>
            <a:endParaRPr lang="en-US" dirty="0"/>
          </a:p>
        </p:txBody>
      </p:sp>
      <p:cxnSp>
        <p:nvCxnSpPr>
          <p:cNvPr id="8" name="Straight Arrow Connector 7"/>
          <p:cNvCxnSpPr/>
          <p:nvPr/>
        </p:nvCxnSpPr>
        <p:spPr>
          <a:xfrm flipH="1" flipV="1">
            <a:off x="10149572" y="3898328"/>
            <a:ext cx="992778" cy="6281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409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04395" y="497199"/>
            <a:ext cx="3461204" cy="738664"/>
          </a:xfrm>
          <a:prstGeom prst="rect">
            <a:avLst/>
          </a:prstGeom>
        </p:spPr>
        <p:txBody>
          <a:bodyPr wrap="none">
            <a:spAutoFit/>
          </a:bodyPr>
          <a:lstStyle/>
          <a:p>
            <a:pPr>
              <a:lnSpc>
                <a:spcPct val="150000"/>
              </a:lnSpc>
              <a:spcBef>
                <a:spcPts val="1800"/>
              </a:spcBef>
              <a:spcAft>
                <a:spcPts val="600"/>
              </a:spcAft>
            </a:pPr>
            <a:r>
              <a:rPr lang="en-US"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Codes and Standards</a:t>
            </a:r>
          </a:p>
        </p:txBody>
      </p:sp>
      <p:sp>
        <p:nvSpPr>
          <p:cNvPr id="4" name="Rectangle 3"/>
          <p:cNvSpPr/>
          <p:nvPr/>
        </p:nvSpPr>
        <p:spPr>
          <a:xfrm>
            <a:off x="2104395" y="1949824"/>
            <a:ext cx="6096000" cy="3036729"/>
          </a:xfrm>
          <a:prstGeom prst="rect">
            <a:avLst/>
          </a:prstGeom>
        </p:spPr>
        <p:txBody>
          <a:bodyPr>
            <a:spAutoFit/>
          </a:bodyPr>
          <a:lstStyle/>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The following codes and standards are used in this study:</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ASCE 7-10 (American Society of Civil Engineers).</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ACI318-14 (American Concrete Institute):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IBC2015 (International Building Code).</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1000"/>
              </a:spcAft>
              <a:buFont typeface="Symbol" panose="05050102010706020507" pitchFamily="18" charset="2"/>
              <a:buChar char=""/>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ISRAELI STANDARD SI 413</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b="1"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51905730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8002" y="447508"/>
            <a:ext cx="2067874" cy="369332"/>
          </a:xfrm>
          <a:prstGeom prst="rect">
            <a:avLst/>
          </a:prstGeom>
        </p:spPr>
        <p:txBody>
          <a:bodyPr wrap="none">
            <a:spAutoFit/>
          </a:bodyPr>
          <a:lstStyle/>
          <a:p>
            <a:r>
              <a:rPr lang="en-US" b="1" dirty="0">
                <a:solidFill>
                  <a:srgbClr val="000000"/>
                </a:solidFill>
                <a:latin typeface="Times New Roman" panose="02020603050405020304" pitchFamily="18" charset="0"/>
                <a:ea typeface="Calibri" panose="020F0502020204030204" pitchFamily="34" charset="0"/>
              </a:rPr>
              <a:t>Shear force check: </a:t>
            </a:r>
            <a:endParaRPr lang="en-US" dirty="0"/>
          </a:p>
        </p:txBody>
      </p:sp>
      <p:pic>
        <p:nvPicPr>
          <p:cNvPr id="3" name="صورة 18"/>
          <p:cNvPicPr/>
          <p:nvPr/>
        </p:nvPicPr>
        <p:blipFill>
          <a:blip r:embed="rId2"/>
          <a:srcRect/>
          <a:stretch>
            <a:fillRect/>
          </a:stretch>
        </p:blipFill>
        <p:spPr bwMode="auto">
          <a:xfrm>
            <a:off x="1510437" y="1313814"/>
            <a:ext cx="5684520" cy="1278600"/>
          </a:xfrm>
          <a:prstGeom prst="rect">
            <a:avLst/>
          </a:prstGeom>
          <a:noFill/>
          <a:ln w="9525">
            <a:noFill/>
            <a:miter lim="800000"/>
            <a:headEnd/>
            <a:tailEnd/>
          </a:ln>
        </p:spPr>
      </p:pic>
      <p:pic>
        <p:nvPicPr>
          <p:cNvPr id="4" name="صورة 15"/>
          <p:cNvPicPr/>
          <p:nvPr/>
        </p:nvPicPr>
        <p:blipFill>
          <a:blip r:embed="rId3"/>
          <a:srcRect/>
          <a:stretch>
            <a:fillRect/>
          </a:stretch>
        </p:blipFill>
        <p:spPr bwMode="auto">
          <a:xfrm>
            <a:off x="1510437" y="2627746"/>
            <a:ext cx="5682436" cy="923283"/>
          </a:xfrm>
          <a:prstGeom prst="rect">
            <a:avLst/>
          </a:prstGeom>
          <a:noFill/>
          <a:ln w="9525">
            <a:noFill/>
            <a:miter lim="800000"/>
            <a:headEnd/>
            <a:tailEnd/>
          </a:ln>
        </p:spPr>
      </p:pic>
      <p:pic>
        <p:nvPicPr>
          <p:cNvPr id="5" name="Picture 4"/>
          <p:cNvPicPr/>
          <p:nvPr/>
        </p:nvPicPr>
        <p:blipFill>
          <a:blip r:embed="rId4"/>
          <a:stretch>
            <a:fillRect/>
          </a:stretch>
        </p:blipFill>
        <p:spPr>
          <a:xfrm>
            <a:off x="7456214" y="1313814"/>
            <a:ext cx="4010025" cy="2005653"/>
          </a:xfrm>
          <a:prstGeom prst="rect">
            <a:avLst/>
          </a:prstGeom>
        </p:spPr>
      </p:pic>
      <mc:AlternateContent xmlns:mc="http://schemas.openxmlformats.org/markup-compatibility/2006" xmlns:a14="http://schemas.microsoft.com/office/drawing/2010/main">
        <mc:Choice Requires="a14">
          <p:sp>
            <p:nvSpPr>
              <p:cNvPr id="6" name="Rectangle 5"/>
              <p:cNvSpPr/>
              <p:nvPr/>
            </p:nvSpPr>
            <p:spPr>
              <a:xfrm>
                <a:off x="1510437" y="3989731"/>
                <a:ext cx="6096000" cy="1203727"/>
              </a:xfrm>
              <a:prstGeom prst="rect">
                <a:avLst/>
              </a:prstGeom>
            </p:spPr>
            <p:txBody>
              <a:bodyPr>
                <a:spAutoFit/>
              </a:bodyPr>
              <a:lstStyle/>
              <a:p>
                <a:pPr>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Ф</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𝑀𝑛</m:t>
                        </m:r>
                        <m:r>
                          <a:rPr lang="en-US" i="1" baseline="300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Ф</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𝑀𝑛</m:t>
                        </m:r>
                        <m:r>
                          <a:rPr lang="en-US" i="1" baseline="30000">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𝑙</m:t>
                        </m:r>
                      </m:den>
                    </m:f>
                  </m:oMath>
                </a14:m>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Ф</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𝑀𝑛</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Ф</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𝐴𝑠𝐹𝑦</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𝑑</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𝑎/</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𝑎= As Fy/ 0.85 𝑓′𝑐 𝑏</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510437" y="3989731"/>
                <a:ext cx="6096000" cy="1203727"/>
              </a:xfrm>
              <a:prstGeom prst="rect">
                <a:avLst/>
              </a:prstGeom>
              <a:blipFill>
                <a:blip r:embed="rId5"/>
                <a:stretch>
                  <a:fillRect l="-900" t="-2020" b="-6061"/>
                </a:stretch>
              </a:blipFill>
            </p:spPr>
            <p:txBody>
              <a:bodyPr/>
              <a:lstStyle/>
              <a:p>
                <a:r>
                  <a:rPr lang="en-US">
                    <a:noFill/>
                  </a:rPr>
                  <a:t> </a:t>
                </a:r>
              </a:p>
            </p:txBody>
          </p:sp>
        </mc:Fallback>
      </mc:AlternateContent>
      <p:sp>
        <p:nvSpPr>
          <p:cNvPr id="7" name="Rectangle 6"/>
          <p:cNvSpPr/>
          <p:nvPr/>
        </p:nvSpPr>
        <p:spPr>
          <a:xfrm>
            <a:off x="1571594" y="5229610"/>
            <a:ext cx="2986843" cy="369332"/>
          </a:xfrm>
          <a:prstGeom prst="rect">
            <a:avLst/>
          </a:prstGeom>
        </p:spPr>
        <p:txBody>
          <a:bodyPr wrap="none">
            <a:spAutoFit/>
          </a:bodyPr>
          <a:lstStyle/>
          <a:p>
            <a:r>
              <a:rPr lang="en-US" dirty="0" err="1">
                <a:solidFill>
                  <a:srgbClr val="000000"/>
                </a:solidFill>
                <a:latin typeface="Cambria Math" panose="02040503050406030204" pitchFamily="18" charset="0"/>
                <a:ea typeface="Calibri" panose="020F0502020204030204" pitchFamily="34" charset="0"/>
                <a:cs typeface="Times New Roman" panose="02020603050405020304" pitchFamily="18" charset="0"/>
              </a:rPr>
              <a:t>Vp</a:t>
            </a:r>
            <a:r>
              <a:rPr lang="en-US" dirty="0">
                <a:solidFill>
                  <a:srgbClr val="000000"/>
                </a:solidFill>
                <a:latin typeface="Cambria Math" panose="02040503050406030204" pitchFamily="18" charset="0"/>
                <a:ea typeface="Calibri" panose="020F0502020204030204" pitchFamily="34" charset="0"/>
                <a:cs typeface="Times New Roman" panose="02020603050405020304" pitchFamily="18" charset="0"/>
              </a:rPr>
              <a:t>=42.13+25/3.3=20.5 KN</a:t>
            </a:r>
            <a:endParaRPr lang="en-US" dirty="0"/>
          </a:p>
        </p:txBody>
      </p:sp>
      <p:sp>
        <p:nvSpPr>
          <p:cNvPr id="8" name="Rectangle 7"/>
          <p:cNvSpPr/>
          <p:nvPr/>
        </p:nvSpPr>
        <p:spPr>
          <a:xfrm>
            <a:off x="5254045" y="3989731"/>
            <a:ext cx="1241430"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Vg=</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WuL</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5254045" y="4359063"/>
            <a:ext cx="2624436"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Vg=30.67×3.3/2=50.6 KN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4806352" y="5262828"/>
            <a:ext cx="3933128"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V Design=</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Vp+Vg</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=20.5+50.6=71.1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KN</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9309982" y="3921815"/>
            <a:ext cx="1858201"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Ф</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𝑉𝑛</a:t>
            </a:r>
            <a:r>
              <a:rPr lang="en-US" dirty="0">
                <a:solidFill>
                  <a:srgbClr val="000000"/>
                </a:solidFill>
                <a:latin typeface="Times New Roman" panose="02020603050405020304" pitchFamily="18" charset="0"/>
                <a:ea typeface="Calibri" panose="020F0502020204030204" pitchFamily="34" charset="0"/>
              </a:rPr>
              <a:t>= Ф(</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𝑉𝑐</a:t>
            </a:r>
            <a:r>
              <a:rPr lang="en-US" dirty="0">
                <a:solidFill>
                  <a:srgbClr val="000000"/>
                </a:solidFill>
                <a:latin typeface="Times New Roman" panose="02020603050405020304" pitchFamily="18" charset="0"/>
                <a:ea typeface="Calibri" panose="020F0502020204030204" pitchFamily="34" charset="0"/>
              </a:rPr>
              <a:t>+</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𝑉𝑠</a:t>
            </a:r>
            <a:r>
              <a:rPr lang="en-US" dirty="0">
                <a:solidFill>
                  <a:srgbClr val="000000"/>
                </a:solidFill>
                <a:latin typeface="Times New Roman" panose="02020603050405020304" pitchFamily="18" charset="0"/>
                <a:ea typeface="Calibri" panose="020F0502020204030204" pitchFamily="34" charset="0"/>
              </a:rPr>
              <a:t>) </a:t>
            </a:r>
            <a:endParaRPr lang="en-US" dirty="0"/>
          </a:p>
        </p:txBody>
      </p:sp>
      <mc:AlternateContent xmlns:mc="http://schemas.openxmlformats.org/markup-compatibility/2006" xmlns:a14="http://schemas.microsoft.com/office/drawing/2010/main">
        <mc:Choice Requires="a14">
          <p:sp>
            <p:nvSpPr>
              <p:cNvPr id="12" name="Rectangle 11"/>
              <p:cNvSpPr/>
              <p:nvPr/>
            </p:nvSpPr>
            <p:spPr>
              <a:xfrm>
                <a:off x="9006924" y="4474943"/>
                <a:ext cx="3008644" cy="489686"/>
              </a:xfrm>
              <a:prstGeom prst="rect">
                <a:avLst/>
              </a:prstGeom>
            </p:spPr>
            <p:txBody>
              <a:bodyPr wrap="none">
                <a:spAutoFit/>
              </a:bodyPr>
              <a:lstStyle/>
              <a:p>
                <a:pPr>
                  <a:spcAft>
                    <a:spcPts val="600"/>
                  </a:spcAft>
                </a:pP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ctrlPr>
                      </m:fPr>
                      <m:num>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𝐴𝑣</m:t>
                        </m:r>
                      </m:num>
                      <m:den>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𝑠</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45</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8</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1000</m:t>
                        </m:r>
                      </m:num>
                      <m:den>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420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340</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0.321mm</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/mm</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9006924" y="4474943"/>
                <a:ext cx="3008644" cy="489686"/>
              </a:xfrm>
              <a:prstGeom prst="rect">
                <a:avLst/>
              </a:prstGeom>
              <a:blipFill>
                <a:blip r:embed="rId6"/>
                <a:stretch>
                  <a:fillRect r="-811" b="-6250"/>
                </a:stretch>
              </a:blipFill>
            </p:spPr>
            <p:txBody>
              <a:bodyPr/>
              <a:lstStyle/>
              <a:p>
                <a:r>
                  <a:rPr lang="en-US">
                    <a:noFill/>
                  </a:rPr>
                  <a:t> </a:t>
                </a:r>
              </a:p>
            </p:txBody>
          </p:sp>
        </mc:Fallback>
      </mc:AlternateContent>
    </p:spTree>
    <p:extLst>
      <p:ext uri="{BB962C8B-B14F-4D97-AF65-F5344CB8AC3E}">
        <p14:creationId xmlns:p14="http://schemas.microsoft.com/office/powerpoint/2010/main" val="18093340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1423" y="383569"/>
            <a:ext cx="1933222" cy="369332"/>
          </a:xfrm>
          <a:prstGeom prst="rect">
            <a:avLst/>
          </a:prstGeom>
        </p:spPr>
        <p:txBody>
          <a:bodyPr wrap="none">
            <a:spAutoFit/>
          </a:bodyPr>
          <a:lstStyle/>
          <a:p>
            <a:r>
              <a:rPr lang="en-US" b="1" dirty="0">
                <a:solidFill>
                  <a:srgbClr val="000000"/>
                </a:solidFill>
                <a:latin typeface="Times New Roman" panose="02020603050405020304" pitchFamily="18" charset="0"/>
                <a:ea typeface="Calibri" panose="020F0502020204030204" pitchFamily="34" charset="0"/>
              </a:rPr>
              <a:t>Torsional Check: </a:t>
            </a:r>
            <a:endParaRPr lang="en-US" dirty="0"/>
          </a:p>
        </p:txBody>
      </p:sp>
      <p:pic>
        <p:nvPicPr>
          <p:cNvPr id="3" name="صورة 24"/>
          <p:cNvPicPr/>
          <p:nvPr/>
        </p:nvPicPr>
        <p:blipFill>
          <a:blip r:embed="rId2"/>
          <a:srcRect/>
          <a:stretch>
            <a:fillRect/>
          </a:stretch>
        </p:blipFill>
        <p:spPr bwMode="auto">
          <a:xfrm>
            <a:off x="4710701" y="752901"/>
            <a:ext cx="6157595" cy="1316310"/>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4" name="Rectangle 3"/>
              <p:cNvSpPr/>
              <p:nvPr/>
            </p:nvSpPr>
            <p:spPr>
              <a:xfrm>
                <a:off x="1506583" y="2402620"/>
                <a:ext cx="6096000" cy="1164486"/>
              </a:xfrm>
              <a:prstGeom prst="rect">
                <a:avLst/>
              </a:prstGeom>
            </p:spPr>
            <p:txBody>
              <a:bodyPr>
                <a:spAutoFit/>
              </a:bodyPr>
              <a:lstStyle/>
              <a:p>
                <a:pPr>
                  <a:spcAft>
                    <a:spcPts val="600"/>
                  </a:spcAft>
                </a:pP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𝑇𝑡ℎ</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0.75*</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1</m:t>
                        </m:r>
                      </m:num>
                      <m:den>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12</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a:t>
                </a:r>
                <a14:m>
                  <m:oMath xmlns:m="http://schemas.openxmlformats.org/officeDocument/2006/math">
                    <m:rad>
                      <m:radPr>
                        <m:degHide m:val="on"/>
                        <m:ctrlP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ctrlPr>
                      </m:radPr>
                      <m:deg/>
                      <m:e>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24</m:t>
                        </m:r>
                      </m:e>
                    </m:rad>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250</m:t>
                        </m:r>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400</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baseline="-25000">
                            <a:solidFill>
                              <a:srgbClr val="000000"/>
                            </a:solidFill>
                            <a:latin typeface="Cambria Math" panose="02040503050406030204" pitchFamily="18" charset="0"/>
                            <a:ea typeface="Calibri" panose="020F0502020204030204" pitchFamily="34" charset="0"/>
                            <a:cs typeface="Cambria Math" panose="02040503050406030204" pitchFamily="18" charset="0"/>
                          </a:rPr>
                          <m:t>2</m:t>
                        </m:r>
                      </m:num>
                      <m:den>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m:t>
                        </m:r>
                        <m:r>
                          <a:rPr lang="en-US" i="1">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250</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400</m:t>
                        </m:r>
                        <m:r>
                          <a:rPr lang="en-US">
                            <a:solidFill>
                              <a:srgbClr val="000000"/>
                            </a:solidFill>
                            <a:latin typeface="Cambria Math" panose="02040503050406030204" pitchFamily="18" charset="0"/>
                            <a:ea typeface="Calibri" panose="020F0502020204030204" pitchFamily="34" charset="0"/>
                            <a:cs typeface="Cambria Math" panose="02040503050406030204" pitchFamily="18" charset="0"/>
                          </a:rPr>
                          <m:t>)</m:t>
                        </m:r>
                      </m:den>
                    </m:f>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2355278.6 N.mm = 2.35 KN.m</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Tu</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&lt;</a:t>
                </a:r>
                <a:r>
                  <a:rPr lang="en-US" dirty="0">
                    <a:solidFill>
                      <a:srgbClr val="000000"/>
                    </a:solidFill>
                    <a:latin typeface="Cambria Math" panose="02040503050406030204" pitchFamily="18" charset="0"/>
                    <a:ea typeface="Calibri" panose="020F0502020204030204" pitchFamily="34" charset="0"/>
                    <a:cs typeface="Cambria Math" panose="02040503050406030204" pitchFamily="18" charset="0"/>
                  </a:rPr>
                  <a:t>𝑇𝑡</a:t>
                </a:r>
                <a:r>
                  <a:rPr lang="en-US" dirty="0" err="1">
                    <a:solidFill>
                      <a:srgbClr val="000000"/>
                    </a:solidFill>
                    <a:latin typeface="Cambria Math" panose="02040503050406030204" pitchFamily="18" charset="0"/>
                    <a:ea typeface="Calibri" panose="020F0502020204030204" pitchFamily="34" charset="0"/>
                    <a:cs typeface="Cambria Math" panose="02040503050406030204" pitchFamily="18" charset="0"/>
                  </a:rPr>
                  <a:t>ℎ</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So</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there is no need torsion reinforcement</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1506583" y="2402620"/>
                <a:ext cx="6096000" cy="1164486"/>
              </a:xfrm>
              <a:prstGeom prst="rect">
                <a:avLst/>
              </a:prstGeom>
              <a:blipFill>
                <a:blip r:embed="rId3"/>
                <a:stretch>
                  <a:fillRect l="-800" b="-7330"/>
                </a:stretch>
              </a:blipFill>
            </p:spPr>
            <p:txBody>
              <a:bodyPr/>
              <a:lstStyle/>
              <a:p>
                <a:r>
                  <a:rPr lang="en-US">
                    <a:noFill/>
                  </a:rPr>
                  <a:t> </a:t>
                </a:r>
              </a:p>
            </p:txBody>
          </p:sp>
        </mc:Fallback>
      </mc:AlternateContent>
      <p:pic>
        <p:nvPicPr>
          <p:cNvPr id="5" name="صورة 27"/>
          <p:cNvPicPr/>
          <p:nvPr/>
        </p:nvPicPr>
        <p:blipFill>
          <a:blip r:embed="rId4"/>
          <a:srcRect/>
          <a:stretch>
            <a:fillRect/>
          </a:stretch>
        </p:blipFill>
        <p:spPr bwMode="auto">
          <a:xfrm>
            <a:off x="3442425" y="4364672"/>
            <a:ext cx="5296626" cy="1265419"/>
          </a:xfrm>
          <a:prstGeom prst="rect">
            <a:avLst/>
          </a:prstGeom>
          <a:noFill/>
          <a:ln w="9525">
            <a:noFill/>
            <a:miter lim="800000"/>
            <a:headEnd/>
            <a:tailEnd/>
          </a:ln>
        </p:spPr>
      </p:pic>
    </p:spTree>
    <p:extLst>
      <p:ext uri="{BB962C8B-B14F-4D97-AF65-F5344CB8AC3E}">
        <p14:creationId xmlns:p14="http://schemas.microsoft.com/office/powerpoint/2010/main" val="267662003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6186" y="247746"/>
            <a:ext cx="2643672" cy="461665"/>
          </a:xfrm>
          <a:prstGeom prst="rect">
            <a:avLst/>
          </a:prstGeom>
        </p:spPr>
        <p:txBody>
          <a:bodyPr wrap="none">
            <a:spAutoFit/>
          </a:bodyPr>
          <a:lstStyle/>
          <a:p>
            <a:r>
              <a:rPr lang="en-US" sz="2400" dirty="0"/>
              <a:t>Code specifications</a:t>
            </a:r>
          </a:p>
        </p:txBody>
      </p:sp>
      <p:sp>
        <p:nvSpPr>
          <p:cNvPr id="4" name="Rectangle 3"/>
          <p:cNvSpPr/>
          <p:nvPr/>
        </p:nvSpPr>
        <p:spPr>
          <a:xfrm>
            <a:off x="2145183" y="1256875"/>
            <a:ext cx="2005677"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Dimensional limits </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6336837" y="1138739"/>
                <a:ext cx="2105063" cy="494494"/>
              </a:xfrm>
              <a:prstGeom prst="rect">
                <a:avLst/>
              </a:prstGeom>
            </p:spPr>
            <p:txBody>
              <a:bodyPr wrap="none">
                <a:spAutoFit/>
              </a:bodyPr>
              <a:lstStyle/>
              <a:p>
                <a:pPr>
                  <a:spcAft>
                    <a:spcPts val="600"/>
                  </a:spcAft>
                </a:pPr>
                <a14:m>
                  <m:oMath xmlns:m="http://schemas.openxmlformats.org/officeDocument/2006/math">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1200">
                            <a:solidFill>
                              <a:srgbClr val="231F20"/>
                            </a:solidFill>
                            <a:effectLst/>
                            <a:latin typeface="Cambria Math" panose="02040503050406030204" pitchFamily="18" charset="0"/>
                            <a:ea typeface="Calibri" panose="020F0502020204030204" pitchFamily="34" charset="0"/>
                            <a:cs typeface="Arial" panose="020B0604020202020204" pitchFamily="34" charset="0"/>
                          </a:rPr>
                          <m:t>Clear</m:t>
                        </m:r>
                        <m:r>
                          <a:rPr lang="en-US" sz="1200">
                            <a:solidFill>
                              <a:srgbClr val="231F20"/>
                            </a:solidFill>
                            <a:effectLst/>
                            <a:latin typeface="Cambria Math" panose="02040503050406030204" pitchFamily="18" charset="0"/>
                            <a:ea typeface="Calibri" panose="020F0502020204030204" pitchFamily="34" charset="0"/>
                            <a:cs typeface="Arial" panose="020B0604020202020204" pitchFamily="34" charset="0"/>
                          </a:rPr>
                          <m:t> </m:t>
                        </m:r>
                        <m:r>
                          <m:rPr>
                            <m:sty m:val="p"/>
                          </m:rPr>
                          <a:rPr lang="en-US" sz="1200">
                            <a:solidFill>
                              <a:srgbClr val="231F20"/>
                            </a:solidFill>
                            <a:effectLst/>
                            <a:latin typeface="Cambria Math" panose="02040503050406030204" pitchFamily="18" charset="0"/>
                            <a:ea typeface="Calibri" panose="020F0502020204030204" pitchFamily="34" charset="0"/>
                            <a:cs typeface="Arial" panose="020B0604020202020204" pitchFamily="34" charset="0"/>
                          </a:rPr>
                          <m:t>span</m:t>
                        </m:r>
                        <m:r>
                          <a:rPr lang="en-US" sz="1200">
                            <a:solidFill>
                              <a:srgbClr val="231F20"/>
                            </a:solidFill>
                            <a:effectLst/>
                            <a:latin typeface="Cambria Math" panose="02040503050406030204" pitchFamily="18" charset="0"/>
                            <a:ea typeface="Calibri" panose="020F0502020204030204" pitchFamily="34" charset="0"/>
                            <a:cs typeface="Arial" panose="020B0604020202020204" pitchFamily="34" charset="0"/>
                          </a:rPr>
                          <m:t> </m:t>
                        </m:r>
                        <m:r>
                          <a:rPr lang="en-US" sz="1200" b="1" i="1">
                            <a:solidFill>
                              <a:srgbClr val="231F20"/>
                            </a:solidFill>
                            <a:effectLst/>
                            <a:latin typeface="Cambria Math" panose="02040503050406030204" pitchFamily="18" charset="0"/>
                            <a:ea typeface="Calibri" panose="020F0502020204030204" pitchFamily="34" charset="0"/>
                            <a:cs typeface="Arial" panose="020B0604020202020204" pitchFamily="34" charset="0"/>
                          </a:rPr>
                          <m:t>(</m:t>
                        </m:r>
                        <m:r>
                          <a:rPr lang="en-US" sz="1200" b="1" i="1">
                            <a:solidFill>
                              <a:srgbClr val="231F20"/>
                            </a:solidFill>
                            <a:effectLst/>
                            <a:latin typeface="Cambria Math" panose="02040503050406030204" pitchFamily="18" charset="0"/>
                            <a:ea typeface="Calibri" panose="020F0502020204030204" pitchFamily="34" charset="0"/>
                            <a:cs typeface="Arial" panose="020B0604020202020204" pitchFamily="34" charset="0"/>
                          </a:rPr>
                          <m:t>𝓵</m:t>
                        </m:r>
                        <m:r>
                          <a:rPr lang="en-US" sz="1200" b="1" i="1" baseline="-25000">
                            <a:solidFill>
                              <a:srgbClr val="231F20"/>
                            </a:solidFill>
                            <a:effectLst/>
                            <a:latin typeface="Cambria Math" panose="02040503050406030204" pitchFamily="18" charset="0"/>
                            <a:ea typeface="Calibri" panose="020F0502020204030204" pitchFamily="34" charset="0"/>
                            <a:cs typeface="Arial" panose="020B0604020202020204" pitchFamily="34" charset="0"/>
                          </a:rPr>
                          <m:t>𝒏</m:t>
                        </m:r>
                        <m:r>
                          <a:rPr lang="en-US" sz="1200" b="1" i="1" baseline="-25000">
                            <a:solidFill>
                              <a:srgbClr val="231F20"/>
                            </a:solidFill>
                            <a:effectLst/>
                            <a:latin typeface="Cambria Math" panose="02040503050406030204" pitchFamily="18" charset="0"/>
                            <a:ea typeface="Calibri" panose="020F0502020204030204" pitchFamily="34" charset="0"/>
                            <a:cs typeface="Arial" panose="020B0604020202020204" pitchFamily="34" charset="0"/>
                          </a:rPr>
                          <m:t>)</m:t>
                        </m:r>
                      </m:num>
                      <m:den>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Effective</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depth</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231F20"/>
                            </a:solidFill>
                            <a:latin typeface="Cambria Math" panose="02040503050406030204" pitchFamily="18" charset="0"/>
                            <a:ea typeface="Calibri" panose="020F0502020204030204" pitchFamily="34" charset="0"/>
                            <a:cs typeface="Arial" panose="020B0604020202020204" pitchFamily="34" charset="0"/>
                          </a:rPr>
                          <m:t>d</m:t>
                        </m:r>
                        <m:r>
                          <a:rPr lang="en-US">
                            <a:solidFill>
                              <a:srgbClr val="231F20"/>
                            </a:solidFill>
                            <a:latin typeface="Cambria Math" panose="02040503050406030204" pitchFamily="18" charset="0"/>
                            <a:ea typeface="Calibri" panose="020F0502020204030204" pitchFamily="34" charset="0"/>
                            <a:cs typeface="Arial" panose="020B0604020202020204" pitchFamily="34" charset="0"/>
                          </a:rPr>
                          <m:t>)</m:t>
                        </m:r>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oMath>
                </a14:m>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4</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6336837" y="1138739"/>
                <a:ext cx="2105063" cy="494494"/>
              </a:xfrm>
              <a:prstGeom prst="rect">
                <a:avLst/>
              </a:prstGeom>
              <a:blipFill>
                <a:blip r:embed="rId2"/>
                <a:stretch>
                  <a:fillRect t="-2469" r="-1449" b="-61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6339786" y="1883990"/>
                <a:ext cx="2102114" cy="440313"/>
              </a:xfrm>
              <a:prstGeom prst="rect">
                <a:avLst/>
              </a:prstGeom>
            </p:spPr>
            <p:txBody>
              <a:bodyPr wrap="none">
                <a:spAutoFit/>
              </a:bodyPr>
              <a:lstStyle/>
              <a:p>
                <a:r>
                  <a:rPr lang="en-US" dirty="0" err="1" smtClean="0">
                    <a:solidFill>
                      <a:srgbClr val="000000"/>
                    </a:solidFill>
                    <a:latin typeface="Times New Roman" panose="02020603050405020304" pitchFamily="18" charset="0"/>
                    <a:ea typeface="Calibri" panose="020F0502020204030204" pitchFamily="34" charset="0"/>
                  </a:rPr>
                  <a:t>bw</a:t>
                </a:r>
                <a:r>
                  <a:rPr lang="en-US" dirty="0" smtClean="0">
                    <a:solidFill>
                      <a:srgbClr val="000000"/>
                    </a:solidFill>
                    <a:latin typeface="Times New Roman" panose="02020603050405020304" pitchFamily="18" charset="0"/>
                    <a:ea typeface="Calibri" panose="020F0502020204030204" pitchFamily="34" charset="0"/>
                  </a:rPr>
                  <a:t> min </a:t>
                </a:r>
                <a:r>
                  <a:rPr lang="en-US" dirty="0">
                    <a:solidFill>
                      <a:srgbClr val="000000"/>
                    </a:solidFill>
                    <a:latin typeface="Times New Roman" panose="02020603050405020304" pitchFamily="18" charset="0"/>
                    <a:ea typeface="Calibri" panose="020F0502020204030204" pitchFamily="34" charset="0"/>
                  </a:rPr>
                  <a:t>of </a:t>
                </a:r>
                <a14:m>
                  <m:oMath xmlns:m="http://schemas.openxmlformats.org/officeDocument/2006/math">
                    <m:d>
                      <m:dPr>
                        <m:ctrlPr>
                          <a:rPr lang="en-US" i="1">
                            <a:effectLst/>
                            <a:latin typeface="Cambria Math" panose="02040503050406030204" pitchFamily="18" charset="0"/>
                            <a:cs typeface="Times New Roman" panose="02020603050405020304" pitchFamily="18" charset="0"/>
                          </a:rPr>
                        </m:ctrlPr>
                      </m:dPr>
                      <m:e>
                        <m:f>
                          <m:fPr>
                            <m:type m:val="noBar"/>
                            <m:ctrlPr>
                              <a:rPr lang="en-US" i="1">
                                <a:effectLst/>
                                <a:latin typeface="Cambria Math" panose="02040503050406030204" pitchFamily="18" charset="0"/>
                                <a:cs typeface="Times New Roman" panose="02020603050405020304" pitchFamily="18" charset="0"/>
                              </a:rPr>
                            </m:ctrlPr>
                          </m:fPr>
                          <m:num>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3</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h</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250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𝑚𝑚</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den>
                        </m:f>
                      </m:e>
                    </m:d>
                  </m:oMath>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6339786" y="1883990"/>
                <a:ext cx="2102114" cy="440313"/>
              </a:xfrm>
              <a:prstGeom prst="rect">
                <a:avLst/>
              </a:prstGeom>
              <a:blipFill>
                <a:blip r:embed="rId3"/>
                <a:stretch>
                  <a:fillRect l="-2609" b="-13889"/>
                </a:stretch>
              </a:blipFill>
            </p:spPr>
            <p:txBody>
              <a:bodyPr/>
              <a:lstStyle/>
              <a:p>
                <a:r>
                  <a:rPr lang="en-US">
                    <a:noFill/>
                  </a:rPr>
                  <a:t> </a:t>
                </a:r>
              </a:p>
            </p:txBody>
          </p:sp>
        </mc:Fallback>
      </mc:AlternateContent>
      <p:sp>
        <p:nvSpPr>
          <p:cNvPr id="7" name="Rectangle 6"/>
          <p:cNvSpPr/>
          <p:nvPr/>
        </p:nvSpPr>
        <p:spPr>
          <a:xfrm>
            <a:off x="1472909" y="2946849"/>
            <a:ext cx="2787943"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Longitudinal reinforcement </a:t>
            </a:r>
            <a:endParaRPr lang="en-US" dirty="0"/>
          </a:p>
        </p:txBody>
      </p:sp>
      <p:sp>
        <p:nvSpPr>
          <p:cNvPr id="8" name="Rectangle 7"/>
          <p:cNvSpPr/>
          <p:nvPr/>
        </p:nvSpPr>
        <p:spPr>
          <a:xfrm>
            <a:off x="4922571" y="3008282"/>
            <a:ext cx="5198859"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at least </a:t>
            </a:r>
            <a:r>
              <a:rPr lang="en-US" dirty="0" smtClean="0">
                <a:solidFill>
                  <a:srgbClr val="000000"/>
                </a:solidFill>
                <a:latin typeface="Times New Roman" panose="02020603050405020304" pitchFamily="18" charset="0"/>
                <a:ea typeface="Calibri" panose="020F0502020204030204" pitchFamily="34" charset="0"/>
              </a:rPr>
              <a:t>2 continuous </a:t>
            </a:r>
            <a:r>
              <a:rPr lang="en-US" dirty="0">
                <a:solidFill>
                  <a:srgbClr val="000000"/>
                </a:solidFill>
                <a:latin typeface="Times New Roman" panose="02020603050405020304" pitchFamily="18" charset="0"/>
                <a:ea typeface="Calibri" panose="020F0502020204030204" pitchFamily="34" charset="0"/>
              </a:rPr>
              <a:t>bars at both top and bottom faces</a:t>
            </a:r>
            <a:endParaRPr lang="en-US" dirty="0"/>
          </a:p>
        </p:txBody>
      </p:sp>
      <mc:AlternateContent xmlns:mc="http://schemas.openxmlformats.org/markup-compatibility/2006" xmlns:a14="http://schemas.microsoft.com/office/drawing/2010/main">
        <mc:Choice Requires="a14">
          <p:sp>
            <p:nvSpPr>
              <p:cNvPr id="9" name="Rectangle 8"/>
              <p:cNvSpPr/>
              <p:nvPr/>
            </p:nvSpPr>
            <p:spPr>
              <a:xfrm>
                <a:off x="4922571" y="3577439"/>
                <a:ext cx="3469283" cy="598369"/>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max of </a:t>
                </a:r>
                <a14:m>
                  <m:oMath xmlns:m="http://schemas.openxmlformats.org/officeDocument/2006/math">
                    <m:d>
                      <m:dPr>
                        <m:begChr m:val="["/>
                        <m:endChr m:val="]"/>
                        <m:ctrlPr>
                          <a:rPr lang="en-US" i="1">
                            <a:effectLst/>
                            <a:latin typeface="Cambria Math" panose="02040503050406030204" pitchFamily="18" charset="0"/>
                            <a:cs typeface="Times New Roman" panose="02020603050405020304" pitchFamily="18" charset="0"/>
                          </a:rPr>
                        </m:ctrlPr>
                      </m:dPr>
                      <m:e>
                        <m:f>
                          <m:fPr>
                            <m:ctrlPr>
                              <a:rPr lang="en-US" i="1">
                                <a:effectLst/>
                                <a:latin typeface="Cambria Math" panose="02040503050406030204" pitchFamily="18"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𝑓𝑦</m:t>
                            </m:r>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𝑏𝑤</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𝑑</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 </m:t>
                        </m:r>
                        <m:f>
                          <m:fPr>
                            <m:ctrlPr>
                              <a:rPr lang="en-US" i="1">
                                <a:effectLst/>
                                <a:latin typeface="Cambria Math" panose="02040503050406030204" pitchFamily="18"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25</m:t>
                            </m:r>
                            <m:rad>
                              <m:radPr>
                                <m:degHide m:val="on"/>
                                <m:ctrlPr>
                                  <a:rPr lang="en-US" i="1">
                                    <a:effectLst/>
                                    <a:latin typeface="Cambria Math" panose="02040503050406030204" pitchFamily="18" charset="0"/>
                                    <a:cs typeface="Times New Roman" panose="02020603050405020304" pitchFamily="18" charset="0"/>
                                  </a:rPr>
                                </m:ctrlPr>
                              </m:radPr>
                              <m:deg/>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𝑓𝑐</m:t>
                                </m:r>
                              </m:e>
                            </m:rad>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𝑓𝑦</m:t>
                            </m:r>
                          </m:den>
                        </m:f>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𝑏𝑤</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𝑑</m:t>
                        </m:r>
                      </m:e>
                    </m:d>
                  </m:oMath>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4922571" y="3577439"/>
                <a:ext cx="3469283" cy="598369"/>
              </a:xfrm>
              <a:prstGeom prst="rect">
                <a:avLst/>
              </a:prstGeom>
              <a:blipFill>
                <a:blip r:embed="rId4"/>
                <a:stretch>
                  <a:fillRect l="-15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4798423" y="4752663"/>
                <a:ext cx="6096000" cy="1702197"/>
              </a:xfrm>
              <a:prstGeom prst="rect">
                <a:avLst/>
              </a:prstGeom>
            </p:spPr>
            <p:txBody>
              <a:bodyPr>
                <a:spAutoFit/>
              </a:bodyPr>
              <a:lstStyle/>
              <a:p>
                <a:pPr marL="457200" marR="0" indent="-457200">
                  <a:spcBef>
                    <a:spcPts val="0"/>
                  </a:spcBef>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Spacing of the transverse reinforcement enclosing the lap-spliced bars  min of </a:t>
                </a:r>
                <a14:m>
                  <m:oMath xmlns:m="http://schemas.openxmlformats.org/officeDocument/2006/math">
                    <m:d>
                      <m:d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dPr>
                      <m:e>
                        <m:f>
                          <m:fPr>
                            <m:type m:val="noBa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d</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4</m:t>
                            </m:r>
                          </m:num>
                          <m:den>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100</m:t>
                            </m:r>
                            <m: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mm</m:t>
                            </m:r>
                          </m:den>
                        </m:f>
                      </m:e>
                    </m:d>
                  </m:oMath>
                </a14:m>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marL="457200" marR="0" indent="-457200">
                  <a:spcBef>
                    <a:spcPts val="0"/>
                  </a:spcBef>
                  <a:spcAft>
                    <a:spcPts val="600"/>
                  </a:spcAft>
                </a:pP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spcAft>
                    <a:spcPts val="600"/>
                  </a:spcAft>
                </a:pP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Lap </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splices shall not be used in joints (Within a distance of twice the beam depth from the face of the joint).</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4798423" y="4752663"/>
                <a:ext cx="6096000" cy="1702197"/>
              </a:xfrm>
              <a:prstGeom prst="rect">
                <a:avLst/>
              </a:prstGeom>
              <a:blipFill>
                <a:blip r:embed="rId5"/>
                <a:stretch>
                  <a:fillRect l="-800" t="-2151" b="-4659"/>
                </a:stretch>
              </a:blipFill>
            </p:spPr>
            <p:txBody>
              <a:bodyPr/>
              <a:lstStyle/>
              <a:p>
                <a:r>
                  <a:rPr lang="en-US">
                    <a:noFill/>
                  </a:rPr>
                  <a:t> </a:t>
                </a:r>
              </a:p>
            </p:txBody>
          </p:sp>
        </mc:Fallback>
      </mc:AlternateContent>
    </p:spTree>
    <p:extLst>
      <p:ext uri="{BB962C8B-B14F-4D97-AF65-F5344CB8AC3E}">
        <p14:creationId xmlns:p14="http://schemas.microsoft.com/office/powerpoint/2010/main" val="122115437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68986" y="710140"/>
            <a:ext cx="3797450" cy="523220"/>
          </a:xfrm>
          <a:prstGeom prst="rect">
            <a:avLst/>
          </a:prstGeom>
        </p:spPr>
        <p:txBody>
          <a:bodyPr wrap="none">
            <a:spAutoFit/>
          </a:bodyPr>
          <a:lstStyle/>
          <a:p>
            <a:r>
              <a:rPr lang="en-US" sz="2800" dirty="0">
                <a:solidFill>
                  <a:srgbClr val="000000"/>
                </a:solidFill>
                <a:latin typeface="Calibri" panose="020F0502020204030204" pitchFamily="34" charset="0"/>
                <a:ea typeface="Calibri" panose="020F0502020204030204" pitchFamily="34" charset="0"/>
                <a:cs typeface="Arial" panose="020B0604020202020204" pitchFamily="34" charset="0"/>
              </a:rPr>
              <a:t>Reinforcement </a:t>
            </a:r>
            <a:r>
              <a:rPr lang="en-US" sz="2800" dirty="0" smtClean="0">
                <a:solidFill>
                  <a:srgbClr val="000000"/>
                </a:solidFill>
                <a:latin typeface="Calibri" panose="020F0502020204030204" pitchFamily="34" charset="0"/>
                <a:ea typeface="Calibri" panose="020F0502020204030204" pitchFamily="34" charset="0"/>
                <a:cs typeface="Arial" panose="020B0604020202020204" pitchFamily="34" charset="0"/>
              </a:rPr>
              <a:t>Detailing:</a:t>
            </a:r>
            <a:endParaRPr lang="en-US" sz="28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467246" y="1475422"/>
            <a:ext cx="6846571" cy="4402863"/>
          </a:xfrm>
          <a:prstGeom prst="rect">
            <a:avLst/>
          </a:prstGeom>
        </p:spPr>
      </p:pic>
    </p:spTree>
    <p:extLst>
      <p:ext uri="{BB962C8B-B14F-4D97-AF65-F5344CB8AC3E}">
        <p14:creationId xmlns:p14="http://schemas.microsoft.com/office/powerpoint/2010/main" val="299933508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8232837" cy="3814354"/>
          </a:xfrm>
          <a:prstGeom prst="rect">
            <a:avLst/>
          </a:prstGeom>
        </p:spPr>
      </p:pic>
      <p:pic>
        <p:nvPicPr>
          <p:cNvPr id="6" name="Picture 5"/>
          <p:cNvPicPr>
            <a:picLocks noChangeAspect="1"/>
          </p:cNvPicPr>
          <p:nvPr/>
        </p:nvPicPr>
        <p:blipFill>
          <a:blip r:embed="rId3"/>
          <a:stretch>
            <a:fillRect/>
          </a:stretch>
        </p:blipFill>
        <p:spPr>
          <a:xfrm>
            <a:off x="0" y="3814354"/>
            <a:ext cx="7320161" cy="3043646"/>
          </a:xfrm>
          <a:prstGeom prst="rect">
            <a:avLst/>
          </a:prstGeom>
        </p:spPr>
      </p:pic>
    </p:spTree>
    <p:extLst>
      <p:ext uri="{BB962C8B-B14F-4D97-AF65-F5344CB8AC3E}">
        <p14:creationId xmlns:p14="http://schemas.microsoft.com/office/powerpoint/2010/main" val="46487937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0"/>
            <a:ext cx="12192000" cy="4846320"/>
          </a:xfrm>
          <a:prstGeom prst="rect">
            <a:avLst/>
          </a:prstGeom>
        </p:spPr>
      </p:pic>
      <p:pic>
        <p:nvPicPr>
          <p:cNvPr id="3" name="Picture 2"/>
          <p:cNvPicPr>
            <a:picLocks noChangeAspect="1"/>
          </p:cNvPicPr>
          <p:nvPr/>
        </p:nvPicPr>
        <p:blipFill>
          <a:blip r:embed="rId3"/>
          <a:stretch>
            <a:fillRect/>
          </a:stretch>
        </p:blipFill>
        <p:spPr>
          <a:xfrm>
            <a:off x="4619080" y="4600575"/>
            <a:ext cx="5200650" cy="2257425"/>
          </a:xfrm>
          <a:prstGeom prst="rect">
            <a:avLst/>
          </a:prstGeom>
        </p:spPr>
      </p:pic>
    </p:spTree>
    <p:extLst>
      <p:ext uri="{BB962C8B-B14F-4D97-AF65-F5344CB8AC3E}">
        <p14:creationId xmlns:p14="http://schemas.microsoft.com/office/powerpoint/2010/main" val="59612649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4815" y="579511"/>
            <a:ext cx="4808304" cy="646331"/>
          </a:xfrm>
          <a:prstGeom prst="rect">
            <a:avLst/>
          </a:prstGeom>
        </p:spPr>
        <p:txBody>
          <a:bodyPr wrap="none">
            <a:spAutoFit/>
          </a:bodyPr>
          <a:lstStyle/>
          <a:p>
            <a:r>
              <a:rPr lang="en-US" sz="3600" dirty="0">
                <a:solidFill>
                  <a:srgbClr val="000000"/>
                </a:solidFill>
                <a:latin typeface="Calibri" panose="020F0502020204030204" pitchFamily="34" charset="0"/>
                <a:ea typeface="Calibri" panose="020F0502020204030204" pitchFamily="34" charset="0"/>
                <a:cs typeface="Arial" panose="020B0604020202020204" pitchFamily="34" charset="0"/>
              </a:rPr>
              <a:t>Design of Ground Beams</a:t>
            </a:r>
            <a:endParaRPr lang="en-US" sz="3600" dirty="0"/>
          </a:p>
        </p:txBody>
      </p:sp>
      <p:sp>
        <p:nvSpPr>
          <p:cNvPr id="3" name="Rectangle 2"/>
          <p:cNvSpPr/>
          <p:nvPr/>
        </p:nvSpPr>
        <p:spPr>
          <a:xfrm>
            <a:off x="1767839" y="2099996"/>
            <a:ext cx="6500949"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the smallest cross-sectional dimension shall be at least </a:t>
            </a:r>
            <a:r>
              <a:rPr lang="en-US" dirty="0" smtClean="0">
                <a:solidFill>
                  <a:srgbClr val="000000"/>
                </a:solidFill>
                <a:latin typeface="Times New Roman" panose="02020603050405020304" pitchFamily="18" charset="0"/>
                <a:ea typeface="Calibri" panose="020F0502020204030204" pitchFamily="34" charset="0"/>
              </a:rPr>
              <a:t>equal  Ln/20</a:t>
            </a:r>
            <a:endParaRPr lang="en-US" dirty="0"/>
          </a:p>
        </p:txBody>
      </p:sp>
      <p:sp>
        <p:nvSpPr>
          <p:cNvPr id="4" name="Rectangle 3"/>
          <p:cNvSpPr/>
          <p:nvPr/>
        </p:nvSpPr>
        <p:spPr>
          <a:xfrm>
            <a:off x="1767839" y="2576706"/>
            <a:ext cx="6096000" cy="1338828"/>
          </a:xfrm>
          <a:prstGeom prst="rect">
            <a:avLst/>
          </a:prstGeom>
        </p:spPr>
        <p:txBody>
          <a:bodyPr>
            <a:spAutoFit/>
          </a:bodyPr>
          <a:lstStyle/>
          <a:p>
            <a:pPr>
              <a:lnSpc>
                <a:spcPct val="150000"/>
              </a:lnSpc>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Closed ties shall be provided at a spacing not to exceed the lesser of one-half the smallest orthogonal cross-sectional dimension and 300 mm</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584960" y="4150864"/>
            <a:ext cx="6096000" cy="646331"/>
          </a:xfrm>
          <a:prstGeom prst="rect">
            <a:avLst/>
          </a:prstGeom>
        </p:spPr>
        <p:txBody>
          <a:bodyPr>
            <a:spAutoFit/>
          </a:bodyPr>
          <a:lstStyle/>
          <a:p>
            <a:r>
              <a:rPr lang="en-US" dirty="0">
                <a:solidFill>
                  <a:srgbClr val="000000"/>
                </a:solidFill>
                <a:latin typeface="Times New Roman" panose="02020603050405020304" pitchFamily="18" charset="0"/>
                <a:ea typeface="Calibri" panose="020F0502020204030204" pitchFamily="34" charset="0"/>
              </a:rPr>
              <a:t>all ties shall have a design strength in tension or compression at least equal to a force </a:t>
            </a:r>
            <a:endParaRPr lang="en-US" dirty="0"/>
          </a:p>
        </p:txBody>
      </p:sp>
      <p:sp>
        <p:nvSpPr>
          <p:cNvPr id="6" name="Rectangle 5"/>
          <p:cNvSpPr/>
          <p:nvPr/>
        </p:nvSpPr>
        <p:spPr>
          <a:xfrm>
            <a:off x="1765841" y="5065182"/>
            <a:ext cx="5506251" cy="369332"/>
          </a:xfrm>
          <a:prstGeom prst="rect">
            <a:avLst/>
          </a:prstGeom>
        </p:spPr>
        <p:txBody>
          <a:bodyPr wrap="none">
            <a:spAutoFit/>
          </a:bodyPr>
          <a:lstStyle/>
          <a:p>
            <a:pPr>
              <a:spcAft>
                <a:spcPts val="60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C</a:t>
            </a:r>
            <a:r>
              <a:rPr lang="en-US" baseline="-25000" dirty="0">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or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T</a:t>
            </a:r>
            <a:r>
              <a:rPr lang="en-US" baseline="-25000"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s</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=10% × SDs × largest axial factored dead and live</a:t>
            </a:r>
            <a:endParaRPr lang="en-US" dirty="0">
              <a:solidFill>
                <a:srgbClr val="000000"/>
              </a:solidFill>
              <a:latin typeface="Calibri" panose="020F0502020204030204" pitchFamily="34" charset="0"/>
              <a:ea typeface="Calibri" panose="020F0502020204030204" pitchFamily="34" charset="0"/>
              <a:cs typeface="Arial" panose="020B0604020202020204" pitchFamily="34" charset="0"/>
            </a:endParaRPr>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7680960" y="4150864"/>
            <a:ext cx="4511040" cy="2331507"/>
          </a:xfrm>
          <a:prstGeom prst="rect">
            <a:avLst/>
          </a:prstGeom>
          <a:noFill/>
          <a:ln>
            <a:noFill/>
          </a:ln>
        </p:spPr>
      </p:pic>
      <p:sp>
        <p:nvSpPr>
          <p:cNvPr id="8" name="Rectangle 7"/>
          <p:cNvSpPr/>
          <p:nvPr/>
        </p:nvSpPr>
        <p:spPr>
          <a:xfrm>
            <a:off x="1584960" y="5926965"/>
            <a:ext cx="1882888" cy="369332"/>
          </a:xfrm>
          <a:prstGeom prst="rect">
            <a:avLst/>
          </a:prstGeom>
        </p:spPr>
        <p:txBody>
          <a:bodyPr wrap="none">
            <a:spAutoFit/>
          </a:bodyPr>
          <a:lstStyle/>
          <a:p>
            <a:r>
              <a:rPr lang="en-US" dirty="0" smtClean="0">
                <a:solidFill>
                  <a:srgbClr val="000000"/>
                </a:solidFill>
                <a:latin typeface="Times New Roman" panose="02020603050405020304" pitchFamily="18" charset="0"/>
                <a:ea typeface="Calibri" panose="020F0502020204030204" pitchFamily="34" charset="0"/>
              </a:rPr>
              <a:t>(As)</a:t>
            </a:r>
            <a:r>
              <a:rPr lang="en-US" baseline="-25000" dirty="0" smtClean="0">
                <a:solidFill>
                  <a:srgbClr val="000000"/>
                </a:solidFill>
                <a:latin typeface="Times New Roman" panose="02020603050405020304" pitchFamily="18" charset="0"/>
                <a:ea typeface="Calibri" panose="020F0502020204030204" pitchFamily="34" charset="0"/>
              </a:rPr>
              <a:t>min</a:t>
            </a:r>
            <a:r>
              <a:rPr lang="en-US" dirty="0" smtClean="0">
                <a:solidFill>
                  <a:srgbClr val="000000"/>
                </a:solidFill>
                <a:latin typeface="Times New Roman" panose="02020603050405020304" pitchFamily="18" charset="0"/>
                <a:ea typeface="Calibri" panose="020F0502020204030204" pitchFamily="34" charset="0"/>
              </a:rPr>
              <a:t> larger than</a:t>
            </a:r>
            <a:endParaRPr lang="en-US" dirty="0"/>
          </a:p>
        </p:txBody>
      </p:sp>
      <p:sp>
        <p:nvSpPr>
          <p:cNvPr id="9" name="Rectangle 8"/>
          <p:cNvSpPr/>
          <p:nvPr/>
        </p:nvSpPr>
        <p:spPr>
          <a:xfrm>
            <a:off x="3331829" y="5928751"/>
            <a:ext cx="4532010" cy="369332"/>
          </a:xfrm>
          <a:prstGeom prst="rect">
            <a:avLst/>
          </a:prstGeom>
        </p:spPr>
        <p:txBody>
          <a:bodyPr wrap="none">
            <a:spAutoFit/>
          </a:bodyPr>
          <a:lstStyle/>
          <a:p>
            <a:r>
              <a:rPr lang="en-US" dirty="0">
                <a:solidFill>
                  <a:srgbClr val="000000"/>
                </a:solidFill>
                <a:latin typeface="Times New Roman" panose="02020603050405020304" pitchFamily="18" charset="0"/>
                <a:ea typeface="Calibri" panose="020F0502020204030204" pitchFamily="34" charset="0"/>
              </a:rPr>
              <a:t>area of steel depending on seismic requirement</a:t>
            </a:r>
            <a:endParaRPr lang="en-US" dirty="0"/>
          </a:p>
        </p:txBody>
      </p:sp>
    </p:spTree>
    <p:extLst>
      <p:ext uri="{BB962C8B-B14F-4D97-AF65-F5344CB8AC3E}">
        <p14:creationId xmlns:p14="http://schemas.microsoft.com/office/powerpoint/2010/main" val="247602086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0" y="-1"/>
            <a:ext cx="7707086" cy="3709851"/>
          </a:xfrm>
          <a:prstGeom prst="rect">
            <a:avLst/>
          </a:prstGeom>
        </p:spPr>
      </p:pic>
      <p:pic>
        <p:nvPicPr>
          <p:cNvPr id="3" name="Picture 2"/>
          <p:cNvPicPr/>
          <p:nvPr/>
        </p:nvPicPr>
        <p:blipFill>
          <a:blip r:embed="rId3"/>
          <a:stretch>
            <a:fillRect/>
          </a:stretch>
        </p:blipFill>
        <p:spPr>
          <a:xfrm>
            <a:off x="5007927" y="3540034"/>
            <a:ext cx="6016625" cy="3317966"/>
          </a:xfrm>
          <a:prstGeom prst="rect">
            <a:avLst/>
          </a:prstGeom>
        </p:spPr>
      </p:pic>
    </p:spTree>
    <p:extLst>
      <p:ext uri="{BB962C8B-B14F-4D97-AF65-F5344CB8AC3E}">
        <p14:creationId xmlns:p14="http://schemas.microsoft.com/office/powerpoint/2010/main" val="116197850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2436" y="0"/>
            <a:ext cx="10018713" cy="1752599"/>
          </a:xfrm>
        </p:spPr>
        <p:txBody>
          <a:bodyPr/>
          <a:lstStyle/>
          <a:p>
            <a:r>
              <a:rPr lang="en-US" b="1" dirty="0" smtClean="0"/>
              <a:t> Design of Columns </a:t>
            </a:r>
            <a:r>
              <a:rPr lang="en-US" dirty="0" smtClean="0"/>
              <a:t/>
            </a:r>
            <a:br>
              <a:rPr lang="en-US" dirty="0" smtClean="0"/>
            </a:br>
            <a:r>
              <a:rPr lang="en-US" sz="3600" dirty="0" smtClean="0"/>
              <a:t>Checks of Columns</a:t>
            </a:r>
            <a:endParaRPr lang="en-US" sz="36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98</a:t>
            </a:fld>
            <a:endParaRPr lang="en-US" dirty="0"/>
          </a:p>
        </p:txBody>
      </p:sp>
      <p:sp>
        <p:nvSpPr>
          <p:cNvPr id="9" name="Content Placeholder 8"/>
          <p:cNvSpPr>
            <a:spLocks noGrp="1"/>
          </p:cNvSpPr>
          <p:nvPr>
            <p:ph idx="1"/>
          </p:nvPr>
        </p:nvSpPr>
        <p:spPr>
          <a:xfrm>
            <a:off x="1531811" y="1116281"/>
            <a:ext cx="10018713" cy="1889166"/>
          </a:xfrm>
        </p:spPr>
        <p:txBody>
          <a:bodyPr/>
          <a:lstStyle/>
          <a:p>
            <a:r>
              <a:rPr lang="en-US" dirty="0" smtClean="0"/>
              <a:t>Column 9 will be checked as a sample, because it is a critical column, Figure 5.18 shows the location of C9.</a:t>
            </a:r>
            <a:endParaRPr lang="en-US" dirty="0"/>
          </a:p>
        </p:txBody>
      </p:sp>
      <p:pic>
        <p:nvPicPr>
          <p:cNvPr id="11" name="صورة 1"/>
          <p:cNvPicPr/>
          <p:nvPr/>
        </p:nvPicPr>
        <p:blipFill>
          <a:blip r:embed="rId2"/>
          <a:srcRect/>
          <a:stretch>
            <a:fillRect/>
          </a:stretch>
        </p:blipFill>
        <p:spPr bwMode="auto">
          <a:xfrm>
            <a:off x="3078986" y="2541319"/>
            <a:ext cx="7596931" cy="4055300"/>
          </a:xfrm>
          <a:prstGeom prst="rect">
            <a:avLst/>
          </a:prstGeom>
          <a:noFill/>
          <a:ln w="9525">
            <a:noFill/>
            <a:miter lim="800000"/>
            <a:headEnd/>
            <a:tailEnd/>
          </a:ln>
        </p:spPr>
      </p:pic>
    </p:spTree>
    <p:extLst>
      <p:ext uri="{BB962C8B-B14F-4D97-AF65-F5344CB8AC3E}">
        <p14:creationId xmlns:p14="http://schemas.microsoft.com/office/powerpoint/2010/main" val="310247183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5344" y="838198"/>
            <a:ext cx="10497893" cy="4600699"/>
          </a:xfrm>
        </p:spPr>
        <p:txBody>
          <a:bodyPr>
            <a:normAutofit/>
          </a:bodyPr>
          <a:lstStyle/>
          <a:p>
            <a:r>
              <a:rPr lang="en-US" sz="2000" dirty="0" err="1" smtClean="0"/>
              <a:t>KLu</a:t>
            </a:r>
            <a:r>
              <a:rPr lang="en-US" sz="2000" dirty="0" smtClean="0"/>
              <a:t>/r   ≤ 34 – 12 (M1/M2)  	(5.11)</a:t>
            </a:r>
          </a:p>
          <a:p>
            <a:pPr>
              <a:buNone/>
            </a:pPr>
            <a:r>
              <a:rPr lang="en-US" sz="2000" dirty="0" smtClean="0"/>
              <a:t>                  ≤ 40</a:t>
            </a:r>
          </a:p>
          <a:p>
            <a:pPr>
              <a:buNone/>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99</a:t>
            </a:fld>
            <a:endParaRPr lang="en-US" dirty="0"/>
          </a:p>
        </p:txBody>
      </p:sp>
      <p:sp>
        <p:nvSpPr>
          <p:cNvPr id="5" name="Rectangle 4"/>
          <p:cNvSpPr/>
          <p:nvPr/>
        </p:nvSpPr>
        <p:spPr>
          <a:xfrm>
            <a:off x="3303702" y="596135"/>
            <a:ext cx="6647974" cy="1015663"/>
          </a:xfrm>
          <a:prstGeom prst="rect">
            <a:avLst/>
          </a:prstGeom>
        </p:spPr>
        <p:txBody>
          <a:bodyPr wrap="none">
            <a:spAutoFit/>
          </a:bodyPr>
          <a:lstStyle/>
          <a:p>
            <a:r>
              <a:rPr lang="en-US" sz="4000" dirty="0" smtClean="0"/>
              <a:t>Check slenderness of columns</a:t>
            </a:r>
          </a:p>
          <a:p>
            <a:r>
              <a:rPr lang="en-US" sz="2000" dirty="0" smtClean="0"/>
              <a:t>  (Column9 in second floor has the highest slenderness ratio)</a:t>
            </a:r>
            <a:endParaRPr lang="en-US" sz="2000" dirty="0"/>
          </a:p>
        </p:txBody>
      </p:sp>
      <p:sp>
        <p:nvSpPr>
          <p:cNvPr id="3084" name="Rectangle 1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 name="صورة 5"/>
          <p:cNvPicPr/>
          <p:nvPr/>
        </p:nvPicPr>
        <p:blipFill>
          <a:blip r:embed="rId2"/>
          <a:srcRect/>
          <a:stretch>
            <a:fillRect/>
          </a:stretch>
        </p:blipFill>
        <p:spPr bwMode="auto">
          <a:xfrm>
            <a:off x="5685001" y="2248518"/>
            <a:ext cx="6297201" cy="2750993"/>
          </a:xfrm>
          <a:prstGeom prst="rect">
            <a:avLst/>
          </a:prstGeom>
          <a:noFill/>
          <a:ln w="9525">
            <a:noFill/>
            <a:miter lim="800000"/>
            <a:headEnd/>
            <a:tailEnd/>
          </a:ln>
        </p:spPr>
      </p:pic>
      <p:sp>
        <p:nvSpPr>
          <p:cNvPr id="36" name="Rectangle 35"/>
          <p:cNvSpPr/>
          <p:nvPr/>
        </p:nvSpPr>
        <p:spPr>
          <a:xfrm>
            <a:off x="5624945" y="5032145"/>
            <a:ext cx="6096000" cy="923330"/>
          </a:xfrm>
          <a:prstGeom prst="rect">
            <a:avLst/>
          </a:prstGeom>
        </p:spPr>
        <p:txBody>
          <a:bodyPr>
            <a:spAutoFit/>
          </a:bodyPr>
          <a:lstStyle/>
          <a:p>
            <a:r>
              <a:rPr lang="en-US" dirty="0" smtClean="0"/>
              <a:t>* About X- axis: M1 equal -37.02 </a:t>
            </a:r>
            <a:r>
              <a:rPr lang="en-US" dirty="0" err="1" smtClean="0"/>
              <a:t>kN.m</a:t>
            </a:r>
            <a:r>
              <a:rPr lang="en-US" dirty="0" smtClean="0"/>
              <a:t>, and M2 equal 37.1 </a:t>
            </a:r>
            <a:r>
              <a:rPr lang="en-US" dirty="0" err="1" smtClean="0"/>
              <a:t>kN.m</a:t>
            </a:r>
            <a:r>
              <a:rPr lang="en-US" dirty="0" smtClean="0"/>
              <a:t>.</a:t>
            </a:r>
          </a:p>
          <a:p>
            <a:r>
              <a:rPr lang="en-US" dirty="0" smtClean="0"/>
              <a:t>* About Y- axis: M1 equal -3.58 </a:t>
            </a:r>
            <a:r>
              <a:rPr lang="en-US" dirty="0" err="1" smtClean="0"/>
              <a:t>kN.m</a:t>
            </a:r>
            <a:r>
              <a:rPr lang="en-US" dirty="0" smtClean="0"/>
              <a:t>, and M2 equal 5.09 </a:t>
            </a:r>
            <a:r>
              <a:rPr lang="en-US" dirty="0" err="1" smtClean="0"/>
              <a:t>kN.m</a:t>
            </a:r>
            <a:r>
              <a:rPr lang="en-US" dirty="0" smtClean="0"/>
              <a:t>.</a:t>
            </a:r>
          </a:p>
        </p:txBody>
      </p:sp>
    </p:spTree>
    <p:extLst>
      <p:ext uri="{BB962C8B-B14F-4D97-AF65-F5344CB8AC3E}">
        <p14:creationId xmlns:p14="http://schemas.microsoft.com/office/powerpoint/2010/main" val="30335527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1079</TotalTime>
  <Words>6742</Words>
  <Application>Microsoft Office PowerPoint</Application>
  <PresentationFormat>Widescreen</PresentationFormat>
  <Paragraphs>1260</Paragraphs>
  <Slides>178</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178</vt:i4>
      </vt:variant>
    </vt:vector>
  </HeadingPairs>
  <TitlesOfParts>
    <vt:vector size="188" baseType="lpstr">
      <vt:lpstr>Arial</vt:lpstr>
      <vt:lpstr>Calibri</vt:lpstr>
      <vt:lpstr>Cambria Math</vt:lpstr>
      <vt:lpstr>Corbel</vt:lpstr>
      <vt:lpstr>Symbol</vt:lpstr>
      <vt:lpstr>Tahoma</vt:lpstr>
      <vt:lpstr>Times New Roman</vt:lpstr>
      <vt:lpstr>Wingdings</vt:lpstr>
      <vt:lpstr>Parallax</vt:lpstr>
      <vt:lpstr>AutoCAD Drawing</vt:lpstr>
      <vt:lpstr> Structural Analysis and Design of Jalal Safarini Building in Tulkarem-Palestine </vt:lpstr>
      <vt:lpstr>Content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2:  Preliminary design </vt:lpstr>
      <vt:lpstr>  </vt:lpstr>
      <vt:lpstr>PowerPoint Presentation</vt:lpstr>
      <vt:lpstr> 2.2 Preliminary dimension </vt:lpstr>
      <vt:lpstr> Slab</vt:lpstr>
      <vt:lpstr>PowerPoint Presentation</vt:lpstr>
      <vt:lpstr>2.2.2 Slab for stairs</vt:lpstr>
      <vt:lpstr>PowerPoint Presentation</vt:lpstr>
      <vt:lpstr>Beams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Columns</vt:lpstr>
      <vt:lpstr>PowerPoint Presentation</vt:lpstr>
      <vt:lpstr>PowerPoint Presentation</vt:lpstr>
      <vt:lpstr>seismic analysis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4:  THREE DIMENSIONAL STRUCTURAL ANALYSIS AND DESIGN  </vt:lpstr>
      <vt:lpstr>4.1 Introduction</vt:lpstr>
      <vt:lpstr>4.2 Modeling</vt:lpstr>
      <vt:lpstr>4.2.2 Sections on ETABS </vt:lpstr>
      <vt:lpstr>PowerPoint Presentation</vt:lpstr>
      <vt:lpstr>PowerPoint Presentation</vt:lpstr>
      <vt:lpstr>PowerPoint Presentation</vt:lpstr>
      <vt:lpstr>4.2.3 Loads on ETABS </vt:lpstr>
      <vt:lpstr> 4.3 ETABS model and verification </vt:lpstr>
      <vt:lpstr>Equilibrium Check  </vt:lpstr>
      <vt:lpstr>Hand Calculation </vt:lpstr>
      <vt:lpstr>4.3.3 Check for columns </vt:lpstr>
      <vt:lpstr>PowerPoint Presentation</vt:lpstr>
      <vt:lpstr>4.3.4 Internal forces check (stress strain)</vt:lpstr>
      <vt:lpstr>PowerPoint Presentation</vt:lpstr>
      <vt:lpstr>PowerPoint Presentation</vt:lpstr>
      <vt:lpstr>PowerPoint Presentation</vt:lpstr>
      <vt:lpstr>4.3.5 Check moments in beam </vt:lpstr>
      <vt:lpstr>PowerPoint Presentation</vt:lpstr>
      <vt:lpstr>PowerPoint Presentation</vt:lpstr>
      <vt:lpstr>PowerPoint Presentation</vt:lpstr>
      <vt:lpstr>4.3.6 Deflection Check </vt:lpstr>
      <vt:lpstr>PowerPoint Presentation</vt:lpstr>
      <vt:lpstr>PowerPoint Presentation</vt:lpstr>
      <vt:lpstr>PowerPoint Presentation</vt:lpstr>
      <vt:lpstr>PowerPoint Presentation</vt:lpstr>
      <vt:lpstr>4.3.9 Check for drift </vt:lpstr>
      <vt:lpstr>PowerPoint Presentation</vt:lpstr>
      <vt:lpstr>4.3.10 Check soil equilibrium </vt:lpstr>
      <vt:lpstr>PowerPoint Presentation</vt:lpstr>
      <vt:lpstr>Design of Structural Concrete Members</vt:lpstr>
      <vt:lpstr>Design for Beams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Design of Columns  Checks of Columns</vt:lpstr>
      <vt:lpstr>PowerPoint Presentation</vt:lpstr>
      <vt:lpstr>PowerPoint Presentation</vt:lpstr>
      <vt:lpstr>Check columns design  (Reciprocal Load Method) </vt:lpstr>
      <vt:lpstr>PowerPoint Presentation</vt:lpstr>
      <vt:lpstr>PowerPoint Presentation</vt:lpstr>
      <vt:lpstr>PowerPoint Presentation</vt:lpstr>
      <vt:lpstr>Code specifications </vt:lpstr>
      <vt:lpstr>PowerPoint Presentation</vt:lpstr>
      <vt:lpstr>PowerPoint Presentation</vt:lpstr>
      <vt:lpstr>PowerPoint Presentation</vt:lpstr>
      <vt:lpstr>PowerPoint Presentation</vt:lpstr>
      <vt:lpstr>Design Sample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5.4 Design of slabs </vt:lpstr>
      <vt:lpstr>PowerPoint Presentation</vt:lpstr>
      <vt:lpstr>PowerPoint Presentation</vt:lpstr>
      <vt:lpstr>PowerPoint Presentation</vt:lpstr>
      <vt:lpstr>PowerPoint Presentation</vt:lpstr>
      <vt:lpstr>PowerPoint Presentation</vt:lpstr>
      <vt:lpstr>Design of Shear Wall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5.7 Design of stairs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Design of Block Wall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Seismic load</dc:title>
  <dc:creator>MD</dc:creator>
  <cp:lastModifiedBy>MD</cp:lastModifiedBy>
  <cp:revision>68</cp:revision>
  <dcterms:created xsi:type="dcterms:W3CDTF">2017-12-20T01:55:31Z</dcterms:created>
  <dcterms:modified xsi:type="dcterms:W3CDTF">2018-05-16T05:10:19Z</dcterms:modified>
</cp:coreProperties>
</file>