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69"/>
  </p:notesMasterIdLst>
  <p:sldIdLst>
    <p:sldId id="405" r:id="rId2"/>
    <p:sldId id="257" r:id="rId3"/>
    <p:sldId id="358" r:id="rId4"/>
    <p:sldId id="370" r:id="rId5"/>
    <p:sldId id="300" r:id="rId6"/>
    <p:sldId id="258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361" r:id="rId15"/>
    <p:sldId id="372" r:id="rId16"/>
    <p:sldId id="371" r:id="rId17"/>
    <p:sldId id="271" r:id="rId18"/>
    <p:sldId id="360" r:id="rId19"/>
    <p:sldId id="286" r:id="rId20"/>
    <p:sldId id="287" r:id="rId21"/>
    <p:sldId id="288" r:id="rId22"/>
    <p:sldId id="291" r:id="rId23"/>
    <p:sldId id="292" r:id="rId24"/>
    <p:sldId id="299" r:id="rId25"/>
    <p:sldId id="373" r:id="rId26"/>
    <p:sldId id="374" r:id="rId27"/>
    <p:sldId id="375" r:id="rId28"/>
    <p:sldId id="376" r:id="rId29"/>
    <p:sldId id="377" r:id="rId30"/>
    <p:sldId id="378" r:id="rId31"/>
    <p:sldId id="379" r:id="rId32"/>
    <p:sldId id="380" r:id="rId33"/>
    <p:sldId id="381" r:id="rId34"/>
    <p:sldId id="382" r:id="rId35"/>
    <p:sldId id="383" r:id="rId36"/>
    <p:sldId id="384" r:id="rId37"/>
    <p:sldId id="385" r:id="rId38"/>
    <p:sldId id="389" r:id="rId39"/>
    <p:sldId id="390" r:id="rId40"/>
    <p:sldId id="391" r:id="rId41"/>
    <p:sldId id="392" r:id="rId42"/>
    <p:sldId id="393" r:id="rId43"/>
    <p:sldId id="394" r:id="rId44"/>
    <p:sldId id="395" r:id="rId45"/>
    <p:sldId id="396" r:id="rId46"/>
    <p:sldId id="397" r:id="rId47"/>
    <p:sldId id="398" r:id="rId48"/>
    <p:sldId id="399" r:id="rId49"/>
    <p:sldId id="400" r:id="rId50"/>
    <p:sldId id="401" r:id="rId51"/>
    <p:sldId id="402" r:id="rId52"/>
    <p:sldId id="387" r:id="rId53"/>
    <p:sldId id="404" r:id="rId54"/>
    <p:sldId id="388" r:id="rId55"/>
    <p:sldId id="406" r:id="rId56"/>
    <p:sldId id="407" r:id="rId57"/>
    <p:sldId id="408" r:id="rId58"/>
    <p:sldId id="409" r:id="rId59"/>
    <p:sldId id="410" r:id="rId60"/>
    <p:sldId id="411" r:id="rId61"/>
    <p:sldId id="412" r:id="rId62"/>
    <p:sldId id="413" r:id="rId63"/>
    <p:sldId id="414" r:id="rId64"/>
    <p:sldId id="415" r:id="rId65"/>
    <p:sldId id="416" r:id="rId66"/>
    <p:sldId id="417" r:id="rId67"/>
    <p:sldId id="403" r:id="rId6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1888" autoAdjust="0"/>
    <p:restoredTop sz="94660"/>
  </p:normalViewPr>
  <p:slideViewPr>
    <p:cSldViewPr>
      <p:cViewPr varScale="1">
        <p:scale>
          <a:sx n="66" d="100"/>
          <a:sy n="66" d="100"/>
        </p:scale>
        <p:origin x="-1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5C54BE7-C665-4444-A8BF-1DEEE772933E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20E0F03-49B8-4EB2-81FC-51AD28D4BD6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50032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BC3B4-C4E0-46C0-9A79-3643BCAA082A}" type="slidenum">
              <a:rPr lang="ar-SA" smtClean="0"/>
              <a:pPr/>
              <a:t>56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0920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15/10/38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1"/>
            <a:ext cx="7696200" cy="6476999"/>
          </a:xfrm>
        </p:spPr>
        <p:txBody>
          <a:bodyPr>
            <a:noAutofit/>
          </a:bodyPr>
          <a:lstStyle/>
          <a:p>
            <a:pPr algn="ctr"/>
            <a:r>
              <a:rPr lang="en-US" sz="2000" dirty="0"/>
              <a:t>AN-NAJAH NATIONAL UNIVERSITY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FACULTY OF ENGINEERING </a:t>
            </a:r>
            <a:br>
              <a:rPr lang="en-US" sz="2000" dirty="0"/>
            </a:br>
            <a:r>
              <a:rPr lang="ar-JO" sz="2000" dirty="0"/>
              <a:t/>
            </a:r>
            <a:br>
              <a:rPr lang="ar-JO" sz="2000" dirty="0"/>
            </a:br>
            <a:r>
              <a:rPr lang="en-US" sz="2000" dirty="0"/>
              <a:t>DEPARTMENT OF BUILDING ENGINEERING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GRADUATION </a:t>
            </a:r>
            <a:r>
              <a:rPr lang="en-US" sz="2000" dirty="0" smtClean="0"/>
              <a:t>PROJECT(2)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AL- NAJAH ENTERTAINMENT </a:t>
            </a:r>
            <a:r>
              <a:rPr lang="en-US" sz="2000" dirty="0"/>
              <a:t>CENTER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PREPARED BY: </a:t>
            </a:r>
            <a:br>
              <a:rPr lang="en-US" sz="2000" dirty="0"/>
            </a:br>
            <a:r>
              <a:rPr lang="en-US" sz="2000" dirty="0"/>
              <a:t>HANADE E. SHARAQHAH</a:t>
            </a:r>
            <a:br>
              <a:rPr lang="en-US" sz="2000" dirty="0"/>
            </a:br>
            <a:r>
              <a:rPr lang="en-US" sz="2000" dirty="0"/>
              <a:t>SAJA S. ARAR</a:t>
            </a:r>
            <a:br>
              <a:rPr lang="en-US" sz="2000" dirty="0"/>
            </a:br>
            <a:r>
              <a:rPr lang="en-US" sz="2000" dirty="0"/>
              <a:t>HAMMAM </a:t>
            </a:r>
            <a:r>
              <a:rPr lang="en-US" sz="2000" dirty="0" smtClean="0"/>
              <a:t>HARIRI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ar-JO" sz="2000" dirty="0"/>
              <a:t/>
            </a:r>
            <a:br>
              <a:rPr lang="ar-JO" sz="2000" dirty="0"/>
            </a:br>
            <a:r>
              <a:rPr lang="ar-JO" sz="2000" dirty="0"/>
              <a:t/>
            </a:r>
            <a:br>
              <a:rPr lang="ar-JO" sz="2000" dirty="0"/>
            </a:br>
            <a:r>
              <a:rPr lang="en-US" sz="2000" dirty="0"/>
              <a:t>SUPERVISOR:</a:t>
            </a:r>
            <a:br>
              <a:rPr lang="en-US" sz="2000" dirty="0"/>
            </a:br>
            <a:r>
              <a:rPr lang="en-US" sz="2000" dirty="0"/>
              <a:t>ENG.MOAYAD SALHAB</a:t>
            </a:r>
            <a:br>
              <a:rPr lang="en-US" sz="2000" dirty="0"/>
            </a:b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205568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East Elevation</a:t>
            </a:r>
            <a:endParaRPr lang="ar-SA" sz="2800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2856"/>
            <a:ext cx="8229600" cy="372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North Elevation</a:t>
            </a:r>
            <a:endParaRPr lang="ar-SA" sz="2800" b="1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2856"/>
            <a:ext cx="8229600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Section A-A</a:t>
            </a:r>
            <a:endParaRPr lang="ar-SA" sz="2800" b="1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08533"/>
            <a:ext cx="6984776" cy="3827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Section B-B</a:t>
            </a:r>
            <a:endParaRPr lang="ar-SA" sz="2800" b="1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" y="2492896"/>
            <a:ext cx="822960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787676" y="4286256"/>
            <a:ext cx="664373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428596" y="2643182"/>
            <a:ext cx="6879708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ACI code for </a:t>
            </a:r>
            <a:r>
              <a:rPr lang="en-US" dirty="0" err="1" smtClean="0"/>
              <a:t>structral</a:t>
            </a:r>
            <a:r>
              <a:rPr lang="en-US" dirty="0" smtClean="0"/>
              <a:t> design .</a:t>
            </a:r>
            <a:endParaRPr lang="en-US" dirty="0"/>
          </a:p>
          <a:p>
            <a:pPr algn="l" rtl="0"/>
            <a:r>
              <a:rPr lang="en-US" dirty="0" smtClean="0"/>
              <a:t>UBC for seismic design.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Live load=3 KN</a:t>
            </a:r>
          </a:p>
          <a:p>
            <a:pPr algn="l" rtl="0"/>
            <a:r>
              <a:rPr lang="en-US" dirty="0" smtClean="0"/>
              <a:t>SID load=4KN</a:t>
            </a:r>
          </a:p>
          <a:p>
            <a:pPr algn="l" rtl="0"/>
            <a:r>
              <a:rPr lang="en-US" dirty="0" err="1" smtClean="0"/>
              <a:t>Concret</a:t>
            </a:r>
            <a:r>
              <a:rPr lang="en-US" dirty="0" smtClean="0"/>
              <a:t> B350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err="1" smtClean="0"/>
              <a:t>Sesimic</a:t>
            </a:r>
            <a:r>
              <a:rPr lang="en-US" dirty="0" smtClean="0"/>
              <a:t> </a:t>
            </a:r>
            <a:r>
              <a:rPr lang="en-US" dirty="0" err="1" smtClean="0"/>
              <a:t>loades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I= 1, Ca= 0.2, </a:t>
            </a:r>
            <a:r>
              <a:rPr lang="en-US" dirty="0" err="1" smtClean="0"/>
              <a:t>Cv</a:t>
            </a:r>
            <a:r>
              <a:rPr lang="en-US" dirty="0" smtClean="0"/>
              <a:t>= 0.2, z=0.15 and   R=4.5,</a:t>
            </a:r>
          </a:p>
          <a:p>
            <a:pPr algn="l" rtl="0"/>
            <a:r>
              <a:rPr lang="en-US" dirty="0" smtClean="0"/>
              <a:t> soil profile SB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Sap model for block4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5328592" cy="2839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55316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Deflection </a:t>
            </a:r>
            <a:r>
              <a:rPr lang="en-US" dirty="0" err="1" smtClean="0"/>
              <a:t>Check:ok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Check </a:t>
            </a:r>
            <a:r>
              <a:rPr lang="en-US" dirty="0"/>
              <a:t>Equilibrium:</a:t>
            </a:r>
          </a:p>
          <a:p>
            <a:pPr marL="0" indent="0" algn="l">
              <a:buNone/>
            </a:pPr>
            <a:r>
              <a:rPr lang="en-US" dirty="0"/>
              <a:t>Total load </a:t>
            </a:r>
            <a:r>
              <a:rPr lang="en-US" dirty="0" smtClean="0"/>
              <a:t>= 22214.07  </a:t>
            </a:r>
            <a:r>
              <a:rPr lang="en-US" dirty="0"/>
              <a:t>KN </a:t>
            </a:r>
          </a:p>
          <a:p>
            <a:pPr marL="0" indent="0" algn="l">
              <a:buNone/>
            </a:pPr>
            <a:r>
              <a:rPr lang="en-US" dirty="0"/>
              <a:t>From SAP </a:t>
            </a:r>
            <a:r>
              <a:rPr lang="en-US" dirty="0" smtClean="0"/>
              <a:t>=22093.318 </a:t>
            </a:r>
            <a:r>
              <a:rPr lang="en-US" dirty="0"/>
              <a:t>KN/m2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Percentage of error = </a:t>
            </a:r>
            <a:r>
              <a:rPr lang="en-US" dirty="0" smtClean="0"/>
              <a:t>22214.07-22093.318/ </a:t>
            </a:r>
            <a:r>
              <a:rPr lang="en-US" dirty="0"/>
              <a:t>= </a:t>
            </a:r>
            <a:r>
              <a:rPr lang="en-US" dirty="0" smtClean="0"/>
              <a:t>0.005&lt;0.05  </a:t>
            </a:r>
            <a:r>
              <a:rPr lang="en-US" dirty="0"/>
              <a:t>GOOD</a:t>
            </a:r>
          </a:p>
          <a:p>
            <a:pPr marL="0" indent="0" algn="l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7387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1858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Columns Center Lines for block4</a:t>
            </a:r>
            <a:endParaRPr lang="ar-SA" sz="2800" b="1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5814" y="2042867"/>
            <a:ext cx="6338514" cy="3618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/>
              <a:t>Slab Section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76480"/>
            <a:ext cx="5832648" cy="2773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143644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Detail In f13&amp;C13 Column </a:t>
            </a:r>
            <a:endParaRPr lang="ar-SA" sz="2800" b="1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359251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Site Analysis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Architectural Design 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Structural Design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Electrical Design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Environmental Design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Mechanical Design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Safety Design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Total Cost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000768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Tie Beam Plan for block 4</a:t>
            </a:r>
            <a:endParaRPr lang="ar-SA" sz="2800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3688" y="1942440"/>
            <a:ext cx="5528591" cy="370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142976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Sections in Tie beams</a:t>
            </a:r>
            <a:endParaRPr lang="ar-SA" sz="2800" b="1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4508003" cy="334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5434" y="1772816"/>
            <a:ext cx="3710635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Footing Layout</a:t>
            </a:r>
            <a:endParaRPr lang="ar-SA" sz="28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22222"/>
            <a:ext cx="5760640" cy="3610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Footing F7 layout</a:t>
            </a:r>
            <a:endParaRPr lang="ar-SA" sz="2800" b="1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2219943"/>
            <a:ext cx="4392488" cy="3080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3125" y="1844825"/>
            <a:ext cx="278562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Stair Reinforcement</a:t>
            </a:r>
            <a:endParaRPr lang="ar-SA" sz="2800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207" y="2108217"/>
            <a:ext cx="5959041" cy="340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Lamps Used</a:t>
            </a:r>
            <a:endParaRPr lang="ar-SA" sz="2800" b="1" dirty="0"/>
          </a:p>
        </p:txBody>
      </p:sp>
      <p:pic>
        <p:nvPicPr>
          <p:cNvPr id="8" name="صورة 7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2132856"/>
            <a:ext cx="7056784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/>
              <a:t>Dialux Model For bowling</a:t>
            </a:r>
            <a:endParaRPr lang="ar-SA" sz="2800" b="1" dirty="0"/>
          </a:p>
        </p:txBody>
      </p:sp>
      <p:pic>
        <p:nvPicPr>
          <p:cNvPr id="9" name="عنصر نائب للمحتوى 8" descr="Untitled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8115" y="1935163"/>
            <a:ext cx="6728222" cy="35820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Uniformity In bowling</a:t>
            </a:r>
            <a:endParaRPr lang="ar-SA" sz="2800" b="1" dirty="0"/>
          </a:p>
        </p:txBody>
      </p:sp>
      <p:pic>
        <p:nvPicPr>
          <p:cNvPr id="6" name="صورة 5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3429000"/>
            <a:ext cx="8136904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/>
              <a:t>Bowling lighting plan </a:t>
            </a:r>
            <a:endParaRPr lang="ar-SA" sz="2800" b="1" dirty="0"/>
          </a:p>
        </p:txBody>
      </p:sp>
      <p:pic>
        <p:nvPicPr>
          <p:cNvPr id="5" name="صورة 4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5657" y="1628800"/>
            <a:ext cx="4968552" cy="4392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err="1" smtClean="0"/>
              <a:t>Dialux</a:t>
            </a:r>
            <a:r>
              <a:rPr lang="en-US" sz="2800" b="1" dirty="0" smtClean="0"/>
              <a:t> Model For library</a:t>
            </a:r>
            <a:endParaRPr lang="ar-SA" sz="2800" b="1" dirty="0" smtClean="0"/>
          </a:p>
          <a:p>
            <a:pPr algn="ctr"/>
            <a:endParaRPr lang="en-US" sz="2800" b="1" dirty="0"/>
          </a:p>
        </p:txBody>
      </p:sp>
      <p:pic>
        <p:nvPicPr>
          <p:cNvPr id="7" name="عنصر نائب للمحتوى 6" descr="Untitled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80403" y="1935163"/>
            <a:ext cx="6155894" cy="3510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Analysis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6480719" cy="366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Uniformity In library</a:t>
            </a:r>
            <a:endParaRPr lang="ar-SA" sz="2800" b="1" dirty="0"/>
          </a:p>
        </p:txBody>
      </p:sp>
      <p:pic>
        <p:nvPicPr>
          <p:cNvPr id="9" name="عنصر نائب للمحتوى 8" descr="Untitled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64905"/>
            <a:ext cx="836327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Library lighting plan</a:t>
            </a:r>
            <a:endParaRPr lang="ar-SA" sz="2800" b="1" dirty="0"/>
          </a:p>
        </p:txBody>
      </p:sp>
      <p:pic>
        <p:nvPicPr>
          <p:cNvPr id="7" name="عنصر نائب للمحتوى 6" descr="Untitled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700808"/>
            <a:ext cx="5112567" cy="4234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000768"/>
            <a:ext cx="657229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err="1" smtClean="0"/>
              <a:t>Dialux</a:t>
            </a:r>
            <a:r>
              <a:rPr lang="en-US" sz="2800" b="1" dirty="0" smtClean="0"/>
              <a:t> Model For pray room</a:t>
            </a:r>
            <a:endParaRPr lang="ar-SA" sz="2800" b="1" dirty="0" smtClean="0"/>
          </a:p>
          <a:p>
            <a:pPr algn="ctr"/>
            <a:endParaRPr lang="ar-SA" sz="2800" b="1" dirty="0"/>
          </a:p>
        </p:txBody>
      </p:sp>
      <p:pic>
        <p:nvPicPr>
          <p:cNvPr id="7" name="عنصر نائب للمحتوى 6" descr="Untitled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1329" y="1935163"/>
            <a:ext cx="6160991" cy="3942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214414" y="6000768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Uniformity In pray room</a:t>
            </a:r>
            <a:endParaRPr lang="ar-SA" sz="2800" b="1" dirty="0"/>
          </a:p>
        </p:txBody>
      </p:sp>
      <p:pic>
        <p:nvPicPr>
          <p:cNvPr id="6" name="صورة 5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36" y="2204864"/>
            <a:ext cx="8064896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142976" y="6072206"/>
            <a:ext cx="707236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Pray room lighting plan</a:t>
            </a:r>
            <a:endParaRPr lang="ar-SA" sz="2800" b="1" dirty="0"/>
          </a:p>
        </p:txBody>
      </p:sp>
      <p:pic>
        <p:nvPicPr>
          <p:cNvPr id="5" name="صورة 4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3688" y="1700808"/>
            <a:ext cx="3600400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Distribution of socket </a:t>
            </a:r>
            <a:endParaRPr lang="ar-SA" sz="2800" b="1" dirty="0"/>
          </a:p>
        </p:txBody>
      </p:sp>
      <p:pic>
        <p:nvPicPr>
          <p:cNvPr id="7" name="عنصر نائب للمحتوى 6" descr="18685682_1543082985704979_1239309541_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2963" y="1972470"/>
            <a:ext cx="6609357" cy="38238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Circuit Breaker</a:t>
            </a:r>
            <a:endParaRPr lang="ar-SA" sz="2800" b="1" dirty="0"/>
          </a:p>
        </p:txBody>
      </p:sp>
      <p:pic>
        <p:nvPicPr>
          <p:cNvPr id="6" name="صورة 5" descr="18721320_1543086752371269_675210027_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4864"/>
            <a:ext cx="8604796" cy="3380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4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8136904" cy="3888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142976" y="6000768"/>
            <a:ext cx="721523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/>
              <a:t>The distribution of daylight factor in the building</a:t>
            </a:r>
            <a:endParaRPr lang="ar-SA" sz="2800" b="1" dirty="0"/>
          </a:p>
        </p:txBody>
      </p:sp>
      <p:pic>
        <p:nvPicPr>
          <p:cNvPr id="7" name="عنصر نائب للمحتوى 6" descr="hhh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7848872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85804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Total Heating and Cooling Load</a:t>
            </a:r>
            <a:endParaRPr lang="ar-SA" sz="2800" b="1" dirty="0"/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3178135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/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صورة 7" descr="d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872" y="2204863"/>
            <a:ext cx="8823128" cy="993669"/>
          </a:xfrm>
          <a:prstGeom prst="rect">
            <a:avLst/>
          </a:prstGeom>
        </p:spPr>
      </p:pic>
      <p:pic>
        <p:nvPicPr>
          <p:cNvPr id="12" name="صورة 11" descr="d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81" y="3717032"/>
            <a:ext cx="9091819" cy="1584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Revit Model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669674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34790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8" name="عنصر نائب للمحتوى 7" descr="section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284984"/>
            <a:ext cx="7920880" cy="1944216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539552" y="198884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/>
              <a:t>In ceiling was used Acoustic Tiles. This element was used in each space of center with sound absorption coefficient as in Table below: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251520" y="2204864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wall was used Brick: unglazed &amp; painted, This element was used in each space of center with sound absorption coefficient as in Table below:</a:t>
            </a:r>
            <a:endParaRPr lang="en-US" dirty="0"/>
          </a:p>
        </p:txBody>
      </p:sp>
      <p:pic>
        <p:nvPicPr>
          <p:cNvPr id="6" name="صورة 5" descr="secti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3140968"/>
            <a:ext cx="7992888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1800" dirty="0" smtClean="0"/>
              <a:t>In floor was used concrete or tile, This element was used in each space of center without bowling with sound absorption coefficient as in Table below:</a:t>
            </a:r>
          </a:p>
          <a:p>
            <a:pPr algn="l" rtl="0">
              <a:buNone/>
            </a:pPr>
            <a:r>
              <a:rPr lang="en-US" sz="1800" dirty="0" smtClean="0"/>
              <a:t>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7" name="صورة 6" descr="secti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3128920"/>
            <a:ext cx="8820472" cy="159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5" name="صورة 4" descr="hhh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600" y="2060848"/>
            <a:ext cx="6696743" cy="2376264"/>
          </a:xfrm>
          <a:prstGeom prst="rect">
            <a:avLst/>
          </a:prstGeom>
        </p:spPr>
      </p:pic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2563669" y="4653136"/>
            <a:ext cx="31352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Rt60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for coffee shop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Rt60 for coffee shop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d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7" y="1747602"/>
            <a:ext cx="4392488" cy="4016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214414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RT60 for bowling</a:t>
            </a:r>
            <a:endParaRPr lang="ar-SA" sz="2800" b="1" dirty="0"/>
          </a:p>
        </p:txBody>
      </p:sp>
      <p:pic>
        <p:nvPicPr>
          <p:cNvPr id="6" name="صورة 5" descr="hhh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568" y="1988840"/>
            <a:ext cx="7704856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142976" y="6072206"/>
            <a:ext cx="707236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RT60 for bowling</a:t>
            </a:r>
            <a:endParaRPr lang="ar-SA" sz="2800" b="1" dirty="0"/>
          </a:p>
        </p:txBody>
      </p:sp>
      <p:pic>
        <p:nvPicPr>
          <p:cNvPr id="6" name="صورة 5" descr="d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5451590" cy="4346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0" y="2204864"/>
            <a:ext cx="91440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/>
              <a:t>Based on the above all the values Located between range(0.5-1.5) sec Which is illustrated in the following figure</a:t>
            </a:r>
            <a:endParaRPr lang="ar-SA" sz="2400" b="1" dirty="0"/>
          </a:p>
        </p:txBody>
      </p:sp>
      <p:pic>
        <p:nvPicPr>
          <p:cNvPr id="5" name="صورة 4" descr="hhh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624" y="2996952"/>
            <a:ext cx="5184576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70916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1000100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IIC For roof </a:t>
            </a:r>
            <a:endParaRPr lang="ar-SA" sz="2800" b="1" dirty="0"/>
          </a:p>
        </p:txBody>
      </p:sp>
      <p:pic>
        <p:nvPicPr>
          <p:cNvPr id="7" name="صورة 6" descr="d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59" y="2023866"/>
            <a:ext cx="8940260" cy="3709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8" name="عنصر نائب للمحتوى 7" descr="d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6906589" cy="4686954"/>
          </a:xfrm>
        </p:spPr>
      </p:pic>
      <p:sp>
        <p:nvSpPr>
          <p:cNvPr id="4" name="مربع نص 3"/>
          <p:cNvSpPr txBox="1"/>
          <p:nvPr/>
        </p:nvSpPr>
        <p:spPr>
          <a:xfrm>
            <a:off x="1259632" y="609329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STC for external wall in billiard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Analysis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Shadow</a:t>
            </a:r>
            <a:endParaRPr lang="ar-SA" sz="2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46275"/>
            <a:ext cx="6239046" cy="378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85720" y="2071679"/>
            <a:ext cx="285752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7" name="صورة 6" descr="d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6830379" cy="4344007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1907704" y="5877272"/>
            <a:ext cx="52565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STC for external wall in library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7" name="عنصر نائب للمحتوى 6" descr="d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5913" y="1935164"/>
            <a:ext cx="6474439" cy="3886110"/>
          </a:xfrm>
        </p:spPr>
      </p:pic>
      <p:sp>
        <p:nvSpPr>
          <p:cNvPr id="8" name="مستطيل 7"/>
          <p:cNvSpPr/>
          <p:nvPr/>
        </p:nvSpPr>
        <p:spPr>
          <a:xfrm>
            <a:off x="2253461" y="5949280"/>
            <a:ext cx="5231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/>
              <a:t>STC for external wall in coffee shop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929330"/>
            <a:ext cx="6572296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/>
              <a:t>ceiling with (45 cm) thickness and U-value (0.494 𝑤 𝑚2.𝑘 )</a:t>
            </a:r>
          </a:p>
          <a:p>
            <a:pPr algn="ctr"/>
            <a:endParaRPr lang="ar-SA" sz="2800" b="1" dirty="0"/>
          </a:p>
        </p:txBody>
      </p:sp>
      <p:pic>
        <p:nvPicPr>
          <p:cNvPr id="7" name="صورة 6" descr="hhh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8064896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0" y="6000769"/>
            <a:ext cx="91440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External wall with (46 cm) thickness and U-value (0.516 𝑤 𝑚2.𝑘 )</a:t>
            </a:r>
            <a:endParaRPr lang="en-US" sz="2800" dirty="0"/>
          </a:p>
        </p:txBody>
      </p:sp>
      <p:pic>
        <p:nvPicPr>
          <p:cNvPr id="6" name="صورة 5" descr="hhh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1916832"/>
            <a:ext cx="8136904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500098" y="6143644"/>
            <a:ext cx="9144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Daylight factor in each spaces                </a:t>
            </a:r>
            <a:endParaRPr lang="en-US" sz="2800" b="1" dirty="0"/>
          </a:p>
        </p:txBody>
      </p:sp>
      <p:pic>
        <p:nvPicPr>
          <p:cNvPr id="7" name="عنصر نائب للمحتوى 6" descr="d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5680" y="2060848"/>
            <a:ext cx="6873948" cy="39932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/>
              <a:t>Water </a:t>
            </a:r>
            <a:r>
              <a:rPr lang="en-US" dirty="0"/>
              <a:t>supply-collector#1 and #</a:t>
            </a:r>
            <a:r>
              <a:rPr lang="en-US" dirty="0" smtClean="0"/>
              <a:t>2</a:t>
            </a:r>
          </a:p>
          <a:p>
            <a:pPr marL="0" indent="0" algn="l"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600" y="1905000"/>
            <a:ext cx="4191000" cy="455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069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199"/>
          </a:xfrm>
        </p:spPr>
        <p:txBody>
          <a:bodyPr/>
          <a:lstStyle/>
          <a:p>
            <a:pPr marL="0" indent="0" algn="l">
              <a:buNone/>
            </a:pPr>
            <a:r>
              <a:rPr lang="en-US" b="1" dirty="0" smtClean="0"/>
              <a:t>Total </a:t>
            </a:r>
            <a:r>
              <a:rPr lang="en-US" b="1" dirty="0"/>
              <a:t>number of fixture units and </a:t>
            </a:r>
            <a:r>
              <a:rPr lang="en-US" b="1" dirty="0" smtClean="0"/>
              <a:t>Demand</a:t>
            </a:r>
          </a:p>
          <a:p>
            <a:pPr marL="0" indent="0" algn="l">
              <a:buNone/>
            </a:pPr>
            <a:endParaRPr lang="ar-SA" b="1" dirty="0" smtClean="0"/>
          </a:p>
          <a:p>
            <a:pPr marL="0" indent="0" algn="l">
              <a:buNone/>
            </a:pPr>
            <a:endParaRPr lang="ar-SA" b="1" dirty="0"/>
          </a:p>
          <a:p>
            <a:pPr marL="0" indent="0" algn="l">
              <a:buNone/>
            </a:pPr>
            <a:endParaRPr lang="ar-SA" b="1" dirty="0" smtClean="0"/>
          </a:p>
          <a:p>
            <a:pPr marL="0" indent="0" algn="l">
              <a:buNone/>
            </a:pPr>
            <a:endParaRPr lang="ar-SA" b="1" dirty="0"/>
          </a:p>
          <a:p>
            <a:pPr marL="0" indent="0" algn="l">
              <a:buNone/>
            </a:pPr>
            <a:endParaRPr lang="ar-SA" b="1" dirty="0" smtClean="0"/>
          </a:p>
          <a:p>
            <a:pPr algn="l" rtl="0"/>
            <a:r>
              <a:rPr lang="en-US" dirty="0"/>
              <a:t>Total FU for collector #1 = 55</a:t>
            </a:r>
          </a:p>
          <a:p>
            <a:pPr algn="l" rtl="0"/>
            <a:r>
              <a:rPr lang="en-US" dirty="0"/>
              <a:t>Demand for collector # 1 = 32gpm</a:t>
            </a:r>
          </a:p>
          <a:p>
            <a:pPr marL="0" indent="0" algn="l" rtl="0">
              <a:buNone/>
            </a:pPr>
            <a:endParaRPr lang="ar-SA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Piping Design for water supply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93570044"/>
              </p:ext>
            </p:extLst>
          </p:nvPr>
        </p:nvGraphicFramePr>
        <p:xfrm>
          <a:off x="685801" y="2285999"/>
          <a:ext cx="8077198" cy="29718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18115"/>
                <a:gridCol w="2020010"/>
                <a:gridCol w="2245615"/>
                <a:gridCol w="1793458"/>
              </a:tblGrid>
              <a:tr h="432800"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Fixture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Num. of function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Weight in fixture unit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fixture unit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06603"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Water Closet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08997"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lavatory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08997"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Kitchen-sink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05406"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Dishwasher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08997"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55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3742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Vertical=</a:t>
            </a:r>
            <a:r>
              <a:rPr lang="en-US" b="1" dirty="0" smtClean="0"/>
              <a:t>2.00 in</a:t>
            </a:r>
          </a:p>
          <a:p>
            <a:pPr algn="l" rtl="0"/>
            <a:r>
              <a:rPr lang="en-US" b="1" dirty="0" smtClean="0"/>
              <a:t> </a:t>
            </a:r>
            <a:r>
              <a:rPr lang="en-US" dirty="0" smtClean="0"/>
              <a:t>Horizontal=</a:t>
            </a:r>
            <a:r>
              <a:rPr lang="en-US" b="1" dirty="0" smtClean="0"/>
              <a:t>1.50 </a:t>
            </a:r>
            <a:r>
              <a:rPr lang="en-US" b="1" dirty="0"/>
              <a:t>in </a:t>
            </a:r>
            <a:endParaRPr lang="en-US" b="1" dirty="0" smtClean="0"/>
          </a:p>
          <a:p>
            <a:pPr algn="l" rtl="0"/>
            <a:r>
              <a:rPr lang="en-US" dirty="0" smtClean="0"/>
              <a:t>Branch=</a:t>
            </a:r>
            <a:r>
              <a:rPr lang="en-US" b="1" dirty="0" smtClean="0"/>
              <a:t>1.00 </a:t>
            </a:r>
            <a:r>
              <a:rPr lang="en-US" b="1" dirty="0"/>
              <a:t>in</a:t>
            </a:r>
            <a:endParaRPr lang="en-US" dirty="0"/>
          </a:p>
          <a:p>
            <a:pPr algn="l" rtl="0"/>
            <a:r>
              <a:rPr lang="en-US" dirty="0"/>
              <a:t>∑ </a:t>
            </a:r>
            <a:r>
              <a:rPr lang="en-US" b="1" dirty="0"/>
              <a:t>Losses </a:t>
            </a:r>
            <a:r>
              <a:rPr lang="en-US" dirty="0"/>
              <a:t>= 5 + 0.6 + 9.5 + 0.86 = 16 Psi &lt; 16.7 Psi  OK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Pipes Diameters	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90584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2200" y="1447800"/>
            <a:ext cx="54102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Drainage System</a:t>
            </a:r>
            <a:br>
              <a:rPr lang="en-US" b="1" dirty="0"/>
            </a:br>
            <a:r>
              <a:rPr lang="en-US" dirty="0"/>
              <a:t>Drainage system for the cafeteria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5180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 FU's </a:t>
            </a:r>
            <a:r>
              <a:rPr lang="en-US" sz="2400" dirty="0"/>
              <a:t>and stack#2and #</a:t>
            </a:r>
            <a:r>
              <a:rPr lang="en-US" sz="2400" dirty="0" smtClean="0"/>
              <a:t>4    FU's </a:t>
            </a:r>
            <a:r>
              <a:rPr lang="en-US" sz="2400" dirty="0"/>
              <a:t>and stack#3  and #5</a:t>
            </a:r>
            <a:r>
              <a:rPr lang="en-US" sz="2400" dirty="0" smtClean="0"/>
              <a:t>      </a:t>
            </a:r>
            <a:endParaRPr lang="ar-SA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FU's and </a:t>
            </a:r>
            <a:r>
              <a:rPr lang="en-US" dirty="0" smtClean="0"/>
              <a:t>stack</a:t>
            </a:r>
            <a:endParaRPr lang="ar-SA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67055" y="1600200"/>
            <a:ext cx="3573780" cy="2514600"/>
            <a:chOff x="3288" y="200"/>
            <a:chExt cx="5628" cy="290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00"/>
              <a:ext cx="5628" cy="2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0" y="289"/>
              <a:ext cx="5339" cy="2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360" y="259"/>
              <a:ext cx="5399" cy="2685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4532629" y="1578293"/>
            <a:ext cx="3780790" cy="2472629"/>
            <a:chOff x="3122" y="199"/>
            <a:chExt cx="5954" cy="3382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2" y="199"/>
              <a:ext cx="5954" cy="3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5" y="290"/>
              <a:ext cx="5665" cy="31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195" y="260"/>
              <a:ext cx="5725" cy="3165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xmlns="" val="366893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 rot="5400000" flipH="1" flipV="1">
            <a:off x="8251057" y="196452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1214414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Site Plan</a:t>
            </a:r>
            <a:endParaRPr lang="ar-SA" sz="28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358214" y="1214422"/>
            <a:ext cx="5000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N</a:t>
            </a:r>
            <a:endParaRPr lang="ar-SA" b="1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633670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00" y="1066800"/>
            <a:ext cx="6705600" cy="556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Roof and Storm water Drainage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90474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Distribution for types of Sprinklers used in the </a:t>
            </a:r>
            <a:r>
              <a:rPr lang="en-US" dirty="0" smtClean="0"/>
              <a:t>project</a:t>
            </a:r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Fire Safety and Security DESIGN</a:t>
            </a:r>
            <a:br>
              <a:rPr lang="en-US" b="1" dirty="0"/>
            </a:b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95547154"/>
              </p:ext>
            </p:extLst>
          </p:nvPr>
        </p:nvGraphicFramePr>
        <p:xfrm>
          <a:off x="2419350" y="2366594"/>
          <a:ext cx="6267450" cy="416722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45926"/>
                <a:gridCol w="2047367"/>
                <a:gridCol w="2174157"/>
              </a:tblGrid>
              <a:tr h="5678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83820" marR="84455" algn="ctr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Zone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581660" marR="581025" algn="ctr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Type used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450850" marR="0" algn="ctr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Sprinkler head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03212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83820" marR="83185" algn="ctr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Bowling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0" indent="150495" algn="justLow">
                        <a:lnSpc>
                          <a:spcPct val="150000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Foam/chemical suppression systems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52913">
                <a:tc>
                  <a:txBody>
                    <a:bodyPr/>
                    <a:lstStyle/>
                    <a:p>
                      <a:pPr marL="83820" marR="8445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Sport </a:t>
                      </a:r>
                      <a:r>
                        <a:rPr lang="en-US" sz="1100" dirty="0" smtClean="0">
                          <a:effectLst/>
                        </a:rPr>
                        <a:t>halls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Water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0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938597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83820" marR="8445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Reading hall </a:t>
                      </a:r>
                    </a:p>
                    <a:p>
                      <a:pPr marL="83820" marR="84455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83820" marR="84455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83820" marR="84455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415925" algn="ctr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foam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9296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83820" marR="8445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Entrance halls and kitchen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386080" marR="41529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Water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9296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83820" marR="8445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Cafeteria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386080" marR="41465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water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2053" name="Picture 4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2630" y="2971800"/>
            <a:ext cx="150495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7534" y="6001656"/>
            <a:ext cx="1504950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4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8484" y="4252686"/>
            <a:ext cx="15716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7534" y="5341256"/>
            <a:ext cx="1552575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8484" y="3657599"/>
            <a:ext cx="1552575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463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990600"/>
            <a:ext cx="7696200" cy="563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/>
              <a:t>Fire Evacuation map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94978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We chose </a:t>
            </a:r>
            <a:r>
              <a:rPr lang="en-US" sz="2400" dirty="0" smtClean="0"/>
              <a:t>air </a:t>
            </a:r>
            <a:r>
              <a:rPr lang="en-US" sz="2400" dirty="0"/>
              <a:t>conditioning system, which are used for winter heating, as well as for summer cooling.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/>
              <a:t>HVAC	DESIGN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095172" y="2362200"/>
            <a:ext cx="6858000" cy="4191000"/>
            <a:chOff x="0" y="0"/>
            <a:chExt cx="6768" cy="445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768" cy="4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" y="90"/>
              <a:ext cx="6480" cy="4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71" y="60"/>
              <a:ext cx="6540" cy="4236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xmlns="" val="19721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/>
              <a:t>Max Heating: 133 kW   at 12:00 on 21th </a:t>
            </a:r>
            <a:r>
              <a:rPr lang="en-US" sz="2400" dirty="0" smtClean="0"/>
              <a:t>January</a:t>
            </a:r>
          </a:p>
          <a:p>
            <a:pPr algn="l" rtl="0"/>
            <a:r>
              <a:rPr lang="en-US" sz="2400" dirty="0" smtClean="0"/>
              <a:t>Max </a:t>
            </a:r>
            <a:r>
              <a:rPr lang="en-US" sz="2400" dirty="0"/>
              <a:t>Cooling:  57.7 kW   at 19:00 on 21th </a:t>
            </a:r>
            <a:r>
              <a:rPr lang="en-US" sz="2400" dirty="0" smtClean="0"/>
              <a:t>July</a:t>
            </a:r>
          </a:p>
          <a:p>
            <a:pPr algn="l" rtl="0"/>
            <a:endParaRPr lang="ar-SA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300" b="1" dirty="0"/>
              <a:t>Heating and Cooling Loads for all building</a:t>
            </a:r>
            <a:endParaRPr lang="ar-SA" sz="33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38400"/>
            <a:ext cx="7315200" cy="419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7577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1800" y="1143000"/>
            <a:ext cx="3720154" cy="5486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Diffusers </a:t>
            </a:r>
            <a:r>
              <a:rPr lang="en-US" dirty="0"/>
              <a:t>distribution in bowling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9752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The Cost of  1 CM of concrete </a:t>
            </a:r>
            <a:r>
              <a:rPr lang="en-US" dirty="0" smtClean="0"/>
              <a:t>B350 </a:t>
            </a:r>
            <a:r>
              <a:rPr lang="en-US" dirty="0"/>
              <a:t>= </a:t>
            </a:r>
            <a:r>
              <a:rPr lang="en-US" dirty="0" smtClean="0"/>
              <a:t>350 </a:t>
            </a:r>
            <a:r>
              <a:rPr lang="en-US" dirty="0"/>
              <a:t>NIS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 Cost of 1 ton of steel = 2800 NIS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Total Cost of the Project 2,394,356 </a:t>
            </a:r>
            <a:r>
              <a:rPr lang="en-US" dirty="0" smtClean="0"/>
              <a:t>NIS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Cost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41619639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thank-you-no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 ground Floor Plan </a:t>
            </a:r>
            <a:endParaRPr lang="ar-SA" sz="2800" b="1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35163"/>
            <a:ext cx="6702523" cy="3798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West Elevation</a:t>
            </a:r>
            <a:endParaRPr lang="ar-SA" sz="2800" b="1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841" y="2348880"/>
            <a:ext cx="8030958" cy="331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South Elevation</a:t>
            </a:r>
            <a:endParaRPr lang="ar-SA" sz="2800" b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477" y="2060848"/>
            <a:ext cx="795956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2111580</TotalTime>
  <Words>691</Words>
  <Application>Microsoft Office PowerPoint</Application>
  <PresentationFormat>On-screen Show (4:3)</PresentationFormat>
  <Paragraphs>227</Paragraphs>
  <Slides>67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تدفق</vt:lpstr>
      <vt:lpstr>AN-NAJAH NATIONAL UNIVERSITY  FACULTY OF ENGINEERING   DEPARTMENT OF BUILDING ENGINEERING  GRADUATION PROJECT(2)  AL- NAJAH ENTERTAINMENT CENTER  PREPARED BY:  HANADE E. SHARAQHAH SAJA S. ARAR HAMMAM HARIRI    SUPERVISOR: ENG.MOAYAD SALHAB </vt:lpstr>
      <vt:lpstr>Contents</vt:lpstr>
      <vt:lpstr>Site Analysis</vt:lpstr>
      <vt:lpstr>3D Revit Model</vt:lpstr>
      <vt:lpstr>Site Analysis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Structural Design</vt:lpstr>
      <vt:lpstr>Sap model for block4</vt:lpstr>
      <vt:lpstr>Slide 16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Mechanical Design</vt:lpstr>
      <vt:lpstr>Piping Design for water supply</vt:lpstr>
      <vt:lpstr>Pipes Diameters </vt:lpstr>
      <vt:lpstr>Drainage System Drainage system for the cafeteria</vt:lpstr>
      <vt:lpstr>FU's and stack</vt:lpstr>
      <vt:lpstr>Roof and Storm water Drainage</vt:lpstr>
      <vt:lpstr>Fire Safety and Security DESIGN </vt:lpstr>
      <vt:lpstr>Fire Evacuation map</vt:lpstr>
      <vt:lpstr>HVAC DESIGN</vt:lpstr>
      <vt:lpstr>Heating and Cooling Loads for all building</vt:lpstr>
      <vt:lpstr>Diffusers distribution in bowling</vt:lpstr>
      <vt:lpstr>Total Cost</vt:lpstr>
      <vt:lpstr>Slide 67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battah</cp:lastModifiedBy>
  <cp:revision>102</cp:revision>
  <dcterms:created xsi:type="dcterms:W3CDTF">2015-05-09T12:12:56Z</dcterms:created>
  <dcterms:modified xsi:type="dcterms:W3CDTF">2017-07-09T05:26:15Z</dcterms:modified>
</cp:coreProperties>
</file>