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79" r:id="rId2"/>
    <p:sldId id="272" r:id="rId3"/>
    <p:sldId id="257" r:id="rId4"/>
    <p:sldId id="258" r:id="rId5"/>
    <p:sldId id="273" r:id="rId6"/>
    <p:sldId id="280" r:id="rId7"/>
    <p:sldId id="281" r:id="rId8"/>
    <p:sldId id="282" r:id="rId9"/>
    <p:sldId id="283" r:id="rId10"/>
    <p:sldId id="284" r:id="rId11"/>
    <p:sldId id="285" r:id="rId12"/>
    <p:sldId id="286" r:id="rId13"/>
    <p:sldId id="287" r:id="rId14"/>
    <p:sldId id="288" r:id="rId15"/>
    <p:sldId id="289" r:id="rId16"/>
    <p:sldId id="266" r:id="rId17"/>
    <p:sldId id="267" r:id="rId18"/>
    <p:sldId id="290" r:id="rId19"/>
    <p:sldId id="291" r:id="rId20"/>
    <p:sldId id="259" r:id="rId21"/>
    <p:sldId id="261" r:id="rId22"/>
    <p:sldId id="262" r:id="rId23"/>
    <p:sldId id="263" r:id="rId24"/>
    <p:sldId id="264" r:id="rId25"/>
    <p:sldId id="265" r:id="rId26"/>
    <p:sldId id="269" r:id="rId27"/>
    <p:sldId id="270" r:id="rId28"/>
    <p:sldId id="271" r:id="rId29"/>
    <p:sldId id="260" r:id="rId30"/>
    <p:sldId id="268" r:id="rId31"/>
    <p:sldId id="256" r:id="rId32"/>
    <p:sldId id="275" r:id="rId33"/>
    <p:sldId id="276" r:id="rId34"/>
    <p:sldId id="277" r:id="rId35"/>
    <p:sldId id="278" r:id="rId36"/>
    <p:sldId id="292" r:id="rId37"/>
    <p:sldId id="293" r:id="rId38"/>
    <p:sldId id="294" r:id="rId39"/>
    <p:sldId id="295" r:id="rId40"/>
    <p:sldId id="296" r:id="rId41"/>
    <p:sldId id="274" r:id="rId42"/>
    <p:sldId id="297" r:id="rId43"/>
    <p:sldId id="29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71" autoAdjust="0"/>
    <p:restoredTop sz="94660"/>
  </p:normalViewPr>
  <p:slideViewPr>
    <p:cSldViewPr snapToGrid="0">
      <p:cViewPr varScale="1">
        <p:scale>
          <a:sx n="72" d="100"/>
          <a:sy n="72" d="100"/>
        </p:scale>
        <p:origin x="576" y="78"/>
      </p:cViewPr>
      <p:guideLst/>
    </p:cSldViewPr>
  </p:slideViewPr>
  <p:notesTextViewPr>
    <p:cViewPr>
      <p:scale>
        <a:sx n="1" d="1"/>
        <a:sy n="1" d="1"/>
      </p:scale>
      <p:origin x="0" y="0"/>
    </p:cViewPr>
  </p:notesTextViewPr>
  <p:sorterViewPr>
    <p:cViewPr>
      <p:scale>
        <a:sx n="100" d="100"/>
        <a:sy n="100" d="100"/>
      </p:scale>
      <p:origin x="0" y="-1640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file:///D:\Desktop\Book1.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en-US"/>
              <a:t>Market</a:t>
            </a:r>
            <a:r>
              <a:rPr lang="en-US" baseline="0"/>
              <a:t> share </a:t>
            </a:r>
            <a:endParaRPr lang="en-US"/>
          </a:p>
        </c:rich>
      </c:tx>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manualLayout>
          <c:layoutTarget val="inner"/>
          <c:xMode val="edge"/>
          <c:yMode val="edge"/>
          <c:x val="3.3470406477635453E-2"/>
          <c:y val="0.1465848302547979"/>
          <c:w val="0.58608122275888774"/>
          <c:h val="0.81500107515468756"/>
        </c:manualLayout>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861E-4E1E-8DB1-335636708DBC}"/>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861E-4E1E-8DB1-335636708DBC}"/>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5-861E-4E1E-8DB1-335636708DBC}"/>
              </c:ext>
            </c:extLst>
          </c:dPt>
          <c:dPt>
            <c:idx val="3"/>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7-861E-4E1E-8DB1-335636708DBC}"/>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Sheet1!$C$4:$C$7</c:f>
              <c:strCache>
                <c:ptCount val="4"/>
                <c:pt idx="0">
                  <c:v>Hebron Factory </c:v>
                </c:pt>
                <c:pt idx="1">
                  <c:v>Tyrec Company </c:v>
                </c:pt>
                <c:pt idx="2">
                  <c:v>Game time company</c:v>
                </c:pt>
                <c:pt idx="3">
                  <c:v>Liaoning Birla Carbon Company</c:v>
                </c:pt>
              </c:strCache>
            </c:strRef>
          </c:cat>
          <c:val>
            <c:numRef>
              <c:f>Sheet1!$D$4:$D$7</c:f>
              <c:numCache>
                <c:formatCode>General</c:formatCode>
                <c:ptCount val="4"/>
                <c:pt idx="0">
                  <c:v>0</c:v>
                </c:pt>
                <c:pt idx="1">
                  <c:v>40</c:v>
                </c:pt>
                <c:pt idx="2">
                  <c:v>35</c:v>
                </c:pt>
                <c:pt idx="3">
                  <c:v>25</c:v>
                </c:pt>
              </c:numCache>
            </c:numRef>
          </c:val>
          <c:extLst>
            <c:ext xmlns:c16="http://schemas.microsoft.com/office/drawing/2014/chart" uri="{C3380CC4-5D6E-409C-BE32-E72D297353CC}">
              <c16:uniqueId val="{00000008-861E-4E1E-8DB1-335636708DBC}"/>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3D6B3A-982E-4291-ABEB-38B9B888B944}" type="datetimeFigureOut">
              <a:rPr lang="en-US" smtClean="0"/>
              <a:t>12/30/2020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DAD423-2133-431C-9F0D-F285E575940A}" type="slidenum">
              <a:rPr lang="en-US" smtClean="0"/>
              <a:t>‹#›</a:t>
            </a:fld>
            <a:endParaRPr lang="en-US"/>
          </a:p>
        </p:txBody>
      </p:sp>
    </p:spTree>
    <p:extLst>
      <p:ext uri="{BB962C8B-B14F-4D97-AF65-F5344CB8AC3E}">
        <p14:creationId xmlns:p14="http://schemas.microsoft.com/office/powerpoint/2010/main" val="1561278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fld id="{2A1925C7-B7EE-47C2-806F-3EE4980EDE0C}" type="slidenum">
              <a:rPr lang="ar-SA" smtClean="0"/>
              <a:t>35</a:t>
            </a:fld>
            <a:endParaRPr lang="ar-SA"/>
          </a:p>
        </p:txBody>
      </p:sp>
    </p:spTree>
    <p:extLst>
      <p:ext uri="{BB962C8B-B14F-4D97-AF65-F5344CB8AC3E}">
        <p14:creationId xmlns:p14="http://schemas.microsoft.com/office/powerpoint/2010/main" val="12727598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6A935-AAED-436E-AA2C-4F24E80314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4A2E-54E1-44DD-9125-C87081DCFAC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CCA4D5E-FE82-4674-BEB8-B8CE7EEB255E}"/>
              </a:ext>
            </a:extLst>
          </p:cNvPr>
          <p:cNvSpPr>
            <a:spLocks noGrp="1"/>
          </p:cNvSpPr>
          <p:nvPr>
            <p:ph type="dt" sz="half" idx="10"/>
          </p:nvPr>
        </p:nvSpPr>
        <p:spPr/>
        <p:txBody>
          <a:bodyPr/>
          <a:lstStyle/>
          <a:p>
            <a:fld id="{2623959D-B0B9-4BA3-8F29-5F6FD466B793}" type="datetimeFigureOut">
              <a:rPr lang="en-US" smtClean="0"/>
              <a:t>12/30/2020</a:t>
            </a:fld>
            <a:endParaRPr lang="en-US"/>
          </a:p>
        </p:txBody>
      </p:sp>
      <p:sp>
        <p:nvSpPr>
          <p:cNvPr id="5" name="Footer Placeholder 4">
            <a:extLst>
              <a:ext uri="{FF2B5EF4-FFF2-40B4-BE49-F238E27FC236}">
                <a16:creationId xmlns:a16="http://schemas.microsoft.com/office/drawing/2014/main" id="{A84F6ED9-F663-4553-9B76-BC992477C0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C47D1A-4306-46B0-A5F7-B202C2062C77}"/>
              </a:ext>
            </a:extLst>
          </p:cNvPr>
          <p:cNvSpPr>
            <a:spLocks noGrp="1"/>
          </p:cNvSpPr>
          <p:nvPr>
            <p:ph type="sldNum" sz="quarter" idx="12"/>
          </p:nvPr>
        </p:nvSpPr>
        <p:spPr/>
        <p:txBody>
          <a:bodyPr/>
          <a:lstStyle/>
          <a:p>
            <a:fld id="{E45BCB74-3ACA-4512-95C0-0110D4CBC832}" type="slidenum">
              <a:rPr lang="en-US" smtClean="0"/>
              <a:t>‹#›</a:t>
            </a:fld>
            <a:endParaRPr lang="en-US"/>
          </a:p>
        </p:txBody>
      </p:sp>
    </p:spTree>
    <p:extLst>
      <p:ext uri="{BB962C8B-B14F-4D97-AF65-F5344CB8AC3E}">
        <p14:creationId xmlns:p14="http://schemas.microsoft.com/office/powerpoint/2010/main" val="24130056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BD43A-1821-4821-96FE-B5D497D35A5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0C4E578-4BCB-4AF1-80A3-F9C49763B67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4A3EEC-37AE-49A7-A2DC-F4474A9572B2}"/>
              </a:ext>
            </a:extLst>
          </p:cNvPr>
          <p:cNvSpPr>
            <a:spLocks noGrp="1"/>
          </p:cNvSpPr>
          <p:nvPr>
            <p:ph type="dt" sz="half" idx="10"/>
          </p:nvPr>
        </p:nvSpPr>
        <p:spPr/>
        <p:txBody>
          <a:bodyPr/>
          <a:lstStyle/>
          <a:p>
            <a:fld id="{2623959D-B0B9-4BA3-8F29-5F6FD466B793}" type="datetimeFigureOut">
              <a:rPr lang="en-US" smtClean="0"/>
              <a:t>12/30/2020</a:t>
            </a:fld>
            <a:endParaRPr lang="en-US"/>
          </a:p>
        </p:txBody>
      </p:sp>
      <p:sp>
        <p:nvSpPr>
          <p:cNvPr id="5" name="Footer Placeholder 4">
            <a:extLst>
              <a:ext uri="{FF2B5EF4-FFF2-40B4-BE49-F238E27FC236}">
                <a16:creationId xmlns:a16="http://schemas.microsoft.com/office/drawing/2014/main" id="{5B4790DD-1577-49CE-8936-E2FACFDAA6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7EC99D-8773-47C4-9810-C3A296035B97}"/>
              </a:ext>
            </a:extLst>
          </p:cNvPr>
          <p:cNvSpPr>
            <a:spLocks noGrp="1"/>
          </p:cNvSpPr>
          <p:nvPr>
            <p:ph type="sldNum" sz="quarter" idx="12"/>
          </p:nvPr>
        </p:nvSpPr>
        <p:spPr/>
        <p:txBody>
          <a:bodyPr/>
          <a:lstStyle/>
          <a:p>
            <a:fld id="{E45BCB74-3ACA-4512-95C0-0110D4CBC832}" type="slidenum">
              <a:rPr lang="en-US" smtClean="0"/>
              <a:t>‹#›</a:t>
            </a:fld>
            <a:endParaRPr lang="en-US"/>
          </a:p>
        </p:txBody>
      </p:sp>
    </p:spTree>
    <p:extLst>
      <p:ext uri="{BB962C8B-B14F-4D97-AF65-F5344CB8AC3E}">
        <p14:creationId xmlns:p14="http://schemas.microsoft.com/office/powerpoint/2010/main" val="644973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AD879-9978-4C5E-A8CF-BC170A5C53A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400DD60-FB91-4E6E-9484-EE2F7F9C755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E8589DE-E5B4-4461-9491-B1C76FCF9667}"/>
              </a:ext>
            </a:extLst>
          </p:cNvPr>
          <p:cNvSpPr>
            <a:spLocks noGrp="1"/>
          </p:cNvSpPr>
          <p:nvPr>
            <p:ph type="dt" sz="half" idx="10"/>
          </p:nvPr>
        </p:nvSpPr>
        <p:spPr/>
        <p:txBody>
          <a:bodyPr/>
          <a:lstStyle/>
          <a:p>
            <a:fld id="{2623959D-B0B9-4BA3-8F29-5F6FD466B793}" type="datetimeFigureOut">
              <a:rPr lang="en-US" smtClean="0"/>
              <a:t>12/30/2020</a:t>
            </a:fld>
            <a:endParaRPr lang="en-US"/>
          </a:p>
        </p:txBody>
      </p:sp>
      <p:sp>
        <p:nvSpPr>
          <p:cNvPr id="5" name="Footer Placeholder 4">
            <a:extLst>
              <a:ext uri="{FF2B5EF4-FFF2-40B4-BE49-F238E27FC236}">
                <a16:creationId xmlns:a16="http://schemas.microsoft.com/office/drawing/2014/main" id="{1EEE7DFD-E5B0-462A-855B-D7900326728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F17A3B-5FC9-4C16-A2EB-A2B4A10BFBC0}"/>
              </a:ext>
            </a:extLst>
          </p:cNvPr>
          <p:cNvSpPr>
            <a:spLocks noGrp="1"/>
          </p:cNvSpPr>
          <p:nvPr>
            <p:ph type="sldNum" sz="quarter" idx="12"/>
          </p:nvPr>
        </p:nvSpPr>
        <p:spPr/>
        <p:txBody>
          <a:bodyPr/>
          <a:lstStyle/>
          <a:p>
            <a:fld id="{E45BCB74-3ACA-4512-95C0-0110D4CBC832}" type="slidenum">
              <a:rPr lang="en-US" smtClean="0"/>
              <a:t>‹#›</a:t>
            </a:fld>
            <a:endParaRPr lang="en-US"/>
          </a:p>
        </p:txBody>
      </p:sp>
    </p:spTree>
    <p:extLst>
      <p:ext uri="{BB962C8B-B14F-4D97-AF65-F5344CB8AC3E}">
        <p14:creationId xmlns:p14="http://schemas.microsoft.com/office/powerpoint/2010/main" val="3049162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9E11B-F8C7-4769-A63E-9F6A45DFD0D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4C584BC-84F6-4634-9E3C-3F6BE2632B3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2D70796-EF85-48F9-84FC-FF2EDC77865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F39CA75-DAD3-4BA0-9259-6AE186D5EBC2}"/>
              </a:ext>
            </a:extLst>
          </p:cNvPr>
          <p:cNvSpPr>
            <a:spLocks noGrp="1"/>
          </p:cNvSpPr>
          <p:nvPr>
            <p:ph type="dt" sz="half" idx="10"/>
          </p:nvPr>
        </p:nvSpPr>
        <p:spPr/>
        <p:txBody>
          <a:bodyPr/>
          <a:lstStyle/>
          <a:p>
            <a:fld id="{2623959D-B0B9-4BA3-8F29-5F6FD466B793}" type="datetimeFigureOut">
              <a:rPr lang="en-US" smtClean="0"/>
              <a:t>12/30/2020</a:t>
            </a:fld>
            <a:endParaRPr lang="en-US"/>
          </a:p>
        </p:txBody>
      </p:sp>
      <p:sp>
        <p:nvSpPr>
          <p:cNvPr id="6" name="Footer Placeholder 5">
            <a:extLst>
              <a:ext uri="{FF2B5EF4-FFF2-40B4-BE49-F238E27FC236}">
                <a16:creationId xmlns:a16="http://schemas.microsoft.com/office/drawing/2014/main" id="{EDD86B59-BC6D-4815-91D8-AD525D4EE7F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2FD68A7-85A2-4CF5-9BDF-39DD4CCB3C76}"/>
              </a:ext>
            </a:extLst>
          </p:cNvPr>
          <p:cNvSpPr>
            <a:spLocks noGrp="1"/>
          </p:cNvSpPr>
          <p:nvPr>
            <p:ph type="sldNum" sz="quarter" idx="12"/>
          </p:nvPr>
        </p:nvSpPr>
        <p:spPr/>
        <p:txBody>
          <a:bodyPr/>
          <a:lstStyle/>
          <a:p>
            <a:fld id="{E45BCB74-3ACA-4512-95C0-0110D4CBC832}" type="slidenum">
              <a:rPr lang="en-US" smtClean="0"/>
              <a:t>‹#›</a:t>
            </a:fld>
            <a:endParaRPr lang="en-US"/>
          </a:p>
        </p:txBody>
      </p:sp>
    </p:spTree>
    <p:extLst>
      <p:ext uri="{BB962C8B-B14F-4D97-AF65-F5344CB8AC3E}">
        <p14:creationId xmlns:p14="http://schemas.microsoft.com/office/powerpoint/2010/main" val="27094285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B7E79-4367-42DF-80E3-90C03DB3338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A3B57BF-BFF9-4AD6-86A1-B57A3EF451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B98210D-9A2E-491F-8686-FB2EB2294B4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9B8F71A-9E2C-4F6E-88F2-0F2140786C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07E1786-1E80-4A8D-B00C-0356002AEF8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52BA278-BFA7-4FA1-893E-D02E06C1A38D}"/>
              </a:ext>
            </a:extLst>
          </p:cNvPr>
          <p:cNvSpPr>
            <a:spLocks noGrp="1"/>
          </p:cNvSpPr>
          <p:nvPr>
            <p:ph type="dt" sz="half" idx="10"/>
          </p:nvPr>
        </p:nvSpPr>
        <p:spPr/>
        <p:txBody>
          <a:bodyPr/>
          <a:lstStyle/>
          <a:p>
            <a:fld id="{2623959D-B0B9-4BA3-8F29-5F6FD466B793}" type="datetimeFigureOut">
              <a:rPr lang="en-US" smtClean="0"/>
              <a:t>12/30/2020</a:t>
            </a:fld>
            <a:endParaRPr lang="en-US"/>
          </a:p>
        </p:txBody>
      </p:sp>
      <p:sp>
        <p:nvSpPr>
          <p:cNvPr id="8" name="Footer Placeholder 7">
            <a:extLst>
              <a:ext uri="{FF2B5EF4-FFF2-40B4-BE49-F238E27FC236}">
                <a16:creationId xmlns:a16="http://schemas.microsoft.com/office/drawing/2014/main" id="{27F13F4A-8B30-4447-8BC6-AEF1B9D07C4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6FEDD8-F8F5-408D-AC09-374177B592EF}"/>
              </a:ext>
            </a:extLst>
          </p:cNvPr>
          <p:cNvSpPr>
            <a:spLocks noGrp="1"/>
          </p:cNvSpPr>
          <p:nvPr>
            <p:ph type="sldNum" sz="quarter" idx="12"/>
          </p:nvPr>
        </p:nvSpPr>
        <p:spPr/>
        <p:txBody>
          <a:bodyPr/>
          <a:lstStyle/>
          <a:p>
            <a:fld id="{E45BCB74-3ACA-4512-95C0-0110D4CBC832}" type="slidenum">
              <a:rPr lang="en-US" smtClean="0"/>
              <a:t>‹#›</a:t>
            </a:fld>
            <a:endParaRPr lang="en-US"/>
          </a:p>
        </p:txBody>
      </p:sp>
    </p:spTree>
    <p:extLst>
      <p:ext uri="{BB962C8B-B14F-4D97-AF65-F5344CB8AC3E}">
        <p14:creationId xmlns:p14="http://schemas.microsoft.com/office/powerpoint/2010/main" val="4146731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58B2B-804C-4343-AB86-AA1EC5E49FB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83EEA1B-8C53-43CC-ACD1-B597283C95CB}"/>
              </a:ext>
            </a:extLst>
          </p:cNvPr>
          <p:cNvSpPr>
            <a:spLocks noGrp="1"/>
          </p:cNvSpPr>
          <p:nvPr>
            <p:ph type="dt" sz="half" idx="10"/>
          </p:nvPr>
        </p:nvSpPr>
        <p:spPr/>
        <p:txBody>
          <a:bodyPr/>
          <a:lstStyle/>
          <a:p>
            <a:fld id="{2623959D-B0B9-4BA3-8F29-5F6FD466B793}" type="datetimeFigureOut">
              <a:rPr lang="en-US" smtClean="0"/>
              <a:t>12/30/2020</a:t>
            </a:fld>
            <a:endParaRPr lang="en-US"/>
          </a:p>
        </p:txBody>
      </p:sp>
      <p:sp>
        <p:nvSpPr>
          <p:cNvPr id="4" name="Footer Placeholder 3">
            <a:extLst>
              <a:ext uri="{FF2B5EF4-FFF2-40B4-BE49-F238E27FC236}">
                <a16:creationId xmlns:a16="http://schemas.microsoft.com/office/drawing/2014/main" id="{C3D5A367-18A4-4E9A-8DBE-B703C92E8F1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91EF06F-8614-4640-B096-644E0A3A54F9}"/>
              </a:ext>
            </a:extLst>
          </p:cNvPr>
          <p:cNvSpPr>
            <a:spLocks noGrp="1"/>
          </p:cNvSpPr>
          <p:nvPr>
            <p:ph type="sldNum" sz="quarter" idx="12"/>
          </p:nvPr>
        </p:nvSpPr>
        <p:spPr/>
        <p:txBody>
          <a:bodyPr/>
          <a:lstStyle/>
          <a:p>
            <a:fld id="{E45BCB74-3ACA-4512-95C0-0110D4CBC832}" type="slidenum">
              <a:rPr lang="en-US" smtClean="0"/>
              <a:t>‹#›</a:t>
            </a:fld>
            <a:endParaRPr lang="en-US"/>
          </a:p>
        </p:txBody>
      </p:sp>
    </p:spTree>
    <p:extLst>
      <p:ext uri="{BB962C8B-B14F-4D97-AF65-F5344CB8AC3E}">
        <p14:creationId xmlns:p14="http://schemas.microsoft.com/office/powerpoint/2010/main" val="2479885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5A914DF-9F5A-48DC-956C-B32188BE22FC}"/>
              </a:ext>
            </a:extLst>
          </p:cNvPr>
          <p:cNvSpPr>
            <a:spLocks noGrp="1"/>
          </p:cNvSpPr>
          <p:nvPr>
            <p:ph type="dt" sz="half" idx="10"/>
          </p:nvPr>
        </p:nvSpPr>
        <p:spPr/>
        <p:txBody>
          <a:bodyPr/>
          <a:lstStyle/>
          <a:p>
            <a:fld id="{2623959D-B0B9-4BA3-8F29-5F6FD466B793}" type="datetimeFigureOut">
              <a:rPr lang="en-US" smtClean="0"/>
              <a:t>12/30/2020</a:t>
            </a:fld>
            <a:endParaRPr lang="en-US"/>
          </a:p>
        </p:txBody>
      </p:sp>
      <p:sp>
        <p:nvSpPr>
          <p:cNvPr id="3" name="Footer Placeholder 2">
            <a:extLst>
              <a:ext uri="{FF2B5EF4-FFF2-40B4-BE49-F238E27FC236}">
                <a16:creationId xmlns:a16="http://schemas.microsoft.com/office/drawing/2014/main" id="{199D22A4-61E3-4B67-82F5-E6EF6E96F8D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35234B7-39D4-4713-A977-825A6141CA28}"/>
              </a:ext>
            </a:extLst>
          </p:cNvPr>
          <p:cNvSpPr>
            <a:spLocks noGrp="1"/>
          </p:cNvSpPr>
          <p:nvPr>
            <p:ph type="sldNum" sz="quarter" idx="12"/>
          </p:nvPr>
        </p:nvSpPr>
        <p:spPr/>
        <p:txBody>
          <a:bodyPr/>
          <a:lstStyle/>
          <a:p>
            <a:fld id="{E45BCB74-3ACA-4512-95C0-0110D4CBC832}" type="slidenum">
              <a:rPr lang="en-US" smtClean="0"/>
              <a:t>‹#›</a:t>
            </a:fld>
            <a:endParaRPr lang="en-US"/>
          </a:p>
        </p:txBody>
      </p:sp>
    </p:spTree>
    <p:extLst>
      <p:ext uri="{BB962C8B-B14F-4D97-AF65-F5344CB8AC3E}">
        <p14:creationId xmlns:p14="http://schemas.microsoft.com/office/powerpoint/2010/main" val="2086937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BFABB-B96F-4369-99B3-EBA33F659A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F5E3FBB-23D0-4428-A7CE-282F8F1B91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7FF94E9-7D76-4830-8F39-546EF5B6C6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CF8019-36B8-4881-ADDD-227573CD2CC9}"/>
              </a:ext>
            </a:extLst>
          </p:cNvPr>
          <p:cNvSpPr>
            <a:spLocks noGrp="1"/>
          </p:cNvSpPr>
          <p:nvPr>
            <p:ph type="dt" sz="half" idx="10"/>
          </p:nvPr>
        </p:nvSpPr>
        <p:spPr/>
        <p:txBody>
          <a:bodyPr/>
          <a:lstStyle/>
          <a:p>
            <a:fld id="{2623959D-B0B9-4BA3-8F29-5F6FD466B793}" type="datetimeFigureOut">
              <a:rPr lang="en-US" smtClean="0"/>
              <a:t>12/30/2020</a:t>
            </a:fld>
            <a:endParaRPr lang="en-US"/>
          </a:p>
        </p:txBody>
      </p:sp>
      <p:sp>
        <p:nvSpPr>
          <p:cNvPr id="6" name="Footer Placeholder 5">
            <a:extLst>
              <a:ext uri="{FF2B5EF4-FFF2-40B4-BE49-F238E27FC236}">
                <a16:creationId xmlns:a16="http://schemas.microsoft.com/office/drawing/2014/main" id="{CDE6F7AB-CBB2-44A5-AD36-B943F70A2F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35ADF6-683A-40BE-AFCF-18B4848256FA}"/>
              </a:ext>
            </a:extLst>
          </p:cNvPr>
          <p:cNvSpPr>
            <a:spLocks noGrp="1"/>
          </p:cNvSpPr>
          <p:nvPr>
            <p:ph type="sldNum" sz="quarter" idx="12"/>
          </p:nvPr>
        </p:nvSpPr>
        <p:spPr/>
        <p:txBody>
          <a:bodyPr/>
          <a:lstStyle/>
          <a:p>
            <a:fld id="{E45BCB74-3ACA-4512-95C0-0110D4CBC832}" type="slidenum">
              <a:rPr lang="en-US" smtClean="0"/>
              <a:t>‹#›</a:t>
            </a:fld>
            <a:endParaRPr lang="en-US"/>
          </a:p>
        </p:txBody>
      </p:sp>
    </p:spTree>
    <p:extLst>
      <p:ext uri="{BB962C8B-B14F-4D97-AF65-F5344CB8AC3E}">
        <p14:creationId xmlns:p14="http://schemas.microsoft.com/office/powerpoint/2010/main" val="3071194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F2357-6513-4C42-B2AE-83F7D3CB09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BFC7650-04DB-41ED-8523-8C197A5AAB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3824BC-3E83-4770-BD51-B212F8F1E9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8A9DDFC-D013-4FEB-9D1E-ABCC091262AA}"/>
              </a:ext>
            </a:extLst>
          </p:cNvPr>
          <p:cNvSpPr>
            <a:spLocks noGrp="1"/>
          </p:cNvSpPr>
          <p:nvPr>
            <p:ph type="dt" sz="half" idx="10"/>
          </p:nvPr>
        </p:nvSpPr>
        <p:spPr/>
        <p:txBody>
          <a:bodyPr/>
          <a:lstStyle/>
          <a:p>
            <a:fld id="{2623959D-B0B9-4BA3-8F29-5F6FD466B793}" type="datetimeFigureOut">
              <a:rPr lang="en-US" smtClean="0"/>
              <a:t>12/30/2020</a:t>
            </a:fld>
            <a:endParaRPr lang="en-US"/>
          </a:p>
        </p:txBody>
      </p:sp>
      <p:sp>
        <p:nvSpPr>
          <p:cNvPr id="6" name="Footer Placeholder 5">
            <a:extLst>
              <a:ext uri="{FF2B5EF4-FFF2-40B4-BE49-F238E27FC236}">
                <a16:creationId xmlns:a16="http://schemas.microsoft.com/office/drawing/2014/main" id="{8D8F31F9-A810-483F-832D-53B7B7AA09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0FB94A-AA32-4AD2-B675-AFA380F49540}"/>
              </a:ext>
            </a:extLst>
          </p:cNvPr>
          <p:cNvSpPr>
            <a:spLocks noGrp="1"/>
          </p:cNvSpPr>
          <p:nvPr>
            <p:ph type="sldNum" sz="quarter" idx="12"/>
          </p:nvPr>
        </p:nvSpPr>
        <p:spPr/>
        <p:txBody>
          <a:bodyPr/>
          <a:lstStyle/>
          <a:p>
            <a:fld id="{E45BCB74-3ACA-4512-95C0-0110D4CBC832}" type="slidenum">
              <a:rPr lang="en-US" smtClean="0"/>
              <a:t>‹#›</a:t>
            </a:fld>
            <a:endParaRPr lang="en-US"/>
          </a:p>
        </p:txBody>
      </p:sp>
    </p:spTree>
    <p:extLst>
      <p:ext uri="{BB962C8B-B14F-4D97-AF65-F5344CB8AC3E}">
        <p14:creationId xmlns:p14="http://schemas.microsoft.com/office/powerpoint/2010/main" val="639813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D7CA5-0088-4732-B472-A1EE3898E1A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B16BA99-DF03-4892-8591-2E79A740230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D07588-9F9B-45BB-8B56-15B25F408DAE}"/>
              </a:ext>
            </a:extLst>
          </p:cNvPr>
          <p:cNvSpPr>
            <a:spLocks noGrp="1"/>
          </p:cNvSpPr>
          <p:nvPr>
            <p:ph type="dt" sz="half" idx="10"/>
          </p:nvPr>
        </p:nvSpPr>
        <p:spPr/>
        <p:txBody>
          <a:bodyPr/>
          <a:lstStyle/>
          <a:p>
            <a:fld id="{2623959D-B0B9-4BA3-8F29-5F6FD466B793}" type="datetimeFigureOut">
              <a:rPr lang="en-US" smtClean="0"/>
              <a:t>12/30/2020</a:t>
            </a:fld>
            <a:endParaRPr lang="en-US"/>
          </a:p>
        </p:txBody>
      </p:sp>
      <p:sp>
        <p:nvSpPr>
          <p:cNvPr id="5" name="Footer Placeholder 4">
            <a:extLst>
              <a:ext uri="{FF2B5EF4-FFF2-40B4-BE49-F238E27FC236}">
                <a16:creationId xmlns:a16="http://schemas.microsoft.com/office/drawing/2014/main" id="{3101C08D-ADF3-4EBF-BE49-9D2BB1CC5B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207725-9CDB-41BB-BDB7-67CB281AF24B}"/>
              </a:ext>
            </a:extLst>
          </p:cNvPr>
          <p:cNvSpPr>
            <a:spLocks noGrp="1"/>
          </p:cNvSpPr>
          <p:nvPr>
            <p:ph type="sldNum" sz="quarter" idx="12"/>
          </p:nvPr>
        </p:nvSpPr>
        <p:spPr/>
        <p:txBody>
          <a:bodyPr/>
          <a:lstStyle/>
          <a:p>
            <a:fld id="{E45BCB74-3ACA-4512-95C0-0110D4CBC832}" type="slidenum">
              <a:rPr lang="en-US" smtClean="0"/>
              <a:t>‹#›</a:t>
            </a:fld>
            <a:endParaRPr lang="en-US"/>
          </a:p>
        </p:txBody>
      </p:sp>
    </p:spTree>
    <p:extLst>
      <p:ext uri="{BB962C8B-B14F-4D97-AF65-F5344CB8AC3E}">
        <p14:creationId xmlns:p14="http://schemas.microsoft.com/office/powerpoint/2010/main" val="1908557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0CE327-5D52-46A4-A58D-1524CEE95D6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9A0F8F1-C471-4A41-A794-BC137C5FF97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2CBC46-45A2-4962-9B55-67D67CBAE4E5}"/>
              </a:ext>
            </a:extLst>
          </p:cNvPr>
          <p:cNvSpPr>
            <a:spLocks noGrp="1"/>
          </p:cNvSpPr>
          <p:nvPr>
            <p:ph type="dt" sz="half" idx="10"/>
          </p:nvPr>
        </p:nvSpPr>
        <p:spPr/>
        <p:txBody>
          <a:bodyPr/>
          <a:lstStyle/>
          <a:p>
            <a:fld id="{2623959D-B0B9-4BA3-8F29-5F6FD466B793}" type="datetimeFigureOut">
              <a:rPr lang="en-US" smtClean="0"/>
              <a:t>12/30/2020</a:t>
            </a:fld>
            <a:endParaRPr lang="en-US"/>
          </a:p>
        </p:txBody>
      </p:sp>
      <p:sp>
        <p:nvSpPr>
          <p:cNvPr id="5" name="Footer Placeholder 4">
            <a:extLst>
              <a:ext uri="{FF2B5EF4-FFF2-40B4-BE49-F238E27FC236}">
                <a16:creationId xmlns:a16="http://schemas.microsoft.com/office/drawing/2014/main" id="{C5507159-94C8-414B-82B3-A77F23E82C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8DB749-7B78-4949-9137-9D4172EDA025}"/>
              </a:ext>
            </a:extLst>
          </p:cNvPr>
          <p:cNvSpPr>
            <a:spLocks noGrp="1"/>
          </p:cNvSpPr>
          <p:nvPr>
            <p:ph type="sldNum" sz="quarter" idx="12"/>
          </p:nvPr>
        </p:nvSpPr>
        <p:spPr/>
        <p:txBody>
          <a:bodyPr/>
          <a:lstStyle/>
          <a:p>
            <a:fld id="{E45BCB74-3ACA-4512-95C0-0110D4CBC832}" type="slidenum">
              <a:rPr lang="en-US" smtClean="0"/>
              <a:t>‹#›</a:t>
            </a:fld>
            <a:endParaRPr lang="en-US"/>
          </a:p>
        </p:txBody>
      </p:sp>
    </p:spTree>
    <p:extLst>
      <p:ext uri="{BB962C8B-B14F-4D97-AF65-F5344CB8AC3E}">
        <p14:creationId xmlns:p14="http://schemas.microsoft.com/office/powerpoint/2010/main" val="34374324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865F39D-3FD5-474D-ACBA-7D031E0297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F395BA5-626B-49D6-8069-ADB89AB2FD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44EA29-422A-4D91-9160-82162777C9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23959D-B0B9-4BA3-8F29-5F6FD466B793}" type="datetimeFigureOut">
              <a:rPr lang="en-US" smtClean="0"/>
              <a:t>12/30/2020</a:t>
            </a:fld>
            <a:endParaRPr lang="en-US"/>
          </a:p>
        </p:txBody>
      </p:sp>
      <p:sp>
        <p:nvSpPr>
          <p:cNvPr id="5" name="Footer Placeholder 4">
            <a:extLst>
              <a:ext uri="{FF2B5EF4-FFF2-40B4-BE49-F238E27FC236}">
                <a16:creationId xmlns:a16="http://schemas.microsoft.com/office/drawing/2014/main" id="{688C1044-561A-4545-B98E-18E8170ECB1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4ACC33C-9D53-4031-907D-2ED1DA2766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5BCB74-3ACA-4512-95C0-0110D4CBC832}" type="slidenum">
              <a:rPr lang="en-US" smtClean="0"/>
              <a:t>‹#›</a:t>
            </a:fld>
            <a:endParaRPr lang="en-US"/>
          </a:p>
        </p:txBody>
      </p:sp>
    </p:spTree>
    <p:extLst>
      <p:ext uri="{BB962C8B-B14F-4D97-AF65-F5344CB8AC3E}">
        <p14:creationId xmlns:p14="http://schemas.microsoft.com/office/powerpoint/2010/main" val="38373992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3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1745215"/>
            <a:ext cx="9144000" cy="2387600"/>
          </a:xfrm>
        </p:spPr>
        <p:txBody>
          <a:bodyPr>
            <a:normAutofit/>
          </a:bodyPr>
          <a:lstStyle/>
          <a:p>
            <a:r>
              <a:rPr lang="en-US" sz="4400" dirty="0"/>
              <a:t>Graduation project </a:t>
            </a:r>
            <a:r>
              <a:rPr lang="ar-SA" sz="4400" dirty="0"/>
              <a:t>2</a:t>
            </a:r>
            <a:br>
              <a:rPr lang="en-US" dirty="0"/>
            </a:br>
            <a:r>
              <a:rPr lang="en-US" sz="3200" b="1" dirty="0"/>
              <a:t>Comprehensive study for recycling factory for used Car Tires in West Bank</a:t>
            </a:r>
            <a:endParaRPr lang="en-US" sz="2700" dirty="0"/>
          </a:p>
        </p:txBody>
      </p:sp>
      <p:sp>
        <p:nvSpPr>
          <p:cNvPr id="3" name="Subtitle 2"/>
          <p:cNvSpPr>
            <a:spLocks noGrp="1"/>
          </p:cNvSpPr>
          <p:nvPr>
            <p:ph type="subTitle" idx="1"/>
          </p:nvPr>
        </p:nvSpPr>
        <p:spPr>
          <a:xfrm>
            <a:off x="1046921" y="4490969"/>
            <a:ext cx="9144000" cy="1968418"/>
          </a:xfrm>
        </p:spPr>
        <p:txBody>
          <a:bodyPr>
            <a:normAutofit fontScale="92500" lnSpcReduction="10000"/>
          </a:bodyPr>
          <a:lstStyle/>
          <a:p>
            <a:r>
              <a:rPr lang="en-US" dirty="0"/>
              <a:t>Group members : Khaled Arafat</a:t>
            </a:r>
          </a:p>
          <a:p>
            <a:r>
              <a:rPr lang="en-US" dirty="0"/>
              <a:t>                                      </a:t>
            </a:r>
            <a:r>
              <a:rPr lang="ar-JO" dirty="0"/>
              <a:t> </a:t>
            </a:r>
            <a:r>
              <a:rPr lang="en-US" dirty="0"/>
              <a:t>Muslem Dawood </a:t>
            </a:r>
          </a:p>
          <a:p>
            <a:r>
              <a:rPr lang="en-US" dirty="0"/>
              <a:t>                                       </a:t>
            </a:r>
            <a:r>
              <a:rPr lang="ar-JO" dirty="0"/>
              <a:t>  </a:t>
            </a:r>
            <a:r>
              <a:rPr lang="en-US" dirty="0"/>
              <a:t>Shrooq Khaleeliya </a:t>
            </a:r>
          </a:p>
          <a:p>
            <a:r>
              <a:rPr lang="en-US" dirty="0"/>
              <a:t>                     </a:t>
            </a:r>
            <a:r>
              <a:rPr lang="ar-JO" dirty="0"/>
              <a:t>  </a:t>
            </a:r>
            <a:r>
              <a:rPr lang="en-US" dirty="0"/>
              <a:t> Ali Issam</a:t>
            </a:r>
          </a:p>
          <a:p>
            <a:r>
              <a:rPr lang="en-US" dirty="0"/>
              <a:t>                            Supervisor name :Dr. Muwia Tahseen Ramadan   </a:t>
            </a:r>
          </a:p>
        </p:txBody>
      </p:sp>
      <p:pic>
        <p:nvPicPr>
          <p:cNvPr id="4" name="Picture 3"/>
          <p:cNvPicPr>
            <a:picLocks noChangeAspect="1"/>
          </p:cNvPicPr>
          <p:nvPr/>
        </p:nvPicPr>
        <p:blipFill>
          <a:blip r:embed="rId2"/>
          <a:stretch>
            <a:fillRect/>
          </a:stretch>
        </p:blipFill>
        <p:spPr>
          <a:xfrm>
            <a:off x="4167997" y="398613"/>
            <a:ext cx="2882160" cy="2043502"/>
          </a:xfrm>
          <a:prstGeom prst="rect">
            <a:avLst/>
          </a:prstGeom>
        </p:spPr>
      </p:pic>
    </p:spTree>
    <p:extLst>
      <p:ext uri="{BB962C8B-B14F-4D97-AF65-F5344CB8AC3E}">
        <p14:creationId xmlns:p14="http://schemas.microsoft.com/office/powerpoint/2010/main" val="1288834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9904" y="418134"/>
            <a:ext cx="10515600" cy="1325563"/>
          </a:xfrm>
        </p:spPr>
        <p:txBody>
          <a:bodyPr/>
          <a:lstStyle/>
          <a:p>
            <a:r>
              <a:rPr lang="en-US" dirty="0">
                <a:latin typeface="Times New Roman" panose="02020603050405020304" pitchFamily="18" charset="0"/>
                <a:cs typeface="Times New Roman" panose="02020603050405020304" pitchFamily="18" charset="0"/>
              </a:rPr>
              <a:t>Introduction</a:t>
            </a:r>
          </a:p>
        </p:txBody>
      </p:sp>
      <p:sp>
        <p:nvSpPr>
          <p:cNvPr id="3" name="Content Placeholder 2"/>
          <p:cNvSpPr>
            <a:spLocks noGrp="1"/>
          </p:cNvSpPr>
          <p:nvPr>
            <p:ph idx="1"/>
          </p:nvPr>
        </p:nvSpPr>
        <p:spPr>
          <a:xfrm>
            <a:off x="930965" y="1918391"/>
            <a:ext cx="10515600" cy="4351338"/>
          </a:xfrm>
        </p:spPr>
        <p:txBody>
          <a:bodyPr>
            <a:normAutofit/>
          </a:bodyPr>
          <a:lstStyle/>
          <a:p>
            <a:r>
              <a:rPr lang="en-US" dirty="0">
                <a:latin typeface="Times New Roman" panose="02020603050405020304" pitchFamily="18" charset="0"/>
                <a:cs typeface="Times New Roman" panose="02020603050405020304" pitchFamily="18" charset="0"/>
              </a:rPr>
              <a:t>Our project talks about building a factory to recycle used car tires (UCT) and benefit from them in healthy ways and avoid environmental pollution resulting from burning them and other methods that have a negative impact on the environment.</a:t>
            </a:r>
          </a:p>
        </p:txBody>
      </p:sp>
    </p:spTree>
    <p:extLst>
      <p:ext uri="{BB962C8B-B14F-4D97-AF65-F5344CB8AC3E}">
        <p14:creationId xmlns:p14="http://schemas.microsoft.com/office/powerpoint/2010/main" val="780719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4131" y="365126"/>
            <a:ext cx="10515600" cy="652306"/>
          </a:xfrm>
        </p:spPr>
        <p:txBody>
          <a:bodyPr>
            <a:normAutofit/>
          </a:bodyPr>
          <a:lstStyle/>
          <a:p>
            <a:r>
              <a:rPr lang="en-US" sz="2400" b="1" dirty="0">
                <a:latin typeface="Times New Roman" panose="02020603050405020304" pitchFamily="18" charset="0"/>
                <a:cs typeface="Times New Roman" panose="02020603050405020304" pitchFamily="18" charset="0"/>
              </a:rPr>
              <a:t>Available methods for collecting used tires (raw materials)</a:t>
            </a: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017432"/>
            <a:ext cx="10515600" cy="5705340"/>
          </a:xfrm>
        </p:spPr>
        <p:txBody>
          <a:bodyPr>
            <a:normAutofit/>
          </a:bodyPr>
          <a:lstStyle/>
          <a:p>
            <a:r>
              <a:rPr lang="en-US" sz="1800" dirty="0">
                <a:cs typeface="+mj-cs"/>
              </a:rPr>
              <a:t>In this section, we will talk about methods that we can rely on to collect used tires (raw materials) to start recycling them to obtain useful products through the application of supply chain principles that aim to reduce waste wherever possible.</a:t>
            </a:r>
          </a:p>
          <a:p>
            <a:r>
              <a:rPr lang="en-US" sz="1800" b="1" dirty="0">
                <a:cs typeface="+mj-cs"/>
              </a:rPr>
              <a:t>First method</a:t>
            </a:r>
            <a:r>
              <a:rPr lang="ar-JO" sz="1800" b="1" dirty="0">
                <a:cs typeface="+mj-cs"/>
              </a:rPr>
              <a:t>: </a:t>
            </a:r>
            <a:endParaRPr lang="en-US" sz="1800" dirty="0">
              <a:cs typeface="+mj-cs"/>
            </a:endParaRPr>
          </a:p>
          <a:p>
            <a:r>
              <a:rPr lang="en-US" sz="1800" dirty="0">
                <a:cs typeface="+mj-cs"/>
              </a:rPr>
              <a:t>The used tires are collected in agreement with the owners of the maintenance centers, provided that the tires are taken periodically, and when this proposal was submitted to them, it won a great agreement from them to rid them of the tires that cause them problems in terms of taking an area that can be exploited and distorting the exterior of the maintenance center. And that the assembly process is carried out using a transport cart belonging to the factory, so that the used tires are transported directly from the maintenance centers to the factory from various regions.</a:t>
            </a:r>
          </a:p>
          <a:p>
            <a:r>
              <a:rPr lang="en-US" sz="1800" dirty="0">
                <a:cs typeface="+mj-cs"/>
              </a:rPr>
              <a:t>The number of used tires (raw materials) expected to be obtained daily 450-500 tire</a:t>
            </a:r>
            <a:r>
              <a:rPr lang="ar-JO" sz="1800" dirty="0">
                <a:cs typeface="+mj-cs"/>
              </a:rPr>
              <a:t>. </a:t>
            </a:r>
            <a:endParaRPr lang="en-US" sz="1800" dirty="0">
              <a:cs typeface="+mj-cs"/>
            </a:endParaRPr>
          </a:p>
          <a:p>
            <a:r>
              <a:rPr lang="en-US" sz="1800" b="1" dirty="0">
                <a:cs typeface="+mj-cs"/>
              </a:rPr>
              <a:t>Second method:</a:t>
            </a:r>
          </a:p>
          <a:p>
            <a:r>
              <a:rPr lang="en-US" sz="1800" dirty="0">
                <a:cs typeface="+mj-cs"/>
              </a:rPr>
              <a:t>Represented by the opening of maintenance centers to replace used tires with new ones, so that these centers are affiliated with the factory in particular, and new tires can be sold at cost prices to encourage customers to replace old tires in these centers, and to ensure that the largest possible quantity of used tires is obtained through these centers.</a:t>
            </a:r>
          </a:p>
          <a:p>
            <a:r>
              <a:rPr lang="en-US" sz="1800" dirty="0">
                <a:cs typeface="+mj-cs"/>
              </a:rPr>
              <a:t>In the beginning, we will be establishing one maintenance center beside the factory</a:t>
            </a:r>
            <a:r>
              <a:rPr lang="ar-JO" sz="1800" dirty="0">
                <a:cs typeface="+mj-cs"/>
              </a:rPr>
              <a:t>.</a:t>
            </a:r>
            <a:endParaRPr lang="en-US" sz="1800" dirty="0">
              <a:cs typeface="+mj-cs"/>
            </a:endParaRPr>
          </a:p>
          <a:p>
            <a:r>
              <a:rPr lang="en-US" sz="1800" dirty="0">
                <a:cs typeface="+mj-cs"/>
              </a:rPr>
              <a:t>The number of used tires (raw materials) expected to be obtained daily 10-15 tire per center</a:t>
            </a:r>
            <a:r>
              <a:rPr lang="ar-JO" sz="1800" dirty="0">
                <a:cs typeface="+mj-cs"/>
              </a:rPr>
              <a:t>.</a:t>
            </a:r>
            <a:endParaRPr lang="en-US" sz="1800" dirty="0">
              <a:cs typeface="+mj-cs"/>
            </a:endParaRPr>
          </a:p>
          <a:p>
            <a:endParaRPr lang="en-US" sz="1800" dirty="0">
              <a:cs typeface="+mj-cs"/>
            </a:endParaRPr>
          </a:p>
          <a:p>
            <a:endParaRPr lang="en-US" sz="1800" dirty="0">
              <a:cs typeface="+mj-cs"/>
            </a:endParaRPr>
          </a:p>
        </p:txBody>
      </p:sp>
    </p:spTree>
    <p:extLst>
      <p:ext uri="{BB962C8B-B14F-4D97-AF65-F5344CB8AC3E}">
        <p14:creationId xmlns:p14="http://schemas.microsoft.com/office/powerpoint/2010/main" val="2763603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5679" y="484394"/>
            <a:ext cx="10515600" cy="665185"/>
          </a:xfrm>
        </p:spPr>
        <p:txBody>
          <a:bodyPr>
            <a:normAutofit fontScale="90000"/>
          </a:bodyPr>
          <a:lstStyle/>
          <a:p>
            <a:r>
              <a:rPr lang="en-US" b="1" dirty="0">
                <a:latin typeface="Times New Roman" panose="02020603050405020304" pitchFamily="18" charset="0"/>
                <a:cs typeface="Times New Roman" panose="02020603050405020304" pitchFamily="18" charset="0"/>
              </a:rPr>
              <a:t>Third method</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05679" y="1346222"/>
            <a:ext cx="10515600" cy="5146653"/>
          </a:xfrm>
        </p:spPr>
        <p:txBody>
          <a:bodyPr>
            <a:normAutofit/>
          </a:bodyPr>
          <a:lstStyle/>
          <a:p>
            <a:r>
              <a:rPr lang="en-US" sz="2000" dirty="0">
                <a:latin typeface="Times New Roman" panose="02020603050405020304" pitchFamily="18" charset="0"/>
                <a:cs typeface="Times New Roman" panose="02020603050405020304" pitchFamily="18" charset="0"/>
              </a:rPr>
              <a:t>Tires are collected by contracting with municipal councils and waste dumps that cover the areas of the West Bank so that they collect tires and supply them to the factory, provided that the transportation costs are paid.</a:t>
            </a:r>
          </a:p>
          <a:p>
            <a:r>
              <a:rPr lang="en-US" sz="2000" dirty="0">
                <a:latin typeface="Times New Roman" panose="02020603050405020304" pitchFamily="18" charset="0"/>
                <a:cs typeface="Times New Roman" panose="02020603050405020304" pitchFamily="18" charset="0"/>
              </a:rPr>
              <a:t>The number of used tires expected to be obtained daily 500-550 tire.</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Methodology used to collect tires </a:t>
            </a:r>
          </a:p>
          <a:p>
            <a:r>
              <a:rPr lang="en-US" sz="2000" dirty="0">
                <a:latin typeface="Times New Roman" panose="02020603050405020304" pitchFamily="18" charset="0"/>
                <a:cs typeface="Times New Roman" panose="02020603050405020304" pitchFamily="18" charset="0"/>
              </a:rPr>
              <a:t>After determining the production line, the number of tires required to operate it reached 960 tires per day, and accordingly, the best tire assembly methods were determined. For starters, we will use the first, second and third method, to supply us with 950-1000 tires per day, thus we have obtained the required quantity of tires that meet the needs of the production line and the marketing plan (Demand), as the price of one tire is 3.6 shekels.</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169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5922" y="457890"/>
            <a:ext cx="10515600" cy="665185"/>
          </a:xfrm>
        </p:spPr>
        <p:txBody>
          <a:bodyPr>
            <a:normAutofit fontScale="90000"/>
          </a:bodyPr>
          <a:lstStyle/>
          <a:p>
            <a:r>
              <a:rPr lang="en-US" dirty="0">
                <a:latin typeface="Times New Roman" panose="02020603050405020304" pitchFamily="18" charset="0"/>
                <a:cs typeface="Times New Roman" panose="02020603050405020304" pitchFamily="18" charset="0"/>
              </a:rPr>
              <a:t>Future plan</a:t>
            </a:r>
          </a:p>
        </p:txBody>
      </p:sp>
      <p:sp>
        <p:nvSpPr>
          <p:cNvPr id="3" name="Content Placeholder 2"/>
          <p:cNvSpPr>
            <a:spLocks noGrp="1"/>
          </p:cNvSpPr>
          <p:nvPr>
            <p:ph idx="1"/>
          </p:nvPr>
        </p:nvSpPr>
        <p:spPr>
          <a:xfrm>
            <a:off x="838200" y="1382619"/>
            <a:ext cx="10515600" cy="5146653"/>
          </a:xfrm>
        </p:spPr>
        <p:txBody>
          <a:bodyPr>
            <a:normAutofit/>
          </a:bodyPr>
          <a:lstStyle/>
          <a:p>
            <a:r>
              <a:rPr lang="en-US" sz="2000" dirty="0">
                <a:latin typeface="Times New Roman" panose="02020603050405020304" pitchFamily="18" charset="0"/>
                <a:cs typeface="Times New Roman" panose="02020603050405020304" pitchFamily="18" charset="0"/>
              </a:rPr>
              <a:t>The second option for the third method is for the municipal councils to collect tires from all areas of the West Bank and bring them to the factory in exchange for the service provided by the factory from disposing of tires that are difficult to deal with in landfills. After submitting the proposal to the competent authorities in the Ministry of Local Government, we appreciate it highly and can be applied by obtaining support from the competent authorities.</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The second method will be adopted as a future plan to collect tires due to its high cost, as the cost of opening a maintenance center , and this constitutes a burden at the beginning of work. But the number of tires at the beginning will be in large quantities, but these quantities will decrease with time and we will need to open these centers to provide the necessary quantity to operate the production line.</a:t>
            </a:r>
          </a:p>
          <a:p>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42746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56312-882A-4888-AE6F-C545D3E7435E}"/>
              </a:ext>
            </a:extLst>
          </p:cNvPr>
          <p:cNvSpPr>
            <a:spLocks noGrp="1"/>
          </p:cNvSpPr>
          <p:nvPr>
            <p:ph type="ctrTitle"/>
          </p:nvPr>
        </p:nvSpPr>
        <p:spPr>
          <a:xfrm>
            <a:off x="1351722" y="4117354"/>
            <a:ext cx="9144000" cy="2387600"/>
          </a:xfrm>
        </p:spPr>
        <p:txBody>
          <a:bodyPr>
            <a:noAutofit/>
          </a:bodyPr>
          <a:lstStyle/>
          <a:p>
            <a:r>
              <a:rPr lang="en-US" sz="4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Machines</a:t>
            </a:r>
            <a:br>
              <a:rPr lang="en-US" sz="4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19300" dirty="0"/>
          </a:p>
        </p:txBody>
      </p:sp>
    </p:spTree>
    <p:extLst>
      <p:ext uri="{BB962C8B-B14F-4D97-AF65-F5344CB8AC3E}">
        <p14:creationId xmlns:p14="http://schemas.microsoft.com/office/powerpoint/2010/main" val="3845544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2FD8A-C432-445D-9CB5-BCC66640AFFB}"/>
              </a:ext>
            </a:extLst>
          </p:cNvPr>
          <p:cNvSpPr>
            <a:spLocks noGrp="1"/>
          </p:cNvSpPr>
          <p:nvPr>
            <p:ph type="title"/>
          </p:nvPr>
        </p:nvSpPr>
        <p:spPr>
          <a:xfrm>
            <a:off x="559904" y="589722"/>
            <a:ext cx="10515600" cy="1325563"/>
          </a:xfrm>
        </p:spPr>
        <p:txBody>
          <a:bodyPr>
            <a:normAutofit/>
          </a:bodyPr>
          <a:lstStyle/>
          <a:p>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Tire Cleaner machine </a:t>
            </a:r>
            <a:b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6000" dirty="0"/>
          </a:p>
        </p:txBody>
      </p:sp>
      <p:pic>
        <p:nvPicPr>
          <p:cNvPr id="4" name="Picture 3">
            <a:extLst>
              <a:ext uri="{FF2B5EF4-FFF2-40B4-BE49-F238E27FC236}">
                <a16:creationId xmlns:a16="http://schemas.microsoft.com/office/drawing/2014/main" id="{4199C6AB-15CF-4C34-96FA-64B3E7575A14}"/>
              </a:ext>
            </a:extLst>
          </p:cNvPr>
          <p:cNvPicPr/>
          <p:nvPr/>
        </p:nvPicPr>
        <p:blipFill>
          <a:blip r:embed="rId2">
            <a:extLst>
              <a:ext uri="{28A0092B-C50C-407E-A947-70E740481C1C}">
                <a14:useLocalDpi xmlns:a14="http://schemas.microsoft.com/office/drawing/2010/main" val="0"/>
              </a:ext>
            </a:extLst>
          </a:blip>
          <a:stretch>
            <a:fillRect/>
          </a:stretch>
        </p:blipFill>
        <p:spPr>
          <a:xfrm>
            <a:off x="2300908" y="2831585"/>
            <a:ext cx="7590183" cy="3567154"/>
          </a:xfrm>
          <a:prstGeom prst="rect">
            <a:avLst/>
          </a:prstGeom>
        </p:spPr>
      </p:pic>
      <p:sp>
        <p:nvSpPr>
          <p:cNvPr id="6" name="TextBox 5">
            <a:extLst>
              <a:ext uri="{FF2B5EF4-FFF2-40B4-BE49-F238E27FC236}">
                <a16:creationId xmlns:a16="http://schemas.microsoft.com/office/drawing/2014/main" id="{1EC6BA24-BB51-4684-BFD5-16EEA83A303B}"/>
              </a:ext>
            </a:extLst>
          </p:cNvPr>
          <p:cNvSpPr txBox="1"/>
          <p:nvPr/>
        </p:nvSpPr>
        <p:spPr>
          <a:xfrm>
            <a:off x="993913" y="1506022"/>
            <a:ext cx="9568070" cy="1569660"/>
          </a:xfrm>
          <a:prstGeom prst="rect">
            <a:avLst/>
          </a:prstGeom>
          <a:noFill/>
        </p:spPr>
        <p:txBody>
          <a:bodyPr wrap="square">
            <a:spAutoFit/>
          </a:bodyPr>
          <a:lstStyle/>
          <a:p>
            <a:pPr marL="285750" indent="-285750">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The first process in the rubber tile manufacturing process</a:t>
            </a:r>
            <a:endParaRPr lang="ar-AE" sz="2400" dirty="0">
              <a:effectLst/>
              <a:latin typeface="Times New Roman" panose="02020603050405020304" pitchFamily="18" charset="0"/>
              <a:ea typeface="Calibri" panose="020F0502020204030204" pitchFamily="34" charset="0"/>
            </a:endParaRPr>
          </a:p>
          <a:p>
            <a:pPr marL="285750" indent="-285750">
              <a:buFont typeface="Arial" panose="020B0604020202020204" pitchFamily="34" charset="0"/>
              <a:buChar char="•"/>
            </a:pPr>
            <a:r>
              <a:rPr lang="en-US" sz="2400" dirty="0">
                <a:latin typeface="Times New Roman" panose="02020603050405020304" pitchFamily="18" charset="0"/>
                <a:ea typeface="Calibri" panose="020F0502020204030204" pitchFamily="34" charset="0"/>
              </a:rPr>
              <a:t>M</a:t>
            </a:r>
            <a:r>
              <a:rPr lang="en-US" sz="2400" dirty="0">
                <a:effectLst/>
                <a:latin typeface="Times New Roman" panose="02020603050405020304" pitchFamily="18" charset="0"/>
                <a:ea typeface="Calibri" panose="020F0502020204030204" pitchFamily="34" charset="0"/>
              </a:rPr>
              <a:t>ake the tire clean, </a:t>
            </a:r>
            <a:r>
              <a:rPr lang="en-US" sz="2400" dirty="0">
                <a:latin typeface="Times New Roman" panose="02020603050405020304" pitchFamily="18" charset="0"/>
                <a:ea typeface="Calibri" panose="020F0502020204030204" pitchFamily="34" charset="0"/>
              </a:rPr>
              <a:t>and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reduce the dust discharge when shred tires.</a:t>
            </a:r>
          </a:p>
          <a:p>
            <a:pPr marL="285750" indent="-285750">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 Advantage: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Saving water</a:t>
            </a:r>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5528932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D77DC-0B1A-4BF5-8A89-EAAD966BD112}"/>
              </a:ext>
            </a:extLst>
          </p:cNvPr>
          <p:cNvSpPr>
            <a:spLocks noGrp="1"/>
          </p:cNvSpPr>
          <p:nvPr>
            <p:ph type="title"/>
          </p:nvPr>
        </p:nvSpPr>
        <p:spPr>
          <a:xfrm>
            <a:off x="639418" y="513487"/>
            <a:ext cx="10515600" cy="1325563"/>
          </a:xfrm>
        </p:spPr>
        <p:txBody>
          <a:bodyPr>
            <a:normAutofit/>
          </a:bodyPr>
          <a:lstStyle/>
          <a:p>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Tire debeader</a:t>
            </a:r>
            <a:b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5400" dirty="0"/>
          </a:p>
        </p:txBody>
      </p:sp>
      <p:sp>
        <p:nvSpPr>
          <p:cNvPr id="3" name="Content Placeholder 2">
            <a:extLst>
              <a:ext uri="{FF2B5EF4-FFF2-40B4-BE49-F238E27FC236}">
                <a16:creationId xmlns:a16="http://schemas.microsoft.com/office/drawing/2014/main" id="{57F9C19A-F63F-479E-BC00-F751B765CD89}"/>
              </a:ext>
            </a:extLst>
          </p:cNvPr>
          <p:cNvSpPr>
            <a:spLocks noGrp="1"/>
          </p:cNvSpPr>
          <p:nvPr>
            <p:ph idx="1"/>
          </p:nvPr>
        </p:nvSpPr>
        <p:spPr>
          <a:xfrm>
            <a:off x="639418" y="1176269"/>
            <a:ext cx="10515600" cy="665784"/>
          </a:xfrm>
        </p:spPr>
        <p:txBody>
          <a:bodyPr>
            <a:normAutofit/>
          </a:bodyPr>
          <a:lstStyle/>
          <a:p>
            <a:pPr marL="0" marR="0" algn="just">
              <a:lnSpc>
                <a:spcPct val="150000"/>
              </a:lnSpc>
              <a:spcBef>
                <a:spcPts val="0"/>
              </a:spcBef>
              <a:spcAft>
                <a:spcPts val="80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Disadvantages : </a:t>
            </a:r>
            <a:r>
              <a:rPr lang="en-US" sz="1800" dirty="0">
                <a:effectLst/>
                <a:latin typeface="Times New Roman" panose="02020603050405020304" pitchFamily="18" charset="0"/>
                <a:ea typeface="Calibri" panose="020F0502020204030204" pitchFamily="34" charset="0"/>
              </a:rPr>
              <a:t>Very slow</a:t>
            </a:r>
            <a:endParaRPr lang="en-US" dirty="0"/>
          </a:p>
        </p:txBody>
      </p:sp>
      <p:pic>
        <p:nvPicPr>
          <p:cNvPr id="5" name="Picture 4">
            <a:extLst>
              <a:ext uri="{FF2B5EF4-FFF2-40B4-BE49-F238E27FC236}">
                <a16:creationId xmlns:a16="http://schemas.microsoft.com/office/drawing/2014/main" id="{9C3F0043-2EE9-4AF4-B207-1956B4B71992}"/>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639418" y="2653197"/>
            <a:ext cx="3632862" cy="3179899"/>
          </a:xfrm>
          <a:prstGeom prst="rect">
            <a:avLst/>
          </a:prstGeom>
        </p:spPr>
      </p:pic>
      <p:pic>
        <p:nvPicPr>
          <p:cNvPr id="6" name="Picture 5">
            <a:extLst>
              <a:ext uri="{FF2B5EF4-FFF2-40B4-BE49-F238E27FC236}">
                <a16:creationId xmlns:a16="http://schemas.microsoft.com/office/drawing/2014/main" id="{A471571F-E167-4273-AEDB-61061884CD7D}"/>
              </a:ext>
            </a:extLst>
          </p:cNvPr>
          <p:cNvPicPr/>
          <p:nvPr/>
        </p:nvPicPr>
        <p:blipFill rotWithShape="1">
          <a:blip r:embed="rId3">
            <a:extLst>
              <a:ext uri="{28A0092B-C50C-407E-A947-70E740481C1C}">
                <a14:useLocalDpi xmlns:a14="http://schemas.microsoft.com/office/drawing/2010/main" val="0"/>
              </a:ext>
            </a:extLst>
          </a:blip>
          <a:srcRect t="18968"/>
          <a:stretch/>
        </p:blipFill>
        <p:spPr bwMode="auto">
          <a:xfrm>
            <a:off x="4452121" y="2653197"/>
            <a:ext cx="3632863" cy="3179899"/>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58C134B6-2E2C-4D07-8303-72F633CC1FA1}"/>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390862" y="2653197"/>
            <a:ext cx="2764155" cy="3179898"/>
          </a:xfrm>
          <a:prstGeom prst="rect">
            <a:avLst/>
          </a:prstGeom>
          <a:noFill/>
          <a:ln>
            <a:noFill/>
          </a:ln>
        </p:spPr>
      </p:pic>
    </p:spTree>
    <p:extLst>
      <p:ext uri="{BB962C8B-B14F-4D97-AF65-F5344CB8AC3E}">
        <p14:creationId xmlns:p14="http://schemas.microsoft.com/office/powerpoint/2010/main" val="2416831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E65EA-B583-4ECB-B849-9C5B1A09F4A9}"/>
              </a:ext>
            </a:extLst>
          </p:cNvPr>
          <p:cNvSpPr>
            <a:spLocks noGrp="1"/>
          </p:cNvSpPr>
          <p:nvPr>
            <p:ph type="title"/>
          </p:nvPr>
        </p:nvSpPr>
        <p:spPr/>
        <p:txBody>
          <a:bodyPr/>
          <a:lstStyle/>
          <a:p>
            <a:r>
              <a:rPr lang="en-US" sz="4400" b="1" dirty="0">
                <a:effectLst/>
                <a:latin typeface="Times New Roman" panose="02020603050405020304" pitchFamily="18" charset="0"/>
                <a:ea typeface="Times New Roman" panose="02020603050405020304" pitchFamily="18" charset="0"/>
                <a:cs typeface="Times New Roman" panose="02020603050405020304" pitchFamily="18" charset="0"/>
              </a:rPr>
              <a:t>Advance  tire debeader</a:t>
            </a:r>
            <a:br>
              <a:rPr lang="en-US" sz="4400" b="1"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dirty="0"/>
          </a:p>
        </p:txBody>
      </p:sp>
      <p:pic>
        <p:nvPicPr>
          <p:cNvPr id="4" name="Picture 3">
            <a:extLst>
              <a:ext uri="{FF2B5EF4-FFF2-40B4-BE49-F238E27FC236}">
                <a16:creationId xmlns:a16="http://schemas.microsoft.com/office/drawing/2014/main" id="{D8B43033-B518-42ED-A576-71528B95A3BD}"/>
              </a:ext>
            </a:extLst>
          </p:cNvPr>
          <p:cNvPicPr/>
          <p:nvPr/>
        </p:nvPicPr>
        <p:blipFill>
          <a:blip r:embed="rId2">
            <a:extLst>
              <a:ext uri="{28A0092B-C50C-407E-A947-70E740481C1C}">
                <a14:useLocalDpi xmlns:a14="http://schemas.microsoft.com/office/drawing/2010/main" val="0"/>
              </a:ext>
            </a:extLst>
          </a:blip>
          <a:stretch>
            <a:fillRect/>
          </a:stretch>
        </p:blipFill>
        <p:spPr>
          <a:xfrm>
            <a:off x="1895060" y="1895018"/>
            <a:ext cx="7169427" cy="4055208"/>
          </a:xfrm>
          <a:prstGeom prst="rect">
            <a:avLst/>
          </a:prstGeom>
        </p:spPr>
      </p:pic>
    </p:spTree>
    <p:extLst>
      <p:ext uri="{BB962C8B-B14F-4D97-AF65-F5344CB8AC3E}">
        <p14:creationId xmlns:p14="http://schemas.microsoft.com/office/powerpoint/2010/main" val="23811476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5294A-CCEE-4EFA-9CDE-3F525DF4E7EE}"/>
              </a:ext>
            </a:extLst>
          </p:cNvPr>
          <p:cNvSpPr>
            <a:spLocks noGrp="1"/>
          </p:cNvSpPr>
          <p:nvPr>
            <p:ph type="title"/>
          </p:nvPr>
        </p:nvSpPr>
        <p:spPr>
          <a:xfrm>
            <a:off x="241853" y="232603"/>
            <a:ext cx="10515600" cy="502893"/>
          </a:xfrm>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Tire shredder machine </a:t>
            </a:r>
            <a:endParaRPr lang="en-US" dirty="0"/>
          </a:p>
        </p:txBody>
      </p:sp>
      <p:sp>
        <p:nvSpPr>
          <p:cNvPr id="3" name="Content Placeholder 2">
            <a:extLst>
              <a:ext uri="{FF2B5EF4-FFF2-40B4-BE49-F238E27FC236}">
                <a16:creationId xmlns:a16="http://schemas.microsoft.com/office/drawing/2014/main" id="{E54744C3-B6C9-4149-A7C9-FE6FDECF8409}"/>
              </a:ext>
            </a:extLst>
          </p:cNvPr>
          <p:cNvSpPr>
            <a:spLocks noGrp="1"/>
          </p:cNvSpPr>
          <p:nvPr>
            <p:ph idx="1"/>
          </p:nvPr>
        </p:nvSpPr>
        <p:spPr>
          <a:xfrm>
            <a:off x="838200" y="692889"/>
            <a:ext cx="10515600" cy="2267646"/>
          </a:xfrm>
        </p:spPr>
        <p:txBody>
          <a:bodyPr>
            <a:normAutofit fontScale="77500" lnSpcReduction="20000"/>
          </a:bodyPr>
          <a:lstStyle/>
          <a:p>
            <a:pPr marL="0" marR="0" algn="just">
              <a:lnSpc>
                <a:spcPct val="150000"/>
              </a:lnSpc>
              <a:spcBef>
                <a:spcPts val="0"/>
              </a:spcBef>
              <a:spcAft>
                <a:spcPts val="800"/>
              </a:spcAft>
            </a:pPr>
            <a:r>
              <a:rPr lang="en-US" sz="2300" b="1" dirty="0">
                <a:effectLst/>
                <a:latin typeface="Times New Roman" panose="02020603050405020304" pitchFamily="18" charset="0"/>
                <a:ea typeface="Calibri" panose="020F0502020204030204" pitchFamily="34" charset="0"/>
                <a:cs typeface="Times New Roman" panose="02020603050405020304" pitchFamily="18" charset="0"/>
              </a:rPr>
              <a:t>Advantages</a:t>
            </a:r>
            <a:endParaRPr lang="en-US" sz="23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US" sz="2300" dirty="0">
                <a:effectLst/>
                <a:latin typeface="Times New Roman" panose="02020603050405020304" pitchFamily="18" charset="0"/>
                <a:ea typeface="Calibri" panose="020F0502020204030204" pitchFamily="34" charset="0"/>
                <a:cs typeface="Times New Roman" panose="02020603050405020304" pitchFamily="18" charset="0"/>
              </a:rPr>
              <a:t>Full automat</a:t>
            </a:r>
          </a:p>
          <a:p>
            <a:pPr marL="0" marR="0" algn="just">
              <a:lnSpc>
                <a:spcPct val="150000"/>
              </a:lnSpc>
              <a:spcBef>
                <a:spcPts val="0"/>
              </a:spcBef>
              <a:spcAft>
                <a:spcPts val="800"/>
              </a:spcAft>
            </a:pPr>
            <a:r>
              <a:rPr lang="en-US" sz="2300" b="1" dirty="0">
                <a:effectLst/>
                <a:latin typeface="Times New Roman" panose="02020603050405020304" pitchFamily="18" charset="0"/>
                <a:ea typeface="Calibri" panose="020F0502020204030204" pitchFamily="34" charset="0"/>
                <a:cs typeface="Times New Roman" panose="02020603050405020304" pitchFamily="18" charset="0"/>
              </a:rPr>
              <a:t>Disadvantages</a:t>
            </a:r>
            <a:endParaRPr lang="en-US" sz="23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300" dirty="0">
                <a:effectLst/>
                <a:latin typeface="Times New Roman" panose="02020603050405020304" pitchFamily="18" charset="0"/>
                <a:ea typeface="Calibri" panose="020F0502020204030204" pitchFamily="34" charset="0"/>
                <a:cs typeface="Times New Roman" panose="02020603050405020304" pitchFamily="18" charset="0"/>
              </a:rPr>
              <a:t>high electricity cost because it has two motors, And It works all the time without stopping</a:t>
            </a:r>
          </a:p>
          <a:p>
            <a:pPr marL="342900" marR="0" lvl="0" indent="-342900" algn="just">
              <a:lnSpc>
                <a:spcPct val="150000"/>
              </a:lnSpc>
              <a:spcBef>
                <a:spcPts val="0"/>
              </a:spcBef>
              <a:spcAft>
                <a:spcPts val="800"/>
              </a:spcAft>
              <a:buFont typeface="Symbol" panose="05050102010706020507" pitchFamily="18" charset="2"/>
              <a:buChar char=""/>
            </a:pPr>
            <a:r>
              <a:rPr lang="en-US" sz="2300" dirty="0">
                <a:effectLst/>
                <a:latin typeface="Times New Roman" panose="02020603050405020304" pitchFamily="18" charset="0"/>
                <a:ea typeface="Calibri" panose="020F0502020204030204" pitchFamily="34" charset="0"/>
                <a:cs typeface="Times New Roman" panose="02020603050405020304" pitchFamily="18" charset="0"/>
              </a:rPr>
              <a:t>Sometimes it requires human intervention to adjust the tire position for chopping</a:t>
            </a:r>
          </a:p>
        </p:txBody>
      </p:sp>
      <p:pic>
        <p:nvPicPr>
          <p:cNvPr id="4" name="Picture 3">
            <a:extLst>
              <a:ext uri="{FF2B5EF4-FFF2-40B4-BE49-F238E27FC236}">
                <a16:creationId xmlns:a16="http://schemas.microsoft.com/office/drawing/2014/main" id="{F149F488-DA43-4189-BB9F-BFD93CA27BD6}"/>
              </a:ext>
            </a:extLst>
          </p:cNvPr>
          <p:cNvPicPr/>
          <p:nvPr/>
        </p:nvPicPr>
        <p:blipFill>
          <a:blip r:embed="rId2">
            <a:extLst>
              <a:ext uri="{28A0092B-C50C-407E-A947-70E740481C1C}">
                <a14:useLocalDpi xmlns:a14="http://schemas.microsoft.com/office/drawing/2010/main" val="0"/>
              </a:ext>
            </a:extLst>
          </a:blip>
          <a:stretch>
            <a:fillRect/>
          </a:stretch>
        </p:blipFill>
        <p:spPr>
          <a:xfrm>
            <a:off x="490330" y="2966730"/>
            <a:ext cx="3909392" cy="3155774"/>
          </a:xfrm>
          <a:prstGeom prst="rect">
            <a:avLst/>
          </a:prstGeom>
        </p:spPr>
      </p:pic>
      <p:pic>
        <p:nvPicPr>
          <p:cNvPr id="5" name="Picture 4">
            <a:extLst>
              <a:ext uri="{FF2B5EF4-FFF2-40B4-BE49-F238E27FC236}">
                <a16:creationId xmlns:a16="http://schemas.microsoft.com/office/drawing/2014/main" id="{CA3FBCCF-A019-45BB-A140-3DC36E341732}"/>
              </a:ext>
            </a:extLst>
          </p:cNvPr>
          <p:cNvPicPr/>
          <p:nvPr/>
        </p:nvPicPr>
        <p:blipFill>
          <a:blip r:embed="rId3">
            <a:extLst>
              <a:ext uri="{28A0092B-C50C-407E-A947-70E740481C1C}">
                <a14:useLocalDpi xmlns:a14="http://schemas.microsoft.com/office/drawing/2010/main" val="0"/>
              </a:ext>
            </a:extLst>
          </a:blip>
          <a:stretch>
            <a:fillRect/>
          </a:stretch>
        </p:blipFill>
        <p:spPr>
          <a:xfrm>
            <a:off x="4724401" y="3004004"/>
            <a:ext cx="3419060" cy="3118500"/>
          </a:xfrm>
          <a:prstGeom prst="rect">
            <a:avLst/>
          </a:prstGeom>
        </p:spPr>
      </p:pic>
      <p:pic>
        <p:nvPicPr>
          <p:cNvPr id="6" name="Picture 5">
            <a:extLst>
              <a:ext uri="{FF2B5EF4-FFF2-40B4-BE49-F238E27FC236}">
                <a16:creationId xmlns:a16="http://schemas.microsoft.com/office/drawing/2014/main" id="{B4CEC64D-B5B5-47BD-9384-AE04B413AECD}"/>
              </a:ext>
            </a:extLst>
          </p:cNvPr>
          <p:cNvPicPr/>
          <p:nvPr/>
        </p:nvPicPr>
        <p:blipFill>
          <a:blip r:embed="rId4">
            <a:extLst>
              <a:ext uri="{28A0092B-C50C-407E-A947-70E740481C1C}">
                <a14:useLocalDpi xmlns:a14="http://schemas.microsoft.com/office/drawing/2010/main" val="0"/>
              </a:ext>
            </a:extLst>
          </a:blip>
          <a:stretch>
            <a:fillRect/>
          </a:stretch>
        </p:blipFill>
        <p:spPr>
          <a:xfrm>
            <a:off x="8468140" y="3163030"/>
            <a:ext cx="3220278" cy="3155774"/>
          </a:xfrm>
          <a:prstGeom prst="rect">
            <a:avLst/>
          </a:prstGeom>
        </p:spPr>
      </p:pic>
    </p:spTree>
    <p:extLst>
      <p:ext uri="{BB962C8B-B14F-4D97-AF65-F5344CB8AC3E}">
        <p14:creationId xmlns:p14="http://schemas.microsoft.com/office/powerpoint/2010/main" val="21800297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5949A-A00D-4E20-8C1F-2DA9251B4A19}"/>
              </a:ext>
            </a:extLst>
          </p:cNvPr>
          <p:cNvSpPr>
            <a:spLocks noGrp="1"/>
          </p:cNvSpPr>
          <p:nvPr>
            <p:ph type="title"/>
          </p:nvPr>
        </p:nvSpPr>
        <p:spPr>
          <a:xfrm>
            <a:off x="718930" y="365125"/>
            <a:ext cx="10515600" cy="1325563"/>
          </a:xfrm>
        </p:spPr>
        <p:txBody>
          <a:bodyPr>
            <a:normAutofit/>
          </a:bodyPr>
          <a:lstStyle/>
          <a:p>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Advance  Tire shredder machine </a:t>
            </a:r>
            <a:b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effectLst/>
                <a:latin typeface="Times New Roman" panose="02020603050405020304" pitchFamily="18" charset="0"/>
                <a:ea typeface="Calibri" panose="020F0502020204030204" pitchFamily="34" charset="0"/>
              </a:rPr>
              <a:t>Installing a water system to facilitate the fall of the tire inside the machine </a:t>
            </a:r>
            <a:endParaRPr lang="en-US" sz="5400" dirty="0"/>
          </a:p>
        </p:txBody>
      </p:sp>
      <p:pic>
        <p:nvPicPr>
          <p:cNvPr id="4" name="Picture 3">
            <a:extLst>
              <a:ext uri="{FF2B5EF4-FFF2-40B4-BE49-F238E27FC236}">
                <a16:creationId xmlns:a16="http://schemas.microsoft.com/office/drawing/2014/main" id="{8B2C97CA-1401-4CC2-9983-36CA7DE78188}"/>
              </a:ext>
            </a:extLst>
          </p:cNvPr>
          <p:cNvPicPr/>
          <p:nvPr/>
        </p:nvPicPr>
        <p:blipFill rotWithShape="1">
          <a:blip r:embed="rId2">
            <a:extLst>
              <a:ext uri="{28A0092B-C50C-407E-A947-70E740481C1C}">
                <a14:useLocalDpi xmlns:a14="http://schemas.microsoft.com/office/drawing/2010/main" val="0"/>
              </a:ext>
            </a:extLst>
          </a:blip>
          <a:srcRect l="13095" r="16995"/>
          <a:stretch/>
        </p:blipFill>
        <p:spPr bwMode="auto">
          <a:xfrm>
            <a:off x="838200" y="1809958"/>
            <a:ext cx="4767470" cy="3810000"/>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3B0E9309-5608-420B-B75F-0F8CFD6CE845}"/>
              </a:ext>
            </a:extLst>
          </p:cNvPr>
          <p:cNvPicPr/>
          <p:nvPr/>
        </p:nvPicPr>
        <p:blipFill>
          <a:blip r:embed="rId3">
            <a:extLst>
              <a:ext uri="{28A0092B-C50C-407E-A947-70E740481C1C}">
                <a14:useLocalDpi xmlns:a14="http://schemas.microsoft.com/office/drawing/2010/main" val="0"/>
              </a:ext>
            </a:extLst>
          </a:blip>
          <a:stretch>
            <a:fillRect/>
          </a:stretch>
        </p:blipFill>
        <p:spPr>
          <a:xfrm>
            <a:off x="6101729" y="1690688"/>
            <a:ext cx="5252071" cy="3810000"/>
          </a:xfrm>
          <a:prstGeom prst="rect">
            <a:avLst/>
          </a:prstGeom>
        </p:spPr>
      </p:pic>
    </p:spTree>
    <p:extLst>
      <p:ext uri="{BB962C8B-B14F-4D97-AF65-F5344CB8AC3E}">
        <p14:creationId xmlns:p14="http://schemas.microsoft.com/office/powerpoint/2010/main" val="241258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07617-CDC0-495C-96CF-D24E1741EB5F}"/>
              </a:ext>
            </a:extLst>
          </p:cNvPr>
          <p:cNvSpPr>
            <a:spLocks noGrp="1"/>
          </p:cNvSpPr>
          <p:nvPr>
            <p:ph type="title"/>
          </p:nvPr>
        </p:nvSpPr>
        <p:spPr>
          <a:xfrm>
            <a:off x="692425" y="772271"/>
            <a:ext cx="10515600" cy="814318"/>
          </a:xfrm>
        </p:spPr>
        <p:txBody>
          <a:bodyPr>
            <a:noAutofit/>
          </a:bodyPr>
          <a:lstStyle/>
          <a:p>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Rasper machine</a:t>
            </a:r>
            <a:b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5400" dirty="0"/>
          </a:p>
        </p:txBody>
      </p:sp>
      <p:pic>
        <p:nvPicPr>
          <p:cNvPr id="4" name="Picture 3">
            <a:extLst>
              <a:ext uri="{FF2B5EF4-FFF2-40B4-BE49-F238E27FC236}">
                <a16:creationId xmlns:a16="http://schemas.microsoft.com/office/drawing/2014/main" id="{BC18FF71-DEA9-461A-805C-74EAF9C12CA3}"/>
              </a:ext>
            </a:extLst>
          </p:cNvPr>
          <p:cNvPicPr/>
          <p:nvPr/>
        </p:nvPicPr>
        <p:blipFill>
          <a:blip r:embed="rId2">
            <a:extLst>
              <a:ext uri="{28A0092B-C50C-407E-A947-70E740481C1C}">
                <a14:useLocalDpi xmlns:a14="http://schemas.microsoft.com/office/drawing/2010/main" val="0"/>
              </a:ext>
            </a:extLst>
          </a:blip>
          <a:stretch>
            <a:fillRect/>
          </a:stretch>
        </p:blipFill>
        <p:spPr>
          <a:xfrm>
            <a:off x="692425" y="1586589"/>
            <a:ext cx="3786809" cy="2919150"/>
          </a:xfrm>
          <a:prstGeom prst="rect">
            <a:avLst/>
          </a:prstGeom>
        </p:spPr>
      </p:pic>
      <p:pic>
        <p:nvPicPr>
          <p:cNvPr id="5" name="Picture 4">
            <a:extLst>
              <a:ext uri="{FF2B5EF4-FFF2-40B4-BE49-F238E27FC236}">
                <a16:creationId xmlns:a16="http://schemas.microsoft.com/office/drawing/2014/main" id="{100DAF48-FB17-4DA1-89E6-5F754E679482}"/>
              </a:ext>
            </a:extLst>
          </p:cNvPr>
          <p:cNvPicPr/>
          <p:nvPr/>
        </p:nvPicPr>
        <p:blipFill>
          <a:blip r:embed="rId3">
            <a:extLst>
              <a:ext uri="{28A0092B-C50C-407E-A947-70E740481C1C}">
                <a14:useLocalDpi xmlns:a14="http://schemas.microsoft.com/office/drawing/2010/main" val="0"/>
              </a:ext>
            </a:extLst>
          </a:blip>
          <a:stretch>
            <a:fillRect/>
          </a:stretch>
        </p:blipFill>
        <p:spPr>
          <a:xfrm>
            <a:off x="5761381" y="1586589"/>
            <a:ext cx="4535557" cy="2919150"/>
          </a:xfrm>
          <a:prstGeom prst="rect">
            <a:avLst/>
          </a:prstGeom>
        </p:spPr>
      </p:pic>
      <p:sp>
        <p:nvSpPr>
          <p:cNvPr id="6" name="Text Box 128">
            <a:extLst>
              <a:ext uri="{FF2B5EF4-FFF2-40B4-BE49-F238E27FC236}">
                <a16:creationId xmlns:a16="http://schemas.microsoft.com/office/drawing/2014/main" id="{9066598B-F4A8-44DB-B278-C9AC49BD6F80}"/>
              </a:ext>
            </a:extLst>
          </p:cNvPr>
          <p:cNvSpPr txBox="1"/>
          <p:nvPr/>
        </p:nvSpPr>
        <p:spPr>
          <a:xfrm>
            <a:off x="7033592" y="4654439"/>
            <a:ext cx="2286000" cy="258445"/>
          </a:xfrm>
          <a:prstGeom prst="rect">
            <a:avLst/>
          </a:prstGeom>
          <a:solidFill>
            <a:prstClr val="white"/>
          </a:solidFill>
          <a:ln>
            <a:noFill/>
          </a:ln>
        </p:spPr>
        <p:txBody>
          <a:bodyPr rot="0" spcFirstLastPara="0" vert="horz" wrap="square" lIns="0" tIns="0" rIns="0" bIns="0" numCol="1" spcCol="0" rtlCol="0" fromWordArt="0" anchor="t" anchorCtr="0" forceAA="0" compatLnSpc="1">
            <a:prstTxWarp prst="textNoShape">
              <a:avLst/>
            </a:prstTxWarp>
            <a:spAutoFit/>
          </a:bodyPr>
          <a:lstStyle/>
          <a:p>
            <a:pPr marL="0" marR="0" algn="just">
              <a:spcBef>
                <a:spcPts val="0"/>
              </a:spcBef>
              <a:spcAft>
                <a:spcPts val="1000"/>
              </a:spcAft>
            </a:pPr>
            <a:r>
              <a:rPr lang="en-US" sz="900">
                <a:effectLst/>
                <a:latin typeface="Times New Roman" panose="02020603050405020304" pitchFamily="18" charset="0"/>
                <a:ea typeface="Calibri" panose="020F0502020204030204" pitchFamily="34" charset="0"/>
                <a:cs typeface="Times New Roman" panose="02020603050405020304" pitchFamily="18" charset="0"/>
              </a:rPr>
              <a:t>Figure 16: output rubber 10-30 mm</a:t>
            </a:r>
          </a:p>
        </p:txBody>
      </p:sp>
    </p:spTree>
    <p:extLst>
      <p:ext uri="{BB962C8B-B14F-4D97-AF65-F5344CB8AC3E}">
        <p14:creationId xmlns:p14="http://schemas.microsoft.com/office/powerpoint/2010/main" val="5151961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CDC13-9D04-4FAF-AE9F-158696F61F89}"/>
              </a:ext>
            </a:extLst>
          </p:cNvPr>
          <p:cNvSpPr>
            <a:spLocks noGrp="1"/>
          </p:cNvSpPr>
          <p:nvPr>
            <p:ph type="title"/>
          </p:nvPr>
        </p:nvSpPr>
        <p:spPr/>
        <p:txBody>
          <a:bodyPr>
            <a:normAutofit/>
          </a:bodyPr>
          <a:lstStyle/>
          <a:p>
            <a:r>
              <a:rPr lang="en-US" sz="3600" dirty="0">
                <a:effectLst/>
                <a:latin typeface="Times New Roman" panose="02020603050405020304" pitchFamily="18" charset="0"/>
                <a:ea typeface="Calibri" panose="020F0502020204030204" pitchFamily="34" charset="0"/>
                <a:cs typeface="Times New Roman" panose="02020603050405020304" pitchFamily="18" charset="0"/>
              </a:rPr>
              <a:t>Granulator machine</a:t>
            </a:r>
            <a:endParaRPr lang="en-US" sz="3600" dirty="0"/>
          </a:p>
        </p:txBody>
      </p:sp>
      <p:pic>
        <p:nvPicPr>
          <p:cNvPr id="4" name="Picture 3">
            <a:extLst>
              <a:ext uri="{FF2B5EF4-FFF2-40B4-BE49-F238E27FC236}">
                <a16:creationId xmlns:a16="http://schemas.microsoft.com/office/drawing/2014/main" id="{1567D425-1283-4924-AE50-ACF1452C27FE}"/>
              </a:ext>
            </a:extLst>
          </p:cNvPr>
          <p:cNvPicPr/>
          <p:nvPr/>
        </p:nvPicPr>
        <p:blipFill>
          <a:blip r:embed="rId2">
            <a:extLst>
              <a:ext uri="{28A0092B-C50C-407E-A947-70E740481C1C}">
                <a14:useLocalDpi xmlns:a14="http://schemas.microsoft.com/office/drawing/2010/main" val="0"/>
              </a:ext>
            </a:extLst>
          </a:blip>
          <a:stretch>
            <a:fillRect/>
          </a:stretch>
        </p:blipFill>
        <p:spPr>
          <a:xfrm>
            <a:off x="838200" y="2246920"/>
            <a:ext cx="4489837" cy="3782819"/>
          </a:xfrm>
          <a:prstGeom prst="rect">
            <a:avLst/>
          </a:prstGeom>
        </p:spPr>
      </p:pic>
      <p:pic>
        <p:nvPicPr>
          <p:cNvPr id="5" name="Picture 4">
            <a:extLst>
              <a:ext uri="{FF2B5EF4-FFF2-40B4-BE49-F238E27FC236}">
                <a16:creationId xmlns:a16="http://schemas.microsoft.com/office/drawing/2014/main" id="{9DE8C2F1-815F-47A4-ACA6-4C515737A1C1}"/>
              </a:ext>
            </a:extLst>
          </p:cNvPr>
          <p:cNvPicPr/>
          <p:nvPr/>
        </p:nvPicPr>
        <p:blipFill>
          <a:blip r:embed="rId3">
            <a:extLst>
              <a:ext uri="{28A0092B-C50C-407E-A947-70E740481C1C}">
                <a14:useLocalDpi xmlns:a14="http://schemas.microsoft.com/office/drawing/2010/main" val="0"/>
              </a:ext>
            </a:extLst>
          </a:blip>
          <a:stretch>
            <a:fillRect/>
          </a:stretch>
        </p:blipFill>
        <p:spPr>
          <a:xfrm>
            <a:off x="6096000" y="2246919"/>
            <a:ext cx="4797287" cy="3491271"/>
          </a:xfrm>
          <a:prstGeom prst="rect">
            <a:avLst/>
          </a:prstGeom>
        </p:spPr>
      </p:pic>
      <p:sp>
        <p:nvSpPr>
          <p:cNvPr id="6" name="Text Box 45">
            <a:extLst>
              <a:ext uri="{FF2B5EF4-FFF2-40B4-BE49-F238E27FC236}">
                <a16:creationId xmlns:a16="http://schemas.microsoft.com/office/drawing/2014/main" id="{E8F5F4E1-0731-4904-86BB-6F6A94D8A7B8}"/>
              </a:ext>
            </a:extLst>
          </p:cNvPr>
          <p:cNvSpPr txBox="1"/>
          <p:nvPr/>
        </p:nvSpPr>
        <p:spPr>
          <a:xfrm>
            <a:off x="7446300" y="5771294"/>
            <a:ext cx="2997835" cy="258445"/>
          </a:xfrm>
          <a:prstGeom prst="rect">
            <a:avLst/>
          </a:prstGeom>
          <a:solidFill>
            <a:prstClr val="white"/>
          </a:solidFill>
          <a:ln>
            <a:noFill/>
          </a:ln>
        </p:spPr>
        <p:txBody>
          <a:bodyPr rot="0" spcFirstLastPara="0" vert="horz" wrap="square" lIns="0" tIns="0" rIns="0" bIns="0" numCol="1" spcCol="0" rtlCol="0" fromWordArt="0" anchor="t" anchorCtr="0" forceAA="0" compatLnSpc="1">
            <a:prstTxWarp prst="textNoShape">
              <a:avLst/>
            </a:prstTxWarp>
            <a:spAutoFit/>
          </a:bodyPr>
          <a:lstStyle/>
          <a:p>
            <a:pPr marL="0" marR="0" algn="l">
              <a:spcBef>
                <a:spcPts val="0"/>
              </a:spcBef>
              <a:spcAft>
                <a:spcPts val="1000"/>
              </a:spcAft>
            </a:pPr>
            <a:r>
              <a:rPr lang="en-US" sz="900" dirty="0">
                <a:effectLst/>
                <a:latin typeface="Times New Roman" panose="02020603050405020304" pitchFamily="18" charset="0"/>
                <a:ea typeface="Calibri" panose="020F0502020204030204" pitchFamily="34" charset="0"/>
                <a:cs typeface="Times New Roman" panose="02020603050405020304" pitchFamily="18" charset="0"/>
              </a:rPr>
              <a:t>Figure 19 output of Granulator machine 1-6mm </a:t>
            </a:r>
          </a:p>
        </p:txBody>
      </p:sp>
    </p:spTree>
    <p:extLst>
      <p:ext uri="{BB962C8B-B14F-4D97-AF65-F5344CB8AC3E}">
        <p14:creationId xmlns:p14="http://schemas.microsoft.com/office/powerpoint/2010/main" val="34623319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34240-4D84-4561-94E4-768114286E14}"/>
              </a:ext>
            </a:extLst>
          </p:cNvPr>
          <p:cNvSpPr>
            <a:spLocks noGrp="1"/>
          </p:cNvSpPr>
          <p:nvPr>
            <p:ph type="title"/>
          </p:nvPr>
        </p:nvSpPr>
        <p:spPr>
          <a:xfrm>
            <a:off x="838200" y="758483"/>
            <a:ext cx="10515600" cy="1325563"/>
          </a:xfrm>
        </p:spPr>
        <p:txBody>
          <a:bodyPr>
            <a:normAutofit fontScale="90000"/>
          </a:bodyPr>
          <a:lstStyle/>
          <a:p>
            <a:r>
              <a:rPr lang="en-US" sz="3200" b="1" dirty="0">
                <a:effectLst/>
                <a:latin typeface="Times New Roman" panose="02020603050405020304" pitchFamily="18" charset="0"/>
                <a:ea typeface="Times New Roman" panose="02020603050405020304" pitchFamily="18" charset="0"/>
                <a:cs typeface="Times New Roman" panose="02020603050405020304" pitchFamily="18" charset="0"/>
              </a:rPr>
              <a:t>Miller</a:t>
            </a:r>
            <a:br>
              <a:rPr lang="en-US" sz="3200" b="1"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6600" dirty="0"/>
          </a:p>
        </p:txBody>
      </p:sp>
      <p:pic>
        <p:nvPicPr>
          <p:cNvPr id="4" name="Picture 3">
            <a:extLst>
              <a:ext uri="{FF2B5EF4-FFF2-40B4-BE49-F238E27FC236}">
                <a16:creationId xmlns:a16="http://schemas.microsoft.com/office/drawing/2014/main" id="{5B71D727-90D8-4F0B-9F9A-70305EDC996C}"/>
              </a:ext>
            </a:extLst>
          </p:cNvPr>
          <p:cNvPicPr/>
          <p:nvPr/>
        </p:nvPicPr>
        <p:blipFill>
          <a:blip r:embed="rId2">
            <a:extLst>
              <a:ext uri="{28A0092B-C50C-407E-A947-70E740481C1C}">
                <a14:useLocalDpi xmlns:a14="http://schemas.microsoft.com/office/drawing/2010/main" val="0"/>
              </a:ext>
            </a:extLst>
          </a:blip>
          <a:stretch>
            <a:fillRect/>
          </a:stretch>
        </p:blipFill>
        <p:spPr>
          <a:xfrm>
            <a:off x="942837" y="2264727"/>
            <a:ext cx="4609824" cy="3950543"/>
          </a:xfrm>
          <a:prstGeom prst="rect">
            <a:avLst/>
          </a:prstGeom>
        </p:spPr>
      </p:pic>
      <p:pic>
        <p:nvPicPr>
          <p:cNvPr id="5" name="Picture 4">
            <a:extLst>
              <a:ext uri="{FF2B5EF4-FFF2-40B4-BE49-F238E27FC236}">
                <a16:creationId xmlns:a16="http://schemas.microsoft.com/office/drawing/2014/main" id="{CD0B0E28-E26D-40E8-B916-F8899A15FE1E}"/>
              </a:ext>
            </a:extLst>
          </p:cNvPr>
          <p:cNvPicPr/>
          <p:nvPr/>
        </p:nvPicPr>
        <p:blipFill>
          <a:blip r:embed="rId3">
            <a:extLst>
              <a:ext uri="{28A0092B-C50C-407E-A947-70E740481C1C}">
                <a14:useLocalDpi xmlns:a14="http://schemas.microsoft.com/office/drawing/2010/main" val="0"/>
              </a:ext>
            </a:extLst>
          </a:blip>
          <a:stretch>
            <a:fillRect/>
          </a:stretch>
        </p:blipFill>
        <p:spPr>
          <a:xfrm>
            <a:off x="7248939" y="2473257"/>
            <a:ext cx="3684104" cy="3437213"/>
          </a:xfrm>
          <a:prstGeom prst="rect">
            <a:avLst/>
          </a:prstGeom>
        </p:spPr>
      </p:pic>
      <p:sp>
        <p:nvSpPr>
          <p:cNvPr id="7" name="TextBox 6">
            <a:extLst>
              <a:ext uri="{FF2B5EF4-FFF2-40B4-BE49-F238E27FC236}">
                <a16:creationId xmlns:a16="http://schemas.microsoft.com/office/drawing/2014/main" id="{536802BB-1921-4434-9B39-7728EA493BC2}"/>
              </a:ext>
            </a:extLst>
          </p:cNvPr>
          <p:cNvSpPr txBox="1"/>
          <p:nvPr/>
        </p:nvSpPr>
        <p:spPr>
          <a:xfrm>
            <a:off x="7248939" y="6215270"/>
            <a:ext cx="6096000" cy="369332"/>
          </a:xfrm>
          <a:prstGeom prst="rect">
            <a:avLst/>
          </a:prstGeom>
          <a:noFill/>
        </p:spPr>
        <p:txBody>
          <a:bodyPr wrap="square">
            <a:spAutoFit/>
          </a:bodyPr>
          <a:lstStyle/>
          <a:p>
            <a:r>
              <a:rPr lang="en-US" sz="1800" dirty="0">
                <a:effectLst/>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10-30</a:t>
            </a:r>
            <a:r>
              <a:rPr lang="en-US" sz="1800" dirty="0">
                <a:effectLst/>
                <a:latin typeface="Times New Roman" panose="02020603050405020304" pitchFamily="18" charset="0"/>
                <a:ea typeface="Calibri" panose="020F0502020204030204" pitchFamily="34" charset="0"/>
              </a:rPr>
              <a:t> mesh fine rubber</a:t>
            </a:r>
            <a:endParaRPr lang="en-US" dirty="0"/>
          </a:p>
        </p:txBody>
      </p:sp>
    </p:spTree>
    <p:extLst>
      <p:ext uri="{BB962C8B-B14F-4D97-AF65-F5344CB8AC3E}">
        <p14:creationId xmlns:p14="http://schemas.microsoft.com/office/powerpoint/2010/main" val="34603654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379FC-4B3F-4339-B8C5-635B0E933F67}"/>
              </a:ext>
            </a:extLst>
          </p:cNvPr>
          <p:cNvSpPr>
            <a:spLocks noGrp="1"/>
          </p:cNvSpPr>
          <p:nvPr>
            <p:ph type="title"/>
          </p:nvPr>
        </p:nvSpPr>
        <p:spPr>
          <a:xfrm>
            <a:off x="838200" y="749438"/>
            <a:ext cx="10515600" cy="1039605"/>
          </a:xfrm>
        </p:spPr>
        <p:txBody>
          <a:bodyPr>
            <a:noAutofit/>
          </a:bodyPr>
          <a:lstStyle/>
          <a:p>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Big Shaking Screen</a:t>
            </a:r>
            <a:b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6000" dirty="0"/>
          </a:p>
        </p:txBody>
      </p:sp>
      <p:pic>
        <p:nvPicPr>
          <p:cNvPr id="4" name="Picture 3">
            <a:extLst>
              <a:ext uri="{FF2B5EF4-FFF2-40B4-BE49-F238E27FC236}">
                <a16:creationId xmlns:a16="http://schemas.microsoft.com/office/drawing/2014/main" id="{C4CA95A2-A6D5-4173-B008-573BB7D959C4}"/>
              </a:ext>
            </a:extLst>
          </p:cNvPr>
          <p:cNvPicPr/>
          <p:nvPr/>
        </p:nvPicPr>
        <p:blipFill rotWithShape="1">
          <a:blip r:embed="rId2">
            <a:extLst>
              <a:ext uri="{28A0092B-C50C-407E-A947-70E740481C1C}">
                <a14:useLocalDpi xmlns:a14="http://schemas.microsoft.com/office/drawing/2010/main" val="0"/>
              </a:ext>
            </a:extLst>
          </a:blip>
          <a:srcRect l="6954" r="7532"/>
          <a:stretch/>
        </p:blipFill>
        <p:spPr bwMode="auto">
          <a:xfrm>
            <a:off x="2305008" y="2200855"/>
            <a:ext cx="6096870" cy="30072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425523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880E7-0971-413C-B761-0E3D9C5EAC61}"/>
              </a:ext>
            </a:extLst>
          </p:cNvPr>
          <p:cNvSpPr>
            <a:spLocks noGrp="1"/>
          </p:cNvSpPr>
          <p:nvPr>
            <p:ph type="title"/>
          </p:nvPr>
        </p:nvSpPr>
        <p:spPr>
          <a:xfrm>
            <a:off x="665921" y="471142"/>
            <a:ext cx="10515600" cy="1325563"/>
          </a:xfrm>
        </p:spPr>
        <p:txBody>
          <a:bodyPr>
            <a:normAutofit/>
          </a:bodyPr>
          <a:lstStyle/>
          <a:p>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Big magnetic </a:t>
            </a:r>
            <a:b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6000" dirty="0"/>
          </a:p>
        </p:txBody>
      </p:sp>
      <p:pic>
        <p:nvPicPr>
          <p:cNvPr id="4" name="Picture 3">
            <a:extLst>
              <a:ext uri="{FF2B5EF4-FFF2-40B4-BE49-F238E27FC236}">
                <a16:creationId xmlns:a16="http://schemas.microsoft.com/office/drawing/2014/main" id="{AD6855AB-2B01-44BA-92C7-9A9DF92995C9}"/>
              </a:ext>
            </a:extLst>
          </p:cNvPr>
          <p:cNvPicPr/>
          <p:nvPr/>
        </p:nvPicPr>
        <p:blipFill>
          <a:blip r:embed="rId2">
            <a:extLst>
              <a:ext uri="{28A0092B-C50C-407E-A947-70E740481C1C}">
                <a14:useLocalDpi xmlns:a14="http://schemas.microsoft.com/office/drawing/2010/main" val="0"/>
              </a:ext>
            </a:extLst>
          </a:blip>
          <a:stretch>
            <a:fillRect/>
          </a:stretch>
        </p:blipFill>
        <p:spPr>
          <a:xfrm>
            <a:off x="6629401" y="1240114"/>
            <a:ext cx="4780721" cy="4124960"/>
          </a:xfrm>
          <a:prstGeom prst="rect">
            <a:avLst/>
          </a:prstGeom>
        </p:spPr>
      </p:pic>
      <p:pic>
        <p:nvPicPr>
          <p:cNvPr id="5" name="Picture 4">
            <a:extLst>
              <a:ext uri="{FF2B5EF4-FFF2-40B4-BE49-F238E27FC236}">
                <a16:creationId xmlns:a16="http://schemas.microsoft.com/office/drawing/2014/main" id="{129B22E2-BA8F-4D15-A018-AFFAF149A1B8}"/>
              </a:ext>
            </a:extLst>
          </p:cNvPr>
          <p:cNvPicPr/>
          <p:nvPr/>
        </p:nvPicPr>
        <p:blipFill>
          <a:blip r:embed="rId3">
            <a:extLst>
              <a:ext uri="{28A0092B-C50C-407E-A947-70E740481C1C}">
                <a14:useLocalDpi xmlns:a14="http://schemas.microsoft.com/office/drawing/2010/main" val="0"/>
              </a:ext>
            </a:extLst>
          </a:blip>
          <a:stretch>
            <a:fillRect/>
          </a:stretch>
        </p:blipFill>
        <p:spPr>
          <a:xfrm>
            <a:off x="1010479" y="1645230"/>
            <a:ext cx="4552122" cy="3567540"/>
          </a:xfrm>
          <a:prstGeom prst="rect">
            <a:avLst/>
          </a:prstGeom>
        </p:spPr>
      </p:pic>
    </p:spTree>
    <p:extLst>
      <p:ext uri="{BB962C8B-B14F-4D97-AF65-F5344CB8AC3E}">
        <p14:creationId xmlns:p14="http://schemas.microsoft.com/office/powerpoint/2010/main" val="2142613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5FA5-A4C3-4AB4-A928-9F3AA5EFB079}"/>
              </a:ext>
            </a:extLst>
          </p:cNvPr>
          <p:cNvSpPr>
            <a:spLocks noGrp="1"/>
          </p:cNvSpPr>
          <p:nvPr>
            <p:ph type="title"/>
          </p:nvPr>
        </p:nvSpPr>
        <p:spPr>
          <a:xfrm>
            <a:off x="626165" y="604919"/>
            <a:ext cx="10515600" cy="1325563"/>
          </a:xfrm>
        </p:spPr>
        <p:txBody>
          <a:bodyPr>
            <a:normAutofit fontScale="90000"/>
          </a:bodyPr>
          <a:lstStyle/>
          <a:p>
            <a:r>
              <a:rPr lang="en-US" sz="3200" b="1" dirty="0">
                <a:effectLst/>
                <a:latin typeface="Times New Roman" panose="02020603050405020304" pitchFamily="18" charset="0"/>
                <a:ea typeface="Times New Roman" panose="02020603050405020304" pitchFamily="18" charset="0"/>
                <a:cs typeface="Times New Roman" panose="02020603050405020304" pitchFamily="18" charset="0"/>
              </a:rPr>
              <a:t>Fiber separator </a:t>
            </a:r>
            <a:br>
              <a:rPr lang="en-US" sz="3200" b="1"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6600" dirty="0"/>
          </a:p>
        </p:txBody>
      </p:sp>
      <p:pic>
        <p:nvPicPr>
          <p:cNvPr id="4" name="Picture 3">
            <a:extLst>
              <a:ext uri="{FF2B5EF4-FFF2-40B4-BE49-F238E27FC236}">
                <a16:creationId xmlns:a16="http://schemas.microsoft.com/office/drawing/2014/main" id="{4FC1A6A5-48F9-46A3-96F7-D9456FAB16D4}"/>
              </a:ext>
            </a:extLst>
          </p:cNvPr>
          <p:cNvPicPr/>
          <p:nvPr/>
        </p:nvPicPr>
        <p:blipFill>
          <a:blip r:embed="rId2">
            <a:extLst>
              <a:ext uri="{28A0092B-C50C-407E-A947-70E740481C1C}">
                <a14:useLocalDpi xmlns:a14="http://schemas.microsoft.com/office/drawing/2010/main" val="0"/>
              </a:ext>
            </a:extLst>
          </a:blip>
          <a:stretch>
            <a:fillRect/>
          </a:stretch>
        </p:blipFill>
        <p:spPr>
          <a:xfrm>
            <a:off x="1004874" y="2006682"/>
            <a:ext cx="4468274" cy="4023057"/>
          </a:xfrm>
          <a:prstGeom prst="rect">
            <a:avLst/>
          </a:prstGeom>
        </p:spPr>
      </p:pic>
      <p:pic>
        <p:nvPicPr>
          <p:cNvPr id="5" name="Picture 4">
            <a:extLst>
              <a:ext uri="{FF2B5EF4-FFF2-40B4-BE49-F238E27FC236}">
                <a16:creationId xmlns:a16="http://schemas.microsoft.com/office/drawing/2014/main" id="{BA60AAF6-CA6C-4A30-A314-DF2AD31D9715}"/>
              </a:ext>
            </a:extLst>
          </p:cNvPr>
          <p:cNvPicPr/>
          <p:nvPr/>
        </p:nvPicPr>
        <p:blipFill>
          <a:blip r:embed="rId3">
            <a:extLst>
              <a:ext uri="{28A0092B-C50C-407E-A947-70E740481C1C}">
                <a14:useLocalDpi xmlns:a14="http://schemas.microsoft.com/office/drawing/2010/main" val="0"/>
              </a:ext>
            </a:extLst>
          </a:blip>
          <a:stretch>
            <a:fillRect/>
          </a:stretch>
        </p:blipFill>
        <p:spPr>
          <a:xfrm>
            <a:off x="6718854" y="2672880"/>
            <a:ext cx="2623929" cy="2667745"/>
          </a:xfrm>
          <a:prstGeom prst="rect">
            <a:avLst/>
          </a:prstGeom>
        </p:spPr>
      </p:pic>
      <p:sp>
        <p:nvSpPr>
          <p:cNvPr id="6" name="Text Box 136">
            <a:extLst>
              <a:ext uri="{FF2B5EF4-FFF2-40B4-BE49-F238E27FC236}">
                <a16:creationId xmlns:a16="http://schemas.microsoft.com/office/drawing/2014/main" id="{332A72B0-9E2D-4B8F-A794-5BBB3D0AD7B2}"/>
              </a:ext>
            </a:extLst>
          </p:cNvPr>
          <p:cNvSpPr txBox="1"/>
          <p:nvPr/>
        </p:nvSpPr>
        <p:spPr>
          <a:xfrm>
            <a:off x="7380605" y="5416825"/>
            <a:ext cx="2280230" cy="138499"/>
          </a:xfrm>
          <a:prstGeom prst="rect">
            <a:avLst/>
          </a:prstGeom>
          <a:solidFill>
            <a:prstClr val="white"/>
          </a:solidFill>
          <a:ln>
            <a:noFill/>
          </a:ln>
        </p:spPr>
        <p:txBody>
          <a:bodyPr rot="0" spcFirstLastPara="0" vert="horz" wrap="square" lIns="0" tIns="0" rIns="0" bIns="0" numCol="1" spcCol="0" rtlCol="0" fromWordArt="0" anchor="t" anchorCtr="0" forceAA="0" compatLnSpc="1">
            <a:prstTxWarp prst="textNoShape">
              <a:avLst/>
            </a:prstTxWarp>
            <a:spAutoFit/>
          </a:bodyPr>
          <a:lstStyle/>
          <a:p>
            <a:pPr marL="0" marR="0" algn="just">
              <a:spcBef>
                <a:spcPts val="0"/>
              </a:spcBef>
              <a:spcAft>
                <a:spcPts val="1000"/>
              </a:spcAft>
            </a:pPr>
            <a:r>
              <a:rPr lang="en-US" sz="900">
                <a:effectLst/>
                <a:latin typeface="Times New Roman" panose="02020603050405020304" pitchFamily="18" charset="0"/>
                <a:ea typeface="Calibri" panose="020F0502020204030204" pitchFamily="34" charset="0"/>
                <a:cs typeface="Times New Roman" panose="02020603050405020304" pitchFamily="18" charset="0"/>
              </a:rPr>
              <a:t>Figure 29: useless fiber 1</a:t>
            </a:r>
          </a:p>
        </p:txBody>
      </p:sp>
    </p:spTree>
    <p:extLst>
      <p:ext uri="{BB962C8B-B14F-4D97-AF65-F5344CB8AC3E}">
        <p14:creationId xmlns:p14="http://schemas.microsoft.com/office/powerpoint/2010/main" val="8951822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71D5B-1F4D-42AB-A073-6BE3D06619BC}"/>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rPr>
              <a:t>Dryer mixer Machine</a:t>
            </a:r>
            <a:endParaRPr lang="en-US" sz="6000" b="1" dirty="0"/>
          </a:p>
        </p:txBody>
      </p:sp>
      <p:pic>
        <p:nvPicPr>
          <p:cNvPr id="4" name="Content Placeholder 3">
            <a:extLst>
              <a:ext uri="{FF2B5EF4-FFF2-40B4-BE49-F238E27FC236}">
                <a16:creationId xmlns:a16="http://schemas.microsoft.com/office/drawing/2014/main" id="{71F2407F-EBE2-401C-8272-D1C58235D5E3}"/>
              </a:ext>
            </a:extLst>
          </p:cNvPr>
          <p:cNvPicPr>
            <a:picLocks noGrp="1"/>
          </p:cNvPicPr>
          <p:nvPr>
            <p:ph idx="1"/>
          </p:nvPr>
        </p:nvPicPr>
        <p:blipFill>
          <a:blip r:embed="rId2" cstate="print">
            <a:extLst>
              <a:ext uri="{28A0092B-C50C-407E-A947-70E740481C1C}">
                <a14:useLocalDpi xmlns:a14="http://schemas.microsoft.com/office/drawing/2010/main" val="0"/>
              </a:ext>
            </a:extLst>
          </a:blip>
          <a:stretch>
            <a:fillRect/>
          </a:stretch>
        </p:blipFill>
        <p:spPr>
          <a:xfrm>
            <a:off x="3237535" y="2325527"/>
            <a:ext cx="4395717" cy="3439169"/>
          </a:xfrm>
          <a:prstGeom prst="rect">
            <a:avLst/>
          </a:prstGeom>
        </p:spPr>
      </p:pic>
    </p:spTree>
    <p:extLst>
      <p:ext uri="{BB962C8B-B14F-4D97-AF65-F5344CB8AC3E}">
        <p14:creationId xmlns:p14="http://schemas.microsoft.com/office/powerpoint/2010/main" val="37943967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BD428-BC00-449A-A75F-341CF7AA04FF}"/>
              </a:ext>
            </a:extLst>
          </p:cNvPr>
          <p:cNvSpPr>
            <a:spLocks noGrp="1"/>
          </p:cNvSpPr>
          <p:nvPr>
            <p:ph type="title"/>
          </p:nvPr>
        </p:nvSpPr>
        <p:spPr>
          <a:xfrm>
            <a:off x="584515" y="443775"/>
            <a:ext cx="10515600" cy="1325563"/>
          </a:xfrm>
        </p:spPr>
        <p:txBody>
          <a:bodyPr>
            <a:normAutofit/>
          </a:bodyPr>
          <a:lstStyle/>
          <a:p>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Rubber Tile Press Machine</a:t>
            </a:r>
            <a:b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6000" dirty="0"/>
          </a:p>
        </p:txBody>
      </p:sp>
      <p:pic>
        <p:nvPicPr>
          <p:cNvPr id="4" name="Content Placeholder 3">
            <a:extLst>
              <a:ext uri="{FF2B5EF4-FFF2-40B4-BE49-F238E27FC236}">
                <a16:creationId xmlns:a16="http://schemas.microsoft.com/office/drawing/2014/main" id="{E1359898-5789-49F1-802C-2AD56FF4BE39}"/>
              </a:ext>
            </a:extLst>
          </p:cNvPr>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472885" y="1690688"/>
            <a:ext cx="4369430" cy="4351338"/>
          </a:xfrm>
          <a:prstGeom prst="rect">
            <a:avLst/>
          </a:prstGeom>
        </p:spPr>
      </p:pic>
      <p:pic>
        <p:nvPicPr>
          <p:cNvPr id="6" name="Picture 5">
            <a:extLst>
              <a:ext uri="{FF2B5EF4-FFF2-40B4-BE49-F238E27FC236}">
                <a16:creationId xmlns:a16="http://schemas.microsoft.com/office/drawing/2014/main" id="{EE31279D-24FA-4D0C-AA7C-3E5AB27351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14711" y="2215598"/>
            <a:ext cx="5040460" cy="3535845"/>
          </a:xfrm>
          <a:prstGeom prst="rect">
            <a:avLst/>
          </a:prstGeom>
        </p:spPr>
      </p:pic>
    </p:spTree>
    <p:extLst>
      <p:ext uri="{BB962C8B-B14F-4D97-AF65-F5344CB8AC3E}">
        <p14:creationId xmlns:p14="http://schemas.microsoft.com/office/powerpoint/2010/main" val="111395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69075-CEEC-49BC-9DA2-F5F3F69BF6E5}"/>
              </a:ext>
            </a:extLst>
          </p:cNvPr>
          <p:cNvSpPr>
            <a:spLocks noGrp="1"/>
          </p:cNvSpPr>
          <p:nvPr>
            <p:ph type="title"/>
          </p:nvPr>
        </p:nvSpPr>
        <p:spPr>
          <a:xfrm>
            <a:off x="533400" y="404882"/>
            <a:ext cx="10515600" cy="1325563"/>
          </a:xfrm>
        </p:spPr>
        <p:txBody>
          <a:bodyPr/>
          <a:lstStyle/>
          <a:p>
            <a:r>
              <a:rPr lang="en-US" dirty="0">
                <a:latin typeface="Times New Roman" panose="02020603050405020304" pitchFamily="18" charset="0"/>
                <a:cs typeface="Times New Roman" panose="02020603050405020304" pitchFamily="18" charset="0"/>
              </a:rPr>
              <a:t>Facility layout </a:t>
            </a:r>
          </a:p>
        </p:txBody>
      </p:sp>
      <p:sp>
        <p:nvSpPr>
          <p:cNvPr id="3" name="Content Placeholder 2">
            <a:extLst>
              <a:ext uri="{FF2B5EF4-FFF2-40B4-BE49-F238E27FC236}">
                <a16:creationId xmlns:a16="http://schemas.microsoft.com/office/drawing/2014/main" id="{1E604328-096F-448E-922E-73465D618B9C}"/>
              </a:ext>
            </a:extLst>
          </p:cNvPr>
          <p:cNvSpPr>
            <a:spLocks noGrp="1"/>
          </p:cNvSpPr>
          <p:nvPr>
            <p:ph idx="1"/>
          </p:nvPr>
        </p:nvSpPr>
        <p:spPr>
          <a:xfrm>
            <a:off x="838200" y="1838878"/>
            <a:ext cx="10515600" cy="4351338"/>
          </a:xfrm>
        </p:spPr>
        <p:txBody>
          <a:bodyPr>
            <a:normAutofit/>
          </a:bodyPr>
          <a:lstStyle/>
          <a:p>
            <a:r>
              <a:rPr lang="en-US" b="0" i="0" dirty="0">
                <a:effectLst/>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a:t>
            </a:r>
            <a:r>
              <a:rPr lang="en-US" b="0" i="0" dirty="0">
                <a:effectLst/>
                <a:latin typeface="Times New Roman" panose="02020603050405020304" pitchFamily="18" charset="0"/>
                <a:cs typeface="Times New Roman" panose="02020603050405020304" pitchFamily="18" charset="0"/>
              </a:rPr>
              <a:t>he facility layout aim to maximizing the effectiveness of the production process and meeting the needs of customers</a:t>
            </a:r>
          </a:p>
          <a:p>
            <a:r>
              <a:rPr lang="en-US" b="0" i="0" dirty="0">
                <a:effectLst/>
                <a:latin typeface="Times New Roman" panose="02020603050405020304" pitchFamily="18" charset="0"/>
                <a:cs typeface="Times New Roman" panose="02020603050405020304" pitchFamily="18" charset="0"/>
              </a:rPr>
              <a:t>The basic layout principle is the flow of work, material, and information through a system</a:t>
            </a:r>
            <a:endParaRPr lang="ar-SA" b="0" i="0" dirty="0">
              <a:effectLst/>
              <a:latin typeface="Times New Roman" panose="02020603050405020304" pitchFamily="18" charset="0"/>
              <a:cs typeface="Times New Roman" panose="02020603050405020304" pitchFamily="18" charset="0"/>
            </a:endParaRPr>
          </a:p>
          <a:p>
            <a:r>
              <a:rPr lang="en-US" b="0" i="0" dirty="0">
                <a:effectLst/>
                <a:latin typeface="Times New Roman" panose="02020603050405020304" pitchFamily="18" charset="0"/>
                <a:cs typeface="Times New Roman" panose="02020603050405020304" pitchFamily="18" charset="0"/>
              </a:rPr>
              <a:t>We design and studied the internal and external layout </a:t>
            </a:r>
            <a:r>
              <a:rPr lang="en-US" dirty="0">
                <a:latin typeface="Times New Roman" panose="02020603050405020304" pitchFamily="18" charset="0"/>
                <a:cs typeface="Times New Roman" panose="02020603050405020304" pitchFamily="18" charset="0"/>
              </a:rPr>
              <a:t>of the facility </a:t>
            </a:r>
            <a:endParaRPr lang="ar-SA"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endParaRPr lang="en-US" b="0" i="0" dirty="0">
              <a:effectLst/>
              <a:latin typeface="Times New Roman" panose="02020603050405020304" pitchFamily="18" charset="0"/>
              <a:cs typeface="Times New Roman" panose="02020603050405020304" pitchFamily="18" charset="0"/>
            </a:endParaRPr>
          </a:p>
          <a:p>
            <a:endParaRPr lang="en-US" b="0" i="0" dirty="0">
              <a:effectLst/>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943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06A52-86E8-4528-A361-234EAC2E777E}"/>
              </a:ext>
            </a:extLst>
          </p:cNvPr>
          <p:cNvSpPr>
            <a:spLocks noGrp="1"/>
          </p:cNvSpPr>
          <p:nvPr>
            <p:ph type="title"/>
          </p:nvPr>
        </p:nvSpPr>
        <p:spPr/>
        <p:txBody>
          <a:bodyPr/>
          <a:lstStyle/>
          <a:p>
            <a:r>
              <a:rPr lang="en-US" dirty="0"/>
              <a:t>Rough layout</a:t>
            </a:r>
          </a:p>
        </p:txBody>
      </p:sp>
      <p:sp>
        <p:nvSpPr>
          <p:cNvPr id="7" name="Content Placeholder 6">
            <a:extLst>
              <a:ext uri="{FF2B5EF4-FFF2-40B4-BE49-F238E27FC236}">
                <a16:creationId xmlns:a16="http://schemas.microsoft.com/office/drawing/2014/main" id="{6ED34897-4D16-449B-8446-115E9623E7E5}"/>
              </a:ext>
            </a:extLst>
          </p:cNvPr>
          <p:cNvSpPr>
            <a:spLocks noGrp="1"/>
          </p:cNvSpPr>
          <p:nvPr>
            <p:ph idx="1"/>
          </p:nvPr>
        </p:nvSpPr>
        <p:spPr/>
        <p:txBody>
          <a:bodyPr/>
          <a:lstStyle/>
          <a:p>
            <a:r>
              <a:rPr lang="en-US" dirty="0"/>
              <a:t>The shape of the layout of the production process is u-shape</a:t>
            </a:r>
          </a:p>
          <a:p>
            <a:endParaRPr lang="en-US" dirty="0"/>
          </a:p>
        </p:txBody>
      </p:sp>
      <p:pic>
        <p:nvPicPr>
          <p:cNvPr id="8" name="Content Placeholder 4">
            <a:extLst>
              <a:ext uri="{FF2B5EF4-FFF2-40B4-BE49-F238E27FC236}">
                <a16:creationId xmlns:a16="http://schemas.microsoft.com/office/drawing/2014/main" id="{9B26FA2E-355F-424D-8360-EFAA52E5E9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6824" y="2329710"/>
            <a:ext cx="5243014" cy="4328535"/>
          </a:xfrm>
          <a:prstGeom prst="rect">
            <a:avLst/>
          </a:prstGeom>
        </p:spPr>
      </p:pic>
    </p:spTree>
    <p:extLst>
      <p:ext uri="{BB962C8B-B14F-4D97-AF65-F5344CB8AC3E}">
        <p14:creationId xmlns:p14="http://schemas.microsoft.com/office/powerpoint/2010/main" val="16893052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4B2F1-962C-4EE4-AC55-CBDE5D914BE3}"/>
              </a:ext>
            </a:extLst>
          </p:cNvPr>
          <p:cNvSpPr>
            <a:spLocks noGrp="1"/>
          </p:cNvSpPr>
          <p:nvPr>
            <p:ph type="title"/>
          </p:nvPr>
        </p:nvSpPr>
        <p:spPr/>
        <p:txBody>
          <a:bodyPr/>
          <a:lstStyle/>
          <a:p>
            <a:r>
              <a:rPr lang="en-US" dirty="0"/>
              <a:t>3D Layout</a:t>
            </a:r>
          </a:p>
        </p:txBody>
      </p:sp>
      <p:sp>
        <p:nvSpPr>
          <p:cNvPr id="3" name="Content Placeholder 2">
            <a:extLst>
              <a:ext uri="{FF2B5EF4-FFF2-40B4-BE49-F238E27FC236}">
                <a16:creationId xmlns:a16="http://schemas.microsoft.com/office/drawing/2014/main" id="{79CFA9A2-1B77-45B2-A47E-64DD78207292}"/>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For studying the detail the distribution of the machine and the movement of workers for every region we make 3D-modeling for the whole industry.</a:t>
            </a:r>
          </a:p>
          <a:p>
            <a:r>
              <a:rPr lang="en-US" dirty="0">
                <a:latin typeface="Times New Roman" panose="02020603050405020304" pitchFamily="18" charset="0"/>
                <a:cs typeface="Times New Roman" panose="02020603050405020304" pitchFamily="18" charset="0"/>
              </a:rPr>
              <a:t>We also calculated the area of each region</a:t>
            </a:r>
          </a:p>
          <a:p>
            <a:r>
              <a:rPr lang="en-US" dirty="0">
                <a:latin typeface="Times New Roman" panose="02020603050405020304" pitchFamily="18" charset="0"/>
                <a:cs typeface="Times New Roman" panose="02020603050405020304" pitchFamily="18" charset="0"/>
              </a:rPr>
              <a:t>The total area for the industry is approximate 908.5579 m2</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49032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56793-4598-4098-894B-EB3CD00E040B}"/>
              </a:ext>
            </a:extLst>
          </p:cNvPr>
          <p:cNvSpPr>
            <a:spLocks noGrp="1"/>
          </p:cNvSpPr>
          <p:nvPr>
            <p:ph type="title"/>
          </p:nvPr>
        </p:nvSpPr>
        <p:spPr/>
        <p:txBody>
          <a:bodyPr/>
          <a:lstStyle/>
          <a:p>
            <a:r>
              <a:rPr lang="en-US" dirty="0"/>
              <a:t>3D Modeling</a:t>
            </a:r>
          </a:p>
        </p:txBody>
      </p:sp>
      <p:pic>
        <p:nvPicPr>
          <p:cNvPr id="2052" name="Picture 4" descr="No description available.">
            <a:extLst>
              <a:ext uri="{FF2B5EF4-FFF2-40B4-BE49-F238E27FC236}">
                <a16:creationId xmlns:a16="http://schemas.microsoft.com/office/drawing/2014/main" id="{50E0AF87-DDAA-4FEC-8F8C-8B2612A2210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402454"/>
            <a:ext cx="12036056" cy="5455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16813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70461-917B-42BF-B9BC-D675F9ED5F22}"/>
              </a:ext>
            </a:extLst>
          </p:cNvPr>
          <p:cNvSpPr>
            <a:spLocks noGrp="1"/>
          </p:cNvSpPr>
          <p:nvPr>
            <p:ph type="title"/>
          </p:nvPr>
        </p:nvSpPr>
        <p:spPr/>
        <p:txBody>
          <a:bodyPr/>
          <a:lstStyle/>
          <a:p>
            <a:r>
              <a:rPr lang="en-US" dirty="0"/>
              <a:t>Tire store  </a:t>
            </a:r>
          </a:p>
        </p:txBody>
      </p:sp>
      <p:sp>
        <p:nvSpPr>
          <p:cNvPr id="3" name="Content Placeholder 2">
            <a:extLst>
              <a:ext uri="{FF2B5EF4-FFF2-40B4-BE49-F238E27FC236}">
                <a16:creationId xmlns:a16="http://schemas.microsoft.com/office/drawing/2014/main" id="{F99B8098-1C01-40A2-B81D-C8D90F3994FF}"/>
              </a:ext>
            </a:extLst>
          </p:cNvPr>
          <p:cNvSpPr>
            <a:spLocks noGrp="1"/>
          </p:cNvSpPr>
          <p:nvPr>
            <p:ph idx="1"/>
          </p:nvPr>
        </p:nvSpPr>
        <p:spPr/>
        <p:txBody>
          <a:bodyPr/>
          <a:lstStyle/>
          <a:p>
            <a:pPr marL="0" indent="0">
              <a:buNone/>
            </a:pPr>
            <a:r>
              <a:rPr lang="en-US" dirty="0"/>
              <a:t>The truck is putting up tires in the area</a:t>
            </a:r>
            <a:endParaRPr lang="ar-SA" dirty="0"/>
          </a:p>
          <a:p>
            <a:pPr marL="0" indent="0">
              <a:buNone/>
            </a:pPr>
            <a:r>
              <a:rPr lang="en-US" dirty="0"/>
              <a:t>The worker arrange the tires and pickup the tires and move it the </a:t>
            </a:r>
            <a:r>
              <a:rPr lang="en-US" dirty="0" err="1"/>
              <a:t>the</a:t>
            </a:r>
            <a:r>
              <a:rPr lang="en-US" dirty="0"/>
              <a:t> next stage</a:t>
            </a:r>
            <a:endParaRPr lang="ar-SA" dirty="0"/>
          </a:p>
          <a:p>
            <a:pPr marL="0" indent="0">
              <a:buNone/>
            </a:pPr>
            <a:r>
              <a:rPr lang="en-US" dirty="0"/>
              <a:t>The area = 151m2</a:t>
            </a:r>
          </a:p>
        </p:txBody>
      </p:sp>
      <p:pic>
        <p:nvPicPr>
          <p:cNvPr id="5" name="Picture 4">
            <a:extLst>
              <a:ext uri="{FF2B5EF4-FFF2-40B4-BE49-F238E27FC236}">
                <a16:creationId xmlns:a16="http://schemas.microsoft.com/office/drawing/2014/main" id="{636245D0-9588-4B17-8500-4D0A4E069B68}"/>
              </a:ext>
            </a:extLst>
          </p:cNvPr>
          <p:cNvPicPr>
            <a:picLocks noChangeAspect="1"/>
          </p:cNvPicPr>
          <p:nvPr/>
        </p:nvPicPr>
        <p:blipFill rotWithShape="1">
          <a:blip r:embed="rId2">
            <a:extLst>
              <a:ext uri="{28A0092B-C50C-407E-A947-70E740481C1C}">
                <a14:useLocalDpi xmlns:a14="http://schemas.microsoft.com/office/drawing/2010/main" val="0"/>
              </a:ext>
            </a:extLst>
          </a:blip>
          <a:srcRect l="-2136" t="-7555" r="2136" b="1361"/>
          <a:stretch/>
        </p:blipFill>
        <p:spPr>
          <a:xfrm>
            <a:off x="604284" y="3668233"/>
            <a:ext cx="8303834" cy="2643666"/>
          </a:xfrm>
          <a:prstGeom prst="rect">
            <a:avLst/>
          </a:prstGeom>
        </p:spPr>
      </p:pic>
    </p:spTree>
    <p:extLst>
      <p:ext uri="{BB962C8B-B14F-4D97-AF65-F5344CB8AC3E}">
        <p14:creationId xmlns:p14="http://schemas.microsoft.com/office/powerpoint/2010/main" val="896523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598C1-2D81-493E-B068-DEAE5732305E}"/>
              </a:ext>
            </a:extLst>
          </p:cNvPr>
          <p:cNvSpPr>
            <a:spLocks noGrp="1"/>
          </p:cNvSpPr>
          <p:nvPr>
            <p:ph type="title"/>
          </p:nvPr>
        </p:nvSpPr>
        <p:spPr/>
        <p:txBody>
          <a:bodyPr/>
          <a:lstStyle/>
          <a:p>
            <a:r>
              <a:rPr lang="en-US" dirty="0"/>
              <a:t>Preparation tire zone </a:t>
            </a:r>
          </a:p>
        </p:txBody>
      </p:sp>
      <p:sp>
        <p:nvSpPr>
          <p:cNvPr id="3" name="Content Placeholder 2">
            <a:extLst>
              <a:ext uri="{FF2B5EF4-FFF2-40B4-BE49-F238E27FC236}">
                <a16:creationId xmlns:a16="http://schemas.microsoft.com/office/drawing/2014/main" id="{63D6CFE2-D0C4-4D79-BDDD-3EB744DAB2C6}"/>
              </a:ext>
            </a:extLst>
          </p:cNvPr>
          <p:cNvSpPr>
            <a:spLocks noGrp="1"/>
          </p:cNvSpPr>
          <p:nvPr>
            <p:ph idx="1"/>
          </p:nvPr>
        </p:nvSpPr>
        <p:spPr/>
        <p:txBody>
          <a:bodyPr/>
          <a:lstStyle/>
          <a:p>
            <a:r>
              <a:rPr lang="en-US" dirty="0"/>
              <a:t>At this stage, the tire is prepared by cleaning with a cleaning machine and removing the wires using a machine</a:t>
            </a:r>
            <a:endParaRPr lang="ar-SA" dirty="0"/>
          </a:p>
          <a:p>
            <a:r>
              <a:rPr lang="en-US" dirty="0"/>
              <a:t>The area is approximate 96.9054 m2</a:t>
            </a:r>
          </a:p>
        </p:txBody>
      </p:sp>
      <p:pic>
        <p:nvPicPr>
          <p:cNvPr id="5" name="Picture 4">
            <a:extLst>
              <a:ext uri="{FF2B5EF4-FFF2-40B4-BE49-F238E27FC236}">
                <a16:creationId xmlns:a16="http://schemas.microsoft.com/office/drawing/2014/main" id="{7AE821A5-6C7D-493A-9462-4ED9D0419541}"/>
              </a:ext>
            </a:extLst>
          </p:cNvPr>
          <p:cNvPicPr>
            <a:picLocks noChangeAspect="1"/>
          </p:cNvPicPr>
          <p:nvPr/>
        </p:nvPicPr>
        <p:blipFill>
          <a:blip r:embed="rId2"/>
          <a:stretch>
            <a:fillRect/>
          </a:stretch>
        </p:blipFill>
        <p:spPr>
          <a:xfrm>
            <a:off x="1053527" y="3570050"/>
            <a:ext cx="7409537" cy="2821021"/>
          </a:xfrm>
          <a:prstGeom prst="rect">
            <a:avLst/>
          </a:prstGeom>
        </p:spPr>
      </p:pic>
    </p:spTree>
    <p:extLst>
      <p:ext uri="{BB962C8B-B14F-4D97-AF65-F5344CB8AC3E}">
        <p14:creationId xmlns:p14="http://schemas.microsoft.com/office/powerpoint/2010/main" val="17429140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0F439-3EE4-47F0-9048-1065221CCF72}"/>
              </a:ext>
            </a:extLst>
          </p:cNvPr>
          <p:cNvSpPr>
            <a:spLocks noGrp="1"/>
          </p:cNvSpPr>
          <p:nvPr>
            <p:ph type="title"/>
          </p:nvPr>
        </p:nvSpPr>
        <p:spPr/>
        <p:txBody>
          <a:bodyPr/>
          <a:lstStyle/>
          <a:p>
            <a:r>
              <a:rPr lang="en-US" dirty="0"/>
              <a:t>Powder production line </a:t>
            </a:r>
          </a:p>
        </p:txBody>
      </p:sp>
      <p:sp>
        <p:nvSpPr>
          <p:cNvPr id="3" name="Content Placeholder 2">
            <a:extLst>
              <a:ext uri="{FF2B5EF4-FFF2-40B4-BE49-F238E27FC236}">
                <a16:creationId xmlns:a16="http://schemas.microsoft.com/office/drawing/2014/main" id="{317EA9DF-5991-44B0-8E71-197FD04515B5}"/>
              </a:ext>
            </a:extLst>
          </p:cNvPr>
          <p:cNvSpPr>
            <a:spLocks noGrp="1"/>
          </p:cNvSpPr>
          <p:nvPr>
            <p:ph idx="1"/>
          </p:nvPr>
        </p:nvSpPr>
        <p:spPr/>
        <p:txBody>
          <a:bodyPr/>
          <a:lstStyle/>
          <a:p>
            <a:r>
              <a:rPr lang="en-US" dirty="0"/>
              <a:t> The area is approximate 213.7325 m2</a:t>
            </a:r>
          </a:p>
        </p:txBody>
      </p:sp>
      <p:pic>
        <p:nvPicPr>
          <p:cNvPr id="4" name="Content Placeholder 4">
            <a:extLst>
              <a:ext uri="{FF2B5EF4-FFF2-40B4-BE49-F238E27FC236}">
                <a16:creationId xmlns:a16="http://schemas.microsoft.com/office/drawing/2014/main" id="{6DF21FA5-1E7E-4BC9-9C8F-764E5B65973E}"/>
              </a:ext>
            </a:extLst>
          </p:cNvPr>
          <p:cNvPicPr>
            <a:picLocks noChangeAspect="1"/>
          </p:cNvPicPr>
          <p:nvPr/>
        </p:nvPicPr>
        <p:blipFill>
          <a:blip r:embed="rId2"/>
          <a:stretch>
            <a:fillRect/>
          </a:stretch>
        </p:blipFill>
        <p:spPr>
          <a:xfrm>
            <a:off x="949157" y="2690037"/>
            <a:ext cx="10325200" cy="4167963"/>
          </a:xfrm>
          <a:prstGeom prst="rect">
            <a:avLst/>
          </a:prstGeom>
        </p:spPr>
      </p:pic>
    </p:spTree>
    <p:extLst>
      <p:ext uri="{BB962C8B-B14F-4D97-AF65-F5344CB8AC3E}">
        <p14:creationId xmlns:p14="http://schemas.microsoft.com/office/powerpoint/2010/main" val="38098725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32484-2827-46BF-998E-8078B4DBDE37}"/>
              </a:ext>
            </a:extLst>
          </p:cNvPr>
          <p:cNvSpPr>
            <a:spLocks noGrp="1"/>
          </p:cNvSpPr>
          <p:nvPr>
            <p:ph type="title"/>
          </p:nvPr>
        </p:nvSpPr>
        <p:spPr/>
        <p:txBody>
          <a:bodyPr/>
          <a:lstStyle/>
          <a:p>
            <a:r>
              <a:rPr lang="en-US" dirty="0"/>
              <a:t>Rubber tile production</a:t>
            </a:r>
          </a:p>
        </p:txBody>
      </p:sp>
      <p:sp>
        <p:nvSpPr>
          <p:cNvPr id="7" name="Content Placeholder 6">
            <a:extLst>
              <a:ext uri="{FF2B5EF4-FFF2-40B4-BE49-F238E27FC236}">
                <a16:creationId xmlns:a16="http://schemas.microsoft.com/office/drawing/2014/main" id="{626F2832-89BA-476C-8478-8F33599FB13C}"/>
              </a:ext>
            </a:extLst>
          </p:cNvPr>
          <p:cNvSpPr>
            <a:spLocks noGrp="1"/>
          </p:cNvSpPr>
          <p:nvPr>
            <p:ph idx="1"/>
          </p:nvPr>
        </p:nvSpPr>
        <p:spPr/>
        <p:txBody>
          <a:bodyPr/>
          <a:lstStyle/>
          <a:p>
            <a:r>
              <a:rPr lang="en-US" dirty="0"/>
              <a:t>At this stage, the pure powder is mixed with pigments and glues, and then it is pressed and transformed into a rubber tile</a:t>
            </a:r>
          </a:p>
          <a:p>
            <a:r>
              <a:rPr lang="en-US" dirty="0"/>
              <a:t>The area is 71.25 m2</a:t>
            </a:r>
          </a:p>
        </p:txBody>
      </p:sp>
      <p:pic>
        <p:nvPicPr>
          <p:cNvPr id="9" name="Picture 8">
            <a:extLst>
              <a:ext uri="{FF2B5EF4-FFF2-40B4-BE49-F238E27FC236}">
                <a16:creationId xmlns:a16="http://schemas.microsoft.com/office/drawing/2014/main" id="{4784400E-0B5E-474C-8019-48A92E5CF0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172" y="3429000"/>
            <a:ext cx="9774530" cy="2660515"/>
          </a:xfrm>
          <a:prstGeom prst="rect">
            <a:avLst/>
          </a:prstGeom>
        </p:spPr>
      </p:pic>
    </p:spTree>
    <p:extLst>
      <p:ext uri="{BB962C8B-B14F-4D97-AF65-F5344CB8AC3E}">
        <p14:creationId xmlns:p14="http://schemas.microsoft.com/office/powerpoint/2010/main" val="23006536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C8C3B-FABD-4282-9816-92AAC213F767}"/>
              </a:ext>
            </a:extLst>
          </p:cNvPr>
          <p:cNvSpPr>
            <a:spLocks noGrp="1"/>
          </p:cNvSpPr>
          <p:nvPr>
            <p:ph type="title"/>
          </p:nvPr>
        </p:nvSpPr>
        <p:spPr/>
        <p:txBody>
          <a:bodyPr/>
          <a:lstStyle/>
          <a:p>
            <a:r>
              <a:rPr lang="en-US" dirty="0"/>
              <a:t>Rubber tile warehouse</a:t>
            </a:r>
          </a:p>
        </p:txBody>
      </p:sp>
      <p:sp>
        <p:nvSpPr>
          <p:cNvPr id="7" name="Content Placeholder 6">
            <a:extLst>
              <a:ext uri="{FF2B5EF4-FFF2-40B4-BE49-F238E27FC236}">
                <a16:creationId xmlns:a16="http://schemas.microsoft.com/office/drawing/2014/main" id="{5627D8FE-CB97-4D3E-800F-7C7EC374EC9A}"/>
              </a:ext>
            </a:extLst>
          </p:cNvPr>
          <p:cNvSpPr>
            <a:spLocks noGrp="1"/>
          </p:cNvSpPr>
          <p:nvPr>
            <p:ph idx="1"/>
          </p:nvPr>
        </p:nvSpPr>
        <p:spPr/>
        <p:txBody>
          <a:bodyPr/>
          <a:lstStyle/>
          <a:p>
            <a:r>
              <a:rPr lang="en-US" dirty="0"/>
              <a:t>The area is 143 m2</a:t>
            </a:r>
          </a:p>
          <a:p>
            <a:endParaRPr lang="en-US" dirty="0"/>
          </a:p>
        </p:txBody>
      </p:sp>
      <p:pic>
        <p:nvPicPr>
          <p:cNvPr id="8" name="Content Placeholder 4">
            <a:extLst>
              <a:ext uri="{FF2B5EF4-FFF2-40B4-BE49-F238E27FC236}">
                <a16:creationId xmlns:a16="http://schemas.microsoft.com/office/drawing/2014/main" id="{5D4308C8-7896-44AA-A7EB-76CA7224E7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562447"/>
            <a:ext cx="10017867" cy="3834735"/>
          </a:xfrm>
          <a:prstGeom prst="rect">
            <a:avLst/>
          </a:prstGeom>
        </p:spPr>
      </p:pic>
    </p:spTree>
    <p:extLst>
      <p:ext uri="{BB962C8B-B14F-4D97-AF65-F5344CB8AC3E}">
        <p14:creationId xmlns:p14="http://schemas.microsoft.com/office/powerpoint/2010/main" val="40976187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639A7-12EF-4D7F-B221-B6F05D996629}"/>
              </a:ext>
            </a:extLst>
          </p:cNvPr>
          <p:cNvSpPr>
            <a:spLocks noGrp="1"/>
          </p:cNvSpPr>
          <p:nvPr>
            <p:ph type="title"/>
          </p:nvPr>
        </p:nvSpPr>
        <p:spPr/>
        <p:txBody>
          <a:bodyPr/>
          <a:lstStyle/>
          <a:p>
            <a:r>
              <a:rPr lang="en-US" dirty="0"/>
              <a:t>Warehouse layout</a:t>
            </a:r>
          </a:p>
        </p:txBody>
      </p:sp>
      <p:sp>
        <p:nvSpPr>
          <p:cNvPr id="3" name="Content Placeholder 2">
            <a:extLst>
              <a:ext uri="{FF2B5EF4-FFF2-40B4-BE49-F238E27FC236}">
                <a16:creationId xmlns:a16="http://schemas.microsoft.com/office/drawing/2014/main" id="{C583DFEF-B175-4966-8460-87450523B0B4}"/>
              </a:ext>
            </a:extLst>
          </p:cNvPr>
          <p:cNvSpPr>
            <a:spLocks noGrp="1"/>
          </p:cNvSpPr>
          <p:nvPr>
            <p:ph idx="1"/>
          </p:nvPr>
        </p:nvSpPr>
        <p:spPr/>
        <p:txBody>
          <a:bodyPr/>
          <a:lstStyle/>
          <a:p>
            <a:r>
              <a:rPr lang="en-US" dirty="0"/>
              <a:t>Layout of the warehouse is that the warehouse handles orders quickly, efficiently and accurately by taking into consideration, increasing productivity, utilizing space</a:t>
            </a:r>
            <a:endParaRPr lang="ar-SA" dirty="0"/>
          </a:p>
          <a:p>
            <a:r>
              <a:rPr lang="en-US" dirty="0"/>
              <a:t>The principles</a:t>
            </a:r>
            <a:r>
              <a:rPr lang="ar-SA" dirty="0"/>
              <a:t> </a:t>
            </a:r>
            <a:r>
              <a:rPr lang="en-US" dirty="0"/>
              <a:t>of warehouse relate to</a:t>
            </a:r>
            <a:r>
              <a:rPr lang="ar-SA" dirty="0"/>
              <a:t> </a:t>
            </a:r>
            <a:r>
              <a:rPr lang="en-US" dirty="0"/>
              <a:t>similarity</a:t>
            </a:r>
            <a:r>
              <a:rPr lang="ar-SA" dirty="0"/>
              <a:t> </a:t>
            </a:r>
            <a:r>
              <a:rPr lang="en-US" dirty="0"/>
              <a:t>and space utilization</a:t>
            </a:r>
            <a:endParaRPr lang="ar-SA" dirty="0"/>
          </a:p>
          <a:p>
            <a:endParaRPr lang="en-US" dirty="0"/>
          </a:p>
          <a:p>
            <a:endParaRPr lang="en-US" dirty="0"/>
          </a:p>
          <a:p>
            <a:endParaRPr lang="en-US" dirty="0"/>
          </a:p>
          <a:p>
            <a:endParaRPr lang="ar-SA" dirty="0"/>
          </a:p>
        </p:txBody>
      </p:sp>
    </p:spTree>
    <p:extLst>
      <p:ext uri="{BB962C8B-B14F-4D97-AF65-F5344CB8AC3E}">
        <p14:creationId xmlns:p14="http://schemas.microsoft.com/office/powerpoint/2010/main" val="12386355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0CD69-D440-4FBC-BA54-F61E9D4F90E1}"/>
              </a:ext>
            </a:extLst>
          </p:cNvPr>
          <p:cNvSpPr>
            <a:spLocks noGrp="1"/>
          </p:cNvSpPr>
          <p:nvPr>
            <p:ph type="title"/>
          </p:nvPr>
        </p:nvSpPr>
        <p:spPr/>
        <p:txBody>
          <a:bodyPr/>
          <a:lstStyle/>
          <a:p>
            <a:r>
              <a:rPr lang="en-US" dirty="0"/>
              <a:t>Offices and tire change station </a:t>
            </a:r>
          </a:p>
        </p:txBody>
      </p:sp>
      <p:sp>
        <p:nvSpPr>
          <p:cNvPr id="3" name="Content Placeholder 2">
            <a:extLst>
              <a:ext uri="{FF2B5EF4-FFF2-40B4-BE49-F238E27FC236}">
                <a16:creationId xmlns:a16="http://schemas.microsoft.com/office/drawing/2014/main" id="{CB90A758-E793-4ED3-BD58-F644CFE7F2FA}"/>
              </a:ext>
            </a:extLst>
          </p:cNvPr>
          <p:cNvSpPr>
            <a:spLocks noGrp="1"/>
          </p:cNvSpPr>
          <p:nvPr>
            <p:ph idx="1"/>
          </p:nvPr>
        </p:nvSpPr>
        <p:spPr/>
        <p:txBody>
          <a:bodyPr/>
          <a:lstStyle/>
          <a:p>
            <a:r>
              <a:rPr lang="en-US" dirty="0"/>
              <a:t>The area of the offices is 176.67 m2</a:t>
            </a:r>
          </a:p>
          <a:p>
            <a:r>
              <a:rPr lang="en-US" dirty="0"/>
              <a:t>The area of tire change station 69m2</a:t>
            </a:r>
          </a:p>
        </p:txBody>
      </p:sp>
      <p:pic>
        <p:nvPicPr>
          <p:cNvPr id="5" name="Picture 4">
            <a:extLst>
              <a:ext uri="{FF2B5EF4-FFF2-40B4-BE49-F238E27FC236}">
                <a16:creationId xmlns:a16="http://schemas.microsoft.com/office/drawing/2014/main" id="{85980326-DF6F-4AD6-8192-00186DFFC9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199" y="3829683"/>
            <a:ext cx="5027579" cy="2347279"/>
          </a:xfrm>
          <a:prstGeom prst="rect">
            <a:avLst/>
          </a:prstGeom>
        </p:spPr>
      </p:pic>
      <p:pic>
        <p:nvPicPr>
          <p:cNvPr id="7" name="Picture 6">
            <a:extLst>
              <a:ext uri="{FF2B5EF4-FFF2-40B4-BE49-F238E27FC236}">
                <a16:creationId xmlns:a16="http://schemas.microsoft.com/office/drawing/2014/main" id="{CEDCE858-5432-44D6-873B-4A1E7C00C0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3829683"/>
            <a:ext cx="5441152" cy="2347279"/>
          </a:xfrm>
          <a:prstGeom prst="rect">
            <a:avLst/>
          </a:prstGeom>
        </p:spPr>
      </p:pic>
    </p:spTree>
    <p:extLst>
      <p:ext uri="{BB962C8B-B14F-4D97-AF65-F5344CB8AC3E}">
        <p14:creationId xmlns:p14="http://schemas.microsoft.com/office/powerpoint/2010/main" val="24908595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فرعي 2"/>
          <p:cNvSpPr>
            <a:spLocks noGrp="1"/>
          </p:cNvSpPr>
          <p:nvPr>
            <p:ph type="subTitle" idx="1"/>
          </p:nvPr>
        </p:nvSpPr>
        <p:spPr>
          <a:xfrm>
            <a:off x="1514466" y="1425232"/>
            <a:ext cx="8424936" cy="6336704"/>
          </a:xfrm>
        </p:spPr>
        <p:txBody>
          <a:bodyPr>
            <a:normAutofit/>
          </a:bodyPr>
          <a:lstStyle/>
          <a:p>
            <a:endParaRPr lang="en-US" sz="2800" b="1" dirty="0">
              <a:cs typeface="+mj-cs"/>
            </a:endParaRPr>
          </a:p>
          <a:p>
            <a:pPr marL="457200" indent="-457200" algn="l">
              <a:buFont typeface="Wingdings" pitchFamily="2" charset="2"/>
              <a:buChar char="Ø"/>
            </a:pPr>
            <a:r>
              <a:rPr lang="en-US" sz="2800" b="1" dirty="0">
                <a:cs typeface="+mj-cs"/>
              </a:rPr>
              <a:t>Safety at workplace</a:t>
            </a:r>
          </a:p>
          <a:p>
            <a:pPr marL="457200" indent="-457200" algn="l">
              <a:buFont typeface="Arial" pitchFamily="34" charset="0"/>
              <a:buChar char="•"/>
            </a:pPr>
            <a:endParaRPr lang="en-US" sz="2800" b="1" dirty="0">
              <a:cs typeface="+mj-cs"/>
            </a:endParaRPr>
          </a:p>
          <a:p>
            <a:pPr marL="457200" indent="-457200" algn="l">
              <a:buFont typeface="Wingdings" pitchFamily="2" charset="2"/>
              <a:buChar char="Ø"/>
            </a:pPr>
            <a:r>
              <a:rPr lang="en-US" sz="2800" b="1" dirty="0">
                <a:cs typeface="+mj-cs"/>
              </a:rPr>
              <a:t>Safety tools</a:t>
            </a:r>
          </a:p>
          <a:p>
            <a:pPr algn="l">
              <a:spcBef>
                <a:spcPts val="0"/>
              </a:spcBef>
            </a:pPr>
            <a:endParaRPr lang="en-US" sz="2800" b="1" dirty="0">
              <a:cs typeface="+mj-cs"/>
            </a:endParaRPr>
          </a:p>
          <a:p>
            <a:pPr marL="457200" indent="-457200" algn="l">
              <a:spcBef>
                <a:spcPts val="0"/>
              </a:spcBef>
              <a:buFont typeface="Wingdings" pitchFamily="2" charset="2"/>
              <a:buChar char="Ø"/>
            </a:pPr>
            <a:r>
              <a:rPr lang="en-US" sz="2800" b="1" dirty="0">
                <a:solidFill>
                  <a:prstClr val="black"/>
                </a:solidFill>
              </a:rPr>
              <a:t>Human–machine interaction and work design</a:t>
            </a:r>
            <a:endParaRPr lang="ar-SA" sz="2800" b="1" dirty="0">
              <a:solidFill>
                <a:prstClr val="black"/>
              </a:solidFill>
            </a:endParaRPr>
          </a:p>
          <a:p>
            <a:pPr marL="457200" indent="-457200" algn="l">
              <a:buFont typeface="Arial" pitchFamily="34" charset="0"/>
              <a:buChar char="•"/>
            </a:pPr>
            <a:endParaRPr lang="en-US" b="1" dirty="0">
              <a:solidFill>
                <a:schemeClr val="tx1"/>
              </a:solidFill>
              <a:cs typeface="+mj-cs"/>
            </a:endParaRPr>
          </a:p>
          <a:p>
            <a:pPr marL="457200" indent="-457200" algn="l">
              <a:buFont typeface="Arial" pitchFamily="34" charset="0"/>
              <a:buChar char="•"/>
            </a:pPr>
            <a:endParaRPr lang="en-US" sz="2800" b="1" dirty="0">
              <a:cs typeface="+mj-cs"/>
            </a:endParaRPr>
          </a:p>
          <a:p>
            <a:pPr marL="457200" indent="-457200" algn="l">
              <a:buFont typeface="Arial" pitchFamily="34" charset="0"/>
              <a:buChar char="•"/>
            </a:pPr>
            <a:endParaRPr lang="en-US" sz="2800" b="1" dirty="0">
              <a:cs typeface="+mj-cs"/>
            </a:endParaRPr>
          </a:p>
          <a:p>
            <a:pPr marL="457200" indent="-457200" algn="l">
              <a:buFont typeface="Arial" pitchFamily="34" charset="0"/>
              <a:buChar char="•"/>
            </a:pPr>
            <a:endParaRPr lang="en-US" sz="2800" b="1" dirty="0">
              <a:cs typeface="+mj-cs"/>
            </a:endParaRPr>
          </a:p>
          <a:p>
            <a:pPr marL="457200" indent="-457200" algn="l">
              <a:buFont typeface="Arial" pitchFamily="34" charset="0"/>
              <a:buChar char="•"/>
            </a:pPr>
            <a:endParaRPr lang="en-US" sz="2800" dirty="0">
              <a:cs typeface="+mj-cs"/>
            </a:endParaRPr>
          </a:p>
        </p:txBody>
      </p:sp>
      <p:sp>
        <p:nvSpPr>
          <p:cNvPr id="4" name="TextBox 3">
            <a:extLst>
              <a:ext uri="{FF2B5EF4-FFF2-40B4-BE49-F238E27FC236}">
                <a16:creationId xmlns:a16="http://schemas.microsoft.com/office/drawing/2014/main" id="{1BA4AB08-8F5D-45CA-ADD5-3A10AB62A515}"/>
              </a:ext>
            </a:extLst>
          </p:cNvPr>
          <p:cNvSpPr txBox="1"/>
          <p:nvPr/>
        </p:nvSpPr>
        <p:spPr>
          <a:xfrm>
            <a:off x="834887" y="902012"/>
            <a:ext cx="6096000" cy="523220"/>
          </a:xfrm>
          <a:prstGeom prst="rect">
            <a:avLst/>
          </a:prstGeom>
          <a:noFill/>
        </p:spPr>
        <p:txBody>
          <a:bodyPr wrap="square">
            <a:spAutoFit/>
          </a:bodyPr>
          <a:lstStyle/>
          <a:p>
            <a:pPr algn="l"/>
            <a:r>
              <a:rPr lang="en-US" sz="2800" b="1" dirty="0">
                <a:solidFill>
                  <a:schemeClr val="tx1"/>
                </a:solidFill>
                <a:cs typeface="+mj-cs"/>
              </a:rPr>
              <a:t>Occupational  Safety</a:t>
            </a:r>
          </a:p>
        </p:txBody>
      </p:sp>
    </p:spTree>
    <p:extLst>
      <p:ext uri="{BB962C8B-B14F-4D97-AF65-F5344CB8AC3E}">
        <p14:creationId xmlns:p14="http://schemas.microsoft.com/office/powerpoint/2010/main" val="7814578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03512" y="188640"/>
            <a:ext cx="8784976" cy="6408712"/>
          </a:xfrm>
        </p:spPr>
        <p:txBody>
          <a:bodyPr/>
          <a:lstStyle/>
          <a:p>
            <a:pPr algn="l"/>
            <a:endParaRPr lang="en-US" dirty="0"/>
          </a:p>
          <a:p>
            <a:pPr lvl="0" algn="l" rtl="0">
              <a:buFont typeface="Wingdings" pitchFamily="2" charset="2"/>
              <a:buChar char="Ø"/>
            </a:pPr>
            <a:r>
              <a:rPr lang="en-US" sz="2200" b="1" dirty="0">
                <a:solidFill>
                  <a:prstClr val="black"/>
                </a:solidFill>
              </a:rPr>
              <a:t>Safety at work place</a:t>
            </a:r>
          </a:p>
          <a:p>
            <a:pPr marL="0" indent="0">
              <a:buNone/>
            </a:pPr>
            <a:endParaRPr lang="en-US" sz="2200" b="1" dirty="0">
              <a:solidFill>
                <a:prstClr val="black"/>
              </a:solidFill>
            </a:endParaRPr>
          </a:p>
          <a:p>
            <a:pPr lvl="0" algn="l" rtl="0">
              <a:buFont typeface="Courier New" pitchFamily="49" charset="0"/>
              <a:buChar char="o"/>
            </a:pPr>
            <a:r>
              <a:rPr lang="en-US" sz="2200" dirty="0">
                <a:solidFill>
                  <a:prstClr val="black"/>
                </a:solidFill>
              </a:rPr>
              <a:t>Heat, cold and the design of the physical environment</a:t>
            </a:r>
          </a:p>
          <a:p>
            <a:pPr lvl="0" algn="l" rtl="0">
              <a:buFont typeface="Courier New" pitchFamily="49" charset="0"/>
              <a:buChar char="o"/>
            </a:pPr>
            <a:r>
              <a:rPr lang="en-US" sz="2200" dirty="0">
                <a:solidFill>
                  <a:prstClr val="black"/>
                </a:solidFill>
              </a:rPr>
              <a:t>Lighting</a:t>
            </a:r>
          </a:p>
          <a:p>
            <a:pPr lvl="0" algn="l" rtl="0">
              <a:buFont typeface="Courier New" pitchFamily="49" charset="0"/>
              <a:buChar char="o"/>
            </a:pPr>
            <a:endParaRPr lang="en-US" sz="2200" dirty="0">
              <a:solidFill>
                <a:prstClr val="black"/>
              </a:solidFill>
            </a:endParaRPr>
          </a:p>
          <a:p>
            <a:pPr marL="0" indent="0">
              <a:buNone/>
            </a:pPr>
            <a:endParaRPr lang="en-US" sz="2200" dirty="0">
              <a:solidFill>
                <a:prstClr val="black"/>
              </a:solidFill>
            </a:endParaRPr>
          </a:p>
          <a:p>
            <a:pPr algn="l"/>
            <a:endParaRPr lang="ar-SA"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536" y="2414342"/>
            <a:ext cx="5578475" cy="345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مستطيل 3"/>
          <p:cNvSpPr/>
          <p:nvPr/>
        </p:nvSpPr>
        <p:spPr>
          <a:xfrm>
            <a:off x="2063552" y="5877272"/>
            <a:ext cx="6984776" cy="369332"/>
          </a:xfrm>
          <a:prstGeom prst="rect">
            <a:avLst/>
          </a:prstGeom>
        </p:spPr>
        <p:txBody>
          <a:bodyPr wrap="square">
            <a:spAutoFit/>
          </a:bodyPr>
          <a:lstStyle/>
          <a:p>
            <a:pPr marL="285750" indent="-285750">
              <a:buFont typeface="Wingdings" pitchFamily="2" charset="2"/>
              <a:buChar char="q"/>
            </a:pPr>
            <a:r>
              <a:rPr lang="en-US" dirty="0"/>
              <a:t>Periodic illumination level measurements by light-level meter</a:t>
            </a:r>
            <a:endParaRPr lang="ar-SA" dirty="0"/>
          </a:p>
        </p:txBody>
      </p:sp>
    </p:spTree>
    <p:extLst>
      <p:ext uri="{BB962C8B-B14F-4D97-AF65-F5344CB8AC3E}">
        <p14:creationId xmlns:p14="http://schemas.microsoft.com/office/powerpoint/2010/main" val="33404416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524000" y="260648"/>
            <a:ext cx="8686800" cy="6408712"/>
          </a:xfrm>
        </p:spPr>
        <p:txBody>
          <a:bodyPr>
            <a:normAutofit/>
          </a:bodyPr>
          <a:lstStyle/>
          <a:p>
            <a:pPr algn="l" rtl="0">
              <a:buFont typeface="Courier New" pitchFamily="49" charset="0"/>
              <a:buChar char="o"/>
            </a:pPr>
            <a:endParaRPr lang="en-US" sz="2200" dirty="0">
              <a:cs typeface="+mj-cs"/>
            </a:endParaRPr>
          </a:p>
          <a:p>
            <a:pPr algn="l" rtl="0">
              <a:buFont typeface="Courier New" pitchFamily="49" charset="0"/>
              <a:buChar char="o"/>
            </a:pPr>
            <a:r>
              <a:rPr lang="en-US" sz="2200" dirty="0">
                <a:cs typeface="+mj-cs"/>
              </a:rPr>
              <a:t>Ventilation system</a:t>
            </a:r>
          </a:p>
          <a:p>
            <a:pPr marL="0" indent="0">
              <a:buNone/>
            </a:pPr>
            <a:endParaRPr lang="en-US" sz="2200" dirty="0">
              <a:cs typeface="+mj-cs"/>
            </a:endParaRPr>
          </a:p>
        </p:txBody>
      </p:sp>
      <p:graphicFrame>
        <p:nvGraphicFramePr>
          <p:cNvPr id="4" name="جدول 3"/>
          <p:cNvGraphicFramePr>
            <a:graphicFrameLocks noGrp="1"/>
          </p:cNvGraphicFramePr>
          <p:nvPr/>
        </p:nvGraphicFramePr>
        <p:xfrm>
          <a:off x="1792870" y="1268760"/>
          <a:ext cx="6408712" cy="1440160"/>
        </p:xfrm>
        <a:graphic>
          <a:graphicData uri="http://schemas.openxmlformats.org/drawingml/2006/table">
            <a:tbl>
              <a:tblPr firstRow="1" firstCol="1" bandRow="1"/>
              <a:tblGrid>
                <a:gridCol w="305014">
                  <a:extLst>
                    <a:ext uri="{9D8B030D-6E8A-4147-A177-3AD203B41FA5}">
                      <a16:colId xmlns:a16="http://schemas.microsoft.com/office/drawing/2014/main" val="20000"/>
                    </a:ext>
                  </a:extLst>
                </a:gridCol>
                <a:gridCol w="3269471">
                  <a:extLst>
                    <a:ext uri="{9D8B030D-6E8A-4147-A177-3AD203B41FA5}">
                      <a16:colId xmlns:a16="http://schemas.microsoft.com/office/drawing/2014/main" val="20001"/>
                    </a:ext>
                  </a:extLst>
                </a:gridCol>
                <a:gridCol w="2834227">
                  <a:extLst>
                    <a:ext uri="{9D8B030D-6E8A-4147-A177-3AD203B41FA5}">
                      <a16:colId xmlns:a16="http://schemas.microsoft.com/office/drawing/2014/main" val="20002"/>
                    </a:ext>
                  </a:extLst>
                </a:gridCol>
              </a:tblGrid>
              <a:tr h="444642">
                <a:tc>
                  <a:txBody>
                    <a:bodyPr/>
                    <a:lstStyle/>
                    <a:p>
                      <a:pPr algn="l">
                        <a:lnSpc>
                          <a:spcPct val="150000"/>
                        </a:lnSpc>
                        <a:spcAft>
                          <a:spcPts val="0"/>
                        </a:spcAft>
                      </a:pPr>
                      <a:r>
                        <a:rPr lang="en-GB" sz="900" b="1" dirty="0">
                          <a:effectLst/>
                          <a:latin typeface="Times New Roman"/>
                          <a:ea typeface="Calibri"/>
                          <a:cs typeface="Arial"/>
                        </a:rPr>
                        <a:t> </a:t>
                      </a:r>
                      <a:endParaRPr lang="en-US" sz="11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solidFill>
                        <a:srgbClr val="000000"/>
                      </a:solidFill>
                      <a:prstDash val="solid"/>
                      <a:round/>
                      <a:headEnd type="none" w="med" len="med"/>
                      <a:tailEnd type="none" w="med" len="med"/>
                    </a:lnTlToBr>
                  </a:tcPr>
                </a:tc>
                <a:tc>
                  <a:txBody>
                    <a:bodyPr/>
                    <a:lstStyle/>
                    <a:p>
                      <a:pPr algn="l">
                        <a:lnSpc>
                          <a:spcPct val="150000"/>
                        </a:lnSpc>
                        <a:spcAft>
                          <a:spcPts val="0"/>
                        </a:spcAft>
                      </a:pPr>
                      <a:r>
                        <a:rPr lang="en-GB" sz="1200" b="1">
                          <a:effectLst/>
                          <a:latin typeface="Times New Roman"/>
                          <a:ea typeface="Calibri"/>
                          <a:cs typeface="Arial"/>
                        </a:rPr>
                        <a:t>Type</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en-GB" sz="1200" b="1">
                          <a:effectLst/>
                          <a:latin typeface="Times New Roman"/>
                          <a:ea typeface="Calibri"/>
                          <a:cs typeface="Arial"/>
                        </a:rPr>
                        <a:t>Air In cubic feet per minute</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97759">
                <a:tc>
                  <a:txBody>
                    <a:bodyPr/>
                    <a:lstStyle/>
                    <a:p>
                      <a:pPr algn="l" rtl="1">
                        <a:lnSpc>
                          <a:spcPct val="150000"/>
                        </a:lnSpc>
                        <a:spcAft>
                          <a:spcPts val="0"/>
                        </a:spcAft>
                      </a:pPr>
                      <a:r>
                        <a:rPr lang="ar-SA" sz="900" b="1">
                          <a:effectLst/>
                          <a:latin typeface="Calibri"/>
                          <a:ea typeface="Calibri"/>
                          <a:cs typeface="Times New Roman"/>
                        </a:rPr>
                        <a:t>1</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en-GB" sz="1400" dirty="0">
                          <a:effectLst/>
                          <a:latin typeface="Times New Roman"/>
                          <a:ea typeface="Calibri"/>
                          <a:cs typeface="Arial"/>
                        </a:rPr>
                        <a:t>workplace</a:t>
                      </a:r>
                      <a:endParaRPr lang="en-US" sz="14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GB" sz="1200">
                          <a:effectLst/>
                          <a:latin typeface="Times New Roman"/>
                          <a:ea typeface="Calibri"/>
                          <a:cs typeface="Arial"/>
                        </a:rPr>
                        <a:t>60</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97759">
                <a:tc>
                  <a:txBody>
                    <a:bodyPr/>
                    <a:lstStyle/>
                    <a:p>
                      <a:pPr algn="l" rtl="1">
                        <a:lnSpc>
                          <a:spcPct val="150000"/>
                        </a:lnSpc>
                        <a:spcAft>
                          <a:spcPts val="0"/>
                        </a:spcAft>
                      </a:pPr>
                      <a:r>
                        <a:rPr lang="ar-SA" sz="900" b="1">
                          <a:effectLst/>
                          <a:latin typeface="Calibri"/>
                          <a:ea typeface="Calibri"/>
                          <a:cs typeface="Times New Roman"/>
                        </a:rPr>
                        <a:t>2</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en-GB" sz="1400" dirty="0">
                          <a:effectLst/>
                          <a:latin typeface="Times New Roman"/>
                          <a:ea typeface="Calibri"/>
                          <a:cs typeface="Arial"/>
                        </a:rPr>
                        <a:t>Offices and management rooms</a:t>
                      </a:r>
                      <a:endParaRPr lang="en-US" sz="14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GB" sz="1200" dirty="0">
                          <a:effectLst/>
                          <a:latin typeface="Times New Roman"/>
                          <a:ea typeface="Calibri"/>
                          <a:cs typeface="Arial"/>
                        </a:rPr>
                        <a:t>20</a:t>
                      </a:r>
                      <a:endParaRPr lang="en-US" sz="11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5" name="مستطيل 4"/>
          <p:cNvSpPr/>
          <p:nvPr/>
        </p:nvSpPr>
        <p:spPr>
          <a:xfrm>
            <a:off x="1775520" y="2841901"/>
            <a:ext cx="8496944" cy="369332"/>
          </a:xfrm>
          <a:prstGeom prst="rect">
            <a:avLst/>
          </a:prstGeom>
        </p:spPr>
        <p:txBody>
          <a:bodyPr wrap="square">
            <a:spAutoFit/>
          </a:bodyPr>
          <a:lstStyle/>
          <a:p>
            <a:pPr marL="285750" indent="-285750">
              <a:buFont typeface="Wingdings" pitchFamily="2" charset="2"/>
              <a:buChar char="q"/>
            </a:pPr>
            <a:r>
              <a:rPr lang="en-US" dirty="0">
                <a:cs typeface="+mj-cs"/>
              </a:rPr>
              <a:t>Periodic velocity of air flow measurements and air pressure by CFM meter device.</a:t>
            </a:r>
            <a:endParaRPr lang="ar-SA" dirty="0">
              <a:cs typeface="+mj-cs"/>
            </a:endParaRPr>
          </a:p>
        </p:txBody>
      </p:sp>
      <p:sp>
        <p:nvSpPr>
          <p:cNvPr id="6" name="مستطيل 5"/>
          <p:cNvSpPr/>
          <p:nvPr/>
        </p:nvSpPr>
        <p:spPr>
          <a:xfrm>
            <a:off x="1524000" y="3488231"/>
            <a:ext cx="2729850" cy="430887"/>
          </a:xfrm>
          <a:prstGeom prst="rect">
            <a:avLst/>
          </a:prstGeom>
        </p:spPr>
        <p:txBody>
          <a:bodyPr wrap="none">
            <a:spAutoFit/>
          </a:bodyPr>
          <a:lstStyle/>
          <a:p>
            <a:pPr marL="285750" indent="-285750">
              <a:buFont typeface="Courier New" pitchFamily="49" charset="0"/>
              <a:buChar char="o"/>
            </a:pPr>
            <a:r>
              <a:rPr lang="en-US" sz="2200" dirty="0">
                <a:cs typeface="+mj-cs"/>
              </a:rPr>
              <a:t>Noise and Vibration</a:t>
            </a:r>
            <a:endParaRPr lang="ar-SA" sz="2200" dirty="0">
              <a:cs typeface="+mj-cs"/>
            </a:endParaRPr>
          </a:p>
        </p:txBody>
      </p:sp>
      <p:sp>
        <p:nvSpPr>
          <p:cNvPr id="7" name="مستطيل 6"/>
          <p:cNvSpPr/>
          <p:nvPr/>
        </p:nvSpPr>
        <p:spPr>
          <a:xfrm>
            <a:off x="1775520" y="4139789"/>
            <a:ext cx="3776162" cy="369332"/>
          </a:xfrm>
          <a:prstGeom prst="rect">
            <a:avLst/>
          </a:prstGeom>
        </p:spPr>
        <p:txBody>
          <a:bodyPr wrap="none">
            <a:spAutoFit/>
          </a:bodyPr>
          <a:lstStyle/>
          <a:p>
            <a:pPr marL="285750" indent="-285750">
              <a:buFont typeface="Wingdings" pitchFamily="2" charset="2"/>
              <a:buChar char="q"/>
            </a:pPr>
            <a:r>
              <a:rPr lang="en-US" dirty="0">
                <a:cs typeface="+mj-cs"/>
              </a:rPr>
              <a:t>noise level shouldn’t exceed 80 Db.</a:t>
            </a:r>
            <a:endParaRPr lang="ar-SA" dirty="0">
              <a:cs typeface="+mj-cs"/>
            </a:endParaRPr>
          </a:p>
        </p:txBody>
      </p:sp>
      <p:sp>
        <p:nvSpPr>
          <p:cNvPr id="9" name="مستطيل 8"/>
          <p:cNvSpPr/>
          <p:nvPr/>
        </p:nvSpPr>
        <p:spPr>
          <a:xfrm>
            <a:off x="1775520" y="4629905"/>
            <a:ext cx="6157202" cy="369332"/>
          </a:xfrm>
          <a:prstGeom prst="rect">
            <a:avLst/>
          </a:prstGeom>
        </p:spPr>
        <p:txBody>
          <a:bodyPr wrap="square">
            <a:spAutoFit/>
          </a:bodyPr>
          <a:lstStyle/>
          <a:p>
            <a:pPr marL="285750" indent="-285750">
              <a:buFont typeface="Wingdings" pitchFamily="2" charset="2"/>
              <a:buChar char="q"/>
            </a:pPr>
            <a:r>
              <a:rPr lang="en-US" dirty="0"/>
              <a:t>In laboratory, noise level should be between 55-60 dB </a:t>
            </a:r>
            <a:endParaRPr lang="ar-SA" dirty="0"/>
          </a:p>
        </p:txBody>
      </p:sp>
      <p:sp>
        <p:nvSpPr>
          <p:cNvPr id="10" name="مستطيل 9"/>
          <p:cNvSpPr/>
          <p:nvPr/>
        </p:nvSpPr>
        <p:spPr>
          <a:xfrm>
            <a:off x="1792870" y="5146155"/>
            <a:ext cx="8701681" cy="646331"/>
          </a:xfrm>
          <a:prstGeom prst="rect">
            <a:avLst/>
          </a:prstGeom>
        </p:spPr>
        <p:txBody>
          <a:bodyPr wrap="square">
            <a:spAutoFit/>
          </a:bodyPr>
          <a:lstStyle/>
          <a:p>
            <a:pPr marL="285750" indent="-285750">
              <a:buFont typeface="Wingdings" pitchFamily="2" charset="2"/>
              <a:buChar char="q"/>
            </a:pPr>
            <a:r>
              <a:rPr lang="en-US" dirty="0"/>
              <a:t>In testing, all windows must be closed, measurement is done at a distance of at least 1 meter from walls, 1.2 meter from ground. </a:t>
            </a:r>
            <a:endParaRPr lang="ar-SA" dirty="0"/>
          </a:p>
        </p:txBody>
      </p:sp>
      <p:sp>
        <p:nvSpPr>
          <p:cNvPr id="11" name="مستطيل 10"/>
          <p:cNvSpPr/>
          <p:nvPr/>
        </p:nvSpPr>
        <p:spPr>
          <a:xfrm>
            <a:off x="1792870" y="5936503"/>
            <a:ext cx="7615498" cy="369332"/>
          </a:xfrm>
          <a:prstGeom prst="rect">
            <a:avLst/>
          </a:prstGeom>
        </p:spPr>
        <p:txBody>
          <a:bodyPr wrap="square">
            <a:spAutoFit/>
          </a:bodyPr>
          <a:lstStyle/>
          <a:p>
            <a:pPr marL="285750" indent="-285750">
              <a:buFont typeface="Wingdings" pitchFamily="2" charset="2"/>
              <a:buChar char="q"/>
            </a:pPr>
            <a:r>
              <a:rPr lang="en-US" dirty="0"/>
              <a:t>Regular maintenance and replacement of worn parts can prevent vibration</a:t>
            </a:r>
            <a:endParaRPr lang="ar-SA" dirty="0"/>
          </a:p>
        </p:txBody>
      </p:sp>
    </p:spTree>
    <p:extLst>
      <p:ext uri="{BB962C8B-B14F-4D97-AF65-F5344CB8AC3E}">
        <p14:creationId xmlns:p14="http://schemas.microsoft.com/office/powerpoint/2010/main" val="21647917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03512" y="188640"/>
            <a:ext cx="8784976" cy="6408712"/>
          </a:xfrm>
        </p:spPr>
        <p:txBody>
          <a:bodyPr>
            <a:normAutofit/>
          </a:bodyPr>
          <a:lstStyle/>
          <a:p>
            <a:pPr algn="l" rtl="0"/>
            <a:endParaRPr lang="en-US" sz="2200" b="1" dirty="0">
              <a:cs typeface="+mj-cs"/>
            </a:endParaRPr>
          </a:p>
          <a:p>
            <a:pPr algn="l" rtl="0">
              <a:buFont typeface="Wingdings" pitchFamily="2" charset="2"/>
              <a:buChar char="Ø"/>
            </a:pPr>
            <a:r>
              <a:rPr lang="en-US" sz="2200" b="1" dirty="0">
                <a:cs typeface="+mj-cs"/>
              </a:rPr>
              <a:t>  Safety tools</a:t>
            </a:r>
          </a:p>
          <a:p>
            <a:pPr algn="l" rtl="0"/>
            <a:endParaRPr lang="ar-SA" sz="2200" b="1" dirty="0">
              <a:cs typeface="+mj-cs"/>
            </a:endParaRPr>
          </a:p>
        </p:txBody>
      </p:sp>
      <p:sp>
        <p:nvSpPr>
          <p:cNvPr id="2" name="مستطيل 1"/>
          <p:cNvSpPr/>
          <p:nvPr/>
        </p:nvSpPr>
        <p:spPr>
          <a:xfrm>
            <a:off x="1991544" y="1196753"/>
            <a:ext cx="3369192" cy="430887"/>
          </a:xfrm>
          <a:prstGeom prst="rect">
            <a:avLst/>
          </a:prstGeom>
        </p:spPr>
        <p:txBody>
          <a:bodyPr wrap="none">
            <a:spAutoFit/>
          </a:bodyPr>
          <a:lstStyle/>
          <a:p>
            <a:pPr marL="342900" indent="-342900">
              <a:buFont typeface="Courier New" pitchFamily="49" charset="0"/>
              <a:buChar char="o"/>
            </a:pPr>
            <a:r>
              <a:rPr lang="en-US" sz="2200" dirty="0">
                <a:cs typeface="+mj-cs"/>
              </a:rPr>
              <a:t>Helmet and 	Work shoes</a:t>
            </a:r>
            <a:endParaRPr lang="ar-SA" sz="2200" dirty="0">
              <a:cs typeface="+mj-cs"/>
            </a:endParaRPr>
          </a:p>
        </p:txBody>
      </p:sp>
      <p:sp>
        <p:nvSpPr>
          <p:cNvPr id="4" name="مستطيل 3"/>
          <p:cNvSpPr/>
          <p:nvPr/>
        </p:nvSpPr>
        <p:spPr>
          <a:xfrm>
            <a:off x="1991544" y="1916833"/>
            <a:ext cx="8424936" cy="430887"/>
          </a:xfrm>
          <a:prstGeom prst="rect">
            <a:avLst/>
          </a:prstGeom>
        </p:spPr>
        <p:txBody>
          <a:bodyPr wrap="square">
            <a:spAutoFit/>
          </a:bodyPr>
          <a:lstStyle/>
          <a:p>
            <a:pPr marL="342900" indent="-342900">
              <a:buFont typeface="Courier New" pitchFamily="49" charset="0"/>
              <a:buChar char="o"/>
            </a:pPr>
            <a:r>
              <a:rPr lang="en-US" sz="2200" dirty="0">
                <a:cs typeface="+mj-cs"/>
              </a:rPr>
              <a:t>Ear protection</a:t>
            </a:r>
            <a:endParaRPr lang="ar-SA" dirty="0">
              <a:cs typeface="+mj-cs"/>
            </a:endParaRPr>
          </a:p>
        </p:txBody>
      </p:sp>
      <p:sp>
        <p:nvSpPr>
          <p:cNvPr id="5" name="مستطيل 4"/>
          <p:cNvSpPr/>
          <p:nvPr/>
        </p:nvSpPr>
        <p:spPr>
          <a:xfrm>
            <a:off x="1931849" y="2636913"/>
            <a:ext cx="2216632" cy="430887"/>
          </a:xfrm>
          <a:prstGeom prst="rect">
            <a:avLst/>
          </a:prstGeom>
        </p:spPr>
        <p:txBody>
          <a:bodyPr wrap="none">
            <a:spAutoFit/>
          </a:bodyPr>
          <a:lstStyle/>
          <a:p>
            <a:pPr marL="342900" indent="-342900" algn="r">
              <a:buFont typeface="Courier New" pitchFamily="49" charset="0"/>
              <a:buChar char="o"/>
            </a:pPr>
            <a:r>
              <a:rPr lang="en-US" sz="2200" dirty="0">
                <a:cs typeface="+mj-cs"/>
              </a:rPr>
              <a:t>Worker's dress</a:t>
            </a:r>
            <a:endParaRPr lang="ar-SA" sz="2200" dirty="0">
              <a:cs typeface="+mj-cs"/>
            </a:endParaRPr>
          </a:p>
        </p:txBody>
      </p:sp>
      <p:sp>
        <p:nvSpPr>
          <p:cNvPr id="6" name="مستطيل 5"/>
          <p:cNvSpPr/>
          <p:nvPr/>
        </p:nvSpPr>
        <p:spPr>
          <a:xfrm>
            <a:off x="1703512" y="3247506"/>
            <a:ext cx="7704856" cy="369332"/>
          </a:xfrm>
          <a:prstGeom prst="rect">
            <a:avLst/>
          </a:prstGeom>
        </p:spPr>
        <p:txBody>
          <a:bodyPr wrap="square">
            <a:spAutoFit/>
          </a:bodyPr>
          <a:lstStyle/>
          <a:p>
            <a:pPr marL="285750" indent="-285750" algn="r">
              <a:buFont typeface="Wingdings" pitchFamily="2" charset="2"/>
              <a:buChar char="q"/>
            </a:pPr>
            <a:r>
              <a:rPr lang="en-US" dirty="0">
                <a:cs typeface="+mj-cs"/>
              </a:rPr>
              <a:t>It is not safe to use loose clothes. Especially the wire drawing machine</a:t>
            </a:r>
            <a:endParaRPr lang="ar-SA" dirty="0">
              <a:cs typeface="+mj-cs"/>
            </a:endParaRPr>
          </a:p>
        </p:txBody>
      </p:sp>
      <p:sp>
        <p:nvSpPr>
          <p:cNvPr id="7" name="مستطيل 6"/>
          <p:cNvSpPr/>
          <p:nvPr/>
        </p:nvSpPr>
        <p:spPr>
          <a:xfrm>
            <a:off x="2008345" y="3769230"/>
            <a:ext cx="7272808" cy="369332"/>
          </a:xfrm>
          <a:prstGeom prst="rect">
            <a:avLst/>
          </a:prstGeom>
        </p:spPr>
        <p:txBody>
          <a:bodyPr wrap="square">
            <a:spAutoFit/>
          </a:bodyPr>
          <a:lstStyle/>
          <a:p>
            <a:pPr marL="742950" lvl="1" indent="-285750">
              <a:buFont typeface="Wingdings" pitchFamily="2" charset="2"/>
              <a:buChar char="q"/>
            </a:pPr>
            <a:r>
              <a:rPr lang="en-US" dirty="0"/>
              <a:t>Wearing of polyester and cotton is proper</a:t>
            </a:r>
            <a:endParaRPr lang="ar-SA" dirty="0"/>
          </a:p>
        </p:txBody>
      </p:sp>
      <p:sp>
        <p:nvSpPr>
          <p:cNvPr id="8" name="مستطيل 7"/>
          <p:cNvSpPr/>
          <p:nvPr/>
        </p:nvSpPr>
        <p:spPr>
          <a:xfrm>
            <a:off x="1931850" y="4581129"/>
            <a:ext cx="8484631" cy="430887"/>
          </a:xfrm>
          <a:prstGeom prst="rect">
            <a:avLst/>
          </a:prstGeom>
        </p:spPr>
        <p:txBody>
          <a:bodyPr wrap="square">
            <a:spAutoFit/>
          </a:bodyPr>
          <a:lstStyle/>
          <a:p>
            <a:pPr marL="285750" indent="-285750">
              <a:buFont typeface="Courier New" pitchFamily="49" charset="0"/>
              <a:buChar char="o"/>
            </a:pPr>
            <a:r>
              <a:rPr lang="en-US" sz="2200" dirty="0">
                <a:cs typeface="+mj-cs"/>
              </a:rPr>
              <a:t>Gloves</a:t>
            </a:r>
            <a:r>
              <a:rPr lang="en-US" dirty="0"/>
              <a:t> (</a:t>
            </a:r>
            <a:r>
              <a:rPr lang="en-US" dirty="0">
                <a:solidFill>
                  <a:prstClr val="black"/>
                </a:solidFill>
              </a:rPr>
              <a:t>Super fabric gloves</a:t>
            </a:r>
            <a:r>
              <a:rPr lang="en-US" sz="2200" dirty="0">
                <a:solidFill>
                  <a:prstClr val="black"/>
                </a:solidFill>
              </a:rPr>
              <a:t>, </a:t>
            </a:r>
            <a:r>
              <a:rPr lang="en-US" dirty="0">
                <a:solidFill>
                  <a:prstClr val="black"/>
                </a:solidFill>
              </a:rPr>
              <a:t>consists of nylon or polyester)</a:t>
            </a:r>
            <a:endParaRPr lang="ar-SA" dirty="0"/>
          </a:p>
        </p:txBody>
      </p:sp>
      <p:sp>
        <p:nvSpPr>
          <p:cNvPr id="9" name="مستطيل 8"/>
          <p:cNvSpPr/>
          <p:nvPr/>
        </p:nvSpPr>
        <p:spPr>
          <a:xfrm>
            <a:off x="1921864" y="5337177"/>
            <a:ext cx="3331746" cy="430887"/>
          </a:xfrm>
          <a:prstGeom prst="rect">
            <a:avLst/>
          </a:prstGeom>
        </p:spPr>
        <p:txBody>
          <a:bodyPr wrap="none">
            <a:spAutoFit/>
          </a:bodyPr>
          <a:lstStyle/>
          <a:p>
            <a:pPr marL="342900" indent="-342900">
              <a:buFont typeface="Courier New" pitchFamily="49" charset="0"/>
              <a:buChar char="o"/>
            </a:pPr>
            <a:r>
              <a:rPr lang="en-US" sz="2200" dirty="0">
                <a:cs typeface="+mj-cs"/>
              </a:rPr>
              <a:t>Dust mask</a:t>
            </a:r>
            <a:r>
              <a:rPr lang="en-US" dirty="0">
                <a:cs typeface="+mj-cs"/>
              </a:rPr>
              <a:t>(miller</a:t>
            </a:r>
            <a:r>
              <a:rPr lang="en-US" sz="2200" dirty="0">
                <a:cs typeface="+mj-cs"/>
              </a:rPr>
              <a:t> </a:t>
            </a:r>
            <a:r>
              <a:rPr lang="en-US" dirty="0">
                <a:cs typeface="+mj-cs"/>
              </a:rPr>
              <a:t>machine)</a:t>
            </a:r>
            <a:r>
              <a:rPr lang="en-US" sz="2200" dirty="0">
                <a:cs typeface="+mj-cs"/>
              </a:rPr>
              <a:t> </a:t>
            </a:r>
            <a:endParaRPr lang="ar-SA" sz="2200" dirty="0">
              <a:cs typeface="+mj-cs"/>
            </a:endParaRPr>
          </a:p>
        </p:txBody>
      </p:sp>
      <p:sp>
        <p:nvSpPr>
          <p:cNvPr id="10" name="مستطيل 9"/>
          <p:cNvSpPr/>
          <p:nvPr/>
        </p:nvSpPr>
        <p:spPr>
          <a:xfrm>
            <a:off x="2008345" y="5805265"/>
            <a:ext cx="5794600" cy="430887"/>
          </a:xfrm>
          <a:prstGeom prst="rect">
            <a:avLst/>
          </a:prstGeom>
        </p:spPr>
        <p:txBody>
          <a:bodyPr wrap="none">
            <a:spAutoFit/>
          </a:bodyPr>
          <a:lstStyle/>
          <a:p>
            <a:pPr marL="285750" indent="-285750">
              <a:buFont typeface="Courier New" pitchFamily="49" charset="0"/>
              <a:buChar char="o"/>
            </a:pPr>
            <a:r>
              <a:rPr lang="en-US" sz="2200" dirty="0">
                <a:cs typeface="+mj-cs"/>
              </a:rPr>
              <a:t>Safety Glasses (mixer machine, press machine)</a:t>
            </a:r>
            <a:endParaRPr lang="ar-SA" sz="2200" dirty="0">
              <a:cs typeface="+mj-cs"/>
            </a:endParaRPr>
          </a:p>
        </p:txBody>
      </p:sp>
    </p:spTree>
    <p:extLst>
      <p:ext uri="{BB962C8B-B14F-4D97-AF65-F5344CB8AC3E}">
        <p14:creationId xmlns:p14="http://schemas.microsoft.com/office/powerpoint/2010/main" val="18803508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03512" y="188640"/>
            <a:ext cx="8507288" cy="6336704"/>
          </a:xfrm>
        </p:spPr>
        <p:txBody>
          <a:bodyPr/>
          <a:lstStyle/>
          <a:p>
            <a:pPr marL="0" indent="0">
              <a:buNone/>
            </a:pPr>
            <a:endParaRPr lang="en-US" dirty="0"/>
          </a:p>
          <a:p>
            <a:pPr marL="0" indent="0">
              <a:buNone/>
            </a:pPr>
            <a:endParaRPr lang="ar-SA" sz="2400" dirty="0"/>
          </a:p>
        </p:txBody>
      </p:sp>
      <p:sp>
        <p:nvSpPr>
          <p:cNvPr id="2" name="مستطيل 1"/>
          <p:cNvSpPr/>
          <p:nvPr/>
        </p:nvSpPr>
        <p:spPr>
          <a:xfrm>
            <a:off x="2015284" y="774666"/>
            <a:ext cx="6632195" cy="430887"/>
          </a:xfrm>
          <a:prstGeom prst="rect">
            <a:avLst/>
          </a:prstGeom>
        </p:spPr>
        <p:txBody>
          <a:bodyPr wrap="square">
            <a:spAutoFit/>
          </a:bodyPr>
          <a:lstStyle/>
          <a:p>
            <a:pPr marL="342900" indent="-342900">
              <a:buFont typeface="Wingdings" pitchFamily="2" charset="2"/>
              <a:buChar char="Ø"/>
            </a:pPr>
            <a:r>
              <a:rPr lang="en-US" sz="2200" b="1" dirty="0"/>
              <a:t>Human–machine interaction and work design</a:t>
            </a:r>
            <a:endParaRPr lang="ar-SA" sz="2200" b="1" dirty="0"/>
          </a:p>
        </p:txBody>
      </p:sp>
      <p:sp>
        <p:nvSpPr>
          <p:cNvPr id="5" name="مستطيل 4"/>
          <p:cNvSpPr/>
          <p:nvPr/>
        </p:nvSpPr>
        <p:spPr>
          <a:xfrm>
            <a:off x="2364840" y="1370683"/>
            <a:ext cx="2072490" cy="430887"/>
          </a:xfrm>
          <a:prstGeom prst="rect">
            <a:avLst/>
          </a:prstGeom>
        </p:spPr>
        <p:txBody>
          <a:bodyPr wrap="none">
            <a:spAutoFit/>
          </a:bodyPr>
          <a:lstStyle/>
          <a:p>
            <a:pPr marL="285750" indent="-285750">
              <a:buFont typeface="Courier New" pitchFamily="49" charset="0"/>
              <a:buChar char="o"/>
            </a:pPr>
            <a:r>
              <a:rPr lang="en-US" sz="2200" dirty="0"/>
              <a:t>Tire debeader</a:t>
            </a:r>
            <a:endParaRPr lang="ar-SA" sz="2200" dirty="0"/>
          </a:p>
        </p:txBody>
      </p:sp>
      <p:sp>
        <p:nvSpPr>
          <p:cNvPr id="6" name="مستطيل 5"/>
          <p:cNvSpPr/>
          <p:nvPr/>
        </p:nvSpPr>
        <p:spPr>
          <a:xfrm>
            <a:off x="2364840" y="1838248"/>
            <a:ext cx="8123648" cy="707886"/>
          </a:xfrm>
          <a:prstGeom prst="rect">
            <a:avLst/>
          </a:prstGeom>
        </p:spPr>
        <p:txBody>
          <a:bodyPr wrap="square">
            <a:spAutoFit/>
          </a:bodyPr>
          <a:lstStyle/>
          <a:p>
            <a:pPr marL="285750" indent="-285750">
              <a:buFont typeface="Courier New" pitchFamily="49" charset="0"/>
              <a:buChar char="o"/>
            </a:pPr>
            <a:r>
              <a:rPr lang="en-US" sz="2200" dirty="0"/>
              <a:t>Tire shredder machine</a:t>
            </a:r>
            <a:r>
              <a:rPr lang="en-US" dirty="0"/>
              <a:t>(The risk should be about 2.7 m from the ground as it is high-risk).</a:t>
            </a:r>
            <a:endParaRPr lang="ar-SA"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8895" y="2348881"/>
            <a:ext cx="2994025" cy="20646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2456813" y="4653137"/>
            <a:ext cx="2874569" cy="430887"/>
          </a:xfrm>
          <a:prstGeom prst="rect">
            <a:avLst/>
          </a:prstGeom>
        </p:spPr>
        <p:txBody>
          <a:bodyPr wrap="none">
            <a:spAutoFit/>
          </a:bodyPr>
          <a:lstStyle/>
          <a:p>
            <a:pPr marL="285750" indent="-285750">
              <a:buFont typeface="Courier New" pitchFamily="49" charset="0"/>
              <a:buChar char="o"/>
            </a:pPr>
            <a:r>
              <a:rPr lang="en-US" sz="2200" dirty="0"/>
              <a:t>Dryer mixer Machine</a:t>
            </a:r>
            <a:endParaRPr lang="ar-SA" sz="2200" dirty="0"/>
          </a:p>
        </p:txBody>
      </p:sp>
      <p:sp>
        <p:nvSpPr>
          <p:cNvPr id="8" name="مستطيل 7"/>
          <p:cNvSpPr/>
          <p:nvPr/>
        </p:nvSpPr>
        <p:spPr>
          <a:xfrm>
            <a:off x="2551996" y="5373217"/>
            <a:ext cx="3561681" cy="430887"/>
          </a:xfrm>
          <a:prstGeom prst="rect">
            <a:avLst/>
          </a:prstGeom>
        </p:spPr>
        <p:txBody>
          <a:bodyPr wrap="none">
            <a:spAutoFit/>
          </a:bodyPr>
          <a:lstStyle/>
          <a:p>
            <a:pPr marL="342900" indent="-342900">
              <a:buFont typeface="Courier New" pitchFamily="49" charset="0"/>
              <a:buChar char="o"/>
            </a:pPr>
            <a:r>
              <a:rPr lang="en-US" sz="2200" dirty="0"/>
              <a:t>Rubber Tile Press Machine</a:t>
            </a:r>
            <a:endParaRPr lang="ar-SA" sz="2200" dirty="0"/>
          </a:p>
        </p:txBody>
      </p:sp>
      <p:pic>
        <p:nvPicPr>
          <p:cNvPr id="9" name="صورة 8"/>
          <p:cNvPicPr/>
          <p:nvPr/>
        </p:nvPicPr>
        <p:blipFill>
          <a:blip r:embed="rId4" cstate="print">
            <a:extLst>
              <a:ext uri="{28A0092B-C50C-407E-A947-70E740481C1C}">
                <a14:useLocalDpi xmlns:a14="http://schemas.microsoft.com/office/drawing/2010/main" val="0"/>
              </a:ext>
            </a:extLst>
          </a:blip>
          <a:stretch>
            <a:fillRect/>
          </a:stretch>
        </p:blipFill>
        <p:spPr>
          <a:xfrm>
            <a:off x="6452656" y="4474478"/>
            <a:ext cx="1962150" cy="2293620"/>
          </a:xfrm>
          <a:prstGeom prst="rect">
            <a:avLst/>
          </a:prstGeom>
        </p:spPr>
      </p:pic>
    </p:spTree>
    <p:extLst>
      <p:ext uri="{BB962C8B-B14F-4D97-AF65-F5344CB8AC3E}">
        <p14:creationId xmlns:p14="http://schemas.microsoft.com/office/powerpoint/2010/main" val="30354415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929B2-7AB2-47D0-BA5E-0B86D47D4192}"/>
              </a:ext>
            </a:extLst>
          </p:cNvPr>
          <p:cNvSpPr>
            <a:spLocks noGrp="1"/>
          </p:cNvSpPr>
          <p:nvPr>
            <p:ph type="title"/>
          </p:nvPr>
        </p:nvSpPr>
        <p:spPr>
          <a:xfrm>
            <a:off x="574607" y="550656"/>
            <a:ext cx="10515600" cy="1325563"/>
          </a:xfrm>
        </p:spPr>
        <p:txBody>
          <a:bodyPr>
            <a:normAutofit/>
          </a:bodyPr>
          <a:lstStyle/>
          <a:p>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Economic feasibility study</a:t>
            </a:r>
            <a:b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5400" dirty="0"/>
          </a:p>
        </p:txBody>
      </p:sp>
      <p:sp>
        <p:nvSpPr>
          <p:cNvPr id="3" name="Content Placeholder 2">
            <a:extLst>
              <a:ext uri="{FF2B5EF4-FFF2-40B4-BE49-F238E27FC236}">
                <a16:creationId xmlns:a16="http://schemas.microsoft.com/office/drawing/2014/main" id="{E656D8F0-5D05-40D8-A293-2DE3831BCABD}"/>
              </a:ext>
            </a:extLst>
          </p:cNvPr>
          <p:cNvSpPr>
            <a:spLocks noGrp="1"/>
          </p:cNvSpPr>
          <p:nvPr>
            <p:ph idx="1"/>
          </p:nvPr>
        </p:nvSpPr>
        <p:spPr>
          <a:xfrm>
            <a:off x="574607" y="1876219"/>
            <a:ext cx="10515600" cy="4732476"/>
          </a:xfrm>
        </p:spPr>
        <p:txBody>
          <a:bodyPr>
            <a:normAutofit/>
          </a:bodyPr>
          <a:lstStyle/>
          <a:p>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 study </a:t>
            </a:r>
          </a:p>
          <a:p>
            <a:r>
              <a:rPr lang="en-US" sz="2000" dirty="0">
                <a:effectLst/>
                <a:latin typeface="Times New Roman" panose="02020603050405020304" pitchFamily="18" charset="0"/>
                <a:ea typeface="Calibri" panose="020F0502020204030204" pitchFamily="34" charset="0"/>
              </a:rPr>
              <a:t>Demand: 118,492 tiles/ year </a:t>
            </a:r>
          </a:p>
          <a:p>
            <a:r>
              <a:rPr lang="en-US" sz="2000" dirty="0">
                <a:effectLst/>
                <a:latin typeface="Times New Roman" panose="02020603050405020304" pitchFamily="18" charset="0"/>
                <a:ea typeface="Calibri" panose="020F0502020204030204" pitchFamily="34" charset="0"/>
              </a:rPr>
              <a:t>Competitors:</a:t>
            </a:r>
          </a:p>
          <a:p>
            <a:pPr marL="514350" indent="-514350">
              <a:buFont typeface="+mj-lt"/>
              <a:buAutoNum type="arabicPeriod"/>
            </a:pP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Hebron Factory for Tires Recycling </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514350" indent="-514350">
              <a:buFont typeface="+mj-lt"/>
              <a:buAutoNum type="arabicPeriod"/>
            </a:pP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Tyrec Company for Tires Recycling </a:t>
            </a: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a:p>
            <a:pPr marL="514350" indent="-514350">
              <a:buFont typeface="+mj-lt"/>
              <a:buAutoNum type="arabicPeriod"/>
            </a:pPr>
            <a:r>
              <a:rPr lang="en-US" sz="2000" b="1" dirty="0">
                <a:latin typeface="Times New Roman" panose="02020603050405020304" pitchFamily="18" charset="0"/>
                <a:cs typeface="Times New Roman" panose="02020603050405020304" pitchFamily="18" charset="0"/>
              </a:rPr>
              <a:t>Liaoning Birla Carbon Company</a:t>
            </a:r>
          </a:p>
          <a:p>
            <a:pPr marL="514350" indent="-514350">
              <a:buFont typeface="+mj-lt"/>
              <a:buAutoNum type="arabicPeriod"/>
            </a:pPr>
            <a:r>
              <a:rPr lang="en-GB" sz="2000" b="1" dirty="0">
                <a:effectLst/>
                <a:latin typeface="Times New Roman" panose="02020603050405020304" pitchFamily="18" charset="0"/>
                <a:ea typeface="Calibri" panose="020F0502020204030204" pitchFamily="34" charset="0"/>
                <a:cs typeface="Times New Roman" panose="02020603050405020304" pitchFamily="18" charset="0"/>
              </a:rPr>
              <a:t>Game time company for tire recycling </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en-US" sz="3200" dirty="0"/>
              <a:t>Target segment: </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School, Industry and warehouses, </a:t>
            </a:r>
            <a:r>
              <a:rPr lang="en-US" sz="2000" b="1" spc="25" dirty="0">
                <a:effectLst/>
                <a:latin typeface="Times New Roman" panose="02020603050405020304" pitchFamily="18" charset="0"/>
                <a:ea typeface="Calibri" panose="020F0502020204030204" pitchFamily="34" charset="0"/>
                <a:cs typeface="Times New Roman" panose="02020603050405020304" pitchFamily="18" charset="0"/>
              </a:rPr>
              <a:t>Houses, Cows and sheep farms, Kindergartens, Sports clubs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sz="3200" dirty="0"/>
          </a:p>
        </p:txBody>
      </p:sp>
      <p:graphicFrame>
        <p:nvGraphicFramePr>
          <p:cNvPr id="4" name="Chart 3">
            <a:extLst>
              <a:ext uri="{FF2B5EF4-FFF2-40B4-BE49-F238E27FC236}">
                <a16:creationId xmlns:a16="http://schemas.microsoft.com/office/drawing/2014/main" id="{4C4F3BBD-1D8D-4359-86CF-AB5641E1108E}"/>
              </a:ext>
            </a:extLst>
          </p:cNvPr>
          <p:cNvGraphicFramePr/>
          <p:nvPr/>
        </p:nvGraphicFramePr>
        <p:xfrm>
          <a:off x="6359594" y="908810"/>
          <a:ext cx="5057154" cy="363668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989209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22AF3-551B-4261-AB14-8627263F2767}"/>
              </a:ext>
            </a:extLst>
          </p:cNvPr>
          <p:cNvSpPr>
            <a:spLocks noGrp="1"/>
          </p:cNvSpPr>
          <p:nvPr>
            <p:ph type="title"/>
          </p:nvPr>
        </p:nvSpPr>
        <p:spPr/>
        <p:txBody>
          <a:bodyPr/>
          <a:lstStyle/>
          <a:p>
            <a:r>
              <a:rPr lang="en-US" dirty="0"/>
              <a:t>Initial investment </a:t>
            </a:r>
          </a:p>
        </p:txBody>
      </p:sp>
      <p:graphicFrame>
        <p:nvGraphicFramePr>
          <p:cNvPr id="4" name="Table 3">
            <a:extLst>
              <a:ext uri="{FF2B5EF4-FFF2-40B4-BE49-F238E27FC236}">
                <a16:creationId xmlns:a16="http://schemas.microsoft.com/office/drawing/2014/main" id="{5DBBD4BA-0A93-4A7D-A4E1-E932FCE1CCFB}"/>
              </a:ext>
            </a:extLst>
          </p:cNvPr>
          <p:cNvGraphicFramePr>
            <a:graphicFrameLocks noGrp="1"/>
          </p:cNvGraphicFramePr>
          <p:nvPr>
            <p:extLst>
              <p:ext uri="{D42A27DB-BD31-4B8C-83A1-F6EECF244321}">
                <p14:modId xmlns:p14="http://schemas.microsoft.com/office/powerpoint/2010/main" val="3394693725"/>
              </p:ext>
            </p:extLst>
          </p:nvPr>
        </p:nvGraphicFramePr>
        <p:xfrm>
          <a:off x="838200" y="1511590"/>
          <a:ext cx="10121348" cy="4311900"/>
        </p:xfrm>
        <a:graphic>
          <a:graphicData uri="http://schemas.openxmlformats.org/drawingml/2006/table">
            <a:tbl>
              <a:tblPr firstRow="1" firstCol="1" bandRow="1">
                <a:tableStyleId>{5C22544A-7EE6-4342-B048-85BDC9FD1C3A}</a:tableStyleId>
              </a:tblPr>
              <a:tblGrid>
                <a:gridCol w="500267">
                  <a:extLst>
                    <a:ext uri="{9D8B030D-6E8A-4147-A177-3AD203B41FA5}">
                      <a16:colId xmlns:a16="http://schemas.microsoft.com/office/drawing/2014/main" val="1921265712"/>
                    </a:ext>
                  </a:extLst>
                </a:gridCol>
                <a:gridCol w="3968994">
                  <a:extLst>
                    <a:ext uri="{9D8B030D-6E8A-4147-A177-3AD203B41FA5}">
                      <a16:colId xmlns:a16="http://schemas.microsoft.com/office/drawing/2014/main" val="4268669493"/>
                    </a:ext>
                  </a:extLst>
                </a:gridCol>
                <a:gridCol w="2889742">
                  <a:extLst>
                    <a:ext uri="{9D8B030D-6E8A-4147-A177-3AD203B41FA5}">
                      <a16:colId xmlns:a16="http://schemas.microsoft.com/office/drawing/2014/main" val="3236785081"/>
                    </a:ext>
                  </a:extLst>
                </a:gridCol>
                <a:gridCol w="2762345">
                  <a:extLst>
                    <a:ext uri="{9D8B030D-6E8A-4147-A177-3AD203B41FA5}">
                      <a16:colId xmlns:a16="http://schemas.microsoft.com/office/drawing/2014/main" val="2161894351"/>
                    </a:ext>
                  </a:extLst>
                </a:gridCol>
              </a:tblGrid>
              <a:tr h="359325">
                <a:tc>
                  <a:txBody>
                    <a:bodyPr/>
                    <a:lstStyle/>
                    <a:p>
                      <a:pPr marL="0" marR="0" algn="ctr">
                        <a:lnSpc>
                          <a:spcPct val="150000"/>
                        </a:lnSpc>
                        <a:spcBef>
                          <a:spcPts val="0"/>
                        </a:spcBef>
                        <a:spcAft>
                          <a:spcPts val="0"/>
                        </a:spcAft>
                        <a:tabLst>
                          <a:tab pos="676275" algn="l"/>
                        </a:tabLst>
                      </a:pPr>
                      <a:r>
                        <a:rPr lang="en-GB" sz="1600">
                          <a:effectLst/>
                        </a:rPr>
                        <a:t>ID</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tabLst>
                          <a:tab pos="676275" algn="l"/>
                        </a:tabLst>
                      </a:pPr>
                      <a:r>
                        <a:rPr lang="en-GB" sz="1600">
                          <a:effectLst/>
                        </a:rPr>
                        <a:t>Item</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Cost</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Annual Depreciation </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08293113"/>
                  </a:ext>
                </a:extLst>
              </a:tr>
              <a:tr h="359325">
                <a:tc>
                  <a:txBody>
                    <a:bodyPr/>
                    <a:lstStyle/>
                    <a:p>
                      <a:pPr marL="0" marR="0" algn="ctr" rtl="1">
                        <a:lnSpc>
                          <a:spcPct val="150000"/>
                        </a:lnSpc>
                        <a:spcBef>
                          <a:spcPts val="0"/>
                        </a:spcBef>
                        <a:spcAft>
                          <a:spcPts val="0"/>
                        </a:spcAft>
                        <a:tabLst>
                          <a:tab pos="676275" algn="l"/>
                        </a:tabLst>
                      </a:pPr>
                      <a:r>
                        <a:rPr lang="ar-AE" sz="1600">
                          <a:effectLst/>
                        </a:rPr>
                        <a:t>1</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tabLst>
                          <a:tab pos="676275" algn="l"/>
                        </a:tabLst>
                      </a:pPr>
                      <a:r>
                        <a:rPr lang="en-GB" sz="1600">
                          <a:effectLst/>
                        </a:rPr>
                        <a:t>Building table</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1,087,534</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9584</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43243110"/>
                  </a:ext>
                </a:extLst>
              </a:tr>
              <a:tr h="359325">
                <a:tc>
                  <a:txBody>
                    <a:bodyPr/>
                    <a:lstStyle/>
                    <a:p>
                      <a:pPr marL="0" marR="0" algn="ctr" rtl="1">
                        <a:lnSpc>
                          <a:spcPct val="150000"/>
                        </a:lnSpc>
                        <a:spcBef>
                          <a:spcPts val="0"/>
                        </a:spcBef>
                        <a:spcAft>
                          <a:spcPts val="0"/>
                        </a:spcAft>
                        <a:tabLst>
                          <a:tab pos="676275" algn="l"/>
                        </a:tabLst>
                      </a:pPr>
                      <a:r>
                        <a:rPr lang="ar-AE" sz="1600">
                          <a:effectLst/>
                        </a:rPr>
                        <a:t>2</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tabLst>
                          <a:tab pos="676275" algn="l"/>
                        </a:tabLst>
                      </a:pPr>
                      <a:r>
                        <a:rPr lang="en-GB" sz="1600">
                          <a:effectLst/>
                        </a:rPr>
                        <a:t>Machines</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dirty="0">
                          <a:effectLst/>
                        </a:rPr>
                        <a:t>58,1440</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35,246</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1925384"/>
                  </a:ext>
                </a:extLst>
              </a:tr>
              <a:tr h="359325">
                <a:tc>
                  <a:txBody>
                    <a:bodyPr/>
                    <a:lstStyle/>
                    <a:p>
                      <a:pPr marL="0" marR="0" algn="ctr" rtl="1">
                        <a:lnSpc>
                          <a:spcPct val="150000"/>
                        </a:lnSpc>
                        <a:spcBef>
                          <a:spcPts val="0"/>
                        </a:spcBef>
                        <a:spcAft>
                          <a:spcPts val="0"/>
                        </a:spcAft>
                        <a:tabLst>
                          <a:tab pos="676275" algn="l"/>
                        </a:tabLst>
                      </a:pPr>
                      <a:r>
                        <a:rPr lang="ar-AE" sz="1600">
                          <a:effectLst/>
                        </a:rPr>
                        <a:t>3</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tabLst>
                          <a:tab pos="676275" algn="l"/>
                        </a:tabLst>
                      </a:pPr>
                      <a:r>
                        <a:rPr lang="en-GB" sz="1600">
                          <a:effectLst/>
                        </a:rPr>
                        <a:t>Tire repair station</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dirty="0">
                          <a:effectLst/>
                        </a:rPr>
                        <a:t>9,494</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774</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52755000"/>
                  </a:ext>
                </a:extLst>
              </a:tr>
              <a:tr h="359325">
                <a:tc>
                  <a:txBody>
                    <a:bodyPr/>
                    <a:lstStyle/>
                    <a:p>
                      <a:pPr marL="0" marR="0" algn="ctr" rtl="1">
                        <a:lnSpc>
                          <a:spcPct val="150000"/>
                        </a:lnSpc>
                        <a:spcBef>
                          <a:spcPts val="0"/>
                        </a:spcBef>
                        <a:spcAft>
                          <a:spcPts val="0"/>
                        </a:spcAft>
                        <a:tabLst>
                          <a:tab pos="676275" algn="l"/>
                        </a:tabLst>
                      </a:pPr>
                      <a:r>
                        <a:rPr lang="ar-AE" sz="1600">
                          <a:effectLst/>
                        </a:rPr>
                        <a:t>4</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tabLst>
                          <a:tab pos="676275" algn="l"/>
                        </a:tabLst>
                      </a:pPr>
                      <a:r>
                        <a:rPr lang="en-GB" sz="1600">
                          <a:effectLst/>
                        </a:rPr>
                        <a:t>Tools</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dirty="0">
                          <a:effectLst/>
                        </a:rPr>
                        <a:t>400</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66.66</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641950411"/>
                  </a:ext>
                </a:extLst>
              </a:tr>
              <a:tr h="359325">
                <a:tc>
                  <a:txBody>
                    <a:bodyPr/>
                    <a:lstStyle/>
                    <a:p>
                      <a:pPr marL="0" marR="0" algn="ctr" rtl="1">
                        <a:lnSpc>
                          <a:spcPct val="150000"/>
                        </a:lnSpc>
                        <a:spcBef>
                          <a:spcPts val="0"/>
                        </a:spcBef>
                        <a:spcAft>
                          <a:spcPts val="0"/>
                        </a:spcAft>
                        <a:tabLst>
                          <a:tab pos="676275" algn="l"/>
                        </a:tabLst>
                      </a:pPr>
                      <a:r>
                        <a:rPr lang="ar-AE" sz="1600">
                          <a:effectLst/>
                        </a:rPr>
                        <a:t>5</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tabLst>
                          <a:tab pos="676275" algn="l"/>
                        </a:tabLst>
                      </a:pPr>
                      <a:r>
                        <a:rPr lang="en-GB" sz="1600">
                          <a:effectLst/>
                        </a:rPr>
                        <a:t>Quality Equipment  </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4,300</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230</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726292064"/>
                  </a:ext>
                </a:extLst>
              </a:tr>
              <a:tr h="359325">
                <a:tc>
                  <a:txBody>
                    <a:bodyPr/>
                    <a:lstStyle/>
                    <a:p>
                      <a:pPr marL="0" marR="0" algn="ctr" rtl="1">
                        <a:lnSpc>
                          <a:spcPct val="150000"/>
                        </a:lnSpc>
                        <a:spcBef>
                          <a:spcPts val="0"/>
                        </a:spcBef>
                        <a:spcAft>
                          <a:spcPts val="0"/>
                        </a:spcAft>
                        <a:tabLst>
                          <a:tab pos="676275" algn="l"/>
                        </a:tabLst>
                      </a:pPr>
                      <a:r>
                        <a:rPr lang="ar-AE" sz="1600">
                          <a:effectLst/>
                        </a:rPr>
                        <a:t>6</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tabLst>
                          <a:tab pos="676275" algn="l"/>
                        </a:tabLst>
                      </a:pPr>
                      <a:r>
                        <a:rPr lang="en-GB" sz="1600">
                          <a:effectLst/>
                        </a:rPr>
                        <a:t>Safety Equipment  </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19,150 </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50000"/>
                        </a:lnSpc>
                        <a:spcBef>
                          <a:spcPts val="0"/>
                        </a:spcBef>
                        <a:spcAft>
                          <a:spcPts val="0"/>
                        </a:spcAft>
                        <a:tabLst>
                          <a:tab pos="676275" algn="l"/>
                        </a:tabLst>
                      </a:pPr>
                      <a:r>
                        <a:rPr lang="en-GB" sz="1600">
                          <a:effectLst/>
                        </a:rPr>
                        <a:t>1,115</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868650800"/>
                  </a:ext>
                </a:extLst>
              </a:tr>
              <a:tr h="359325">
                <a:tc>
                  <a:txBody>
                    <a:bodyPr/>
                    <a:lstStyle/>
                    <a:p>
                      <a:pPr marL="0" marR="0" algn="ctr" rtl="1">
                        <a:lnSpc>
                          <a:spcPct val="150000"/>
                        </a:lnSpc>
                        <a:spcBef>
                          <a:spcPts val="0"/>
                        </a:spcBef>
                        <a:spcAft>
                          <a:spcPts val="0"/>
                        </a:spcAft>
                        <a:tabLst>
                          <a:tab pos="676275" algn="l"/>
                        </a:tabLst>
                      </a:pPr>
                      <a:r>
                        <a:rPr lang="ar-AE" sz="1600">
                          <a:effectLst/>
                        </a:rPr>
                        <a:t>7</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tabLst>
                          <a:tab pos="676275" algn="l"/>
                        </a:tabLst>
                      </a:pPr>
                      <a:r>
                        <a:rPr lang="en-GB" sz="1600">
                          <a:effectLst/>
                        </a:rPr>
                        <a:t>Furniture</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39,900</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2,590</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403848262"/>
                  </a:ext>
                </a:extLst>
              </a:tr>
              <a:tr h="359325">
                <a:tc>
                  <a:txBody>
                    <a:bodyPr/>
                    <a:lstStyle/>
                    <a:p>
                      <a:pPr marL="0" marR="0" algn="ctr" rtl="1">
                        <a:lnSpc>
                          <a:spcPct val="150000"/>
                        </a:lnSpc>
                        <a:spcBef>
                          <a:spcPts val="0"/>
                        </a:spcBef>
                        <a:spcAft>
                          <a:spcPts val="0"/>
                        </a:spcAft>
                        <a:tabLst>
                          <a:tab pos="676275" algn="l"/>
                        </a:tabLst>
                      </a:pPr>
                      <a:r>
                        <a:rPr lang="ar-AE" sz="1600">
                          <a:effectLst/>
                        </a:rPr>
                        <a:t>8</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tabLst>
                          <a:tab pos="676275" algn="l"/>
                        </a:tabLst>
                      </a:pPr>
                      <a:r>
                        <a:rPr lang="en-GB" sz="1600">
                          <a:effectLst/>
                        </a:rPr>
                        <a:t>Handling system</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60,175</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40,17.5</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104263045"/>
                  </a:ext>
                </a:extLst>
              </a:tr>
              <a:tr h="359325">
                <a:tc>
                  <a:txBody>
                    <a:bodyPr/>
                    <a:lstStyle/>
                    <a:p>
                      <a:pPr marL="0" marR="0" algn="ctr" rtl="1">
                        <a:lnSpc>
                          <a:spcPct val="150000"/>
                        </a:lnSpc>
                        <a:spcBef>
                          <a:spcPts val="0"/>
                        </a:spcBef>
                        <a:spcAft>
                          <a:spcPts val="0"/>
                        </a:spcAft>
                        <a:tabLst>
                          <a:tab pos="676275" algn="l"/>
                        </a:tabLst>
                      </a:pPr>
                      <a:r>
                        <a:rPr lang="ar-AE" sz="1600">
                          <a:effectLst/>
                        </a:rPr>
                        <a:t>9</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tabLst>
                          <a:tab pos="676275" algn="l"/>
                        </a:tabLst>
                      </a:pPr>
                      <a:r>
                        <a:rPr lang="en-GB" sz="1600">
                          <a:effectLst/>
                        </a:rPr>
                        <a:t>Vehicles</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100,000</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7,000</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639370434"/>
                  </a:ext>
                </a:extLst>
              </a:tr>
              <a:tr h="359325">
                <a:tc>
                  <a:txBody>
                    <a:bodyPr/>
                    <a:lstStyle/>
                    <a:p>
                      <a:pPr marL="0" marR="0" algn="ctr" rtl="1">
                        <a:lnSpc>
                          <a:spcPct val="150000"/>
                        </a:lnSpc>
                        <a:spcBef>
                          <a:spcPts val="0"/>
                        </a:spcBef>
                        <a:spcAft>
                          <a:spcPts val="0"/>
                        </a:spcAft>
                        <a:tabLst>
                          <a:tab pos="676275" algn="l"/>
                        </a:tabLst>
                      </a:pPr>
                      <a:r>
                        <a:rPr lang="ar-AE" sz="1600">
                          <a:effectLst/>
                        </a:rPr>
                        <a:t>10</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tabLst>
                          <a:tab pos="676275" algn="l"/>
                        </a:tabLst>
                      </a:pPr>
                      <a:r>
                        <a:rPr lang="en-GB" sz="1600">
                          <a:effectLst/>
                        </a:rPr>
                        <a:t>Other equipment</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35,450</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2,045</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0828190"/>
                  </a:ext>
                </a:extLst>
              </a:tr>
              <a:tr h="359325">
                <a:tc>
                  <a:txBody>
                    <a:bodyPr/>
                    <a:lstStyle/>
                    <a:p>
                      <a:pPr marL="0" marR="0" algn="ctr">
                        <a:lnSpc>
                          <a:spcPct val="150000"/>
                        </a:lnSpc>
                        <a:spcBef>
                          <a:spcPts val="0"/>
                        </a:spcBef>
                        <a:spcAft>
                          <a:spcPts val="0"/>
                        </a:spcAft>
                        <a:tabLst>
                          <a:tab pos="676275" algn="l"/>
                        </a:tabLst>
                      </a:pPr>
                      <a:r>
                        <a:rPr lang="en-GB" sz="1600" dirty="0">
                          <a:effectLst/>
                        </a:rPr>
                        <a:t>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a:effectLst/>
                        </a:rPr>
                        <a:t>Total</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dirty="0">
                          <a:effectLst/>
                        </a:rPr>
                        <a:t>1,937,843</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76275" algn="l"/>
                        </a:tabLst>
                      </a:pPr>
                      <a:r>
                        <a:rPr lang="en-GB" sz="1600" dirty="0">
                          <a:effectLst/>
                        </a:rPr>
                        <a:t>62,668</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19765901"/>
                  </a:ext>
                </a:extLst>
              </a:tr>
            </a:tbl>
          </a:graphicData>
        </a:graphic>
      </p:graphicFrame>
    </p:spTree>
    <p:extLst>
      <p:ext uri="{BB962C8B-B14F-4D97-AF65-F5344CB8AC3E}">
        <p14:creationId xmlns:p14="http://schemas.microsoft.com/office/powerpoint/2010/main" val="4885804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3F367-9D9D-4D65-B5EE-772C63509B66}"/>
              </a:ext>
            </a:extLst>
          </p:cNvPr>
          <p:cNvSpPr>
            <a:spLocks noGrp="1"/>
          </p:cNvSpPr>
          <p:nvPr>
            <p:ph type="title"/>
          </p:nvPr>
        </p:nvSpPr>
        <p:spPr>
          <a:xfrm>
            <a:off x="407504" y="430530"/>
            <a:ext cx="10515600" cy="1325563"/>
          </a:xfrm>
        </p:spPr>
        <p:txBody>
          <a:bodyPr>
            <a:normAutofit/>
          </a:bodyPr>
          <a:lstStyle/>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Summary of fixed Running cost</a:t>
            </a:r>
            <a:br>
              <a:rPr lang="en-US" sz="28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6000" dirty="0"/>
          </a:p>
        </p:txBody>
      </p:sp>
      <p:graphicFrame>
        <p:nvGraphicFramePr>
          <p:cNvPr id="8" name="Table 7">
            <a:extLst>
              <a:ext uri="{FF2B5EF4-FFF2-40B4-BE49-F238E27FC236}">
                <a16:creationId xmlns:a16="http://schemas.microsoft.com/office/drawing/2014/main" id="{BFD8E73A-07E8-47CA-B517-837548B5AD48}"/>
              </a:ext>
            </a:extLst>
          </p:cNvPr>
          <p:cNvGraphicFramePr>
            <a:graphicFrameLocks noGrp="1"/>
          </p:cNvGraphicFramePr>
          <p:nvPr>
            <p:extLst>
              <p:ext uri="{D42A27DB-BD31-4B8C-83A1-F6EECF244321}">
                <p14:modId xmlns:p14="http://schemas.microsoft.com/office/powerpoint/2010/main" val="525737387"/>
              </p:ext>
            </p:extLst>
          </p:nvPr>
        </p:nvGraphicFramePr>
        <p:xfrm>
          <a:off x="927651" y="1630018"/>
          <a:ext cx="10402958" cy="3929066"/>
        </p:xfrm>
        <a:graphic>
          <a:graphicData uri="http://schemas.openxmlformats.org/drawingml/2006/table">
            <a:tbl>
              <a:tblPr firstRow="1" firstCol="1" bandRow="1">
                <a:tableStyleId>{5C22544A-7EE6-4342-B048-85BDC9FD1C3A}</a:tableStyleId>
              </a:tblPr>
              <a:tblGrid>
                <a:gridCol w="464082">
                  <a:extLst>
                    <a:ext uri="{9D8B030D-6E8A-4147-A177-3AD203B41FA5}">
                      <a16:colId xmlns:a16="http://schemas.microsoft.com/office/drawing/2014/main" val="2124025018"/>
                    </a:ext>
                  </a:extLst>
                </a:gridCol>
                <a:gridCol w="4811953">
                  <a:extLst>
                    <a:ext uri="{9D8B030D-6E8A-4147-A177-3AD203B41FA5}">
                      <a16:colId xmlns:a16="http://schemas.microsoft.com/office/drawing/2014/main" val="4043975253"/>
                    </a:ext>
                  </a:extLst>
                </a:gridCol>
                <a:gridCol w="2561219">
                  <a:extLst>
                    <a:ext uri="{9D8B030D-6E8A-4147-A177-3AD203B41FA5}">
                      <a16:colId xmlns:a16="http://schemas.microsoft.com/office/drawing/2014/main" val="1467671485"/>
                    </a:ext>
                  </a:extLst>
                </a:gridCol>
                <a:gridCol w="2565704">
                  <a:extLst>
                    <a:ext uri="{9D8B030D-6E8A-4147-A177-3AD203B41FA5}">
                      <a16:colId xmlns:a16="http://schemas.microsoft.com/office/drawing/2014/main" val="3781067316"/>
                    </a:ext>
                  </a:extLst>
                </a:gridCol>
              </a:tblGrid>
              <a:tr h="439463">
                <a:tc>
                  <a:txBody>
                    <a:bodyPr/>
                    <a:lstStyle/>
                    <a:p>
                      <a:pPr marL="0" marR="0" algn="ctr">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ID</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400" dirty="0">
                          <a:effectLst/>
                          <a:latin typeface="Times New Roman" panose="02020603050405020304" pitchFamily="18" charset="0"/>
                          <a:cs typeface="Times New Roman" panose="02020603050405020304" pitchFamily="18" charset="0"/>
                        </a:rPr>
                        <a:t>Type</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monthly cost</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Annual cost</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38899779"/>
                  </a:ext>
                </a:extLst>
              </a:tr>
              <a:tr h="439463">
                <a:tc>
                  <a:txBody>
                    <a:bodyPr/>
                    <a:lstStyle/>
                    <a:p>
                      <a:pPr marL="0" marR="0" algn="ctr">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1</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Wages</a:t>
                      </a:r>
                      <a:r>
                        <a:rPr lang="ar-AE" sz="2400">
                          <a:effectLst/>
                          <a:latin typeface="Times New Roman" panose="02020603050405020304" pitchFamily="18" charset="0"/>
                          <a:cs typeface="Times New Roman" panose="02020603050405020304" pitchFamily="18" charset="0"/>
                        </a:rPr>
                        <a:t>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33,500</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rtl="0">
                        <a:lnSpc>
                          <a:spcPct val="150000"/>
                        </a:lnSpc>
                        <a:spcBef>
                          <a:spcPts val="0"/>
                        </a:spcBef>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435,500</a:t>
                      </a:r>
                    </a:p>
                  </a:txBody>
                  <a:tcPr marL="68580" marR="68580" marT="0" marB="0" anchor="ctr"/>
                </a:tc>
                <a:extLst>
                  <a:ext uri="{0D108BD9-81ED-4DB2-BD59-A6C34878D82A}">
                    <a16:rowId xmlns:a16="http://schemas.microsoft.com/office/drawing/2014/main" val="571623500"/>
                  </a:ext>
                </a:extLst>
              </a:tr>
              <a:tr h="439463">
                <a:tc>
                  <a:txBody>
                    <a:bodyPr/>
                    <a:lstStyle/>
                    <a:p>
                      <a:pPr marL="0" marR="0" algn="ctr">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2</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Other Electricity</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1000</a:t>
                      </a:r>
                    </a:p>
                  </a:txBody>
                  <a:tcPr marL="68580" marR="68580" marT="0" marB="0" anchor="ctr"/>
                </a:tc>
                <a:tc>
                  <a:txBody>
                    <a:bodyPr/>
                    <a:lstStyle/>
                    <a:p>
                      <a:pPr marL="0" marR="0" algn="ctr" rtl="0">
                        <a:lnSpc>
                          <a:spcPct val="150000"/>
                        </a:lnSpc>
                        <a:spcBef>
                          <a:spcPts val="0"/>
                        </a:spcBef>
                        <a:spcAft>
                          <a:spcPts val="0"/>
                        </a:spcAft>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12,000</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9291829"/>
                  </a:ext>
                </a:extLst>
              </a:tr>
              <a:tr h="439463">
                <a:tc>
                  <a:txBody>
                    <a:bodyPr/>
                    <a:lstStyle/>
                    <a:p>
                      <a:pPr marL="0" marR="0" algn="ctr">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3</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Other utilities</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1,450</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17,400</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93709061"/>
                  </a:ext>
                </a:extLst>
              </a:tr>
              <a:tr h="439463">
                <a:tc>
                  <a:txBody>
                    <a:bodyPr/>
                    <a:lstStyle/>
                    <a:p>
                      <a:pPr marL="0" marR="0" algn="ctr">
                        <a:lnSpc>
                          <a:spcPct val="150000"/>
                        </a:lnSpc>
                        <a:spcBef>
                          <a:spcPts val="0"/>
                        </a:spcBef>
                        <a:spcAft>
                          <a:spcPts val="0"/>
                        </a:spcAft>
                      </a:pPr>
                      <a:r>
                        <a:rPr lang="en-GB" sz="2400" dirty="0">
                          <a:effectLst/>
                          <a:latin typeface="Times New Roman" panose="02020603050405020304" pitchFamily="18" charset="0"/>
                          <a:cs typeface="Times New Roman" panose="02020603050405020304" pitchFamily="18" charset="0"/>
                        </a:rPr>
                        <a:t>6</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400" dirty="0">
                          <a:effectLst/>
                          <a:latin typeface="Times New Roman" panose="02020603050405020304" pitchFamily="18" charset="0"/>
                          <a:cs typeface="Times New Roman" panose="02020603050405020304" pitchFamily="18" charset="0"/>
                        </a:rPr>
                        <a:t>maintenance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3,500</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400" dirty="0">
                          <a:effectLst/>
                          <a:latin typeface="Times New Roman" panose="02020603050405020304" pitchFamily="18" charset="0"/>
                          <a:cs typeface="Times New Roman" panose="02020603050405020304" pitchFamily="18" charset="0"/>
                        </a:rPr>
                        <a:t>42,000</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3210839"/>
                  </a:ext>
                </a:extLst>
              </a:tr>
              <a:tr h="247917">
                <a:tc>
                  <a:txBody>
                    <a:bodyPr/>
                    <a:lstStyle/>
                    <a:p>
                      <a:pPr marL="0" marR="0" algn="ctr">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7</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Rent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50,000</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US" sz="2400" dirty="0">
                          <a:effectLst/>
                          <a:latin typeface="Times New Roman" panose="02020603050405020304" pitchFamily="18" charset="0"/>
                          <a:cs typeface="Times New Roman" panose="02020603050405020304" pitchFamily="18" charset="0"/>
                        </a:rPr>
                        <a:t>60</a:t>
                      </a:r>
                      <a:r>
                        <a:rPr lang="ar-AE" sz="2400" dirty="0">
                          <a:effectLst/>
                          <a:latin typeface="Times New Roman" panose="02020603050405020304" pitchFamily="18" charset="0"/>
                          <a:cs typeface="Times New Roman" panose="02020603050405020304" pitchFamily="18" charset="0"/>
                        </a:rPr>
                        <a:t>0</a:t>
                      </a:r>
                      <a:r>
                        <a:rPr lang="en-US" sz="2400" dirty="0">
                          <a:effectLst/>
                          <a:latin typeface="Times New Roman" panose="02020603050405020304" pitchFamily="18" charset="0"/>
                          <a:cs typeface="Times New Roman" panose="02020603050405020304" pitchFamily="18" charset="0"/>
                        </a:rPr>
                        <a:t>,000</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40963484"/>
                  </a:ext>
                </a:extLst>
              </a:tr>
              <a:tr h="439463">
                <a:tc>
                  <a:txBody>
                    <a:bodyPr/>
                    <a:lstStyle/>
                    <a:p>
                      <a:pPr marL="0" marR="0" algn="ctr">
                        <a:lnSpc>
                          <a:spcPct val="150000"/>
                        </a:lnSpc>
                        <a:spcBef>
                          <a:spcPts val="0"/>
                        </a:spcBef>
                        <a:spcAft>
                          <a:spcPts val="0"/>
                        </a:spcAft>
                      </a:pPr>
                      <a:r>
                        <a:rPr lang="en-GB" sz="2400">
                          <a:effectLst/>
                          <a:latin typeface="Times New Roman" panose="02020603050405020304" pitchFamily="18" charset="0"/>
                          <a:cs typeface="Times New Roman" panose="02020603050405020304" pitchFamily="18" charset="0"/>
                        </a:rPr>
                        <a:t>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400" dirty="0">
                          <a:effectLst/>
                          <a:latin typeface="Times New Roman" panose="02020603050405020304" pitchFamily="18" charset="0"/>
                          <a:cs typeface="Times New Roman" panose="02020603050405020304" pitchFamily="18" charset="0"/>
                        </a:rPr>
                        <a:t>Total</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fontAlgn="b"/>
                      <a:r>
                        <a:rPr lang="en-US" sz="2400" b="0" i="0" u="none" strike="noStrike" dirty="0">
                          <a:solidFill>
                            <a:srgbClr val="000000"/>
                          </a:solidFill>
                          <a:effectLst/>
                          <a:latin typeface="Times New Roman" panose="02020603050405020304" pitchFamily="18" charset="0"/>
                          <a:cs typeface="Times New Roman" panose="02020603050405020304" pitchFamily="18" charset="0"/>
                        </a:rPr>
                        <a:t>55950</a:t>
                      </a:r>
                    </a:p>
                  </a:txBody>
                  <a:tcPr marL="9525" marR="9525" marT="9525" marB="0" anchor="b"/>
                </a:tc>
                <a:tc>
                  <a:txBody>
                    <a:bodyPr/>
                    <a:lstStyle/>
                    <a:p>
                      <a:pPr algn="ctr" fontAlgn="b"/>
                      <a:r>
                        <a:rPr lang="en-US" sz="2400" kern="1200" dirty="0">
                          <a:solidFill>
                            <a:schemeClr val="dk1"/>
                          </a:solidFill>
                          <a:effectLst/>
                          <a:latin typeface="Times New Roman" panose="02020603050405020304" pitchFamily="18" charset="0"/>
                          <a:ea typeface="+mn-ea"/>
                          <a:cs typeface="Times New Roman" panose="02020603050405020304" pitchFamily="18" charset="0"/>
                        </a:rPr>
                        <a:t>1,757,018</a:t>
                      </a:r>
                      <a:endParaRPr lang="en-US" sz="2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2999606411"/>
                  </a:ext>
                </a:extLst>
              </a:tr>
            </a:tbl>
          </a:graphicData>
        </a:graphic>
      </p:graphicFrame>
    </p:spTree>
    <p:extLst>
      <p:ext uri="{BB962C8B-B14F-4D97-AF65-F5344CB8AC3E}">
        <p14:creationId xmlns:p14="http://schemas.microsoft.com/office/powerpoint/2010/main" val="10592797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30DCB-C667-40B6-B1A0-56BFCC500DC3}"/>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cs typeface="Times New Roman" panose="02020603050405020304" pitchFamily="18" charset="0"/>
              </a:rPr>
              <a:t>Summary of Variable Running cost</a:t>
            </a:r>
            <a:endParaRPr lang="en-US" dirty="0"/>
          </a:p>
        </p:txBody>
      </p:sp>
      <p:graphicFrame>
        <p:nvGraphicFramePr>
          <p:cNvPr id="5" name="Table 4">
            <a:extLst>
              <a:ext uri="{FF2B5EF4-FFF2-40B4-BE49-F238E27FC236}">
                <a16:creationId xmlns:a16="http://schemas.microsoft.com/office/drawing/2014/main" id="{F4FD9DC6-ACF2-4491-8D8A-C086BBEFF61D}"/>
              </a:ext>
            </a:extLst>
          </p:cNvPr>
          <p:cNvGraphicFramePr>
            <a:graphicFrameLocks noGrp="1"/>
          </p:cNvGraphicFramePr>
          <p:nvPr>
            <p:extLst>
              <p:ext uri="{D42A27DB-BD31-4B8C-83A1-F6EECF244321}">
                <p14:modId xmlns:p14="http://schemas.microsoft.com/office/powerpoint/2010/main" val="2397226160"/>
              </p:ext>
            </p:extLst>
          </p:nvPr>
        </p:nvGraphicFramePr>
        <p:xfrm>
          <a:off x="993913" y="1815547"/>
          <a:ext cx="10015329" cy="4011022"/>
        </p:xfrm>
        <a:graphic>
          <a:graphicData uri="http://schemas.openxmlformats.org/drawingml/2006/table">
            <a:tbl>
              <a:tblPr firstRow="1" firstCol="1" bandRow="1">
                <a:tableStyleId>{5C22544A-7EE6-4342-B048-85BDC9FD1C3A}</a:tableStyleId>
              </a:tblPr>
              <a:tblGrid>
                <a:gridCol w="1927377">
                  <a:extLst>
                    <a:ext uri="{9D8B030D-6E8A-4147-A177-3AD203B41FA5}">
                      <a16:colId xmlns:a16="http://schemas.microsoft.com/office/drawing/2014/main" val="1975396400"/>
                    </a:ext>
                  </a:extLst>
                </a:gridCol>
                <a:gridCol w="1946692">
                  <a:extLst>
                    <a:ext uri="{9D8B030D-6E8A-4147-A177-3AD203B41FA5}">
                      <a16:colId xmlns:a16="http://schemas.microsoft.com/office/drawing/2014/main" val="3521734863"/>
                    </a:ext>
                  </a:extLst>
                </a:gridCol>
                <a:gridCol w="1927377">
                  <a:extLst>
                    <a:ext uri="{9D8B030D-6E8A-4147-A177-3AD203B41FA5}">
                      <a16:colId xmlns:a16="http://schemas.microsoft.com/office/drawing/2014/main" val="1508748188"/>
                    </a:ext>
                  </a:extLst>
                </a:gridCol>
                <a:gridCol w="1472532">
                  <a:extLst>
                    <a:ext uri="{9D8B030D-6E8A-4147-A177-3AD203B41FA5}">
                      <a16:colId xmlns:a16="http://schemas.microsoft.com/office/drawing/2014/main" val="2626453269"/>
                    </a:ext>
                  </a:extLst>
                </a:gridCol>
                <a:gridCol w="1472532">
                  <a:extLst>
                    <a:ext uri="{9D8B030D-6E8A-4147-A177-3AD203B41FA5}">
                      <a16:colId xmlns:a16="http://schemas.microsoft.com/office/drawing/2014/main" val="2846559395"/>
                    </a:ext>
                  </a:extLst>
                </a:gridCol>
                <a:gridCol w="1268819">
                  <a:extLst>
                    <a:ext uri="{9D8B030D-6E8A-4147-A177-3AD203B41FA5}">
                      <a16:colId xmlns:a16="http://schemas.microsoft.com/office/drawing/2014/main" val="796553369"/>
                    </a:ext>
                  </a:extLst>
                </a:gridCol>
              </a:tblGrid>
              <a:tr h="615737">
                <a:tc>
                  <a:txBody>
                    <a:bodyPr/>
                    <a:lstStyle/>
                    <a:p>
                      <a:pPr marL="0" marR="0" algn="ctr">
                        <a:lnSpc>
                          <a:spcPct val="150000"/>
                        </a:lnSpc>
                        <a:spcBef>
                          <a:spcPts val="0"/>
                        </a:spcBef>
                        <a:spcAft>
                          <a:spcPts val="0"/>
                        </a:spcAft>
                      </a:pPr>
                      <a:r>
                        <a:rPr lang="en-GB" sz="1800">
                          <a:effectLst/>
                          <a:cs typeface="+mj-cs"/>
                        </a:rPr>
                        <a:t>ID</a:t>
                      </a:r>
                      <a:endParaRPr lang="en-US" sz="1800">
                        <a:effectLst/>
                        <a:latin typeface="Times New Roman" panose="02020603050405020304" pitchFamily="18" charset="0"/>
                        <a:ea typeface="Calibri" panose="020F0502020204030204" pitchFamily="34" charset="0"/>
                        <a:cs typeface="+mj-cs"/>
                      </a:endParaRPr>
                    </a:p>
                  </a:txBody>
                  <a:tcPr marL="68580" marR="68580" marT="0" marB="0"/>
                </a:tc>
                <a:tc>
                  <a:txBody>
                    <a:bodyPr/>
                    <a:lstStyle/>
                    <a:p>
                      <a:pPr marL="0" marR="0" algn="ctr">
                        <a:lnSpc>
                          <a:spcPct val="150000"/>
                        </a:lnSpc>
                        <a:spcBef>
                          <a:spcPts val="0"/>
                        </a:spcBef>
                        <a:spcAft>
                          <a:spcPts val="0"/>
                        </a:spcAft>
                      </a:pPr>
                      <a:r>
                        <a:rPr lang="en-GB" sz="1800">
                          <a:effectLst/>
                          <a:cs typeface="+mj-cs"/>
                        </a:rPr>
                        <a:t>Cost type</a:t>
                      </a:r>
                      <a:endParaRPr lang="en-US" sz="1800">
                        <a:effectLst/>
                        <a:latin typeface="Times New Roman" panose="02020603050405020304" pitchFamily="18" charset="0"/>
                        <a:ea typeface="Calibri" panose="020F0502020204030204" pitchFamily="34" charset="0"/>
                        <a:cs typeface="+mj-cs"/>
                      </a:endParaRPr>
                    </a:p>
                  </a:txBody>
                  <a:tcPr marL="68580" marR="68580" marT="0" marB="0"/>
                </a:tc>
                <a:tc>
                  <a:txBody>
                    <a:bodyPr/>
                    <a:lstStyle/>
                    <a:p>
                      <a:pPr marL="0" marR="0" algn="ctr">
                        <a:lnSpc>
                          <a:spcPct val="150000"/>
                        </a:lnSpc>
                        <a:spcBef>
                          <a:spcPts val="0"/>
                        </a:spcBef>
                        <a:spcAft>
                          <a:spcPts val="0"/>
                        </a:spcAft>
                      </a:pPr>
                      <a:r>
                        <a:rPr lang="en-GB" sz="1800">
                          <a:effectLst/>
                          <a:cs typeface="+mj-cs"/>
                        </a:rPr>
                        <a:t>the cost</a:t>
                      </a:r>
                      <a:endParaRPr lang="en-US" sz="1800">
                        <a:effectLst/>
                        <a:latin typeface="Times New Roman" panose="02020603050405020304" pitchFamily="18" charset="0"/>
                        <a:ea typeface="Calibri" panose="020F0502020204030204" pitchFamily="34" charset="0"/>
                        <a:cs typeface="+mj-cs"/>
                      </a:endParaRPr>
                    </a:p>
                  </a:txBody>
                  <a:tcPr marL="68580" marR="68580" marT="0" marB="0"/>
                </a:tc>
                <a:tc>
                  <a:txBody>
                    <a:bodyPr/>
                    <a:lstStyle/>
                    <a:p>
                      <a:pPr marL="0" marR="0" algn="ctr">
                        <a:lnSpc>
                          <a:spcPct val="150000"/>
                        </a:lnSpc>
                        <a:spcBef>
                          <a:spcPts val="0"/>
                        </a:spcBef>
                        <a:spcAft>
                          <a:spcPts val="0"/>
                        </a:spcAft>
                      </a:pPr>
                      <a:r>
                        <a:rPr lang="en-GB" sz="1800">
                          <a:effectLst/>
                          <a:cs typeface="+mj-cs"/>
                        </a:rPr>
                        <a:t>Cost/ item</a:t>
                      </a:r>
                      <a:endParaRPr lang="en-US" sz="1800">
                        <a:effectLst/>
                        <a:latin typeface="Times New Roman" panose="02020603050405020304" pitchFamily="18" charset="0"/>
                        <a:ea typeface="Calibri" panose="020F0502020204030204" pitchFamily="34" charset="0"/>
                        <a:cs typeface="+mj-cs"/>
                      </a:endParaRPr>
                    </a:p>
                  </a:txBody>
                  <a:tcPr marL="68580" marR="68580" marT="0" marB="0"/>
                </a:tc>
                <a:tc>
                  <a:txBody>
                    <a:bodyPr/>
                    <a:lstStyle/>
                    <a:p>
                      <a:pPr marL="0" marR="0" algn="ctr">
                        <a:lnSpc>
                          <a:spcPct val="150000"/>
                        </a:lnSpc>
                        <a:spcBef>
                          <a:spcPts val="0"/>
                        </a:spcBef>
                        <a:spcAft>
                          <a:spcPts val="0"/>
                        </a:spcAft>
                      </a:pPr>
                      <a:r>
                        <a:rPr lang="en-GB" sz="1800">
                          <a:effectLst/>
                          <a:cs typeface="+mj-cs"/>
                        </a:rPr>
                        <a:t>monthly cost</a:t>
                      </a:r>
                      <a:endParaRPr lang="en-US" sz="1800">
                        <a:effectLst/>
                        <a:latin typeface="Times New Roman" panose="02020603050405020304" pitchFamily="18" charset="0"/>
                        <a:ea typeface="Calibri" panose="020F0502020204030204" pitchFamily="34" charset="0"/>
                        <a:cs typeface="+mj-cs"/>
                      </a:endParaRPr>
                    </a:p>
                  </a:txBody>
                  <a:tcPr marL="68580" marR="68580" marT="0" marB="0"/>
                </a:tc>
                <a:tc>
                  <a:txBody>
                    <a:bodyPr/>
                    <a:lstStyle/>
                    <a:p>
                      <a:pPr marL="0" marR="0" algn="ctr">
                        <a:lnSpc>
                          <a:spcPct val="150000"/>
                        </a:lnSpc>
                        <a:spcBef>
                          <a:spcPts val="0"/>
                        </a:spcBef>
                        <a:spcAft>
                          <a:spcPts val="0"/>
                        </a:spcAft>
                      </a:pPr>
                      <a:r>
                        <a:rPr lang="en-GB" sz="1800">
                          <a:effectLst/>
                          <a:cs typeface="+mj-cs"/>
                        </a:rPr>
                        <a:t>Annual cost</a:t>
                      </a:r>
                      <a:endParaRPr lang="en-US" sz="1800">
                        <a:effectLst/>
                        <a:latin typeface="Times New Roman" panose="02020603050405020304" pitchFamily="18" charset="0"/>
                        <a:ea typeface="Calibri" panose="020F0502020204030204" pitchFamily="34" charset="0"/>
                        <a:cs typeface="+mj-cs"/>
                      </a:endParaRPr>
                    </a:p>
                  </a:txBody>
                  <a:tcPr marL="68580" marR="68580" marT="0" marB="0"/>
                </a:tc>
                <a:extLst>
                  <a:ext uri="{0D108BD9-81ED-4DB2-BD59-A6C34878D82A}">
                    <a16:rowId xmlns:a16="http://schemas.microsoft.com/office/drawing/2014/main" val="1061032201"/>
                  </a:ext>
                </a:extLst>
              </a:tr>
              <a:tr h="290516">
                <a:tc rowSpan="6">
                  <a:txBody>
                    <a:bodyPr/>
                    <a:lstStyle/>
                    <a:p>
                      <a:pPr marL="0" marR="0" algn="ctr">
                        <a:lnSpc>
                          <a:spcPct val="150000"/>
                        </a:lnSpc>
                        <a:spcBef>
                          <a:spcPts val="0"/>
                        </a:spcBef>
                        <a:spcAft>
                          <a:spcPts val="0"/>
                        </a:spcAft>
                      </a:pPr>
                      <a:r>
                        <a:rPr lang="en-GB" sz="1800">
                          <a:effectLst/>
                          <a:cs typeface="+mj-cs"/>
                        </a:rPr>
                        <a:t>2</a:t>
                      </a:r>
                      <a:endParaRPr lang="en-US" sz="1800">
                        <a:effectLst/>
                        <a:latin typeface="Times New Roman" panose="02020603050405020304" pitchFamily="18" charset="0"/>
                        <a:ea typeface="Calibri" panose="020F0502020204030204" pitchFamily="34" charset="0"/>
                        <a:cs typeface="+mj-cs"/>
                      </a:endParaRPr>
                    </a:p>
                  </a:txBody>
                  <a:tcPr marL="68580" marR="68580" marT="0" marB="0" anchor="ctr"/>
                </a:tc>
                <a:tc rowSpan="6">
                  <a:txBody>
                    <a:bodyPr/>
                    <a:lstStyle/>
                    <a:p>
                      <a:pPr marL="0" marR="0" algn="ctr">
                        <a:lnSpc>
                          <a:spcPct val="150000"/>
                        </a:lnSpc>
                        <a:spcBef>
                          <a:spcPts val="0"/>
                        </a:spcBef>
                        <a:spcAft>
                          <a:spcPts val="0"/>
                        </a:spcAft>
                      </a:pPr>
                      <a:r>
                        <a:rPr lang="en-GB" sz="1800">
                          <a:effectLst/>
                          <a:cs typeface="+mj-cs"/>
                        </a:rPr>
                        <a:t>Variable cost </a:t>
                      </a:r>
                      <a:endParaRPr lang="en-US" sz="1800">
                        <a:effectLst/>
                        <a:latin typeface="Times New Roman" panose="02020603050405020304" pitchFamily="18" charset="0"/>
                        <a:ea typeface="Calibri" panose="020F0502020204030204" pitchFamily="34" charset="0"/>
                        <a:cs typeface="+mj-cs"/>
                      </a:endParaRPr>
                    </a:p>
                  </a:txBody>
                  <a:tcPr marL="68580" marR="68580" marT="0" marB="0" anchor="ctr"/>
                </a:tc>
                <a:tc>
                  <a:txBody>
                    <a:bodyPr/>
                    <a:lstStyle/>
                    <a:p>
                      <a:pPr marL="0" marR="0" algn="ctr">
                        <a:lnSpc>
                          <a:spcPct val="150000"/>
                        </a:lnSpc>
                        <a:spcBef>
                          <a:spcPts val="0"/>
                        </a:spcBef>
                        <a:spcAft>
                          <a:spcPts val="0"/>
                        </a:spcAft>
                      </a:pPr>
                      <a:r>
                        <a:rPr lang="en-GB" sz="1800">
                          <a:effectLst/>
                          <a:cs typeface="+mj-cs"/>
                        </a:rPr>
                        <a:t>Raw materials</a:t>
                      </a:r>
                      <a:endParaRPr lang="en-US" sz="1800">
                        <a:effectLst/>
                        <a:latin typeface="Times New Roman" panose="02020603050405020304" pitchFamily="18" charset="0"/>
                        <a:ea typeface="Calibri" panose="020F0502020204030204" pitchFamily="34" charset="0"/>
                        <a:cs typeface="+mj-cs"/>
                      </a:endParaRPr>
                    </a:p>
                  </a:txBody>
                  <a:tcPr marL="68580" marR="68580" marT="0" marB="0"/>
                </a:tc>
                <a:tc>
                  <a:txBody>
                    <a:bodyPr/>
                    <a:lstStyle/>
                    <a:p>
                      <a:pPr marL="0" marR="0" algn="ctr">
                        <a:lnSpc>
                          <a:spcPct val="150000"/>
                        </a:lnSpc>
                        <a:spcBef>
                          <a:spcPts val="0"/>
                        </a:spcBef>
                        <a:spcAft>
                          <a:spcPts val="0"/>
                        </a:spcAft>
                      </a:pPr>
                      <a:r>
                        <a:rPr lang="en-GB" sz="1800">
                          <a:effectLst/>
                          <a:cs typeface="+mj-cs"/>
                        </a:rPr>
                        <a:t>7.6</a:t>
                      </a:r>
                      <a:endParaRPr lang="en-US" sz="1800">
                        <a:effectLst/>
                        <a:latin typeface="Times New Roman" panose="02020603050405020304" pitchFamily="18" charset="0"/>
                        <a:ea typeface="Calibri" panose="020F0502020204030204" pitchFamily="34" charset="0"/>
                        <a:cs typeface="+mj-cs"/>
                      </a:endParaRPr>
                    </a:p>
                  </a:txBody>
                  <a:tcPr marL="68580" marR="68580" marT="0" marB="0" anchor="ctr"/>
                </a:tc>
                <a:tc>
                  <a:txBody>
                    <a:bodyPr/>
                    <a:lstStyle/>
                    <a:p>
                      <a:pPr marL="0" marR="0" algn="ctr">
                        <a:lnSpc>
                          <a:spcPct val="150000"/>
                        </a:lnSpc>
                        <a:spcBef>
                          <a:spcPts val="0"/>
                        </a:spcBef>
                        <a:spcAft>
                          <a:spcPts val="0"/>
                        </a:spcAft>
                      </a:pPr>
                      <a:r>
                        <a:rPr lang="en-GB" sz="1800">
                          <a:effectLst/>
                          <a:cs typeface="+mj-cs"/>
                        </a:rPr>
                        <a:t>39499</a:t>
                      </a:r>
                      <a:endParaRPr lang="en-US" sz="1800">
                        <a:effectLst/>
                        <a:latin typeface="Times New Roman" panose="02020603050405020304" pitchFamily="18" charset="0"/>
                        <a:ea typeface="Calibri" panose="020F0502020204030204" pitchFamily="34" charset="0"/>
                        <a:cs typeface="+mj-cs"/>
                      </a:endParaRPr>
                    </a:p>
                  </a:txBody>
                  <a:tcPr marL="68580" marR="68580" marT="0" marB="0" anchor="ctr"/>
                </a:tc>
                <a:tc>
                  <a:txBody>
                    <a:bodyPr/>
                    <a:lstStyle/>
                    <a:p>
                      <a:pPr marL="0" marR="0" algn="ctr">
                        <a:lnSpc>
                          <a:spcPct val="150000"/>
                        </a:lnSpc>
                        <a:spcBef>
                          <a:spcPts val="0"/>
                        </a:spcBef>
                        <a:spcAft>
                          <a:spcPts val="0"/>
                        </a:spcAft>
                      </a:pPr>
                      <a:r>
                        <a:rPr lang="en-GB" sz="1800" dirty="0">
                          <a:effectLst/>
                          <a:cs typeface="+mj-cs"/>
                        </a:rPr>
                        <a:t>900538.2</a:t>
                      </a:r>
                      <a:endParaRPr lang="en-US" sz="1800" dirty="0">
                        <a:effectLst/>
                        <a:latin typeface="Times New Roman" panose="02020603050405020304" pitchFamily="18" charset="0"/>
                        <a:ea typeface="Calibri" panose="020F0502020204030204" pitchFamily="34" charset="0"/>
                        <a:cs typeface="+mj-cs"/>
                      </a:endParaRPr>
                    </a:p>
                  </a:txBody>
                  <a:tcPr marL="68580" marR="68580" marT="0" marB="0" anchor="ctr"/>
                </a:tc>
                <a:extLst>
                  <a:ext uri="{0D108BD9-81ED-4DB2-BD59-A6C34878D82A}">
                    <a16:rowId xmlns:a16="http://schemas.microsoft.com/office/drawing/2014/main" val="3104837671"/>
                  </a:ext>
                </a:extLst>
              </a:tr>
              <a:tr h="290516">
                <a:tc vMerge="1">
                  <a:txBody>
                    <a:bodyPr/>
                    <a:lstStyle/>
                    <a:p>
                      <a:endParaRPr lang="en-US"/>
                    </a:p>
                  </a:txBody>
                  <a:tcPr/>
                </a:tc>
                <a:tc vMerge="1">
                  <a:txBody>
                    <a:bodyPr/>
                    <a:lstStyle/>
                    <a:p>
                      <a:endParaRPr lang="en-US"/>
                    </a:p>
                  </a:txBody>
                  <a:tcPr/>
                </a:tc>
                <a:tc>
                  <a:txBody>
                    <a:bodyPr/>
                    <a:lstStyle/>
                    <a:p>
                      <a:pPr marL="0" marR="0" algn="ctr">
                        <a:lnSpc>
                          <a:spcPct val="150000"/>
                        </a:lnSpc>
                        <a:spcBef>
                          <a:spcPts val="0"/>
                        </a:spcBef>
                        <a:spcAft>
                          <a:spcPts val="0"/>
                        </a:spcAft>
                      </a:pPr>
                      <a:r>
                        <a:rPr lang="en-GB" sz="1800">
                          <a:effectLst/>
                          <a:cs typeface="+mj-cs"/>
                        </a:rPr>
                        <a:t>Water cost </a:t>
                      </a:r>
                      <a:endParaRPr lang="en-US" sz="1800">
                        <a:effectLst/>
                        <a:latin typeface="Times New Roman" panose="02020603050405020304" pitchFamily="18" charset="0"/>
                        <a:ea typeface="Calibri" panose="020F0502020204030204" pitchFamily="34" charset="0"/>
                        <a:cs typeface="+mj-cs"/>
                      </a:endParaRPr>
                    </a:p>
                  </a:txBody>
                  <a:tcPr marL="68580" marR="68580" marT="0" marB="0"/>
                </a:tc>
                <a:tc>
                  <a:txBody>
                    <a:bodyPr/>
                    <a:lstStyle/>
                    <a:p>
                      <a:pPr marL="0" marR="0" algn="ctr">
                        <a:lnSpc>
                          <a:spcPct val="150000"/>
                        </a:lnSpc>
                        <a:spcBef>
                          <a:spcPts val="0"/>
                        </a:spcBef>
                        <a:spcAft>
                          <a:spcPts val="0"/>
                        </a:spcAft>
                      </a:pPr>
                      <a:r>
                        <a:rPr lang="en-GB" sz="1800">
                          <a:effectLst/>
                          <a:cs typeface="+mj-cs"/>
                        </a:rPr>
                        <a:t>0.069</a:t>
                      </a:r>
                      <a:endParaRPr lang="en-US" sz="1800">
                        <a:effectLst/>
                        <a:latin typeface="Times New Roman" panose="02020603050405020304" pitchFamily="18" charset="0"/>
                        <a:ea typeface="Calibri" panose="020F0502020204030204" pitchFamily="34" charset="0"/>
                        <a:cs typeface="+mj-cs"/>
                      </a:endParaRPr>
                    </a:p>
                  </a:txBody>
                  <a:tcPr marL="68580" marR="68580" marT="0" marB="0" anchor="ctr"/>
                </a:tc>
                <a:tc>
                  <a:txBody>
                    <a:bodyPr/>
                    <a:lstStyle/>
                    <a:p>
                      <a:pPr marL="0" marR="0" algn="ctr">
                        <a:lnSpc>
                          <a:spcPct val="150000"/>
                        </a:lnSpc>
                        <a:spcBef>
                          <a:spcPts val="0"/>
                        </a:spcBef>
                        <a:spcAft>
                          <a:spcPts val="0"/>
                        </a:spcAft>
                      </a:pPr>
                      <a:r>
                        <a:rPr lang="en-GB" sz="1800">
                          <a:effectLst/>
                          <a:cs typeface="+mj-cs"/>
                        </a:rPr>
                        <a:t>1,500</a:t>
                      </a:r>
                      <a:endParaRPr lang="en-US" sz="1800">
                        <a:effectLst/>
                        <a:latin typeface="Times New Roman" panose="02020603050405020304" pitchFamily="18" charset="0"/>
                        <a:ea typeface="Calibri" panose="020F0502020204030204" pitchFamily="34" charset="0"/>
                        <a:cs typeface="+mj-cs"/>
                      </a:endParaRPr>
                    </a:p>
                  </a:txBody>
                  <a:tcPr marL="68580" marR="68580" marT="0" marB="0" anchor="ctr"/>
                </a:tc>
                <a:tc>
                  <a:txBody>
                    <a:bodyPr/>
                    <a:lstStyle/>
                    <a:p>
                      <a:pPr marL="0" marR="0" algn="ctr">
                        <a:lnSpc>
                          <a:spcPct val="150000"/>
                        </a:lnSpc>
                        <a:spcBef>
                          <a:spcPts val="0"/>
                        </a:spcBef>
                        <a:spcAft>
                          <a:spcPts val="0"/>
                        </a:spcAft>
                      </a:pPr>
                      <a:r>
                        <a:rPr lang="en-GB" sz="1800" dirty="0">
                          <a:effectLst/>
                          <a:cs typeface="+mj-cs"/>
                        </a:rPr>
                        <a:t>18,000</a:t>
                      </a:r>
                      <a:endParaRPr lang="en-US" sz="1800" dirty="0">
                        <a:effectLst/>
                        <a:latin typeface="Times New Roman" panose="02020603050405020304" pitchFamily="18" charset="0"/>
                        <a:ea typeface="Calibri" panose="020F0502020204030204" pitchFamily="34" charset="0"/>
                        <a:cs typeface="+mj-cs"/>
                      </a:endParaRPr>
                    </a:p>
                  </a:txBody>
                  <a:tcPr marL="68580" marR="68580" marT="0" marB="0" anchor="ctr"/>
                </a:tc>
                <a:extLst>
                  <a:ext uri="{0D108BD9-81ED-4DB2-BD59-A6C34878D82A}">
                    <a16:rowId xmlns:a16="http://schemas.microsoft.com/office/drawing/2014/main" val="673266103"/>
                  </a:ext>
                </a:extLst>
              </a:tr>
              <a:tr h="615737">
                <a:tc vMerge="1">
                  <a:txBody>
                    <a:bodyPr/>
                    <a:lstStyle/>
                    <a:p>
                      <a:endParaRPr lang="en-US"/>
                    </a:p>
                  </a:txBody>
                  <a:tcPr/>
                </a:tc>
                <a:tc vMerge="1">
                  <a:txBody>
                    <a:bodyPr/>
                    <a:lstStyle/>
                    <a:p>
                      <a:endParaRPr lang="en-US"/>
                    </a:p>
                  </a:txBody>
                  <a:tcPr/>
                </a:tc>
                <a:tc>
                  <a:txBody>
                    <a:bodyPr/>
                    <a:lstStyle/>
                    <a:p>
                      <a:pPr marL="0" marR="0" algn="ctr">
                        <a:lnSpc>
                          <a:spcPct val="150000"/>
                        </a:lnSpc>
                        <a:spcBef>
                          <a:spcPts val="0"/>
                        </a:spcBef>
                        <a:spcAft>
                          <a:spcPts val="0"/>
                        </a:spcAft>
                        <a:tabLst>
                          <a:tab pos="676275" algn="l"/>
                        </a:tabLst>
                      </a:pPr>
                      <a:r>
                        <a:rPr lang="en-GB" sz="1800">
                          <a:effectLst/>
                          <a:cs typeface="+mj-cs"/>
                        </a:rPr>
                        <a:t>Packaging and labeling </a:t>
                      </a:r>
                      <a:endParaRPr lang="en-US" sz="1800">
                        <a:effectLst/>
                        <a:latin typeface="Times New Roman" panose="02020603050405020304" pitchFamily="18" charset="0"/>
                        <a:ea typeface="Calibri" panose="020F0502020204030204" pitchFamily="34" charset="0"/>
                        <a:cs typeface="+mj-cs"/>
                      </a:endParaRPr>
                    </a:p>
                  </a:txBody>
                  <a:tcPr marL="68580" marR="68580" marT="0" marB="0"/>
                </a:tc>
                <a:tc>
                  <a:txBody>
                    <a:bodyPr/>
                    <a:lstStyle/>
                    <a:p>
                      <a:pPr marL="0" marR="0" algn="ctr">
                        <a:lnSpc>
                          <a:spcPct val="150000"/>
                        </a:lnSpc>
                        <a:spcBef>
                          <a:spcPts val="0"/>
                        </a:spcBef>
                        <a:spcAft>
                          <a:spcPts val="0"/>
                        </a:spcAft>
                      </a:pPr>
                      <a:r>
                        <a:rPr lang="en-GB" sz="1800">
                          <a:effectLst/>
                          <a:cs typeface="+mj-cs"/>
                        </a:rPr>
                        <a:t>0.1</a:t>
                      </a:r>
                      <a:endParaRPr lang="en-US" sz="1800">
                        <a:effectLst/>
                        <a:latin typeface="Times New Roman" panose="02020603050405020304" pitchFamily="18" charset="0"/>
                        <a:ea typeface="Calibri" panose="020F0502020204030204" pitchFamily="34" charset="0"/>
                        <a:cs typeface="+mj-cs"/>
                      </a:endParaRPr>
                    </a:p>
                  </a:txBody>
                  <a:tcPr marL="68580" marR="68580" marT="0" marB="0" anchor="ctr"/>
                </a:tc>
                <a:tc>
                  <a:txBody>
                    <a:bodyPr/>
                    <a:lstStyle/>
                    <a:p>
                      <a:pPr marL="0" marR="0" algn="ctr">
                        <a:lnSpc>
                          <a:spcPct val="150000"/>
                        </a:lnSpc>
                        <a:spcBef>
                          <a:spcPts val="0"/>
                        </a:spcBef>
                        <a:spcAft>
                          <a:spcPts val="0"/>
                        </a:spcAft>
                      </a:pPr>
                      <a:r>
                        <a:rPr lang="en-GB" sz="1800">
                          <a:effectLst/>
                          <a:cs typeface="+mj-cs"/>
                        </a:rPr>
                        <a:t>41887</a:t>
                      </a:r>
                      <a:endParaRPr lang="en-US" sz="1800">
                        <a:effectLst/>
                        <a:latin typeface="Times New Roman" panose="02020603050405020304" pitchFamily="18" charset="0"/>
                        <a:ea typeface="Calibri" panose="020F0502020204030204" pitchFamily="34" charset="0"/>
                        <a:cs typeface="+mj-cs"/>
                      </a:endParaRPr>
                    </a:p>
                  </a:txBody>
                  <a:tcPr marL="68580" marR="68580" marT="0" marB="0" anchor="ctr"/>
                </a:tc>
                <a:tc>
                  <a:txBody>
                    <a:bodyPr/>
                    <a:lstStyle/>
                    <a:p>
                      <a:pPr marL="0" marR="0" algn="ctr">
                        <a:lnSpc>
                          <a:spcPct val="150000"/>
                        </a:lnSpc>
                        <a:spcBef>
                          <a:spcPts val="0"/>
                        </a:spcBef>
                        <a:spcAft>
                          <a:spcPts val="0"/>
                        </a:spcAft>
                      </a:pPr>
                      <a:r>
                        <a:rPr lang="en-GB" sz="1800" dirty="0">
                          <a:effectLst/>
                          <a:cs typeface="+mj-cs"/>
                        </a:rPr>
                        <a:t>929202.48</a:t>
                      </a:r>
                      <a:endParaRPr lang="en-US" sz="1800" dirty="0">
                        <a:effectLst/>
                        <a:latin typeface="Times New Roman" panose="02020603050405020304" pitchFamily="18" charset="0"/>
                        <a:ea typeface="Calibri" panose="020F0502020204030204" pitchFamily="34" charset="0"/>
                        <a:cs typeface="+mj-cs"/>
                      </a:endParaRPr>
                    </a:p>
                  </a:txBody>
                  <a:tcPr marL="68580" marR="68580" marT="0" marB="0" anchor="ctr"/>
                </a:tc>
                <a:extLst>
                  <a:ext uri="{0D108BD9-81ED-4DB2-BD59-A6C34878D82A}">
                    <a16:rowId xmlns:a16="http://schemas.microsoft.com/office/drawing/2014/main" val="4039304348"/>
                  </a:ext>
                </a:extLst>
              </a:tr>
              <a:tr h="615737">
                <a:tc vMerge="1">
                  <a:txBody>
                    <a:bodyPr/>
                    <a:lstStyle/>
                    <a:p>
                      <a:endParaRPr lang="en-US"/>
                    </a:p>
                  </a:txBody>
                  <a:tcPr/>
                </a:tc>
                <a:tc vMerge="1">
                  <a:txBody>
                    <a:bodyPr/>
                    <a:lstStyle/>
                    <a:p>
                      <a:endParaRPr lang="en-US"/>
                    </a:p>
                  </a:txBody>
                  <a:tcPr/>
                </a:tc>
                <a:tc>
                  <a:txBody>
                    <a:bodyPr/>
                    <a:lstStyle/>
                    <a:p>
                      <a:pPr marL="0" marR="0" algn="ctr">
                        <a:lnSpc>
                          <a:spcPct val="150000"/>
                        </a:lnSpc>
                        <a:spcBef>
                          <a:spcPts val="0"/>
                        </a:spcBef>
                        <a:spcAft>
                          <a:spcPts val="0"/>
                        </a:spcAft>
                        <a:tabLst>
                          <a:tab pos="676275" algn="l"/>
                        </a:tabLst>
                      </a:pPr>
                      <a:r>
                        <a:rPr lang="en-GB" sz="1800">
                          <a:effectLst/>
                          <a:cs typeface="+mj-cs"/>
                        </a:rPr>
                        <a:t>Machines Electricity</a:t>
                      </a:r>
                      <a:endParaRPr lang="en-US" sz="1800">
                        <a:effectLst/>
                        <a:latin typeface="Times New Roman" panose="02020603050405020304" pitchFamily="18" charset="0"/>
                        <a:ea typeface="Calibri" panose="020F0502020204030204" pitchFamily="34" charset="0"/>
                        <a:cs typeface="+mj-cs"/>
                      </a:endParaRPr>
                    </a:p>
                  </a:txBody>
                  <a:tcPr marL="68580" marR="68580" marT="0" marB="0"/>
                </a:tc>
                <a:tc>
                  <a:txBody>
                    <a:bodyPr/>
                    <a:lstStyle/>
                    <a:p>
                      <a:pPr marL="0" marR="0" algn="ctr">
                        <a:lnSpc>
                          <a:spcPct val="150000"/>
                        </a:lnSpc>
                        <a:spcBef>
                          <a:spcPts val="0"/>
                        </a:spcBef>
                        <a:spcAft>
                          <a:spcPts val="0"/>
                        </a:spcAft>
                      </a:pPr>
                      <a:r>
                        <a:rPr lang="en-GB" sz="1800">
                          <a:effectLst/>
                          <a:cs typeface="+mj-cs"/>
                        </a:rPr>
                        <a:t>5.16</a:t>
                      </a:r>
                      <a:endParaRPr lang="en-US" sz="1800">
                        <a:effectLst/>
                        <a:latin typeface="Times New Roman" panose="02020603050405020304" pitchFamily="18" charset="0"/>
                        <a:ea typeface="Calibri" panose="020F0502020204030204" pitchFamily="34" charset="0"/>
                        <a:cs typeface="+mj-cs"/>
                      </a:endParaRPr>
                    </a:p>
                  </a:txBody>
                  <a:tcPr marL="68580" marR="68580" marT="0" marB="0" anchor="ctr"/>
                </a:tc>
                <a:tc>
                  <a:txBody>
                    <a:bodyPr/>
                    <a:lstStyle/>
                    <a:p>
                      <a:pPr marL="0" marR="0" algn="ctr">
                        <a:lnSpc>
                          <a:spcPct val="150000"/>
                        </a:lnSpc>
                        <a:spcBef>
                          <a:spcPts val="0"/>
                        </a:spcBef>
                        <a:spcAft>
                          <a:spcPts val="0"/>
                        </a:spcAft>
                      </a:pPr>
                      <a:r>
                        <a:rPr lang="en-GB" sz="1800">
                          <a:effectLst/>
                          <a:cs typeface="+mj-cs"/>
                        </a:rPr>
                        <a:t>51,043</a:t>
                      </a:r>
                      <a:endParaRPr lang="en-US" sz="1800">
                        <a:effectLst/>
                        <a:latin typeface="Times New Roman" panose="02020603050405020304" pitchFamily="18" charset="0"/>
                        <a:ea typeface="Calibri" panose="020F0502020204030204" pitchFamily="34" charset="0"/>
                        <a:cs typeface="+mj-cs"/>
                      </a:endParaRPr>
                    </a:p>
                  </a:txBody>
                  <a:tcPr marL="68580" marR="68580" marT="0" marB="0" anchor="ctr"/>
                </a:tc>
                <a:tc>
                  <a:txBody>
                    <a:bodyPr/>
                    <a:lstStyle/>
                    <a:p>
                      <a:pPr marL="0" marR="0" algn="ctr">
                        <a:lnSpc>
                          <a:spcPct val="150000"/>
                        </a:lnSpc>
                        <a:spcBef>
                          <a:spcPts val="0"/>
                        </a:spcBef>
                        <a:spcAft>
                          <a:spcPts val="0"/>
                        </a:spcAft>
                      </a:pPr>
                      <a:r>
                        <a:rPr lang="en-GB" sz="1800" dirty="0">
                          <a:effectLst/>
                          <a:cs typeface="+mj-cs"/>
                        </a:rPr>
                        <a:t>612,518</a:t>
                      </a:r>
                      <a:endParaRPr lang="en-US" sz="1800" dirty="0">
                        <a:effectLst/>
                        <a:latin typeface="Times New Roman" panose="02020603050405020304" pitchFamily="18" charset="0"/>
                        <a:ea typeface="Calibri" panose="020F0502020204030204" pitchFamily="34" charset="0"/>
                        <a:cs typeface="+mj-cs"/>
                      </a:endParaRPr>
                    </a:p>
                  </a:txBody>
                  <a:tcPr marL="68580" marR="68580" marT="0" marB="0" anchor="ctr"/>
                </a:tc>
                <a:extLst>
                  <a:ext uri="{0D108BD9-81ED-4DB2-BD59-A6C34878D82A}">
                    <a16:rowId xmlns:a16="http://schemas.microsoft.com/office/drawing/2014/main" val="2283020750"/>
                  </a:ext>
                </a:extLst>
              </a:tr>
              <a:tr h="290516">
                <a:tc vMerge="1">
                  <a:txBody>
                    <a:bodyPr/>
                    <a:lstStyle/>
                    <a:p>
                      <a:endParaRPr lang="en-US"/>
                    </a:p>
                  </a:txBody>
                  <a:tcPr/>
                </a:tc>
                <a:tc vMerge="1">
                  <a:txBody>
                    <a:bodyPr/>
                    <a:lstStyle/>
                    <a:p>
                      <a:endParaRPr lang="en-US"/>
                    </a:p>
                  </a:txBody>
                  <a:tcPr/>
                </a:tc>
                <a:tc>
                  <a:txBody>
                    <a:bodyPr/>
                    <a:lstStyle/>
                    <a:p>
                      <a:pPr marL="0" marR="0" algn="ctr">
                        <a:lnSpc>
                          <a:spcPct val="150000"/>
                        </a:lnSpc>
                        <a:spcBef>
                          <a:spcPts val="0"/>
                        </a:spcBef>
                        <a:spcAft>
                          <a:spcPts val="0"/>
                        </a:spcAft>
                        <a:tabLst>
                          <a:tab pos="676275" algn="l"/>
                        </a:tabLst>
                      </a:pPr>
                      <a:r>
                        <a:rPr lang="en-GB" sz="1800" dirty="0">
                          <a:effectLst/>
                          <a:cs typeface="+mj-cs"/>
                        </a:rPr>
                        <a:t>Fuel</a:t>
                      </a:r>
                      <a:endParaRPr lang="en-US" sz="1800" dirty="0">
                        <a:effectLst/>
                        <a:latin typeface="Times New Roman" panose="02020603050405020304" pitchFamily="18" charset="0"/>
                        <a:ea typeface="Calibri" panose="020F0502020204030204" pitchFamily="34" charset="0"/>
                        <a:cs typeface="+mj-cs"/>
                      </a:endParaRPr>
                    </a:p>
                  </a:txBody>
                  <a:tcPr marL="68580" marR="68580" marT="0" marB="0"/>
                </a:tc>
                <a:tc>
                  <a:txBody>
                    <a:bodyPr/>
                    <a:lstStyle/>
                    <a:p>
                      <a:pPr marL="0" marR="0" algn="ctr">
                        <a:lnSpc>
                          <a:spcPct val="150000"/>
                        </a:lnSpc>
                        <a:spcBef>
                          <a:spcPts val="0"/>
                        </a:spcBef>
                        <a:spcAft>
                          <a:spcPts val="0"/>
                        </a:spcAft>
                      </a:pPr>
                      <a:r>
                        <a:rPr lang="en-GB" sz="1800">
                          <a:effectLst/>
                          <a:cs typeface="+mj-cs"/>
                        </a:rPr>
                        <a:t>0.99</a:t>
                      </a:r>
                      <a:endParaRPr lang="en-US" sz="1800">
                        <a:effectLst/>
                        <a:latin typeface="Times New Roman" panose="02020603050405020304" pitchFamily="18" charset="0"/>
                        <a:ea typeface="Calibri" panose="020F0502020204030204" pitchFamily="34" charset="0"/>
                        <a:cs typeface="+mj-cs"/>
                      </a:endParaRPr>
                    </a:p>
                  </a:txBody>
                  <a:tcPr marL="68580" marR="68580" marT="0" marB="0" anchor="ctr"/>
                </a:tc>
                <a:tc>
                  <a:txBody>
                    <a:bodyPr/>
                    <a:lstStyle/>
                    <a:p>
                      <a:pPr marL="0" marR="0" algn="ctr">
                        <a:lnSpc>
                          <a:spcPct val="150000"/>
                        </a:lnSpc>
                        <a:spcBef>
                          <a:spcPts val="0"/>
                        </a:spcBef>
                        <a:spcAft>
                          <a:spcPts val="0"/>
                        </a:spcAft>
                      </a:pPr>
                      <a:r>
                        <a:rPr lang="en-GB" sz="1800">
                          <a:effectLst/>
                          <a:cs typeface="+mj-cs"/>
                        </a:rPr>
                        <a:t>9,800</a:t>
                      </a:r>
                      <a:endParaRPr lang="en-US" sz="1800">
                        <a:effectLst/>
                        <a:latin typeface="Times New Roman" panose="02020603050405020304" pitchFamily="18" charset="0"/>
                        <a:ea typeface="Calibri" panose="020F0502020204030204" pitchFamily="34" charset="0"/>
                        <a:cs typeface="+mj-cs"/>
                      </a:endParaRPr>
                    </a:p>
                  </a:txBody>
                  <a:tcPr marL="68580" marR="68580" marT="0" marB="0" anchor="ctr"/>
                </a:tc>
                <a:tc>
                  <a:txBody>
                    <a:bodyPr/>
                    <a:lstStyle/>
                    <a:p>
                      <a:pPr marL="0" marR="0" algn="ctr" rtl="1">
                        <a:lnSpc>
                          <a:spcPct val="150000"/>
                        </a:lnSpc>
                        <a:spcBef>
                          <a:spcPts val="0"/>
                        </a:spcBef>
                        <a:spcAft>
                          <a:spcPts val="0"/>
                        </a:spcAft>
                      </a:pPr>
                      <a:r>
                        <a:rPr lang="ar-SA" sz="1800" dirty="0">
                          <a:effectLst/>
                          <a:cs typeface="+mj-cs"/>
                        </a:rPr>
                        <a:t>117307</a:t>
                      </a:r>
                      <a:endParaRPr lang="en-US" sz="1800" dirty="0">
                        <a:effectLst/>
                        <a:latin typeface="Times New Roman" panose="02020603050405020304" pitchFamily="18" charset="0"/>
                        <a:ea typeface="Calibri" panose="020F0502020204030204" pitchFamily="34" charset="0"/>
                        <a:cs typeface="+mj-cs"/>
                      </a:endParaRPr>
                    </a:p>
                  </a:txBody>
                  <a:tcPr marL="68580" marR="68580" marT="0" marB="0" anchor="ctr"/>
                </a:tc>
                <a:extLst>
                  <a:ext uri="{0D108BD9-81ED-4DB2-BD59-A6C34878D82A}">
                    <a16:rowId xmlns:a16="http://schemas.microsoft.com/office/drawing/2014/main" val="920048907"/>
                  </a:ext>
                </a:extLst>
              </a:tr>
              <a:tr h="290516">
                <a:tc vMerge="1">
                  <a:txBody>
                    <a:bodyPr/>
                    <a:lstStyle/>
                    <a:p>
                      <a:endParaRPr lang="en-US"/>
                    </a:p>
                  </a:txBody>
                  <a:tcPr/>
                </a:tc>
                <a:tc vMerge="1">
                  <a:txBody>
                    <a:bodyPr/>
                    <a:lstStyle/>
                    <a:p>
                      <a:endParaRPr lang="en-US"/>
                    </a:p>
                  </a:txBody>
                  <a:tcPr/>
                </a:tc>
                <a:tc>
                  <a:txBody>
                    <a:bodyPr/>
                    <a:lstStyle/>
                    <a:p>
                      <a:pPr marL="0" marR="0" algn="ctr">
                        <a:lnSpc>
                          <a:spcPct val="150000"/>
                        </a:lnSpc>
                        <a:spcBef>
                          <a:spcPts val="0"/>
                        </a:spcBef>
                        <a:spcAft>
                          <a:spcPts val="0"/>
                        </a:spcAft>
                        <a:tabLst>
                          <a:tab pos="676275" algn="l"/>
                        </a:tabLst>
                      </a:pPr>
                      <a:r>
                        <a:rPr lang="en-GB" sz="1800" dirty="0">
                          <a:effectLst/>
                          <a:cs typeface="+mj-cs"/>
                        </a:rPr>
                        <a:t>Advertising</a:t>
                      </a:r>
                      <a:endParaRPr lang="en-US" sz="1800" dirty="0">
                        <a:effectLst/>
                        <a:latin typeface="Times New Roman" panose="02020603050405020304" pitchFamily="18" charset="0"/>
                        <a:ea typeface="Calibri" panose="020F0502020204030204" pitchFamily="34" charset="0"/>
                        <a:cs typeface="+mj-cs"/>
                      </a:endParaRPr>
                    </a:p>
                  </a:txBody>
                  <a:tcPr marL="68580" marR="68580" marT="0" marB="0"/>
                </a:tc>
                <a:tc>
                  <a:txBody>
                    <a:bodyPr/>
                    <a:lstStyle/>
                    <a:p>
                      <a:pPr marL="0" marR="0" algn="ctr" rtl="1">
                        <a:lnSpc>
                          <a:spcPct val="150000"/>
                        </a:lnSpc>
                        <a:spcBef>
                          <a:spcPts val="0"/>
                        </a:spcBef>
                        <a:spcAft>
                          <a:spcPts val="0"/>
                        </a:spcAft>
                      </a:pPr>
                      <a:r>
                        <a:rPr lang="ar-SA" sz="1800">
                          <a:effectLst/>
                          <a:cs typeface="+mj-cs"/>
                        </a:rPr>
                        <a:t>0.253</a:t>
                      </a:r>
                      <a:endParaRPr lang="en-US" sz="1800">
                        <a:effectLst/>
                        <a:latin typeface="Times New Roman" panose="02020603050405020304" pitchFamily="18" charset="0"/>
                        <a:ea typeface="Calibri" panose="020F0502020204030204" pitchFamily="34" charset="0"/>
                        <a:cs typeface="+mj-cs"/>
                      </a:endParaRPr>
                    </a:p>
                  </a:txBody>
                  <a:tcPr marL="68580" marR="68580" marT="0" marB="0" anchor="ctr"/>
                </a:tc>
                <a:tc>
                  <a:txBody>
                    <a:bodyPr/>
                    <a:lstStyle/>
                    <a:p>
                      <a:pPr marL="0" marR="0" algn="ctr">
                        <a:lnSpc>
                          <a:spcPct val="150000"/>
                        </a:lnSpc>
                        <a:spcBef>
                          <a:spcPts val="0"/>
                        </a:spcBef>
                        <a:spcAft>
                          <a:spcPts val="0"/>
                        </a:spcAft>
                      </a:pPr>
                      <a:r>
                        <a:rPr lang="en-GB" sz="1800">
                          <a:effectLst/>
                          <a:cs typeface="+mj-cs"/>
                        </a:rPr>
                        <a:t>2500</a:t>
                      </a:r>
                      <a:endParaRPr lang="en-US" sz="1800">
                        <a:effectLst/>
                        <a:latin typeface="Times New Roman" panose="02020603050405020304" pitchFamily="18" charset="0"/>
                        <a:ea typeface="Calibri" panose="020F0502020204030204" pitchFamily="34" charset="0"/>
                        <a:cs typeface="+mj-cs"/>
                      </a:endParaRPr>
                    </a:p>
                  </a:txBody>
                  <a:tcPr marL="68580" marR="68580" marT="0" marB="0" anchor="ctr"/>
                </a:tc>
                <a:tc>
                  <a:txBody>
                    <a:bodyPr/>
                    <a:lstStyle/>
                    <a:p>
                      <a:pPr marL="0" marR="0" algn="ctr" rtl="1">
                        <a:lnSpc>
                          <a:spcPct val="150000"/>
                        </a:lnSpc>
                        <a:spcBef>
                          <a:spcPts val="0"/>
                        </a:spcBef>
                        <a:spcAft>
                          <a:spcPts val="0"/>
                        </a:spcAft>
                      </a:pPr>
                      <a:r>
                        <a:rPr lang="ar-SA" sz="1800" dirty="0">
                          <a:effectLst/>
                          <a:cs typeface="+mj-cs"/>
                        </a:rPr>
                        <a:t>29997</a:t>
                      </a:r>
                      <a:endParaRPr lang="en-US" sz="1800" dirty="0">
                        <a:effectLst/>
                        <a:latin typeface="Times New Roman" panose="02020603050405020304" pitchFamily="18" charset="0"/>
                        <a:ea typeface="Calibri" panose="020F0502020204030204" pitchFamily="34" charset="0"/>
                        <a:cs typeface="+mj-cs"/>
                      </a:endParaRPr>
                    </a:p>
                  </a:txBody>
                  <a:tcPr marL="68580" marR="68580" marT="0" marB="0" anchor="ctr"/>
                </a:tc>
                <a:extLst>
                  <a:ext uri="{0D108BD9-81ED-4DB2-BD59-A6C34878D82A}">
                    <a16:rowId xmlns:a16="http://schemas.microsoft.com/office/drawing/2014/main" val="1618870485"/>
                  </a:ext>
                </a:extLst>
              </a:tr>
              <a:tr h="290516">
                <a:tc>
                  <a:txBody>
                    <a:bodyPr/>
                    <a:lstStyle/>
                    <a:p>
                      <a:pPr marL="0" marR="0" algn="ctr">
                        <a:lnSpc>
                          <a:spcPct val="150000"/>
                        </a:lnSpc>
                        <a:spcBef>
                          <a:spcPts val="0"/>
                        </a:spcBef>
                        <a:spcAft>
                          <a:spcPts val="0"/>
                        </a:spcAft>
                      </a:pPr>
                      <a:r>
                        <a:rPr lang="en-GB" sz="1800" dirty="0">
                          <a:effectLst/>
                          <a:cs typeface="+mj-cs"/>
                        </a:rPr>
                        <a:t> </a:t>
                      </a:r>
                      <a:endParaRPr lang="en-US" sz="1800" dirty="0">
                        <a:effectLst/>
                        <a:latin typeface="Times New Roman" panose="02020603050405020304" pitchFamily="18" charset="0"/>
                        <a:ea typeface="Calibri" panose="020F0502020204030204" pitchFamily="34" charset="0"/>
                        <a:cs typeface="+mj-cs"/>
                      </a:endParaRPr>
                    </a:p>
                  </a:txBody>
                  <a:tcPr marL="68580" marR="68580" marT="0" marB="0"/>
                </a:tc>
                <a:tc>
                  <a:txBody>
                    <a:bodyPr/>
                    <a:lstStyle/>
                    <a:p>
                      <a:pPr marL="0" marR="0" algn="ctr">
                        <a:lnSpc>
                          <a:spcPct val="150000"/>
                        </a:lnSpc>
                        <a:spcBef>
                          <a:spcPts val="0"/>
                        </a:spcBef>
                        <a:spcAft>
                          <a:spcPts val="0"/>
                        </a:spcAft>
                        <a:tabLst>
                          <a:tab pos="676275" algn="l"/>
                        </a:tabLst>
                      </a:pPr>
                      <a:r>
                        <a:rPr lang="en-GB" sz="1800">
                          <a:effectLst/>
                          <a:cs typeface="+mj-cs"/>
                        </a:rPr>
                        <a:t> </a:t>
                      </a:r>
                      <a:endParaRPr lang="en-US" sz="1800">
                        <a:effectLst/>
                        <a:latin typeface="Times New Roman" panose="02020603050405020304" pitchFamily="18" charset="0"/>
                        <a:ea typeface="Calibri" panose="020F0502020204030204" pitchFamily="34" charset="0"/>
                        <a:cs typeface="+mj-cs"/>
                      </a:endParaRPr>
                    </a:p>
                  </a:txBody>
                  <a:tcPr marL="68580" marR="68580" marT="0" marB="0"/>
                </a:tc>
                <a:tc>
                  <a:txBody>
                    <a:bodyPr/>
                    <a:lstStyle/>
                    <a:p>
                      <a:pPr marL="0" marR="0" algn="ctr">
                        <a:lnSpc>
                          <a:spcPct val="150000"/>
                        </a:lnSpc>
                        <a:spcBef>
                          <a:spcPts val="0"/>
                        </a:spcBef>
                        <a:spcAft>
                          <a:spcPts val="0"/>
                        </a:spcAft>
                        <a:tabLst>
                          <a:tab pos="676275" algn="l"/>
                        </a:tabLst>
                      </a:pPr>
                      <a:r>
                        <a:rPr lang="en-GB" sz="1800">
                          <a:effectLst/>
                          <a:cs typeface="+mj-cs"/>
                        </a:rPr>
                        <a:t>Total</a:t>
                      </a:r>
                      <a:endParaRPr lang="en-US" sz="1800">
                        <a:effectLst/>
                        <a:latin typeface="Times New Roman" panose="02020603050405020304" pitchFamily="18" charset="0"/>
                        <a:ea typeface="Calibri" panose="020F0502020204030204" pitchFamily="34" charset="0"/>
                        <a:cs typeface="+mj-cs"/>
                      </a:endParaRPr>
                    </a:p>
                  </a:txBody>
                  <a:tcPr marL="68580" marR="68580" marT="0" marB="0" anchor="ctr"/>
                </a:tc>
                <a:tc>
                  <a:txBody>
                    <a:bodyPr/>
                    <a:lstStyle/>
                    <a:p>
                      <a:pPr algn="ctr" fontAlgn="b"/>
                      <a:r>
                        <a:rPr lang="en-US" sz="1800" b="0" i="0" u="none" strike="noStrike" dirty="0">
                          <a:solidFill>
                            <a:srgbClr val="000000"/>
                          </a:solidFill>
                          <a:effectLst/>
                          <a:latin typeface="Calibri" panose="020F0502020204030204" pitchFamily="34" charset="0"/>
                          <a:cs typeface="+mj-cs"/>
                        </a:rPr>
                        <a:t>1</a:t>
                      </a:r>
                      <a:r>
                        <a:rPr lang="ar-AE" sz="1800" b="0" i="0" u="none" strike="noStrike" dirty="0">
                          <a:solidFill>
                            <a:srgbClr val="000000"/>
                          </a:solidFill>
                          <a:effectLst/>
                          <a:latin typeface="Calibri" panose="020F0502020204030204" pitchFamily="34" charset="0"/>
                          <a:cs typeface="+mj-cs"/>
                        </a:rPr>
                        <a:t>2</a:t>
                      </a:r>
                      <a:r>
                        <a:rPr lang="en-US" sz="1800" b="0" i="0" u="none" strike="noStrike" dirty="0">
                          <a:solidFill>
                            <a:srgbClr val="000000"/>
                          </a:solidFill>
                          <a:effectLst/>
                          <a:latin typeface="Calibri" panose="020F0502020204030204" pitchFamily="34" charset="0"/>
                          <a:cs typeface="+mj-cs"/>
                        </a:rPr>
                        <a:t>.172</a:t>
                      </a:r>
                    </a:p>
                  </a:txBody>
                  <a:tcPr marL="9525" marR="9525" marT="9525" marB="0" anchor="b"/>
                </a:tc>
                <a:tc>
                  <a:txBody>
                    <a:bodyPr/>
                    <a:lstStyle/>
                    <a:p>
                      <a:pPr algn="ctr" fontAlgn="b"/>
                      <a:r>
                        <a:rPr lang="en-US" sz="1800" b="0" i="0" u="none" strike="noStrike" dirty="0">
                          <a:solidFill>
                            <a:srgbClr val="000000"/>
                          </a:solidFill>
                          <a:effectLst/>
                          <a:latin typeface="Calibri" panose="020F0502020204030204" pitchFamily="34" charset="0"/>
                          <a:cs typeface="+mj-cs"/>
                        </a:rPr>
                        <a:t>146229</a:t>
                      </a:r>
                    </a:p>
                  </a:txBody>
                  <a:tcPr marL="9525" marR="9525" marT="9525" marB="0" anchor="b"/>
                </a:tc>
                <a:tc>
                  <a:txBody>
                    <a:bodyPr/>
                    <a:lstStyle/>
                    <a:p>
                      <a:pPr algn="ctr" fontAlgn="b"/>
                      <a:r>
                        <a:rPr lang="en-US" sz="1800" b="0" i="0" u="none" strike="noStrike" dirty="0">
                          <a:solidFill>
                            <a:srgbClr val="000000"/>
                          </a:solidFill>
                          <a:effectLst/>
                          <a:latin typeface="Calibri" panose="020F0502020204030204" pitchFamily="34" charset="0"/>
                          <a:cs typeface="+mj-cs"/>
                        </a:rPr>
                        <a:t>2607563</a:t>
                      </a:r>
                    </a:p>
                  </a:txBody>
                  <a:tcPr marL="9525" marR="9525" marT="9525" marB="0" anchor="b"/>
                </a:tc>
                <a:extLst>
                  <a:ext uri="{0D108BD9-81ED-4DB2-BD59-A6C34878D82A}">
                    <a16:rowId xmlns:a16="http://schemas.microsoft.com/office/drawing/2014/main" val="2892903876"/>
                  </a:ext>
                </a:extLst>
              </a:tr>
            </a:tbl>
          </a:graphicData>
        </a:graphic>
      </p:graphicFrame>
    </p:spTree>
    <p:extLst>
      <p:ext uri="{BB962C8B-B14F-4D97-AF65-F5344CB8AC3E}">
        <p14:creationId xmlns:p14="http://schemas.microsoft.com/office/powerpoint/2010/main" val="36520034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8CC0F-7A3B-4742-8774-34A004A0AD1F}"/>
              </a:ext>
            </a:extLst>
          </p:cNvPr>
          <p:cNvSpPr>
            <a:spLocks noGrp="1"/>
          </p:cNvSpPr>
          <p:nvPr>
            <p:ph type="title"/>
          </p:nvPr>
        </p:nvSpPr>
        <p:spPr>
          <a:xfrm>
            <a:off x="838200" y="500062"/>
            <a:ext cx="10515600" cy="1325563"/>
          </a:xfrm>
        </p:spPr>
        <p:txBody>
          <a:bodyPr>
            <a:normAutofit/>
          </a:bodyPr>
          <a:lstStyle/>
          <a:p>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Cost analysis</a:t>
            </a:r>
            <a:br>
              <a:rPr lang="en-US" sz="24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5400" dirty="0"/>
          </a:p>
        </p:txBody>
      </p:sp>
      <p:sp>
        <p:nvSpPr>
          <p:cNvPr id="3" name="Content Placeholder 2">
            <a:extLst>
              <a:ext uri="{FF2B5EF4-FFF2-40B4-BE49-F238E27FC236}">
                <a16:creationId xmlns:a16="http://schemas.microsoft.com/office/drawing/2014/main" id="{120BC4B7-37B4-4B47-BEB6-AA43082812DF}"/>
              </a:ext>
            </a:extLst>
          </p:cNvPr>
          <p:cNvSpPr>
            <a:spLocks noGrp="1"/>
          </p:cNvSpPr>
          <p:nvPr>
            <p:ph idx="1"/>
          </p:nvPr>
        </p:nvSpPr>
        <p:spPr>
          <a:xfrm>
            <a:off x="1182757" y="1520825"/>
            <a:ext cx="10515600" cy="4351338"/>
          </a:xfrm>
        </p:spPr>
        <p:txBody>
          <a:bodyPr>
            <a:normAutofit/>
          </a:bodyPr>
          <a:lstStyle/>
          <a:p>
            <a:pPr marL="342900" marR="0" lvl="0" indent="-342900" algn="l" rtl="0">
              <a:lnSpc>
                <a:spcPct val="150000"/>
              </a:lnSpc>
              <a:spcBef>
                <a:spcPts val="0"/>
              </a:spcBef>
              <a:spcAft>
                <a:spcPts val="0"/>
              </a:spcAft>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Total Cost = Fixed cost + Variable cost (Q) </a:t>
            </a:r>
          </a:p>
          <a:p>
            <a:pPr marL="1143000" marR="0" lvl="2" indent="-228600" algn="l">
              <a:lnSpc>
                <a:spcPct val="150000"/>
              </a:lnSpc>
              <a:spcBef>
                <a:spcPts val="0"/>
              </a:spcBef>
              <a:spcAft>
                <a:spcPts val="0"/>
              </a:spcAft>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1,757,018+12.929 (</a:t>
            </a:r>
            <a:r>
              <a:rPr lang="ar-AE" sz="2400" dirty="0">
                <a:effectLst/>
                <a:latin typeface="Times New Roman" panose="02020603050405020304" pitchFamily="18" charset="0"/>
                <a:ea typeface="Calibri" panose="020F0502020204030204" pitchFamily="34" charset="0"/>
                <a:cs typeface="Times New Roman" panose="02020603050405020304" pitchFamily="18" charset="0"/>
              </a:rPr>
              <a:t>118</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t>
            </a:r>
            <a:r>
              <a:rPr lang="ar-AE" sz="2400" dirty="0">
                <a:effectLst/>
                <a:latin typeface="Times New Roman" panose="02020603050405020304" pitchFamily="18" charset="0"/>
                <a:ea typeface="Calibri" panose="020F0502020204030204" pitchFamily="34" charset="0"/>
                <a:cs typeface="Times New Roman" panose="02020603050405020304" pitchFamily="18" charset="0"/>
              </a:rPr>
              <a:t>492</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 3,289001 Nis/ year </a:t>
            </a:r>
          </a:p>
          <a:p>
            <a:pPr marL="342900" marR="0" lvl="0" indent="-342900" algn="l">
              <a:lnSpc>
                <a:spcPct val="150000"/>
              </a:lnSpc>
              <a:spcBef>
                <a:spcPts val="0"/>
              </a:spcBef>
              <a:spcAft>
                <a:spcPts val="0"/>
              </a:spcAft>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cost per piece (one Rubber tile) = Total cost / Total demand</a:t>
            </a:r>
          </a:p>
          <a:p>
            <a:pPr marL="1143000" marR="0" lvl="2" indent="-228600" algn="l">
              <a:lnSpc>
                <a:spcPct val="150000"/>
              </a:lnSpc>
              <a:spcBef>
                <a:spcPts val="0"/>
              </a:spcBef>
              <a:spcAft>
                <a:spcPts val="0"/>
              </a:spcAft>
              <a:buFont typeface="Wingdings" panose="05000000000000000000" pitchFamily="2" charset="2"/>
              <a:buChar char=""/>
            </a:pPr>
            <a:r>
              <a:rPr lang="ar-AE" sz="2400" dirty="0">
                <a:effectLst/>
                <a:latin typeface="Times New Roman" panose="02020603050405020304" pitchFamily="18" charset="0"/>
                <a:ea typeface="Calibri" panose="020F0502020204030204" pitchFamily="34" charset="0"/>
                <a:cs typeface="Times New Roman" panose="02020603050405020304" pitchFamily="18" charset="0"/>
              </a:rPr>
              <a:t>3289001</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/118492 = 27.75 Nis/ tiles</a:t>
            </a:r>
          </a:p>
          <a:p>
            <a:pPr marL="342900" marR="0" lvl="0" indent="-342900" algn="l">
              <a:lnSpc>
                <a:spcPct val="150000"/>
              </a:lnSpc>
              <a:spcBef>
                <a:spcPts val="0"/>
              </a:spcBef>
              <a:spcAft>
                <a:spcPts val="0"/>
              </a:spcAft>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selling price</a:t>
            </a:r>
            <a:r>
              <a:rPr lang="ar-AE" sz="2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cost per unit * profit margin </a:t>
            </a:r>
          </a:p>
          <a:p>
            <a:pPr marL="1143000" marR="0" lvl="2" indent="-228600" algn="l">
              <a:lnSpc>
                <a:spcPct val="150000"/>
              </a:lnSpc>
              <a:spcBef>
                <a:spcPts val="0"/>
              </a:spcBef>
              <a:spcAft>
                <a:spcPts val="800"/>
              </a:spcAft>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27.5* 200% = 55 Nis/tile </a:t>
            </a:r>
          </a:p>
          <a:p>
            <a:endParaRPr lang="en-US" sz="4800" dirty="0"/>
          </a:p>
        </p:txBody>
      </p:sp>
    </p:spTree>
    <p:extLst>
      <p:ext uri="{BB962C8B-B14F-4D97-AF65-F5344CB8AC3E}">
        <p14:creationId xmlns:p14="http://schemas.microsoft.com/office/powerpoint/2010/main" val="10632531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0A2E4-F218-4512-B10C-FFF758BEC6F0}"/>
              </a:ext>
            </a:extLst>
          </p:cNvPr>
          <p:cNvSpPr>
            <a:spLocks noGrp="1"/>
          </p:cNvSpPr>
          <p:nvPr>
            <p:ph type="title"/>
          </p:nvPr>
        </p:nvSpPr>
        <p:spPr>
          <a:xfrm>
            <a:off x="626165" y="510899"/>
            <a:ext cx="10515600" cy="1325563"/>
          </a:xfrm>
        </p:spPr>
        <p:txBody>
          <a:bodyPr>
            <a:normAutofit fontScale="90000"/>
          </a:bodyPr>
          <a:lstStyle/>
          <a:p>
            <a:r>
              <a:rPr lang="en-US" sz="3200" b="1" dirty="0">
                <a:effectLst/>
                <a:latin typeface="Times New Roman" panose="02020603050405020304" pitchFamily="18" charset="0"/>
                <a:ea typeface="Times New Roman" panose="02020603050405020304" pitchFamily="18" charset="0"/>
                <a:cs typeface="Times New Roman" panose="02020603050405020304" pitchFamily="18" charset="0"/>
              </a:rPr>
              <a:t>Income </a:t>
            </a:r>
            <a:br>
              <a:rPr lang="en-US" sz="3200" b="1"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6600" dirty="0"/>
          </a:p>
        </p:txBody>
      </p:sp>
      <p:graphicFrame>
        <p:nvGraphicFramePr>
          <p:cNvPr id="3" name="Table 2">
            <a:extLst>
              <a:ext uri="{FF2B5EF4-FFF2-40B4-BE49-F238E27FC236}">
                <a16:creationId xmlns:a16="http://schemas.microsoft.com/office/drawing/2014/main" id="{AFCE9155-A615-47BA-A21B-F4A7A782737F}"/>
              </a:ext>
            </a:extLst>
          </p:cNvPr>
          <p:cNvGraphicFramePr>
            <a:graphicFrameLocks noGrp="1"/>
          </p:cNvGraphicFramePr>
          <p:nvPr>
            <p:extLst>
              <p:ext uri="{D42A27DB-BD31-4B8C-83A1-F6EECF244321}">
                <p14:modId xmlns:p14="http://schemas.microsoft.com/office/powerpoint/2010/main" val="694300463"/>
              </p:ext>
            </p:extLst>
          </p:nvPr>
        </p:nvGraphicFramePr>
        <p:xfrm>
          <a:off x="967409" y="1404730"/>
          <a:ext cx="10174356" cy="4418952"/>
        </p:xfrm>
        <a:graphic>
          <a:graphicData uri="http://schemas.openxmlformats.org/drawingml/2006/table">
            <a:tbl>
              <a:tblPr firstRow="1" firstCol="1" bandRow="1">
                <a:tableStyleId>{5C22544A-7EE6-4342-B048-85BDC9FD1C3A}</a:tableStyleId>
              </a:tblPr>
              <a:tblGrid>
                <a:gridCol w="419579">
                  <a:extLst>
                    <a:ext uri="{9D8B030D-6E8A-4147-A177-3AD203B41FA5}">
                      <a16:colId xmlns:a16="http://schemas.microsoft.com/office/drawing/2014/main" val="6058193"/>
                    </a:ext>
                  </a:extLst>
                </a:gridCol>
                <a:gridCol w="1276111">
                  <a:extLst>
                    <a:ext uri="{9D8B030D-6E8A-4147-A177-3AD203B41FA5}">
                      <a16:colId xmlns:a16="http://schemas.microsoft.com/office/drawing/2014/main" val="865104253"/>
                    </a:ext>
                  </a:extLst>
                </a:gridCol>
                <a:gridCol w="1381222">
                  <a:extLst>
                    <a:ext uri="{9D8B030D-6E8A-4147-A177-3AD203B41FA5}">
                      <a16:colId xmlns:a16="http://schemas.microsoft.com/office/drawing/2014/main" val="544420647"/>
                    </a:ext>
                  </a:extLst>
                </a:gridCol>
                <a:gridCol w="1544783">
                  <a:extLst>
                    <a:ext uri="{9D8B030D-6E8A-4147-A177-3AD203B41FA5}">
                      <a16:colId xmlns:a16="http://schemas.microsoft.com/office/drawing/2014/main" val="2329171157"/>
                    </a:ext>
                  </a:extLst>
                </a:gridCol>
                <a:gridCol w="1603513">
                  <a:extLst>
                    <a:ext uri="{9D8B030D-6E8A-4147-A177-3AD203B41FA5}">
                      <a16:colId xmlns:a16="http://schemas.microsoft.com/office/drawing/2014/main" val="2677218984"/>
                    </a:ext>
                  </a:extLst>
                </a:gridCol>
                <a:gridCol w="2093844">
                  <a:extLst>
                    <a:ext uri="{9D8B030D-6E8A-4147-A177-3AD203B41FA5}">
                      <a16:colId xmlns:a16="http://schemas.microsoft.com/office/drawing/2014/main" val="3809827308"/>
                    </a:ext>
                  </a:extLst>
                </a:gridCol>
                <a:gridCol w="1855304">
                  <a:extLst>
                    <a:ext uri="{9D8B030D-6E8A-4147-A177-3AD203B41FA5}">
                      <a16:colId xmlns:a16="http://schemas.microsoft.com/office/drawing/2014/main" val="651405417"/>
                    </a:ext>
                  </a:extLst>
                </a:gridCol>
              </a:tblGrid>
              <a:tr h="632375">
                <a:tc>
                  <a:txBody>
                    <a:bodyPr/>
                    <a:lstStyle/>
                    <a:p>
                      <a:pPr marL="0" marR="0" algn="ctr">
                        <a:lnSpc>
                          <a:spcPct val="150000"/>
                        </a:lnSpc>
                        <a:spcBef>
                          <a:spcPts val="0"/>
                        </a:spcBef>
                        <a:spcAft>
                          <a:spcPts val="0"/>
                        </a:spcAft>
                      </a:pPr>
                      <a:r>
                        <a:rPr lang="en-GB" sz="2000" dirty="0">
                          <a:effectLst/>
                        </a:rPr>
                        <a:t>ID</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50000"/>
                        </a:lnSpc>
                        <a:spcBef>
                          <a:spcPts val="0"/>
                        </a:spcBef>
                        <a:spcAft>
                          <a:spcPts val="0"/>
                        </a:spcAft>
                      </a:pPr>
                      <a:r>
                        <a:rPr lang="en-GB" sz="2000">
                          <a:effectLst/>
                        </a:rPr>
                        <a:t>Item</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50000"/>
                        </a:lnSpc>
                        <a:spcBef>
                          <a:spcPts val="0"/>
                        </a:spcBef>
                        <a:spcAft>
                          <a:spcPts val="0"/>
                        </a:spcAft>
                      </a:pPr>
                      <a:r>
                        <a:rPr lang="en-GB" sz="2000">
                          <a:effectLst/>
                        </a:rPr>
                        <a:t>Description</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50000"/>
                        </a:lnSpc>
                        <a:spcBef>
                          <a:spcPts val="0"/>
                        </a:spcBef>
                        <a:spcAft>
                          <a:spcPts val="0"/>
                        </a:spcAft>
                      </a:pPr>
                      <a:r>
                        <a:rPr lang="en-GB" sz="2000">
                          <a:effectLst/>
                        </a:rPr>
                        <a:t># of Unit</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50000"/>
                        </a:lnSpc>
                        <a:spcBef>
                          <a:spcPts val="0"/>
                        </a:spcBef>
                        <a:spcAft>
                          <a:spcPts val="0"/>
                        </a:spcAft>
                      </a:pPr>
                      <a:r>
                        <a:rPr lang="en-GB" sz="2000">
                          <a:effectLst/>
                        </a:rPr>
                        <a:t>Price</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50000"/>
                        </a:lnSpc>
                        <a:spcBef>
                          <a:spcPts val="0"/>
                        </a:spcBef>
                        <a:spcAft>
                          <a:spcPts val="0"/>
                        </a:spcAft>
                      </a:pPr>
                      <a:r>
                        <a:rPr lang="en-GB" sz="2000">
                          <a:effectLst/>
                        </a:rPr>
                        <a:t>Revenue / month</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50000"/>
                        </a:lnSpc>
                        <a:spcBef>
                          <a:spcPts val="0"/>
                        </a:spcBef>
                        <a:spcAft>
                          <a:spcPts val="0"/>
                        </a:spcAft>
                      </a:pPr>
                      <a:r>
                        <a:rPr lang="en-GB" sz="2000">
                          <a:effectLst/>
                        </a:rPr>
                        <a:t>Revenue / Year</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924605460"/>
                  </a:ext>
                </a:extLst>
              </a:tr>
              <a:tr h="422205">
                <a:tc>
                  <a:txBody>
                    <a:bodyPr/>
                    <a:lstStyle/>
                    <a:p>
                      <a:pPr marL="0" marR="0" algn="ctr" rtl="1">
                        <a:lnSpc>
                          <a:spcPct val="150000"/>
                        </a:lnSpc>
                        <a:spcBef>
                          <a:spcPts val="0"/>
                        </a:spcBef>
                        <a:spcAft>
                          <a:spcPts val="0"/>
                        </a:spcAft>
                      </a:pPr>
                      <a:r>
                        <a:rPr lang="ar-AE" sz="2000">
                          <a:effectLst/>
                        </a:rPr>
                        <a:t>1</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50000"/>
                        </a:lnSpc>
                        <a:spcBef>
                          <a:spcPts val="0"/>
                        </a:spcBef>
                        <a:spcAft>
                          <a:spcPts val="0"/>
                        </a:spcAft>
                      </a:pPr>
                      <a:r>
                        <a:rPr lang="en-GB" sz="2000">
                          <a:effectLst/>
                        </a:rPr>
                        <a:t>Rubber tiles</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1">
                        <a:lnSpc>
                          <a:spcPct val="150000"/>
                        </a:lnSpc>
                        <a:spcBef>
                          <a:spcPts val="0"/>
                        </a:spcBef>
                        <a:spcAft>
                          <a:spcPts val="0"/>
                        </a:spcAft>
                      </a:pPr>
                      <a:r>
                        <a:rPr lang="ar-AE" sz="2000">
                          <a:effectLst/>
                        </a:rPr>
                        <a:t>-</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ar-AE" sz="2000">
                          <a:effectLst/>
                        </a:rPr>
                        <a:t>9875</a:t>
                      </a:r>
                      <a:r>
                        <a:rPr lang="en-GB" sz="2000">
                          <a:effectLst/>
                        </a:rPr>
                        <a:t> tiles</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GB" sz="2000">
                          <a:effectLst/>
                        </a:rPr>
                        <a:t>55 Nis/ tile</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GB" sz="2000">
                          <a:effectLst/>
                        </a:rPr>
                        <a:t>543,125</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GB" sz="2000">
                          <a:effectLst/>
                        </a:rPr>
                        <a:t>6,517500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92503931"/>
                  </a:ext>
                </a:extLst>
              </a:tr>
              <a:tr h="2312766">
                <a:tc>
                  <a:txBody>
                    <a:bodyPr/>
                    <a:lstStyle/>
                    <a:p>
                      <a:pPr marL="0" marR="0" algn="ctr" rtl="1">
                        <a:lnSpc>
                          <a:spcPct val="150000"/>
                        </a:lnSpc>
                        <a:spcBef>
                          <a:spcPts val="0"/>
                        </a:spcBef>
                        <a:spcAft>
                          <a:spcPts val="0"/>
                        </a:spcAft>
                      </a:pPr>
                      <a:r>
                        <a:rPr lang="ar-AE" sz="2000">
                          <a:effectLst/>
                        </a:rPr>
                        <a:t>2</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50000"/>
                        </a:lnSpc>
                        <a:spcBef>
                          <a:spcPts val="0"/>
                        </a:spcBef>
                        <a:spcAft>
                          <a:spcPts val="0"/>
                        </a:spcAft>
                      </a:pPr>
                      <a:r>
                        <a:rPr lang="en-GB" sz="2000">
                          <a:effectLst/>
                        </a:rPr>
                        <a:t>Wire Iron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GB" sz="2000" dirty="0">
                          <a:effectLst/>
                        </a:rPr>
                        <a:t>9875 tiles need 21725 tires, 12% of this tires is wire iron</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GB" sz="2000" dirty="0">
                          <a:effectLst/>
                        </a:rPr>
                        <a:t>2607 kg from wire Iron / month</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rtl="0">
                        <a:lnSpc>
                          <a:spcPct val="150000"/>
                        </a:lnSpc>
                        <a:spcBef>
                          <a:spcPts val="0"/>
                        </a:spcBef>
                        <a:spcAft>
                          <a:spcPts val="0"/>
                        </a:spcAft>
                      </a:pPr>
                      <a:r>
                        <a:rPr lang="en-GB" sz="2000" dirty="0">
                          <a:effectLst/>
                        </a:rPr>
                        <a:t>912.5 Nis / one ton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GB" sz="2000" dirty="0">
                          <a:effectLst/>
                        </a:rPr>
                        <a:t>2.85 *912.5 =2600.62</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GB" sz="2000" dirty="0">
                          <a:effectLst/>
                        </a:rPr>
                        <a:t>31207.44</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70881721"/>
                  </a:ext>
                </a:extLst>
              </a:tr>
              <a:tr h="608306">
                <a:tc>
                  <a:txBody>
                    <a:bodyPr/>
                    <a:lstStyle/>
                    <a:p>
                      <a:pPr marL="0" marR="0" algn="ctr">
                        <a:lnSpc>
                          <a:spcPct val="150000"/>
                        </a:lnSpc>
                        <a:spcBef>
                          <a:spcPts val="0"/>
                        </a:spcBef>
                        <a:spcAft>
                          <a:spcPts val="0"/>
                        </a:spcAft>
                      </a:pPr>
                      <a:r>
                        <a:rPr lang="ar-AE"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50000"/>
                        </a:lnSpc>
                        <a:spcBef>
                          <a:spcPts val="0"/>
                        </a:spcBef>
                        <a:spcAft>
                          <a:spcPts val="0"/>
                        </a:spcAft>
                      </a:pPr>
                      <a:r>
                        <a:rPr lang="en-GB" sz="2000" dirty="0">
                          <a:effectLst/>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pPr>
                      <a:r>
                        <a:rPr lang="en-GB"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pPr>
                      <a:r>
                        <a:rPr lang="en-GB"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GB" sz="2000">
                          <a:effectLst/>
                        </a:rPr>
                        <a:t>Total</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50000"/>
                        </a:lnSpc>
                        <a:spcBef>
                          <a:spcPts val="0"/>
                        </a:spcBef>
                        <a:spcAft>
                          <a:spcPts val="0"/>
                        </a:spcAft>
                      </a:pPr>
                      <a:r>
                        <a:rPr lang="en-GB" sz="2000">
                          <a:effectLst/>
                        </a:rPr>
                        <a:t>545,725 NIS</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GB" sz="2000" dirty="0">
                          <a:effectLst/>
                        </a:rPr>
                        <a:t>6,548707 NIS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46370840"/>
                  </a:ext>
                </a:extLst>
              </a:tr>
            </a:tbl>
          </a:graphicData>
        </a:graphic>
      </p:graphicFrame>
    </p:spTree>
    <p:extLst>
      <p:ext uri="{BB962C8B-B14F-4D97-AF65-F5344CB8AC3E}">
        <p14:creationId xmlns:p14="http://schemas.microsoft.com/office/powerpoint/2010/main" val="33533036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07E8D93-4F16-4728-997E-1C7C15F7DC42}"/>
              </a:ext>
            </a:extLst>
          </p:cNvPr>
          <p:cNvSpPr txBox="1"/>
          <p:nvPr/>
        </p:nvSpPr>
        <p:spPr>
          <a:xfrm>
            <a:off x="1046921" y="3075939"/>
            <a:ext cx="7023652" cy="3782061"/>
          </a:xfrm>
          <a:prstGeom prst="rect">
            <a:avLst/>
          </a:prstGeom>
          <a:noFill/>
        </p:spPr>
        <p:txBody>
          <a:bodyPr wrap="square">
            <a:spAutoFit/>
          </a:bodyPr>
          <a:lstStyle/>
          <a:p>
            <a:pPr marL="742950" marR="0" lvl="1" indent="-285750" algn="just">
              <a:lnSpc>
                <a:spcPct val="150000"/>
              </a:lnSpc>
              <a:spcBef>
                <a:spcPts val="200"/>
              </a:spcBef>
              <a:spcAft>
                <a:spcPts val="0"/>
              </a:spcAft>
              <a:buFont typeface="+mj-lt"/>
              <a:buAutoNum type="arabicPeriod"/>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Cost-benefit analysis</a:t>
            </a:r>
          </a:p>
          <a:p>
            <a:pPr marL="342900" marR="0" lvl="0" indent="-342900" algn="just">
              <a:lnSpc>
                <a:spcPct val="150000"/>
              </a:lnSpc>
              <a:spcBef>
                <a:spcPts val="0"/>
              </a:spcBef>
              <a:spcAft>
                <a:spcPts val="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Net profit= Total Revenue – Total cost </a:t>
            </a:r>
          </a:p>
          <a:p>
            <a:pPr marL="1143000" marR="0" lvl="2" indent="-228600" algn="just">
              <a:lnSpc>
                <a:spcPct val="150000"/>
              </a:lnSpc>
              <a:spcBef>
                <a:spcPts val="0"/>
              </a:spcBef>
              <a:spcAft>
                <a:spcPts val="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6,548707 - 2,677582.348= 3,871124 Nis / year </a:t>
            </a:r>
          </a:p>
          <a:p>
            <a:pPr marL="342900" marR="0" lvl="0" indent="-342900" algn="just">
              <a:lnSpc>
                <a:spcPct val="150000"/>
              </a:lnSpc>
              <a:spcBef>
                <a:spcPts val="0"/>
              </a:spcBef>
              <a:spcAft>
                <a:spcPts val="0"/>
              </a:spcAft>
              <a:buFont typeface="Wingdings" panose="05000000000000000000" pitchFamily="2" charset="2"/>
              <a:buChar cha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Rate of return = yearly net profit / Total Investment</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1143000" marR="0" lvl="2" indent="-228600" algn="just">
              <a:lnSpc>
                <a:spcPct val="150000"/>
              </a:lnSpc>
              <a:spcBef>
                <a:spcPts val="0"/>
              </a:spcBef>
              <a:spcAft>
                <a:spcPts val="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3,871124 / 1,937,843 * 100 = 1.99= 199 % </a:t>
            </a:r>
          </a:p>
          <a:p>
            <a:pPr marL="342900" marR="0" lvl="0" indent="-342900" algn="just">
              <a:lnSpc>
                <a:spcPct val="150000"/>
              </a:lnSpc>
              <a:spcBef>
                <a:spcPts val="0"/>
              </a:spcBef>
              <a:spcAft>
                <a:spcPts val="0"/>
              </a:spcAft>
              <a:buFont typeface="Wingdings" panose="05000000000000000000" pitchFamily="2" charset="2"/>
              <a:buChar cha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Payback period (PBP) = Total investment / yearly net profit</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1143000" marR="0" lvl="2" indent="-228600" algn="just">
              <a:lnSpc>
                <a:spcPct val="150000"/>
              </a:lnSpc>
              <a:spcBef>
                <a:spcPts val="0"/>
              </a:spcBef>
              <a:spcAft>
                <a:spcPts val="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1,937,843/3,871124= 0.5 = 6 month </a:t>
            </a:r>
          </a:p>
          <a:p>
            <a:pPr marL="342900" marR="0" lvl="0" indent="-342900" algn="just">
              <a:lnSpc>
                <a:spcPct val="150000"/>
              </a:lnSpc>
              <a:spcBef>
                <a:spcPts val="0"/>
              </a:spcBef>
              <a:spcAft>
                <a:spcPts val="0"/>
              </a:spcAft>
              <a:buFont typeface="Wingdings" panose="05000000000000000000" pitchFamily="2" charset="2"/>
              <a:buChar cha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Break-even point = Total Fixed cost / Price – VC\unit</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1143000" marR="0" lvl="2" indent="-228600" algn="just">
              <a:lnSpc>
                <a:spcPct val="150000"/>
              </a:lnSpc>
              <a:spcBef>
                <a:spcPts val="0"/>
              </a:spcBef>
              <a:spcAft>
                <a:spcPts val="800"/>
              </a:spcAft>
              <a:buFont typeface="Wingdings" panose="05000000000000000000" pitchFamily="2" charset="2"/>
              <a:buChar cha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1,757,018/ </a:t>
            </a:r>
            <a:r>
              <a:rPr lang="en-US" dirty="0">
                <a:effectLst/>
                <a:latin typeface="Times New Roman" panose="02020603050405020304" pitchFamily="18" charset="0"/>
                <a:ea typeface="Calibri" panose="020F0502020204030204" pitchFamily="34" charset="0"/>
                <a:cs typeface="Times New Roman" panose="02020603050405020304" pitchFamily="18" charset="0"/>
              </a:rPr>
              <a:t>55-27.75 = 64,478 unit. </a:t>
            </a:r>
          </a:p>
        </p:txBody>
      </p:sp>
      <p:graphicFrame>
        <p:nvGraphicFramePr>
          <p:cNvPr id="2" name="Table 1">
            <a:extLst>
              <a:ext uri="{FF2B5EF4-FFF2-40B4-BE49-F238E27FC236}">
                <a16:creationId xmlns:a16="http://schemas.microsoft.com/office/drawing/2014/main" id="{0CA5E37D-1E91-4A2B-84A5-082BD5E4E7D5}"/>
              </a:ext>
            </a:extLst>
          </p:cNvPr>
          <p:cNvGraphicFramePr>
            <a:graphicFrameLocks noGrp="1"/>
          </p:cNvGraphicFramePr>
          <p:nvPr>
            <p:extLst>
              <p:ext uri="{D42A27DB-BD31-4B8C-83A1-F6EECF244321}">
                <p14:modId xmlns:p14="http://schemas.microsoft.com/office/powerpoint/2010/main" val="3339540590"/>
              </p:ext>
            </p:extLst>
          </p:nvPr>
        </p:nvGraphicFramePr>
        <p:xfrm>
          <a:off x="1046921" y="233644"/>
          <a:ext cx="8600661" cy="2640198"/>
        </p:xfrm>
        <a:graphic>
          <a:graphicData uri="http://schemas.openxmlformats.org/drawingml/2006/table">
            <a:tbl>
              <a:tblPr firstRow="1" firstCol="1" bandRow="1">
                <a:tableStyleId>{5C22544A-7EE6-4342-B048-85BDC9FD1C3A}</a:tableStyleId>
              </a:tblPr>
              <a:tblGrid>
                <a:gridCol w="432332">
                  <a:extLst>
                    <a:ext uri="{9D8B030D-6E8A-4147-A177-3AD203B41FA5}">
                      <a16:colId xmlns:a16="http://schemas.microsoft.com/office/drawing/2014/main" val="1550219716"/>
                    </a:ext>
                  </a:extLst>
                </a:gridCol>
                <a:gridCol w="3944346">
                  <a:extLst>
                    <a:ext uri="{9D8B030D-6E8A-4147-A177-3AD203B41FA5}">
                      <a16:colId xmlns:a16="http://schemas.microsoft.com/office/drawing/2014/main" val="2331403380"/>
                    </a:ext>
                  </a:extLst>
                </a:gridCol>
                <a:gridCol w="2111072">
                  <a:extLst>
                    <a:ext uri="{9D8B030D-6E8A-4147-A177-3AD203B41FA5}">
                      <a16:colId xmlns:a16="http://schemas.microsoft.com/office/drawing/2014/main" val="527650381"/>
                    </a:ext>
                  </a:extLst>
                </a:gridCol>
                <a:gridCol w="2112911">
                  <a:extLst>
                    <a:ext uri="{9D8B030D-6E8A-4147-A177-3AD203B41FA5}">
                      <a16:colId xmlns:a16="http://schemas.microsoft.com/office/drawing/2014/main" val="3291189001"/>
                    </a:ext>
                  </a:extLst>
                </a:gridCol>
              </a:tblGrid>
              <a:tr h="440033">
                <a:tc>
                  <a:txBody>
                    <a:bodyPr/>
                    <a:lstStyle/>
                    <a:p>
                      <a:pPr marL="0" marR="0" algn="ctr">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ID</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Item</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monthly</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Yearly</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39016794"/>
                  </a:ext>
                </a:extLst>
              </a:tr>
              <a:tr h="440033">
                <a:tc>
                  <a:txBody>
                    <a:bodyPr/>
                    <a:lstStyle/>
                    <a:p>
                      <a:pPr marL="0" marR="0" algn="ctr">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1</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pPr>
                      <a:r>
                        <a:rPr lang="en-GB" sz="1800" dirty="0">
                          <a:effectLst/>
                          <a:latin typeface="Times New Roman" panose="02020603050405020304" pitchFamily="18" charset="0"/>
                          <a:cs typeface="Times New Roman" panose="02020603050405020304" pitchFamily="18" charset="0"/>
                        </a:rPr>
                        <a:t>Demand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80720" algn="l"/>
                        </a:tabLst>
                      </a:pPr>
                      <a:r>
                        <a:rPr lang="en-GB" sz="1800">
                          <a:effectLst/>
                          <a:latin typeface="Times New Roman" panose="02020603050405020304" pitchFamily="18" charset="0"/>
                          <a:cs typeface="Times New Roman" panose="02020603050405020304" pitchFamily="18" charset="0"/>
                        </a:rPr>
                        <a:t>9875 tiles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tabLst>
                          <a:tab pos="680720" algn="l"/>
                        </a:tabLst>
                      </a:pPr>
                      <a:r>
                        <a:rPr lang="en-GB" sz="1800">
                          <a:effectLst/>
                          <a:latin typeface="Times New Roman" panose="02020603050405020304" pitchFamily="18" charset="0"/>
                          <a:cs typeface="Times New Roman" panose="02020603050405020304" pitchFamily="18" charset="0"/>
                        </a:rPr>
                        <a:t>118492 tiles </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95846625"/>
                  </a:ext>
                </a:extLst>
              </a:tr>
              <a:tr h="440033">
                <a:tc>
                  <a:txBody>
                    <a:bodyPr/>
                    <a:lstStyle/>
                    <a:p>
                      <a:pPr marL="0" marR="0" algn="ctr">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2</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Initial investment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algn="ctr">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1,937,843 Nis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2990308628"/>
                  </a:ext>
                </a:extLst>
              </a:tr>
              <a:tr h="440033">
                <a:tc>
                  <a:txBody>
                    <a:bodyPr/>
                    <a:lstStyle/>
                    <a:p>
                      <a:pPr marL="0" marR="0" algn="ctr">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3</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fixed Running cost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151,793 Nis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1,757,018 Nis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29802884"/>
                  </a:ext>
                </a:extLst>
              </a:tr>
              <a:tr h="440033">
                <a:tc>
                  <a:txBody>
                    <a:bodyPr/>
                    <a:lstStyle/>
                    <a:p>
                      <a:pPr marL="0" marR="0" algn="ctr">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4</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Variable Running cost / unit </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algn="ctr">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12.929 Nis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1186157555"/>
                  </a:ext>
                </a:extLst>
              </a:tr>
              <a:tr h="440033">
                <a:tc>
                  <a:txBody>
                    <a:bodyPr/>
                    <a:lstStyle/>
                    <a:p>
                      <a:pPr marL="0" marR="0" algn="ctr">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5</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Income </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GB" sz="1800">
                          <a:effectLst/>
                          <a:latin typeface="Times New Roman" panose="02020603050405020304" pitchFamily="18" charset="0"/>
                          <a:cs typeface="Times New Roman" panose="02020603050405020304" pitchFamily="18" charset="0"/>
                        </a:rPr>
                        <a:t>545,725 NIS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GB" sz="1800" dirty="0">
                          <a:effectLst/>
                          <a:latin typeface="Times New Roman" panose="02020603050405020304" pitchFamily="18" charset="0"/>
                          <a:cs typeface="Times New Roman" panose="02020603050405020304" pitchFamily="18" charset="0"/>
                        </a:rPr>
                        <a:t>6,548707 NIS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60187648"/>
                  </a:ext>
                </a:extLst>
              </a:tr>
            </a:tbl>
          </a:graphicData>
        </a:graphic>
      </p:graphicFrame>
    </p:spTree>
    <p:extLst>
      <p:ext uri="{BB962C8B-B14F-4D97-AF65-F5344CB8AC3E}">
        <p14:creationId xmlns:p14="http://schemas.microsoft.com/office/powerpoint/2010/main" val="36535286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2F97F-9D41-4414-8AA3-6902487DB29E}"/>
              </a:ext>
            </a:extLst>
          </p:cNvPr>
          <p:cNvSpPr>
            <a:spLocks noGrp="1"/>
          </p:cNvSpPr>
          <p:nvPr>
            <p:ph type="title"/>
          </p:nvPr>
        </p:nvSpPr>
        <p:spPr>
          <a:xfrm>
            <a:off x="811696" y="2736055"/>
            <a:ext cx="10929730" cy="1385889"/>
          </a:xfrm>
        </p:spPr>
        <p:txBody>
          <a:bodyPr>
            <a:normAutofit fontScale="90000"/>
          </a:bodyPr>
          <a:lstStyle/>
          <a:p>
            <a:r>
              <a:rPr lang="en-US" sz="8000" dirty="0">
                <a:latin typeface="Times New Roman" panose="02020603050405020304" pitchFamily="18" charset="0"/>
                <a:cs typeface="Times New Roman" panose="02020603050405020304" pitchFamily="18" charset="0"/>
              </a:rPr>
              <a:t>Thank you for your attention</a:t>
            </a:r>
          </a:p>
        </p:txBody>
      </p:sp>
    </p:spTree>
    <p:extLst>
      <p:ext uri="{BB962C8B-B14F-4D97-AF65-F5344CB8AC3E}">
        <p14:creationId xmlns:p14="http://schemas.microsoft.com/office/powerpoint/2010/main" val="4771043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3583</TotalTime>
  <Words>1788</Words>
  <Application>Microsoft Office PowerPoint</Application>
  <PresentationFormat>Widescreen</PresentationFormat>
  <Paragraphs>340</Paragraphs>
  <Slides>43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Courier New</vt:lpstr>
      <vt:lpstr>Symbol</vt:lpstr>
      <vt:lpstr>Times New Roman</vt:lpstr>
      <vt:lpstr>Wingdings</vt:lpstr>
      <vt:lpstr>Office Theme</vt:lpstr>
      <vt:lpstr>Graduation project 2 Comprehensive study for recycling factory for used Car Tires in West Bank</vt:lpstr>
      <vt:lpstr>Introduction</vt:lpstr>
      <vt:lpstr>Available methods for collecting used tires (raw materials)</vt:lpstr>
      <vt:lpstr>Third method</vt:lpstr>
      <vt:lpstr>Future plan</vt:lpstr>
      <vt:lpstr>Machines </vt:lpstr>
      <vt:lpstr>Tire Cleaner machine  </vt:lpstr>
      <vt:lpstr>Tire debeader </vt:lpstr>
      <vt:lpstr>Advance  tire debeader </vt:lpstr>
      <vt:lpstr>Tire shredder machine </vt:lpstr>
      <vt:lpstr>Advance  Tire shredder machine  Installing a water system to facilitate the fall of the tire inside the machine </vt:lpstr>
      <vt:lpstr>Rasper machine </vt:lpstr>
      <vt:lpstr>Granulator machine</vt:lpstr>
      <vt:lpstr>Miller </vt:lpstr>
      <vt:lpstr>Big Shaking Screen </vt:lpstr>
      <vt:lpstr>Big magnetic  </vt:lpstr>
      <vt:lpstr>Fiber separator  </vt:lpstr>
      <vt:lpstr>Dryer mixer Machine</vt:lpstr>
      <vt:lpstr>Rubber Tile Press Machine </vt:lpstr>
      <vt:lpstr>Facility layout </vt:lpstr>
      <vt:lpstr>Rough layout</vt:lpstr>
      <vt:lpstr>3D Layout</vt:lpstr>
      <vt:lpstr>3D Modeling</vt:lpstr>
      <vt:lpstr>Tire store  </vt:lpstr>
      <vt:lpstr>Preparation tire zone </vt:lpstr>
      <vt:lpstr>Powder production line </vt:lpstr>
      <vt:lpstr>Rubber tile production</vt:lpstr>
      <vt:lpstr>Rubber tile warehouse</vt:lpstr>
      <vt:lpstr>Warehouse layout</vt:lpstr>
      <vt:lpstr>Offices and tire change station </vt:lpstr>
      <vt:lpstr>PowerPoint Presentation</vt:lpstr>
      <vt:lpstr>PowerPoint Presentation</vt:lpstr>
      <vt:lpstr>PowerPoint Presentation</vt:lpstr>
      <vt:lpstr>PowerPoint Presentation</vt:lpstr>
      <vt:lpstr>PowerPoint Presentation</vt:lpstr>
      <vt:lpstr>Economic feasibility study </vt:lpstr>
      <vt:lpstr>Initial investment </vt:lpstr>
      <vt:lpstr>Summary of fixed Running cost </vt:lpstr>
      <vt:lpstr>Summary of Variable Running cost</vt:lpstr>
      <vt:lpstr>Cost analysis </vt:lpstr>
      <vt:lpstr>Income  </vt:lpstr>
      <vt:lpstr>PowerPoint Presentation</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Khaled Arafat</dc:creator>
  <cp:lastModifiedBy>Ali Issam</cp:lastModifiedBy>
  <cp:revision>68</cp:revision>
  <dcterms:created xsi:type="dcterms:W3CDTF">2020-12-25T20:32:13Z</dcterms:created>
  <dcterms:modified xsi:type="dcterms:W3CDTF">2020-12-30T21:49:54Z</dcterms:modified>
</cp:coreProperties>
</file>