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8"/>
  </p:notesMasterIdLst>
  <p:sldIdLst>
    <p:sldId id="256" r:id="rId2"/>
    <p:sldId id="257" r:id="rId3"/>
    <p:sldId id="258" r:id="rId4"/>
    <p:sldId id="362" r:id="rId5"/>
    <p:sldId id="360" r:id="rId6"/>
    <p:sldId id="343" r:id="rId7"/>
    <p:sldId id="344" r:id="rId8"/>
    <p:sldId id="361" r:id="rId9"/>
    <p:sldId id="324" r:id="rId10"/>
    <p:sldId id="325" r:id="rId11"/>
    <p:sldId id="326" r:id="rId12"/>
    <p:sldId id="327" r:id="rId13"/>
    <p:sldId id="328" r:id="rId14"/>
    <p:sldId id="329" r:id="rId15"/>
    <p:sldId id="330" r:id="rId16"/>
    <p:sldId id="340" r:id="rId17"/>
    <p:sldId id="357" r:id="rId18"/>
    <p:sldId id="320" r:id="rId19"/>
    <p:sldId id="352" r:id="rId20"/>
    <p:sldId id="353" r:id="rId21"/>
    <p:sldId id="331" r:id="rId22"/>
    <p:sldId id="336" r:id="rId23"/>
    <p:sldId id="335" r:id="rId24"/>
    <p:sldId id="334" r:id="rId25"/>
    <p:sldId id="337" r:id="rId26"/>
    <p:sldId id="338" r:id="rId27"/>
    <p:sldId id="339" r:id="rId28"/>
    <p:sldId id="345" r:id="rId29"/>
    <p:sldId id="346" r:id="rId30"/>
    <p:sldId id="358" r:id="rId31"/>
    <p:sldId id="347" r:id="rId32"/>
    <p:sldId id="348" r:id="rId33"/>
    <p:sldId id="354" r:id="rId34"/>
    <p:sldId id="355" r:id="rId35"/>
    <p:sldId id="356" r:id="rId36"/>
    <p:sldId id="35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6" autoAdjust="0"/>
    <p:restoredTop sz="94076" autoAdjust="0"/>
  </p:normalViewPr>
  <p:slideViewPr>
    <p:cSldViewPr>
      <p:cViewPr varScale="1">
        <p:scale>
          <a:sx n="69" d="100"/>
          <a:sy n="69" d="100"/>
        </p:scale>
        <p:origin x="-148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D:\Graduation%20Project\calculation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AE"/>
  <c:chart>
    <c:autoTitleDeleted val="1"/>
    <c:view3D>
      <c:rotX val="30"/>
      <c:perspective val="30"/>
    </c:view3D>
    <c:plotArea>
      <c:layout>
        <c:manualLayout>
          <c:layoutTarget val="inner"/>
          <c:xMode val="edge"/>
          <c:yMode val="edge"/>
          <c:x val="7.3639638130340149E-2"/>
          <c:y val="0.28221214196051586"/>
          <c:w val="0.69407661808231458"/>
          <c:h val="0.62742354216592489"/>
        </c:manualLayout>
      </c:layout>
      <c:pie3DChart>
        <c:varyColors val="1"/>
        <c:dLbls>
          <c:showPercent val="1"/>
        </c:dLbls>
      </c:pie3DChart>
    </c:plotArea>
    <c:legend>
      <c:legendPos val="r"/>
      <c:layout>
        <c:manualLayout>
          <c:xMode val="edge"/>
          <c:yMode val="edge"/>
          <c:x val="0.74383816384654045"/>
          <c:y val="0.38856755677279481"/>
          <c:w val="0.15155190707544541"/>
          <c:h val="0.2228646011639849"/>
        </c:manualLayout>
      </c:layout>
      <c:txPr>
        <a:bodyPr/>
        <a:lstStyle/>
        <a:p>
          <a:pPr>
            <a:defRPr lang="en-US" sz="1200"/>
          </a:pPr>
          <a:endParaRPr lang="ar-AE"/>
        </a:p>
      </c:txPr>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AE"/>
  <c:style val="5"/>
  <c:chart>
    <c:title>
      <c:layout/>
    </c:title>
    <c:plotArea>
      <c:layout/>
      <c:barChart>
        <c:barDir val="col"/>
        <c:grouping val="clustered"/>
        <c:ser>
          <c:idx val="0"/>
          <c:order val="0"/>
          <c:tx>
            <c:strRef>
              <c:f>ورقة1!$A$1</c:f>
              <c:strCache>
                <c:ptCount val="1"/>
                <c:pt idx="0">
                  <c:v>Dust Density</c:v>
                </c:pt>
              </c:strCache>
            </c:strRef>
          </c:tx>
          <c:val>
            <c:numRef>
              <c:f>ورقة1!$A$2:$A$8</c:f>
              <c:numCache>
                <c:formatCode>General</c:formatCode>
                <c:ptCount val="7"/>
                <c:pt idx="0">
                  <c:v>4.0000000000000029E-2</c:v>
                </c:pt>
                <c:pt idx="1">
                  <c:v>0.36000000000000015</c:v>
                </c:pt>
                <c:pt idx="2">
                  <c:v>5.000000000000001E-2</c:v>
                </c:pt>
                <c:pt idx="3">
                  <c:v>4.5000000000000019E-2</c:v>
                </c:pt>
                <c:pt idx="4">
                  <c:v>0.18000000000000008</c:v>
                </c:pt>
                <c:pt idx="5">
                  <c:v>6.0000000000000032E-2</c:v>
                </c:pt>
                <c:pt idx="6">
                  <c:v>0.12000000000000002</c:v>
                </c:pt>
              </c:numCache>
            </c:numRef>
          </c:val>
        </c:ser>
        <c:axId val="68904064"/>
        <c:axId val="68905600"/>
      </c:barChart>
      <c:catAx>
        <c:axId val="68904064"/>
        <c:scaling>
          <c:orientation val="maxMin"/>
        </c:scaling>
        <c:axPos val="b"/>
        <c:tickLblPos val="nextTo"/>
        <c:crossAx val="68905600"/>
        <c:crosses val="autoZero"/>
        <c:auto val="1"/>
        <c:lblAlgn val="ctr"/>
        <c:lblOffset val="100"/>
      </c:catAx>
      <c:valAx>
        <c:axId val="68905600"/>
        <c:scaling>
          <c:orientation val="minMax"/>
        </c:scaling>
        <c:axPos val="r"/>
        <c:majorGridlines/>
        <c:numFmt formatCode="General" sourceLinked="1"/>
        <c:tickLblPos val="nextTo"/>
        <c:crossAx val="68904064"/>
        <c:crosses val="autoZero"/>
        <c:crossBetween val="between"/>
      </c:valAx>
    </c:plotArea>
    <c:legend>
      <c:legendPos val="l"/>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7D66BA-2E74-4852-8BFD-746A2E9EDCE1}" type="datetimeFigureOut">
              <a:rPr lang="en-US" smtClean="0"/>
              <a:pPr/>
              <a:t>4/30/2018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11A7E-DFB3-4F73-933D-AD7E166F4863}" type="slidenum">
              <a:rPr lang="en-US" smtClean="0"/>
              <a:pPr/>
              <a:t>‹#›</a:t>
            </a:fld>
            <a:endParaRPr lang="en-US"/>
          </a:p>
        </p:txBody>
      </p:sp>
    </p:spTree>
    <p:extLst>
      <p:ext uri="{BB962C8B-B14F-4D97-AF65-F5344CB8AC3E}">
        <p14:creationId xmlns="" xmlns:p14="http://schemas.microsoft.com/office/powerpoint/2010/main" val="1440230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211A7E-DFB3-4F73-933D-AD7E166F4863}" type="slidenum">
              <a:rPr lang="en-US" smtClean="0"/>
              <a:pPr/>
              <a:t>1</a:t>
            </a:fld>
            <a:endParaRPr lang="en-US"/>
          </a:p>
        </p:txBody>
      </p:sp>
    </p:spTree>
    <p:extLst>
      <p:ext uri="{BB962C8B-B14F-4D97-AF65-F5344CB8AC3E}">
        <p14:creationId xmlns="" xmlns:p14="http://schemas.microsoft.com/office/powerpoint/2010/main" val="933593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BEC1B2C-CD86-4A08-A72E-F7F27B1448D0}" type="datetimeFigureOut">
              <a:rPr lang="en-US" smtClean="0"/>
              <a:pPr/>
              <a:t>4/30/2018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DE8E24E-0705-4278-911E-2386F7E7EF6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EC1B2C-CD86-4A08-A72E-F7F27B1448D0}" type="datetimeFigureOut">
              <a:rPr lang="en-US" smtClean="0"/>
              <a:pPr/>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EC1B2C-CD86-4A08-A72E-F7F27B1448D0}" type="datetimeFigureOut">
              <a:rPr lang="en-US" smtClean="0"/>
              <a:pPr/>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EC1B2C-CD86-4A08-A72E-F7F27B1448D0}" type="datetimeFigureOut">
              <a:rPr lang="en-US" smtClean="0"/>
              <a:pPr/>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BEC1B2C-CD86-4A08-A72E-F7F27B1448D0}" type="datetimeFigureOut">
              <a:rPr lang="en-US" smtClean="0"/>
              <a:pPr/>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8E24E-0705-4278-911E-2386F7E7EF6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EC1B2C-CD86-4A08-A72E-F7F27B1448D0}" type="datetimeFigureOut">
              <a:rPr lang="en-US" smtClean="0"/>
              <a:pPr/>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BEC1B2C-CD86-4A08-A72E-F7F27B1448D0}" type="datetimeFigureOut">
              <a:rPr lang="en-US" smtClean="0"/>
              <a:pPr/>
              <a:t>4/30/2018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EC1B2C-CD86-4A08-A72E-F7F27B1448D0}" type="datetimeFigureOut">
              <a:rPr lang="en-US" smtClean="0"/>
              <a:pPr/>
              <a:t>4/30/2018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C1B2C-CD86-4A08-A72E-F7F27B1448D0}" type="datetimeFigureOut">
              <a:rPr lang="en-US" smtClean="0"/>
              <a:pPr/>
              <a:t>4/30/2018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EC1B2C-CD86-4A08-A72E-F7F27B1448D0}" type="datetimeFigureOut">
              <a:rPr lang="en-US" smtClean="0"/>
              <a:pPr/>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E8E24E-0705-4278-911E-2386F7E7EF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BEC1B2C-CD86-4A08-A72E-F7F27B1448D0}" type="datetimeFigureOut">
              <a:rPr lang="en-US" smtClean="0"/>
              <a:pPr/>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DE8E24E-0705-4278-911E-2386F7E7EF6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EC1B2C-CD86-4A08-A72E-F7F27B1448D0}" type="datetimeFigureOut">
              <a:rPr lang="en-US" smtClean="0"/>
              <a:pPr/>
              <a:t>4/30/2018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DE8E24E-0705-4278-911E-2386F7E7EF6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video" Target="file:///C:\Users\smat%20system\Downloads\video-1524596696.mp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7924800" cy="1780108"/>
          </a:xfrm>
        </p:spPr>
        <p:txBody>
          <a:bodyPr>
            <a:normAutofit/>
          </a:bodyPr>
          <a:lstStyle/>
          <a:p>
            <a:pPr algn="ctr"/>
            <a:r>
              <a:rPr lang="en-US" sz="2000" dirty="0" smtClean="0">
                <a:solidFill>
                  <a:srgbClr val="C00000"/>
                </a:solidFill>
              </a:rPr>
              <a:t>               An-</a:t>
            </a:r>
            <a:r>
              <a:rPr lang="en-US" sz="2000" dirty="0" err="1" smtClean="0">
                <a:solidFill>
                  <a:srgbClr val="C00000"/>
                </a:solidFill>
              </a:rPr>
              <a:t>Najah</a:t>
            </a:r>
            <a:r>
              <a:rPr lang="en-US" sz="2000" dirty="0" smtClean="0">
                <a:solidFill>
                  <a:srgbClr val="C00000"/>
                </a:solidFill>
              </a:rPr>
              <a:t> National University </a:t>
            </a:r>
            <a:br>
              <a:rPr lang="en-US" sz="2000" dirty="0" smtClean="0">
                <a:solidFill>
                  <a:srgbClr val="C00000"/>
                </a:solidFill>
              </a:rPr>
            </a:br>
            <a:r>
              <a:rPr lang="en-US" sz="2000" dirty="0" smtClean="0">
                <a:solidFill>
                  <a:srgbClr val="C00000"/>
                </a:solidFill>
              </a:rPr>
              <a:t>             Telecommunications Engineering Department                           </a:t>
            </a:r>
            <a:br>
              <a:rPr lang="en-US" sz="2000" dirty="0" smtClean="0">
                <a:solidFill>
                  <a:srgbClr val="C00000"/>
                </a:solidFill>
              </a:rPr>
            </a:br>
            <a:r>
              <a:rPr lang="en-US" sz="700" dirty="0" smtClean="0">
                <a:solidFill>
                  <a:srgbClr val="C00000"/>
                </a:solidFill>
              </a:rPr>
              <a:t/>
            </a:r>
            <a:br>
              <a:rPr lang="en-US" sz="700" dirty="0" smtClean="0">
                <a:solidFill>
                  <a:srgbClr val="C00000"/>
                </a:solidFill>
              </a:rPr>
            </a:br>
            <a:r>
              <a:rPr lang="en-US" sz="700" dirty="0">
                <a:solidFill>
                  <a:srgbClr val="C00000"/>
                </a:solidFill>
              </a:rPr>
              <a:t/>
            </a:r>
            <a:br>
              <a:rPr lang="en-US" sz="700" dirty="0">
                <a:solidFill>
                  <a:srgbClr val="C00000"/>
                </a:solidFill>
              </a:rPr>
            </a:br>
            <a:r>
              <a:rPr lang="en-US" sz="2800" dirty="0" smtClean="0"/>
              <a:t>Design and Implementation of an Environmental</a:t>
            </a:r>
            <a:br>
              <a:rPr lang="en-US" sz="2800" dirty="0" smtClean="0"/>
            </a:br>
            <a:r>
              <a:rPr lang="en-US" sz="2800" dirty="0" smtClean="0"/>
              <a:t>Monitoring Network     </a:t>
            </a:r>
            <a:endParaRPr lang="ar-SA" sz="2800" dirty="0"/>
          </a:p>
        </p:txBody>
      </p:sp>
      <p:sp>
        <p:nvSpPr>
          <p:cNvPr id="3" name="Subtitle 2"/>
          <p:cNvSpPr>
            <a:spLocks noGrp="1"/>
          </p:cNvSpPr>
          <p:nvPr>
            <p:ph type="subTitle" idx="1"/>
          </p:nvPr>
        </p:nvSpPr>
        <p:spPr>
          <a:xfrm>
            <a:off x="1371600" y="3124200"/>
            <a:ext cx="6400800" cy="3505200"/>
          </a:xfrm>
        </p:spPr>
        <p:txBody>
          <a:bodyPr>
            <a:normAutofit fontScale="92500" lnSpcReduction="10000"/>
          </a:bodyPr>
          <a:lstStyle/>
          <a:p>
            <a:pPr algn="ctr"/>
            <a:r>
              <a:rPr lang="en-US" sz="1800" dirty="0" smtClean="0">
                <a:solidFill>
                  <a:schemeClr val="tx1"/>
                </a:solidFill>
              </a:rPr>
              <a:t>Prepared by:</a:t>
            </a:r>
          </a:p>
          <a:p>
            <a:pPr algn="l"/>
            <a:r>
              <a:rPr lang="en-US" sz="2800" dirty="0" err="1" smtClean="0">
                <a:latin typeface="Times New Roman" panose="02020603050405020304" pitchFamily="18" charset="0"/>
                <a:cs typeface="Times New Roman" panose="02020603050405020304" pitchFamily="18" charset="0"/>
              </a:rPr>
              <a:t>Yasmeen</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Salhab</a:t>
            </a:r>
            <a:r>
              <a:rPr lang="en-US" sz="2800" dirty="0" smtClean="0">
                <a:latin typeface="Times New Roman" panose="02020603050405020304" pitchFamily="18" charset="0"/>
                <a:cs typeface="Times New Roman" panose="02020603050405020304" pitchFamily="18" charset="0"/>
              </a:rPr>
              <a:t>            11317650</a:t>
            </a:r>
          </a:p>
          <a:p>
            <a:pPr algn="l"/>
            <a:r>
              <a:rPr lang="en-US" sz="2800" dirty="0" err="1" smtClean="0">
                <a:latin typeface="Times New Roman" panose="02020603050405020304" pitchFamily="18" charset="0"/>
                <a:cs typeface="Times New Roman" panose="02020603050405020304" pitchFamily="18" charset="0"/>
              </a:rPr>
              <a:t>Aseel</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Naser</a:t>
            </a:r>
            <a:r>
              <a:rPr lang="en-US" sz="2800" dirty="0" smtClean="0">
                <a:latin typeface="Times New Roman" panose="02020603050405020304" pitchFamily="18" charset="0"/>
                <a:cs typeface="Times New Roman" panose="02020603050405020304" pitchFamily="18" charset="0"/>
              </a:rPr>
              <a:t>		     11315538</a:t>
            </a:r>
          </a:p>
          <a:p>
            <a:pPr algn="l"/>
            <a:r>
              <a:rPr lang="en-US" sz="2800" dirty="0" smtClean="0">
                <a:latin typeface="Times New Roman" panose="02020603050405020304" pitchFamily="18" charset="0"/>
                <a:cs typeface="Times New Roman" panose="02020603050405020304" pitchFamily="18" charset="0"/>
              </a:rPr>
              <a:t>Rand </a:t>
            </a:r>
            <a:r>
              <a:rPr lang="en-US" sz="2800" dirty="0" err="1" smtClean="0">
                <a:latin typeface="Times New Roman" panose="02020603050405020304" pitchFamily="18" charset="0"/>
                <a:cs typeface="Times New Roman" panose="02020603050405020304" pitchFamily="18" charset="0"/>
              </a:rPr>
              <a:t>Taslaq</a:t>
            </a:r>
            <a:r>
              <a:rPr lang="en-US" sz="2800" dirty="0" smtClean="0">
                <a:latin typeface="Times New Roman" panose="02020603050405020304" pitchFamily="18" charset="0"/>
                <a:cs typeface="Times New Roman" panose="02020603050405020304" pitchFamily="18" charset="0"/>
              </a:rPr>
              <a:t>		     11344418</a:t>
            </a:r>
          </a:p>
          <a:p>
            <a:pPr algn="ctr"/>
            <a:endParaRPr lang="en-US" sz="1800" dirty="0"/>
          </a:p>
          <a:p>
            <a:pPr algn="ctr"/>
            <a:r>
              <a:rPr lang="en-US" sz="1800" dirty="0" smtClean="0">
                <a:solidFill>
                  <a:schemeClr val="tx1"/>
                </a:solidFill>
              </a:rPr>
              <a:t>Supervisor:</a:t>
            </a:r>
          </a:p>
          <a:p>
            <a:pPr algn="ctr"/>
            <a:r>
              <a:rPr lang="en-US" b="1" dirty="0" smtClean="0">
                <a:solidFill>
                  <a:schemeClr val="tx1"/>
                </a:solidFill>
              </a:rPr>
              <a:t>Dr. Saed Tarapiah</a:t>
            </a:r>
          </a:p>
          <a:p>
            <a:pPr algn="ctr"/>
            <a:endParaRPr lang="en-US" b="1" dirty="0" smtClean="0">
              <a:solidFill>
                <a:schemeClr val="tx1"/>
              </a:solidFill>
            </a:endParaRPr>
          </a:p>
          <a:p>
            <a:pPr algn="ctr"/>
            <a:endParaRPr lang="en-US" sz="1400" b="1" dirty="0" smtClean="0">
              <a:solidFill>
                <a:schemeClr val="tx1"/>
              </a:solidFill>
            </a:endParaRPr>
          </a:p>
          <a:p>
            <a:pPr algn="ctr"/>
            <a:r>
              <a:rPr lang="en-US" sz="1400" b="1" dirty="0" smtClean="0">
                <a:solidFill>
                  <a:schemeClr val="tx1"/>
                </a:solidFill>
              </a:rPr>
              <a:t>May - 2018</a:t>
            </a:r>
          </a:p>
        </p:txBody>
      </p:sp>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786182" y="0"/>
            <a:ext cx="1248427" cy="1167594"/>
          </a:xfrm>
          <a:prstGeom prst="rect">
            <a:avLst/>
          </a:prstGeom>
        </p:spPr>
      </p:pic>
    </p:spTree>
    <p:extLst>
      <p:ext uri="{BB962C8B-B14F-4D97-AF65-F5344CB8AC3E}">
        <p14:creationId xmlns="" xmlns:p14="http://schemas.microsoft.com/office/powerpoint/2010/main" val="1209650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p:txBody>
          <a:bodyPr/>
          <a:lstStyle/>
          <a:p>
            <a:r>
              <a:rPr lang="en-US" dirty="0" smtClean="0">
                <a:solidFill>
                  <a:schemeClr val="tx1"/>
                </a:solidFill>
              </a:rPr>
              <a:t>To perform an analog to digital conversion and control our system, </a:t>
            </a:r>
            <a:r>
              <a:rPr lang="en-US" b="1" dirty="0" err="1" smtClean="0">
                <a:solidFill>
                  <a:schemeClr val="tx1"/>
                </a:solidFill>
              </a:rPr>
              <a:t>Arduino</a:t>
            </a:r>
            <a:r>
              <a:rPr lang="en-US" dirty="0" smtClean="0">
                <a:solidFill>
                  <a:schemeClr val="tx1"/>
                </a:solidFill>
              </a:rPr>
              <a:t> </a:t>
            </a:r>
            <a:r>
              <a:rPr lang="en-US" b="1" dirty="0" smtClean="0">
                <a:solidFill>
                  <a:schemeClr val="tx1"/>
                </a:solidFill>
              </a:rPr>
              <a:t>Uno</a:t>
            </a:r>
            <a:r>
              <a:rPr lang="en-US" dirty="0" smtClean="0">
                <a:solidFill>
                  <a:schemeClr val="tx1"/>
                </a:solidFill>
              </a:rPr>
              <a:t> will be used.</a:t>
            </a:r>
          </a:p>
          <a:p>
            <a:r>
              <a:rPr lang="en-US" b="1" dirty="0" err="1" smtClean="0">
                <a:solidFill>
                  <a:schemeClr val="tx1"/>
                </a:solidFill>
              </a:rPr>
              <a:t>Arduino</a:t>
            </a:r>
            <a:r>
              <a:rPr lang="en-US" b="1" dirty="0" smtClean="0">
                <a:solidFill>
                  <a:schemeClr val="tx1"/>
                </a:solidFill>
              </a:rPr>
              <a:t> </a:t>
            </a:r>
            <a:r>
              <a:rPr lang="en-US" dirty="0" smtClean="0">
                <a:solidFill>
                  <a:schemeClr val="tx1"/>
                </a:solidFill>
              </a:rPr>
              <a:t>MEGA 2560</a:t>
            </a:r>
            <a:r>
              <a:rPr lang="en-US" b="1" dirty="0" smtClean="0">
                <a:solidFill>
                  <a:schemeClr val="tx1"/>
                </a:solidFill>
              </a:rPr>
              <a:t> </a:t>
            </a:r>
            <a:r>
              <a:rPr lang="en-US" dirty="0" smtClean="0">
                <a:solidFill>
                  <a:schemeClr val="tx1"/>
                </a:solidFill>
              </a:rPr>
              <a:t>was chosen because of it’s </a:t>
            </a:r>
            <a:r>
              <a:rPr lang="en-US" dirty="0" smtClean="0"/>
              <a:t>of its EEPROM and SRAM </a:t>
            </a:r>
            <a:r>
              <a:rPr lang="en-US" dirty="0" smtClean="0">
                <a:solidFill>
                  <a:schemeClr val="tx1"/>
                </a:solidFill>
              </a:rPr>
              <a:t>size, and speed.  </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GB" dirty="0"/>
          </a:p>
        </p:txBody>
      </p:sp>
      <p:sp>
        <p:nvSpPr>
          <p:cNvPr id="5" name="عنوان 1"/>
          <p:cNvSpPr>
            <a:spLocks noGrp="1"/>
          </p:cNvSpPr>
          <p:nvPr>
            <p:ph type="title"/>
          </p:nvPr>
        </p:nvSpPr>
        <p:spPr/>
        <p:txBody>
          <a:bodyPr/>
          <a:lstStyle/>
          <a:p>
            <a:r>
              <a:rPr lang="en-US" dirty="0" smtClean="0"/>
              <a:t>Design of the project </a:t>
            </a:r>
            <a:endParaRPr lang="ar-SA" dirty="0"/>
          </a:p>
        </p:txBody>
      </p:sp>
      <p:sp>
        <p:nvSpPr>
          <p:cNvPr id="6" name="Rectangle 7"/>
          <p:cNvSpPr/>
          <p:nvPr/>
        </p:nvSpPr>
        <p:spPr>
          <a:xfrm flipV="1">
            <a:off x="285720" y="171448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7" name="Picture 2" descr="C:\Users\Aseel Naser\Desktop\MEGA.PNG"/>
          <p:cNvPicPr/>
          <p:nvPr/>
        </p:nvPicPr>
        <p:blipFill>
          <a:blip r:embed="rId2" cstate="print"/>
          <a:srcRect/>
          <a:stretch>
            <a:fillRect/>
          </a:stretch>
        </p:blipFill>
        <p:spPr bwMode="auto">
          <a:xfrm>
            <a:off x="2393577" y="3751729"/>
            <a:ext cx="4168588" cy="24742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p:txBody>
          <a:bodyPr>
            <a:normAutofit/>
          </a:bodyPr>
          <a:lstStyle/>
          <a:p>
            <a:r>
              <a:rPr lang="en-US" dirty="0" smtClean="0">
                <a:solidFill>
                  <a:schemeClr val="tx1"/>
                </a:solidFill>
              </a:rPr>
              <a:t>In order to send the measured data to the mobile application, one of the communication standards should be chosen .</a:t>
            </a:r>
          </a:p>
          <a:p>
            <a:r>
              <a:rPr lang="en-US" dirty="0" smtClean="0">
                <a:solidFill>
                  <a:schemeClr val="tx1"/>
                </a:solidFill>
              </a:rPr>
              <a:t>Many standards can be chosen such as Bluetooth, NFC, Wi-Fi, ZigBee ..etc.</a:t>
            </a:r>
          </a:p>
          <a:p>
            <a:r>
              <a:rPr lang="en-GB" b="1" dirty="0" smtClean="0">
                <a:solidFill>
                  <a:schemeClr val="tx1"/>
                </a:solidFill>
              </a:rPr>
              <a:t>IEEE 802.15.1</a:t>
            </a:r>
            <a:endParaRPr lang="en-US" dirty="0" smtClean="0">
              <a:solidFill>
                <a:schemeClr val="tx1"/>
              </a:solidFill>
            </a:endParaRPr>
          </a:p>
          <a:p>
            <a:pPr>
              <a:buNone/>
            </a:pPr>
            <a:endParaRPr lang="en-US" dirty="0" smtClean="0">
              <a:solidFill>
                <a:schemeClr val="tx1"/>
              </a:solidFill>
            </a:endParaRPr>
          </a:p>
          <a:p>
            <a:pPr>
              <a:buFont typeface="+mj-lt"/>
              <a:buAutoNum type="arabicPeriod"/>
            </a:pPr>
            <a:endParaRPr lang="en-US" dirty="0" smtClean="0">
              <a:solidFill>
                <a:schemeClr val="tx1"/>
              </a:solidFill>
            </a:endParaRPr>
          </a:p>
          <a:p>
            <a:pPr>
              <a:buFont typeface="+mj-lt"/>
              <a:buAutoNum type="arabicPeriod"/>
            </a:pPr>
            <a:endParaRPr lang="en-US" dirty="0" smtClean="0">
              <a:solidFill>
                <a:schemeClr val="tx1"/>
              </a:solidFill>
            </a:endParaRPr>
          </a:p>
        </p:txBody>
      </p:sp>
      <p:pic>
        <p:nvPicPr>
          <p:cNvPr id="5" name="صورة 4"/>
          <p:cNvPicPr/>
          <p:nvPr/>
        </p:nvPicPr>
        <p:blipFill>
          <a:blip r:embed="rId2" cstate="print"/>
          <a:srcRect/>
          <a:stretch>
            <a:fillRect/>
          </a:stretch>
        </p:blipFill>
        <p:spPr bwMode="auto">
          <a:xfrm>
            <a:off x="6429388" y="4000504"/>
            <a:ext cx="2379066" cy="1784909"/>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3500430" y="4429132"/>
            <a:ext cx="2105025" cy="2064327"/>
          </a:xfrm>
          <a:prstGeom prst="rect">
            <a:avLst/>
          </a:prstGeom>
          <a:noFill/>
          <a:ln w="9525">
            <a:noFill/>
            <a:miter lim="800000"/>
            <a:headEnd/>
            <a:tailEnd/>
          </a:ln>
          <a:effectLst/>
        </p:spPr>
      </p:pic>
      <p:sp>
        <p:nvSpPr>
          <p:cNvPr id="7" name="عنوان 1"/>
          <p:cNvSpPr>
            <a:spLocks noGrp="1"/>
          </p:cNvSpPr>
          <p:nvPr>
            <p:ph type="title"/>
          </p:nvPr>
        </p:nvSpPr>
        <p:spPr/>
        <p:txBody>
          <a:bodyPr/>
          <a:lstStyle/>
          <a:p>
            <a:r>
              <a:rPr lang="en-US" dirty="0" smtClean="0"/>
              <a:t>Design of the project </a:t>
            </a:r>
            <a:endParaRPr lang="ar-SA" dirty="0"/>
          </a:p>
        </p:txBody>
      </p:sp>
      <p:sp>
        <p:nvSpPr>
          <p:cNvPr id="8" name="Rectangle 7"/>
          <p:cNvSpPr/>
          <p:nvPr/>
        </p:nvSpPr>
        <p:spPr>
          <a:xfrm flipV="1">
            <a:off x="285720" y="171448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928802"/>
            <a:ext cx="8229600" cy="4389120"/>
          </a:xfrm>
        </p:spPr>
        <p:txBody>
          <a:bodyPr/>
          <a:lstStyle/>
          <a:p>
            <a:pPr>
              <a:buNone/>
            </a:pPr>
            <a:r>
              <a:rPr lang="en-US" sz="2400" dirty="0" smtClean="0"/>
              <a:t>                           GPS Receiver</a:t>
            </a:r>
          </a:p>
          <a:p>
            <a:pPr>
              <a:buNone/>
            </a:pPr>
            <a:r>
              <a:rPr lang="en-US" sz="2400" dirty="0" smtClean="0"/>
              <a:t>                     (how it locate itself )?</a:t>
            </a:r>
            <a:endParaRPr lang="ar-SA" dirty="0"/>
          </a:p>
        </p:txBody>
      </p:sp>
      <p:pic>
        <p:nvPicPr>
          <p:cNvPr id="4" name="Picture 2" descr="C:\Users\Hisham\Desktop\GPS\how-gps-works.jpg"/>
          <p:cNvPicPr>
            <a:picLocks noChangeAspect="1" noChangeArrowheads="1"/>
          </p:cNvPicPr>
          <p:nvPr/>
        </p:nvPicPr>
        <p:blipFill>
          <a:blip r:embed="rId2" cstate="print"/>
          <a:srcRect/>
          <a:stretch>
            <a:fillRect/>
          </a:stretch>
        </p:blipFill>
        <p:spPr bwMode="auto">
          <a:xfrm>
            <a:off x="0" y="3357562"/>
            <a:ext cx="4786346" cy="3203275"/>
          </a:xfrm>
          <a:prstGeom prst="rect">
            <a:avLst/>
          </a:prstGeom>
          <a:noFill/>
        </p:spPr>
      </p:pic>
      <p:sp>
        <p:nvSpPr>
          <p:cNvPr id="5" name="TextBox 15"/>
          <p:cNvSpPr txBox="1"/>
          <p:nvPr/>
        </p:nvSpPr>
        <p:spPr>
          <a:xfrm>
            <a:off x="4572000" y="3786190"/>
            <a:ext cx="3857652" cy="2031325"/>
          </a:xfrm>
          <a:prstGeom prst="rect">
            <a:avLst/>
          </a:prstGeom>
          <a:solidFill>
            <a:schemeClr val="tx2">
              <a:lumMod val="20000"/>
              <a:lumOff val="80000"/>
            </a:schemeClr>
          </a:solidFill>
        </p:spPr>
        <p:txBody>
          <a:bodyPr wrap="square" rtlCol="0">
            <a:spAutoFit/>
          </a:bodyPr>
          <a:lstStyle/>
          <a:p>
            <a:pPr marL="285750" indent="-285750" algn="l" rtl="0">
              <a:buFont typeface="Arial" pitchFamily="34" charset="0"/>
              <a:buChar char="•"/>
            </a:pPr>
            <a:r>
              <a:rPr lang="en-US" b="1" dirty="0" smtClean="0"/>
              <a:t>Longitude</a:t>
            </a:r>
          </a:p>
          <a:p>
            <a:pPr marL="285750" indent="-285750" algn="l" rtl="0">
              <a:buFont typeface="Arial" pitchFamily="34" charset="0"/>
              <a:buChar char="•"/>
            </a:pPr>
            <a:r>
              <a:rPr lang="en-US" b="1" dirty="0" smtClean="0"/>
              <a:t>Latitude</a:t>
            </a:r>
          </a:p>
          <a:p>
            <a:pPr marL="285750" indent="-285750" algn="l" rtl="0">
              <a:buFont typeface="Arial" pitchFamily="34" charset="0"/>
              <a:buChar char="•"/>
            </a:pPr>
            <a:r>
              <a:rPr lang="en-US" b="1" dirty="0" smtClean="0"/>
              <a:t>Time Stamp</a:t>
            </a:r>
          </a:p>
          <a:p>
            <a:pPr marL="285750" indent="-285750" algn="l" rtl="0">
              <a:buFont typeface="Arial" pitchFamily="34" charset="0"/>
              <a:buChar char="•"/>
            </a:pPr>
            <a:r>
              <a:rPr lang="en-US" b="1" dirty="0" smtClean="0"/>
              <a:t>Distance</a:t>
            </a:r>
          </a:p>
          <a:p>
            <a:pPr marL="285750" indent="-285750" algn="l" rtl="0">
              <a:buFont typeface="Arial" pitchFamily="34" charset="0"/>
              <a:buChar char="•"/>
            </a:pPr>
            <a:r>
              <a:rPr lang="en-US" b="1" dirty="0" smtClean="0"/>
              <a:t>Speed = Distance / Time</a:t>
            </a:r>
          </a:p>
          <a:p>
            <a:pPr marL="285750" indent="-285750" algn="l" rtl="0">
              <a:buFont typeface="Arial" pitchFamily="34" charset="0"/>
              <a:buChar char="•"/>
            </a:pPr>
            <a:endParaRPr lang="en-US" b="1" dirty="0" smtClean="0"/>
          </a:p>
          <a:p>
            <a:pPr marL="285750" indent="-285750" algn="l" rtl="0"/>
            <a:endParaRPr lang="en-US" b="1" dirty="0"/>
          </a:p>
        </p:txBody>
      </p:sp>
      <p:sp>
        <p:nvSpPr>
          <p:cNvPr id="6" name="شكل بيضاوي 5"/>
          <p:cNvSpPr/>
          <p:nvPr/>
        </p:nvSpPr>
        <p:spPr>
          <a:xfrm>
            <a:off x="1142976" y="1571612"/>
            <a:ext cx="4286280" cy="1714512"/>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GPS Receiver (how it locate itself )?</a:t>
            </a:r>
            <a:endParaRPr lang="ar-SA" dirty="0">
              <a:solidFill>
                <a:schemeClr val="tx1"/>
              </a:solidFill>
            </a:endParaRPr>
          </a:p>
        </p:txBody>
      </p:sp>
      <p:sp>
        <p:nvSpPr>
          <p:cNvPr id="7" name="عنوان 1"/>
          <p:cNvSpPr>
            <a:spLocks noGrp="1"/>
          </p:cNvSpPr>
          <p:nvPr>
            <p:ph type="title"/>
          </p:nvPr>
        </p:nvSpPr>
        <p:spPr>
          <a:xfrm>
            <a:off x="457200" y="704850"/>
            <a:ext cx="8229600" cy="652463"/>
          </a:xfrm>
        </p:spPr>
        <p:txBody>
          <a:bodyPr>
            <a:normAutofit fontScale="90000"/>
          </a:bodyPr>
          <a:lstStyle/>
          <a:p>
            <a:r>
              <a:rPr lang="en-US" dirty="0" smtClean="0"/>
              <a:t>Design of the project </a:t>
            </a:r>
            <a:endParaRPr lang="ar-SA" dirty="0"/>
          </a:p>
        </p:txBody>
      </p:sp>
      <p:sp>
        <p:nvSpPr>
          <p:cNvPr id="8" name="Rectangle 7"/>
          <p:cNvSpPr/>
          <p:nvPr/>
        </p:nvSpPr>
        <p:spPr>
          <a:xfrm flipV="1">
            <a:off x="214282" y="128586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9" name="Picture 14"/>
          <p:cNvPicPr/>
          <p:nvPr/>
        </p:nvPicPr>
        <p:blipFill>
          <a:blip r:embed="rId3" cstate="print"/>
          <a:srcRect/>
          <a:stretch>
            <a:fillRect/>
          </a:stretch>
        </p:blipFill>
        <p:spPr bwMode="auto">
          <a:xfrm>
            <a:off x="6215074" y="1928802"/>
            <a:ext cx="2172725" cy="1643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of the project </a:t>
            </a:r>
            <a:endParaRPr lang="ar-SA" dirty="0"/>
          </a:p>
        </p:txBody>
      </p:sp>
      <p:sp>
        <p:nvSpPr>
          <p:cNvPr id="3" name="عنصر نائب للمحتوى 2"/>
          <p:cNvSpPr>
            <a:spLocks noGrp="1"/>
          </p:cNvSpPr>
          <p:nvPr>
            <p:ph idx="1"/>
          </p:nvPr>
        </p:nvSpPr>
        <p:spPr/>
        <p:txBody>
          <a:bodyPr/>
          <a:lstStyle/>
          <a:p>
            <a:endParaRPr lang="en-US" sz="2800" dirty="0" smtClean="0"/>
          </a:p>
          <a:p>
            <a:endParaRPr lang="en-US" sz="2800" dirty="0" smtClean="0"/>
          </a:p>
          <a:p>
            <a:endParaRPr lang="en-US" sz="2800" dirty="0" smtClean="0"/>
          </a:p>
          <a:p>
            <a:endParaRPr lang="en-US" sz="2800" dirty="0" smtClean="0"/>
          </a:p>
          <a:p>
            <a:r>
              <a:rPr lang="en-US" sz="2800" dirty="0" smtClean="0"/>
              <a:t>To sense the amount of input voltage incoming for it ,so it will indicate the capacity of charging of the Battery that we will use to power the project</a:t>
            </a:r>
            <a:endParaRPr lang="ar-SA" dirty="0"/>
          </a:p>
        </p:txBody>
      </p:sp>
      <p:sp>
        <p:nvSpPr>
          <p:cNvPr id="4" name="مستطيل مستدير الزوايا 3"/>
          <p:cNvSpPr/>
          <p:nvPr/>
        </p:nvSpPr>
        <p:spPr>
          <a:xfrm>
            <a:off x="928662" y="2214554"/>
            <a:ext cx="3214710" cy="142876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Voltage Sensor module </a:t>
            </a:r>
            <a:endParaRPr lang="ar-SA" dirty="0">
              <a:solidFill>
                <a:schemeClr val="tx1"/>
              </a:solidFill>
            </a:endParaRPr>
          </a:p>
        </p:txBody>
      </p:sp>
      <p:pic>
        <p:nvPicPr>
          <p:cNvPr id="5" name="عنصر نائب للمحتوى 3"/>
          <p:cNvPicPr>
            <a:picLocks/>
          </p:cNvPicPr>
          <p:nvPr/>
        </p:nvPicPr>
        <p:blipFill>
          <a:blip r:embed="rId2" cstate="print"/>
          <a:srcRect/>
          <a:stretch>
            <a:fillRect/>
          </a:stretch>
        </p:blipFill>
        <p:spPr bwMode="auto">
          <a:xfrm>
            <a:off x="5214943" y="2071678"/>
            <a:ext cx="3214710" cy="1928826"/>
          </a:xfrm>
          <a:prstGeom prst="rect">
            <a:avLst/>
          </a:prstGeom>
          <a:noFill/>
          <a:ln w="9525">
            <a:noFill/>
            <a:miter lim="800000"/>
            <a:headEnd/>
            <a:tailEnd/>
          </a:ln>
        </p:spPr>
      </p:pic>
      <p:sp>
        <p:nvSpPr>
          <p:cNvPr id="6" name="Rectangle 7"/>
          <p:cNvSpPr/>
          <p:nvPr/>
        </p:nvSpPr>
        <p:spPr>
          <a:xfrm flipV="1">
            <a:off x="214282" y="164305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571472" y="3571876"/>
            <a:ext cx="3390900" cy="2486025"/>
          </a:xfrm>
          <a:prstGeom prst="rect">
            <a:avLst/>
          </a:prstGeom>
          <a:noFill/>
          <a:ln w="9525">
            <a:noFill/>
            <a:miter lim="800000"/>
            <a:headEnd/>
            <a:tailEnd/>
          </a:ln>
        </p:spPr>
      </p:pic>
      <p:sp>
        <p:nvSpPr>
          <p:cNvPr id="5" name="TextBox 13"/>
          <p:cNvSpPr txBox="1"/>
          <p:nvPr/>
        </p:nvSpPr>
        <p:spPr>
          <a:xfrm>
            <a:off x="4143372" y="4143380"/>
            <a:ext cx="3302500" cy="1631216"/>
          </a:xfrm>
          <a:prstGeom prst="rect">
            <a:avLst/>
          </a:prstGeom>
          <a:noFill/>
        </p:spPr>
        <p:txBody>
          <a:bodyPr wrap="square" rtlCol="0">
            <a:spAutoFit/>
          </a:bodyPr>
          <a:lstStyle/>
          <a:p>
            <a:pPr marL="457200" indent="-457200" algn="l" rtl="0">
              <a:buFont typeface="+mj-lt"/>
              <a:buAutoNum type="arabicPeriod"/>
            </a:pPr>
            <a:r>
              <a:rPr lang="en-US" sz="2000" b="1" dirty="0" smtClean="0"/>
              <a:t>Location (</a:t>
            </a:r>
            <a:r>
              <a:rPr lang="en-US" sz="2000" b="1" dirty="0" err="1" smtClean="0"/>
              <a:t>Lat</a:t>
            </a:r>
            <a:r>
              <a:rPr lang="en-US" sz="2000" b="1" dirty="0" smtClean="0"/>
              <a:t> , Long)</a:t>
            </a:r>
            <a:endParaRPr lang="en-US" sz="2000" b="1" dirty="0"/>
          </a:p>
          <a:p>
            <a:pPr marL="457200" indent="-457200" algn="l" rtl="0">
              <a:buFont typeface="+mj-lt"/>
              <a:buAutoNum type="arabicPeriod"/>
            </a:pPr>
            <a:r>
              <a:rPr lang="en-US" sz="2000" b="1" dirty="0" smtClean="0"/>
              <a:t>Date</a:t>
            </a:r>
            <a:endParaRPr lang="en-US" sz="2000" b="1" dirty="0"/>
          </a:p>
          <a:p>
            <a:pPr marL="457200" indent="-457200">
              <a:buFont typeface="+mj-lt"/>
              <a:buAutoNum type="arabicPeriod"/>
            </a:pPr>
            <a:r>
              <a:rPr lang="en-US" sz="2000" b="1" dirty="0" smtClean="0"/>
              <a:t>Ti</a:t>
            </a:r>
            <a:r>
              <a:rPr lang="en-US" sz="2000" dirty="0" smtClean="0"/>
              <a:t>m</a:t>
            </a:r>
            <a:r>
              <a:rPr lang="en-US" sz="2000" b="1" dirty="0" smtClean="0"/>
              <a:t>e</a:t>
            </a:r>
            <a:endParaRPr lang="en-US" sz="2000" b="1" dirty="0"/>
          </a:p>
          <a:p>
            <a:pPr marL="457200" indent="-457200" algn="l" rtl="0">
              <a:buFont typeface="+mj-lt"/>
              <a:buAutoNum type="arabicPeriod"/>
            </a:pPr>
            <a:r>
              <a:rPr lang="en-US" sz="2000" b="1" dirty="0" smtClean="0"/>
              <a:t>UV readings</a:t>
            </a:r>
            <a:endParaRPr lang="en-US" sz="2000" b="1" dirty="0"/>
          </a:p>
          <a:p>
            <a:pPr marL="457200" indent="-457200" algn="l" rtl="0">
              <a:buFont typeface="+mj-lt"/>
              <a:buAutoNum type="arabicPeriod"/>
            </a:pPr>
            <a:r>
              <a:rPr lang="en-US" sz="2000" b="1" dirty="0" smtClean="0"/>
              <a:t>GP2Y readings</a:t>
            </a:r>
            <a:endParaRPr lang="en-US" sz="2000" b="1" dirty="0"/>
          </a:p>
        </p:txBody>
      </p:sp>
      <p:sp>
        <p:nvSpPr>
          <p:cNvPr id="6" name="شكل بيضاوي 5"/>
          <p:cNvSpPr/>
          <p:nvPr/>
        </p:nvSpPr>
        <p:spPr>
          <a:xfrm>
            <a:off x="3071802" y="2214554"/>
            <a:ext cx="3071834" cy="107157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SD Card(16G)</a:t>
            </a:r>
            <a:endParaRPr lang="ar-SA" dirty="0">
              <a:solidFill>
                <a:schemeClr val="tx1"/>
              </a:solidFill>
            </a:endParaRPr>
          </a:p>
        </p:txBody>
      </p:sp>
      <p:sp>
        <p:nvSpPr>
          <p:cNvPr id="7" name="عنوان 1"/>
          <p:cNvSpPr>
            <a:spLocks noGrp="1"/>
          </p:cNvSpPr>
          <p:nvPr>
            <p:ph type="title"/>
          </p:nvPr>
        </p:nvSpPr>
        <p:spPr/>
        <p:txBody>
          <a:bodyPr/>
          <a:lstStyle/>
          <a:p>
            <a:r>
              <a:rPr lang="en-US" dirty="0" smtClean="0"/>
              <a:t>Design of the project </a:t>
            </a:r>
            <a:endParaRPr lang="ar-SA" dirty="0"/>
          </a:p>
        </p:txBody>
      </p:sp>
      <p:sp>
        <p:nvSpPr>
          <p:cNvPr id="8" name="Rectangle 7"/>
          <p:cNvSpPr/>
          <p:nvPr/>
        </p:nvSpPr>
        <p:spPr>
          <a:xfrm flipV="1">
            <a:off x="214282" y="164305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of the project </a:t>
            </a:r>
            <a:endParaRPr lang="ar-SA" dirty="0"/>
          </a:p>
        </p:txBody>
      </p:sp>
      <p:pic>
        <p:nvPicPr>
          <p:cNvPr id="4" name="عنصر نائب للمحتوى 6"/>
          <p:cNvPicPr>
            <a:picLocks noGrp="1"/>
          </p:cNvPicPr>
          <p:nvPr>
            <p:ph idx="1"/>
          </p:nvPr>
        </p:nvPicPr>
        <p:blipFill>
          <a:blip r:embed="rId2" cstate="print"/>
          <a:srcRect/>
          <a:stretch>
            <a:fillRect/>
          </a:stretch>
        </p:blipFill>
        <p:spPr bwMode="auto">
          <a:xfrm>
            <a:off x="428596" y="2071678"/>
            <a:ext cx="3243259" cy="4389437"/>
          </a:xfrm>
          <a:prstGeom prst="rect">
            <a:avLst/>
          </a:prstGeom>
          <a:noFill/>
          <a:ln w="9525">
            <a:noFill/>
            <a:miter lim="800000"/>
            <a:headEnd/>
            <a:tailEnd/>
          </a:ln>
        </p:spPr>
      </p:pic>
      <p:pic>
        <p:nvPicPr>
          <p:cNvPr id="5" name="عنصر نائب للمحتوى 7"/>
          <p:cNvPicPr>
            <a:picLocks/>
          </p:cNvPicPr>
          <p:nvPr/>
        </p:nvPicPr>
        <p:blipFill>
          <a:blip r:embed="rId3" cstate="print"/>
          <a:srcRect/>
          <a:stretch>
            <a:fillRect/>
          </a:stretch>
        </p:blipFill>
        <p:spPr bwMode="auto">
          <a:xfrm>
            <a:off x="4714876" y="2071678"/>
            <a:ext cx="3071834" cy="4357718"/>
          </a:xfrm>
          <a:prstGeom prst="rect">
            <a:avLst/>
          </a:prstGeom>
          <a:noFill/>
          <a:ln w="9525">
            <a:noFill/>
            <a:miter lim="800000"/>
            <a:headEnd/>
            <a:tailEnd/>
          </a:ln>
        </p:spPr>
      </p:pic>
      <p:sp>
        <p:nvSpPr>
          <p:cNvPr id="6" name="Rectangle 7"/>
          <p:cNvSpPr/>
          <p:nvPr/>
        </p:nvSpPr>
        <p:spPr>
          <a:xfrm flipV="1">
            <a:off x="214282" y="164305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ormAutofit/>
          </a:bodyPr>
          <a:lstStyle/>
          <a:p>
            <a:r>
              <a:rPr lang="en-US" sz="4800" dirty="0" smtClean="0"/>
              <a:t>Design of the project </a:t>
            </a:r>
            <a:endParaRPr lang="ar-SA" dirty="0"/>
          </a:p>
        </p:txBody>
      </p:sp>
      <p:pic>
        <p:nvPicPr>
          <p:cNvPr id="45058" name="Picture 2"/>
          <p:cNvPicPr>
            <a:picLocks noGrp="1" noChangeAspect="1" noChangeArrowheads="1"/>
          </p:cNvPicPr>
          <p:nvPr>
            <p:ph idx="1"/>
          </p:nvPr>
        </p:nvPicPr>
        <p:blipFill>
          <a:blip r:embed="rId2" cstate="print"/>
          <a:srcRect/>
          <a:stretch>
            <a:fillRect/>
          </a:stretch>
        </p:blipFill>
        <p:spPr bwMode="auto">
          <a:xfrm>
            <a:off x="0" y="3571876"/>
            <a:ext cx="723900" cy="771525"/>
          </a:xfrm>
          <a:prstGeom prst="rect">
            <a:avLst/>
          </a:prstGeom>
          <a:noFill/>
          <a:ln w="9525">
            <a:noFill/>
            <a:miter lim="800000"/>
            <a:headEnd/>
            <a:tailEnd/>
          </a:ln>
          <a:effectLst/>
        </p:spPr>
      </p:pic>
      <p:pic>
        <p:nvPicPr>
          <p:cNvPr id="45059" name="Picture 3"/>
          <p:cNvPicPr>
            <a:picLocks noChangeAspect="1" noChangeArrowheads="1"/>
          </p:cNvPicPr>
          <p:nvPr/>
        </p:nvPicPr>
        <p:blipFill>
          <a:blip r:embed="rId3" cstate="print"/>
          <a:srcRect/>
          <a:stretch>
            <a:fillRect/>
          </a:stretch>
        </p:blipFill>
        <p:spPr bwMode="auto">
          <a:xfrm>
            <a:off x="928662" y="3643314"/>
            <a:ext cx="676275" cy="514350"/>
          </a:xfrm>
          <a:prstGeom prst="rect">
            <a:avLst/>
          </a:prstGeom>
          <a:noFill/>
          <a:ln w="9525">
            <a:noFill/>
            <a:miter lim="800000"/>
            <a:headEnd/>
            <a:tailEnd/>
          </a:ln>
          <a:effectLst/>
        </p:spPr>
      </p:pic>
      <p:pic>
        <p:nvPicPr>
          <p:cNvPr id="45060" name="Picture 4"/>
          <p:cNvPicPr>
            <a:picLocks noChangeAspect="1" noChangeArrowheads="1"/>
          </p:cNvPicPr>
          <p:nvPr/>
        </p:nvPicPr>
        <p:blipFill>
          <a:blip r:embed="rId4" cstate="print"/>
          <a:srcRect/>
          <a:stretch>
            <a:fillRect/>
          </a:stretch>
        </p:blipFill>
        <p:spPr bwMode="auto">
          <a:xfrm>
            <a:off x="1571604" y="3571876"/>
            <a:ext cx="3143272" cy="790576"/>
          </a:xfrm>
          <a:prstGeom prst="rect">
            <a:avLst/>
          </a:prstGeom>
          <a:noFill/>
          <a:ln w="9525">
            <a:noFill/>
            <a:miter lim="800000"/>
            <a:headEnd/>
            <a:tailEnd/>
          </a:ln>
          <a:effectLst/>
        </p:spPr>
      </p:pic>
      <p:sp>
        <p:nvSpPr>
          <p:cNvPr id="7" name="سهم إلى اليسار واليمين 6"/>
          <p:cNvSpPr/>
          <p:nvPr/>
        </p:nvSpPr>
        <p:spPr>
          <a:xfrm>
            <a:off x="4643438" y="3786190"/>
            <a:ext cx="785818" cy="21431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5429256" y="3571876"/>
            <a:ext cx="1071570" cy="57150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GPS module</a:t>
            </a:r>
            <a:endParaRPr lang="ar-SA" dirty="0">
              <a:solidFill>
                <a:schemeClr val="tx1"/>
              </a:solidFill>
            </a:endParaRPr>
          </a:p>
        </p:txBody>
      </p:sp>
      <p:sp>
        <p:nvSpPr>
          <p:cNvPr id="11" name="مستطيل مستدير الزوايا 10"/>
          <p:cNvSpPr/>
          <p:nvPr/>
        </p:nvSpPr>
        <p:spPr>
          <a:xfrm>
            <a:off x="714348" y="1714488"/>
            <a:ext cx="3786214" cy="142876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ستطيل 11"/>
          <p:cNvSpPr/>
          <p:nvPr/>
        </p:nvSpPr>
        <p:spPr>
          <a:xfrm>
            <a:off x="1285852" y="2428868"/>
            <a:ext cx="1071570" cy="50006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Dust Density</a:t>
            </a:r>
            <a:endParaRPr lang="ar-SA" dirty="0">
              <a:solidFill>
                <a:schemeClr val="tx1"/>
              </a:solidFill>
            </a:endParaRPr>
          </a:p>
        </p:txBody>
      </p:sp>
      <p:sp>
        <p:nvSpPr>
          <p:cNvPr id="13" name="مستطيل 12"/>
          <p:cNvSpPr/>
          <p:nvPr/>
        </p:nvSpPr>
        <p:spPr>
          <a:xfrm>
            <a:off x="2714612" y="2428868"/>
            <a:ext cx="1071570" cy="50006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UV </a:t>
            </a:r>
            <a:endParaRPr lang="ar-SA" dirty="0">
              <a:solidFill>
                <a:schemeClr val="tx1"/>
              </a:solidFill>
            </a:endParaRPr>
          </a:p>
        </p:txBody>
      </p:sp>
      <p:sp>
        <p:nvSpPr>
          <p:cNvPr id="15" name="سهم للأسفل 14"/>
          <p:cNvSpPr/>
          <p:nvPr/>
        </p:nvSpPr>
        <p:spPr>
          <a:xfrm>
            <a:off x="2786050" y="3214686"/>
            <a:ext cx="14287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5061" name="Picture 5"/>
          <p:cNvPicPr>
            <a:picLocks noChangeAspect="1" noChangeArrowheads="1"/>
          </p:cNvPicPr>
          <p:nvPr/>
        </p:nvPicPr>
        <p:blipFill>
          <a:blip r:embed="rId5" cstate="print"/>
          <a:srcRect/>
          <a:stretch>
            <a:fillRect/>
          </a:stretch>
        </p:blipFill>
        <p:spPr bwMode="auto">
          <a:xfrm>
            <a:off x="6572264" y="3643314"/>
            <a:ext cx="628650" cy="400050"/>
          </a:xfrm>
          <a:prstGeom prst="rect">
            <a:avLst/>
          </a:prstGeom>
          <a:noFill/>
          <a:ln w="9525">
            <a:noFill/>
            <a:miter lim="800000"/>
            <a:headEnd/>
            <a:tailEnd/>
          </a:ln>
          <a:effectLst/>
        </p:spPr>
      </p:pic>
      <p:pic>
        <p:nvPicPr>
          <p:cNvPr id="45062" name="Picture 6"/>
          <p:cNvPicPr>
            <a:picLocks noChangeAspect="1" noChangeArrowheads="1"/>
          </p:cNvPicPr>
          <p:nvPr/>
        </p:nvPicPr>
        <p:blipFill>
          <a:blip r:embed="rId6" cstate="print"/>
          <a:srcRect/>
          <a:stretch>
            <a:fillRect/>
          </a:stretch>
        </p:blipFill>
        <p:spPr bwMode="auto">
          <a:xfrm>
            <a:off x="7358082" y="3214686"/>
            <a:ext cx="1285884" cy="1057275"/>
          </a:xfrm>
          <a:prstGeom prst="rect">
            <a:avLst/>
          </a:prstGeom>
          <a:noFill/>
          <a:ln w="9525">
            <a:noFill/>
            <a:miter lim="800000"/>
            <a:headEnd/>
            <a:tailEnd/>
          </a:ln>
          <a:effectLst/>
        </p:spPr>
      </p:pic>
      <p:sp>
        <p:nvSpPr>
          <p:cNvPr id="18" name="مستطيل 17"/>
          <p:cNvSpPr/>
          <p:nvPr/>
        </p:nvSpPr>
        <p:spPr>
          <a:xfrm>
            <a:off x="1714480" y="1714488"/>
            <a:ext cx="1500198" cy="50006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sensors</a:t>
            </a:r>
            <a:endParaRPr lang="ar-SA" dirty="0">
              <a:solidFill>
                <a:schemeClr val="tx1"/>
              </a:solidFill>
            </a:endParaRPr>
          </a:p>
        </p:txBody>
      </p:sp>
      <p:cxnSp>
        <p:nvCxnSpPr>
          <p:cNvPr id="22" name="رابط كسهم مستقيم 21"/>
          <p:cNvCxnSpPr/>
          <p:nvPr/>
        </p:nvCxnSpPr>
        <p:spPr>
          <a:xfrm rot="5400000">
            <a:off x="2894001" y="232091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5400000">
            <a:off x="1679555" y="2249479"/>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مستطيل 23"/>
          <p:cNvSpPr/>
          <p:nvPr/>
        </p:nvSpPr>
        <p:spPr>
          <a:xfrm>
            <a:off x="3071802" y="5357826"/>
            <a:ext cx="1143008" cy="100013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ESP module</a:t>
            </a:r>
            <a:endParaRPr lang="ar-SA" dirty="0">
              <a:solidFill>
                <a:schemeClr val="tx1"/>
              </a:solidFill>
            </a:endParaRPr>
          </a:p>
        </p:txBody>
      </p:sp>
      <p:sp>
        <p:nvSpPr>
          <p:cNvPr id="27" name="مستطيل 26"/>
          <p:cNvSpPr/>
          <p:nvPr/>
        </p:nvSpPr>
        <p:spPr>
          <a:xfrm>
            <a:off x="0" y="5286388"/>
            <a:ext cx="1214446" cy="100013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HC-06 Bluetooth</a:t>
            </a:r>
          </a:p>
          <a:p>
            <a:pPr algn="ctr"/>
            <a:r>
              <a:rPr lang="en-US" dirty="0" smtClean="0">
                <a:solidFill>
                  <a:schemeClr val="tx1"/>
                </a:solidFill>
              </a:rPr>
              <a:t>module</a:t>
            </a:r>
            <a:endParaRPr lang="ar-SA" dirty="0">
              <a:solidFill>
                <a:schemeClr val="tx1"/>
              </a:solidFill>
            </a:endParaRPr>
          </a:p>
        </p:txBody>
      </p:sp>
      <p:sp>
        <p:nvSpPr>
          <p:cNvPr id="28" name="مستطيل 27"/>
          <p:cNvSpPr/>
          <p:nvPr/>
        </p:nvSpPr>
        <p:spPr>
          <a:xfrm>
            <a:off x="1571604" y="5429264"/>
            <a:ext cx="1214446" cy="78581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Mobile App.</a:t>
            </a:r>
            <a:endParaRPr lang="ar-SA" dirty="0">
              <a:solidFill>
                <a:schemeClr val="tx1"/>
              </a:solidFill>
            </a:endParaRPr>
          </a:p>
        </p:txBody>
      </p:sp>
      <p:sp>
        <p:nvSpPr>
          <p:cNvPr id="29" name="سهم إلى اليمين 28"/>
          <p:cNvSpPr/>
          <p:nvPr/>
        </p:nvSpPr>
        <p:spPr>
          <a:xfrm>
            <a:off x="1285852" y="5715016"/>
            <a:ext cx="28575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0" name="سهم إلى اليمين 29"/>
          <p:cNvSpPr/>
          <p:nvPr/>
        </p:nvSpPr>
        <p:spPr>
          <a:xfrm>
            <a:off x="2786050" y="5715016"/>
            <a:ext cx="28575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5063" name="Picture 7"/>
          <p:cNvPicPr>
            <a:picLocks noChangeAspect="1" noChangeArrowheads="1"/>
          </p:cNvPicPr>
          <p:nvPr/>
        </p:nvPicPr>
        <p:blipFill>
          <a:blip r:embed="rId7" cstate="print"/>
          <a:srcRect/>
          <a:stretch>
            <a:fillRect/>
          </a:stretch>
        </p:blipFill>
        <p:spPr bwMode="auto">
          <a:xfrm>
            <a:off x="6215074" y="4500570"/>
            <a:ext cx="1143008" cy="1071570"/>
          </a:xfrm>
          <a:prstGeom prst="rect">
            <a:avLst/>
          </a:prstGeom>
          <a:noFill/>
          <a:ln w="9525">
            <a:noFill/>
            <a:miter lim="800000"/>
            <a:headEnd/>
            <a:tailEnd/>
          </a:ln>
          <a:effectLst/>
        </p:spPr>
      </p:pic>
      <p:pic>
        <p:nvPicPr>
          <p:cNvPr id="45064" name="Picture 8"/>
          <p:cNvPicPr>
            <a:picLocks noChangeAspect="1" noChangeArrowheads="1"/>
          </p:cNvPicPr>
          <p:nvPr/>
        </p:nvPicPr>
        <p:blipFill>
          <a:blip r:embed="rId8" cstate="print"/>
          <a:srcRect/>
          <a:stretch>
            <a:fillRect/>
          </a:stretch>
        </p:blipFill>
        <p:spPr bwMode="auto">
          <a:xfrm>
            <a:off x="4714876" y="5143512"/>
            <a:ext cx="1533525" cy="1095375"/>
          </a:xfrm>
          <a:prstGeom prst="rect">
            <a:avLst/>
          </a:prstGeom>
          <a:noFill/>
          <a:ln w="9525">
            <a:noFill/>
            <a:miter lim="800000"/>
            <a:headEnd/>
            <a:tailEnd/>
          </a:ln>
          <a:effectLst/>
        </p:spPr>
      </p:pic>
      <p:pic>
        <p:nvPicPr>
          <p:cNvPr id="45065" name="Picture 9"/>
          <p:cNvPicPr>
            <a:picLocks noChangeAspect="1" noChangeArrowheads="1"/>
          </p:cNvPicPr>
          <p:nvPr/>
        </p:nvPicPr>
        <p:blipFill>
          <a:blip r:embed="rId9" cstate="print"/>
          <a:srcRect/>
          <a:stretch>
            <a:fillRect/>
          </a:stretch>
        </p:blipFill>
        <p:spPr bwMode="auto">
          <a:xfrm>
            <a:off x="4286248" y="5500702"/>
            <a:ext cx="342900" cy="295275"/>
          </a:xfrm>
          <a:prstGeom prst="rect">
            <a:avLst/>
          </a:prstGeom>
          <a:noFill/>
          <a:ln w="9525">
            <a:noFill/>
            <a:miter lim="800000"/>
            <a:headEnd/>
            <a:tailEnd/>
          </a:ln>
          <a:effectLst/>
        </p:spPr>
      </p:pic>
      <p:pic>
        <p:nvPicPr>
          <p:cNvPr id="35" name="Picture 2"/>
          <p:cNvPicPr>
            <a:picLocks noChangeAspect="1" noChangeArrowheads="1"/>
          </p:cNvPicPr>
          <p:nvPr/>
        </p:nvPicPr>
        <p:blipFill>
          <a:blip r:embed="rId10" cstate="print"/>
          <a:srcRect/>
          <a:stretch>
            <a:fillRect/>
          </a:stretch>
        </p:blipFill>
        <p:spPr bwMode="auto">
          <a:xfrm>
            <a:off x="7572396" y="4786322"/>
            <a:ext cx="1571604" cy="1428760"/>
          </a:xfrm>
          <a:prstGeom prst="rect">
            <a:avLst/>
          </a:prstGeom>
          <a:noFill/>
          <a:ln w="9525">
            <a:noFill/>
            <a:miter lim="800000"/>
            <a:headEnd/>
            <a:tailEnd/>
          </a:ln>
          <a:effectLst/>
        </p:spPr>
      </p:pic>
      <p:cxnSp>
        <p:nvCxnSpPr>
          <p:cNvPr id="37" name="رابط مستقيم 36"/>
          <p:cNvCxnSpPr>
            <a:stCxn id="45064" idx="0"/>
          </p:cNvCxnSpPr>
          <p:nvPr/>
        </p:nvCxnSpPr>
        <p:spPr>
          <a:xfrm rot="5400000" flipH="1" flipV="1">
            <a:off x="5705480" y="4562481"/>
            <a:ext cx="357190" cy="80487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رابط مستقيم 38"/>
          <p:cNvCxnSpPr>
            <a:stCxn id="45063" idx="3"/>
          </p:cNvCxnSpPr>
          <p:nvPr/>
        </p:nvCxnSpPr>
        <p:spPr>
          <a:xfrm>
            <a:off x="7358082" y="5036355"/>
            <a:ext cx="214314" cy="35719"/>
          </a:xfrm>
          <a:prstGeom prst="line">
            <a:avLst/>
          </a:prstGeom>
        </p:spPr>
        <p:style>
          <a:lnRef idx="1">
            <a:schemeClr val="accent1"/>
          </a:lnRef>
          <a:fillRef idx="0">
            <a:schemeClr val="accent1"/>
          </a:fillRef>
          <a:effectRef idx="0">
            <a:schemeClr val="accent1"/>
          </a:effectRef>
          <a:fontRef idx="minor">
            <a:schemeClr val="tx1"/>
          </a:fontRef>
        </p:style>
      </p:cxnSp>
      <p:sp>
        <p:nvSpPr>
          <p:cNvPr id="40" name="Rectangle 7"/>
          <p:cNvSpPr/>
          <p:nvPr/>
        </p:nvSpPr>
        <p:spPr>
          <a:xfrm flipV="1">
            <a:off x="428596" y="135729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33" name="رابط كسهم مستقيم 32"/>
          <p:cNvCxnSpPr>
            <a:stCxn id="45060" idx="2"/>
          </p:cNvCxnSpPr>
          <p:nvPr/>
        </p:nvCxnSpPr>
        <p:spPr>
          <a:xfrm rot="5400000">
            <a:off x="1538264" y="3681412"/>
            <a:ext cx="923936" cy="228601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a:stCxn id="45060" idx="2"/>
          </p:cNvCxnSpPr>
          <p:nvPr/>
        </p:nvCxnSpPr>
        <p:spPr>
          <a:xfrm>
            <a:off x="3214678" y="4357694"/>
            <a:ext cx="914400" cy="914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2667000" y="990600"/>
            <a:ext cx="3052826" cy="4814910"/>
            <a:chOff x="2868730" y="-28588"/>
            <a:chExt cx="2530800" cy="4814910"/>
          </a:xfrm>
        </p:grpSpPr>
        <p:sp>
          <p:nvSpPr>
            <p:cNvPr id="7" name="Oval 6"/>
            <p:cNvSpPr/>
            <p:nvPr/>
          </p:nvSpPr>
          <p:spPr>
            <a:xfrm>
              <a:off x="3694232" y="-28588"/>
              <a:ext cx="1428760"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cxnSp>
          <p:nvCxnSpPr>
            <p:cNvPr id="8" name="Straight Arrow Connector 7"/>
            <p:cNvCxnSpPr>
              <a:stCxn id="7" idx="4"/>
            </p:cNvCxnSpPr>
            <p:nvPr/>
          </p:nvCxnSpPr>
          <p:spPr>
            <a:xfrm rot="5400000">
              <a:off x="4265735" y="61435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11" idx="0"/>
            </p:cNvCxnSpPr>
            <p:nvPr/>
          </p:nvCxnSpPr>
          <p:spPr>
            <a:xfrm rot="5400000">
              <a:off x="4144166" y="3571082"/>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500430" y="3786190"/>
              <a:ext cx="171451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Read from UVm-30a</a:t>
              </a:r>
            </a:p>
          </p:txBody>
        </p:sp>
        <p:sp>
          <p:nvSpPr>
            <p:cNvPr id="12" name="Pentagon 11"/>
            <p:cNvSpPr/>
            <p:nvPr/>
          </p:nvSpPr>
          <p:spPr>
            <a:xfrm>
              <a:off x="2868730" y="2486012"/>
              <a:ext cx="714380" cy="285752"/>
            </a:xfrm>
            <a:prstGeom prst="homePlate">
              <a:avLst/>
            </a:prstGeom>
            <a:solidFill>
              <a:srgbClr val="21B30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YES</a:t>
              </a:r>
              <a:endParaRPr lang="en-US" dirty="0">
                <a:solidFill>
                  <a:schemeClr val="bg1"/>
                </a:solidFill>
              </a:endParaRPr>
            </a:p>
          </p:txBody>
        </p:sp>
        <p:cxnSp>
          <p:nvCxnSpPr>
            <p:cNvPr id="14" name="Straight Arrow Connector 13"/>
            <p:cNvCxnSpPr/>
            <p:nvPr/>
          </p:nvCxnSpPr>
          <p:spPr>
            <a:xfrm rot="5400000">
              <a:off x="4215604" y="464265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Pentagon 38"/>
            <p:cNvSpPr/>
            <p:nvPr/>
          </p:nvSpPr>
          <p:spPr>
            <a:xfrm>
              <a:off x="4637490" y="3324212"/>
              <a:ext cx="762040" cy="357190"/>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endParaRPr lang="en-US" dirty="0"/>
            </a:p>
          </p:txBody>
        </p:sp>
      </p:grpSp>
      <p:sp>
        <p:nvSpPr>
          <p:cNvPr id="33" name="TextBox 32"/>
          <p:cNvSpPr txBox="1"/>
          <p:nvPr/>
        </p:nvSpPr>
        <p:spPr>
          <a:xfrm>
            <a:off x="381000" y="228600"/>
            <a:ext cx="6477000" cy="646331"/>
          </a:xfrm>
          <a:prstGeom prst="rect">
            <a:avLst/>
          </a:prstGeom>
          <a:noFill/>
        </p:spPr>
        <p:txBody>
          <a:bodyPr wrap="square" rtlCol="0">
            <a:spAutoFit/>
          </a:bodyPr>
          <a:lstStyle/>
          <a:p>
            <a:r>
              <a:rPr lang="en-US" sz="3600" b="1" dirty="0" smtClean="0">
                <a:ln w="1905"/>
                <a:solidFill>
                  <a:schemeClr val="accent2">
                    <a:lumMod val="60000"/>
                    <a:lumOff val="40000"/>
                  </a:schemeClr>
                </a:solidFill>
                <a:effectLst>
                  <a:innerShdw blurRad="69850" dist="43180" dir="5400000">
                    <a:srgbClr val="000000">
                      <a:alpha val="65000"/>
                    </a:srgbClr>
                  </a:innerShdw>
                </a:effectLst>
                <a:latin typeface="+mj-lt"/>
              </a:rPr>
              <a:t>Microcontroller Code</a:t>
            </a:r>
            <a:endParaRPr lang="en-US" sz="3600" b="1" dirty="0">
              <a:ln w="1905"/>
              <a:solidFill>
                <a:schemeClr val="accent2">
                  <a:lumMod val="60000"/>
                  <a:lumOff val="40000"/>
                </a:schemeClr>
              </a:solidFill>
              <a:effectLst>
                <a:innerShdw blurRad="69850" dist="43180" dir="5400000">
                  <a:srgbClr val="000000">
                    <a:alpha val="65000"/>
                  </a:srgbClr>
                </a:innerShdw>
              </a:effectLst>
              <a:latin typeface="+mj-lt"/>
            </a:endParaRPr>
          </a:p>
        </p:txBody>
      </p:sp>
      <p:sp>
        <p:nvSpPr>
          <p:cNvPr id="37" name="Rectangle 36"/>
          <p:cNvSpPr/>
          <p:nvPr/>
        </p:nvSpPr>
        <p:spPr>
          <a:xfrm>
            <a:off x="457200" y="838200"/>
            <a:ext cx="70866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9" name="مستطيل 28"/>
          <p:cNvSpPr/>
          <p:nvPr/>
        </p:nvSpPr>
        <p:spPr>
          <a:xfrm>
            <a:off x="3429000" y="5715000"/>
            <a:ext cx="1981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Send data to mobile using HC-06</a:t>
            </a:r>
            <a:endParaRPr lang="ar-SA" dirty="0"/>
          </a:p>
        </p:txBody>
      </p:sp>
      <p:sp>
        <p:nvSpPr>
          <p:cNvPr id="32" name="مستطيل 31"/>
          <p:cNvSpPr/>
          <p:nvPr/>
        </p:nvSpPr>
        <p:spPr>
          <a:xfrm>
            <a:off x="3505200" y="18288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Initialize Serial data  TX.</a:t>
            </a:r>
            <a:endParaRPr lang="ar-SA" dirty="0"/>
          </a:p>
        </p:txBody>
      </p:sp>
      <p:cxnSp>
        <p:nvCxnSpPr>
          <p:cNvPr id="35" name="رابط كسهم مستقيم 34"/>
          <p:cNvCxnSpPr>
            <a:stCxn id="32" idx="2"/>
          </p:cNvCxnSpPr>
          <p:nvPr/>
        </p:nvCxnSpPr>
        <p:spPr>
          <a:xfrm rot="5400000">
            <a:off x="4343400" y="2590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مستطيل 39"/>
          <p:cNvSpPr/>
          <p:nvPr/>
        </p:nvSpPr>
        <p:spPr>
          <a:xfrm>
            <a:off x="3505200" y="2743200"/>
            <a:ext cx="1981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Read fro GP2Y</a:t>
            </a:r>
            <a:endParaRPr lang="ar-SA" dirty="0"/>
          </a:p>
        </p:txBody>
      </p:sp>
      <p:sp>
        <p:nvSpPr>
          <p:cNvPr id="41" name="معين 40"/>
          <p:cNvSpPr/>
          <p:nvPr/>
        </p:nvSpPr>
        <p:spPr>
          <a:xfrm>
            <a:off x="3505200" y="3505200"/>
            <a:ext cx="1828800" cy="91440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Read&lt;=0?</a:t>
            </a:r>
            <a:endParaRPr lang="ar-SA" dirty="0"/>
          </a:p>
        </p:txBody>
      </p:sp>
      <p:cxnSp>
        <p:nvCxnSpPr>
          <p:cNvPr id="43" name="رابط كسهم مستقيم 42"/>
          <p:cNvCxnSpPr>
            <a:stCxn id="40" idx="2"/>
          </p:cNvCxnSpPr>
          <p:nvPr/>
        </p:nvCxnSpPr>
        <p:spPr>
          <a:xfrm rot="5400000">
            <a:off x="4381500" y="33147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مستطيل 43"/>
          <p:cNvSpPr/>
          <p:nvPr/>
        </p:nvSpPr>
        <p:spPr>
          <a:xfrm>
            <a:off x="1066800" y="3810000"/>
            <a:ext cx="1219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Replace with zero</a:t>
            </a:r>
            <a:endParaRPr lang="ar-SA" dirty="0"/>
          </a:p>
        </p:txBody>
      </p:sp>
      <p:cxnSp>
        <p:nvCxnSpPr>
          <p:cNvPr id="46" name="رابط كسهم مستقيم 45"/>
          <p:cNvCxnSpPr>
            <a:stCxn id="41" idx="1"/>
          </p:cNvCxnSpPr>
          <p:nvPr/>
        </p:nvCxnSpPr>
        <p:spPr>
          <a:xfrm rot="10800000">
            <a:off x="2286000" y="39624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كسهم مستقيم 49"/>
          <p:cNvCxnSpPr/>
          <p:nvPr/>
        </p:nvCxnSpPr>
        <p:spPr>
          <a:xfrm>
            <a:off x="1676400" y="5334000"/>
            <a:ext cx="1600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رابط مستقيم 54"/>
          <p:cNvCxnSpPr/>
          <p:nvPr/>
        </p:nvCxnSpPr>
        <p:spPr>
          <a:xfrm rot="5400000" flipH="1" flipV="1">
            <a:off x="4419600" y="685800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رابط مستقيم 56"/>
          <p:cNvCxnSpPr/>
          <p:nvPr/>
        </p:nvCxnSpPr>
        <p:spPr>
          <a:xfrm>
            <a:off x="4419600" y="6858000"/>
            <a:ext cx="1143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رابط مستقيم 58"/>
          <p:cNvCxnSpPr>
            <a:stCxn id="29" idx="3"/>
          </p:cNvCxnSpPr>
          <p:nvPr/>
        </p:nvCxnSpPr>
        <p:spPr>
          <a:xfrm>
            <a:off x="5410200" y="61722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رابط مستقيم 60"/>
          <p:cNvCxnSpPr/>
          <p:nvPr/>
        </p:nvCxnSpPr>
        <p:spPr>
          <a:xfrm rot="16200000" flipV="1">
            <a:off x="5143500" y="4533900"/>
            <a:ext cx="3200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a:endCxn id="40" idx="3"/>
          </p:cNvCxnSpPr>
          <p:nvPr/>
        </p:nvCxnSpPr>
        <p:spPr>
          <a:xfrm rot="10800000">
            <a:off x="5486400" y="29718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مستقيم 41"/>
          <p:cNvCxnSpPr>
            <a:stCxn id="44" idx="2"/>
          </p:cNvCxnSpPr>
          <p:nvPr/>
        </p:nvCxnSpPr>
        <p:spPr>
          <a:xfrm rot="5400000">
            <a:off x="1190608" y="4872034"/>
            <a:ext cx="938226" cy="3335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6"/>
          <p:cNvSpPr>
            <a:spLocks noGrp="1"/>
          </p:cNvSpPr>
          <p:nvPr>
            <p:ph type="title"/>
          </p:nvPr>
        </p:nvSpPr>
        <p:spPr>
          <a:xfrm>
            <a:off x="457200" y="2133600"/>
            <a:ext cx="8229600" cy="1143000"/>
          </a:xfrm>
        </p:spPr>
        <p:txBody>
          <a:bodyPr>
            <a:noAutofit/>
          </a:bodyPr>
          <a:lstStyle/>
          <a:p>
            <a:pPr marL="514350" indent="-514350" algn="l" rtl="0"/>
            <a:r>
              <a:rPr lang="en-US" sz="2400" b="1" dirty="0" smtClean="0"/>
              <a:t>Microcontroller</a:t>
            </a:r>
            <a:endParaRPr lang="en-US" sz="2400" dirty="0"/>
          </a:p>
        </p:txBody>
      </p:sp>
      <p:sp>
        <p:nvSpPr>
          <p:cNvPr id="30" name="Content Placeholder 25"/>
          <p:cNvSpPr>
            <a:spLocks noGrp="1"/>
          </p:cNvSpPr>
          <p:nvPr>
            <p:ph sz="half" idx="4294967295"/>
          </p:nvPr>
        </p:nvSpPr>
        <p:spPr>
          <a:xfrm>
            <a:off x="4648200" y="3017837"/>
            <a:ext cx="4038600" cy="4525963"/>
          </a:xfrm>
          <a:prstGeom prst="rect">
            <a:avLst/>
          </a:prstGeom>
        </p:spPr>
        <p:txBody>
          <a:bodyPr>
            <a:normAutofit/>
          </a:bodyPr>
          <a:lstStyle/>
          <a:p>
            <a:pPr>
              <a:buNone/>
            </a:pPr>
            <a:r>
              <a:rPr lang="en-US" dirty="0" smtClean="0"/>
              <a:t> </a:t>
            </a:r>
            <a:r>
              <a:rPr lang="en-US" sz="1800" b="1" dirty="0" smtClean="0">
                <a:solidFill>
                  <a:srgbClr val="FF0000"/>
                </a:solidFill>
              </a:rPr>
              <a:t>void </a:t>
            </a:r>
            <a:r>
              <a:rPr lang="en-US" sz="1800" b="1" dirty="0" err="1" smtClean="0">
                <a:solidFill>
                  <a:srgbClr val="FF0000"/>
                </a:solidFill>
              </a:rPr>
              <a:t>CreateSkitch</a:t>
            </a:r>
            <a:r>
              <a:rPr lang="en-US" sz="1800" b="1" dirty="0" smtClean="0"/>
              <a:t>()</a:t>
            </a:r>
          </a:p>
          <a:p>
            <a:pPr>
              <a:buNone/>
            </a:pPr>
            <a:r>
              <a:rPr lang="en-US" sz="1800" b="1" dirty="0" smtClean="0"/>
              <a:t>{</a:t>
            </a:r>
            <a:r>
              <a:rPr lang="en-US" sz="1800" b="1" dirty="0" err="1" smtClean="0"/>
              <a:t>Serial.println</a:t>
            </a:r>
            <a:r>
              <a:rPr lang="en-US" sz="1800" b="1" dirty="0" smtClean="0"/>
              <a:t>("-----------</a:t>
            </a:r>
            <a:r>
              <a:rPr lang="en-US" sz="1800" b="1" dirty="0" err="1" smtClean="0">
                <a:solidFill>
                  <a:srgbClr val="FF0000"/>
                </a:solidFill>
              </a:rPr>
              <a:t>CreateSkitch</a:t>
            </a:r>
            <a:r>
              <a:rPr lang="en-US" sz="1800" b="1" dirty="0" smtClean="0">
                <a:solidFill>
                  <a:srgbClr val="FF0000"/>
                </a:solidFill>
              </a:rPr>
              <a:t>();</a:t>
            </a:r>
            <a:r>
              <a:rPr lang="en-US" sz="1800" b="1" dirty="0" smtClean="0"/>
              <a:t>---------");</a:t>
            </a:r>
          </a:p>
          <a:p>
            <a:pPr>
              <a:buNone/>
            </a:pPr>
            <a:r>
              <a:rPr lang="en-US" sz="1800" b="1" dirty="0" smtClean="0"/>
              <a:t>  registers[4]=HIGH; </a:t>
            </a:r>
            <a:r>
              <a:rPr lang="en-US" sz="1800" b="1" dirty="0" err="1" smtClean="0"/>
              <a:t>WriteREG</a:t>
            </a:r>
            <a:r>
              <a:rPr lang="en-US" sz="1800" b="1" dirty="0" smtClean="0"/>
              <a:t>();</a:t>
            </a:r>
          </a:p>
          <a:p>
            <a:pPr>
              <a:buNone/>
            </a:pPr>
            <a:r>
              <a:rPr lang="en-US" sz="1800" b="1" dirty="0" smtClean="0"/>
              <a:t>     String Day </a:t>
            </a:r>
            <a:r>
              <a:rPr lang="en-US" sz="1800" b="1" dirty="0" smtClean="0">
                <a:solidFill>
                  <a:srgbClr val="FF0000"/>
                </a:solidFill>
              </a:rPr>
              <a:t>=(String)</a:t>
            </a:r>
            <a:r>
              <a:rPr lang="en-US" sz="1800" b="1" dirty="0" err="1" smtClean="0">
                <a:solidFill>
                  <a:srgbClr val="FF0000"/>
                </a:solidFill>
              </a:rPr>
              <a:t>DateGPS</a:t>
            </a:r>
            <a:r>
              <a:rPr lang="en-US" sz="1800" b="1" dirty="0" smtClean="0">
                <a:solidFill>
                  <a:srgbClr val="FF0000"/>
                </a:solidFill>
              </a:rPr>
              <a:t>+".txt";</a:t>
            </a:r>
          </a:p>
          <a:p>
            <a:pPr>
              <a:buNone/>
            </a:pPr>
            <a:r>
              <a:rPr lang="en-US" sz="1800" b="1" dirty="0" smtClean="0"/>
              <a:t>     String SCK=</a:t>
            </a:r>
            <a:r>
              <a:rPr lang="en-US" sz="1800" b="1" dirty="0" err="1" smtClean="0"/>
              <a:t>Sckitch</a:t>
            </a:r>
            <a:r>
              <a:rPr lang="en-US" sz="1800" b="1" dirty="0" smtClean="0"/>
              <a:t>(Day); </a:t>
            </a:r>
          </a:p>
          <a:p>
            <a:pPr>
              <a:buNone/>
            </a:pPr>
            <a:r>
              <a:rPr lang="en-US" sz="1800" b="1" dirty="0" smtClean="0"/>
              <a:t>    </a:t>
            </a:r>
            <a:r>
              <a:rPr lang="en-US" sz="1800" b="1" dirty="0" err="1" smtClean="0"/>
              <a:t>Serial.println</a:t>
            </a:r>
            <a:r>
              <a:rPr lang="en-US" sz="1800" b="1" dirty="0" smtClean="0"/>
              <a:t>(Day);</a:t>
            </a:r>
          </a:p>
          <a:p>
            <a:pPr>
              <a:buNone/>
            </a:pPr>
            <a:r>
              <a:rPr lang="en-US" sz="1800" b="1" dirty="0" smtClean="0">
                <a:solidFill>
                  <a:srgbClr val="FF0000"/>
                </a:solidFill>
              </a:rPr>
              <a:t>    </a:t>
            </a:r>
            <a:r>
              <a:rPr lang="en-US" sz="1800" b="1" dirty="0" err="1" smtClean="0">
                <a:solidFill>
                  <a:srgbClr val="FF0000"/>
                </a:solidFill>
              </a:rPr>
              <a:t>CreateOrOpinFile</a:t>
            </a:r>
            <a:r>
              <a:rPr lang="en-US" sz="1800" b="1" dirty="0" smtClean="0">
                <a:solidFill>
                  <a:srgbClr val="FF0000"/>
                </a:solidFill>
              </a:rPr>
              <a:t>(Day</a:t>
            </a:r>
            <a:r>
              <a:rPr lang="en-US" sz="1800" b="1" dirty="0" smtClean="0"/>
              <a:t>); </a:t>
            </a:r>
          </a:p>
          <a:p>
            <a:pPr>
              <a:buNone/>
            </a:pPr>
            <a:r>
              <a:rPr lang="en-US" sz="1800" b="1" dirty="0" smtClean="0">
                <a:solidFill>
                  <a:srgbClr val="FF0000"/>
                </a:solidFill>
              </a:rPr>
              <a:t>    </a:t>
            </a:r>
            <a:r>
              <a:rPr lang="en-US" sz="1800" b="1" dirty="0" err="1" smtClean="0">
                <a:solidFill>
                  <a:srgbClr val="FF0000"/>
                </a:solidFill>
              </a:rPr>
              <a:t>writeToFile</a:t>
            </a:r>
            <a:r>
              <a:rPr lang="en-US" sz="1800" b="1" dirty="0" smtClean="0">
                <a:solidFill>
                  <a:srgbClr val="FF0000"/>
                </a:solidFill>
              </a:rPr>
              <a:t>(SCK</a:t>
            </a:r>
            <a:r>
              <a:rPr lang="en-US" sz="1800" b="1" dirty="0" smtClean="0"/>
              <a:t>);</a:t>
            </a:r>
          </a:p>
          <a:p>
            <a:pPr>
              <a:buNone/>
            </a:pPr>
            <a:r>
              <a:rPr lang="en-US" sz="1800" b="1" dirty="0" smtClean="0">
                <a:solidFill>
                  <a:srgbClr val="FF0000"/>
                </a:solidFill>
              </a:rPr>
              <a:t>    </a:t>
            </a:r>
            <a:r>
              <a:rPr lang="en-US" sz="1800" b="1" dirty="0" err="1" smtClean="0">
                <a:solidFill>
                  <a:srgbClr val="FF0000"/>
                </a:solidFill>
              </a:rPr>
              <a:t>closeFile</a:t>
            </a:r>
            <a:r>
              <a:rPr lang="en-US" sz="1800" b="1" dirty="0" smtClean="0">
                <a:solidFill>
                  <a:srgbClr val="FF0000"/>
                </a:solidFill>
              </a:rPr>
              <a:t>();}</a:t>
            </a:r>
          </a:p>
        </p:txBody>
      </p:sp>
      <p:sp>
        <p:nvSpPr>
          <p:cNvPr id="31" name="Content Placeholder 25"/>
          <p:cNvSpPr>
            <a:spLocks noGrp="1"/>
          </p:cNvSpPr>
          <p:nvPr>
            <p:ph sz="half" idx="4294967295"/>
          </p:nvPr>
        </p:nvSpPr>
        <p:spPr>
          <a:xfrm>
            <a:off x="457200" y="3170237"/>
            <a:ext cx="4038600" cy="4525963"/>
          </a:xfrm>
          <a:prstGeom prst="rect">
            <a:avLst/>
          </a:prstGeom>
        </p:spPr>
        <p:txBody>
          <a:bodyPr>
            <a:normAutofit fontScale="85000" lnSpcReduction="20000"/>
          </a:bodyPr>
          <a:lstStyle/>
          <a:p>
            <a:pPr algn="l">
              <a:buNone/>
            </a:pPr>
            <a:endParaRPr lang="en-US" sz="2000" dirty="0" smtClean="0">
              <a:latin typeface="Arial Black" pitchFamily="34" charset="0"/>
              <a:cs typeface="Aharoni" pitchFamily="2" charset="-79"/>
            </a:endParaRPr>
          </a:p>
          <a:p>
            <a:pPr>
              <a:buNone/>
            </a:pPr>
            <a:r>
              <a:rPr lang="en-US" sz="2000" b="1" dirty="0" smtClean="0">
                <a:solidFill>
                  <a:srgbClr val="FF0000"/>
                </a:solidFill>
              </a:rPr>
              <a:t>void loop() </a:t>
            </a:r>
            <a:r>
              <a:rPr lang="en-US" sz="2000" b="1" dirty="0" smtClean="0"/>
              <a:t>{</a:t>
            </a:r>
          </a:p>
          <a:p>
            <a:pPr>
              <a:buNone/>
            </a:pPr>
            <a:r>
              <a:rPr lang="en-US" sz="2000" b="1" dirty="0" err="1" smtClean="0">
                <a:solidFill>
                  <a:srgbClr val="FF0000"/>
                </a:solidFill>
              </a:rPr>
              <a:t>UpdateGPS</a:t>
            </a:r>
            <a:r>
              <a:rPr lang="en-US" sz="2000" b="1" dirty="0" smtClean="0">
                <a:solidFill>
                  <a:srgbClr val="FF0000"/>
                </a:solidFill>
              </a:rPr>
              <a:t>();</a:t>
            </a:r>
          </a:p>
          <a:p>
            <a:pPr>
              <a:buNone/>
            </a:pPr>
            <a:r>
              <a:rPr lang="en-US" sz="2000" b="1" dirty="0" err="1" smtClean="0">
                <a:solidFill>
                  <a:srgbClr val="FF0000"/>
                </a:solidFill>
              </a:rPr>
              <a:t>ReadBT</a:t>
            </a:r>
            <a:r>
              <a:rPr lang="en-US" sz="2000" b="1" dirty="0" smtClean="0">
                <a:solidFill>
                  <a:srgbClr val="FF0000"/>
                </a:solidFill>
              </a:rPr>
              <a:t>();</a:t>
            </a:r>
          </a:p>
          <a:p>
            <a:pPr>
              <a:buNone/>
            </a:pPr>
            <a:r>
              <a:rPr lang="en-US" sz="2000" b="1" dirty="0" err="1" smtClean="0">
                <a:solidFill>
                  <a:srgbClr val="FF0000"/>
                </a:solidFill>
              </a:rPr>
              <a:t>CounterMode</a:t>
            </a:r>
            <a:r>
              <a:rPr lang="en-US" sz="2000" b="1" dirty="0" smtClean="0">
                <a:solidFill>
                  <a:srgbClr val="FF0000"/>
                </a:solidFill>
              </a:rPr>
              <a:t>();}</a:t>
            </a:r>
          </a:p>
          <a:p>
            <a:pPr>
              <a:buNone/>
            </a:pPr>
            <a:r>
              <a:rPr lang="en-US" sz="2000" b="1" dirty="0" smtClean="0"/>
              <a:t>void Test1(){</a:t>
            </a:r>
          </a:p>
          <a:p>
            <a:pPr>
              <a:buNone/>
            </a:pPr>
            <a:r>
              <a:rPr lang="en-US" sz="2000" b="1" dirty="0" smtClean="0">
                <a:solidFill>
                  <a:srgbClr val="FF0000"/>
                </a:solidFill>
              </a:rPr>
              <a:t> Folder = </a:t>
            </a:r>
            <a:r>
              <a:rPr lang="en-US" sz="2000" b="1" dirty="0" err="1" smtClean="0">
                <a:solidFill>
                  <a:srgbClr val="FF0000"/>
                </a:solidFill>
              </a:rPr>
              <a:t>SD.open</a:t>
            </a:r>
            <a:r>
              <a:rPr lang="en-US" sz="2000" b="1" dirty="0" smtClean="0">
                <a:solidFill>
                  <a:srgbClr val="FF0000"/>
                </a:solidFill>
              </a:rPr>
              <a:t>("130120.txt");</a:t>
            </a:r>
          </a:p>
          <a:p>
            <a:pPr>
              <a:buNone/>
            </a:pPr>
            <a:r>
              <a:rPr lang="en-US" sz="2000" b="1" dirty="0" smtClean="0"/>
              <a:t> if (Folder){</a:t>
            </a:r>
          </a:p>
          <a:p>
            <a:pPr>
              <a:buNone/>
            </a:pPr>
            <a:r>
              <a:rPr lang="en-US" sz="2000" b="1" dirty="0" smtClean="0"/>
              <a:t>    </a:t>
            </a:r>
            <a:r>
              <a:rPr lang="en-US" sz="2000" b="1" dirty="0" err="1" smtClean="0"/>
              <a:t>Serial.println</a:t>
            </a:r>
            <a:r>
              <a:rPr lang="en-US" sz="2000" b="1" dirty="0" smtClean="0"/>
              <a:t>(</a:t>
            </a:r>
            <a:r>
              <a:rPr lang="en-US" sz="2000" b="1" dirty="0" err="1" smtClean="0"/>
              <a:t>ReadLine</a:t>
            </a:r>
            <a:r>
              <a:rPr lang="en-US" sz="2000" b="1" dirty="0" smtClean="0"/>
              <a:t>(6));  </a:t>
            </a:r>
            <a:endParaRPr lang="ar-SA" sz="2000" b="1" dirty="0" smtClean="0"/>
          </a:p>
          <a:p>
            <a:pPr>
              <a:buNone/>
            </a:pPr>
            <a:r>
              <a:rPr lang="ar-SA" sz="2000" b="1" dirty="0" smtClean="0"/>
              <a:t> </a:t>
            </a:r>
            <a:r>
              <a:rPr lang="en-US" sz="2000" b="1" dirty="0" smtClean="0"/>
              <a:t>{</a:t>
            </a:r>
            <a:endParaRPr lang="ar-SA" sz="2000" b="1" dirty="0" smtClean="0"/>
          </a:p>
          <a:p>
            <a:pPr>
              <a:buNone/>
            </a:pPr>
            <a:r>
              <a:rPr lang="ar-SA" sz="2000" b="1" dirty="0" smtClean="0"/>
              <a:t> </a:t>
            </a:r>
            <a:r>
              <a:rPr lang="en-US" sz="2000" b="1" dirty="0" smtClean="0"/>
              <a:t>else {</a:t>
            </a:r>
            <a:r>
              <a:rPr lang="en-US" sz="2000" b="1" dirty="0" err="1" smtClean="0"/>
              <a:t>Serial.println</a:t>
            </a:r>
            <a:r>
              <a:rPr lang="en-US" sz="2000" b="1" dirty="0" smtClean="0"/>
              <a:t>("no");}</a:t>
            </a:r>
          </a:p>
          <a:p>
            <a:pPr>
              <a:buNone/>
            </a:pPr>
            <a:r>
              <a:rPr lang="en-US" sz="2000" b="1" dirty="0" smtClean="0"/>
              <a:t>if (Folder)</a:t>
            </a:r>
          </a:p>
          <a:p>
            <a:pPr>
              <a:buNone/>
            </a:pPr>
            <a:r>
              <a:rPr lang="en-US" sz="2000" b="1" dirty="0" smtClean="0"/>
              <a:t>  {</a:t>
            </a:r>
            <a:r>
              <a:rPr lang="en-US" sz="2000" b="1" dirty="0" err="1" smtClean="0"/>
              <a:t>Folder.close</a:t>
            </a:r>
            <a:r>
              <a:rPr lang="en-US" sz="2000" b="1" dirty="0" smtClean="0"/>
              <a:t>();</a:t>
            </a:r>
          </a:p>
          <a:p>
            <a:pPr>
              <a:buNone/>
            </a:pPr>
            <a:r>
              <a:rPr lang="en-US" sz="2000" b="1" dirty="0" smtClean="0"/>
              <a:t>    </a:t>
            </a:r>
            <a:r>
              <a:rPr lang="en-US" sz="2000" b="1" dirty="0" err="1" smtClean="0">
                <a:solidFill>
                  <a:srgbClr val="FF0000"/>
                </a:solidFill>
              </a:rPr>
              <a:t>Serial.println</a:t>
            </a:r>
            <a:r>
              <a:rPr lang="en-US" sz="2000" b="1" dirty="0" smtClean="0">
                <a:solidFill>
                  <a:srgbClr val="FF0000"/>
                </a:solidFill>
              </a:rPr>
              <a:t>("File closed");}}</a:t>
            </a:r>
          </a:p>
          <a:p>
            <a:pPr>
              <a:buNone/>
            </a:pPr>
            <a:r>
              <a:rPr lang="en-US" sz="1800" dirty="0" smtClean="0"/>
              <a:t>  </a:t>
            </a:r>
          </a:p>
          <a:p>
            <a:pPr algn="l">
              <a:buNone/>
            </a:pPr>
            <a:r>
              <a:rPr lang="en-US" sz="2000" dirty="0" smtClean="0">
                <a:solidFill>
                  <a:srgbClr val="FF0000"/>
                </a:solidFill>
                <a:latin typeface="Arial Black" pitchFamily="34" charset="0"/>
                <a:cs typeface="Aharoni" pitchFamily="2" charset="-79"/>
              </a:rPr>
              <a:t>  </a:t>
            </a:r>
          </a:p>
          <a:p>
            <a:pPr algn="l">
              <a:buNone/>
            </a:pPr>
            <a:endParaRPr lang="en-US" sz="2000" dirty="0" smtClean="0">
              <a:latin typeface="Arial Black" pitchFamily="34" charset="0"/>
            </a:endParaRPr>
          </a:p>
        </p:txBody>
      </p:sp>
      <p:cxnSp>
        <p:nvCxnSpPr>
          <p:cNvPr id="32" name="Straight Connector 31"/>
          <p:cNvCxnSpPr/>
          <p:nvPr/>
        </p:nvCxnSpPr>
        <p:spPr>
          <a:xfrm flipH="1">
            <a:off x="4343400" y="3170237"/>
            <a:ext cx="794" cy="3657600"/>
          </a:xfrm>
          <a:prstGeom prst="line">
            <a:avLst/>
          </a:prstGeom>
          <a:ln w="349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 name="مستطيل مستدير الزوايا 5"/>
          <p:cNvSpPr/>
          <p:nvPr/>
        </p:nvSpPr>
        <p:spPr>
          <a:xfrm>
            <a:off x="1714480" y="714356"/>
            <a:ext cx="4500594" cy="185738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solidFill>
              </a:rPr>
              <a:t>Microcontroller  Code</a:t>
            </a:r>
          </a:p>
          <a:p>
            <a:pPr algn="ctr"/>
            <a:r>
              <a:rPr lang="en-US" b="1" dirty="0" smtClean="0">
                <a:solidFill>
                  <a:schemeClr val="tx1"/>
                </a:solidFill>
              </a:rPr>
              <a:t>How does it work?</a:t>
            </a:r>
            <a:endParaRPr lang="ar-SA" dirty="0">
              <a:solidFill>
                <a:schemeClr val="tx1"/>
              </a:solidFill>
            </a:endParaRPr>
          </a:p>
        </p:txBody>
      </p:sp>
    </p:spTree>
    <p:extLst>
      <p:ext uri="{BB962C8B-B14F-4D97-AF65-F5344CB8AC3E}">
        <p14:creationId xmlns="" xmlns:p14="http://schemas.microsoft.com/office/powerpoint/2010/main" val="7775422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429256" y="1071546"/>
            <a:ext cx="3206145" cy="203000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dirty="0"/>
          </a:p>
        </p:txBody>
      </p:sp>
      <p:sp>
        <p:nvSpPr>
          <p:cNvPr id="10" name="Rounded Rectangle 9"/>
          <p:cNvSpPr/>
          <p:nvPr/>
        </p:nvSpPr>
        <p:spPr>
          <a:xfrm>
            <a:off x="5845706" y="1189405"/>
            <a:ext cx="1178369" cy="671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b="1" dirty="0" smtClean="0"/>
              <a:t>Web Application</a:t>
            </a:r>
            <a:endParaRPr lang="ar-SA" sz="1400" b="1" dirty="0"/>
          </a:p>
        </p:txBody>
      </p:sp>
      <p:sp>
        <p:nvSpPr>
          <p:cNvPr id="13" name="Rounded Rectangle 12"/>
          <p:cNvSpPr/>
          <p:nvPr/>
        </p:nvSpPr>
        <p:spPr>
          <a:xfrm>
            <a:off x="5845706" y="1189405"/>
            <a:ext cx="2304256" cy="671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b="1" dirty="0" smtClean="0"/>
              <a:t>Web Application</a:t>
            </a:r>
            <a:endParaRPr lang="ar-SA" sz="1400" b="1" dirty="0"/>
          </a:p>
        </p:txBody>
      </p:sp>
      <p:sp>
        <p:nvSpPr>
          <p:cNvPr id="18" name="Rounded Rectangle 17"/>
          <p:cNvSpPr/>
          <p:nvPr/>
        </p:nvSpPr>
        <p:spPr>
          <a:xfrm>
            <a:off x="500034" y="3357562"/>
            <a:ext cx="8468825" cy="3298548"/>
          </a:xfrm>
          <a:prstGeom prst="roundRect">
            <a:avLst/>
          </a:prstGeom>
          <a:solidFill>
            <a:schemeClr val="lt1">
              <a:alpha val="0"/>
            </a:schemeClr>
          </a:solidFill>
        </p:spPr>
        <p:style>
          <a:lnRef idx="2">
            <a:schemeClr val="dk1"/>
          </a:lnRef>
          <a:fillRef idx="1">
            <a:schemeClr val="lt1"/>
          </a:fillRef>
          <a:effectRef idx="0">
            <a:schemeClr val="dk1"/>
          </a:effectRef>
          <a:fontRef idx="minor">
            <a:schemeClr val="dk1"/>
          </a:fontRef>
        </p:style>
        <p:txBody>
          <a:bodyPr rtlCol="1" anchor="ctr"/>
          <a:lstStyle/>
          <a:p>
            <a:pPr lvl="0"/>
            <a:r>
              <a:rPr lang="en-US" sz="2400" dirty="0" smtClean="0">
                <a:solidFill>
                  <a:prstClr val="black"/>
                </a:solidFill>
              </a:rPr>
              <a:t>Insert</a:t>
            </a:r>
            <a:endParaRPr lang="en-US" dirty="0">
              <a:solidFill>
                <a:prstClr val="black"/>
              </a:solidFill>
            </a:endParaRPr>
          </a:p>
        </p:txBody>
      </p:sp>
      <p:sp>
        <p:nvSpPr>
          <p:cNvPr id="19" name="Rounded Rectangle 18"/>
          <p:cNvSpPr/>
          <p:nvPr/>
        </p:nvSpPr>
        <p:spPr>
          <a:xfrm>
            <a:off x="7162800" y="2300725"/>
            <a:ext cx="1152128" cy="671074"/>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b="1" dirty="0" smtClean="0">
                <a:solidFill>
                  <a:schemeClr val="bg1"/>
                </a:solidFill>
              </a:rPr>
              <a:t>Web Service</a:t>
            </a:r>
            <a:endParaRPr lang="ar-SA" sz="1400" b="1" dirty="0">
              <a:solidFill>
                <a:schemeClr val="bg1"/>
              </a:solidFill>
            </a:endParaRPr>
          </a:p>
        </p:txBody>
      </p:sp>
      <p:sp>
        <p:nvSpPr>
          <p:cNvPr id="21" name="Rounded Rectangle 20"/>
          <p:cNvSpPr/>
          <p:nvPr/>
        </p:nvSpPr>
        <p:spPr>
          <a:xfrm>
            <a:off x="5715001" y="2300727"/>
            <a:ext cx="1152128" cy="67107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b="1" dirty="0" smtClean="0">
                <a:solidFill>
                  <a:schemeClr val="tx1"/>
                </a:solidFill>
              </a:rPr>
              <a:t>Website</a:t>
            </a:r>
            <a:endParaRPr lang="ar-SA" sz="1400" b="1" dirty="0">
              <a:solidFill>
                <a:schemeClr val="tx1"/>
              </a:solidFill>
            </a:endParaRPr>
          </a:p>
        </p:txBody>
      </p:sp>
      <p:cxnSp>
        <p:nvCxnSpPr>
          <p:cNvPr id="30" name="Elbow Connector 29"/>
          <p:cNvCxnSpPr>
            <a:endCxn id="21" idx="0"/>
          </p:cNvCxnSpPr>
          <p:nvPr/>
        </p:nvCxnSpPr>
        <p:spPr>
          <a:xfrm rot="5400000">
            <a:off x="6202339" y="1949863"/>
            <a:ext cx="439591" cy="262137"/>
          </a:xfrm>
          <a:prstGeom prst="bentConnector3">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5" name="Elbow Connector 34"/>
          <p:cNvCxnSpPr/>
          <p:nvPr/>
        </p:nvCxnSpPr>
        <p:spPr>
          <a:xfrm rot="16200000" flipH="1">
            <a:off x="7292966" y="1973687"/>
            <a:ext cx="425475" cy="228604"/>
          </a:xfrm>
          <a:prstGeom prst="bentConnector3">
            <a:avLst/>
          </a:prstGeom>
          <a:ln>
            <a:tailEnd type="arrow"/>
          </a:ln>
        </p:spPr>
        <p:style>
          <a:lnRef idx="3">
            <a:schemeClr val="accent6"/>
          </a:lnRef>
          <a:fillRef idx="0">
            <a:schemeClr val="accent6"/>
          </a:fillRef>
          <a:effectRef idx="2">
            <a:schemeClr val="accent6"/>
          </a:effectRef>
          <a:fontRef idx="minor">
            <a:schemeClr val="tx1"/>
          </a:fontRef>
        </p:style>
      </p:cxnSp>
      <p:sp>
        <p:nvSpPr>
          <p:cNvPr id="25" name="Curved Down Arrow 24"/>
          <p:cNvSpPr/>
          <p:nvPr/>
        </p:nvSpPr>
        <p:spPr>
          <a:xfrm>
            <a:off x="4500562" y="4429132"/>
            <a:ext cx="2223091"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Curved Down Arrow 25"/>
          <p:cNvSpPr/>
          <p:nvPr/>
        </p:nvSpPr>
        <p:spPr>
          <a:xfrm flipH="1" flipV="1">
            <a:off x="4357686" y="5643578"/>
            <a:ext cx="2149173"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Rounded Rectangle 26"/>
          <p:cNvSpPr/>
          <p:nvPr/>
        </p:nvSpPr>
        <p:spPr>
          <a:xfrm>
            <a:off x="5715008" y="4929198"/>
            <a:ext cx="1152128" cy="671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b="1" dirty="0" smtClean="0"/>
              <a:t>Web </a:t>
            </a:r>
            <a:r>
              <a:rPr lang="en-US" sz="1400" b="1" dirty="0"/>
              <a:t>Service</a:t>
            </a:r>
            <a:endParaRPr lang="ar-SA" sz="1400" b="1" dirty="0"/>
          </a:p>
        </p:txBody>
      </p:sp>
      <p:sp>
        <p:nvSpPr>
          <p:cNvPr id="22" name="Right Arrow 21"/>
          <p:cNvSpPr/>
          <p:nvPr/>
        </p:nvSpPr>
        <p:spPr>
          <a:xfrm>
            <a:off x="3500430" y="5143512"/>
            <a:ext cx="1426195" cy="354878"/>
          </a:xfrm>
          <a:prstGeom prst="rightArrow">
            <a:avLst>
              <a:gd name="adj1" fmla="val 34540"/>
              <a:gd name="adj2" fmla="val 50000"/>
            </a:avLst>
          </a:prstGeom>
          <a:solidFill>
            <a:srgbClr val="FF0000"/>
          </a:solidFill>
        </p:spPr>
        <p:style>
          <a:lnRef idx="0">
            <a:schemeClr val="accent6"/>
          </a:lnRef>
          <a:fillRef idx="1001">
            <a:schemeClr val="lt1"/>
          </a:fillRef>
          <a:effectRef idx="3">
            <a:schemeClr val="accent6"/>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TextBox 22"/>
          <p:cNvSpPr txBox="1"/>
          <p:nvPr/>
        </p:nvSpPr>
        <p:spPr>
          <a:xfrm>
            <a:off x="3571868" y="4714884"/>
            <a:ext cx="954300" cy="461665"/>
          </a:xfrm>
          <a:prstGeom prst="rect">
            <a:avLst/>
          </a:prstGeom>
          <a:noFill/>
        </p:spPr>
        <p:txBody>
          <a:bodyPr wrap="none" rtlCol="0">
            <a:spAutoFit/>
          </a:bodyPr>
          <a:lstStyle/>
          <a:p>
            <a:r>
              <a:rPr lang="en-US" sz="2400" dirty="0" smtClean="0"/>
              <a:t>POST</a:t>
            </a:r>
            <a:endParaRPr lang="en-US" sz="2400" dirty="0"/>
          </a:p>
        </p:txBody>
      </p:sp>
      <p:sp>
        <p:nvSpPr>
          <p:cNvPr id="24" name="TextBox 23"/>
          <p:cNvSpPr txBox="1"/>
          <p:nvPr/>
        </p:nvSpPr>
        <p:spPr>
          <a:xfrm>
            <a:off x="4786314" y="3857628"/>
            <a:ext cx="1470595" cy="461665"/>
          </a:xfrm>
          <a:prstGeom prst="rect">
            <a:avLst/>
          </a:prstGeom>
          <a:noFill/>
        </p:spPr>
        <p:txBody>
          <a:bodyPr wrap="square" rtlCol="0">
            <a:spAutoFit/>
          </a:bodyPr>
          <a:lstStyle/>
          <a:p>
            <a:r>
              <a:rPr lang="en-US" sz="2400" dirty="0" smtClean="0"/>
              <a:t>Receiving</a:t>
            </a:r>
            <a:endParaRPr lang="en-US" sz="2400" dirty="0"/>
          </a:p>
        </p:txBody>
      </p:sp>
      <p:sp>
        <p:nvSpPr>
          <p:cNvPr id="3" name="Rounded Rectangle 2"/>
          <p:cNvSpPr/>
          <p:nvPr/>
        </p:nvSpPr>
        <p:spPr>
          <a:xfrm>
            <a:off x="3143240" y="3571876"/>
            <a:ext cx="1395098" cy="1200312"/>
          </a:xfrm>
          <a:prstGeom prst="roundRect">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solidFill>
                  <a:schemeClr val="tx1"/>
                </a:solidFill>
              </a:rPr>
              <a:t>Longitude: </a:t>
            </a:r>
            <a:r>
              <a:rPr lang="en-US" sz="1050" dirty="0">
                <a:solidFill>
                  <a:schemeClr val="tx1"/>
                </a:solidFill>
              </a:rPr>
              <a:t>******</a:t>
            </a:r>
            <a:br>
              <a:rPr lang="en-US" sz="1050" dirty="0">
                <a:solidFill>
                  <a:schemeClr val="tx1"/>
                </a:solidFill>
              </a:rPr>
            </a:br>
            <a:r>
              <a:rPr lang="en-US" sz="1050" dirty="0" smtClean="0">
                <a:solidFill>
                  <a:schemeClr val="tx1"/>
                </a:solidFill>
              </a:rPr>
              <a:t>Latitude </a:t>
            </a:r>
            <a:r>
              <a:rPr lang="en-US" sz="1050" dirty="0">
                <a:solidFill>
                  <a:schemeClr val="tx1"/>
                </a:solidFill>
              </a:rPr>
              <a:t>: *****</a:t>
            </a:r>
            <a:br>
              <a:rPr lang="en-US" sz="1050" dirty="0">
                <a:solidFill>
                  <a:schemeClr val="tx1"/>
                </a:solidFill>
              </a:rPr>
            </a:br>
            <a:r>
              <a:rPr lang="en-US" sz="1050" dirty="0" smtClean="0">
                <a:solidFill>
                  <a:schemeClr val="tx1"/>
                </a:solidFill>
              </a:rPr>
              <a:t>UV  </a:t>
            </a:r>
            <a:r>
              <a:rPr lang="en-US" sz="1050" dirty="0">
                <a:solidFill>
                  <a:schemeClr val="tx1"/>
                </a:solidFill>
              </a:rPr>
              <a:t>: ****</a:t>
            </a:r>
            <a:br>
              <a:rPr lang="en-US" sz="1050" dirty="0">
                <a:solidFill>
                  <a:schemeClr val="tx1"/>
                </a:solidFill>
              </a:rPr>
            </a:br>
            <a:r>
              <a:rPr lang="en-US" sz="1050" dirty="0" smtClean="0">
                <a:solidFill>
                  <a:schemeClr val="tx1"/>
                </a:solidFill>
              </a:rPr>
              <a:t>Dust density:  ****</a:t>
            </a:r>
            <a:r>
              <a:rPr lang="en-US" sz="1050" dirty="0">
                <a:solidFill>
                  <a:schemeClr val="tx1"/>
                </a:solidFill>
              </a:rPr>
              <a:t/>
            </a:r>
            <a:br>
              <a:rPr lang="en-US" sz="1050" dirty="0">
                <a:solidFill>
                  <a:schemeClr val="tx1"/>
                </a:solidFill>
              </a:rPr>
            </a:br>
            <a:r>
              <a:rPr lang="en-US" sz="1050" dirty="0" smtClean="0">
                <a:solidFill>
                  <a:schemeClr val="tx1"/>
                </a:solidFill>
              </a:rPr>
              <a:t>Date:******</a:t>
            </a:r>
            <a:r>
              <a:rPr lang="en-US" sz="1050" dirty="0">
                <a:solidFill>
                  <a:schemeClr val="tx1"/>
                </a:solidFill>
              </a:rPr>
              <a:t/>
            </a:r>
            <a:br>
              <a:rPr lang="en-US" sz="1050" dirty="0">
                <a:solidFill>
                  <a:schemeClr val="tx1"/>
                </a:solidFill>
              </a:rPr>
            </a:br>
            <a:r>
              <a:rPr lang="en-US" sz="1050" dirty="0" smtClean="0">
                <a:solidFill>
                  <a:schemeClr val="tx1"/>
                </a:solidFill>
              </a:rPr>
              <a:t>Time : *****</a:t>
            </a:r>
            <a:endParaRPr lang="en-US" sz="1050" dirty="0">
              <a:solidFill>
                <a:schemeClr val="tx1"/>
              </a:solidFill>
            </a:endParaRPr>
          </a:p>
        </p:txBody>
      </p:sp>
      <p:pic>
        <p:nvPicPr>
          <p:cNvPr id="2050" name="Picture 2"/>
          <p:cNvPicPr>
            <a:picLocks noChangeAspect="1" noChangeArrowheads="1"/>
          </p:cNvPicPr>
          <p:nvPr/>
        </p:nvPicPr>
        <p:blipFill>
          <a:blip r:embed="rId2" cstate="print"/>
          <a:srcRect/>
          <a:stretch>
            <a:fillRect/>
          </a:stretch>
        </p:blipFill>
        <p:spPr bwMode="auto">
          <a:xfrm>
            <a:off x="714348" y="4357694"/>
            <a:ext cx="2362200" cy="1685925"/>
          </a:xfrm>
          <a:prstGeom prst="rect">
            <a:avLst/>
          </a:prstGeom>
          <a:noFill/>
          <a:ln w="9525">
            <a:noFill/>
            <a:miter lim="800000"/>
            <a:headEnd/>
            <a:tailEnd/>
          </a:ln>
          <a:effectLst/>
        </p:spPr>
      </p:pic>
      <p:sp>
        <p:nvSpPr>
          <p:cNvPr id="29" name="Right Arrow 38"/>
          <p:cNvSpPr/>
          <p:nvPr/>
        </p:nvSpPr>
        <p:spPr>
          <a:xfrm>
            <a:off x="6929454" y="5214950"/>
            <a:ext cx="785818" cy="354878"/>
          </a:xfrm>
          <a:prstGeom prst="rightArrow">
            <a:avLst>
              <a:gd name="adj1" fmla="val 34540"/>
              <a:gd name="adj2" fmla="val 50000"/>
            </a:avLst>
          </a:prstGeom>
          <a:solidFill>
            <a:srgbClr val="FF0000"/>
          </a:solidFill>
        </p:spPr>
        <p:style>
          <a:lnRef idx="0">
            <a:schemeClr val="accent6"/>
          </a:lnRef>
          <a:fillRef idx="1001">
            <a:schemeClr val="lt1"/>
          </a:fillRef>
          <a:effectRef idx="3">
            <a:schemeClr val="accent6"/>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1" name="Picture 40"/>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72396" y="4500570"/>
            <a:ext cx="1387801" cy="1537729"/>
          </a:xfrm>
          <a:prstGeom prst="rect">
            <a:avLst/>
          </a:prstGeom>
        </p:spPr>
      </p:pic>
      <p:sp>
        <p:nvSpPr>
          <p:cNvPr id="32" name="TextBox 39"/>
          <p:cNvSpPr txBox="1"/>
          <p:nvPr/>
        </p:nvSpPr>
        <p:spPr>
          <a:xfrm>
            <a:off x="6715140" y="4286256"/>
            <a:ext cx="980140" cy="461665"/>
          </a:xfrm>
          <a:prstGeom prst="rect">
            <a:avLst/>
          </a:prstGeom>
          <a:noFill/>
        </p:spPr>
        <p:txBody>
          <a:bodyPr wrap="none" rtlCol="0">
            <a:spAutoFit/>
          </a:bodyPr>
          <a:lstStyle/>
          <a:p>
            <a:r>
              <a:rPr lang="en-US" sz="2400" dirty="0" smtClean="0"/>
              <a:t>Insert</a:t>
            </a:r>
            <a:endParaRPr lang="en-US" dirty="0"/>
          </a:p>
        </p:txBody>
      </p:sp>
      <p:sp>
        <p:nvSpPr>
          <p:cNvPr id="33" name="شكل بيضاوي 32"/>
          <p:cNvSpPr/>
          <p:nvPr/>
        </p:nvSpPr>
        <p:spPr>
          <a:xfrm>
            <a:off x="857224" y="928670"/>
            <a:ext cx="4000528" cy="157163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solidFill>
              </a:rPr>
              <a:t>How Does it Work?!</a:t>
            </a:r>
            <a:endParaRPr lang="ar-SA" b="1" dirty="0">
              <a:solidFill>
                <a:schemeClr val="tx1"/>
              </a:solidFill>
            </a:endParaRPr>
          </a:p>
        </p:txBody>
      </p:sp>
    </p:spTree>
    <p:extLst>
      <p:ext uri="{BB962C8B-B14F-4D97-AF65-F5344CB8AC3E}">
        <p14:creationId xmlns="" xmlns:p14="http://schemas.microsoft.com/office/powerpoint/2010/main" val="1389487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Outline</a:t>
            </a:r>
            <a:endParaRPr lang="en-US" dirty="0"/>
          </a:p>
        </p:txBody>
      </p:sp>
      <p:sp>
        <p:nvSpPr>
          <p:cNvPr id="5" name="Content Placeholder 4"/>
          <p:cNvSpPr>
            <a:spLocks noGrp="1"/>
          </p:cNvSpPr>
          <p:nvPr>
            <p:ph idx="1"/>
          </p:nvPr>
        </p:nvSpPr>
        <p:spPr>
          <a:xfrm>
            <a:off x="838200" y="2133600"/>
            <a:ext cx="7408333" cy="4038600"/>
          </a:xfrm>
        </p:spPr>
        <p:txBody>
          <a:bodyPr>
            <a:noAutofit/>
          </a:bodyPr>
          <a:lstStyle/>
          <a:p>
            <a:r>
              <a:rPr lang="en-US" sz="2800" dirty="0" smtClean="0"/>
              <a:t>Motivations.</a:t>
            </a:r>
          </a:p>
          <a:p>
            <a:r>
              <a:rPr lang="en-US" sz="2800" dirty="0" smtClean="0"/>
              <a:t>Objectives.</a:t>
            </a:r>
          </a:p>
          <a:p>
            <a:r>
              <a:rPr lang="en-US" sz="2800" dirty="0" smtClean="0"/>
              <a:t>Introduction.</a:t>
            </a:r>
          </a:p>
          <a:p>
            <a:r>
              <a:rPr lang="en-US" sz="2800" dirty="0" smtClean="0"/>
              <a:t>Project Discussion</a:t>
            </a:r>
          </a:p>
          <a:p>
            <a:r>
              <a:rPr lang="en-US" sz="2800" dirty="0" smtClean="0"/>
              <a:t>System main components.</a:t>
            </a:r>
          </a:p>
          <a:p>
            <a:r>
              <a:rPr lang="en-US" sz="2800" dirty="0" smtClean="0"/>
              <a:t>Results</a:t>
            </a:r>
          </a:p>
          <a:p>
            <a:r>
              <a:rPr lang="en-US" sz="2800" dirty="0" smtClean="0"/>
              <a:t>Conclusion and Recommendations </a:t>
            </a:r>
          </a:p>
        </p:txBody>
      </p:sp>
    </p:spTree>
    <p:extLst>
      <p:ext uri="{BB962C8B-B14F-4D97-AF65-F5344CB8AC3E}">
        <p14:creationId xmlns="" xmlns:p14="http://schemas.microsoft.com/office/powerpoint/2010/main" val="23780510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9423" y="1256228"/>
            <a:ext cx="3423980" cy="118217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Server</a:t>
            </a:r>
            <a:endParaRPr lang="ar-SA" dirty="0"/>
          </a:p>
        </p:txBody>
      </p:sp>
      <p:sp>
        <p:nvSpPr>
          <p:cNvPr id="5" name="Rounded Rectangle 4"/>
          <p:cNvSpPr/>
          <p:nvPr/>
        </p:nvSpPr>
        <p:spPr>
          <a:xfrm>
            <a:off x="696599" y="1372816"/>
            <a:ext cx="891759" cy="66323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b="1" dirty="0" smtClean="0"/>
              <a:t>GPS</a:t>
            </a:r>
            <a:endParaRPr lang="ar-SA" b="1" dirty="0"/>
          </a:p>
        </p:txBody>
      </p:sp>
      <p:sp>
        <p:nvSpPr>
          <p:cNvPr id="6" name="Rounded Rectangle 5"/>
          <p:cNvSpPr/>
          <p:nvPr/>
        </p:nvSpPr>
        <p:spPr>
          <a:xfrm>
            <a:off x="1725533" y="1372816"/>
            <a:ext cx="891759" cy="66323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sz="1400" b="1" dirty="0" smtClean="0"/>
              <a:t>Storage Device</a:t>
            </a:r>
            <a:endParaRPr lang="ar-SA" sz="1400" b="1" dirty="0"/>
          </a:p>
        </p:txBody>
      </p:sp>
      <p:sp>
        <p:nvSpPr>
          <p:cNvPr id="7" name="Rounded Rectangle 6"/>
          <p:cNvSpPr/>
          <p:nvPr/>
        </p:nvSpPr>
        <p:spPr>
          <a:xfrm>
            <a:off x="2766421" y="1386935"/>
            <a:ext cx="967379" cy="6632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200" b="1" dirty="0" smtClean="0"/>
              <a:t>Wi-Fi Interface</a:t>
            </a:r>
            <a:endParaRPr lang="ar-SA" sz="1200" b="1" dirty="0"/>
          </a:p>
        </p:txBody>
      </p:sp>
      <p:sp>
        <p:nvSpPr>
          <p:cNvPr id="8" name="Rounded Rectangle 7"/>
          <p:cNvSpPr/>
          <p:nvPr/>
        </p:nvSpPr>
        <p:spPr>
          <a:xfrm>
            <a:off x="4100806" y="1257192"/>
            <a:ext cx="1152128" cy="957629"/>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sz="2000" b="1" dirty="0" smtClean="0"/>
              <a:t>AP</a:t>
            </a:r>
            <a:endParaRPr lang="ar-SA" sz="2000" b="1" dirty="0"/>
          </a:p>
        </p:txBody>
      </p:sp>
      <p:sp>
        <p:nvSpPr>
          <p:cNvPr id="9" name="Rounded Rectangle 8"/>
          <p:cNvSpPr/>
          <p:nvPr/>
        </p:nvSpPr>
        <p:spPr>
          <a:xfrm>
            <a:off x="5500913" y="1281302"/>
            <a:ext cx="3206145" cy="106975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dirty="0"/>
          </a:p>
        </p:txBody>
      </p:sp>
      <p:sp>
        <p:nvSpPr>
          <p:cNvPr id="10" name="Rounded Rectangle 9"/>
          <p:cNvSpPr/>
          <p:nvPr/>
        </p:nvSpPr>
        <p:spPr>
          <a:xfrm>
            <a:off x="5925616" y="1364319"/>
            <a:ext cx="1178369" cy="67107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sz="1400" b="1" dirty="0" smtClean="0"/>
              <a:t>Web Application</a:t>
            </a:r>
            <a:endParaRPr lang="ar-SA" sz="1400" b="1" dirty="0"/>
          </a:p>
        </p:txBody>
      </p:sp>
      <p:sp>
        <p:nvSpPr>
          <p:cNvPr id="11" name="TextBox 10"/>
          <p:cNvSpPr txBox="1"/>
          <p:nvPr/>
        </p:nvSpPr>
        <p:spPr>
          <a:xfrm>
            <a:off x="1143000" y="2069068"/>
            <a:ext cx="2592288" cy="369332"/>
          </a:xfrm>
          <a:prstGeom prst="rect">
            <a:avLst/>
          </a:prstGeom>
          <a:noFill/>
        </p:spPr>
        <p:txBody>
          <a:bodyPr wrap="square" rtlCol="1">
            <a:spAutoFit/>
          </a:bodyPr>
          <a:lstStyle/>
          <a:p>
            <a:r>
              <a:rPr lang="en-US" b="1" dirty="0" smtClean="0"/>
              <a:t>Microcontroller</a:t>
            </a:r>
            <a:endParaRPr lang="ar-SA" b="1" dirty="0"/>
          </a:p>
        </p:txBody>
      </p:sp>
      <p:sp>
        <p:nvSpPr>
          <p:cNvPr id="12" name="TextBox 11"/>
          <p:cNvSpPr txBox="1"/>
          <p:nvPr/>
        </p:nvSpPr>
        <p:spPr>
          <a:xfrm>
            <a:off x="4989512" y="1992868"/>
            <a:ext cx="2592288" cy="369332"/>
          </a:xfrm>
          <a:prstGeom prst="rect">
            <a:avLst/>
          </a:prstGeom>
          <a:noFill/>
        </p:spPr>
        <p:txBody>
          <a:bodyPr wrap="square" rtlCol="1">
            <a:spAutoFit/>
          </a:bodyPr>
          <a:lstStyle/>
          <a:p>
            <a:pPr algn="r" rtl="1"/>
            <a:r>
              <a:rPr lang="en-US" b="1" dirty="0" smtClean="0"/>
              <a:t>Server</a:t>
            </a:r>
            <a:endParaRPr lang="ar-SA" b="1" dirty="0"/>
          </a:p>
        </p:txBody>
      </p:sp>
      <p:sp>
        <p:nvSpPr>
          <p:cNvPr id="13" name="Rounded Rectangle 12"/>
          <p:cNvSpPr/>
          <p:nvPr/>
        </p:nvSpPr>
        <p:spPr>
          <a:xfrm>
            <a:off x="3261320" y="2135032"/>
            <a:ext cx="108012" cy="10801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sz="2000" b="1" dirty="0"/>
          </a:p>
        </p:txBody>
      </p:sp>
      <p:sp>
        <p:nvSpPr>
          <p:cNvPr id="15" name="Rounded Rectangle 14"/>
          <p:cNvSpPr/>
          <p:nvPr/>
        </p:nvSpPr>
        <p:spPr>
          <a:xfrm>
            <a:off x="3045296" y="2135032"/>
            <a:ext cx="108012" cy="10801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sz="2000" b="1" dirty="0"/>
          </a:p>
        </p:txBody>
      </p:sp>
      <p:sp>
        <p:nvSpPr>
          <p:cNvPr id="16" name="TextBox 15"/>
          <p:cNvSpPr txBox="1"/>
          <p:nvPr/>
        </p:nvSpPr>
        <p:spPr>
          <a:xfrm>
            <a:off x="3357554" y="4643446"/>
            <a:ext cx="4274461" cy="707886"/>
          </a:xfrm>
          <a:prstGeom prst="rect">
            <a:avLst/>
          </a:prstGeom>
          <a:noFill/>
        </p:spPr>
        <p:txBody>
          <a:bodyPr wrap="square" rtlCol="0">
            <a:spAutoFit/>
          </a:bodyPr>
          <a:lstStyle/>
          <a:p>
            <a:pPr algn="l" rtl="0"/>
            <a:r>
              <a:rPr lang="en-US" sz="2000" b="1" dirty="0" smtClean="0"/>
              <a:t>1. Connect to the AP</a:t>
            </a:r>
          </a:p>
          <a:p>
            <a:pPr algn="l" rtl="0"/>
            <a:r>
              <a:rPr lang="en-US" sz="2000" b="1" dirty="0" smtClean="0"/>
              <a:t>2. Data Transmission</a:t>
            </a:r>
            <a:endParaRPr lang="en-US" sz="2000" b="1" dirty="0"/>
          </a:p>
        </p:txBody>
      </p:sp>
      <p:sp>
        <p:nvSpPr>
          <p:cNvPr id="17" name="Rounded Rectangle 16"/>
          <p:cNvSpPr/>
          <p:nvPr/>
        </p:nvSpPr>
        <p:spPr>
          <a:xfrm>
            <a:off x="5925616" y="1364319"/>
            <a:ext cx="2304256" cy="67107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sz="1400" b="1" dirty="0" smtClean="0"/>
              <a:t>Web Application</a:t>
            </a:r>
            <a:endParaRPr lang="ar-SA" sz="1400" b="1" dirty="0"/>
          </a:p>
        </p:txBody>
      </p:sp>
      <p:pic>
        <p:nvPicPr>
          <p:cNvPr id="18" name="Picture 9"/>
          <p:cNvPicPr/>
          <p:nvPr/>
        </p:nvPicPr>
        <p:blipFill>
          <a:blip r:embed="rId2" cstate="print"/>
          <a:srcRect/>
          <a:stretch>
            <a:fillRect/>
          </a:stretch>
        </p:blipFill>
        <p:spPr bwMode="auto">
          <a:xfrm>
            <a:off x="571472" y="3071810"/>
            <a:ext cx="2984992" cy="2514378"/>
          </a:xfrm>
          <a:prstGeom prst="rect">
            <a:avLst/>
          </a:prstGeom>
          <a:noFill/>
          <a:ln w="9525">
            <a:noFill/>
            <a:miter lim="800000"/>
            <a:headEnd/>
            <a:tailEnd/>
          </a:ln>
        </p:spPr>
      </p:pic>
      <p:sp>
        <p:nvSpPr>
          <p:cNvPr id="19" name="شكل بيضاوي 18"/>
          <p:cNvSpPr/>
          <p:nvPr/>
        </p:nvSpPr>
        <p:spPr>
          <a:xfrm>
            <a:off x="4572000" y="2714620"/>
            <a:ext cx="3643338" cy="121444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ESP module 2866</a:t>
            </a:r>
            <a:endParaRPr lang="ar-SA" sz="2000" b="1" dirty="0">
              <a:solidFill>
                <a:schemeClr val="tx1"/>
              </a:solidFill>
            </a:endParaRPr>
          </a:p>
        </p:txBody>
      </p:sp>
    </p:spTree>
    <p:extLst>
      <p:ext uri="{BB962C8B-B14F-4D97-AF65-F5344CB8AC3E}">
        <p14:creationId xmlns="" xmlns:p14="http://schemas.microsoft.com/office/powerpoint/2010/main" val="3075179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0" y="3643314"/>
            <a:ext cx="4143372" cy="321468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5000628" y="3714752"/>
            <a:ext cx="4143372" cy="3143248"/>
          </a:xfrm>
          <a:prstGeom prst="rect">
            <a:avLst/>
          </a:prstGeom>
          <a:noFill/>
          <a:ln w="9525">
            <a:noFill/>
            <a:miter lim="800000"/>
            <a:headEnd/>
            <a:tailEnd/>
          </a:ln>
          <a:effectLst/>
        </p:spPr>
      </p:pic>
      <p:cxnSp>
        <p:nvCxnSpPr>
          <p:cNvPr id="6" name="Straight Connector 31"/>
          <p:cNvCxnSpPr/>
          <p:nvPr/>
        </p:nvCxnSpPr>
        <p:spPr>
          <a:xfrm rot="5400000">
            <a:off x="2964657" y="5322095"/>
            <a:ext cx="3071810" cy="1588"/>
          </a:xfrm>
          <a:prstGeom prst="line">
            <a:avLst/>
          </a:prstGeom>
          <a:ln w="34925" cmpd="sng">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4" cstate="print"/>
          <a:srcRect/>
          <a:stretch>
            <a:fillRect/>
          </a:stretch>
        </p:blipFill>
        <p:spPr bwMode="auto">
          <a:xfrm>
            <a:off x="1714480" y="1928802"/>
            <a:ext cx="6357982" cy="1809755"/>
          </a:xfrm>
          <a:prstGeom prst="rect">
            <a:avLst/>
          </a:prstGeom>
          <a:noFill/>
          <a:ln w="9525">
            <a:noFill/>
            <a:miter lim="800000"/>
            <a:headEnd/>
            <a:tailEnd/>
          </a:ln>
          <a:effectLst/>
        </p:spPr>
      </p:pic>
      <p:sp>
        <p:nvSpPr>
          <p:cNvPr id="9" name="مستطيل مستدير الزوايا 8"/>
          <p:cNvSpPr/>
          <p:nvPr/>
        </p:nvSpPr>
        <p:spPr>
          <a:xfrm>
            <a:off x="2000232" y="428604"/>
            <a:ext cx="5429288" cy="150019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solidFill>
                  <a:schemeClr val="tx1"/>
                </a:solidFill>
              </a:rPr>
              <a:t>PHP  Code</a:t>
            </a:r>
            <a:endParaRPr lang="ar-SA" sz="3600"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0" y="3618698"/>
            <a:ext cx="5629291" cy="3239302"/>
          </a:xfrm>
          <a:prstGeom prst="rect">
            <a:avLst/>
          </a:prstGeom>
          <a:noFill/>
          <a:ln w="9525">
            <a:noFill/>
            <a:miter lim="800000"/>
            <a:headEnd/>
            <a:tailEnd/>
          </a:ln>
          <a:effectLst/>
        </p:spPr>
      </p:pic>
      <p:pic>
        <p:nvPicPr>
          <p:cNvPr id="9" name="Picture 2"/>
          <p:cNvPicPr>
            <a:picLocks noChangeAspect="1" noChangeArrowheads="1"/>
          </p:cNvPicPr>
          <p:nvPr/>
        </p:nvPicPr>
        <p:blipFill>
          <a:blip r:embed="rId3" cstate="print"/>
          <a:srcRect/>
          <a:stretch>
            <a:fillRect/>
          </a:stretch>
        </p:blipFill>
        <p:spPr bwMode="auto">
          <a:xfrm>
            <a:off x="5715008" y="1714488"/>
            <a:ext cx="3428992" cy="3071810"/>
          </a:xfrm>
          <a:prstGeom prst="rect">
            <a:avLst/>
          </a:prstGeom>
          <a:noFill/>
          <a:ln w="9525">
            <a:noFill/>
            <a:miter lim="800000"/>
            <a:headEnd/>
            <a:tailEnd/>
          </a:ln>
          <a:effectLst/>
        </p:spPr>
      </p:pic>
      <p:sp>
        <p:nvSpPr>
          <p:cNvPr id="10" name="شكل بيضاوي 9"/>
          <p:cNvSpPr/>
          <p:nvPr/>
        </p:nvSpPr>
        <p:spPr>
          <a:xfrm>
            <a:off x="571472" y="1142984"/>
            <a:ext cx="4857784" cy="200026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solidFill>
                  <a:schemeClr val="tx1"/>
                </a:solidFill>
              </a:rPr>
              <a:t>Database tables</a:t>
            </a:r>
            <a:endParaRPr lang="ar-SA" sz="3600"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مستطيل مستدير الزوايا 3"/>
          <p:cNvSpPr/>
          <p:nvPr/>
        </p:nvSpPr>
        <p:spPr>
          <a:xfrm>
            <a:off x="2357422" y="928670"/>
            <a:ext cx="4643470" cy="1643074"/>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Mobile  Application using MIT  APP  Inventor</a:t>
            </a:r>
          </a:p>
        </p:txBody>
      </p:sp>
      <p:cxnSp>
        <p:nvCxnSpPr>
          <p:cNvPr id="6" name="رابط بشكل مرفق 5"/>
          <p:cNvCxnSpPr/>
          <p:nvPr/>
        </p:nvCxnSpPr>
        <p:spPr>
          <a:xfrm rot="16200000" flipH="1">
            <a:off x="6072198" y="2571744"/>
            <a:ext cx="500066" cy="50006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بشكل مرفق 7"/>
          <p:cNvCxnSpPr/>
          <p:nvPr/>
        </p:nvCxnSpPr>
        <p:spPr>
          <a:xfrm rot="5400000">
            <a:off x="3143240" y="2643182"/>
            <a:ext cx="571504" cy="42862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مستطيل 8"/>
          <p:cNvSpPr/>
          <p:nvPr/>
        </p:nvSpPr>
        <p:spPr>
          <a:xfrm>
            <a:off x="5786446" y="3071810"/>
            <a:ext cx="1857388" cy="78581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Blocks</a:t>
            </a:r>
            <a:endParaRPr lang="ar-SA" sz="2400" b="1" dirty="0">
              <a:solidFill>
                <a:schemeClr val="tx1"/>
              </a:solidFill>
            </a:endParaRPr>
          </a:p>
        </p:txBody>
      </p:sp>
      <p:sp>
        <p:nvSpPr>
          <p:cNvPr id="10" name="مستطيل 9"/>
          <p:cNvSpPr/>
          <p:nvPr/>
        </p:nvSpPr>
        <p:spPr>
          <a:xfrm>
            <a:off x="2000232" y="3214686"/>
            <a:ext cx="1928826" cy="78581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800" b="1" dirty="0" smtClean="0">
                <a:solidFill>
                  <a:schemeClr val="tx1"/>
                </a:solidFill>
              </a:rPr>
              <a:t>Design</a:t>
            </a:r>
            <a:endParaRPr lang="ar-SA" sz="2800" b="1" dirty="0">
              <a:solidFill>
                <a:schemeClr val="tx1"/>
              </a:solidFill>
            </a:endParaRPr>
          </a:p>
        </p:txBody>
      </p:sp>
      <p:cxnSp>
        <p:nvCxnSpPr>
          <p:cNvPr id="15" name="رابط كسهم مستقيم 14"/>
          <p:cNvCxnSpPr/>
          <p:nvPr/>
        </p:nvCxnSpPr>
        <p:spPr>
          <a:xfrm rot="5400000">
            <a:off x="3715538" y="421402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rot="5400000">
            <a:off x="1786712" y="421402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rot="5400000">
            <a:off x="2786844" y="421402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مستطيل 24"/>
          <p:cNvSpPr/>
          <p:nvPr/>
        </p:nvSpPr>
        <p:spPr>
          <a:xfrm>
            <a:off x="928662" y="4429132"/>
            <a:ext cx="1214446" cy="78581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Buttons</a:t>
            </a:r>
            <a:endParaRPr lang="ar-SA" sz="2000" b="1" dirty="0">
              <a:solidFill>
                <a:schemeClr val="tx1"/>
              </a:solidFill>
            </a:endParaRPr>
          </a:p>
        </p:txBody>
      </p:sp>
      <p:sp>
        <p:nvSpPr>
          <p:cNvPr id="26" name="مستطيل 25"/>
          <p:cNvSpPr/>
          <p:nvPr/>
        </p:nvSpPr>
        <p:spPr>
          <a:xfrm>
            <a:off x="3857620" y="4429132"/>
            <a:ext cx="1143008" cy="78581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Text Views</a:t>
            </a:r>
            <a:endParaRPr lang="ar-SA" sz="2400" b="1" dirty="0">
              <a:solidFill>
                <a:schemeClr val="tx1"/>
              </a:solidFill>
            </a:endParaRPr>
          </a:p>
        </p:txBody>
      </p:sp>
      <p:sp>
        <p:nvSpPr>
          <p:cNvPr id="27" name="مستطيل 26"/>
          <p:cNvSpPr/>
          <p:nvPr/>
        </p:nvSpPr>
        <p:spPr>
          <a:xfrm>
            <a:off x="2428860" y="4429132"/>
            <a:ext cx="1143008" cy="78581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Labels</a:t>
            </a:r>
            <a:endParaRPr lang="ar-SA" sz="2400" b="1" dirty="0">
              <a:solidFill>
                <a:schemeClr val="tx1"/>
              </a:solidFill>
            </a:endParaRPr>
          </a:p>
        </p:txBody>
      </p:sp>
      <p:pic>
        <p:nvPicPr>
          <p:cNvPr id="3075" name="Picture 3"/>
          <p:cNvPicPr>
            <a:picLocks noGrp="1" noChangeAspect="1" noChangeArrowheads="1"/>
          </p:cNvPicPr>
          <p:nvPr>
            <p:ph idx="1"/>
          </p:nvPr>
        </p:nvPicPr>
        <p:blipFill>
          <a:blip r:embed="rId2" cstate="print"/>
          <a:srcRect/>
          <a:stretch>
            <a:fillRect/>
          </a:stretch>
        </p:blipFill>
        <p:spPr bwMode="auto">
          <a:xfrm>
            <a:off x="5786446" y="4286256"/>
            <a:ext cx="2500330" cy="21288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صورة 7"/>
          <p:cNvPicPr>
            <a:picLocks noGrp="1"/>
          </p:cNvPicPr>
          <p:nvPr>
            <p:ph idx="1"/>
          </p:nvPr>
        </p:nvPicPr>
        <p:blipFill>
          <a:blip r:embed="rId2" cstate="print"/>
          <a:srcRect/>
          <a:stretch>
            <a:fillRect/>
          </a:stretch>
        </p:blipFill>
        <p:spPr bwMode="auto">
          <a:xfrm>
            <a:off x="571472" y="1928802"/>
            <a:ext cx="3000396" cy="4746627"/>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5000628" y="1928802"/>
            <a:ext cx="3000396" cy="4714908"/>
          </a:xfrm>
          <a:prstGeom prst="rect">
            <a:avLst/>
          </a:prstGeom>
          <a:noFill/>
          <a:ln w="9525">
            <a:noFill/>
            <a:miter lim="800000"/>
            <a:headEnd/>
            <a:tailEnd/>
          </a:ln>
        </p:spPr>
      </p:pic>
      <p:sp>
        <p:nvSpPr>
          <p:cNvPr id="6" name="شكل بيضاوي 5"/>
          <p:cNvSpPr/>
          <p:nvPr/>
        </p:nvSpPr>
        <p:spPr>
          <a:xfrm>
            <a:off x="1500166" y="642918"/>
            <a:ext cx="5643602" cy="121444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Mobile  Application Design</a:t>
            </a:r>
            <a:endParaRPr lang="ar-SA" sz="2400" b="1"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xmlns="" val="0"/>
              </a:ext>
            </a:extLst>
          </a:blip>
          <a:srcRect l="30119" t="45238" r="28829" b="25199"/>
          <a:stretch/>
        </p:blipFill>
        <p:spPr bwMode="auto">
          <a:xfrm>
            <a:off x="214282" y="2285992"/>
            <a:ext cx="4929190" cy="27146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3"/>
          <p:cNvPicPr>
            <a:picLocks noChangeAspect="1" noChangeArrowheads="1"/>
          </p:cNvPicPr>
          <p:nvPr/>
        </p:nvPicPr>
        <p:blipFill>
          <a:blip r:embed="rId3" cstate="print"/>
          <a:srcRect/>
          <a:stretch>
            <a:fillRect/>
          </a:stretch>
        </p:blipFill>
        <p:spPr bwMode="auto">
          <a:xfrm>
            <a:off x="2114550" y="4668982"/>
            <a:ext cx="7029450" cy="2189018"/>
          </a:xfrm>
          <a:prstGeom prst="rect">
            <a:avLst/>
          </a:prstGeom>
          <a:noFill/>
          <a:ln w="9525">
            <a:noFill/>
            <a:miter lim="800000"/>
            <a:headEnd/>
            <a:tailEnd/>
          </a:ln>
          <a:effectLst/>
        </p:spPr>
      </p:pic>
      <p:sp>
        <p:nvSpPr>
          <p:cNvPr id="6" name="مستطيل مستدير الزوايا 5"/>
          <p:cNvSpPr/>
          <p:nvPr/>
        </p:nvSpPr>
        <p:spPr>
          <a:xfrm>
            <a:off x="2928926" y="928670"/>
            <a:ext cx="5643602" cy="1571636"/>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solidFill>
                  <a:schemeClr val="tx1"/>
                </a:solidFill>
              </a:rPr>
              <a:t>Bluetooth Connection Block</a:t>
            </a:r>
            <a:endParaRPr lang="ar-SA" sz="2400" b="1"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p:cNvPicPr>
          <p:nvPr>
            <p:ph idx="1"/>
          </p:nvPr>
        </p:nvPicPr>
        <p:blipFill>
          <a:blip r:embed="rId2" cstate="print"/>
          <a:srcRect/>
          <a:stretch>
            <a:fillRect/>
          </a:stretch>
        </p:blipFill>
        <p:spPr bwMode="auto">
          <a:xfrm>
            <a:off x="985837" y="2571744"/>
            <a:ext cx="7172325" cy="2910687"/>
          </a:xfrm>
          <a:prstGeom prst="rect">
            <a:avLst/>
          </a:prstGeom>
          <a:noFill/>
          <a:ln w="9525">
            <a:noFill/>
            <a:miter lim="800000"/>
            <a:headEnd/>
            <a:tailEnd/>
          </a:ln>
        </p:spPr>
      </p:pic>
      <p:sp>
        <p:nvSpPr>
          <p:cNvPr id="5" name="مستطيل مستدير الزوايا 4"/>
          <p:cNvSpPr/>
          <p:nvPr/>
        </p:nvSpPr>
        <p:spPr>
          <a:xfrm>
            <a:off x="1785918" y="1000108"/>
            <a:ext cx="6143668" cy="121444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b="1" dirty="0" smtClean="0">
                <a:solidFill>
                  <a:schemeClr val="tx1"/>
                </a:solidFill>
              </a:rPr>
              <a:t>Data View  Block</a:t>
            </a:r>
            <a:endParaRPr lang="ar-SA" sz="3200" b="1"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6" name="Picture 3"/>
          <p:cNvPicPr>
            <a:picLocks noGrp="1" noChangeAspect="1" noChangeArrowheads="1"/>
          </p:cNvPicPr>
          <p:nvPr>
            <p:ph idx="1"/>
          </p:nvPr>
        </p:nvPicPr>
        <p:blipFill>
          <a:blip r:embed="rId2" cstate="print"/>
          <a:srcRect/>
          <a:stretch>
            <a:fillRect/>
          </a:stretch>
        </p:blipFill>
        <p:spPr bwMode="auto">
          <a:xfrm>
            <a:off x="571472" y="1928802"/>
            <a:ext cx="4786346" cy="2143140"/>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cstate="print"/>
          <a:srcRect/>
          <a:stretch>
            <a:fillRect/>
          </a:stretch>
        </p:blipFill>
        <p:spPr bwMode="auto">
          <a:xfrm>
            <a:off x="500034" y="3929066"/>
            <a:ext cx="8020050" cy="2695575"/>
          </a:xfrm>
          <a:prstGeom prst="rect">
            <a:avLst/>
          </a:prstGeom>
          <a:noFill/>
          <a:ln w="9525">
            <a:noFill/>
            <a:miter lim="800000"/>
            <a:headEnd/>
            <a:tailEnd/>
          </a:ln>
          <a:effectLst/>
        </p:spPr>
      </p:pic>
      <p:sp>
        <p:nvSpPr>
          <p:cNvPr id="8" name="مستطيل مستدير الزوايا 7"/>
          <p:cNvSpPr/>
          <p:nvPr/>
        </p:nvSpPr>
        <p:spPr>
          <a:xfrm>
            <a:off x="3428992" y="714356"/>
            <a:ext cx="5072098" cy="13573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err="1" smtClean="0">
                <a:solidFill>
                  <a:schemeClr val="tx1"/>
                </a:solidFill>
              </a:rPr>
              <a:t>WiFi</a:t>
            </a:r>
            <a:r>
              <a:rPr lang="en-US" sz="2400" b="1" dirty="0" smtClean="0">
                <a:solidFill>
                  <a:schemeClr val="tx1"/>
                </a:solidFill>
              </a:rPr>
              <a:t> Connection Block</a:t>
            </a:r>
            <a:endParaRPr lang="ar-SA" sz="2400" b="1"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500166" y="1958180"/>
            <a:ext cx="7215238" cy="4471215"/>
          </a:xfrm>
          <a:prstGeom prst="rect">
            <a:avLst/>
          </a:prstGeom>
          <a:noFill/>
          <a:ln w="9525">
            <a:noFill/>
            <a:miter lim="800000"/>
            <a:headEnd/>
            <a:tailEnd/>
          </a:ln>
          <a:effectLst/>
        </p:spPr>
      </p:pic>
      <p:sp>
        <p:nvSpPr>
          <p:cNvPr id="5" name="مستطيل مستدير الزوايا 4"/>
          <p:cNvSpPr/>
          <p:nvPr/>
        </p:nvSpPr>
        <p:spPr>
          <a:xfrm>
            <a:off x="2143108" y="785794"/>
            <a:ext cx="4643470" cy="114300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800" b="1" dirty="0" smtClean="0">
                <a:solidFill>
                  <a:schemeClr val="tx1"/>
                </a:solidFill>
              </a:rPr>
              <a:t>Tested Track</a:t>
            </a:r>
            <a:endParaRPr lang="ar-SA" sz="2800" b="1"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مستطيل 4"/>
          <p:cNvSpPr/>
          <p:nvPr/>
        </p:nvSpPr>
        <p:spPr>
          <a:xfrm>
            <a:off x="428596" y="428604"/>
            <a:ext cx="8215370" cy="13573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800" b="1" dirty="0" smtClean="0">
                <a:solidFill>
                  <a:schemeClr val="tx1"/>
                </a:solidFill>
              </a:rPr>
              <a:t>Nablus City:</a:t>
            </a:r>
          </a:p>
          <a:p>
            <a:pPr algn="ctr"/>
            <a:r>
              <a:rPr lang="en-US" sz="2800" b="1" dirty="0" smtClean="0">
                <a:solidFill>
                  <a:schemeClr val="tx1"/>
                </a:solidFill>
              </a:rPr>
              <a:t>Avg:.0.1351</a:t>
            </a:r>
          </a:p>
          <a:p>
            <a:pPr algn="ctr"/>
            <a:r>
              <a:rPr lang="en-US" sz="2800" b="1" dirty="0" smtClean="0">
                <a:solidFill>
                  <a:schemeClr val="tx1"/>
                </a:solidFill>
              </a:rPr>
              <a:t>Std:0.1748                                       </a:t>
            </a:r>
            <a:endParaRPr lang="ar-SA" sz="2800" b="1" dirty="0">
              <a:solidFill>
                <a:schemeClr val="tx1"/>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857224" y="2285992"/>
            <a:ext cx="7000924" cy="4214842"/>
          </a:xfrm>
          <a:prstGeom prst="rect">
            <a:avLst/>
          </a:prstGeom>
          <a:noFill/>
          <a:ln w="9525">
            <a:noFill/>
            <a:miter lim="800000"/>
            <a:headEnd/>
            <a:tailEnd/>
          </a:ln>
          <a:effectLst/>
        </p:spPr>
      </p:pic>
      <p:sp>
        <p:nvSpPr>
          <p:cNvPr id="6" name="TextBox 5"/>
          <p:cNvSpPr txBox="1"/>
          <p:nvPr/>
        </p:nvSpPr>
        <p:spPr>
          <a:xfrm>
            <a:off x="6558607" y="4077072"/>
            <a:ext cx="461665" cy="1512168"/>
          </a:xfrm>
          <a:prstGeom prst="rect">
            <a:avLst/>
          </a:prstGeom>
          <a:noFill/>
          <a:ln>
            <a:noFill/>
          </a:ln>
        </p:spPr>
        <p:txBody>
          <a:bodyPr vert="vert270" wrap="square" rtlCol="1">
            <a:spAutoFit/>
          </a:bodyPr>
          <a:lstStyle/>
          <a:p>
            <a:r>
              <a:rPr lang="en-US" b="1" dirty="0" err="1" smtClean="0"/>
              <a:t>Academya</a:t>
            </a:r>
            <a:endParaRPr lang="ar-AE" b="1" dirty="0"/>
          </a:p>
        </p:txBody>
      </p:sp>
      <p:sp>
        <p:nvSpPr>
          <p:cNvPr id="7" name="TextBox 6"/>
          <p:cNvSpPr txBox="1"/>
          <p:nvPr/>
        </p:nvSpPr>
        <p:spPr>
          <a:xfrm>
            <a:off x="5580112" y="3429000"/>
            <a:ext cx="461665" cy="1152128"/>
          </a:xfrm>
          <a:prstGeom prst="rect">
            <a:avLst/>
          </a:prstGeom>
          <a:noFill/>
        </p:spPr>
        <p:txBody>
          <a:bodyPr vert="vert270" wrap="square" rtlCol="1">
            <a:spAutoFit/>
          </a:bodyPr>
          <a:lstStyle/>
          <a:p>
            <a:r>
              <a:rPr lang="en-US" b="1" dirty="0" err="1" smtClean="0"/>
              <a:t>Beit</a:t>
            </a:r>
            <a:r>
              <a:rPr lang="en-US" b="1" dirty="0" smtClean="0"/>
              <a:t> </a:t>
            </a:r>
            <a:r>
              <a:rPr lang="en-US" b="1" dirty="0" err="1" smtClean="0"/>
              <a:t>Iba</a:t>
            </a:r>
            <a:endParaRPr lang="ar-AE" b="1" dirty="0"/>
          </a:p>
        </p:txBody>
      </p:sp>
      <p:sp>
        <p:nvSpPr>
          <p:cNvPr id="8" name="TextBox 7"/>
          <p:cNvSpPr txBox="1"/>
          <p:nvPr/>
        </p:nvSpPr>
        <p:spPr>
          <a:xfrm flipH="1">
            <a:off x="5220071" y="3356992"/>
            <a:ext cx="461665" cy="2088232"/>
          </a:xfrm>
          <a:prstGeom prst="rect">
            <a:avLst/>
          </a:prstGeom>
          <a:noFill/>
        </p:spPr>
        <p:txBody>
          <a:bodyPr vert="vert270" wrap="square" rtlCol="1">
            <a:spAutoFit/>
          </a:bodyPr>
          <a:lstStyle/>
          <a:p>
            <a:r>
              <a:rPr lang="en-US" b="1" dirty="0" err="1" smtClean="0"/>
              <a:t>Tulkarem</a:t>
            </a:r>
            <a:r>
              <a:rPr lang="en-US" b="1" dirty="0" smtClean="0"/>
              <a:t> Street</a:t>
            </a:r>
            <a:endParaRPr lang="ar-AE" b="1" dirty="0"/>
          </a:p>
        </p:txBody>
      </p:sp>
      <p:sp>
        <p:nvSpPr>
          <p:cNvPr id="9" name="TextBox 8"/>
          <p:cNvSpPr txBox="1"/>
          <p:nvPr/>
        </p:nvSpPr>
        <p:spPr>
          <a:xfrm flipH="1">
            <a:off x="4571999" y="3429000"/>
            <a:ext cx="461665" cy="1008112"/>
          </a:xfrm>
          <a:prstGeom prst="rect">
            <a:avLst/>
          </a:prstGeom>
          <a:noFill/>
        </p:spPr>
        <p:txBody>
          <a:bodyPr vert="vert270" wrap="square" rtlCol="1">
            <a:spAutoFit/>
          </a:bodyPr>
          <a:lstStyle/>
          <a:p>
            <a:r>
              <a:rPr lang="en-US" b="1" dirty="0" err="1" smtClean="0"/>
              <a:t>Rafidia</a:t>
            </a:r>
            <a:endParaRPr lang="ar-AE" b="1" dirty="0"/>
          </a:p>
        </p:txBody>
      </p:sp>
      <p:sp>
        <p:nvSpPr>
          <p:cNvPr id="10" name="TextBox 9"/>
          <p:cNvSpPr txBox="1"/>
          <p:nvPr/>
        </p:nvSpPr>
        <p:spPr>
          <a:xfrm flipH="1">
            <a:off x="3851918" y="3284984"/>
            <a:ext cx="461665" cy="2016224"/>
          </a:xfrm>
          <a:prstGeom prst="rect">
            <a:avLst/>
          </a:prstGeom>
          <a:noFill/>
        </p:spPr>
        <p:txBody>
          <a:bodyPr vert="vert270" wrap="square" rtlCol="1">
            <a:spAutoFit/>
          </a:bodyPr>
          <a:lstStyle/>
          <a:p>
            <a:r>
              <a:rPr lang="en-US" b="1" dirty="0" smtClean="0"/>
              <a:t>City Center</a:t>
            </a:r>
            <a:endParaRPr lang="ar-AE" b="1" dirty="0"/>
          </a:p>
        </p:txBody>
      </p:sp>
      <p:sp>
        <p:nvSpPr>
          <p:cNvPr id="11" name="TextBox 10"/>
          <p:cNvSpPr txBox="1"/>
          <p:nvPr/>
        </p:nvSpPr>
        <p:spPr>
          <a:xfrm flipH="1">
            <a:off x="3203847" y="4221088"/>
            <a:ext cx="461665" cy="1296144"/>
          </a:xfrm>
          <a:prstGeom prst="rect">
            <a:avLst/>
          </a:prstGeom>
          <a:noFill/>
        </p:spPr>
        <p:txBody>
          <a:bodyPr vert="vert270" wrap="square" rtlCol="1">
            <a:spAutoFit/>
          </a:bodyPr>
          <a:lstStyle/>
          <a:p>
            <a:r>
              <a:rPr lang="en-US" b="1" dirty="0" err="1" smtClean="0"/>
              <a:t>Zawata</a:t>
            </a:r>
            <a:endParaRPr lang="ar-AE" b="1" dirty="0"/>
          </a:p>
        </p:txBody>
      </p:sp>
      <p:sp>
        <p:nvSpPr>
          <p:cNvPr id="12" name="TextBox 11"/>
          <p:cNvSpPr txBox="1"/>
          <p:nvPr/>
        </p:nvSpPr>
        <p:spPr>
          <a:xfrm flipH="1">
            <a:off x="2555775" y="2564904"/>
            <a:ext cx="461665" cy="2592288"/>
          </a:xfrm>
          <a:prstGeom prst="rect">
            <a:avLst/>
          </a:prstGeom>
          <a:noFill/>
        </p:spPr>
        <p:txBody>
          <a:bodyPr vert="vert270" wrap="square" rtlCol="1">
            <a:spAutoFit/>
          </a:bodyPr>
          <a:lstStyle/>
          <a:p>
            <a:r>
              <a:rPr lang="en-US" b="1" dirty="0" err="1" smtClean="0"/>
              <a:t>Mukhayyam</a:t>
            </a:r>
            <a:r>
              <a:rPr lang="en-US" b="1" dirty="0" smtClean="0"/>
              <a:t> Al  </a:t>
            </a:r>
            <a:r>
              <a:rPr lang="en-US" b="1" dirty="0" err="1" smtClean="0"/>
              <a:t>Ain</a:t>
            </a:r>
            <a:endParaRPr lang="ar-AE"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85720" y="214290"/>
            <a:ext cx="8229600" cy="1143000"/>
          </a:xfrm>
        </p:spPr>
        <p:txBody>
          <a:bodyPr/>
          <a:lstStyle/>
          <a:p>
            <a:r>
              <a:rPr lang="en-US" sz="5400" dirty="0" smtClean="0"/>
              <a:t>  Motivations</a:t>
            </a:r>
          </a:p>
        </p:txBody>
      </p:sp>
      <p:sp>
        <p:nvSpPr>
          <p:cNvPr id="5" name="Rounded Rectangle 4"/>
          <p:cNvSpPr/>
          <p:nvPr/>
        </p:nvSpPr>
        <p:spPr>
          <a:xfrm>
            <a:off x="285720" y="1643050"/>
            <a:ext cx="5929354" cy="2071701"/>
          </a:xfrm>
          <a:prstGeom prst="round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Pollution has become a global concern</a:t>
            </a:r>
          </a:p>
          <a:p>
            <a:pPr algn="ctr"/>
            <a:r>
              <a:rPr lang="en-US" dirty="0" smtClean="0"/>
              <a:t>                 -UV Radiations</a:t>
            </a:r>
          </a:p>
          <a:p>
            <a:pPr algn="ctr">
              <a:buFontTx/>
              <a:buChar char="-"/>
            </a:pPr>
            <a:r>
              <a:rPr lang="en-US" dirty="0" smtClean="0"/>
              <a:t>NO2 </a:t>
            </a:r>
          </a:p>
          <a:p>
            <a:pPr algn="ctr"/>
            <a:r>
              <a:rPr lang="en-US" dirty="0" smtClean="0"/>
              <a:t>                        -Harmful Particles        </a:t>
            </a:r>
          </a:p>
          <a:p>
            <a:pPr algn="ctr"/>
            <a:endParaRPr lang="ar-SA" dirty="0"/>
          </a:p>
        </p:txBody>
      </p:sp>
      <p:sp>
        <p:nvSpPr>
          <p:cNvPr id="6" name="Rounded Rectangle 5"/>
          <p:cNvSpPr/>
          <p:nvPr/>
        </p:nvSpPr>
        <p:spPr>
          <a:xfrm>
            <a:off x="6715140" y="2285992"/>
            <a:ext cx="2214546" cy="1107989"/>
          </a:xfrm>
          <a:prstGeom prst="roundRect">
            <a:avLst/>
          </a:prstGeom>
          <a:solidFill>
            <a:schemeClr val="accent6">
              <a:lumMod val="60000"/>
              <a:lumOff val="40000"/>
            </a:schemeClr>
          </a:solidFill>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-Global Warming</a:t>
            </a:r>
          </a:p>
          <a:p>
            <a:pPr algn="ctr"/>
            <a:r>
              <a:rPr lang="en-US" dirty="0" smtClean="0"/>
              <a:t>-Health Problems</a:t>
            </a:r>
            <a:endParaRPr lang="ar-SA" dirty="0"/>
          </a:p>
        </p:txBody>
      </p:sp>
      <p:cxnSp>
        <p:nvCxnSpPr>
          <p:cNvPr id="7" name="Straight Arrow Connector 6"/>
          <p:cNvCxnSpPr/>
          <p:nvPr/>
        </p:nvCxnSpPr>
        <p:spPr>
          <a:xfrm>
            <a:off x="6215074" y="2857496"/>
            <a:ext cx="428628" cy="1588"/>
          </a:xfrm>
          <a:prstGeom prst="straightConnector1">
            <a:avLst/>
          </a:prstGeom>
          <a:ln w="15875" cmpd="sng">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1808048" y="3963510"/>
            <a:ext cx="5040560" cy="369332"/>
          </a:xfrm>
          <a:prstGeom prst="rect">
            <a:avLst/>
          </a:prstGeom>
          <a:noFill/>
        </p:spPr>
        <p:txBody>
          <a:bodyPr wrap="square" rtlCol="1">
            <a:spAutoFit/>
          </a:bodyPr>
          <a:lstStyle/>
          <a:p>
            <a:pPr algn="ctr"/>
            <a:endParaRPr lang="ar-SA" b="1" dirty="0"/>
          </a:p>
        </p:txBody>
      </p:sp>
      <p:sp>
        <p:nvSpPr>
          <p:cNvPr id="4" name="TextBox 3"/>
          <p:cNvSpPr txBox="1"/>
          <p:nvPr/>
        </p:nvSpPr>
        <p:spPr>
          <a:xfrm>
            <a:off x="990600" y="1676400"/>
            <a:ext cx="184731" cy="584775"/>
          </a:xfrm>
          <a:prstGeom prst="rect">
            <a:avLst/>
          </a:prstGeom>
          <a:noFill/>
        </p:spPr>
        <p:txBody>
          <a:bodyPr wrap="none" rtlCol="0">
            <a:spAutoFit/>
          </a:bodyPr>
          <a:lstStyle/>
          <a:p>
            <a:endParaRPr lang="en-US" sz="3200" dirty="0">
              <a:solidFill>
                <a:srgbClr val="C00000"/>
              </a:solidFill>
            </a:endParaRPr>
          </a:p>
        </p:txBody>
      </p:sp>
      <p:sp>
        <p:nvSpPr>
          <p:cNvPr id="13" name="Rectangle 7"/>
          <p:cNvSpPr/>
          <p:nvPr/>
        </p:nvSpPr>
        <p:spPr>
          <a:xfrm flipV="1">
            <a:off x="500034" y="1357298"/>
            <a:ext cx="7086600"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26627" name="Picture 3"/>
          <p:cNvPicPr>
            <a:picLocks noChangeAspect="1" noChangeArrowheads="1"/>
          </p:cNvPicPr>
          <p:nvPr/>
        </p:nvPicPr>
        <p:blipFill>
          <a:blip r:embed="rId2" cstate="print"/>
          <a:srcRect/>
          <a:stretch>
            <a:fillRect/>
          </a:stretch>
        </p:blipFill>
        <p:spPr bwMode="auto">
          <a:xfrm>
            <a:off x="714348" y="4714884"/>
            <a:ext cx="2009775" cy="1819275"/>
          </a:xfrm>
          <a:prstGeom prst="rect">
            <a:avLst/>
          </a:prstGeom>
          <a:noFill/>
          <a:ln w="9525">
            <a:noFill/>
            <a:miter lim="800000"/>
            <a:headEnd/>
            <a:tailEnd/>
          </a:ln>
          <a:effectLst/>
        </p:spPr>
      </p:pic>
      <p:pic>
        <p:nvPicPr>
          <p:cNvPr id="26628" name="Picture 4"/>
          <p:cNvPicPr>
            <a:picLocks noChangeAspect="1" noChangeArrowheads="1"/>
          </p:cNvPicPr>
          <p:nvPr/>
        </p:nvPicPr>
        <p:blipFill>
          <a:blip r:embed="rId3" cstate="print"/>
          <a:srcRect/>
          <a:stretch>
            <a:fillRect/>
          </a:stretch>
        </p:blipFill>
        <p:spPr bwMode="auto">
          <a:xfrm>
            <a:off x="3286116" y="4714885"/>
            <a:ext cx="2038350" cy="1785949"/>
          </a:xfrm>
          <a:prstGeom prst="rect">
            <a:avLst/>
          </a:prstGeom>
          <a:noFill/>
          <a:ln w="9525">
            <a:noFill/>
            <a:miter lim="800000"/>
            <a:headEnd/>
            <a:tailEnd/>
          </a:ln>
          <a:effectLst/>
        </p:spPr>
      </p:pic>
      <p:pic>
        <p:nvPicPr>
          <p:cNvPr id="26629" name="Picture 5"/>
          <p:cNvPicPr>
            <a:picLocks noChangeAspect="1" noChangeArrowheads="1"/>
          </p:cNvPicPr>
          <p:nvPr/>
        </p:nvPicPr>
        <p:blipFill>
          <a:blip r:embed="rId4" cstate="print"/>
          <a:srcRect/>
          <a:stretch>
            <a:fillRect/>
          </a:stretch>
        </p:blipFill>
        <p:spPr bwMode="auto">
          <a:xfrm>
            <a:off x="5857884" y="4714884"/>
            <a:ext cx="2214578" cy="1766888"/>
          </a:xfrm>
          <a:prstGeom prst="rect">
            <a:avLst/>
          </a:prstGeom>
          <a:noFill/>
          <a:ln w="9525">
            <a:noFill/>
            <a:miter lim="800000"/>
            <a:headEnd/>
            <a:tailEnd/>
          </a:ln>
          <a:effectLst/>
        </p:spPr>
      </p:pic>
    </p:spTree>
    <p:extLst>
      <p:ext uri="{BB962C8B-B14F-4D97-AF65-F5344CB8AC3E}">
        <p14:creationId xmlns="" xmlns:p14="http://schemas.microsoft.com/office/powerpoint/2010/main" val="1303274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Dust density VS Population(</a:t>
            </a:r>
            <a:r>
              <a:rPr lang="en-US" sz="5400" dirty="0" smtClean="0"/>
              <a:t>N</a:t>
            </a:r>
            <a:r>
              <a:rPr lang="en-US" dirty="0" smtClean="0"/>
              <a:t>ablus)</a:t>
            </a:r>
            <a:endParaRPr lang="ar-SA"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142976" y="2214554"/>
            <a:ext cx="6143667" cy="3857652"/>
          </a:xfrm>
          <a:prstGeom prst="rect">
            <a:avLst/>
          </a:prstGeom>
          <a:noFill/>
          <a:ln w="9525">
            <a:noFill/>
            <a:miter lim="800000"/>
            <a:headEnd/>
            <a:tailEnd/>
          </a:ln>
          <a:effectLst/>
        </p:spPr>
      </p:pic>
      <p:sp>
        <p:nvSpPr>
          <p:cNvPr id="4" name="TextBox 3"/>
          <p:cNvSpPr txBox="1"/>
          <p:nvPr/>
        </p:nvSpPr>
        <p:spPr>
          <a:xfrm>
            <a:off x="4572000" y="2348880"/>
            <a:ext cx="1224136" cy="468572"/>
          </a:xfrm>
          <a:prstGeom prst="rect">
            <a:avLst/>
          </a:prstGeom>
          <a:noFill/>
        </p:spPr>
        <p:txBody>
          <a:bodyPr wrap="square" tIns="144000" rtlCol="1">
            <a:spAutoFit/>
          </a:bodyPr>
          <a:lstStyle/>
          <a:p>
            <a:r>
              <a:rPr lang="en-US" dirty="0" err="1" smtClean="0"/>
              <a:t>Academya</a:t>
            </a:r>
            <a:endParaRPr lang="ar-AE" dirty="0"/>
          </a:p>
        </p:txBody>
      </p:sp>
      <p:sp>
        <p:nvSpPr>
          <p:cNvPr id="5" name="TextBox 4"/>
          <p:cNvSpPr txBox="1"/>
          <p:nvPr/>
        </p:nvSpPr>
        <p:spPr>
          <a:xfrm>
            <a:off x="5076056" y="3429000"/>
            <a:ext cx="1656184" cy="646331"/>
          </a:xfrm>
          <a:prstGeom prst="rect">
            <a:avLst/>
          </a:prstGeom>
          <a:noFill/>
        </p:spPr>
        <p:txBody>
          <a:bodyPr wrap="square" rtlCol="1">
            <a:spAutoFit/>
          </a:bodyPr>
          <a:lstStyle/>
          <a:p>
            <a:r>
              <a:rPr lang="en-US" dirty="0" err="1" smtClean="0"/>
              <a:t>Beit</a:t>
            </a:r>
            <a:r>
              <a:rPr lang="en-US" dirty="0" smtClean="0"/>
              <a:t> </a:t>
            </a:r>
            <a:r>
              <a:rPr lang="en-US" dirty="0" err="1" smtClean="0"/>
              <a:t>Iba</a:t>
            </a:r>
            <a:endParaRPr lang="en-US" dirty="0" smtClean="0"/>
          </a:p>
          <a:p>
            <a:endParaRPr lang="ar-AE" dirty="0"/>
          </a:p>
        </p:txBody>
      </p:sp>
      <p:sp>
        <p:nvSpPr>
          <p:cNvPr id="6" name="TextBox 5"/>
          <p:cNvSpPr txBox="1"/>
          <p:nvPr/>
        </p:nvSpPr>
        <p:spPr>
          <a:xfrm>
            <a:off x="5004048" y="4221088"/>
            <a:ext cx="2232248" cy="369332"/>
          </a:xfrm>
          <a:prstGeom prst="rect">
            <a:avLst/>
          </a:prstGeom>
          <a:noFill/>
        </p:spPr>
        <p:txBody>
          <a:bodyPr wrap="square" rtlCol="1">
            <a:spAutoFit/>
          </a:bodyPr>
          <a:lstStyle/>
          <a:p>
            <a:r>
              <a:rPr lang="en-US" dirty="0" err="1" smtClean="0"/>
              <a:t>Tulkatem</a:t>
            </a:r>
            <a:r>
              <a:rPr lang="en-US" dirty="0" smtClean="0"/>
              <a:t> Street</a:t>
            </a:r>
            <a:endParaRPr lang="ar-AE" dirty="0"/>
          </a:p>
        </p:txBody>
      </p:sp>
      <p:sp>
        <p:nvSpPr>
          <p:cNvPr id="7" name="TextBox 6"/>
          <p:cNvSpPr txBox="1"/>
          <p:nvPr/>
        </p:nvSpPr>
        <p:spPr>
          <a:xfrm>
            <a:off x="4427984" y="5301208"/>
            <a:ext cx="1656184" cy="369332"/>
          </a:xfrm>
          <a:prstGeom prst="rect">
            <a:avLst/>
          </a:prstGeom>
          <a:noFill/>
        </p:spPr>
        <p:txBody>
          <a:bodyPr wrap="square" rtlCol="1">
            <a:spAutoFit/>
          </a:bodyPr>
          <a:lstStyle/>
          <a:p>
            <a:r>
              <a:rPr lang="en-US" dirty="0" err="1" smtClean="0"/>
              <a:t>Rafidia</a:t>
            </a:r>
            <a:endParaRPr lang="ar-AE" dirty="0"/>
          </a:p>
        </p:txBody>
      </p:sp>
      <p:sp>
        <p:nvSpPr>
          <p:cNvPr id="8" name="TextBox 7"/>
          <p:cNvSpPr txBox="1"/>
          <p:nvPr/>
        </p:nvSpPr>
        <p:spPr>
          <a:xfrm>
            <a:off x="2915816" y="4653136"/>
            <a:ext cx="1584176" cy="369332"/>
          </a:xfrm>
          <a:prstGeom prst="rect">
            <a:avLst/>
          </a:prstGeom>
          <a:noFill/>
        </p:spPr>
        <p:txBody>
          <a:bodyPr wrap="square" rtlCol="1">
            <a:spAutoFit/>
          </a:bodyPr>
          <a:lstStyle/>
          <a:p>
            <a:r>
              <a:rPr lang="en-US" dirty="0" smtClean="0"/>
              <a:t>City Center</a:t>
            </a:r>
            <a:endParaRPr lang="ar-AE" dirty="0"/>
          </a:p>
        </p:txBody>
      </p:sp>
      <p:sp>
        <p:nvSpPr>
          <p:cNvPr id="9" name="TextBox 8"/>
          <p:cNvSpPr txBox="1"/>
          <p:nvPr/>
        </p:nvSpPr>
        <p:spPr>
          <a:xfrm>
            <a:off x="2843808" y="3645024"/>
            <a:ext cx="1008112" cy="369332"/>
          </a:xfrm>
          <a:prstGeom prst="rect">
            <a:avLst/>
          </a:prstGeom>
          <a:noFill/>
        </p:spPr>
        <p:txBody>
          <a:bodyPr wrap="square" rtlCol="1">
            <a:spAutoFit/>
          </a:bodyPr>
          <a:lstStyle/>
          <a:p>
            <a:r>
              <a:rPr lang="en-US" dirty="0" err="1" smtClean="0"/>
              <a:t>Zawata</a:t>
            </a:r>
            <a:endParaRPr lang="ar-AE" dirty="0"/>
          </a:p>
        </p:txBody>
      </p:sp>
      <p:sp>
        <p:nvSpPr>
          <p:cNvPr id="10" name="TextBox 9"/>
          <p:cNvSpPr txBox="1"/>
          <p:nvPr/>
        </p:nvSpPr>
        <p:spPr>
          <a:xfrm>
            <a:off x="2987824" y="2564904"/>
            <a:ext cx="1512168" cy="646331"/>
          </a:xfrm>
          <a:prstGeom prst="rect">
            <a:avLst/>
          </a:prstGeom>
          <a:noFill/>
        </p:spPr>
        <p:txBody>
          <a:bodyPr wrap="square" rtlCol="1">
            <a:spAutoFit/>
          </a:bodyPr>
          <a:lstStyle/>
          <a:p>
            <a:r>
              <a:rPr lang="en-US" dirty="0" err="1" smtClean="0"/>
              <a:t>Mukhayyam</a:t>
            </a:r>
            <a:r>
              <a:rPr lang="en-US" dirty="0" smtClean="0"/>
              <a:t> AL </a:t>
            </a:r>
            <a:r>
              <a:rPr lang="en-US" dirty="0" err="1" smtClean="0"/>
              <a:t>Ain</a:t>
            </a:r>
            <a:endParaRPr lang="ar-A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
        <p:nvSpPr>
          <p:cNvPr id="5" name="عنوان 4"/>
          <p:cNvSpPr>
            <a:spLocks noGrp="1"/>
          </p:cNvSpPr>
          <p:nvPr>
            <p:ph type="title"/>
          </p:nvPr>
        </p:nvSpPr>
        <p:spPr>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fontScale="90000"/>
          </a:bodyPr>
          <a:lstStyle/>
          <a:p>
            <a:pPr algn="ctr"/>
            <a:r>
              <a:rPr lang="en-US" sz="2800" b="1" dirty="0" smtClean="0">
                <a:solidFill>
                  <a:schemeClr val="tx1"/>
                </a:solidFill>
              </a:rPr>
              <a:t>Ramallah City:</a:t>
            </a:r>
          </a:p>
          <a:p>
            <a:pPr algn="ctr"/>
            <a:r>
              <a:rPr lang="en-US" sz="2800" b="1" dirty="0" smtClean="0">
                <a:solidFill>
                  <a:schemeClr val="tx1"/>
                </a:solidFill>
              </a:rPr>
              <a:t>Avg:.0.0759</a:t>
            </a:r>
          </a:p>
          <a:p>
            <a:pPr algn="ctr"/>
            <a:r>
              <a:rPr lang="en-US" sz="2800" b="1" dirty="0" smtClean="0">
                <a:solidFill>
                  <a:schemeClr val="tx1"/>
                </a:solidFill>
              </a:rPr>
              <a:t>Std:0.0541                                      </a:t>
            </a:r>
            <a:endParaRPr lang="ar-SA" sz="2800" b="1"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971600" y="2276872"/>
            <a:ext cx="7286676" cy="4214841"/>
          </a:xfrm>
          <a:prstGeom prst="rect">
            <a:avLst/>
          </a:prstGeom>
          <a:noFill/>
          <a:ln w="9525">
            <a:noFill/>
            <a:miter lim="800000"/>
            <a:headEnd/>
            <a:tailEnd/>
          </a:ln>
          <a:effectLst/>
        </p:spPr>
      </p:pic>
      <p:sp>
        <p:nvSpPr>
          <p:cNvPr id="5" name="عنوان 4"/>
          <p:cNvSpPr>
            <a:spLocks noGrp="1"/>
          </p:cNvSpPr>
          <p:nvPr>
            <p:ph type="title"/>
          </p:nvPr>
        </p:nvSpPr>
        <p:spPr>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fontScale="90000"/>
          </a:bodyPr>
          <a:lstStyle/>
          <a:p>
            <a:pPr algn="ctr"/>
            <a:r>
              <a:rPr lang="en-US" sz="2800" b="1" dirty="0" smtClean="0">
                <a:solidFill>
                  <a:schemeClr val="tx1"/>
                </a:solidFill>
              </a:rPr>
              <a:t>Nablus City:</a:t>
            </a:r>
          </a:p>
          <a:p>
            <a:pPr algn="ctr"/>
            <a:r>
              <a:rPr lang="en-US" sz="2800" b="1" dirty="0" smtClean="0">
                <a:solidFill>
                  <a:schemeClr val="tx1"/>
                </a:solidFill>
              </a:rPr>
              <a:t>Avg:40.4286</a:t>
            </a:r>
          </a:p>
          <a:p>
            <a:pPr algn="ctr"/>
            <a:r>
              <a:rPr lang="en-US" sz="2800" b="1" dirty="0" smtClean="0">
                <a:solidFill>
                  <a:schemeClr val="tx1"/>
                </a:solidFill>
              </a:rPr>
              <a:t>Std:3.5668                                      </a:t>
            </a:r>
            <a:endParaRPr lang="ar-SA" sz="2800" b="1" dirty="0">
              <a:solidFill>
                <a:schemeClr val="tx1"/>
              </a:solidFill>
            </a:endParaRPr>
          </a:p>
        </p:txBody>
      </p:sp>
      <p:sp>
        <p:nvSpPr>
          <p:cNvPr id="4" name="TextBox 3"/>
          <p:cNvSpPr txBox="1"/>
          <p:nvPr/>
        </p:nvSpPr>
        <p:spPr>
          <a:xfrm flipH="1">
            <a:off x="6660230" y="3429000"/>
            <a:ext cx="461665" cy="1728192"/>
          </a:xfrm>
          <a:prstGeom prst="rect">
            <a:avLst/>
          </a:prstGeom>
          <a:noFill/>
        </p:spPr>
        <p:txBody>
          <a:bodyPr vert="vert270" wrap="square" rtlCol="1">
            <a:spAutoFit/>
          </a:bodyPr>
          <a:lstStyle/>
          <a:p>
            <a:r>
              <a:rPr lang="en-US" b="1" dirty="0" err="1" smtClean="0"/>
              <a:t>Acadimya</a:t>
            </a:r>
            <a:endParaRPr lang="ar-AE" b="1" dirty="0"/>
          </a:p>
        </p:txBody>
      </p:sp>
      <p:sp>
        <p:nvSpPr>
          <p:cNvPr id="6" name="TextBox 5"/>
          <p:cNvSpPr txBox="1"/>
          <p:nvPr/>
        </p:nvSpPr>
        <p:spPr>
          <a:xfrm>
            <a:off x="6084168" y="3789040"/>
            <a:ext cx="461665" cy="1368152"/>
          </a:xfrm>
          <a:prstGeom prst="rect">
            <a:avLst/>
          </a:prstGeom>
          <a:noFill/>
        </p:spPr>
        <p:txBody>
          <a:bodyPr vert="vert270" wrap="square" rtlCol="1">
            <a:spAutoFit/>
          </a:bodyPr>
          <a:lstStyle/>
          <a:p>
            <a:r>
              <a:rPr lang="en-US" b="1" dirty="0" err="1" smtClean="0"/>
              <a:t>Beit</a:t>
            </a:r>
            <a:r>
              <a:rPr lang="en-US" b="1" dirty="0" smtClean="0"/>
              <a:t> </a:t>
            </a:r>
            <a:r>
              <a:rPr lang="en-US" b="1" dirty="0" err="1" smtClean="0"/>
              <a:t>Iba</a:t>
            </a:r>
            <a:endParaRPr lang="ar-AE" b="1" dirty="0"/>
          </a:p>
        </p:txBody>
      </p:sp>
      <p:sp>
        <p:nvSpPr>
          <p:cNvPr id="7" name="TextBox 6"/>
          <p:cNvSpPr txBox="1"/>
          <p:nvPr/>
        </p:nvSpPr>
        <p:spPr>
          <a:xfrm flipH="1">
            <a:off x="5292078" y="3212976"/>
            <a:ext cx="461665" cy="2160240"/>
          </a:xfrm>
          <a:prstGeom prst="rect">
            <a:avLst/>
          </a:prstGeom>
          <a:noFill/>
        </p:spPr>
        <p:txBody>
          <a:bodyPr vert="vert270" wrap="square" rtlCol="1">
            <a:spAutoFit/>
          </a:bodyPr>
          <a:lstStyle/>
          <a:p>
            <a:r>
              <a:rPr lang="en-US" b="1" dirty="0" err="1" smtClean="0"/>
              <a:t>Tulkarem</a:t>
            </a:r>
            <a:r>
              <a:rPr lang="en-US" b="1" dirty="0" smtClean="0"/>
              <a:t> Street</a:t>
            </a:r>
            <a:endParaRPr lang="ar-AE" b="1" dirty="0"/>
          </a:p>
        </p:txBody>
      </p:sp>
      <p:sp>
        <p:nvSpPr>
          <p:cNvPr id="8" name="TextBox 7"/>
          <p:cNvSpPr txBox="1"/>
          <p:nvPr/>
        </p:nvSpPr>
        <p:spPr>
          <a:xfrm>
            <a:off x="4572000" y="3140968"/>
            <a:ext cx="461665" cy="1728192"/>
          </a:xfrm>
          <a:prstGeom prst="rect">
            <a:avLst/>
          </a:prstGeom>
          <a:noFill/>
        </p:spPr>
        <p:txBody>
          <a:bodyPr vert="vert270" wrap="square" rtlCol="1">
            <a:spAutoFit/>
          </a:bodyPr>
          <a:lstStyle/>
          <a:p>
            <a:r>
              <a:rPr lang="en-US" b="1" dirty="0" err="1" smtClean="0"/>
              <a:t>Rafidia</a:t>
            </a:r>
            <a:endParaRPr lang="ar-AE" b="1" dirty="0"/>
          </a:p>
        </p:txBody>
      </p:sp>
      <p:sp>
        <p:nvSpPr>
          <p:cNvPr id="9" name="TextBox 8"/>
          <p:cNvSpPr txBox="1"/>
          <p:nvPr/>
        </p:nvSpPr>
        <p:spPr>
          <a:xfrm>
            <a:off x="3923928" y="3645024"/>
            <a:ext cx="461665" cy="1512168"/>
          </a:xfrm>
          <a:prstGeom prst="rect">
            <a:avLst/>
          </a:prstGeom>
          <a:noFill/>
        </p:spPr>
        <p:txBody>
          <a:bodyPr vert="vert270" wrap="square" rtlCol="1">
            <a:spAutoFit/>
          </a:bodyPr>
          <a:lstStyle/>
          <a:p>
            <a:r>
              <a:rPr lang="en-US" b="1" dirty="0" smtClean="0"/>
              <a:t>City Center</a:t>
            </a:r>
            <a:endParaRPr lang="ar-AE" b="1" dirty="0"/>
          </a:p>
        </p:txBody>
      </p:sp>
      <p:sp>
        <p:nvSpPr>
          <p:cNvPr id="10" name="TextBox 9"/>
          <p:cNvSpPr txBox="1"/>
          <p:nvPr/>
        </p:nvSpPr>
        <p:spPr>
          <a:xfrm flipH="1">
            <a:off x="3275854" y="3573016"/>
            <a:ext cx="461665" cy="1368152"/>
          </a:xfrm>
          <a:prstGeom prst="rect">
            <a:avLst/>
          </a:prstGeom>
          <a:noFill/>
        </p:spPr>
        <p:txBody>
          <a:bodyPr vert="vert270" wrap="square" rtlCol="1">
            <a:spAutoFit/>
          </a:bodyPr>
          <a:lstStyle/>
          <a:p>
            <a:r>
              <a:rPr lang="en-US" b="1" dirty="0" err="1" smtClean="0"/>
              <a:t>Zawata</a:t>
            </a:r>
            <a:endParaRPr lang="ar-AE" b="1" dirty="0"/>
          </a:p>
        </p:txBody>
      </p:sp>
      <p:sp>
        <p:nvSpPr>
          <p:cNvPr id="11" name="TextBox 10"/>
          <p:cNvSpPr txBox="1"/>
          <p:nvPr/>
        </p:nvSpPr>
        <p:spPr>
          <a:xfrm>
            <a:off x="2483768" y="2780928"/>
            <a:ext cx="461665" cy="2808312"/>
          </a:xfrm>
          <a:prstGeom prst="rect">
            <a:avLst/>
          </a:prstGeom>
          <a:noFill/>
        </p:spPr>
        <p:txBody>
          <a:bodyPr vert="vert270" wrap="square" rtlCol="1">
            <a:spAutoFit/>
          </a:bodyPr>
          <a:lstStyle/>
          <a:p>
            <a:r>
              <a:rPr lang="en-US" b="1" dirty="0" err="1" smtClean="0"/>
              <a:t>Mukhayyam</a:t>
            </a:r>
            <a:r>
              <a:rPr lang="en-US" b="1" dirty="0" smtClean="0"/>
              <a:t> Al </a:t>
            </a:r>
            <a:r>
              <a:rPr lang="en-US" b="1" dirty="0" err="1" smtClean="0"/>
              <a:t>Ain</a:t>
            </a:r>
            <a:endParaRPr lang="ar-AE"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5" name="video-1524596696.mp4">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SA" dirty="0"/>
          </a:p>
        </p:txBody>
      </p:sp>
      <p:sp>
        <p:nvSpPr>
          <p:cNvPr id="3" name="عنصر نائب للمحتوى 2"/>
          <p:cNvSpPr>
            <a:spLocks noGrp="1"/>
          </p:cNvSpPr>
          <p:nvPr>
            <p:ph idx="1"/>
          </p:nvPr>
        </p:nvSpPr>
        <p:spPr/>
        <p:txBody>
          <a:bodyPr/>
          <a:lstStyle/>
          <a:p>
            <a:r>
              <a:rPr lang="en-US" dirty="0" smtClean="0"/>
              <a:t>We build a System  that monitor different environmental parameters </a:t>
            </a:r>
          </a:p>
          <a:p>
            <a:r>
              <a:rPr lang="en-US" dirty="0" smtClean="0"/>
              <a:t>Different experiments  and tests implemented on different  areas.</a:t>
            </a:r>
          </a:p>
          <a:p>
            <a:r>
              <a:rPr lang="en-US" dirty="0" smtClean="0"/>
              <a:t>We  joint our project with Palestinian community ,so they can utilize it In  Urban planning.</a:t>
            </a:r>
          </a:p>
          <a:p>
            <a:r>
              <a:rPr lang="en-US" dirty="0" smtClean="0"/>
              <a:t>We implemented a similar system to one that applied In smart cities such as </a:t>
            </a:r>
            <a:r>
              <a:rPr lang="en-US" dirty="0" err="1" smtClean="0"/>
              <a:t>milano</a:t>
            </a:r>
            <a:r>
              <a:rPr lang="en-US" dirty="0" smtClean="0"/>
              <a:t> In Italy.</a:t>
            </a:r>
            <a:endParaRPr lang="ar-SA" dirty="0"/>
          </a:p>
        </p:txBody>
      </p:sp>
      <p:sp>
        <p:nvSpPr>
          <p:cNvPr id="4" name="Rectangle 7"/>
          <p:cNvSpPr/>
          <p:nvPr/>
        </p:nvSpPr>
        <p:spPr>
          <a:xfrm>
            <a:off x="214282" y="1714489"/>
            <a:ext cx="7086600"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Recommendations </a:t>
            </a:r>
            <a:endParaRPr lang="ar-SA" dirty="0"/>
          </a:p>
        </p:txBody>
      </p:sp>
      <p:sp>
        <p:nvSpPr>
          <p:cNvPr id="3" name="عنصر نائب للمحتوى 2"/>
          <p:cNvSpPr>
            <a:spLocks noGrp="1"/>
          </p:cNvSpPr>
          <p:nvPr>
            <p:ph idx="1"/>
          </p:nvPr>
        </p:nvSpPr>
        <p:spPr/>
        <p:txBody>
          <a:bodyPr/>
          <a:lstStyle/>
          <a:p>
            <a:r>
              <a:rPr lang="en-US" dirty="0" smtClean="0"/>
              <a:t>More sensors could be attached to the system.</a:t>
            </a:r>
          </a:p>
          <a:p>
            <a:endParaRPr lang="en-US" dirty="0" smtClean="0"/>
          </a:p>
          <a:p>
            <a:r>
              <a:rPr lang="en-US" dirty="0" smtClean="0"/>
              <a:t>Real time monitoring (3G) ca be implemented instead of  offline monitoring.</a:t>
            </a:r>
          </a:p>
          <a:p>
            <a:pPr algn="just"/>
            <a:r>
              <a:rPr lang="en-US" dirty="0" smtClean="0"/>
              <a:t>This system can be used by authorities and Municipalities In Urban Planning projects ,if it is extended to include all streets of the city, or to take prompt actions such as evacuating people  ,or declaring an action day when the levels of pollution goes up.</a:t>
            </a:r>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0852" y="1519335"/>
            <a:ext cx="5550698" cy="4458028"/>
          </a:xfrm>
        </p:spPr>
        <p:txBody>
          <a:bodyPr>
            <a:noAutofit/>
          </a:bodyPr>
          <a:lstStyle/>
          <a:p>
            <a:pPr algn="ctr"/>
            <a:r>
              <a:rPr lang="en-US" sz="8000" dirty="0" smtClean="0">
                <a:solidFill>
                  <a:schemeClr val="tx2"/>
                </a:solidFill>
                <a:effectLst>
                  <a:outerShdw blurRad="38100" dist="38100" dir="2700000" algn="tl">
                    <a:srgbClr val="000000">
                      <a:alpha val="43137"/>
                    </a:srgbClr>
                  </a:outerShdw>
                </a:effectLst>
                <a:latin typeface="Pristina" panose="03060402040406080204" pitchFamily="66" charset="0"/>
              </a:rPr>
              <a:t>Thank You for Your Kind Attention!</a:t>
            </a:r>
            <a:endParaRPr lang="en-US" sz="8000" dirty="0">
              <a:solidFill>
                <a:schemeClr val="tx2"/>
              </a:solidFill>
              <a:effectLst>
                <a:outerShdw blurRad="38100" dist="38100" dir="2700000" algn="tl">
                  <a:srgbClr val="000000">
                    <a:alpha val="43137"/>
                  </a:srgbClr>
                </a:outerShdw>
              </a:effectLst>
              <a:latin typeface="Pristina" panose="03060402040406080204" pitchFamily="66" charset="0"/>
            </a:endParaRPr>
          </a:p>
        </p:txBody>
      </p:sp>
    </p:spTree>
    <p:extLst>
      <p:ext uri="{BB962C8B-B14F-4D97-AF65-F5344CB8AC3E}">
        <p14:creationId xmlns="" xmlns:p14="http://schemas.microsoft.com/office/powerpoint/2010/main" val="2069503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5400" dirty="0" smtClean="0"/>
              <a:t>Objectives</a:t>
            </a:r>
            <a:endParaRPr lang="ar-SA" dirty="0"/>
          </a:p>
        </p:txBody>
      </p:sp>
      <p:sp>
        <p:nvSpPr>
          <p:cNvPr id="3" name="عنصر نائب للمحتوى 2"/>
          <p:cNvSpPr>
            <a:spLocks noGrp="1"/>
          </p:cNvSpPr>
          <p:nvPr>
            <p:ph idx="1"/>
          </p:nvPr>
        </p:nvSpPr>
        <p:spPr/>
        <p:txBody>
          <a:bodyPr/>
          <a:lstStyle/>
          <a:p>
            <a:pPr lvl="0"/>
            <a:r>
              <a:rPr lang="en-US" sz="2800" dirty="0" smtClean="0"/>
              <a:t>keep people safe by avoiding these radiations and particles.</a:t>
            </a:r>
          </a:p>
          <a:p>
            <a:pPr lvl="0"/>
            <a:endParaRPr lang="en-US" sz="2800" dirty="0" smtClean="0"/>
          </a:p>
          <a:p>
            <a:r>
              <a:rPr lang="en-US" sz="2800" dirty="0" smtClean="0"/>
              <a:t>Meteorological science and communication engineering, and can prevent many diseases.</a:t>
            </a:r>
          </a:p>
          <a:p>
            <a:endParaRPr lang="en-US" sz="2800" dirty="0" smtClean="0"/>
          </a:p>
          <a:p>
            <a:r>
              <a:rPr lang="en-US" sz="2800" dirty="0" smtClean="0"/>
              <a:t>Not only is ethical, but it’s also Humanitarian</a:t>
            </a:r>
            <a:endParaRPr lang="ar-SA" dirty="0"/>
          </a:p>
        </p:txBody>
      </p:sp>
      <p:sp>
        <p:nvSpPr>
          <p:cNvPr id="4" name="Rectangle 7"/>
          <p:cNvSpPr/>
          <p:nvPr/>
        </p:nvSpPr>
        <p:spPr>
          <a:xfrm flipV="1">
            <a:off x="428596" y="171448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a:t>
            </a:r>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571472" y="2857496"/>
            <a:ext cx="7072362" cy="3714776"/>
          </a:xfrm>
          <a:prstGeom prst="rect">
            <a:avLst/>
          </a:prstGeom>
          <a:noFill/>
          <a:ln w="9525">
            <a:noFill/>
            <a:miter lim="800000"/>
            <a:headEnd/>
            <a:tailEnd/>
          </a:ln>
          <a:effectLst/>
        </p:spPr>
      </p:pic>
      <p:sp>
        <p:nvSpPr>
          <p:cNvPr id="5" name="مستطيل 4"/>
          <p:cNvSpPr/>
          <p:nvPr/>
        </p:nvSpPr>
        <p:spPr>
          <a:xfrm>
            <a:off x="857224" y="2143116"/>
            <a:ext cx="1290353" cy="369332"/>
          </a:xfrm>
          <a:prstGeom prst="rect">
            <a:avLst/>
          </a:prstGeom>
        </p:spPr>
        <p:txBody>
          <a:bodyPr wrap="none">
            <a:spAutoFit/>
          </a:bodyPr>
          <a:lstStyle/>
          <a:p>
            <a:r>
              <a:rPr lang="en-US" dirty="0" smtClean="0">
                <a:solidFill>
                  <a:schemeClr val="accent1"/>
                </a:solidFill>
              </a:rPr>
              <a:t>The Survey</a:t>
            </a:r>
            <a:endParaRPr lang="en-US" dirty="0">
              <a:solidFill>
                <a:schemeClr val="accent1"/>
              </a:solidFill>
            </a:endParaRPr>
          </a:p>
        </p:txBody>
      </p:sp>
      <p:sp>
        <p:nvSpPr>
          <p:cNvPr id="6" name="Rectangle 7"/>
          <p:cNvSpPr/>
          <p:nvPr/>
        </p:nvSpPr>
        <p:spPr>
          <a:xfrm flipV="1">
            <a:off x="357158" y="171448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r>
              <a:rPr lang="en-US" dirty="0" smtClean="0"/>
              <a:t>Introduction</a:t>
            </a:r>
            <a:endParaRPr lang="en-US" sz="2800" dirty="0"/>
          </a:p>
        </p:txBody>
      </p:sp>
      <p:graphicFrame>
        <p:nvGraphicFramePr>
          <p:cNvPr id="5" name="Content Placeholder 6"/>
          <p:cNvGraphicFramePr>
            <a:graphicFrameLocks noGrp="1"/>
          </p:cNvGraphicFramePr>
          <p:nvPr>
            <p:ph idx="1"/>
            <p:extLst>
              <p:ext uri="{D42A27DB-BD31-4B8C-83A1-F6EECF244321}">
                <p14:modId xmlns="" xmlns:p14="http://schemas.microsoft.com/office/powerpoint/2010/main" val="1707809287"/>
              </p:ext>
            </p:extLst>
          </p:nvPr>
        </p:nvGraphicFramePr>
        <p:xfrm>
          <a:off x="747560" y="3512804"/>
          <a:ext cx="7162800"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990600" y="1676400"/>
            <a:ext cx="2155590" cy="584775"/>
          </a:xfrm>
          <a:prstGeom prst="rect">
            <a:avLst/>
          </a:prstGeom>
          <a:noFill/>
        </p:spPr>
        <p:txBody>
          <a:bodyPr wrap="none" rtlCol="0">
            <a:spAutoFit/>
          </a:bodyPr>
          <a:lstStyle/>
          <a:p>
            <a:r>
              <a:rPr lang="en-US" sz="3200" dirty="0" smtClean="0">
                <a:solidFill>
                  <a:schemeClr val="accent1"/>
                </a:solidFill>
              </a:rPr>
              <a:t>The Survey</a:t>
            </a:r>
            <a:endParaRPr lang="en-US" sz="3200" dirty="0">
              <a:solidFill>
                <a:schemeClr val="accent1"/>
              </a:solidFill>
            </a:endParaRPr>
          </a:p>
        </p:txBody>
      </p:sp>
      <p:pic>
        <p:nvPicPr>
          <p:cNvPr id="30721" name="Picture 1"/>
          <p:cNvPicPr>
            <a:picLocks noChangeAspect="1" noChangeArrowheads="1"/>
          </p:cNvPicPr>
          <p:nvPr/>
        </p:nvPicPr>
        <p:blipFill>
          <a:blip r:embed="rId3" cstate="print"/>
          <a:srcRect/>
          <a:stretch>
            <a:fillRect/>
          </a:stretch>
        </p:blipFill>
        <p:spPr bwMode="auto">
          <a:xfrm>
            <a:off x="214282" y="2285992"/>
            <a:ext cx="5695950" cy="3152775"/>
          </a:xfrm>
          <a:prstGeom prst="rect">
            <a:avLst/>
          </a:prstGeom>
          <a:noFill/>
          <a:ln w="9525">
            <a:noFill/>
            <a:miter lim="800000"/>
            <a:headEnd/>
            <a:tailEnd/>
          </a:ln>
          <a:effectLst/>
        </p:spPr>
      </p:pic>
      <p:sp>
        <p:nvSpPr>
          <p:cNvPr id="8" name="Rectangle 7"/>
          <p:cNvSpPr/>
          <p:nvPr/>
        </p:nvSpPr>
        <p:spPr>
          <a:xfrm flipV="1">
            <a:off x="428596" y="1357298"/>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extLst>
      <p:ext uri="{BB962C8B-B14F-4D97-AF65-F5344CB8AC3E}">
        <p14:creationId xmlns="" xmlns:p14="http://schemas.microsoft.com/office/powerpoint/2010/main" val="1406072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a:t>
            </a:r>
            <a:endParaRPr lang="ar-SA" dirty="0"/>
          </a:p>
        </p:txBody>
      </p:sp>
      <p:sp>
        <p:nvSpPr>
          <p:cNvPr id="3" name="عنصر نائب للمحتوى 2"/>
          <p:cNvSpPr>
            <a:spLocks noGrp="1"/>
          </p:cNvSpPr>
          <p:nvPr>
            <p:ph idx="1"/>
          </p:nvPr>
        </p:nvSpPr>
        <p:spPr/>
        <p:txBody>
          <a:bodyPr/>
          <a:lstStyle/>
          <a:p>
            <a:r>
              <a:rPr lang="en-US" b="1" dirty="0" smtClean="0">
                <a:solidFill>
                  <a:schemeClr val="accent1">
                    <a:lumMod val="75000"/>
                  </a:schemeClr>
                </a:solidFill>
              </a:rPr>
              <a:t>What is the ultra violate (UV) index ?</a:t>
            </a:r>
          </a:p>
          <a:p>
            <a:pPr>
              <a:buNone/>
            </a:pPr>
            <a:r>
              <a:rPr lang="en-US" dirty="0" smtClean="0"/>
              <a:t>   The </a:t>
            </a:r>
            <a:r>
              <a:rPr lang="en-US" b="1" dirty="0" smtClean="0"/>
              <a:t>UV index </a:t>
            </a:r>
            <a:r>
              <a:rPr lang="en-US" dirty="0" smtClean="0"/>
              <a:t>is an international standard measurement of the strength of the UV radiation at a particular place and time</a:t>
            </a:r>
          </a:p>
          <a:p>
            <a:pPr>
              <a:buNone/>
            </a:pPr>
            <a:endParaRPr lang="en-US" dirty="0" smtClean="0"/>
          </a:p>
          <a:p>
            <a:r>
              <a:rPr lang="en-GB" b="1" dirty="0" smtClean="0">
                <a:solidFill>
                  <a:schemeClr val="accent1">
                    <a:lumMod val="75000"/>
                  </a:schemeClr>
                </a:solidFill>
              </a:rPr>
              <a:t>What is the Air quality (AQ) index ?</a:t>
            </a:r>
          </a:p>
          <a:p>
            <a:pPr>
              <a:buNone/>
            </a:pPr>
            <a:r>
              <a:rPr lang="en-GB" dirty="0" smtClean="0"/>
              <a:t>   An </a:t>
            </a:r>
            <a:r>
              <a:rPr lang="en-GB" b="1" dirty="0" smtClean="0"/>
              <a:t>air quality index</a:t>
            </a:r>
            <a:r>
              <a:rPr lang="en-GB" dirty="0" smtClean="0"/>
              <a:t> </a:t>
            </a:r>
            <a:r>
              <a:rPr lang="en-GB" b="1" dirty="0" smtClean="0"/>
              <a:t>(AQI) </a:t>
            </a:r>
            <a:r>
              <a:rPr lang="en-GB" dirty="0" smtClean="0"/>
              <a:t>is a number that represent air pollution and particles concentration in the air.</a:t>
            </a:r>
          </a:p>
          <a:p>
            <a:pPr>
              <a:buNone/>
            </a:pPr>
            <a:endParaRPr lang="en-US" dirty="0" smtClean="0"/>
          </a:p>
          <a:p>
            <a:endParaRPr lang="ar-SA" dirty="0"/>
          </a:p>
        </p:txBody>
      </p:sp>
      <p:sp>
        <p:nvSpPr>
          <p:cNvPr id="4" name="Rectangle 7"/>
          <p:cNvSpPr/>
          <p:nvPr/>
        </p:nvSpPr>
        <p:spPr>
          <a:xfrm flipV="1">
            <a:off x="428596" y="164305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Project Discussion </a:t>
            </a:r>
            <a:br>
              <a:rPr lang="en-US" dirty="0" smtClean="0"/>
            </a:br>
            <a:endParaRPr lang="en-GB" dirty="0"/>
          </a:p>
        </p:txBody>
      </p:sp>
      <p:sp>
        <p:nvSpPr>
          <p:cNvPr id="3" name="عنصر نائب للمحتوى 2"/>
          <p:cNvSpPr>
            <a:spLocks noGrp="1"/>
          </p:cNvSpPr>
          <p:nvPr>
            <p:ph idx="1"/>
          </p:nvPr>
        </p:nvSpPr>
        <p:spPr/>
        <p:txBody>
          <a:bodyPr>
            <a:normAutofit fontScale="92500" lnSpcReduction="10000"/>
          </a:bodyPr>
          <a:lstStyle/>
          <a:p>
            <a:r>
              <a:rPr lang="en-US" dirty="0" smtClean="0">
                <a:solidFill>
                  <a:schemeClr val="tx1">
                    <a:lumMod val="95000"/>
                    <a:lumOff val="5000"/>
                  </a:schemeClr>
                </a:solidFill>
              </a:rPr>
              <a:t>Design a smart box attached with multiple sensors.</a:t>
            </a:r>
          </a:p>
          <a:p>
            <a:pPr>
              <a:buNone/>
            </a:pPr>
            <a:r>
              <a:rPr lang="en-US" dirty="0" smtClean="0">
                <a:solidFill>
                  <a:schemeClr val="tx1">
                    <a:lumMod val="95000"/>
                    <a:lumOff val="5000"/>
                  </a:schemeClr>
                </a:solidFill>
              </a:rPr>
              <a:t>     -UV </a:t>
            </a:r>
          </a:p>
          <a:p>
            <a:pPr>
              <a:buNone/>
            </a:pPr>
            <a:r>
              <a:rPr lang="en-US" dirty="0" smtClean="0">
                <a:solidFill>
                  <a:schemeClr val="tx1">
                    <a:lumMod val="95000"/>
                    <a:lumOff val="5000"/>
                  </a:schemeClr>
                </a:solidFill>
              </a:rPr>
              <a:t>     -GP2Y</a:t>
            </a:r>
          </a:p>
          <a:p>
            <a:pPr>
              <a:buNone/>
            </a:pPr>
            <a:r>
              <a:rPr lang="en-US" dirty="0" smtClean="0">
                <a:solidFill>
                  <a:schemeClr val="tx1">
                    <a:lumMod val="95000"/>
                    <a:lumOff val="5000"/>
                  </a:schemeClr>
                </a:solidFill>
              </a:rPr>
              <a:t>     -CO2,</a:t>
            </a:r>
            <a:r>
              <a:rPr lang="en-US" sz="2400" dirty="0" smtClean="0"/>
              <a:t> N</a:t>
            </a:r>
            <a:r>
              <a:rPr lang="en-US" dirty="0" smtClean="0">
                <a:solidFill>
                  <a:schemeClr val="tx1">
                    <a:lumMod val="95000"/>
                    <a:lumOff val="5000"/>
                  </a:schemeClr>
                </a:solidFill>
              </a:rPr>
              <a:t>O2</a:t>
            </a:r>
          </a:p>
          <a:p>
            <a:pPr>
              <a:buNone/>
            </a:pPr>
            <a:r>
              <a:rPr lang="en-US" dirty="0" smtClean="0">
                <a:solidFill>
                  <a:schemeClr val="tx1">
                    <a:lumMod val="95000"/>
                    <a:lumOff val="5000"/>
                  </a:schemeClr>
                </a:solidFill>
              </a:rPr>
              <a:t>     -Temperature</a:t>
            </a:r>
          </a:p>
          <a:p>
            <a:r>
              <a:rPr lang="en-US" dirty="0" smtClean="0">
                <a:solidFill>
                  <a:schemeClr val="tx1">
                    <a:lumMod val="95000"/>
                    <a:lumOff val="5000"/>
                  </a:schemeClr>
                </a:solidFill>
              </a:rPr>
              <a:t>Smart box installed on moving vehicle .</a:t>
            </a:r>
          </a:p>
          <a:p>
            <a:r>
              <a:rPr lang="en-US" dirty="0" smtClean="0">
                <a:solidFill>
                  <a:schemeClr val="tx1">
                    <a:lumMod val="95000"/>
                    <a:lumOff val="5000"/>
                  </a:schemeClr>
                </a:solidFill>
              </a:rPr>
              <a:t>Collect the data and store it on local storage on the smart box.</a:t>
            </a:r>
          </a:p>
          <a:p>
            <a:r>
              <a:rPr lang="en-US" dirty="0" smtClean="0">
                <a:solidFill>
                  <a:schemeClr val="tx1">
                    <a:lumMod val="95000"/>
                    <a:lumOff val="5000"/>
                  </a:schemeClr>
                </a:solidFill>
              </a:rPr>
              <a:t>Transmit the data wirelessly to a mobile phone, which act as a relay station to transmit the data to a Central Processing Station.</a:t>
            </a:r>
          </a:p>
          <a:p>
            <a:endParaRPr lang="en-US" dirty="0" smtClean="0">
              <a:solidFill>
                <a:schemeClr val="tx1">
                  <a:lumMod val="95000"/>
                  <a:lumOff val="5000"/>
                </a:schemeClr>
              </a:solidFill>
            </a:endParaRPr>
          </a:p>
          <a:p>
            <a:endParaRPr lang="en-US" dirty="0" smtClean="0">
              <a:solidFill>
                <a:schemeClr val="tx1">
                  <a:lumMod val="95000"/>
                  <a:lumOff val="5000"/>
                </a:schemeClr>
              </a:solidFill>
            </a:endParaRPr>
          </a:p>
          <a:p>
            <a:endParaRPr lang="en-US" dirty="0" smtClean="0">
              <a:solidFill>
                <a:schemeClr val="tx1">
                  <a:lumMod val="95000"/>
                  <a:lumOff val="5000"/>
                </a:schemeClr>
              </a:solidFill>
            </a:endParaRPr>
          </a:p>
          <a:p>
            <a:endParaRPr lang="en-US" dirty="0" smtClean="0">
              <a:solidFill>
                <a:schemeClr val="tx1">
                  <a:lumMod val="95000"/>
                  <a:lumOff val="5000"/>
                </a:schemeClr>
              </a:solidFill>
            </a:endParaRPr>
          </a:p>
          <a:p>
            <a:endParaRPr lang="en-US" dirty="0" smtClean="0">
              <a:solidFill>
                <a:schemeClr val="tx1">
                  <a:lumMod val="95000"/>
                  <a:lumOff val="5000"/>
                </a:schemeClr>
              </a:solidFill>
            </a:endParaRPr>
          </a:p>
          <a:p>
            <a:endParaRPr lang="en-US" dirty="0" smtClean="0">
              <a:solidFill>
                <a:schemeClr val="tx1">
                  <a:lumMod val="95000"/>
                  <a:lumOff val="5000"/>
                </a:schemeClr>
              </a:solidFill>
            </a:endParaRPr>
          </a:p>
          <a:p>
            <a:endParaRPr lang="en-GB" dirty="0">
              <a:solidFill>
                <a:schemeClr val="tx1">
                  <a:lumMod val="95000"/>
                  <a:lumOff val="5000"/>
                </a:schemeClr>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of the project </a:t>
            </a:r>
            <a:endParaRPr lang="ar-SA" dirty="0"/>
          </a:p>
        </p:txBody>
      </p:sp>
      <p:sp>
        <p:nvSpPr>
          <p:cNvPr id="5" name="Rectangle 7"/>
          <p:cNvSpPr/>
          <p:nvPr/>
        </p:nvSpPr>
        <p:spPr>
          <a:xfrm flipV="1">
            <a:off x="285720" y="1643050"/>
            <a:ext cx="70866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عنصر نائب للمحتوى 2"/>
          <p:cNvSpPr>
            <a:spLocks noGrp="1"/>
          </p:cNvSpPr>
          <p:nvPr>
            <p:ph idx="1"/>
          </p:nvPr>
        </p:nvSpPr>
        <p:spPr/>
        <p:txBody>
          <a:bodyPr/>
          <a:lstStyle/>
          <a:p>
            <a:r>
              <a:rPr lang="en-US" b="1" dirty="0" smtClean="0">
                <a:solidFill>
                  <a:schemeClr val="accent1">
                    <a:lumMod val="75000"/>
                  </a:schemeClr>
                </a:solidFill>
              </a:rPr>
              <a:t>The following sensors will be used to measure the Required environmental variables :</a:t>
            </a:r>
          </a:p>
          <a:p>
            <a:pPr>
              <a:buFont typeface="+mj-lt"/>
              <a:buAutoNum type="arabicPeriod"/>
            </a:pPr>
            <a:r>
              <a:rPr lang="en-US" b="1" dirty="0" smtClean="0">
                <a:solidFill>
                  <a:schemeClr val="tx1"/>
                </a:solidFill>
              </a:rPr>
              <a:t>UV-m 30</a:t>
            </a:r>
            <a:r>
              <a:rPr lang="en-US" dirty="0" smtClean="0">
                <a:solidFill>
                  <a:schemeClr val="tx1"/>
                </a:solidFill>
              </a:rPr>
              <a:t> sensor to measure the UVI.</a:t>
            </a:r>
          </a:p>
          <a:p>
            <a:pPr>
              <a:buFont typeface="+mj-lt"/>
              <a:buAutoNum type="arabicPeriod"/>
            </a:pPr>
            <a:r>
              <a:rPr lang="en-US" b="1" dirty="0" smtClean="0">
                <a:solidFill>
                  <a:schemeClr val="tx1"/>
                </a:solidFill>
              </a:rPr>
              <a:t>GP2Y10</a:t>
            </a:r>
            <a:r>
              <a:rPr lang="en-US" dirty="0" smtClean="0">
                <a:solidFill>
                  <a:schemeClr val="tx1"/>
                </a:solidFill>
              </a:rPr>
              <a:t> sensor to measure the AQI.</a:t>
            </a:r>
          </a:p>
          <a:p>
            <a:r>
              <a:rPr lang="en-US" b="1" dirty="0" smtClean="0">
                <a:solidFill>
                  <a:schemeClr val="accent1">
                    <a:lumMod val="75000"/>
                  </a:schemeClr>
                </a:solidFill>
              </a:rPr>
              <a:t>These sensors were chosen due to their:</a:t>
            </a:r>
          </a:p>
          <a:p>
            <a:pPr>
              <a:buFont typeface="+mj-lt"/>
              <a:buAutoNum type="arabicPeriod"/>
            </a:pPr>
            <a:r>
              <a:rPr lang="en-US" dirty="0" smtClean="0">
                <a:solidFill>
                  <a:schemeClr val="tx1"/>
                </a:solidFill>
              </a:rPr>
              <a:t>Low power consumption.</a:t>
            </a:r>
          </a:p>
          <a:p>
            <a:pPr>
              <a:buFont typeface="+mj-lt"/>
              <a:buAutoNum type="arabicPeriod"/>
            </a:pPr>
            <a:r>
              <a:rPr lang="en-US" dirty="0" smtClean="0">
                <a:solidFill>
                  <a:schemeClr val="tx1"/>
                </a:solidFill>
              </a:rPr>
              <a:t>High sensitivity.</a:t>
            </a:r>
          </a:p>
          <a:p>
            <a:pPr>
              <a:buFont typeface="+mj-lt"/>
              <a:buAutoNum type="arabicPeriod"/>
            </a:pPr>
            <a:r>
              <a:rPr lang="en-US" dirty="0" smtClean="0">
                <a:solidFill>
                  <a:schemeClr val="tx1"/>
                </a:solidFill>
              </a:rPr>
              <a:t>Small and thin surface .</a:t>
            </a:r>
          </a:p>
          <a:p>
            <a:pPr>
              <a:buFont typeface="+mj-lt"/>
              <a:buAutoNum type="arabicPeriod"/>
            </a:pPr>
            <a:r>
              <a:rPr lang="en-US" dirty="0" smtClean="0">
                <a:solidFill>
                  <a:schemeClr val="tx1"/>
                </a:solidFill>
              </a:rPr>
              <a:t>Low cost.</a:t>
            </a:r>
          </a:p>
          <a:p>
            <a:pPr>
              <a:buFont typeface="+mj-lt"/>
              <a:buAutoNum type="arabicPeriod"/>
            </a:pPr>
            <a:endParaRPr lang="en-US" dirty="0" smtClean="0">
              <a:solidFill>
                <a:schemeClr val="tx1"/>
              </a:solidFill>
            </a:endParaRPr>
          </a:p>
          <a:p>
            <a:endParaRPr lang="en-US" dirty="0" smtClean="0">
              <a:solidFill>
                <a:schemeClr val="tx1"/>
              </a:solidFill>
            </a:endParaRPr>
          </a:p>
          <a:p>
            <a:pPr>
              <a:buFont typeface="+mj-lt"/>
              <a:buAutoNum type="arabicPeriod"/>
            </a:pPr>
            <a:endParaRPr lang="en-GB" dirty="0"/>
          </a:p>
        </p:txBody>
      </p:sp>
      <p:pic>
        <p:nvPicPr>
          <p:cNvPr id="7" name="صورة 6" descr="687474703a2f2f7777772e69736565726f626f742e636f6d2f696d672f666f746f5f70726f64756b2f343755564d2d33304125323055562532302532306d6f64756c652e6a7067"/>
          <p:cNvPicPr/>
          <p:nvPr/>
        </p:nvPicPr>
        <p:blipFill>
          <a:blip r:embed="rId2" cstate="print"/>
          <a:srcRect/>
          <a:stretch>
            <a:fillRect/>
          </a:stretch>
        </p:blipFill>
        <p:spPr bwMode="auto">
          <a:xfrm>
            <a:off x="4143372" y="5369357"/>
            <a:ext cx="2292553" cy="1488643"/>
          </a:xfrm>
          <a:prstGeom prst="rect">
            <a:avLst/>
          </a:prstGeom>
          <a:noFill/>
          <a:ln w="9525">
            <a:noFill/>
            <a:miter lim="800000"/>
            <a:headEnd/>
            <a:tailEnd/>
          </a:ln>
        </p:spPr>
      </p:pic>
      <p:pic>
        <p:nvPicPr>
          <p:cNvPr id="8" name="صورة 7"/>
          <p:cNvPicPr/>
          <p:nvPr/>
        </p:nvPicPr>
        <p:blipFill>
          <a:blip r:embed="rId3" cstate="print"/>
          <a:srcRect/>
          <a:stretch>
            <a:fillRect/>
          </a:stretch>
        </p:blipFill>
        <p:spPr bwMode="auto">
          <a:xfrm>
            <a:off x="6444970" y="4214818"/>
            <a:ext cx="2699030" cy="159471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5504</TotalTime>
  <Words>834</Words>
  <Application>Microsoft Office PowerPoint</Application>
  <PresentationFormat>On-screen Show (4:3)</PresentationFormat>
  <Paragraphs>230</Paragraphs>
  <Slides>36</Slides>
  <Notes>1</Notes>
  <HiddenSlides>0</HiddenSlides>
  <MMClips>1</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               An-Najah National University               Telecommunications Engineering Department                              Design and Implementation of an Environmental Monitoring Network     </vt:lpstr>
      <vt:lpstr>Outline</vt:lpstr>
      <vt:lpstr>  Motivations</vt:lpstr>
      <vt:lpstr>Objectives</vt:lpstr>
      <vt:lpstr>Introduction</vt:lpstr>
      <vt:lpstr>Introduction</vt:lpstr>
      <vt:lpstr>Introduction</vt:lpstr>
      <vt:lpstr>Project Discussion  </vt:lpstr>
      <vt:lpstr>Design of the project </vt:lpstr>
      <vt:lpstr>Design of the project </vt:lpstr>
      <vt:lpstr>Design of the project </vt:lpstr>
      <vt:lpstr>Design of the project </vt:lpstr>
      <vt:lpstr>Design of the project </vt:lpstr>
      <vt:lpstr>Design of the project </vt:lpstr>
      <vt:lpstr>Design of the project </vt:lpstr>
      <vt:lpstr>Design of the project </vt:lpstr>
      <vt:lpstr>Slide 17</vt:lpstr>
      <vt:lpstr>Microcontroller</vt:lpstr>
      <vt:lpstr>Slide 19</vt:lpstr>
      <vt:lpstr>Slide 20</vt:lpstr>
      <vt:lpstr>Slide 21</vt:lpstr>
      <vt:lpstr>Slide 22</vt:lpstr>
      <vt:lpstr>Slide 23</vt:lpstr>
      <vt:lpstr>Slide 24</vt:lpstr>
      <vt:lpstr>Slide 25</vt:lpstr>
      <vt:lpstr>Slide 26</vt:lpstr>
      <vt:lpstr>Slide 27</vt:lpstr>
      <vt:lpstr>Slide 28</vt:lpstr>
      <vt:lpstr>Slide 29</vt:lpstr>
      <vt:lpstr>Dust density VS Population(Nablus)</vt:lpstr>
      <vt:lpstr>Ramallah City: Avg:.0.0759 Std:0.0541                                      </vt:lpstr>
      <vt:lpstr>Nablus City: Avg:40.4286 Std:3.5668                                      </vt:lpstr>
      <vt:lpstr>Slide 33</vt:lpstr>
      <vt:lpstr>Conclusion</vt:lpstr>
      <vt:lpstr>Recommendations </vt:lpstr>
      <vt:lpstr>Thank You for Your Kind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Nooraldin Muala</dc:creator>
  <cp:lastModifiedBy>ADMIN_R</cp:lastModifiedBy>
  <cp:revision>150</cp:revision>
  <dcterms:created xsi:type="dcterms:W3CDTF">2013-01-02T16:10:08Z</dcterms:created>
  <dcterms:modified xsi:type="dcterms:W3CDTF">2018-04-30T09:34:43Z</dcterms:modified>
</cp:coreProperties>
</file>