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9"/>
  </p:notesMasterIdLst>
  <p:sldIdLst>
    <p:sldId id="256" r:id="rId2"/>
    <p:sldId id="258" r:id="rId3"/>
    <p:sldId id="259" r:id="rId4"/>
    <p:sldId id="265" r:id="rId5"/>
    <p:sldId id="279" r:id="rId6"/>
    <p:sldId id="266" r:id="rId7"/>
    <p:sldId id="267" r:id="rId8"/>
    <p:sldId id="283" r:id="rId9"/>
    <p:sldId id="263" r:id="rId10"/>
    <p:sldId id="284" r:id="rId11"/>
    <p:sldId id="280" r:id="rId12"/>
    <p:sldId id="281" r:id="rId13"/>
    <p:sldId id="274" r:id="rId14"/>
    <p:sldId id="275" r:id="rId15"/>
    <p:sldId id="276" r:id="rId16"/>
    <p:sldId id="277" r:id="rId17"/>
    <p:sldId id="264"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FE02C"/>
    <a:srgbClr val="CC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87993" autoAdjust="0"/>
  </p:normalViewPr>
  <p:slideViewPr>
    <p:cSldViewPr>
      <p:cViewPr varScale="1">
        <p:scale>
          <a:sx n="68" d="100"/>
          <a:sy n="68" d="100"/>
        </p:scale>
        <p:origin x="-122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3C3545-2ECD-423D-99FA-9A99170A26C2}" type="datetimeFigureOut">
              <a:rPr lang="en-US" smtClean="0"/>
              <a:pPr/>
              <a:t>5/19/2013</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BE25AD-66F9-4239-A36F-DB5665EBE70F}" type="slidenum">
              <a:rPr lang="en-US" smtClean="0"/>
              <a:pPr/>
              <a:t>‹#›</a:t>
            </a:fld>
            <a:endParaRPr lang="en-US"/>
          </a:p>
        </p:txBody>
      </p:sp>
    </p:spTree>
    <p:extLst>
      <p:ext uri="{BB962C8B-B14F-4D97-AF65-F5344CB8AC3E}">
        <p14:creationId xmlns:p14="http://schemas.microsoft.com/office/powerpoint/2010/main" val="31050380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dirty="0" smtClean="0">
                <a:solidFill>
                  <a:schemeClr val="bg1"/>
                </a:solidFill>
                <a:cs typeface="Lucida Sans Unicode" pitchFamily="34" charset="0"/>
              </a:rPr>
              <a:t>When  we observe an image with our eyes, the image “persists” in our vision for about 1/25</a:t>
            </a:r>
            <a:r>
              <a:rPr lang="en-US" sz="1200" baseline="30000" dirty="0" smtClean="0">
                <a:solidFill>
                  <a:schemeClr val="bg1"/>
                </a:solidFill>
                <a:cs typeface="Lucida Sans Unicode" pitchFamily="34" charset="0"/>
              </a:rPr>
              <a:t>th</a:t>
            </a:r>
            <a:r>
              <a:rPr lang="en-US" sz="1200" dirty="0" smtClean="0">
                <a:solidFill>
                  <a:schemeClr val="bg1"/>
                </a:solidFill>
                <a:cs typeface="Lucida Sans Unicode" pitchFamily="34" charset="0"/>
              </a:rPr>
              <a:t> of a second.</a:t>
            </a:r>
            <a:endParaRPr lang="en-US" dirty="0"/>
          </a:p>
        </p:txBody>
      </p:sp>
      <p:sp>
        <p:nvSpPr>
          <p:cNvPr id="4" name="عنصر نائب لرقم الشريحة 3"/>
          <p:cNvSpPr>
            <a:spLocks noGrp="1"/>
          </p:cNvSpPr>
          <p:nvPr>
            <p:ph type="sldNum" sz="quarter" idx="10"/>
          </p:nvPr>
        </p:nvSpPr>
        <p:spPr/>
        <p:txBody>
          <a:bodyPr/>
          <a:lstStyle/>
          <a:p>
            <a:fld id="{53BE25AD-66F9-4239-A36F-DB5665EBE70F}" type="slidenum">
              <a:rPr lang="en-US" smtClean="0"/>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l"/>
            <a:r>
              <a:rPr lang="en-US" dirty="0" smtClean="0"/>
              <a:t>For example, if ‘1’ has to be displayed, then the series of lighting up of diodes would be like following:</a:t>
            </a:r>
          </a:p>
          <a:p>
            <a:endParaRPr lang="en-US" dirty="0"/>
          </a:p>
        </p:txBody>
      </p:sp>
      <p:sp>
        <p:nvSpPr>
          <p:cNvPr id="4" name="عنصر نائب لرقم الشريحة 3"/>
          <p:cNvSpPr>
            <a:spLocks noGrp="1"/>
          </p:cNvSpPr>
          <p:nvPr>
            <p:ph type="sldNum" sz="quarter" idx="10"/>
          </p:nvPr>
        </p:nvSpPr>
        <p:spPr/>
        <p:txBody>
          <a:bodyPr/>
          <a:lstStyle/>
          <a:p>
            <a:fld id="{53BE25AD-66F9-4239-A36F-DB5665EBE70F}"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l" rtl="0"/>
            <a:r>
              <a:rPr lang="en-US" dirty="0" smtClean="0">
                <a:solidFill>
                  <a:schemeClr val="bg1"/>
                </a:solidFill>
              </a:rPr>
              <a:t>An Arduino to control the POV</a:t>
            </a:r>
          </a:p>
          <a:p>
            <a:pPr algn="l" rtl="0"/>
            <a:r>
              <a:rPr lang="en-US" dirty="0" smtClean="0">
                <a:solidFill>
                  <a:schemeClr val="bg1"/>
                </a:solidFill>
              </a:rPr>
              <a:t> display that We made from 40 LEDs and a 15 74HC595 shift register, and a Hall Effect switch.</a:t>
            </a:r>
          </a:p>
          <a:p>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The Arduino senses the rotation from the Hall Effect switch passing underneath. Once sensed, it spits out the information to be displayed in columns of LEDs to the shift registers.</a:t>
            </a:r>
          </a:p>
          <a:p>
            <a:r>
              <a:rPr lang="en-US" sz="1200" kern="1200" dirty="0" smtClean="0">
                <a:solidFill>
                  <a:schemeClr val="tx1"/>
                </a:solidFill>
                <a:latin typeface="+mn-lt"/>
                <a:ea typeface="+mn-ea"/>
                <a:cs typeface="+mn-cs"/>
              </a:rPr>
              <a:t>The Arduino turns on the appropriate LEDs representing the first column of a character and waits for a short period of time, say 1ms, then it changes the LEDs to represent the next column, and wait and next.</a:t>
            </a:r>
          </a:p>
          <a:p>
            <a:r>
              <a:rPr lang="en-US" sz="1200" kern="1200" dirty="0" smtClean="0">
                <a:solidFill>
                  <a:schemeClr val="tx1"/>
                </a:solidFill>
                <a:latin typeface="+mn-lt"/>
                <a:ea typeface="+mn-ea"/>
                <a:cs typeface="+mn-cs"/>
              </a:rPr>
              <a:t> </a:t>
            </a:r>
          </a:p>
          <a:p>
            <a:endParaRPr lang="en-US" dirty="0"/>
          </a:p>
        </p:txBody>
      </p:sp>
      <p:sp>
        <p:nvSpPr>
          <p:cNvPr id="4" name="عنصر نائب لرقم الشريحة 3"/>
          <p:cNvSpPr>
            <a:spLocks noGrp="1"/>
          </p:cNvSpPr>
          <p:nvPr>
            <p:ph type="sldNum" sz="quarter" idx="10"/>
          </p:nvPr>
        </p:nvSpPr>
        <p:spPr/>
        <p:txBody>
          <a:bodyPr/>
          <a:lstStyle/>
          <a:p>
            <a:fld id="{53BE25AD-66F9-4239-A36F-DB5665EBE70F}" type="slidenum">
              <a:rPr lang="en-US" smtClean="0"/>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l" rtl="0"/>
            <a:r>
              <a:rPr lang="en-US" dirty="0" smtClean="0">
                <a:solidFill>
                  <a:schemeClr val="bg1"/>
                </a:solidFill>
              </a:rPr>
              <a:t>Hall effect sensors detect whether a magnet is near.</a:t>
            </a:r>
          </a:p>
          <a:p>
            <a:pPr algn="l" rtl="0"/>
            <a:r>
              <a:rPr lang="en-US" dirty="0" smtClean="0">
                <a:solidFill>
                  <a:schemeClr val="bg1"/>
                </a:solidFill>
              </a:rPr>
              <a:t>switch to tell us the speed of POV and when to start displaying.</a:t>
            </a:r>
          </a:p>
          <a:p>
            <a:endParaRPr lang="en-US" dirty="0"/>
          </a:p>
        </p:txBody>
      </p:sp>
      <p:sp>
        <p:nvSpPr>
          <p:cNvPr id="4" name="عنصر نائب لرقم الشريحة 3"/>
          <p:cNvSpPr>
            <a:spLocks noGrp="1"/>
          </p:cNvSpPr>
          <p:nvPr>
            <p:ph type="sldNum" sz="quarter" idx="10"/>
          </p:nvPr>
        </p:nvSpPr>
        <p:spPr/>
        <p:txBody>
          <a:bodyPr/>
          <a:lstStyle/>
          <a:p>
            <a:fld id="{53BE25AD-66F9-4239-A36F-DB5665EBE70F}"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l" rtl="0"/>
            <a:r>
              <a:rPr lang="en-US" dirty="0" smtClean="0">
                <a:solidFill>
                  <a:schemeClr val="bg1"/>
                </a:solidFill>
              </a:rPr>
              <a:t>An Arduino to control the POV</a:t>
            </a:r>
          </a:p>
          <a:p>
            <a:pPr algn="l" rtl="0"/>
            <a:r>
              <a:rPr lang="en-US" dirty="0" smtClean="0">
                <a:solidFill>
                  <a:schemeClr val="bg1"/>
                </a:solidFill>
              </a:rPr>
              <a:t> display that We made from 40 LEDs and a 15 74HC595 shift register, and a Hall Effect switch.</a:t>
            </a:r>
          </a:p>
          <a:p>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The Arduino senses the rotation from the Hall Effect switch passing underneath. Once sensed, it spits out the information to be displayed in columns of LEDs to the shift registers.</a:t>
            </a:r>
          </a:p>
          <a:p>
            <a:r>
              <a:rPr lang="en-US" sz="1200" kern="1200" dirty="0" smtClean="0">
                <a:solidFill>
                  <a:schemeClr val="tx1"/>
                </a:solidFill>
                <a:latin typeface="+mn-lt"/>
                <a:ea typeface="+mn-ea"/>
                <a:cs typeface="+mn-cs"/>
              </a:rPr>
              <a:t>The Arduino turns on the appropriate LEDs representing the first column of a character and waits for a short period of time, say 1ms, then it changes the LEDs to represent the next column, and wait and next.</a:t>
            </a:r>
          </a:p>
          <a:p>
            <a:r>
              <a:rPr lang="en-US" sz="1200" kern="1200" dirty="0" smtClean="0">
                <a:solidFill>
                  <a:schemeClr val="tx1"/>
                </a:solidFill>
                <a:latin typeface="+mn-lt"/>
                <a:ea typeface="+mn-ea"/>
                <a:cs typeface="+mn-cs"/>
              </a:rPr>
              <a:t> </a:t>
            </a:r>
          </a:p>
          <a:p>
            <a:endParaRPr lang="en-US" dirty="0"/>
          </a:p>
        </p:txBody>
      </p:sp>
      <p:sp>
        <p:nvSpPr>
          <p:cNvPr id="4" name="عنصر نائب لرقم الشريحة 3"/>
          <p:cNvSpPr>
            <a:spLocks noGrp="1"/>
          </p:cNvSpPr>
          <p:nvPr>
            <p:ph type="sldNum" sz="quarter" idx="10"/>
          </p:nvPr>
        </p:nvSpPr>
        <p:spPr/>
        <p:txBody>
          <a:bodyPr/>
          <a:lstStyle/>
          <a:p>
            <a:fld id="{53BE25AD-66F9-4239-A36F-DB5665EBE70F}" type="slidenum">
              <a:rPr lang="en-US" smtClean="0"/>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b="1" dirty="0" smtClean="0"/>
              <a:t>Implementation:</a:t>
            </a:r>
            <a:endParaRPr lang="en-US" dirty="0"/>
          </a:p>
        </p:txBody>
      </p:sp>
      <p:sp>
        <p:nvSpPr>
          <p:cNvPr id="4" name="عنصر نائب لرقم الشريحة 3"/>
          <p:cNvSpPr>
            <a:spLocks noGrp="1"/>
          </p:cNvSpPr>
          <p:nvPr>
            <p:ph type="sldNum" sz="quarter" idx="10"/>
          </p:nvPr>
        </p:nvSpPr>
        <p:spPr/>
        <p:txBody>
          <a:bodyPr/>
          <a:lstStyle/>
          <a:p>
            <a:fld id="{53BE25AD-66F9-4239-A36F-DB5665EBE70F}"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fontScale="925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bg1"/>
                </a:solidFill>
                <a:latin typeface="Aharoni" pitchFamily="2" charset="-79"/>
                <a:cs typeface="Lucida Sans Unicode" pitchFamily="34" charset="0"/>
              </a:rPr>
              <a:t>POV display projects have some unique challenges</a:t>
            </a:r>
          </a:p>
          <a:p>
            <a:r>
              <a:rPr lang="en-US" sz="1200" kern="1200" dirty="0" smtClean="0">
                <a:solidFill>
                  <a:schemeClr val="tx1"/>
                </a:solidFill>
                <a:latin typeface="+mn-lt"/>
                <a:ea typeface="+mn-ea"/>
                <a:cs typeface="+mn-cs"/>
              </a:rPr>
              <a:t> </a:t>
            </a:r>
          </a:p>
          <a:p>
            <a:pPr lvl="1"/>
            <a:r>
              <a:rPr lang="en-US" sz="1200" b="1" kern="1200" dirty="0" smtClean="0">
                <a:solidFill>
                  <a:schemeClr val="tx1"/>
                </a:solidFill>
                <a:latin typeface="+mn-lt"/>
                <a:ea typeface="+mn-ea"/>
                <a:cs typeface="+mn-cs"/>
              </a:rPr>
              <a:t>System balance and weight</a:t>
            </a:r>
            <a:r>
              <a:rPr lang="en-US" sz="1200" kern="1200" dirty="0" smtClean="0">
                <a:solidFill>
                  <a:schemeClr val="tx1"/>
                </a:solidFill>
                <a:latin typeface="+mn-lt"/>
                <a:ea typeface="+mn-ea"/>
                <a:cs typeface="+mn-cs"/>
              </a:rPr>
              <a:t> : one of the biggest problems we face was making of the hardware setup as the whole system had to be a light weight, evenly balanced and yet a strong one. Even slight variation of centre of mass from the axle resulted in large scale wobbling of the system.</a:t>
            </a:r>
          </a:p>
          <a:p>
            <a:pPr lvl="1"/>
            <a:r>
              <a:rPr lang="en-US" sz="1200" b="1" kern="1200" dirty="0" smtClean="0">
                <a:solidFill>
                  <a:schemeClr val="tx1"/>
                </a:solidFill>
                <a:latin typeface="+mn-lt"/>
                <a:ea typeface="+mn-ea"/>
                <a:cs typeface="+mn-cs"/>
              </a:rPr>
              <a:t>POWER SUPPLY</a:t>
            </a:r>
            <a:r>
              <a:rPr lang="en-US" sz="1200" kern="1200" dirty="0" smtClean="0">
                <a:solidFill>
                  <a:schemeClr val="tx1"/>
                </a:solidFill>
                <a:latin typeface="+mn-lt"/>
                <a:ea typeface="+mn-ea"/>
                <a:cs typeface="+mn-cs"/>
              </a:rPr>
              <a:t>: Power supply to the two printed boards, electrical IC's and 40 RGB LEDs was a very big problem to us. Because we can't power the circuit by a power supply or any outsource, the source of power must be inside the ring due to its 360 spinning so any outside wire will be cut. So we used 8 battery and tide it between the 2 bread board , that increases the weight but it was the only solution.</a:t>
            </a:r>
          </a:p>
          <a:p>
            <a:pPr lvl="1"/>
            <a:r>
              <a:rPr lang="en-US" sz="1200" b="1" kern="1200" dirty="0" smtClean="0">
                <a:solidFill>
                  <a:schemeClr val="tx1"/>
                </a:solidFill>
                <a:latin typeface="+mn-lt"/>
                <a:ea typeface="+mn-ea"/>
                <a:cs typeface="+mn-cs"/>
              </a:rPr>
              <a:t>BALANCING YOUR SETUP</a:t>
            </a:r>
            <a:r>
              <a:rPr lang="en-US" sz="1200" kern="1200" dirty="0" smtClean="0">
                <a:solidFill>
                  <a:schemeClr val="tx1"/>
                </a:solidFill>
                <a:latin typeface="+mn-lt"/>
                <a:ea typeface="+mn-ea"/>
                <a:cs typeface="+mn-cs"/>
              </a:rPr>
              <a:t>: It’s a crucial problem since our setup will be running at high speed. So wobbling of setup will give distorted image. The design must be balanced and center of mass of setup must be at the point about which setup is rotating. We fix the model many times until get stable.</a:t>
            </a:r>
          </a:p>
          <a:p>
            <a:pPr lvl="1"/>
            <a:r>
              <a:rPr lang="en-US" sz="1200" b="1" kern="1200" dirty="0" smtClean="0">
                <a:solidFill>
                  <a:schemeClr val="tx1"/>
                </a:solidFill>
                <a:latin typeface="+mn-lt"/>
                <a:ea typeface="+mn-ea"/>
                <a:cs typeface="+mn-cs"/>
              </a:rPr>
              <a:t>Centrifuges</a:t>
            </a:r>
            <a:r>
              <a:rPr lang="en-US" sz="1200" kern="1200" dirty="0" smtClean="0">
                <a:solidFill>
                  <a:schemeClr val="tx1"/>
                </a:solidFill>
                <a:latin typeface="+mn-lt"/>
                <a:ea typeface="+mn-ea"/>
                <a:cs typeface="+mn-cs"/>
              </a:rPr>
              <a:t> : it was a really dangerous problem. Component thrown away while spinning of the ring due to the high speed and centrifuges, some buttery jump from its place many times. But finally we tide and fix everything carefully so it becomes safe.</a:t>
            </a:r>
          </a:p>
          <a:p>
            <a:pPr lvl="1"/>
            <a:r>
              <a:rPr lang="en-US" sz="1200" b="1" kern="1200" dirty="0" smtClean="0">
                <a:solidFill>
                  <a:schemeClr val="tx1"/>
                </a:solidFill>
                <a:latin typeface="+mn-lt"/>
                <a:ea typeface="+mn-ea"/>
                <a:cs typeface="+mn-cs"/>
              </a:rPr>
              <a:t>Sensor detection at high speed:</a:t>
            </a:r>
            <a:r>
              <a:rPr lang="en-US" sz="1200" kern="1200" dirty="0" smtClean="0">
                <a:solidFill>
                  <a:schemeClr val="tx1"/>
                </a:solidFill>
                <a:latin typeface="+mn-lt"/>
                <a:ea typeface="+mn-ea"/>
                <a:cs typeface="+mn-cs"/>
              </a:rPr>
              <a:t> To call the interrupt at high speed and change the input, It was difficult  to resolve . also, the changing of the speed of the motor. Actually, we couldn't resolve this problem in a perfect way, and this make a distortion image and limit our ability to do draw all images we want.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a:p>
            <a:endParaRPr lang="en-US" dirty="0"/>
          </a:p>
        </p:txBody>
      </p:sp>
      <p:sp>
        <p:nvSpPr>
          <p:cNvPr id="4" name="عنصر نائب لرقم الشريحة 3"/>
          <p:cNvSpPr>
            <a:spLocks noGrp="1"/>
          </p:cNvSpPr>
          <p:nvPr>
            <p:ph type="sldNum" sz="quarter" idx="10"/>
          </p:nvPr>
        </p:nvSpPr>
        <p:spPr/>
        <p:txBody>
          <a:bodyPr/>
          <a:lstStyle/>
          <a:p>
            <a:fld id="{53BE25AD-66F9-4239-A36F-DB5665EBE70F}" type="slidenum">
              <a:rPr lang="en-US" smtClean="0"/>
              <a:pPr/>
              <a:t>14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 The POV spinning globe can be mostly used for many entertainment purposes such as displaying time and date or name of a logo or motto or even an image of decorating lights for parties.</a:t>
            </a:r>
          </a:p>
          <a:p>
            <a:endParaRPr lang="en-US" dirty="0"/>
          </a:p>
        </p:txBody>
      </p:sp>
      <p:sp>
        <p:nvSpPr>
          <p:cNvPr id="4" name="عنصر نائب لرقم الشريحة 3"/>
          <p:cNvSpPr>
            <a:spLocks noGrp="1"/>
          </p:cNvSpPr>
          <p:nvPr>
            <p:ph type="sldNum" sz="quarter" idx="10"/>
          </p:nvPr>
        </p:nvSpPr>
        <p:spPr/>
        <p:txBody>
          <a:bodyPr/>
          <a:lstStyle/>
          <a:p>
            <a:fld id="{53BE25AD-66F9-4239-A36F-DB5665EBE70F}" type="slidenum">
              <a:rPr lang="en-US" smtClean="0"/>
              <a:pPr/>
              <a:t>15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Our project could have several improvements include :</a:t>
            </a:r>
          </a:p>
          <a:p>
            <a:r>
              <a:rPr lang="en-US" sz="1200" kern="1200" dirty="0" smtClean="0">
                <a:solidFill>
                  <a:schemeClr val="tx1"/>
                </a:solidFill>
                <a:latin typeface="+mn-lt"/>
                <a:ea typeface="+mn-ea"/>
                <a:cs typeface="+mn-cs"/>
              </a:rPr>
              <a:t>Increasing number of LEDs 40 on each side not 20 , to get higher resolution. And , displaying more complex images.</a:t>
            </a:r>
          </a:p>
          <a:p>
            <a:r>
              <a:rPr lang="en-US" sz="1200" kern="1200" dirty="0" smtClean="0">
                <a:solidFill>
                  <a:schemeClr val="tx1"/>
                </a:solidFill>
                <a:latin typeface="+mn-lt"/>
                <a:ea typeface="+mn-ea"/>
                <a:cs typeface="+mn-cs"/>
              </a:rPr>
              <a:t>Also, we thought of using wireless communication , that allow users to upload an image to be displayed through wireless communication instead of USB Serial.</a:t>
            </a:r>
          </a:p>
          <a:p>
            <a:r>
              <a:rPr lang="en-US" sz="1200" kern="1200" dirty="0" smtClean="0">
                <a:solidFill>
                  <a:schemeClr val="tx1"/>
                </a:solidFill>
                <a:latin typeface="+mn-lt"/>
                <a:ea typeface="+mn-ea"/>
                <a:cs typeface="+mn-cs"/>
              </a:rPr>
              <a:t> </a:t>
            </a:r>
          </a:p>
          <a:p>
            <a:endParaRPr lang="en-US" dirty="0"/>
          </a:p>
        </p:txBody>
      </p:sp>
      <p:sp>
        <p:nvSpPr>
          <p:cNvPr id="4" name="عنصر نائب لرقم الشريحة 3"/>
          <p:cNvSpPr>
            <a:spLocks noGrp="1"/>
          </p:cNvSpPr>
          <p:nvPr>
            <p:ph type="sldNum" sz="quarter" idx="10"/>
          </p:nvPr>
        </p:nvSpPr>
        <p:spPr/>
        <p:txBody>
          <a:bodyPr/>
          <a:lstStyle/>
          <a:p>
            <a:fld id="{53BE25AD-66F9-4239-A36F-DB5665EBE70F}"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10/07/1434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10/07/1434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10/07/1434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10/07/1434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10/07/1434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10/07/1434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10/07/1434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10/07/1434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10/07/1434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10/07/1434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10/07/1434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10/07/1434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emf"/><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4.pn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en-US"/>
          </a:p>
        </p:txBody>
      </p:sp>
      <p:sp>
        <p:nvSpPr>
          <p:cNvPr id="3" name="عنوان فرعي 2"/>
          <p:cNvSpPr>
            <a:spLocks noGrp="1"/>
          </p:cNvSpPr>
          <p:nvPr>
            <p:ph type="subTitle" idx="1"/>
          </p:nvPr>
        </p:nvSpPr>
        <p:spPr/>
        <p:txBody>
          <a:bodyPr/>
          <a:lstStyle/>
          <a:p>
            <a:endParaRPr lang="en-US"/>
          </a:p>
        </p:txBody>
      </p:sp>
      <p:pic>
        <p:nvPicPr>
          <p:cNvPr id="32769" name="Picture 1" descr="D:\An najah university\5th year(2)\مشروع التخرج 2\البرزنتيشن\pov pres1.jpg"/>
          <p:cNvPicPr>
            <a:picLocks noChangeAspect="1" noChangeArrowheads="1"/>
          </p:cNvPicPr>
          <p:nvPr/>
        </p:nvPicPr>
        <p:blipFill>
          <a:blip r:embed="rId2"/>
          <a:srcRect/>
          <a:stretch>
            <a:fillRect/>
          </a:stretch>
        </p:blipFill>
        <p:spPr bwMode="auto">
          <a:xfrm>
            <a:off x="4465" y="71462"/>
            <a:ext cx="9135070" cy="6858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D:\An najah university\5th year(2)\مشروع التخرج 2\البرزنتيشن\pov pres.jpg"/>
          <p:cNvPicPr>
            <a:picLocks noChangeAspect="1" noChangeArrowheads="1"/>
          </p:cNvPicPr>
          <p:nvPr/>
        </p:nvPicPr>
        <p:blipFill>
          <a:blip r:embed="rId3"/>
          <a:srcRect/>
          <a:stretch>
            <a:fillRect/>
          </a:stretch>
        </p:blipFill>
        <p:spPr bwMode="auto">
          <a:xfrm>
            <a:off x="8930" y="0"/>
            <a:ext cx="9135070" cy="6858000"/>
          </a:xfrm>
          <a:prstGeom prst="rect">
            <a:avLst/>
          </a:prstGeom>
          <a:noFill/>
        </p:spPr>
      </p:pic>
      <p:pic>
        <p:nvPicPr>
          <p:cNvPr id="9" name="Picture 4" descr="D:\An najah university\5th year(2)\مشروع التخرج 2\البرزنتيشن\glow.png"/>
          <p:cNvPicPr>
            <a:picLocks noChangeAspect="1" noChangeArrowheads="1"/>
          </p:cNvPicPr>
          <p:nvPr/>
        </p:nvPicPr>
        <p:blipFill>
          <a:blip r:embed="rId4"/>
          <a:srcRect/>
          <a:stretch>
            <a:fillRect/>
          </a:stretch>
        </p:blipFill>
        <p:spPr bwMode="auto">
          <a:xfrm>
            <a:off x="2214546" y="2067951"/>
            <a:ext cx="4832067" cy="4790049"/>
          </a:xfrm>
          <a:prstGeom prst="rect">
            <a:avLst/>
          </a:prstGeom>
          <a:noFill/>
        </p:spPr>
      </p:pic>
      <p:sp>
        <p:nvSpPr>
          <p:cNvPr id="17" name="عنوان 1"/>
          <p:cNvSpPr txBox="1">
            <a:spLocks/>
          </p:cNvSpPr>
          <p:nvPr/>
        </p:nvSpPr>
        <p:spPr>
          <a:xfrm>
            <a:off x="785786" y="214290"/>
            <a:ext cx="7829576" cy="1143000"/>
          </a:xfrm>
          <a:prstGeom prst="rect">
            <a:avLst/>
          </a:prstGeom>
        </p:spPr>
        <p:txBody>
          <a:bodyPr vert="horz" lIns="91440" tIns="45720" rIns="91440" bIns="45720" rtlCol="1" anchor="ctr">
            <a:normAutofit/>
          </a:bodyPr>
          <a:lstStyle/>
          <a:p>
            <a:pPr algn="l" rtl="0"/>
            <a:r>
              <a:rPr lang="en-US"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haroni" pitchFamily="2" charset="-79"/>
                <a:cs typeface="Aharoni" pitchFamily="2" charset="-79"/>
              </a:rPr>
              <a:t>Printed Boards </a:t>
            </a:r>
          </a:p>
        </p:txBody>
      </p:sp>
      <p:pic>
        <p:nvPicPr>
          <p:cNvPr id="14" name="صورة 13"/>
          <p:cNvPicPr/>
          <p:nvPr/>
        </p:nvPicPr>
        <p:blipFill>
          <a:blip r:embed="rId5"/>
          <a:srcRect/>
          <a:stretch>
            <a:fillRect/>
          </a:stretch>
        </p:blipFill>
        <p:spPr bwMode="auto">
          <a:xfrm rot="5400000">
            <a:off x="4893472" y="2607463"/>
            <a:ext cx="4929197" cy="314324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1" name="عنصر نائب للمحتوى 3"/>
          <p:cNvPicPr>
            <a:picLocks noGrp="1"/>
          </p:cNvPicPr>
          <p:nvPr>
            <p:ph idx="1"/>
          </p:nvPr>
        </p:nvPicPr>
        <p:blipFill>
          <a:blip r:embed="rId6"/>
          <a:srcRect/>
          <a:stretch>
            <a:fillRect/>
          </a:stretch>
        </p:blipFill>
        <p:spPr bwMode="auto">
          <a:xfrm>
            <a:off x="785786" y="2928934"/>
            <a:ext cx="5722509" cy="3411543"/>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D:\An najah university\5th year(2)\مشروع التخرج 2\البرزنتيشن\pov pres.jpg"/>
          <p:cNvPicPr>
            <a:picLocks noChangeAspect="1" noChangeArrowheads="1"/>
          </p:cNvPicPr>
          <p:nvPr/>
        </p:nvPicPr>
        <p:blipFill>
          <a:blip r:embed="rId3"/>
          <a:srcRect/>
          <a:stretch>
            <a:fillRect/>
          </a:stretch>
        </p:blipFill>
        <p:spPr bwMode="auto">
          <a:xfrm>
            <a:off x="4465" y="0"/>
            <a:ext cx="9135070" cy="6858000"/>
          </a:xfrm>
          <a:prstGeom prst="rect">
            <a:avLst/>
          </a:prstGeom>
          <a:noFill/>
        </p:spPr>
      </p:pic>
      <p:sp>
        <p:nvSpPr>
          <p:cNvPr id="2" name="عنوان 1"/>
          <p:cNvSpPr>
            <a:spLocks noGrp="1"/>
          </p:cNvSpPr>
          <p:nvPr>
            <p:ph type="title"/>
          </p:nvPr>
        </p:nvSpPr>
        <p:spPr>
          <a:xfrm>
            <a:off x="1000100" y="274638"/>
            <a:ext cx="7686700" cy="1143000"/>
          </a:xfrm>
        </p:spPr>
        <p:txBody>
          <a:bodyPr/>
          <a:lstStyle/>
          <a:p>
            <a:pPr algn="l"/>
            <a:r>
              <a:rPr lang="en-US" dirty="0" smtClean="0">
                <a:solidFill>
                  <a:schemeClr val="bg1"/>
                </a:solidFill>
              </a:rPr>
              <a:t>Mechanical design</a:t>
            </a:r>
            <a:endParaRPr lang="en-US" dirty="0">
              <a:solidFill>
                <a:schemeClr val="bg1"/>
              </a:solidFill>
            </a:endParaRPr>
          </a:p>
        </p:txBody>
      </p:sp>
      <p:pic>
        <p:nvPicPr>
          <p:cNvPr id="6" name="Picture 3" descr="D:\An najah university\5th year(2)\مشروع التخرج 2\البرزنتيشن\c.png"/>
          <p:cNvPicPr>
            <a:picLocks noChangeAspect="1" noChangeArrowheads="1"/>
          </p:cNvPicPr>
          <p:nvPr/>
        </p:nvPicPr>
        <p:blipFill>
          <a:blip r:embed="rId4"/>
          <a:srcRect/>
          <a:stretch>
            <a:fillRect/>
          </a:stretch>
        </p:blipFill>
        <p:spPr bwMode="auto">
          <a:xfrm>
            <a:off x="161240" y="4211652"/>
            <a:ext cx="9197106" cy="3423094"/>
          </a:xfrm>
          <a:prstGeom prst="rect">
            <a:avLst/>
          </a:prstGeom>
          <a:noFill/>
        </p:spPr>
      </p:pic>
      <p:pic>
        <p:nvPicPr>
          <p:cNvPr id="7" name="Picture 4" descr="D:\An najah university\5th year(2)\مشروع التخرج 2\البرزنتيشن\glow.png"/>
          <p:cNvPicPr>
            <a:picLocks noChangeAspect="1" noChangeArrowheads="1"/>
          </p:cNvPicPr>
          <p:nvPr/>
        </p:nvPicPr>
        <p:blipFill>
          <a:blip r:embed="rId5"/>
          <a:srcRect/>
          <a:stretch>
            <a:fillRect/>
          </a:stretch>
        </p:blipFill>
        <p:spPr bwMode="auto">
          <a:xfrm>
            <a:off x="0" y="1928802"/>
            <a:ext cx="9786974" cy="4790049"/>
          </a:xfrm>
          <a:prstGeom prst="rect">
            <a:avLst/>
          </a:prstGeom>
          <a:noFill/>
        </p:spPr>
      </p:pic>
      <p:pic>
        <p:nvPicPr>
          <p:cNvPr id="4" name="صورة 3" descr="D:\An najah university\5th year(2)\مشروع التخرج 2\صور مشروعنا\New folder\1.JPG"/>
          <p:cNvPicPr/>
          <p:nvPr/>
        </p:nvPicPr>
        <p:blipFill>
          <a:blip r:embed="rId6"/>
          <a:srcRect/>
          <a:stretch>
            <a:fillRect/>
          </a:stretch>
        </p:blipFill>
        <p:spPr bwMode="auto">
          <a:xfrm>
            <a:off x="2143108" y="2643182"/>
            <a:ext cx="5578722" cy="407194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عنصر نائب للمحتوى 2"/>
          <p:cNvSpPr>
            <a:spLocks noGrp="1"/>
          </p:cNvSpPr>
          <p:nvPr>
            <p:ph idx="1"/>
          </p:nvPr>
        </p:nvSpPr>
        <p:spPr>
          <a:xfrm>
            <a:off x="428596" y="2143116"/>
            <a:ext cx="8229600" cy="1543048"/>
          </a:xfrm>
        </p:spPr>
        <p:txBody>
          <a:bodyPr>
            <a:normAutofit/>
          </a:bodyPr>
          <a:lstStyle/>
          <a:p>
            <a:pPr algn="l" rtl="0"/>
            <a:r>
              <a:rPr lang="en-US" sz="2800" b="1" dirty="0" smtClean="0">
                <a:solidFill>
                  <a:schemeClr val="bg1"/>
                </a:solidFill>
              </a:rPr>
              <a:t>The model is made of stainless steel &amp; aluminum.</a:t>
            </a:r>
          </a:p>
          <a:p>
            <a:pPr algn="l" rtl="0">
              <a:buNone/>
            </a:pPr>
            <a:endParaRPr lang="en-US" sz="2800" b="1"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D:\An najah university\5th year(2)\مشروع التخرج 2\البرزنتيشن\pov pres.jpg"/>
          <p:cNvPicPr>
            <a:picLocks noChangeAspect="1" noChangeArrowheads="1"/>
          </p:cNvPicPr>
          <p:nvPr/>
        </p:nvPicPr>
        <p:blipFill>
          <a:blip r:embed="rId2"/>
          <a:srcRect/>
          <a:stretch>
            <a:fillRect/>
          </a:stretch>
        </p:blipFill>
        <p:spPr bwMode="auto">
          <a:xfrm>
            <a:off x="4465" y="0"/>
            <a:ext cx="9135070" cy="6858000"/>
          </a:xfrm>
          <a:prstGeom prst="rect">
            <a:avLst/>
          </a:prstGeom>
          <a:noFill/>
        </p:spPr>
      </p:pic>
      <p:sp>
        <p:nvSpPr>
          <p:cNvPr id="3" name="عنصر نائب للمحتوى 2"/>
          <p:cNvSpPr>
            <a:spLocks noGrp="1"/>
          </p:cNvSpPr>
          <p:nvPr>
            <p:ph idx="1"/>
          </p:nvPr>
        </p:nvSpPr>
        <p:spPr>
          <a:xfrm>
            <a:off x="571472" y="2357430"/>
            <a:ext cx="8229600" cy="3768733"/>
          </a:xfrm>
        </p:spPr>
        <p:txBody>
          <a:bodyPr/>
          <a:lstStyle/>
          <a:p>
            <a:pPr algn="l" rtl="0"/>
            <a:r>
              <a:rPr lang="en-US" dirty="0" smtClean="0">
                <a:solidFill>
                  <a:schemeClr val="bg1"/>
                </a:solidFill>
              </a:rPr>
              <a:t>we used a very fast DC motor.</a:t>
            </a:r>
            <a:endParaRPr lang="en-US" dirty="0">
              <a:solidFill>
                <a:schemeClr val="bg1"/>
              </a:solidFill>
            </a:endParaRPr>
          </a:p>
        </p:txBody>
      </p:sp>
      <p:pic>
        <p:nvPicPr>
          <p:cNvPr id="4" name="صورة 3" descr="D:\An najah university\5th year(2)\مشروع التخرج 2\صور مشروعنا\New folder\5.JPG"/>
          <p:cNvPicPr/>
          <p:nvPr/>
        </p:nvPicPr>
        <p:blipFill>
          <a:blip r:embed="rId3"/>
          <a:srcRect/>
          <a:stretch>
            <a:fillRect/>
          </a:stretch>
        </p:blipFill>
        <p:spPr bwMode="auto">
          <a:xfrm>
            <a:off x="1285852" y="3357562"/>
            <a:ext cx="3500462" cy="300514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6" name="عنصر نائب للمحتوى 3" descr="D:\An najah university\5th year(2)\مشروع التخرج 2\صور مشروعنا\20130417_150510.jpg"/>
          <p:cNvPicPr>
            <a:picLocks/>
          </p:cNvPicPr>
          <p:nvPr/>
        </p:nvPicPr>
        <p:blipFill>
          <a:blip r:embed="rId4" cstate="print"/>
          <a:srcRect/>
          <a:stretch>
            <a:fillRect/>
          </a:stretch>
        </p:blipFill>
        <p:spPr bwMode="auto">
          <a:xfrm>
            <a:off x="5500694" y="2857496"/>
            <a:ext cx="3009207" cy="344978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7" name="عنوان 1"/>
          <p:cNvSpPr>
            <a:spLocks noGrp="1"/>
          </p:cNvSpPr>
          <p:nvPr>
            <p:ph type="title"/>
          </p:nvPr>
        </p:nvSpPr>
        <p:spPr>
          <a:xfrm>
            <a:off x="1000100" y="274638"/>
            <a:ext cx="7686700" cy="1143000"/>
          </a:xfrm>
        </p:spPr>
        <p:txBody>
          <a:bodyPr/>
          <a:lstStyle/>
          <a:p>
            <a:pPr algn="l"/>
            <a:r>
              <a:rPr lang="en-US" dirty="0" smtClean="0">
                <a:solidFill>
                  <a:schemeClr val="bg1"/>
                </a:solidFill>
              </a:rPr>
              <a:t>Mechanical design</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D:\An najah university\5th year(2)\مشروع التخرج 2\البرزنتيشن\pov pres.jpg"/>
          <p:cNvPicPr>
            <a:picLocks noChangeAspect="1" noChangeArrowheads="1"/>
          </p:cNvPicPr>
          <p:nvPr/>
        </p:nvPicPr>
        <p:blipFill>
          <a:blip r:embed="rId2"/>
          <a:srcRect/>
          <a:stretch>
            <a:fillRect/>
          </a:stretch>
        </p:blipFill>
        <p:spPr bwMode="auto">
          <a:xfrm>
            <a:off x="4465" y="0"/>
            <a:ext cx="9135070" cy="6858000"/>
          </a:xfrm>
          <a:prstGeom prst="rect">
            <a:avLst/>
          </a:prstGeom>
          <a:noFill/>
        </p:spPr>
      </p:pic>
      <p:sp>
        <p:nvSpPr>
          <p:cNvPr id="2" name="عنوان 1"/>
          <p:cNvSpPr>
            <a:spLocks noGrp="1"/>
          </p:cNvSpPr>
          <p:nvPr>
            <p:ph type="title"/>
          </p:nvPr>
        </p:nvSpPr>
        <p:spPr>
          <a:xfrm>
            <a:off x="785786" y="274638"/>
            <a:ext cx="7901014" cy="1143000"/>
          </a:xfrm>
        </p:spPr>
        <p:txBody>
          <a:bodyPr/>
          <a:lstStyle/>
          <a:p>
            <a:pPr algn="l"/>
            <a:r>
              <a:rPr lang="en-US" dirty="0" smtClean="0">
                <a:solidFill>
                  <a:schemeClr val="bg1"/>
                </a:solidFill>
              </a:rPr>
              <a:t>Software Part</a:t>
            </a:r>
            <a:endParaRPr lang="en-US" dirty="0">
              <a:solidFill>
                <a:schemeClr val="bg1"/>
              </a:solidFill>
            </a:endParaRPr>
          </a:p>
        </p:txBody>
      </p:sp>
      <p:pic>
        <p:nvPicPr>
          <p:cNvPr id="6" name="Picture 3" descr="D:\An najah university\5th year(2)\مشروع التخرج 2\البرزنتيشن\c.png"/>
          <p:cNvPicPr>
            <a:picLocks noChangeAspect="1" noChangeArrowheads="1"/>
          </p:cNvPicPr>
          <p:nvPr/>
        </p:nvPicPr>
        <p:blipFill>
          <a:blip r:embed="rId3"/>
          <a:srcRect/>
          <a:stretch>
            <a:fillRect/>
          </a:stretch>
        </p:blipFill>
        <p:spPr bwMode="auto">
          <a:xfrm>
            <a:off x="161240" y="4211652"/>
            <a:ext cx="9197106" cy="3423094"/>
          </a:xfrm>
          <a:prstGeom prst="rect">
            <a:avLst/>
          </a:prstGeom>
          <a:noFill/>
        </p:spPr>
      </p:pic>
      <p:pic>
        <p:nvPicPr>
          <p:cNvPr id="4" name="صورة 3"/>
          <p:cNvPicPr/>
          <p:nvPr/>
        </p:nvPicPr>
        <p:blipFill>
          <a:blip r:embed="rId4"/>
          <a:srcRect/>
          <a:stretch>
            <a:fillRect/>
          </a:stretch>
        </p:blipFill>
        <p:spPr bwMode="auto">
          <a:xfrm>
            <a:off x="2285984" y="3214686"/>
            <a:ext cx="5310183" cy="325754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عنصر نائب للمحتوى 2"/>
          <p:cNvSpPr>
            <a:spLocks noGrp="1"/>
          </p:cNvSpPr>
          <p:nvPr>
            <p:ph idx="1"/>
          </p:nvPr>
        </p:nvSpPr>
        <p:spPr>
          <a:xfrm>
            <a:off x="428596" y="2143116"/>
            <a:ext cx="8229600" cy="1685924"/>
          </a:xfrm>
        </p:spPr>
        <p:txBody>
          <a:bodyPr/>
          <a:lstStyle/>
          <a:p>
            <a:pPr algn="l" rtl="0"/>
            <a:r>
              <a:rPr lang="en-US" dirty="0" smtClean="0">
                <a:solidFill>
                  <a:schemeClr val="bg1"/>
                </a:solidFill>
              </a:rPr>
              <a:t>we use a special software to convert any text or image to a matrix of binary data . </a:t>
            </a:r>
            <a:br>
              <a:rPr lang="en-US" dirty="0" smtClean="0">
                <a:solidFill>
                  <a:schemeClr val="bg1"/>
                </a:solidFill>
              </a:rPr>
            </a:br>
            <a:endParaRPr lang="en-US" dirty="0">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D:\An najah university\5th year(2)\مشروع التخرج 2\البرزنتيشن\pov pres.jpg"/>
          <p:cNvPicPr>
            <a:picLocks noChangeAspect="1" noChangeArrowheads="1"/>
          </p:cNvPicPr>
          <p:nvPr/>
        </p:nvPicPr>
        <p:blipFill>
          <a:blip r:embed="rId3"/>
          <a:srcRect/>
          <a:stretch>
            <a:fillRect/>
          </a:stretch>
        </p:blipFill>
        <p:spPr bwMode="auto">
          <a:xfrm>
            <a:off x="8930" y="0"/>
            <a:ext cx="9135070" cy="6858000"/>
          </a:xfrm>
          <a:prstGeom prst="rect">
            <a:avLst/>
          </a:prstGeom>
          <a:noFill/>
        </p:spPr>
      </p:pic>
      <p:sp>
        <p:nvSpPr>
          <p:cNvPr id="2" name="عنوان 1"/>
          <p:cNvSpPr>
            <a:spLocks noGrp="1"/>
          </p:cNvSpPr>
          <p:nvPr>
            <p:ph type="title"/>
          </p:nvPr>
        </p:nvSpPr>
        <p:spPr>
          <a:xfrm>
            <a:off x="714348" y="274638"/>
            <a:ext cx="7972452" cy="1143000"/>
          </a:xfrm>
        </p:spPr>
        <p:txBody>
          <a:bodyPr/>
          <a:lstStyle/>
          <a:p>
            <a:pPr algn="l" rtl="0"/>
            <a:r>
              <a:rPr lang="en-US" b="1" dirty="0" smtClean="0">
                <a:solidFill>
                  <a:schemeClr val="bg1"/>
                </a:solidFill>
              </a:rPr>
              <a:t>Problems &amp; Challenges</a:t>
            </a:r>
            <a:endParaRPr lang="en-US" b="1" dirty="0">
              <a:solidFill>
                <a:schemeClr val="bg1"/>
              </a:solidFill>
            </a:endParaRPr>
          </a:p>
        </p:txBody>
      </p:sp>
      <p:pic>
        <p:nvPicPr>
          <p:cNvPr id="5" name="Picture 3" descr="D:\An najah university\5th year(2)\مشروع التخرج 2\البرزنتيشن\c.png"/>
          <p:cNvPicPr>
            <a:picLocks noChangeAspect="1" noChangeArrowheads="1"/>
          </p:cNvPicPr>
          <p:nvPr/>
        </p:nvPicPr>
        <p:blipFill>
          <a:blip r:embed="rId4"/>
          <a:srcRect/>
          <a:stretch>
            <a:fillRect/>
          </a:stretch>
        </p:blipFill>
        <p:spPr bwMode="auto">
          <a:xfrm>
            <a:off x="504499" y="3783000"/>
            <a:ext cx="8261853" cy="3075000"/>
          </a:xfrm>
          <a:prstGeom prst="rect">
            <a:avLst/>
          </a:prstGeom>
          <a:noFill/>
        </p:spPr>
      </p:pic>
      <p:pic>
        <p:nvPicPr>
          <p:cNvPr id="6" name="Picture 4" descr="D:\An najah university\5th year(2)\مشروع التخرج 2\البرزنتيشن\glow.png"/>
          <p:cNvPicPr>
            <a:picLocks noChangeAspect="1" noChangeArrowheads="1"/>
          </p:cNvPicPr>
          <p:nvPr/>
        </p:nvPicPr>
        <p:blipFill>
          <a:blip r:embed="rId5"/>
          <a:srcRect/>
          <a:stretch>
            <a:fillRect/>
          </a:stretch>
        </p:blipFill>
        <p:spPr bwMode="auto">
          <a:xfrm>
            <a:off x="1883073" y="1928802"/>
            <a:ext cx="4832067" cy="4790049"/>
          </a:xfrm>
          <a:prstGeom prst="rect">
            <a:avLst/>
          </a:prstGeom>
          <a:noFill/>
        </p:spPr>
      </p:pic>
      <p:sp>
        <p:nvSpPr>
          <p:cNvPr id="3" name="عنصر نائب للمحتوى 2"/>
          <p:cNvSpPr>
            <a:spLocks noGrp="1"/>
          </p:cNvSpPr>
          <p:nvPr>
            <p:ph idx="1"/>
          </p:nvPr>
        </p:nvSpPr>
        <p:spPr>
          <a:xfrm>
            <a:off x="1576069" y="2332061"/>
            <a:ext cx="6929518" cy="4240211"/>
          </a:xfrm>
        </p:spPr>
        <p:txBody>
          <a:bodyPr>
            <a:normAutofit/>
          </a:bodyPr>
          <a:lstStyle/>
          <a:p>
            <a:pPr algn="l" rtl="0"/>
            <a:r>
              <a:rPr lang="en-US" b="1" dirty="0" smtClean="0">
                <a:solidFill>
                  <a:schemeClr val="bg1"/>
                </a:solidFill>
              </a:rPr>
              <a:t>System balance and weight</a:t>
            </a:r>
          </a:p>
          <a:p>
            <a:pPr algn="l" rtl="0"/>
            <a:r>
              <a:rPr lang="en-US" b="1" dirty="0" smtClean="0">
                <a:solidFill>
                  <a:schemeClr val="bg1"/>
                </a:solidFill>
              </a:rPr>
              <a:t>Centrifuges</a:t>
            </a:r>
          </a:p>
          <a:p>
            <a:pPr algn="l" rtl="0"/>
            <a:r>
              <a:rPr lang="en-US" b="1" dirty="0" smtClean="0">
                <a:solidFill>
                  <a:schemeClr val="bg1"/>
                </a:solidFill>
              </a:rPr>
              <a:t>Sensor detection at high speed</a:t>
            </a:r>
          </a:p>
          <a:p>
            <a:pPr algn="l" rtl="0"/>
            <a:r>
              <a:rPr lang="en-US" b="1" dirty="0" smtClean="0">
                <a:solidFill>
                  <a:schemeClr val="bg1"/>
                </a:solidFill>
                <a:latin typeface="Aharoni" pitchFamily="2" charset="-79"/>
                <a:cs typeface="Lucida Sans Unicode" pitchFamily="34" charset="0"/>
              </a:rPr>
              <a:t>Synchronization </a:t>
            </a:r>
          </a:p>
          <a:p>
            <a:pPr algn="l" rtl="0"/>
            <a:r>
              <a:rPr lang="en-US" sz="2800" dirty="0" smtClean="0">
                <a:solidFill>
                  <a:schemeClr val="bg1"/>
                </a:solidFill>
                <a:latin typeface="Aharoni" pitchFamily="2" charset="-79"/>
                <a:cs typeface="Lucida Sans Unicode" pitchFamily="34" charset="0"/>
              </a:rPr>
              <a:t>Getting power to the rotating circuit</a:t>
            </a:r>
          </a:p>
          <a:p>
            <a:pPr algn="l" rtl="0"/>
            <a:endParaRPr lang="en-US" b="1" dirty="0" smtClean="0">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D:\An najah university\5th year(2)\مشروع التخرج 2\البرزنتيشن\pov pres.jpg"/>
          <p:cNvPicPr>
            <a:picLocks noChangeAspect="1" noChangeArrowheads="1"/>
          </p:cNvPicPr>
          <p:nvPr/>
        </p:nvPicPr>
        <p:blipFill>
          <a:blip r:embed="rId3"/>
          <a:srcRect/>
          <a:stretch>
            <a:fillRect/>
          </a:stretch>
        </p:blipFill>
        <p:spPr bwMode="auto">
          <a:xfrm>
            <a:off x="4465" y="0"/>
            <a:ext cx="9135070" cy="6858000"/>
          </a:xfrm>
          <a:prstGeom prst="rect">
            <a:avLst/>
          </a:prstGeom>
          <a:noFill/>
        </p:spPr>
      </p:pic>
      <p:sp>
        <p:nvSpPr>
          <p:cNvPr id="2" name="عنوان 1"/>
          <p:cNvSpPr>
            <a:spLocks noGrp="1"/>
          </p:cNvSpPr>
          <p:nvPr>
            <p:ph type="title"/>
          </p:nvPr>
        </p:nvSpPr>
        <p:spPr>
          <a:xfrm>
            <a:off x="1071538" y="274638"/>
            <a:ext cx="7615262" cy="1143000"/>
          </a:xfrm>
        </p:spPr>
        <p:txBody>
          <a:bodyPr/>
          <a:lstStyle/>
          <a:p>
            <a:pPr algn="l"/>
            <a:r>
              <a:rPr lang="en-US" b="1" dirty="0" smtClean="0">
                <a:solidFill>
                  <a:schemeClr val="bg1"/>
                </a:solidFill>
              </a:rPr>
              <a:t>Applications</a:t>
            </a:r>
            <a:endParaRPr lang="en-US" b="1" dirty="0">
              <a:solidFill>
                <a:schemeClr val="bg1"/>
              </a:solidFill>
            </a:endParaRPr>
          </a:p>
        </p:txBody>
      </p:sp>
      <p:pic>
        <p:nvPicPr>
          <p:cNvPr id="5" name="Picture 3" descr="D:\An najah university\5th year(2)\مشروع التخرج 2\البرزنتيشن\c.png"/>
          <p:cNvPicPr>
            <a:picLocks noChangeAspect="1" noChangeArrowheads="1"/>
          </p:cNvPicPr>
          <p:nvPr/>
        </p:nvPicPr>
        <p:blipFill>
          <a:blip r:embed="rId4"/>
          <a:srcRect/>
          <a:stretch>
            <a:fillRect/>
          </a:stretch>
        </p:blipFill>
        <p:spPr bwMode="auto">
          <a:xfrm>
            <a:off x="504499" y="3783000"/>
            <a:ext cx="8261853" cy="3075000"/>
          </a:xfrm>
          <a:prstGeom prst="rect">
            <a:avLst/>
          </a:prstGeom>
          <a:noFill/>
        </p:spPr>
      </p:pic>
      <p:pic>
        <p:nvPicPr>
          <p:cNvPr id="6" name="Picture 4" descr="D:\An najah university\5th year(2)\مشروع التخرج 2\البرزنتيشن\glow.png"/>
          <p:cNvPicPr>
            <a:picLocks noChangeAspect="1" noChangeArrowheads="1"/>
          </p:cNvPicPr>
          <p:nvPr/>
        </p:nvPicPr>
        <p:blipFill>
          <a:blip r:embed="rId5"/>
          <a:srcRect/>
          <a:stretch>
            <a:fillRect/>
          </a:stretch>
        </p:blipFill>
        <p:spPr bwMode="auto">
          <a:xfrm>
            <a:off x="1883073" y="1928802"/>
            <a:ext cx="4832067" cy="4790049"/>
          </a:xfrm>
          <a:prstGeom prst="rect">
            <a:avLst/>
          </a:prstGeom>
          <a:noFill/>
        </p:spPr>
      </p:pic>
      <p:sp>
        <p:nvSpPr>
          <p:cNvPr id="3" name="عنصر نائب للمحتوى 2"/>
          <p:cNvSpPr>
            <a:spLocks noGrp="1"/>
          </p:cNvSpPr>
          <p:nvPr>
            <p:ph idx="1"/>
          </p:nvPr>
        </p:nvSpPr>
        <p:spPr>
          <a:xfrm>
            <a:off x="1285852" y="1689119"/>
            <a:ext cx="7400948" cy="4525963"/>
          </a:xfrm>
        </p:spPr>
        <p:txBody>
          <a:bodyPr>
            <a:normAutofit/>
          </a:bodyPr>
          <a:lstStyle/>
          <a:p>
            <a:pPr algn="l" rtl="0"/>
            <a:endParaRPr lang="en-US" dirty="0" smtClean="0">
              <a:solidFill>
                <a:schemeClr val="bg1"/>
              </a:solidFill>
            </a:endParaRPr>
          </a:p>
          <a:p>
            <a:pPr algn="l" rtl="0">
              <a:buNone/>
            </a:pP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Mostly used for many entertainment purposes such as:</a:t>
            </a:r>
          </a:p>
          <a:p>
            <a:pPr algn="l" rtl="0"/>
            <a:r>
              <a:rPr lang="en-US" dirty="0" smtClean="0">
                <a:solidFill>
                  <a:schemeClr val="bg1"/>
                </a:solidFill>
              </a:rPr>
              <a:t> displaying text ,name of a logo or motto.</a:t>
            </a:r>
          </a:p>
          <a:p>
            <a:pPr algn="l" rtl="0"/>
            <a:r>
              <a:rPr lang="en-US" dirty="0" smtClean="0">
                <a:solidFill>
                  <a:schemeClr val="bg1"/>
                </a:solidFill>
              </a:rPr>
              <a:t>an image of decorating lights for parties.</a:t>
            </a:r>
          </a:p>
          <a:p>
            <a:pPr algn="l" rtl="0"/>
            <a:r>
              <a:rPr lang="en-US" dirty="0" smtClean="0">
                <a:solidFill>
                  <a:schemeClr val="bg1"/>
                </a:solidFill>
              </a:rPr>
              <a:t>advertising and marketing campaign.</a:t>
            </a:r>
          </a:p>
          <a:p>
            <a:pPr algn="l" rtl="0"/>
            <a:r>
              <a:rPr lang="en-US" dirty="0" smtClean="0">
                <a:solidFill>
                  <a:schemeClr val="bg1"/>
                </a:solidFill>
              </a:rPr>
              <a:t>fun into learning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D:\An najah university\5th year(2)\مشروع التخرج 2\البرزنتيشن\pov pres.jpg"/>
          <p:cNvPicPr>
            <a:picLocks noChangeAspect="1" noChangeArrowheads="1"/>
          </p:cNvPicPr>
          <p:nvPr/>
        </p:nvPicPr>
        <p:blipFill>
          <a:blip r:embed="rId3"/>
          <a:srcRect/>
          <a:stretch>
            <a:fillRect/>
          </a:stretch>
        </p:blipFill>
        <p:spPr bwMode="auto">
          <a:xfrm>
            <a:off x="4465" y="0"/>
            <a:ext cx="9135070" cy="6858000"/>
          </a:xfrm>
          <a:prstGeom prst="rect">
            <a:avLst/>
          </a:prstGeom>
          <a:noFill/>
        </p:spPr>
      </p:pic>
      <p:sp>
        <p:nvSpPr>
          <p:cNvPr id="2" name="عنوان 1"/>
          <p:cNvSpPr>
            <a:spLocks noGrp="1"/>
          </p:cNvSpPr>
          <p:nvPr>
            <p:ph type="title"/>
          </p:nvPr>
        </p:nvSpPr>
        <p:spPr>
          <a:xfrm>
            <a:off x="857224" y="285728"/>
            <a:ext cx="7543824" cy="1143000"/>
          </a:xfrm>
        </p:spPr>
        <p:txBody>
          <a:bodyPr/>
          <a:lstStyle/>
          <a:p>
            <a:pPr algn="l" rtl="0"/>
            <a:r>
              <a:rPr lang="en-US" b="1" dirty="0" smtClean="0">
                <a:solidFill>
                  <a:schemeClr val="bg1"/>
                </a:solidFill>
              </a:rPr>
              <a:t>Possible Improvements</a:t>
            </a:r>
            <a:endParaRPr lang="en-US" b="1" dirty="0">
              <a:solidFill>
                <a:schemeClr val="bg1"/>
              </a:solidFill>
            </a:endParaRPr>
          </a:p>
        </p:txBody>
      </p:sp>
      <p:pic>
        <p:nvPicPr>
          <p:cNvPr id="5" name="Picture 3" descr="D:\An najah university\5th year(2)\مشروع التخرج 2\البرزنتيشن\c.png"/>
          <p:cNvPicPr>
            <a:picLocks noChangeAspect="1" noChangeArrowheads="1"/>
          </p:cNvPicPr>
          <p:nvPr/>
        </p:nvPicPr>
        <p:blipFill>
          <a:blip r:embed="rId4"/>
          <a:srcRect/>
          <a:stretch>
            <a:fillRect/>
          </a:stretch>
        </p:blipFill>
        <p:spPr bwMode="auto">
          <a:xfrm>
            <a:off x="504499" y="3783000"/>
            <a:ext cx="8261853" cy="3075000"/>
          </a:xfrm>
          <a:prstGeom prst="rect">
            <a:avLst/>
          </a:prstGeom>
          <a:noFill/>
        </p:spPr>
      </p:pic>
      <p:pic>
        <p:nvPicPr>
          <p:cNvPr id="6" name="Picture 4" descr="D:\An najah university\5th year(2)\مشروع التخرج 2\البرزنتيشن\glow.png"/>
          <p:cNvPicPr>
            <a:picLocks noChangeAspect="1" noChangeArrowheads="1"/>
          </p:cNvPicPr>
          <p:nvPr/>
        </p:nvPicPr>
        <p:blipFill>
          <a:blip r:embed="rId5"/>
          <a:srcRect/>
          <a:stretch>
            <a:fillRect/>
          </a:stretch>
        </p:blipFill>
        <p:spPr bwMode="auto">
          <a:xfrm>
            <a:off x="1883073" y="1928802"/>
            <a:ext cx="4832067" cy="4790049"/>
          </a:xfrm>
          <a:prstGeom prst="rect">
            <a:avLst/>
          </a:prstGeom>
          <a:noFill/>
        </p:spPr>
      </p:pic>
      <p:sp>
        <p:nvSpPr>
          <p:cNvPr id="3" name="عنصر نائب للمحتوى 2"/>
          <p:cNvSpPr>
            <a:spLocks noGrp="1"/>
          </p:cNvSpPr>
          <p:nvPr>
            <p:ph idx="1"/>
          </p:nvPr>
        </p:nvSpPr>
        <p:spPr>
          <a:xfrm>
            <a:off x="1200184" y="2957522"/>
            <a:ext cx="8229600" cy="2757494"/>
          </a:xfrm>
        </p:spPr>
        <p:txBody>
          <a:bodyPr/>
          <a:lstStyle/>
          <a:p>
            <a:pPr algn="l" rtl="0"/>
            <a:r>
              <a:rPr lang="en-US" dirty="0" smtClean="0">
                <a:solidFill>
                  <a:schemeClr val="bg1"/>
                </a:solidFill>
              </a:rPr>
              <a:t>Increasing number of LEDs 40 on each side not 20 , to get higher resolution.</a:t>
            </a:r>
          </a:p>
          <a:p>
            <a:pPr algn="l" rtl="0">
              <a:buNone/>
            </a:pPr>
            <a:endParaRPr lang="en-US" dirty="0" smtClean="0">
              <a:solidFill>
                <a:schemeClr val="bg1"/>
              </a:solidFill>
            </a:endParaRPr>
          </a:p>
          <a:p>
            <a:pPr algn="l" rtl="0"/>
            <a:r>
              <a:rPr lang="en-US" dirty="0" smtClean="0">
                <a:solidFill>
                  <a:schemeClr val="bg1"/>
                </a:solidFill>
              </a:rPr>
              <a:t>Using wireless communication</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D:\An najah university\5th year(2)\مشروع التخرج 2\البرزنتيشن\pov pres.jpg"/>
          <p:cNvPicPr>
            <a:picLocks noChangeAspect="1" noChangeArrowheads="1"/>
          </p:cNvPicPr>
          <p:nvPr/>
        </p:nvPicPr>
        <p:blipFill>
          <a:blip r:embed="rId2"/>
          <a:srcRect/>
          <a:stretch>
            <a:fillRect/>
          </a:stretch>
        </p:blipFill>
        <p:spPr bwMode="auto">
          <a:xfrm>
            <a:off x="8930" y="0"/>
            <a:ext cx="9135070" cy="6858000"/>
          </a:xfrm>
          <a:prstGeom prst="rect">
            <a:avLst/>
          </a:prstGeom>
          <a:noFill/>
        </p:spPr>
      </p:pic>
      <p:pic>
        <p:nvPicPr>
          <p:cNvPr id="6" name="Picture 3" descr="D:\An najah university\5th year(2)\مشروع التخرج 2\البرزنتيشن\c.png"/>
          <p:cNvPicPr>
            <a:picLocks noChangeAspect="1" noChangeArrowheads="1"/>
          </p:cNvPicPr>
          <p:nvPr/>
        </p:nvPicPr>
        <p:blipFill>
          <a:blip r:embed="rId3"/>
          <a:srcRect/>
          <a:stretch>
            <a:fillRect/>
          </a:stretch>
        </p:blipFill>
        <p:spPr bwMode="auto">
          <a:xfrm>
            <a:off x="504499" y="3783000"/>
            <a:ext cx="8261853" cy="3075000"/>
          </a:xfrm>
          <a:prstGeom prst="rect">
            <a:avLst/>
          </a:prstGeom>
          <a:noFill/>
        </p:spPr>
      </p:pic>
      <p:pic>
        <p:nvPicPr>
          <p:cNvPr id="7" name="Picture 4" descr="D:\An najah university\5th year(2)\مشروع التخرج 2\البرزنتيشن\glow.png"/>
          <p:cNvPicPr>
            <a:picLocks noChangeAspect="1" noChangeArrowheads="1"/>
          </p:cNvPicPr>
          <p:nvPr/>
        </p:nvPicPr>
        <p:blipFill>
          <a:blip r:embed="rId4"/>
          <a:srcRect/>
          <a:stretch>
            <a:fillRect/>
          </a:stretch>
        </p:blipFill>
        <p:spPr bwMode="auto">
          <a:xfrm>
            <a:off x="1954511" y="1710785"/>
            <a:ext cx="4832067" cy="4790049"/>
          </a:xfrm>
          <a:prstGeom prst="rect">
            <a:avLst/>
          </a:prstGeom>
          <a:noFill/>
        </p:spPr>
      </p:pic>
      <p:sp>
        <p:nvSpPr>
          <p:cNvPr id="8" name="مربع نص 7"/>
          <p:cNvSpPr txBox="1"/>
          <p:nvPr/>
        </p:nvSpPr>
        <p:spPr>
          <a:xfrm>
            <a:off x="1500166" y="3643314"/>
            <a:ext cx="6786610" cy="1569660"/>
          </a:xfrm>
          <a:prstGeom prst="rect">
            <a:avLst/>
          </a:prstGeom>
          <a:noFill/>
        </p:spPr>
        <p:txBody>
          <a:bodyPr wrap="square" rtlCol="0">
            <a:spAutoFit/>
          </a:bodyPr>
          <a:lstStyle/>
          <a:p>
            <a:pPr algn="ctr" rtl="0"/>
            <a:r>
              <a:rPr lang="en-US" sz="9600" dirty="0" smtClean="0">
                <a:solidFill>
                  <a:schemeClr val="bg1"/>
                </a:solidFill>
                <a:latin typeface="Aharoni" pitchFamily="2" charset="-79"/>
                <a:cs typeface="Aharoni" pitchFamily="2" charset="-79"/>
              </a:rPr>
              <a:t>Demo Time</a:t>
            </a:r>
            <a:endParaRPr lang="en-US" sz="9600" dirty="0">
              <a:solidFill>
                <a:schemeClr val="bg1"/>
              </a:solidFill>
              <a:latin typeface="Aharoni" pitchFamily="2" charset="-79"/>
              <a:cs typeface="Aharoni" pitchFamily="2" charset="-79"/>
            </a:endParaRPr>
          </a:p>
        </p:txBody>
      </p:sp>
      <p:sp>
        <p:nvSpPr>
          <p:cNvPr id="9" name="مربع نص 8"/>
          <p:cNvSpPr txBox="1"/>
          <p:nvPr/>
        </p:nvSpPr>
        <p:spPr>
          <a:xfrm>
            <a:off x="928662" y="428604"/>
            <a:ext cx="4357718" cy="769441"/>
          </a:xfrm>
          <a:prstGeom prst="rect">
            <a:avLst/>
          </a:prstGeom>
          <a:noFill/>
        </p:spPr>
        <p:txBody>
          <a:bodyPr wrap="square" rtlCol="0">
            <a:spAutoFit/>
          </a:bodyPr>
          <a:lstStyle/>
          <a:p>
            <a:pPr algn="l" rtl="0"/>
            <a:r>
              <a:rPr lang="en-US"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Thank you all ^_^</a:t>
            </a:r>
            <a:endParaRPr lang="en-US" sz="4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An najah university\5th year(2)\مشروع التخرج 2\البرزنتيشن\pov pres.jpg"/>
          <p:cNvPicPr>
            <a:picLocks noChangeAspect="1" noChangeArrowheads="1"/>
          </p:cNvPicPr>
          <p:nvPr/>
        </p:nvPicPr>
        <p:blipFill>
          <a:blip r:embed="rId2"/>
          <a:srcRect/>
          <a:stretch>
            <a:fillRect/>
          </a:stretch>
        </p:blipFill>
        <p:spPr bwMode="auto">
          <a:xfrm>
            <a:off x="4465" y="0"/>
            <a:ext cx="9135070" cy="6858000"/>
          </a:xfrm>
          <a:prstGeom prst="rect">
            <a:avLst/>
          </a:prstGeom>
          <a:noFill/>
        </p:spPr>
      </p:pic>
      <p:sp>
        <p:nvSpPr>
          <p:cNvPr id="2" name="عنوان 1"/>
          <p:cNvSpPr>
            <a:spLocks noGrp="1"/>
          </p:cNvSpPr>
          <p:nvPr>
            <p:ph type="title"/>
          </p:nvPr>
        </p:nvSpPr>
        <p:spPr>
          <a:xfrm>
            <a:off x="1000100" y="274638"/>
            <a:ext cx="7686700" cy="1143000"/>
          </a:xfrm>
        </p:spPr>
        <p:txBody>
          <a:bodyPr/>
          <a:lstStyle/>
          <a:p>
            <a:pPr algn="l"/>
            <a:r>
              <a:rPr lang="en-US" dirty="0" smtClean="0">
                <a:solidFill>
                  <a:schemeClr val="bg1"/>
                </a:solidFill>
                <a:latin typeface="Eras Bold ITC" pitchFamily="34" charset="0"/>
              </a:rPr>
              <a:t>Outlines,,</a:t>
            </a:r>
            <a:endParaRPr lang="en-US" dirty="0">
              <a:solidFill>
                <a:schemeClr val="bg1"/>
              </a:solidFill>
            </a:endParaRPr>
          </a:p>
        </p:txBody>
      </p:sp>
      <p:pic>
        <p:nvPicPr>
          <p:cNvPr id="3075" name="Picture 3" descr="D:\An najah university\5th year(2)\مشروع التخرج 2\البرزنتيشن\c.png"/>
          <p:cNvPicPr>
            <a:picLocks noChangeAspect="1" noChangeArrowheads="1"/>
          </p:cNvPicPr>
          <p:nvPr/>
        </p:nvPicPr>
        <p:blipFill>
          <a:blip r:embed="rId3"/>
          <a:srcRect/>
          <a:stretch>
            <a:fillRect/>
          </a:stretch>
        </p:blipFill>
        <p:spPr bwMode="auto">
          <a:xfrm>
            <a:off x="500034" y="3783000"/>
            <a:ext cx="8261853" cy="3075000"/>
          </a:xfrm>
          <a:prstGeom prst="rect">
            <a:avLst/>
          </a:prstGeom>
          <a:noFill/>
        </p:spPr>
      </p:pic>
      <p:pic>
        <p:nvPicPr>
          <p:cNvPr id="3076" name="Picture 4" descr="D:\An najah university\5th year(2)\مشروع التخرج 2\البرزنتيشن\glow.png"/>
          <p:cNvPicPr>
            <a:picLocks noChangeAspect="1" noChangeArrowheads="1"/>
          </p:cNvPicPr>
          <p:nvPr/>
        </p:nvPicPr>
        <p:blipFill>
          <a:blip r:embed="rId4"/>
          <a:srcRect/>
          <a:stretch>
            <a:fillRect/>
          </a:stretch>
        </p:blipFill>
        <p:spPr bwMode="auto">
          <a:xfrm>
            <a:off x="1883073" y="1928802"/>
            <a:ext cx="4832067" cy="4790049"/>
          </a:xfrm>
          <a:prstGeom prst="rect">
            <a:avLst/>
          </a:prstGeom>
          <a:noFill/>
        </p:spPr>
      </p:pic>
      <p:sp>
        <p:nvSpPr>
          <p:cNvPr id="3" name="عنصر نائب للمحتوى 2"/>
          <p:cNvSpPr>
            <a:spLocks noGrp="1"/>
          </p:cNvSpPr>
          <p:nvPr>
            <p:ph idx="1"/>
          </p:nvPr>
        </p:nvSpPr>
        <p:spPr>
          <a:xfrm>
            <a:off x="3143240" y="2143116"/>
            <a:ext cx="6615130" cy="3757626"/>
          </a:xfrm>
        </p:spPr>
        <p:txBody>
          <a:bodyPr>
            <a:noAutofit/>
          </a:bodyPr>
          <a:lstStyle/>
          <a:p>
            <a:pPr algn="l" rtl="0"/>
            <a:r>
              <a:rPr lang="en-US" sz="2800" b="1" dirty="0" smtClean="0">
                <a:solidFill>
                  <a:schemeClr val="bg1"/>
                </a:solidFill>
                <a:cs typeface="Times New Roman" pitchFamily="18" charset="0"/>
              </a:rPr>
              <a:t>Main idea of </a:t>
            </a:r>
            <a:r>
              <a:rPr lang="en-US" sz="2800" b="1" dirty="0" smtClean="0">
                <a:solidFill>
                  <a:schemeClr val="bg1"/>
                </a:solidFill>
                <a:cs typeface="Times New Roman" pitchFamily="18" charset="0"/>
              </a:rPr>
              <a:t>the</a:t>
            </a:r>
            <a:r>
              <a:rPr lang="en-US" sz="2800" b="1" dirty="0" smtClean="0">
                <a:solidFill>
                  <a:schemeClr val="bg1"/>
                </a:solidFill>
                <a:cs typeface="Times New Roman" pitchFamily="18" charset="0"/>
              </a:rPr>
              <a:t> </a:t>
            </a:r>
            <a:r>
              <a:rPr lang="en-US" sz="2800" b="1" dirty="0" smtClean="0">
                <a:solidFill>
                  <a:schemeClr val="bg1"/>
                </a:solidFill>
                <a:cs typeface="Times New Roman" pitchFamily="18" charset="0"/>
              </a:rPr>
              <a:t>Project ?</a:t>
            </a:r>
            <a:endParaRPr lang="en-US" sz="2800" b="1" dirty="0" smtClean="0">
              <a:solidFill>
                <a:schemeClr val="bg1"/>
              </a:solidFill>
            </a:endParaRPr>
          </a:p>
          <a:p>
            <a:pPr algn="l" rtl="0"/>
            <a:r>
              <a:rPr lang="en-US" sz="2800" b="1" dirty="0" smtClean="0">
                <a:solidFill>
                  <a:schemeClr val="bg1"/>
                </a:solidFill>
              </a:rPr>
              <a:t>Introduction</a:t>
            </a:r>
          </a:p>
          <a:p>
            <a:pPr algn="l" rtl="0"/>
            <a:r>
              <a:rPr lang="en-US" sz="2800" b="1" dirty="0" smtClean="0">
                <a:solidFill>
                  <a:schemeClr val="bg1"/>
                </a:solidFill>
                <a:cs typeface="Lucida Sans Unicode" pitchFamily="34" charset="0"/>
              </a:rPr>
              <a:t>Persistence of Vision </a:t>
            </a:r>
            <a:endParaRPr lang="en-US" sz="2800" b="1" dirty="0" smtClean="0">
              <a:solidFill>
                <a:schemeClr val="bg1"/>
              </a:solidFill>
            </a:endParaRPr>
          </a:p>
          <a:p>
            <a:pPr algn="l" rtl="0">
              <a:spcBef>
                <a:spcPct val="0"/>
              </a:spcBef>
            </a:pPr>
            <a:r>
              <a:rPr lang="en-US" sz="2800" b="1" dirty="0" smtClean="0">
                <a:solidFill>
                  <a:schemeClr val="bg1"/>
                </a:solidFill>
                <a:cs typeface="Aharoni" pitchFamily="2" charset="-79"/>
              </a:rPr>
              <a:t>Design and Implementation </a:t>
            </a:r>
          </a:p>
          <a:p>
            <a:pPr algn="l" rtl="0"/>
            <a:r>
              <a:rPr lang="en-US" sz="2800" b="1" dirty="0" smtClean="0">
                <a:solidFill>
                  <a:schemeClr val="bg1"/>
                </a:solidFill>
              </a:rPr>
              <a:t>Problems &amp; Challenges </a:t>
            </a:r>
          </a:p>
          <a:p>
            <a:pPr algn="l" rtl="0"/>
            <a:r>
              <a:rPr lang="en-US" sz="2800" b="1" dirty="0" smtClean="0">
                <a:solidFill>
                  <a:schemeClr val="bg1"/>
                </a:solidFill>
              </a:rPr>
              <a:t>Applications</a:t>
            </a:r>
          </a:p>
          <a:p>
            <a:pPr algn="l" rtl="0"/>
            <a:r>
              <a:rPr lang="en-US" sz="2800" b="1" dirty="0" smtClean="0">
                <a:solidFill>
                  <a:schemeClr val="bg1"/>
                </a:solidFill>
              </a:rPr>
              <a:t>Possible Improvements</a:t>
            </a:r>
          </a:p>
          <a:p>
            <a:pPr algn="l" rtl="0"/>
            <a:r>
              <a:rPr lang="en-US" sz="2800" b="1" dirty="0" smtClean="0">
                <a:solidFill>
                  <a:schemeClr val="bg1"/>
                </a:solidFill>
              </a:rPr>
              <a:t>Demo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D:\An najah university\5th year(2)\مشروع التخرج 2\البرزنتيشن\pov pres.jpg"/>
          <p:cNvPicPr>
            <a:picLocks noChangeAspect="1" noChangeArrowheads="1"/>
          </p:cNvPicPr>
          <p:nvPr/>
        </p:nvPicPr>
        <p:blipFill>
          <a:blip r:embed="rId2"/>
          <a:srcRect/>
          <a:stretch>
            <a:fillRect/>
          </a:stretch>
        </p:blipFill>
        <p:spPr bwMode="auto">
          <a:xfrm>
            <a:off x="8930" y="0"/>
            <a:ext cx="9135070" cy="6858000"/>
          </a:xfrm>
          <a:prstGeom prst="rect">
            <a:avLst/>
          </a:prstGeom>
          <a:noFill/>
        </p:spPr>
      </p:pic>
      <p:sp>
        <p:nvSpPr>
          <p:cNvPr id="2" name="عنوان 1"/>
          <p:cNvSpPr>
            <a:spLocks noGrp="1"/>
          </p:cNvSpPr>
          <p:nvPr>
            <p:ph type="title"/>
          </p:nvPr>
        </p:nvSpPr>
        <p:spPr>
          <a:xfrm>
            <a:off x="857224" y="285728"/>
            <a:ext cx="7400948" cy="1143000"/>
          </a:xfrm>
        </p:spPr>
        <p:txBody>
          <a:bodyPr>
            <a:normAutofit fontScale="90000"/>
          </a:bodyPr>
          <a:lstStyle/>
          <a:p>
            <a:pPr algn="l"/>
            <a:r>
              <a:rPr lang="en-US" b="1" dirty="0" smtClean="0">
                <a:solidFill>
                  <a:schemeClr val="bg1"/>
                </a:solidFill>
                <a:cs typeface="Times New Roman" pitchFamily="18" charset="0"/>
              </a:rPr>
              <a:t>Main idea </a:t>
            </a:r>
            <a:r>
              <a:rPr lang="en-US" b="1" smtClean="0">
                <a:solidFill>
                  <a:schemeClr val="bg1"/>
                </a:solidFill>
                <a:cs typeface="Times New Roman" pitchFamily="18" charset="0"/>
              </a:rPr>
              <a:t>of </a:t>
            </a:r>
            <a:r>
              <a:rPr lang="en-US" b="1" smtClean="0">
                <a:solidFill>
                  <a:schemeClr val="bg1"/>
                </a:solidFill>
                <a:cs typeface="Times New Roman" pitchFamily="18" charset="0"/>
              </a:rPr>
              <a:t>the</a:t>
            </a:r>
            <a:r>
              <a:rPr lang="en-US" b="1" smtClean="0">
                <a:solidFill>
                  <a:schemeClr val="bg1"/>
                </a:solidFill>
                <a:cs typeface="Times New Roman" pitchFamily="18" charset="0"/>
              </a:rPr>
              <a:t> </a:t>
            </a:r>
            <a:r>
              <a:rPr lang="en-US" b="1" dirty="0" smtClean="0">
                <a:solidFill>
                  <a:schemeClr val="bg1"/>
                </a:solidFill>
                <a:cs typeface="Times New Roman" pitchFamily="18" charset="0"/>
              </a:rPr>
              <a:t>Project?</a:t>
            </a:r>
            <a:r>
              <a:rPr lang="en-US" dirty="0" smtClean="0">
                <a:solidFill>
                  <a:schemeClr val="bg1"/>
                </a:solidFill>
                <a:latin typeface="Eras Bold ITC" pitchFamily="34" charset="0"/>
              </a:rPr>
              <a:t/>
            </a:r>
            <a:br>
              <a:rPr lang="en-US" dirty="0" smtClean="0">
                <a:solidFill>
                  <a:schemeClr val="bg1"/>
                </a:solidFill>
                <a:latin typeface="Eras Bold ITC" pitchFamily="34" charset="0"/>
              </a:rPr>
            </a:br>
            <a:endParaRPr lang="en-US" dirty="0">
              <a:solidFill>
                <a:schemeClr val="bg1"/>
              </a:solidFill>
            </a:endParaRPr>
          </a:p>
        </p:txBody>
      </p:sp>
      <p:pic>
        <p:nvPicPr>
          <p:cNvPr id="5" name="Picture 3" descr="D:\An najah university\5th year(2)\مشروع التخرج 2\البرزنتيشن\c.png"/>
          <p:cNvPicPr>
            <a:picLocks noChangeAspect="1" noChangeArrowheads="1"/>
          </p:cNvPicPr>
          <p:nvPr/>
        </p:nvPicPr>
        <p:blipFill>
          <a:blip r:embed="rId3"/>
          <a:srcRect/>
          <a:stretch>
            <a:fillRect/>
          </a:stretch>
        </p:blipFill>
        <p:spPr bwMode="auto">
          <a:xfrm>
            <a:off x="500034" y="3783000"/>
            <a:ext cx="6215106" cy="3075000"/>
          </a:xfrm>
          <a:prstGeom prst="rect">
            <a:avLst/>
          </a:prstGeom>
          <a:noFill/>
        </p:spPr>
      </p:pic>
      <p:sp>
        <p:nvSpPr>
          <p:cNvPr id="3" name="عنصر نائب للمحتوى 2"/>
          <p:cNvSpPr>
            <a:spLocks noGrp="1"/>
          </p:cNvSpPr>
          <p:nvPr>
            <p:ph idx="1"/>
          </p:nvPr>
        </p:nvSpPr>
        <p:spPr>
          <a:xfrm>
            <a:off x="1071538" y="2428868"/>
            <a:ext cx="5286412" cy="3214710"/>
          </a:xfrm>
        </p:spPr>
        <p:txBody>
          <a:bodyPr>
            <a:normAutofit lnSpcReduction="10000"/>
          </a:bodyPr>
          <a:lstStyle/>
          <a:p>
            <a:pPr algn="l" rtl="0"/>
            <a:r>
              <a:rPr lang="en-US" sz="2400" b="1" dirty="0" smtClean="0">
                <a:solidFill>
                  <a:schemeClr val="bg1"/>
                </a:solidFill>
              </a:rPr>
              <a:t>Our project’s aim is to display a colored sphere image utilizing persistence of vision (VOP) ability of human eye.</a:t>
            </a:r>
            <a:br>
              <a:rPr lang="en-US" sz="2400" b="1" dirty="0" smtClean="0">
                <a:solidFill>
                  <a:schemeClr val="bg1"/>
                </a:solidFill>
              </a:rPr>
            </a:br>
            <a:endParaRPr lang="en-US" sz="2400" b="1" dirty="0" smtClean="0">
              <a:solidFill>
                <a:schemeClr val="bg1"/>
              </a:solidFill>
            </a:endParaRPr>
          </a:p>
          <a:p>
            <a:pPr algn="l" rtl="0"/>
            <a:r>
              <a:rPr lang="en-US" sz="2400" b="1" dirty="0" smtClean="0">
                <a:solidFill>
                  <a:schemeClr val="bg1"/>
                </a:solidFill>
              </a:rPr>
              <a:t>This display will allow users to upload an image to be displayed through serial peripheral interface (SPI).</a:t>
            </a:r>
            <a:endParaRPr lang="en-US" sz="2400" b="1" dirty="0">
              <a:solidFill>
                <a:schemeClr val="bg1"/>
              </a:solidFill>
            </a:endParaRPr>
          </a:p>
        </p:txBody>
      </p:sp>
      <p:pic>
        <p:nvPicPr>
          <p:cNvPr id="29699" name="Picture 3"/>
          <p:cNvPicPr>
            <a:picLocks noChangeAspect="1" noChangeArrowheads="1"/>
          </p:cNvPicPr>
          <p:nvPr/>
        </p:nvPicPr>
        <p:blipFill>
          <a:blip r:embed="rId4"/>
          <a:srcRect/>
          <a:stretch>
            <a:fillRect/>
          </a:stretch>
        </p:blipFill>
        <p:spPr bwMode="auto">
          <a:xfrm>
            <a:off x="6286512" y="2428867"/>
            <a:ext cx="2571768" cy="236602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D:\An najah university\5th year(2)\مشروع التخرج 2\البرزنتيشن\pov pres.jpg"/>
          <p:cNvPicPr>
            <a:picLocks noChangeAspect="1" noChangeArrowheads="1"/>
          </p:cNvPicPr>
          <p:nvPr/>
        </p:nvPicPr>
        <p:blipFill>
          <a:blip r:embed="rId2"/>
          <a:srcRect/>
          <a:stretch>
            <a:fillRect/>
          </a:stretch>
        </p:blipFill>
        <p:spPr bwMode="auto">
          <a:xfrm>
            <a:off x="4465" y="0"/>
            <a:ext cx="9135070" cy="6858000"/>
          </a:xfrm>
          <a:prstGeom prst="rect">
            <a:avLst/>
          </a:prstGeom>
          <a:noFill/>
        </p:spPr>
      </p:pic>
      <p:sp>
        <p:nvSpPr>
          <p:cNvPr id="3" name="عنصر نائب للمحتوى 2"/>
          <p:cNvSpPr>
            <a:spLocks noGrp="1"/>
          </p:cNvSpPr>
          <p:nvPr>
            <p:ph idx="1"/>
          </p:nvPr>
        </p:nvSpPr>
        <p:spPr>
          <a:xfrm>
            <a:off x="857224" y="2214554"/>
            <a:ext cx="7829576" cy="1428759"/>
          </a:xfrm>
        </p:spPr>
        <p:txBody>
          <a:bodyPr>
            <a:normAutofit/>
          </a:bodyPr>
          <a:lstStyle/>
          <a:p>
            <a:pPr algn="l" rtl="0"/>
            <a:r>
              <a:rPr lang="en-US" sz="2400" b="1" dirty="0" smtClean="0">
                <a:solidFill>
                  <a:schemeClr val="bg1"/>
                </a:solidFill>
              </a:rPr>
              <a:t>An apparatus that will create a visual using 40 LEDs as it spins in a circle</a:t>
            </a:r>
            <a:endParaRPr lang="en-US" sz="2400" b="1" dirty="0">
              <a:solidFill>
                <a:schemeClr val="bg1"/>
              </a:solidFill>
            </a:endParaRPr>
          </a:p>
        </p:txBody>
      </p:sp>
      <p:pic>
        <p:nvPicPr>
          <p:cNvPr id="28674" name="Picture 2"/>
          <p:cNvPicPr>
            <a:picLocks noChangeAspect="1" noChangeArrowheads="1"/>
          </p:cNvPicPr>
          <p:nvPr/>
        </p:nvPicPr>
        <p:blipFill>
          <a:blip r:embed="rId3"/>
          <a:srcRect/>
          <a:stretch>
            <a:fillRect/>
          </a:stretch>
        </p:blipFill>
        <p:spPr bwMode="auto">
          <a:xfrm>
            <a:off x="1500166" y="3071810"/>
            <a:ext cx="2686055" cy="351472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28676" name="Picture 4"/>
          <p:cNvPicPr>
            <a:picLocks noChangeAspect="1" noChangeArrowheads="1"/>
          </p:cNvPicPr>
          <p:nvPr/>
        </p:nvPicPr>
        <p:blipFill>
          <a:blip r:embed="rId4"/>
          <a:srcRect/>
          <a:stretch>
            <a:fillRect/>
          </a:stretch>
        </p:blipFill>
        <p:spPr bwMode="auto">
          <a:xfrm rot="5400000">
            <a:off x="5033032" y="3468034"/>
            <a:ext cx="3526126" cy="273367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11" name="سهم إلى اليمين 10"/>
          <p:cNvSpPr/>
          <p:nvPr/>
        </p:nvSpPr>
        <p:spPr>
          <a:xfrm>
            <a:off x="4286248" y="4572008"/>
            <a:ext cx="1000132" cy="428628"/>
          </a:xfrm>
          <a:prstGeom prst="rightArrow">
            <a:avLst/>
          </a:prstGeom>
          <a:solidFill>
            <a:schemeClr val="accent2"/>
          </a:solidFill>
          <a:ln>
            <a:solidFill>
              <a:srgbClr val="8FE02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عنوان 1"/>
          <p:cNvSpPr>
            <a:spLocks noGrp="1"/>
          </p:cNvSpPr>
          <p:nvPr>
            <p:ph type="title"/>
          </p:nvPr>
        </p:nvSpPr>
        <p:spPr>
          <a:xfrm>
            <a:off x="857224" y="357166"/>
            <a:ext cx="7400948" cy="1143000"/>
          </a:xfrm>
        </p:spPr>
        <p:txBody>
          <a:bodyPr>
            <a:normAutofit fontScale="90000"/>
          </a:bodyPr>
          <a:lstStyle/>
          <a:p>
            <a:pPr algn="l"/>
            <a:r>
              <a:rPr lang="en-US" dirty="0" smtClean="0">
                <a:solidFill>
                  <a:schemeClr val="bg1"/>
                </a:solidFill>
                <a:latin typeface="Eras Bold ITC" pitchFamily="34" charset="0"/>
              </a:rPr>
              <a:t>Introduction </a:t>
            </a:r>
            <a:br>
              <a:rPr lang="en-US" dirty="0" smtClean="0">
                <a:solidFill>
                  <a:schemeClr val="bg1"/>
                </a:solidFill>
                <a:latin typeface="Eras Bold ITC" pitchFamily="34" charset="0"/>
              </a:rPr>
            </a:br>
            <a:endParaRPr lang="en-US"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D:\An najah university\5th year(2)\مشروع التخرج 2\البرزنتيشن\pov pres.jpg"/>
          <p:cNvPicPr>
            <a:picLocks noChangeAspect="1" noChangeArrowheads="1"/>
          </p:cNvPicPr>
          <p:nvPr/>
        </p:nvPicPr>
        <p:blipFill>
          <a:blip r:embed="rId3"/>
          <a:srcRect/>
          <a:stretch>
            <a:fillRect/>
          </a:stretch>
        </p:blipFill>
        <p:spPr bwMode="auto">
          <a:xfrm>
            <a:off x="4465" y="0"/>
            <a:ext cx="9135070" cy="6858000"/>
          </a:xfrm>
          <a:prstGeom prst="rect">
            <a:avLst/>
          </a:prstGeom>
          <a:noFill/>
        </p:spPr>
      </p:pic>
      <p:pic>
        <p:nvPicPr>
          <p:cNvPr id="5" name="Picture 3" descr="D:\An najah university\5th year(2)\مشروع التخرج 2\البرزنتيشن\c.png"/>
          <p:cNvPicPr>
            <a:picLocks noChangeAspect="1" noChangeArrowheads="1"/>
          </p:cNvPicPr>
          <p:nvPr/>
        </p:nvPicPr>
        <p:blipFill>
          <a:blip r:embed="rId4"/>
          <a:srcRect/>
          <a:stretch>
            <a:fillRect/>
          </a:stretch>
        </p:blipFill>
        <p:spPr bwMode="auto">
          <a:xfrm>
            <a:off x="500034" y="3783000"/>
            <a:ext cx="8261853" cy="3075000"/>
          </a:xfrm>
          <a:prstGeom prst="rect">
            <a:avLst/>
          </a:prstGeom>
          <a:noFill/>
        </p:spPr>
      </p:pic>
      <p:pic>
        <p:nvPicPr>
          <p:cNvPr id="6" name="Picture 4" descr="D:\An najah university\5th year(2)\مشروع التخرج 2\البرزنتيشن\glow.png"/>
          <p:cNvPicPr>
            <a:picLocks noChangeAspect="1" noChangeArrowheads="1"/>
          </p:cNvPicPr>
          <p:nvPr/>
        </p:nvPicPr>
        <p:blipFill>
          <a:blip r:embed="rId5"/>
          <a:srcRect/>
          <a:stretch>
            <a:fillRect/>
          </a:stretch>
        </p:blipFill>
        <p:spPr bwMode="auto">
          <a:xfrm>
            <a:off x="1883073" y="1928802"/>
            <a:ext cx="4832067" cy="4790049"/>
          </a:xfrm>
          <a:prstGeom prst="rect">
            <a:avLst/>
          </a:prstGeom>
          <a:noFill/>
        </p:spPr>
      </p:pic>
      <p:sp>
        <p:nvSpPr>
          <p:cNvPr id="3" name="عنصر نائب للمحتوى 2"/>
          <p:cNvSpPr>
            <a:spLocks noGrp="1"/>
          </p:cNvSpPr>
          <p:nvPr>
            <p:ph idx="1"/>
          </p:nvPr>
        </p:nvSpPr>
        <p:spPr>
          <a:xfrm>
            <a:off x="928662" y="2357430"/>
            <a:ext cx="7715304" cy="3429024"/>
          </a:xfrm>
        </p:spPr>
        <p:txBody>
          <a:bodyPr>
            <a:noAutofit/>
          </a:bodyPr>
          <a:lstStyle/>
          <a:p>
            <a:pPr algn="l" rtl="0"/>
            <a:r>
              <a:rPr lang="en-US" sz="2400" dirty="0" smtClean="0">
                <a:solidFill>
                  <a:schemeClr val="bg1"/>
                </a:solidFill>
                <a:cs typeface="Lucida Sans Unicode" pitchFamily="34" charset="0"/>
              </a:rPr>
              <a:t>POV is the ability of the eye to retain the impression of an image for a short time after the image has disappeared. </a:t>
            </a:r>
          </a:p>
          <a:p>
            <a:pPr algn="l" rtl="0">
              <a:buNone/>
            </a:pPr>
            <a:endParaRPr lang="en-US" sz="2400" dirty="0" smtClean="0">
              <a:solidFill>
                <a:schemeClr val="bg1"/>
              </a:solidFill>
              <a:cs typeface="Lucida Sans Unicode" pitchFamily="34" charset="0"/>
            </a:endParaRPr>
          </a:p>
          <a:p>
            <a:pPr algn="l" rtl="0"/>
            <a:r>
              <a:rPr lang="en-US" sz="2400" dirty="0" smtClean="0">
                <a:solidFill>
                  <a:schemeClr val="bg1"/>
                </a:solidFill>
                <a:cs typeface="Lucida Sans Unicode" pitchFamily="34" charset="0"/>
              </a:rPr>
              <a:t>This ability can be used </a:t>
            </a:r>
            <a:r>
              <a:rPr lang="en-US" sz="2400" b="1" u="sng" dirty="0" smtClean="0">
                <a:solidFill>
                  <a:schemeClr val="bg1"/>
                </a:solidFill>
                <a:cs typeface="Lucida Sans Unicode" pitchFamily="34" charset="0"/>
              </a:rPr>
              <a:t>to create an illusion of images/characters</a:t>
            </a:r>
            <a:r>
              <a:rPr lang="en-US" sz="2400" dirty="0" smtClean="0">
                <a:solidFill>
                  <a:schemeClr val="bg1"/>
                </a:solidFill>
                <a:cs typeface="Lucida Sans Unicode" pitchFamily="34" charset="0"/>
              </a:rPr>
              <a:t> floating in the air, by rapidly flashing a column of LEDs while moving the display in air.</a:t>
            </a:r>
          </a:p>
          <a:p>
            <a:pPr algn="l" rtl="0">
              <a:buNone/>
            </a:pPr>
            <a:endParaRPr lang="en-US" sz="2400" dirty="0" smtClean="0">
              <a:solidFill>
                <a:schemeClr val="bg1"/>
              </a:solidFill>
              <a:cs typeface="Lucida Sans Unicode" pitchFamily="34" charset="0"/>
            </a:endParaRPr>
          </a:p>
          <a:p>
            <a:pPr algn="l" rtl="0">
              <a:buNone/>
            </a:pPr>
            <a:r>
              <a:rPr lang="en-US" sz="2400" dirty="0" smtClean="0">
                <a:solidFill>
                  <a:schemeClr val="bg1"/>
                </a:solidFill>
              </a:rPr>
              <a:t/>
            </a:r>
            <a:br>
              <a:rPr lang="en-US" sz="2400" dirty="0" smtClean="0">
                <a:solidFill>
                  <a:schemeClr val="bg1"/>
                </a:solidFill>
              </a:rPr>
            </a:br>
            <a:endParaRPr lang="en-US" sz="2400" dirty="0" smtClean="0">
              <a:solidFill>
                <a:schemeClr val="bg1"/>
              </a:solidFill>
            </a:endParaRPr>
          </a:p>
        </p:txBody>
      </p:sp>
      <p:sp>
        <p:nvSpPr>
          <p:cNvPr id="8" name="عنوان 1"/>
          <p:cNvSpPr>
            <a:spLocks noGrp="1"/>
          </p:cNvSpPr>
          <p:nvPr>
            <p:ph type="title"/>
          </p:nvPr>
        </p:nvSpPr>
        <p:spPr>
          <a:xfrm>
            <a:off x="714348" y="274638"/>
            <a:ext cx="7972452" cy="1143000"/>
          </a:xfrm>
        </p:spPr>
        <p:txBody>
          <a:bodyPr/>
          <a:lstStyle/>
          <a:p>
            <a:pPr algn="l" rtl="0"/>
            <a:r>
              <a:rPr lang="en-US" dirty="0" smtClean="0">
                <a:solidFill>
                  <a:schemeClr val="bg1"/>
                </a:solidFill>
                <a:latin typeface="Aharoni" pitchFamily="2" charset="-79"/>
                <a:cs typeface="Lucida Sans Unicode" pitchFamily="34" charset="0"/>
              </a:rPr>
              <a:t>Persistence of Vision (POV)</a:t>
            </a:r>
            <a:endParaRPr lang="en-US" dirty="0">
              <a:solidFill>
                <a:schemeClr val="bg1"/>
              </a:solidFill>
            </a:endParaRPr>
          </a:p>
        </p:txBody>
      </p:sp>
      <p:sp>
        <p:nvSpPr>
          <p:cNvPr id="10" name="مربع نص 9"/>
          <p:cNvSpPr txBox="1"/>
          <p:nvPr/>
        </p:nvSpPr>
        <p:spPr>
          <a:xfrm>
            <a:off x="1785918" y="5143513"/>
            <a:ext cx="6643734" cy="954107"/>
          </a:xfrm>
          <a:prstGeom prst="rect">
            <a:avLst/>
          </a:prstGeom>
          <a:noFill/>
          <a:ln w="57150">
            <a:solidFill>
              <a:srgbClr val="CCFF33"/>
            </a:solidFill>
            <a:prstDash val="lgDash"/>
          </a:ln>
        </p:spPr>
        <p:txBody>
          <a:bodyPr wrap="square" rtlCol="0">
            <a:spAutoFit/>
          </a:bodyPr>
          <a:lstStyle/>
          <a:p>
            <a:pPr algn="l" rtl="0"/>
            <a:r>
              <a:rPr lang="en-US" sz="2800" b="1" i="1" dirty="0" smtClean="0">
                <a:solidFill>
                  <a:schemeClr val="bg1"/>
                </a:solidFill>
                <a:effectLst>
                  <a:outerShdw blurRad="38100" dist="38100" dir="2700000" algn="tl">
                    <a:srgbClr val="000000">
                      <a:alpha val="43137"/>
                    </a:srgbClr>
                  </a:outerShdw>
                </a:effectLst>
                <a:cs typeface="Lucida Sans Unicode" pitchFamily="34" charset="0"/>
              </a:rPr>
              <a:t>The image “persists” in our vision for about 1/25</a:t>
            </a:r>
            <a:r>
              <a:rPr lang="en-US" sz="2800" b="1" i="1" baseline="30000" dirty="0" smtClean="0">
                <a:solidFill>
                  <a:schemeClr val="bg1"/>
                </a:solidFill>
                <a:effectLst>
                  <a:outerShdw blurRad="38100" dist="38100" dir="2700000" algn="tl">
                    <a:srgbClr val="000000">
                      <a:alpha val="43137"/>
                    </a:srgbClr>
                  </a:outerShdw>
                </a:effectLst>
                <a:cs typeface="Lucida Sans Unicode" pitchFamily="34" charset="0"/>
              </a:rPr>
              <a:t>th</a:t>
            </a:r>
            <a:r>
              <a:rPr lang="en-US" sz="2800" b="1" i="1" dirty="0" smtClean="0">
                <a:solidFill>
                  <a:schemeClr val="bg1"/>
                </a:solidFill>
                <a:effectLst>
                  <a:outerShdw blurRad="38100" dist="38100" dir="2700000" algn="tl">
                    <a:srgbClr val="000000">
                      <a:alpha val="43137"/>
                    </a:srgbClr>
                  </a:outerShdw>
                </a:effectLst>
                <a:cs typeface="Lucida Sans Unicode" pitchFamily="34" charset="0"/>
              </a:rPr>
              <a:t> of a second.</a:t>
            </a:r>
            <a:endParaRPr lang="en-US" sz="2800" b="1" i="1"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D:\An najah university\5th year(2)\مشروع التخرج 2\البرزنتيشن\pov pres.jpg"/>
          <p:cNvPicPr>
            <a:picLocks noChangeAspect="1" noChangeArrowheads="1"/>
          </p:cNvPicPr>
          <p:nvPr/>
        </p:nvPicPr>
        <p:blipFill>
          <a:blip r:embed="rId3"/>
          <a:srcRect/>
          <a:stretch>
            <a:fillRect/>
          </a:stretch>
        </p:blipFill>
        <p:spPr bwMode="auto">
          <a:xfrm>
            <a:off x="4465" y="71462"/>
            <a:ext cx="9135070" cy="6858000"/>
          </a:xfrm>
          <a:prstGeom prst="rect">
            <a:avLst/>
          </a:prstGeom>
          <a:noFill/>
        </p:spPr>
      </p:pic>
      <p:sp>
        <p:nvSpPr>
          <p:cNvPr id="6" name="عنوان 5"/>
          <p:cNvSpPr>
            <a:spLocks noGrp="1"/>
          </p:cNvSpPr>
          <p:nvPr>
            <p:ph type="title"/>
          </p:nvPr>
        </p:nvSpPr>
        <p:spPr/>
        <p:txBody>
          <a:bodyPr/>
          <a:lstStyle/>
          <a:p>
            <a:endParaRPr lang="en-US" dirty="0"/>
          </a:p>
        </p:txBody>
      </p:sp>
      <p:sp>
        <p:nvSpPr>
          <p:cNvPr id="7" name="عنوان 1"/>
          <p:cNvSpPr txBox="1">
            <a:spLocks/>
          </p:cNvSpPr>
          <p:nvPr/>
        </p:nvSpPr>
        <p:spPr>
          <a:xfrm>
            <a:off x="1357290" y="285728"/>
            <a:ext cx="7972452" cy="1143000"/>
          </a:xfrm>
          <a:prstGeom prst="rect">
            <a:avLst/>
          </a:prstGeom>
        </p:spPr>
        <p:txBody>
          <a:bodyPr vert="horz" lIns="91440" tIns="45720" rIns="91440" bIns="45720" rtlCol="1"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800" b="0" i="0" u="none" strike="noStrike" kern="1200" cap="none" spc="0" normalizeH="0" baseline="0" noProof="0" dirty="0" smtClean="0">
                <a:ln>
                  <a:noFill/>
                </a:ln>
                <a:solidFill>
                  <a:schemeClr val="bg1"/>
                </a:solidFill>
                <a:effectLst/>
                <a:uLnTx/>
                <a:uFillTx/>
                <a:latin typeface="Aharoni" pitchFamily="2" charset="-79"/>
                <a:ea typeface="+mj-ea"/>
                <a:cs typeface="Lucida Sans Unicode" pitchFamily="34" charset="0"/>
              </a:rPr>
              <a:t>POV</a:t>
            </a:r>
            <a:endParaRPr kumimoji="0" lang="en-US" sz="4800" b="0" i="0" u="none" strike="noStrike" kern="1200" cap="none" spc="0" normalizeH="0" baseline="0" noProof="0" dirty="0">
              <a:ln>
                <a:noFill/>
              </a:ln>
              <a:solidFill>
                <a:schemeClr val="bg1"/>
              </a:solidFill>
              <a:effectLst/>
              <a:uLnTx/>
              <a:uFillTx/>
              <a:latin typeface="+mj-lt"/>
              <a:ea typeface="+mj-ea"/>
              <a:cs typeface="+mj-cs"/>
            </a:endParaRPr>
          </a:p>
        </p:txBody>
      </p:sp>
      <p:pic>
        <p:nvPicPr>
          <p:cNvPr id="9" name="Picture 4" descr="D:\An najah university\5th year(2)\مشروع التخرج 2\البرزنتيشن\glow.png"/>
          <p:cNvPicPr>
            <a:picLocks noChangeAspect="1" noChangeArrowheads="1"/>
          </p:cNvPicPr>
          <p:nvPr/>
        </p:nvPicPr>
        <p:blipFill>
          <a:blip r:embed="rId4"/>
          <a:srcRect/>
          <a:stretch>
            <a:fillRect/>
          </a:stretch>
        </p:blipFill>
        <p:spPr bwMode="auto">
          <a:xfrm>
            <a:off x="2000233" y="1928802"/>
            <a:ext cx="5004420" cy="4960903"/>
          </a:xfrm>
          <a:prstGeom prst="rect">
            <a:avLst/>
          </a:prstGeom>
          <a:noFill/>
        </p:spPr>
      </p:pic>
      <p:sp>
        <p:nvSpPr>
          <p:cNvPr id="3" name="عنصر نائب للمحتوى 2"/>
          <p:cNvSpPr>
            <a:spLocks noGrp="1"/>
          </p:cNvSpPr>
          <p:nvPr>
            <p:ph idx="1"/>
          </p:nvPr>
        </p:nvSpPr>
        <p:spPr>
          <a:xfrm>
            <a:off x="642910" y="2214554"/>
            <a:ext cx="8229600" cy="3643338"/>
          </a:xfrm>
        </p:spPr>
        <p:txBody>
          <a:bodyPr>
            <a:normAutofit lnSpcReduction="10000"/>
          </a:bodyPr>
          <a:lstStyle/>
          <a:p>
            <a:pPr algn="l" rtl="0"/>
            <a:r>
              <a:rPr lang="en-US" sz="2400" dirty="0" smtClean="0">
                <a:solidFill>
                  <a:schemeClr val="bg1"/>
                </a:solidFill>
              </a:rPr>
              <a:t>What we see is a blend of what we are </a:t>
            </a:r>
          </a:p>
          <a:p>
            <a:pPr algn="l" rtl="0">
              <a:buNone/>
            </a:pPr>
            <a:r>
              <a:rPr lang="en-US" sz="2400" dirty="0" smtClean="0">
                <a:solidFill>
                  <a:schemeClr val="bg1"/>
                </a:solidFill>
              </a:rPr>
              <a:t> viewing and what we viewed a fraction of a second before.</a:t>
            </a:r>
          </a:p>
          <a:p>
            <a:pPr algn="l" rtl="0">
              <a:buNone/>
            </a:pPr>
            <a:endParaRPr lang="en-US" sz="2400" dirty="0" smtClean="0">
              <a:solidFill>
                <a:schemeClr val="bg1"/>
              </a:solidFill>
            </a:endParaRPr>
          </a:p>
          <a:p>
            <a:pPr algn="l" rtl="0">
              <a:buNone/>
            </a:pPr>
            <a:endParaRPr lang="en-US" sz="2400" dirty="0" smtClean="0">
              <a:solidFill>
                <a:schemeClr val="bg1"/>
              </a:solidFill>
            </a:endParaRPr>
          </a:p>
          <a:p>
            <a:pPr algn="l" rtl="0">
              <a:buNone/>
            </a:pPr>
            <a:endParaRPr lang="en-US" sz="2400" dirty="0" smtClean="0">
              <a:solidFill>
                <a:schemeClr val="bg1"/>
              </a:solidFill>
            </a:endParaRPr>
          </a:p>
          <a:p>
            <a:pPr algn="l" rtl="0">
              <a:buNone/>
            </a:pPr>
            <a:endParaRPr lang="en-US" sz="2400" dirty="0" smtClean="0">
              <a:solidFill>
                <a:schemeClr val="bg1"/>
              </a:solidFill>
            </a:endParaRPr>
          </a:p>
          <a:p>
            <a:pPr algn="l" rtl="0">
              <a:buNone/>
            </a:pPr>
            <a:endParaRPr lang="en-US" sz="2400" dirty="0" smtClean="0">
              <a:solidFill>
                <a:schemeClr val="bg1"/>
              </a:solidFill>
            </a:endParaRPr>
          </a:p>
          <a:p>
            <a:pPr algn="l" rtl="0"/>
            <a:r>
              <a:rPr lang="en-US" sz="2400" dirty="0" smtClean="0">
                <a:solidFill>
                  <a:schemeClr val="bg1"/>
                </a:solidFill>
              </a:rPr>
              <a:t>We included in the code as a binary array,</a:t>
            </a:r>
          </a:p>
          <a:p>
            <a:pPr algn="l" rtl="0">
              <a:buNone/>
            </a:pPr>
            <a:r>
              <a:rPr lang="en-US" sz="2400" dirty="0" smtClean="0">
                <a:solidFill>
                  <a:schemeClr val="bg1"/>
                </a:solidFill>
              </a:rPr>
              <a:t>    </a:t>
            </a:r>
            <a:endParaRPr lang="en-US" sz="2400" b="1" dirty="0" smtClean="0">
              <a:solidFill>
                <a:schemeClr val="bg1"/>
              </a:solidFill>
            </a:endParaRPr>
          </a:p>
          <a:p>
            <a:pPr algn="l" rtl="0">
              <a:buNone/>
            </a:pPr>
            <a:endParaRPr lang="en-US" sz="2400" dirty="0">
              <a:solidFill>
                <a:schemeClr val="bg1"/>
              </a:solidFill>
            </a:endParaRPr>
          </a:p>
        </p:txBody>
      </p:sp>
      <p:pic>
        <p:nvPicPr>
          <p:cNvPr id="4" name="صورة 3"/>
          <p:cNvPicPr/>
          <p:nvPr/>
        </p:nvPicPr>
        <p:blipFill>
          <a:blip r:embed="rId5"/>
          <a:srcRect/>
          <a:stretch>
            <a:fillRect/>
          </a:stretch>
        </p:blipFill>
        <p:spPr bwMode="auto">
          <a:xfrm>
            <a:off x="2643174" y="3214686"/>
            <a:ext cx="4189730" cy="17767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مربع نص 9"/>
          <p:cNvSpPr txBox="1"/>
          <p:nvPr/>
        </p:nvSpPr>
        <p:spPr>
          <a:xfrm>
            <a:off x="1071538" y="5572140"/>
            <a:ext cx="7786710" cy="523220"/>
          </a:xfrm>
          <a:prstGeom prst="rect">
            <a:avLst/>
          </a:prstGeom>
          <a:gradFill flip="none" rotWithShape="1">
            <a:gsLst>
              <a:gs pos="0">
                <a:srgbClr val="CCFF33">
                  <a:shade val="30000"/>
                  <a:satMod val="115000"/>
                </a:srgbClr>
              </a:gs>
              <a:gs pos="50000">
                <a:srgbClr val="CCFF33">
                  <a:shade val="67500"/>
                  <a:satMod val="115000"/>
                </a:srgbClr>
              </a:gs>
              <a:gs pos="100000">
                <a:srgbClr val="CCFF33">
                  <a:shade val="100000"/>
                  <a:satMod val="115000"/>
                </a:srgbClr>
              </a:gs>
            </a:gsLst>
            <a:path path="circle">
              <a:fillToRect l="50000" t="50000" r="50000" b="50000"/>
            </a:path>
            <a:tileRect/>
          </a:gradFill>
          <a:ln w="57150">
            <a:solidFill>
              <a:schemeClr val="bg1"/>
            </a:solidFill>
            <a:prstDash val="lgDash"/>
          </a:ln>
        </p:spPr>
        <p:txBody>
          <a:bodyPr wrap="square" rtlCol="0">
            <a:spAutoFit/>
          </a:bodyPr>
          <a:lstStyle/>
          <a:p>
            <a:r>
              <a:rPr lang="en-US" sz="280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t>image[]={B00000,B10010,B11111,B10000,B00000};</a:t>
            </a:r>
            <a:endParaRPr lang="en-US" sz="2800" dirty="0">
              <a:ln w="18415" cmpd="sng">
                <a:solidFill>
                  <a:srgbClr val="FFFFFF"/>
                </a:solidFill>
                <a:prstDash val="solid"/>
              </a:ln>
              <a:solidFill>
                <a:schemeClr val="bg1"/>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An najah university\5th year(2)\مشروع التخرج 2\البرزنتيشن\pov pres.jpg"/>
          <p:cNvPicPr>
            <a:picLocks noChangeAspect="1" noChangeArrowheads="1"/>
          </p:cNvPicPr>
          <p:nvPr/>
        </p:nvPicPr>
        <p:blipFill>
          <a:blip r:embed="rId2"/>
          <a:srcRect/>
          <a:stretch>
            <a:fillRect/>
          </a:stretch>
        </p:blipFill>
        <p:spPr bwMode="auto">
          <a:xfrm>
            <a:off x="4465" y="24"/>
            <a:ext cx="9135070" cy="6858000"/>
          </a:xfrm>
          <a:prstGeom prst="rect">
            <a:avLst/>
          </a:prstGeom>
          <a:noFill/>
        </p:spPr>
      </p:pic>
      <p:sp>
        <p:nvSpPr>
          <p:cNvPr id="6" name="عنوان 1"/>
          <p:cNvSpPr txBox="1">
            <a:spLocks/>
          </p:cNvSpPr>
          <p:nvPr/>
        </p:nvSpPr>
        <p:spPr>
          <a:xfrm>
            <a:off x="642910" y="214290"/>
            <a:ext cx="7972452" cy="1143000"/>
          </a:xfrm>
          <a:prstGeom prst="rect">
            <a:avLst/>
          </a:prstGeom>
        </p:spPr>
        <p:txBody>
          <a:bodyPr vert="horz" lIns="91440" tIns="45720" rIns="91440" bIns="45720" rtlCol="1" anchor="ctr">
            <a:normAutofit/>
          </a:bodyPr>
          <a:lstStyle/>
          <a:p>
            <a:pPr algn="l" rtl="0">
              <a:spcBef>
                <a:spcPct val="0"/>
              </a:spcBef>
            </a:pPr>
            <a:r>
              <a:rPr lang="en-US" sz="3600" b="1" dirty="0" smtClean="0">
                <a:solidFill>
                  <a:schemeClr val="bg1"/>
                </a:solidFill>
                <a:latin typeface="Aharoni" pitchFamily="2" charset="-79"/>
                <a:cs typeface="Aharoni" pitchFamily="2" charset="-79"/>
              </a:rPr>
              <a:t>Design and Implementation</a:t>
            </a:r>
            <a:r>
              <a:rPr kumimoji="0" lang="en-US" sz="3600" b="0" i="0" u="none" strike="noStrike" kern="1200" cap="none" spc="0" normalizeH="0" baseline="0" noProof="0" dirty="0" smtClean="0">
                <a:ln>
                  <a:noFill/>
                </a:ln>
                <a:solidFill>
                  <a:schemeClr val="bg1"/>
                </a:solidFill>
                <a:effectLst/>
                <a:uLnTx/>
                <a:uFillTx/>
                <a:latin typeface="Aharoni" pitchFamily="2" charset="-79"/>
                <a:ea typeface="+mj-ea"/>
                <a:cs typeface="Aharoni" pitchFamily="2" charset="-79"/>
              </a:rPr>
              <a:t> </a:t>
            </a:r>
            <a:endParaRPr kumimoji="0" lang="en-US" sz="3600" b="0" i="0" u="none" strike="noStrike" kern="1200" cap="none" spc="0" normalizeH="0" baseline="0" noProof="0" dirty="0">
              <a:ln>
                <a:noFill/>
              </a:ln>
              <a:solidFill>
                <a:schemeClr val="bg1"/>
              </a:solidFill>
              <a:effectLst/>
              <a:uLnTx/>
              <a:uFillTx/>
              <a:latin typeface="Aharoni" pitchFamily="2" charset="-79"/>
              <a:ea typeface="+mj-ea"/>
              <a:cs typeface="Aharoni" pitchFamily="2" charset="-79"/>
            </a:endParaRPr>
          </a:p>
        </p:txBody>
      </p:sp>
      <p:pic>
        <p:nvPicPr>
          <p:cNvPr id="7" name="Picture 3" descr="D:\An najah university\5th year(2)\مشروع التخرج 2\البرزنتيشن\c.png"/>
          <p:cNvPicPr>
            <a:picLocks noChangeAspect="1" noChangeArrowheads="1"/>
          </p:cNvPicPr>
          <p:nvPr/>
        </p:nvPicPr>
        <p:blipFill>
          <a:blip r:embed="rId3"/>
          <a:srcRect/>
          <a:stretch>
            <a:fillRect/>
          </a:stretch>
        </p:blipFill>
        <p:spPr bwMode="auto">
          <a:xfrm>
            <a:off x="714347" y="4143380"/>
            <a:ext cx="3745773" cy="1394149"/>
          </a:xfrm>
          <a:prstGeom prst="rect">
            <a:avLst/>
          </a:prstGeom>
          <a:noFill/>
        </p:spPr>
      </p:pic>
      <p:sp>
        <p:nvSpPr>
          <p:cNvPr id="3" name="عنصر نائب للمحتوى 2"/>
          <p:cNvSpPr>
            <a:spLocks noGrp="1"/>
          </p:cNvSpPr>
          <p:nvPr>
            <p:ph idx="1"/>
          </p:nvPr>
        </p:nvSpPr>
        <p:spPr>
          <a:xfrm>
            <a:off x="642910" y="2786058"/>
            <a:ext cx="8229600" cy="2740037"/>
          </a:xfrm>
        </p:spPr>
        <p:txBody>
          <a:bodyPr>
            <a:normAutofit/>
          </a:bodyPr>
          <a:lstStyle/>
          <a:p>
            <a:pPr algn="l" rtl="0"/>
            <a:r>
              <a:rPr lang="en-US" sz="2800" dirty="0" smtClean="0">
                <a:solidFill>
                  <a:schemeClr val="bg1"/>
                </a:solidFill>
              </a:rPr>
              <a:t>The overall design of this project can be grouped in the following three categories:,, and design.</a:t>
            </a:r>
          </a:p>
          <a:p>
            <a:pPr algn="l" rtl="0"/>
            <a:endParaRPr lang="en-US" sz="2800" dirty="0">
              <a:solidFill>
                <a:schemeClr val="bg1"/>
              </a:solidFill>
            </a:endParaRPr>
          </a:p>
        </p:txBody>
      </p:sp>
      <p:sp>
        <p:nvSpPr>
          <p:cNvPr id="10" name="مربع نص 9"/>
          <p:cNvSpPr txBox="1"/>
          <p:nvPr/>
        </p:nvSpPr>
        <p:spPr>
          <a:xfrm>
            <a:off x="1142976" y="4429132"/>
            <a:ext cx="3429024" cy="584775"/>
          </a:xfrm>
          <a:prstGeom prst="rect">
            <a:avLst/>
          </a:prstGeom>
          <a:noFill/>
        </p:spPr>
        <p:txBody>
          <a:bodyPr wrap="square" rtlCol="0">
            <a:spAutoFit/>
          </a:bodyPr>
          <a:lstStyle/>
          <a:p>
            <a:pPr algn="l" rtl="0"/>
            <a:r>
              <a:rPr lang="en-US" sz="3200" b="1" dirty="0" smtClean="0">
                <a:solidFill>
                  <a:schemeClr val="bg1"/>
                </a:solidFill>
              </a:rPr>
              <a:t>Electrical design</a:t>
            </a:r>
            <a:endParaRPr lang="en-US" sz="3200" b="1" dirty="0"/>
          </a:p>
        </p:txBody>
      </p:sp>
      <p:pic>
        <p:nvPicPr>
          <p:cNvPr id="11" name="Picture 3" descr="D:\An najah university\5th year(2)\مشروع التخرج 2\البرزنتيشن\c.png"/>
          <p:cNvPicPr>
            <a:picLocks noChangeAspect="1" noChangeArrowheads="1"/>
          </p:cNvPicPr>
          <p:nvPr/>
        </p:nvPicPr>
        <p:blipFill>
          <a:blip r:embed="rId3"/>
          <a:srcRect/>
          <a:stretch>
            <a:fillRect/>
          </a:stretch>
        </p:blipFill>
        <p:spPr bwMode="auto">
          <a:xfrm>
            <a:off x="3428992" y="5463851"/>
            <a:ext cx="3745773" cy="1394149"/>
          </a:xfrm>
          <a:prstGeom prst="rect">
            <a:avLst/>
          </a:prstGeom>
          <a:noFill/>
        </p:spPr>
      </p:pic>
      <p:pic>
        <p:nvPicPr>
          <p:cNvPr id="12" name="Picture 3" descr="D:\An najah university\5th year(2)\مشروع التخرج 2\البرزنتيشن\c.png"/>
          <p:cNvPicPr>
            <a:picLocks noChangeAspect="1" noChangeArrowheads="1"/>
          </p:cNvPicPr>
          <p:nvPr/>
        </p:nvPicPr>
        <p:blipFill>
          <a:blip r:embed="rId3"/>
          <a:srcRect/>
          <a:stretch>
            <a:fillRect/>
          </a:stretch>
        </p:blipFill>
        <p:spPr bwMode="auto">
          <a:xfrm>
            <a:off x="5398227" y="3786190"/>
            <a:ext cx="3745773" cy="1394149"/>
          </a:xfrm>
          <a:prstGeom prst="rect">
            <a:avLst/>
          </a:prstGeom>
          <a:noFill/>
        </p:spPr>
      </p:pic>
      <p:sp>
        <p:nvSpPr>
          <p:cNvPr id="13" name="مربع نص 12"/>
          <p:cNvSpPr txBox="1"/>
          <p:nvPr/>
        </p:nvSpPr>
        <p:spPr>
          <a:xfrm>
            <a:off x="4000496" y="5773183"/>
            <a:ext cx="3429024" cy="584775"/>
          </a:xfrm>
          <a:prstGeom prst="rect">
            <a:avLst/>
          </a:prstGeom>
          <a:noFill/>
        </p:spPr>
        <p:txBody>
          <a:bodyPr wrap="square" rtlCol="0">
            <a:spAutoFit/>
          </a:bodyPr>
          <a:lstStyle/>
          <a:p>
            <a:pPr algn="l" rtl="0"/>
            <a:r>
              <a:rPr lang="en-US" sz="3200" b="1" dirty="0" smtClean="0">
                <a:solidFill>
                  <a:schemeClr val="bg1"/>
                </a:solidFill>
              </a:rPr>
              <a:t>Software Part</a:t>
            </a:r>
            <a:endParaRPr lang="en-US" sz="3200" b="1" dirty="0">
              <a:solidFill>
                <a:schemeClr val="bg1"/>
              </a:solidFill>
            </a:endParaRPr>
          </a:p>
        </p:txBody>
      </p:sp>
      <p:sp>
        <p:nvSpPr>
          <p:cNvPr id="14" name="مربع نص 13"/>
          <p:cNvSpPr txBox="1"/>
          <p:nvPr/>
        </p:nvSpPr>
        <p:spPr>
          <a:xfrm>
            <a:off x="5572132" y="4058671"/>
            <a:ext cx="3429024" cy="584775"/>
          </a:xfrm>
          <a:prstGeom prst="rect">
            <a:avLst/>
          </a:prstGeom>
          <a:noFill/>
        </p:spPr>
        <p:txBody>
          <a:bodyPr wrap="square" rtlCol="0">
            <a:spAutoFit/>
          </a:bodyPr>
          <a:lstStyle/>
          <a:p>
            <a:pPr algn="l" rtl="0"/>
            <a:r>
              <a:rPr lang="en-US" sz="3200" b="1" dirty="0" smtClean="0">
                <a:solidFill>
                  <a:schemeClr val="bg1"/>
                </a:solidFill>
              </a:rPr>
              <a:t>Mechanical design</a:t>
            </a:r>
            <a:endParaRPr lang="en-US" sz="3200" b="1"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D:\An najah university\5th year(2)\مشروع التخرج 2\البرزنتيشن\pov pres.jpg"/>
          <p:cNvPicPr>
            <a:picLocks noChangeAspect="1" noChangeArrowheads="1"/>
          </p:cNvPicPr>
          <p:nvPr/>
        </p:nvPicPr>
        <p:blipFill>
          <a:blip r:embed="rId3"/>
          <a:srcRect/>
          <a:stretch>
            <a:fillRect/>
          </a:stretch>
        </p:blipFill>
        <p:spPr bwMode="auto">
          <a:xfrm>
            <a:off x="8930" y="0"/>
            <a:ext cx="9135070" cy="6858000"/>
          </a:xfrm>
          <a:prstGeom prst="rect">
            <a:avLst/>
          </a:prstGeom>
          <a:noFill/>
        </p:spPr>
      </p:pic>
      <p:pic>
        <p:nvPicPr>
          <p:cNvPr id="5" name="Picture 3" descr="atmega328p.jpg"/>
          <p:cNvPicPr>
            <a:picLocks noChangeAspect="1"/>
          </p:cNvPicPr>
          <p:nvPr/>
        </p:nvPicPr>
        <p:blipFill>
          <a:blip r:embed="rId4" cstate="print"/>
          <a:stretch>
            <a:fillRect/>
          </a:stretch>
        </p:blipFill>
        <p:spPr>
          <a:xfrm>
            <a:off x="1000100" y="3500438"/>
            <a:ext cx="2550295" cy="257176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9" name="Picture 4" descr="D:\An najah university\5th year(2)\مشروع التخرج 2\البرزنتيشن\glow.png"/>
          <p:cNvPicPr>
            <a:picLocks noChangeAspect="1" noChangeArrowheads="1"/>
          </p:cNvPicPr>
          <p:nvPr/>
        </p:nvPicPr>
        <p:blipFill>
          <a:blip r:embed="rId5"/>
          <a:srcRect/>
          <a:stretch>
            <a:fillRect/>
          </a:stretch>
        </p:blipFill>
        <p:spPr bwMode="auto">
          <a:xfrm>
            <a:off x="2214546" y="2067951"/>
            <a:ext cx="4832067" cy="4790049"/>
          </a:xfrm>
          <a:prstGeom prst="rect">
            <a:avLst/>
          </a:prstGeom>
          <a:noFill/>
        </p:spPr>
      </p:pic>
      <p:sp>
        <p:nvSpPr>
          <p:cNvPr id="10" name="مستطيل مستدير الزوايا 9"/>
          <p:cNvSpPr/>
          <p:nvPr/>
        </p:nvSpPr>
        <p:spPr>
          <a:xfrm rot="21046064">
            <a:off x="816077" y="3259819"/>
            <a:ext cx="3286148" cy="642942"/>
          </a:xfrm>
          <a:prstGeom prst="roundRect">
            <a:avLst/>
          </a:prstGeom>
          <a:solidFill>
            <a:schemeClr val="accent2">
              <a:shade val="51000"/>
              <a:satMod val="13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ATmega328P microcontroller.</a:t>
            </a:r>
          </a:p>
        </p:txBody>
      </p:sp>
      <p:pic>
        <p:nvPicPr>
          <p:cNvPr id="15" name="صورة 14" descr="D:\An najah university\5th year(2)\مشروع التخرج 2\صور مشروعنا\New folder\20130411_145505.jpg"/>
          <p:cNvPicPr/>
          <p:nvPr/>
        </p:nvPicPr>
        <p:blipFill>
          <a:blip r:embed="rId6" cstate="print"/>
          <a:srcRect/>
          <a:stretch>
            <a:fillRect/>
          </a:stretch>
        </p:blipFill>
        <p:spPr bwMode="auto">
          <a:xfrm>
            <a:off x="5072066" y="2285992"/>
            <a:ext cx="3300413" cy="43053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1" name="مستطيل مستدير الزوايا 10"/>
          <p:cNvSpPr/>
          <p:nvPr/>
        </p:nvSpPr>
        <p:spPr>
          <a:xfrm rot="20981418">
            <a:off x="4838396" y="2034964"/>
            <a:ext cx="3636936" cy="615938"/>
          </a:xfrm>
          <a:prstGeom prst="roundRect">
            <a:avLst/>
          </a:prstGeom>
          <a:solidFill>
            <a:schemeClr val="accent2">
              <a:shade val="51000"/>
              <a:satMod val="13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40 LEDs </a:t>
            </a:r>
          </a:p>
        </p:txBody>
      </p:sp>
      <p:sp>
        <p:nvSpPr>
          <p:cNvPr id="17" name="عنوان 1"/>
          <p:cNvSpPr txBox="1">
            <a:spLocks/>
          </p:cNvSpPr>
          <p:nvPr/>
        </p:nvSpPr>
        <p:spPr>
          <a:xfrm>
            <a:off x="642910" y="214290"/>
            <a:ext cx="7972452" cy="1143000"/>
          </a:xfrm>
          <a:prstGeom prst="rect">
            <a:avLst/>
          </a:prstGeom>
        </p:spPr>
        <p:txBody>
          <a:bodyPr vert="horz" lIns="91440" tIns="45720" rIns="91440" bIns="45720" rtlCol="1" anchor="ctr">
            <a:normAutofit/>
          </a:bodyPr>
          <a:lstStyle/>
          <a:p>
            <a:pPr algn="l" rtl="0">
              <a:spcBef>
                <a:spcPct val="0"/>
              </a:spcBef>
            </a:pPr>
            <a:r>
              <a:rPr lang="en-US" sz="3600" b="1" dirty="0" smtClean="0">
                <a:solidFill>
                  <a:schemeClr val="bg1"/>
                </a:solidFill>
                <a:latin typeface="Aharoni" pitchFamily="2" charset="-79"/>
                <a:cs typeface="Aharoni" pitchFamily="2" charset="-79"/>
              </a:rPr>
              <a:t>Electrical Part – Components</a:t>
            </a:r>
            <a:r>
              <a:rPr kumimoji="0" lang="en-US" sz="3600" b="0" i="0" u="none" strike="noStrike" kern="1200" cap="none" spc="0" normalizeH="0" baseline="0" noProof="0" dirty="0" smtClean="0">
                <a:ln>
                  <a:noFill/>
                </a:ln>
                <a:solidFill>
                  <a:schemeClr val="bg1"/>
                </a:solidFill>
                <a:effectLst/>
                <a:uLnTx/>
                <a:uFillTx/>
                <a:latin typeface="Aharoni" pitchFamily="2" charset="-79"/>
                <a:ea typeface="+mj-ea"/>
                <a:cs typeface="Aharoni" pitchFamily="2" charset="-79"/>
              </a:rPr>
              <a:t> </a:t>
            </a:r>
            <a:endParaRPr kumimoji="0" lang="en-US" sz="3600" b="0" i="0" u="none" strike="noStrike" kern="1200" cap="none" spc="0" normalizeH="0" baseline="0" noProof="0" dirty="0">
              <a:ln>
                <a:noFill/>
              </a:ln>
              <a:solidFill>
                <a:schemeClr val="bg1"/>
              </a:solidFill>
              <a:effectLst/>
              <a:uLnTx/>
              <a:uFillTx/>
              <a:latin typeface="Aharoni" pitchFamily="2" charset="-79"/>
              <a:ea typeface="+mj-ea"/>
              <a:cs typeface="Aharoni" pitchFamily="2" charset="-79"/>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D:\An najah university\5th year(2)\مشروع التخرج 2\البرزنتيشن\pov pres.jpg"/>
          <p:cNvPicPr>
            <a:picLocks noChangeAspect="1" noChangeArrowheads="1"/>
          </p:cNvPicPr>
          <p:nvPr/>
        </p:nvPicPr>
        <p:blipFill>
          <a:blip r:embed="rId3"/>
          <a:srcRect/>
          <a:stretch>
            <a:fillRect/>
          </a:stretch>
        </p:blipFill>
        <p:spPr bwMode="auto">
          <a:xfrm>
            <a:off x="8930" y="0"/>
            <a:ext cx="9135070" cy="6858000"/>
          </a:xfrm>
          <a:prstGeom prst="rect">
            <a:avLst/>
          </a:prstGeom>
          <a:noFill/>
        </p:spPr>
      </p:pic>
      <p:pic>
        <p:nvPicPr>
          <p:cNvPr id="9" name="Picture 4" descr="D:\An najah university\5th year(2)\مشروع التخرج 2\البرزنتيشن\glow.png"/>
          <p:cNvPicPr>
            <a:picLocks noChangeAspect="1" noChangeArrowheads="1"/>
          </p:cNvPicPr>
          <p:nvPr/>
        </p:nvPicPr>
        <p:blipFill>
          <a:blip r:embed="rId4"/>
          <a:srcRect/>
          <a:stretch>
            <a:fillRect/>
          </a:stretch>
        </p:blipFill>
        <p:spPr bwMode="auto">
          <a:xfrm>
            <a:off x="2214546" y="2067951"/>
            <a:ext cx="4832067" cy="4790049"/>
          </a:xfrm>
          <a:prstGeom prst="rect">
            <a:avLst/>
          </a:prstGeom>
          <a:noFill/>
        </p:spPr>
      </p:pic>
      <p:sp>
        <p:nvSpPr>
          <p:cNvPr id="3" name="عنصر نائب للمحتوى 2"/>
          <p:cNvSpPr>
            <a:spLocks noGrp="1"/>
          </p:cNvSpPr>
          <p:nvPr>
            <p:ph idx="1"/>
          </p:nvPr>
        </p:nvSpPr>
        <p:spPr>
          <a:xfrm>
            <a:off x="428596" y="5857892"/>
            <a:ext cx="8358246" cy="1214446"/>
          </a:xfrm>
        </p:spPr>
        <p:txBody>
          <a:bodyPr>
            <a:normAutofit/>
          </a:bodyPr>
          <a:lstStyle/>
          <a:p>
            <a:pPr algn="l" rtl="0"/>
            <a:r>
              <a:rPr lang="en-US" sz="2400" b="1" dirty="0" smtClean="0">
                <a:solidFill>
                  <a:schemeClr val="bg1"/>
                </a:solidFill>
              </a:rPr>
              <a:t>We used 15 74HC595 shift registers, 5 in series for each color.</a:t>
            </a:r>
          </a:p>
          <a:p>
            <a:pPr algn="l" rtl="0"/>
            <a:r>
              <a:rPr lang="en-US" sz="2400" b="1" dirty="0" smtClean="0">
                <a:solidFill>
                  <a:schemeClr val="bg1"/>
                </a:solidFill>
              </a:rPr>
              <a:t>5 shift registers X 8 pins = 40 LEDs</a:t>
            </a:r>
            <a:endParaRPr lang="en-US" sz="2400" b="1" dirty="0">
              <a:solidFill>
                <a:schemeClr val="bg1"/>
              </a:solidFill>
            </a:endParaRPr>
          </a:p>
        </p:txBody>
      </p:sp>
      <p:pic>
        <p:nvPicPr>
          <p:cNvPr id="1026" name="Picture 2"/>
          <p:cNvPicPr>
            <a:picLocks noChangeAspect="1" noChangeArrowheads="1"/>
          </p:cNvPicPr>
          <p:nvPr/>
        </p:nvPicPr>
        <p:blipFill>
          <a:blip r:embed="rId5"/>
          <a:srcRect/>
          <a:stretch>
            <a:fillRect/>
          </a:stretch>
        </p:blipFill>
        <p:spPr bwMode="auto">
          <a:xfrm>
            <a:off x="5143504" y="2285992"/>
            <a:ext cx="3300416" cy="350046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3" name="مستطيل مستدير الزوايا 12"/>
          <p:cNvSpPr/>
          <p:nvPr/>
        </p:nvSpPr>
        <p:spPr>
          <a:xfrm rot="21119939">
            <a:off x="4953837" y="1833127"/>
            <a:ext cx="3801018" cy="619976"/>
          </a:xfrm>
          <a:prstGeom prst="roundRect">
            <a:avLst/>
          </a:prstGeom>
          <a:solidFill>
            <a:schemeClr val="accent2">
              <a:shade val="51000"/>
              <a:satMod val="13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15 74HC595 shift register </a:t>
            </a:r>
          </a:p>
        </p:txBody>
      </p:sp>
      <p:pic>
        <p:nvPicPr>
          <p:cNvPr id="1028" name="Picture 4" descr="http://bildr.org/blog/wp-content/uploads/2011/04/0h090u1.png"/>
          <p:cNvPicPr>
            <a:picLocks noChangeAspect="1" noChangeArrowheads="1"/>
          </p:cNvPicPr>
          <p:nvPr/>
        </p:nvPicPr>
        <p:blipFill>
          <a:blip r:embed="rId6"/>
          <a:srcRect/>
          <a:stretch>
            <a:fillRect/>
          </a:stretch>
        </p:blipFill>
        <p:spPr bwMode="auto">
          <a:xfrm>
            <a:off x="1214414" y="3000372"/>
            <a:ext cx="2577483" cy="271464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2" name="مستطيل مستدير الزوايا 11"/>
          <p:cNvSpPr/>
          <p:nvPr/>
        </p:nvSpPr>
        <p:spPr>
          <a:xfrm rot="21074108">
            <a:off x="957785" y="2541424"/>
            <a:ext cx="3401840" cy="642942"/>
          </a:xfrm>
          <a:prstGeom prst="roundRect">
            <a:avLst/>
          </a:prstGeom>
          <a:solidFill>
            <a:schemeClr val="accent2">
              <a:shade val="51000"/>
              <a:satMod val="13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Hall Effect sensor</a:t>
            </a:r>
          </a:p>
        </p:txBody>
      </p:sp>
      <p:sp>
        <p:nvSpPr>
          <p:cNvPr id="17" name="عنوان 1"/>
          <p:cNvSpPr txBox="1">
            <a:spLocks/>
          </p:cNvSpPr>
          <p:nvPr/>
        </p:nvSpPr>
        <p:spPr>
          <a:xfrm>
            <a:off x="642910" y="214290"/>
            <a:ext cx="7972452" cy="1143000"/>
          </a:xfrm>
          <a:prstGeom prst="rect">
            <a:avLst/>
          </a:prstGeom>
        </p:spPr>
        <p:txBody>
          <a:bodyPr vert="horz" lIns="91440" tIns="45720" rIns="91440" bIns="45720" rtlCol="1" anchor="ctr">
            <a:normAutofit/>
          </a:bodyPr>
          <a:lstStyle/>
          <a:p>
            <a:pPr algn="l" rtl="0">
              <a:spcBef>
                <a:spcPct val="0"/>
              </a:spcBef>
            </a:pPr>
            <a:r>
              <a:rPr lang="en-US" sz="3600" b="1" dirty="0" smtClean="0">
                <a:solidFill>
                  <a:schemeClr val="bg1"/>
                </a:solidFill>
                <a:latin typeface="Aharoni" pitchFamily="2" charset="-79"/>
                <a:cs typeface="Aharoni" pitchFamily="2" charset="-79"/>
              </a:rPr>
              <a:t>Electrical Part – Components</a:t>
            </a:r>
            <a:r>
              <a:rPr kumimoji="0" lang="en-US" sz="3600" b="0" i="0" u="none" strike="noStrike" kern="1200" cap="none" spc="0" normalizeH="0" baseline="0" noProof="0" dirty="0" smtClean="0">
                <a:ln>
                  <a:noFill/>
                </a:ln>
                <a:solidFill>
                  <a:schemeClr val="bg1"/>
                </a:solidFill>
                <a:effectLst/>
                <a:uLnTx/>
                <a:uFillTx/>
                <a:latin typeface="Aharoni" pitchFamily="2" charset="-79"/>
                <a:ea typeface="+mj-ea"/>
                <a:cs typeface="Aharoni" pitchFamily="2" charset="-79"/>
              </a:rPr>
              <a:t> </a:t>
            </a:r>
            <a:endParaRPr kumimoji="0" lang="en-US" sz="3600" b="0" i="0" u="none" strike="noStrike" kern="1200" cap="none" spc="0" normalizeH="0" baseline="0" noProof="0" dirty="0">
              <a:ln>
                <a:noFill/>
              </a:ln>
              <a:solidFill>
                <a:schemeClr val="bg1"/>
              </a:solidFill>
              <a:effectLst/>
              <a:uLnTx/>
              <a:uFillTx/>
              <a:latin typeface="Aharoni" pitchFamily="2" charset="-79"/>
              <a:ea typeface="+mj-ea"/>
              <a:cs typeface="Aharoni" pitchFamily="2" charset="-79"/>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809</TotalTime>
  <Words>618</Words>
  <Application>Microsoft Office PowerPoint</Application>
  <PresentationFormat>On-screen Show (4:3)</PresentationFormat>
  <Paragraphs>111</Paragraphs>
  <Slides>17</Slides>
  <Notes>9</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سمة Office</vt:lpstr>
      <vt:lpstr>PowerPoint Presentation</vt:lpstr>
      <vt:lpstr>Outlines,,</vt:lpstr>
      <vt:lpstr>Main idea of the Project? </vt:lpstr>
      <vt:lpstr>Introduction  </vt:lpstr>
      <vt:lpstr>Persistence of Vision (POV)</vt:lpstr>
      <vt:lpstr>PowerPoint Presentation</vt:lpstr>
      <vt:lpstr>PowerPoint Presentation</vt:lpstr>
      <vt:lpstr>PowerPoint Presentation</vt:lpstr>
      <vt:lpstr>PowerPoint Presentation</vt:lpstr>
      <vt:lpstr>PowerPoint Presentation</vt:lpstr>
      <vt:lpstr>Mechanical design</vt:lpstr>
      <vt:lpstr>Mechanical design</vt:lpstr>
      <vt:lpstr>Software Part</vt:lpstr>
      <vt:lpstr>Problems &amp; Challenges</vt:lpstr>
      <vt:lpstr>Applications</vt:lpstr>
      <vt:lpstr>Possible Improvements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Shahd</dc:creator>
  <cp:lastModifiedBy>tahreer</cp:lastModifiedBy>
  <cp:revision>50</cp:revision>
  <dcterms:created xsi:type="dcterms:W3CDTF">2013-05-17T21:56:59Z</dcterms:created>
  <dcterms:modified xsi:type="dcterms:W3CDTF">2013-05-19T06:04:34Z</dcterms:modified>
</cp:coreProperties>
</file>