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12" r:id="rId2"/>
  </p:sldMasterIdLst>
  <p:notesMasterIdLst>
    <p:notesMasterId r:id="rId19"/>
  </p:notesMasterIdLst>
  <p:handoutMasterIdLst>
    <p:handoutMasterId r:id="rId20"/>
  </p:handoutMasterIdLst>
  <p:sldIdLst>
    <p:sldId id="274" r:id="rId3"/>
    <p:sldId id="275" r:id="rId4"/>
    <p:sldId id="276" r:id="rId5"/>
    <p:sldId id="277" r:id="rId6"/>
    <p:sldId id="278" r:id="rId7"/>
    <p:sldId id="279" r:id="rId8"/>
    <p:sldId id="290" r:id="rId9"/>
    <p:sldId id="281" r:id="rId10"/>
    <p:sldId id="282" r:id="rId11"/>
    <p:sldId id="283" r:id="rId12"/>
    <p:sldId id="284" r:id="rId13"/>
    <p:sldId id="285" r:id="rId14"/>
    <p:sldId id="286" r:id="rId15"/>
    <p:sldId id="287" r:id="rId16"/>
    <p:sldId id="288" r:id="rId17"/>
    <p:sldId id="289" r:id="rId18"/>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39"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p:scale>
          <a:sx n="81" d="100"/>
          <a:sy n="81" d="100"/>
        </p:scale>
        <p:origin x="-300" y="-36"/>
      </p:cViewPr>
      <p:guideLst>
        <p:guide orient="horz" pos="2160"/>
        <p:guide pos="3839"/>
      </p:guideLst>
    </p:cSldViewPr>
  </p:slideViewPr>
  <p:notesTextViewPr>
    <p:cViewPr>
      <p:scale>
        <a:sx n="100" d="100"/>
        <a:sy n="100" d="100"/>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A74EB7-856E-45FD-83F0-5F7C6F3E4372}" type="datetimeFigureOut">
              <a:rPr lang="en-US"/>
              <a:t>1/10/2017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886E15-F82A-4596-A46C-375C6D3981E1}" type="slidenum">
              <a:rPr/>
              <a:t>‹#›</a:t>
            </a:fld>
            <a:endParaRPr/>
          </a:p>
        </p:txBody>
      </p:sp>
    </p:spTree>
    <p:extLst>
      <p:ext uri="{BB962C8B-B14F-4D97-AF65-F5344CB8AC3E}">
        <p14:creationId xmlns:p14="http://schemas.microsoft.com/office/powerpoint/2010/main" val="868308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1B0E40-8125-41F8-BB6C-139D8D531A4F}" type="datetimeFigureOut">
              <a:rPr lang="en-US"/>
              <a:t>1/10/2017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105DB2-FD3E-441D-8B7E-7AE83ECE27B3}" type="slidenum">
              <a:rPr/>
              <a:t>‹#›</a:t>
            </a:fld>
            <a:endParaRPr/>
          </a:p>
        </p:txBody>
      </p:sp>
    </p:spTree>
    <p:extLst>
      <p:ext uri="{BB962C8B-B14F-4D97-AF65-F5344CB8AC3E}">
        <p14:creationId xmlns:p14="http://schemas.microsoft.com/office/powerpoint/2010/main" val="2894720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9E860D69-085F-4AE8-9991-F42AF469B451}" type="slidenum">
              <a:rPr lang="ar-SA" smtClean="0"/>
              <a:t>5</a:t>
            </a:fld>
            <a:endParaRPr lang="ar-SA"/>
          </a:p>
        </p:txBody>
      </p:sp>
    </p:spTree>
    <p:extLst>
      <p:ext uri="{BB962C8B-B14F-4D97-AF65-F5344CB8AC3E}">
        <p14:creationId xmlns:p14="http://schemas.microsoft.com/office/powerpoint/2010/main" val="723187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title block"/>
          <p:cNvSpPr/>
          <p:nvPr/>
        </p:nvSpPr>
        <p:spPr>
          <a:xfrm>
            <a:off x="1141413" y="1600200"/>
            <a:ext cx="9902952" cy="3276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top graphic"/>
          <p:cNvGrpSpPr/>
          <p:nvPr/>
        </p:nvGrpSpPr>
        <p:grpSpPr>
          <a:xfrm>
            <a:off x="1279" y="0"/>
            <a:ext cx="12188952" cy="429768"/>
            <a:chOff x="1279" y="0"/>
            <a:chExt cx="12188952" cy="429768"/>
          </a:xfrm>
        </p:grpSpPr>
        <p:sp>
          <p:nvSpPr>
            <p:cNvPr id="8" name="Rectangle 7"/>
            <p:cNvSpPr/>
            <p:nvPr/>
          </p:nvSpPr>
          <p:spPr>
            <a:xfrm>
              <a:off x="1279" y="0"/>
              <a:ext cx="12188952"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279" y="228600"/>
              <a:ext cx="12188952" cy="2011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279" y="306324"/>
              <a:ext cx="12188952"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3" name="bottom graphic"/>
          <p:cNvGrpSpPr/>
          <p:nvPr/>
        </p:nvGrpSpPr>
        <p:grpSpPr>
          <a:xfrm>
            <a:off x="0" y="6080760"/>
            <a:ext cx="12190231" cy="777240"/>
            <a:chOff x="0" y="6080760"/>
            <a:chExt cx="12190231" cy="777240"/>
          </a:xfrm>
        </p:grpSpPr>
        <p:sp>
          <p:nvSpPr>
            <p:cNvPr id="13" name="Rectangle 12"/>
            <p:cNvSpPr/>
            <p:nvPr/>
          </p:nvSpPr>
          <p:spPr>
            <a:xfrm>
              <a:off x="0" y="6217920"/>
              <a:ext cx="12188825" cy="640080"/>
            </a:xfrm>
            <a:prstGeom prst="rect">
              <a:avLst/>
            </a:prstGeom>
            <a:solidFill>
              <a:schemeClr val="tx1"/>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1279" y="60807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p:nvSpPr>
          <p:spPr>
            <a:xfrm>
              <a:off x="1279" y="6172200"/>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Subtitle 2"/>
          <p:cNvSpPr>
            <a:spLocks noGrp="1"/>
          </p:cNvSpPr>
          <p:nvPr>
            <p:ph type="subTitle" idx="1"/>
          </p:nvPr>
        </p:nvSpPr>
        <p:spPr>
          <a:xfrm>
            <a:off x="1522413" y="5029200"/>
            <a:ext cx="8229598" cy="838200"/>
          </a:xfrm>
        </p:spPr>
        <p:txBody>
          <a:bodyPr/>
          <a:lstStyle>
            <a:lvl1pPr marL="0" indent="0" algn="l">
              <a:lnSpc>
                <a:spcPct val="90000"/>
              </a:lnSpc>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2" name="Title 1"/>
          <p:cNvSpPr>
            <a:spLocks noGrp="1"/>
          </p:cNvSpPr>
          <p:nvPr>
            <p:ph type="ctrTitle"/>
          </p:nvPr>
        </p:nvSpPr>
        <p:spPr>
          <a:xfrm>
            <a:off x="1522414" y="1905000"/>
            <a:ext cx="9143998" cy="2667000"/>
          </a:xfrm>
        </p:spPr>
        <p:txBody>
          <a:bodyPr anchor="b">
            <a:normAutofit/>
          </a:bodyPr>
          <a:lstStyle>
            <a:lvl1pPr>
              <a:lnSpc>
                <a:spcPct val="80000"/>
              </a:lnSpc>
              <a:defRPr sz="6600">
                <a:solidFill>
                  <a:schemeClr val="bg1"/>
                </a:solidFill>
                <a:effectLst>
                  <a:outerShdw blurRad="88900" algn="ctr" rotWithShape="0">
                    <a:prstClr val="black">
                      <a:alpha val="35000"/>
                    </a:prstClr>
                  </a:outerShdw>
                </a:effectLst>
              </a:defRPr>
            </a:lvl1pPr>
          </a:lstStyle>
          <a:p>
            <a:r>
              <a:rPr lang="en-US"/>
              <a:t>Click to edit Master title style</a:t>
            </a:r>
            <a:endParaRPr/>
          </a:p>
        </p:txBody>
      </p:sp>
      <p:sp>
        <p:nvSpPr>
          <p:cNvPr id="20" name="Date Placeholder 19"/>
          <p:cNvSpPr>
            <a:spLocks noGrp="1"/>
          </p:cNvSpPr>
          <p:nvPr>
            <p:ph type="dt" sz="half" idx="10"/>
          </p:nvPr>
        </p:nvSpPr>
        <p:spPr/>
        <p:txBody>
          <a:bodyPr/>
          <a:lstStyle/>
          <a:p>
            <a:fld id="{8E36636D-D922-432D-A958-524484B5923D}" type="datetimeFigureOut">
              <a:rPr lang="en-US"/>
              <a:pPr/>
              <a:t>1/10/2017</a:t>
            </a:fld>
            <a:endParaRPr/>
          </a:p>
        </p:txBody>
      </p:sp>
      <p:sp>
        <p:nvSpPr>
          <p:cNvPr id="21" name="Footer Placeholder 20"/>
          <p:cNvSpPr>
            <a:spLocks noGrp="1"/>
          </p:cNvSpPr>
          <p:nvPr>
            <p:ph type="ftr" sz="quarter" idx="11"/>
          </p:nvPr>
        </p:nvSpPr>
        <p:spPr/>
        <p:txBody>
          <a:bodyPr/>
          <a:lstStyle/>
          <a:p>
            <a:endParaRPr/>
          </a:p>
        </p:txBody>
      </p:sp>
      <p:sp>
        <p:nvSpPr>
          <p:cNvPr id="22" name="Slide Number Placeholder 21"/>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894935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1/10/2017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47782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94507" y="609600"/>
            <a:ext cx="1143001" cy="54102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3" y="609600"/>
            <a:ext cx="7696198" cy="5410200"/>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1/10/2017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040326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E36636D-D922-432D-A958-524484B5923D}" type="datetimeFigureOut">
              <a:rPr lang="en-US"/>
              <a:pPr/>
              <a:t>1/10/2017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50647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522413" y="4876800"/>
            <a:ext cx="8229598"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8E36636D-D922-432D-A958-524484B5923D}" type="datetimeFigureOut">
              <a:rPr lang="en-US"/>
              <a:pPr/>
              <a:t>1/10/2017</a:t>
            </a:fld>
            <a:endParaRPr/>
          </a:p>
        </p:txBody>
      </p:sp>
      <p:sp>
        <p:nvSpPr>
          <p:cNvPr id="5" name="Footer Placeholder 4"/>
          <p:cNvSpPr>
            <a:spLocks noGrp="1"/>
          </p:cNvSpPr>
          <p:nvPr>
            <p:ph type="ftr" sz="quarter" idx="11"/>
          </p:nvPr>
        </p:nvSpPr>
        <p:spPr/>
        <p:txBody>
          <a:bodyPr/>
          <a:lstStyle>
            <a:lvl1pPr>
              <a:defRPr>
                <a:solidFill>
                  <a:schemeClr val="tx1"/>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DF28FB93-0A08-4E7D-8E63-9EFA29F1E093}" type="slidenum">
              <a:rPr/>
              <a:pPr/>
              <a:t>‹#›</a:t>
            </a:fld>
            <a:endParaRPr/>
          </a:p>
        </p:txBody>
      </p:sp>
    </p:spTree>
    <p:extLst>
      <p:ext uri="{BB962C8B-B14F-4D97-AF65-F5344CB8AC3E}">
        <p14:creationId xmlns:p14="http://schemas.microsoft.com/office/powerpoint/2010/main" val="558729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22413" y="1904999"/>
            <a:ext cx="4435564" cy="408892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30849" y="1904999"/>
            <a:ext cx="4435564" cy="408892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8E36636D-D922-432D-A958-524484B5923D}" type="datetimeFigureOut">
              <a:rPr lang="en-US"/>
              <a:pPr/>
              <a:t>1/10/2017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236067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828800"/>
            <a:ext cx="4419599" cy="685801"/>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2413" y="2590801"/>
            <a:ext cx="4419599"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6814" y="1828800"/>
            <a:ext cx="4419599" cy="685801"/>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6814" y="2590801"/>
            <a:ext cx="4419599"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8E36636D-D922-432D-A958-524484B5923D}" type="datetimeFigureOut">
              <a:rPr lang="en-US"/>
              <a:pPr/>
              <a:t>1/10/2017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43676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8E36636D-D922-432D-A958-524484B5923D}" type="datetimeFigureOut">
              <a:rPr lang="en-US"/>
              <a:pPr/>
              <a:t>1/10/2017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02319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6" name="bottom graphic"/>
          <p:cNvGrpSpPr/>
          <p:nvPr/>
        </p:nvGrpSpPr>
        <p:grpSpPr>
          <a:xfrm>
            <a:off x="0" y="6309360"/>
            <a:ext cx="12190231" cy="548640"/>
            <a:chOff x="0" y="6309360"/>
            <a:chExt cx="12190231" cy="548640"/>
          </a:xfrm>
        </p:grpSpPr>
        <p:sp>
          <p:nvSpPr>
            <p:cNvPr id="7" name="Rectangle 6"/>
            <p:cNvSpPr/>
            <p:nvPr/>
          </p:nvSpPr>
          <p:spPr>
            <a:xfrm>
              <a:off x="0" y="6400800"/>
              <a:ext cx="12188825" cy="457200"/>
            </a:xfrm>
            <a:prstGeom prst="rect">
              <a:avLst/>
            </a:prstGeom>
            <a:solidFill>
              <a:schemeClr val="tx1"/>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a:p>
          </p:txBody>
        </p:sp>
        <p:sp>
          <p:nvSpPr>
            <p:cNvPr id="8" name="Rectangle 7"/>
            <p:cNvSpPr/>
            <p:nvPr/>
          </p:nvSpPr>
          <p:spPr>
            <a:xfrm>
              <a:off x="1279" y="63093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279" y="6379143"/>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8E36636D-D922-432D-A958-524484B5923D}" type="datetimeFigureOut">
              <a:rPr lang="en-US"/>
              <a:pPr/>
              <a:t>1/10/2017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70961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ame"/>
          <p:cNvSpPr/>
          <p:nvPr/>
        </p:nvSpPr>
        <p:spPr>
          <a:xfrm>
            <a:off x="1217610" y="1019175"/>
            <a:ext cx="6126480" cy="4572000"/>
          </a:xfrm>
          <a:prstGeom prst="rect">
            <a:avLst/>
          </a:prstGeom>
          <a:noFill/>
          <a:ln w="1016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923214" y="1371600"/>
            <a:ext cx="3124200" cy="2057400"/>
          </a:xfrm>
        </p:spPr>
        <p:txBody>
          <a:bodyPr anchor="b">
            <a:normAutofit/>
          </a:bodyPr>
          <a:lstStyle>
            <a:lvl1pPr algn="l">
              <a:defRPr sz="3200" b="1"/>
            </a:lvl1pPr>
          </a:lstStyle>
          <a:p>
            <a:r>
              <a:rPr lang="en-US"/>
              <a:t>Click to edit Master title style</a:t>
            </a:r>
            <a:endParaRPr/>
          </a:p>
        </p:txBody>
      </p:sp>
      <p:sp>
        <p:nvSpPr>
          <p:cNvPr id="3" name="Content Placeholder 2"/>
          <p:cNvSpPr>
            <a:spLocks noGrp="1"/>
          </p:cNvSpPr>
          <p:nvPr>
            <p:ph idx="1"/>
          </p:nvPr>
        </p:nvSpPr>
        <p:spPr>
          <a:xfrm>
            <a:off x="1491930" y="1293495"/>
            <a:ext cx="5577840" cy="402336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7923214" y="3536829"/>
            <a:ext cx="3124200" cy="1797169"/>
          </a:xfrm>
        </p:spPr>
        <p:txBody>
          <a:bodyPr>
            <a:normAutofit/>
          </a:bodyPr>
          <a:lstStyle>
            <a:lvl1pPr marL="0" indent="0">
              <a:spcBef>
                <a:spcPts val="8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E36636D-D922-432D-A958-524484B5923D}" type="datetimeFigureOut">
              <a:rPr lang="en-US"/>
              <a:pPr/>
              <a:t>1/10/2017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933866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ame"/>
          <p:cNvSpPr/>
          <p:nvPr/>
        </p:nvSpPr>
        <p:spPr>
          <a:xfrm>
            <a:off x="1217610" y="1019175"/>
            <a:ext cx="6126480" cy="4572000"/>
          </a:xfrm>
          <a:prstGeom prst="rect">
            <a:avLst/>
          </a:prstGeom>
          <a:noFill/>
          <a:ln w="1016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923214" y="1371600"/>
            <a:ext cx="3124200" cy="2057400"/>
          </a:xfrm>
        </p:spPr>
        <p:txBody>
          <a:bodyPr anchor="b">
            <a:norm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400490" y="1202055"/>
            <a:ext cx="5760720" cy="4206240"/>
          </a:xfrm>
          <a:solidFill>
            <a:schemeClr val="bg1">
              <a:lumMod val="95000"/>
            </a:schemeClr>
          </a:solidFill>
        </p:spPr>
        <p:txBody>
          <a:bodyPr tIns="914400">
            <a:normAutofit/>
          </a:bodyPr>
          <a:lstStyle>
            <a:lvl1pPr marL="0" indent="0" algn="ctr">
              <a:spcBef>
                <a:spcPts val="0"/>
              </a:spcBef>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23214" y="3536829"/>
            <a:ext cx="3124200" cy="1797171"/>
          </a:xfrm>
        </p:spPr>
        <p:txBody>
          <a:bodyPr>
            <a:normAutofit/>
          </a:bodyPr>
          <a:lstStyle>
            <a:lvl1pPr marL="0" indent="0">
              <a:spcBef>
                <a:spcPts val="8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E36636D-D922-432D-A958-524484B5923D}" type="datetimeFigureOut">
              <a:rPr lang="en-US"/>
              <a:pPr/>
              <a:t>1/10/2017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89684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14" name="bottom graphic"/>
          <p:cNvGrpSpPr/>
          <p:nvPr/>
        </p:nvGrpSpPr>
        <p:grpSpPr>
          <a:xfrm>
            <a:off x="0" y="6309360"/>
            <a:ext cx="12190231" cy="548640"/>
            <a:chOff x="0" y="6309360"/>
            <a:chExt cx="12190231" cy="548640"/>
          </a:xfrm>
        </p:grpSpPr>
        <p:sp>
          <p:nvSpPr>
            <p:cNvPr id="7" name="Rectangle 6"/>
            <p:cNvSpPr/>
            <p:nvPr/>
          </p:nvSpPr>
          <p:spPr>
            <a:xfrm>
              <a:off x="0" y="6400800"/>
              <a:ext cx="12188825" cy="457200"/>
            </a:xfrm>
            <a:prstGeom prst="rect">
              <a:avLst/>
            </a:prstGeom>
            <a:solidFill>
              <a:schemeClr val="tx1"/>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a:p>
          </p:txBody>
        </p:sp>
        <p:sp>
          <p:nvSpPr>
            <p:cNvPr id="8" name="Rectangle 7"/>
            <p:cNvSpPr/>
            <p:nvPr/>
          </p:nvSpPr>
          <p:spPr>
            <a:xfrm>
              <a:off x="1279" y="63093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279" y="6379143"/>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 name="top graphic"/>
          <p:cNvGrpSpPr/>
          <p:nvPr/>
        </p:nvGrpSpPr>
        <p:grpSpPr>
          <a:xfrm>
            <a:off x="1279" y="0"/>
            <a:ext cx="12188952" cy="320040"/>
            <a:chOff x="1279" y="0"/>
            <a:chExt cx="12188952" cy="320040"/>
          </a:xfrm>
        </p:grpSpPr>
        <p:sp>
          <p:nvSpPr>
            <p:cNvPr id="11" name="Rectangle 10"/>
            <p:cNvSpPr/>
            <p:nvPr/>
          </p:nvSpPr>
          <p:spPr>
            <a:xfrm>
              <a:off x="1279" y="0"/>
              <a:ext cx="12188952" cy="1702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1279" y="170234"/>
              <a:ext cx="12188952" cy="1498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279" y="231421"/>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522876" y="609600"/>
            <a:ext cx="9143538" cy="10668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876" y="1905000"/>
            <a:ext cx="9143538" cy="41148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7994363" y="6516865"/>
            <a:ext cx="1327622" cy="228600"/>
          </a:xfrm>
          <a:prstGeom prst="rect">
            <a:avLst/>
          </a:prstGeom>
        </p:spPr>
        <p:txBody>
          <a:bodyPr vert="horz" lIns="91440" tIns="45720" rIns="91440" bIns="45720" rtlCol="0" anchor="ctr"/>
          <a:lstStyle>
            <a:lvl1pPr algn="r">
              <a:defRPr sz="800">
                <a:solidFill>
                  <a:schemeClr val="bg1"/>
                </a:solidFill>
              </a:defRPr>
            </a:lvl1pPr>
          </a:lstStyle>
          <a:p>
            <a:fld id="{8E36636D-D922-432D-A958-524484B5923D}" type="datetimeFigureOut">
              <a:rPr lang="en-US"/>
              <a:pPr/>
              <a:t>1/10/2017</a:t>
            </a:fld>
            <a:endParaRPr/>
          </a:p>
        </p:txBody>
      </p:sp>
      <p:sp>
        <p:nvSpPr>
          <p:cNvPr id="5" name="Footer Placeholder 4"/>
          <p:cNvSpPr>
            <a:spLocks noGrp="1"/>
          </p:cNvSpPr>
          <p:nvPr>
            <p:ph type="ftr" sz="quarter" idx="3"/>
          </p:nvPr>
        </p:nvSpPr>
        <p:spPr>
          <a:xfrm>
            <a:off x="1507498" y="6516865"/>
            <a:ext cx="6062145" cy="228600"/>
          </a:xfrm>
          <a:prstGeom prst="rect">
            <a:avLst/>
          </a:prstGeom>
        </p:spPr>
        <p:txBody>
          <a:bodyPr vert="horz" lIns="91440" tIns="45720" rIns="91440" bIns="45720" rtlCol="0" anchor="ctr"/>
          <a:lstStyle>
            <a:lvl1pPr algn="l">
              <a:defRPr sz="800" cap="all" baseline="0">
                <a:solidFill>
                  <a:schemeClr val="bg1"/>
                </a:solidFill>
              </a:defRPr>
            </a:lvl1pPr>
          </a:lstStyle>
          <a:p>
            <a:endParaRPr/>
          </a:p>
        </p:txBody>
      </p:sp>
      <p:sp>
        <p:nvSpPr>
          <p:cNvPr id="6" name="Slide Number Placeholder 5"/>
          <p:cNvSpPr>
            <a:spLocks noGrp="1"/>
          </p:cNvSpPr>
          <p:nvPr>
            <p:ph type="sldNum" sz="quarter" idx="4"/>
          </p:nvPr>
        </p:nvSpPr>
        <p:spPr>
          <a:xfrm>
            <a:off x="9730094" y="6516865"/>
            <a:ext cx="936319" cy="228600"/>
          </a:xfrm>
          <a:prstGeom prst="rect">
            <a:avLst/>
          </a:prstGeom>
        </p:spPr>
        <p:txBody>
          <a:bodyPr vert="horz" lIns="91440" tIns="45720" rIns="91440" bIns="45720" rtlCol="0" anchor="ctr"/>
          <a:lstStyle>
            <a:lvl1pPr algn="r">
              <a:defRPr sz="800">
                <a:solidFill>
                  <a:schemeClr val="bg1"/>
                </a:solidFill>
              </a:defRPr>
            </a:lvl1pPr>
          </a:lstStyle>
          <a:p>
            <a:fld id="{DF28FB93-0A08-4E7D-8E63-9EFA29F1E093}" type="slidenum">
              <a:rPr/>
              <a:pPr/>
              <a:t>‹#›</a:t>
            </a:fld>
            <a:endParaRPr/>
          </a:p>
        </p:txBody>
      </p:sp>
    </p:spTree>
    <p:extLst>
      <p:ext uri="{BB962C8B-B14F-4D97-AF65-F5344CB8AC3E}">
        <p14:creationId xmlns:p14="http://schemas.microsoft.com/office/powerpoint/2010/main" val="2208845168"/>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accent1"/>
          </a:solidFill>
          <a:latin typeface="+mj-lt"/>
          <a:ea typeface="+mj-ea"/>
          <a:cs typeface="+mj-cs"/>
        </a:defRPr>
      </a:lvl1pPr>
    </p:titleStyle>
    <p:bodyStyle>
      <a:lvl1pPr marL="274320" indent="-274320" algn="l" defTabSz="914400" rtl="0" eaLnBrk="1" latinLnBrk="0" hangingPunct="1">
        <a:lnSpc>
          <a:spcPct val="90000"/>
        </a:lnSpc>
        <a:spcBef>
          <a:spcPts val="1800"/>
        </a:spcBef>
        <a:buClr>
          <a:schemeClr val="tx1"/>
        </a:buClr>
        <a:buSzPct val="100000"/>
        <a:buFont typeface="Arial" pitchFamily="34" charset="0"/>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000"/>
        </a:spcBef>
        <a:buClr>
          <a:schemeClr val="tx1"/>
        </a:buClr>
        <a:buSzPct val="100000"/>
        <a:buFont typeface="Arial"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Clr>
          <a:schemeClr val="tx1"/>
        </a:buClr>
        <a:buSzPct val="100000"/>
        <a:buFont typeface="Arial" pitchFamily="34" charset="0"/>
        <a:buChar char="▪"/>
        <a:defRPr sz="1800" kern="1200">
          <a:solidFill>
            <a:schemeClr val="tx1"/>
          </a:solidFill>
          <a:latin typeface="+mn-lt"/>
          <a:ea typeface="+mn-ea"/>
          <a:cs typeface="+mn-cs"/>
        </a:defRPr>
      </a:lvl3pPr>
      <a:lvl4pPr marL="10972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2239287" y="2561823"/>
            <a:ext cx="7772400" cy="2152120"/>
          </a:xfrm>
        </p:spPr>
        <p:txBody>
          <a:bodyPr>
            <a:noAutofit/>
          </a:bodyPr>
          <a:lstStyle/>
          <a:p>
            <a:pPr algn="ctr"/>
            <a:r>
              <a:rPr lang="en-US" sz="1800" dirty="0"/>
              <a:t> </a:t>
            </a:r>
            <a:br>
              <a:rPr lang="en-US" sz="1800" dirty="0"/>
            </a:br>
            <a:r>
              <a:rPr lang="en-US" sz="1800" dirty="0"/>
              <a:t/>
            </a:r>
            <a:br>
              <a:rPr lang="en-US" sz="1800" dirty="0"/>
            </a:br>
            <a:r>
              <a:rPr lang="en-US" sz="1800" dirty="0"/>
              <a:t/>
            </a:r>
            <a:br>
              <a:rPr lang="en-US" sz="1800" dirty="0"/>
            </a:br>
            <a:r>
              <a:rPr lang="en-US" sz="1800" dirty="0"/>
              <a:t>  </a:t>
            </a:r>
            <a:br>
              <a:rPr lang="en-US" sz="1800" dirty="0"/>
            </a:br>
            <a:r>
              <a:rPr lang="en-US" sz="1800" dirty="0"/>
              <a:t>  </a:t>
            </a:r>
            <a:br>
              <a:rPr lang="en-US" sz="1800" dirty="0"/>
            </a:br>
            <a:endParaRPr lang="en-US" sz="1800" dirty="0"/>
          </a:p>
        </p:txBody>
      </p:sp>
      <p:sp>
        <p:nvSpPr>
          <p:cNvPr id="5" name="Subtitle 4"/>
          <p:cNvSpPr>
            <a:spLocks noGrp="1"/>
          </p:cNvSpPr>
          <p:nvPr>
            <p:ph type="subTitle" idx="1"/>
          </p:nvPr>
        </p:nvSpPr>
        <p:spPr>
          <a:xfrm>
            <a:off x="2061964" y="5517232"/>
            <a:ext cx="7920880" cy="841648"/>
          </a:xfrm>
        </p:spPr>
        <p:txBody>
          <a:bodyPr>
            <a:normAutofit/>
          </a:bodyPr>
          <a:lstStyle/>
          <a:p>
            <a:pPr algn="ctr"/>
            <a:r>
              <a:rPr lang="it-IT" sz="2000" dirty="0">
                <a:latin typeface="+mj-lt"/>
              </a:rPr>
              <a:t>This project is Submitted in Partial fulfillment of the Requirments for the </a:t>
            </a:r>
            <a:r>
              <a:rPr lang="en-US" sz="2000" dirty="0">
                <a:latin typeface="+mj-lt"/>
              </a:rPr>
              <a:t>Bachelor</a:t>
            </a:r>
            <a:r>
              <a:rPr lang="it-IT" sz="2000" dirty="0">
                <a:latin typeface="+mj-lt"/>
              </a:rPr>
              <a:t> Degree on Energy Engineering and Environment. </a:t>
            </a:r>
            <a:endParaRPr lang="en-US" sz="2000" dirty="0">
              <a:latin typeface="+mj-lt"/>
            </a:endParaRPr>
          </a:p>
          <a:p>
            <a:pPr algn="ctr"/>
            <a:endParaRPr lang="en-US" sz="1600" dirty="0"/>
          </a:p>
        </p:txBody>
      </p:sp>
      <p:pic>
        <p:nvPicPr>
          <p:cNvPr id="6" name="صورة 5" descr="http://www.tanwer.org/tanwer/files/Najah%20Logo%20Color.jpg"/>
          <p:cNvPicPr/>
          <p:nvPr/>
        </p:nvPicPr>
        <p:blipFill>
          <a:blip r:embed="rId2" cstate="print"/>
          <a:srcRect/>
          <a:stretch>
            <a:fillRect/>
          </a:stretch>
        </p:blipFill>
        <p:spPr bwMode="auto">
          <a:xfrm>
            <a:off x="5446341" y="228600"/>
            <a:ext cx="1181471" cy="1095742"/>
          </a:xfrm>
          <a:prstGeom prst="rect">
            <a:avLst/>
          </a:prstGeom>
          <a:noFill/>
          <a:ln w="9525">
            <a:noFill/>
            <a:miter lim="800000"/>
            <a:headEnd/>
            <a:tailEnd/>
          </a:ln>
        </p:spPr>
      </p:pic>
      <p:sp>
        <p:nvSpPr>
          <p:cNvPr id="7" name="Rectangle 10"/>
          <p:cNvSpPr>
            <a:spLocks noChangeArrowheads="1"/>
          </p:cNvSpPr>
          <p:nvPr/>
        </p:nvSpPr>
        <p:spPr bwMode="auto">
          <a:xfrm>
            <a:off x="3427412" y="1447802"/>
            <a:ext cx="5041981"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endParaRPr lang="en-GB" sz="1600" b="1" dirty="0">
              <a:latin typeface="Times New Roman" pitchFamily="18" charset="0"/>
              <a:ea typeface="Calibri" pitchFamily="34" charset="0"/>
              <a:cs typeface="Arial" pitchFamily="34" charset="0"/>
            </a:endParaRPr>
          </a:p>
          <a:p>
            <a:pPr algn="ctr" eaLnBrk="0" fontAlgn="base" hangingPunct="0">
              <a:spcBef>
                <a:spcPct val="0"/>
              </a:spcBef>
              <a:spcAft>
                <a:spcPct val="0"/>
              </a:spcAft>
            </a:pPr>
            <a:r>
              <a:rPr lang="en-GB" sz="1600" b="1" dirty="0">
                <a:latin typeface="Times New Roman" pitchFamily="18" charset="0"/>
                <a:ea typeface="Calibri" pitchFamily="34" charset="0"/>
                <a:cs typeface="Arial" pitchFamily="34" charset="0"/>
              </a:rPr>
              <a:t>An-Najah National University</a:t>
            </a:r>
            <a:endParaRPr lang="it-IT" sz="1600" dirty="0">
              <a:latin typeface="Arial" pitchFamily="34" charset="0"/>
              <a:cs typeface="Arial" pitchFamily="34" charset="0"/>
            </a:endParaRPr>
          </a:p>
          <a:p>
            <a:r>
              <a:rPr lang="it-IT" sz="1600" b="1" dirty="0">
                <a:latin typeface="Times New Roman" pitchFamily="18" charset="0"/>
                <a:ea typeface="Calibri" pitchFamily="34" charset="0"/>
              </a:rPr>
              <a:t>Faculty of Engineering &amp; Information Technology</a:t>
            </a:r>
          </a:p>
          <a:p>
            <a:pPr algn="ctr"/>
            <a:r>
              <a:rPr lang="it-IT" sz="1600" b="1" dirty="0">
                <a:latin typeface="Times New Roman" pitchFamily="18" charset="0"/>
                <a:ea typeface="Calibri" pitchFamily="34" charset="0"/>
              </a:rPr>
              <a:t>Energy Engineering and Environment</a:t>
            </a:r>
            <a:endParaRPr lang="en-US" sz="1600" b="1" dirty="0">
              <a:latin typeface="Times New Roman" pitchFamily="18" charset="0"/>
              <a:ea typeface="Calibri" pitchFamily="34" charset="0"/>
            </a:endParaRPr>
          </a:p>
        </p:txBody>
      </p:sp>
      <p:sp>
        <p:nvSpPr>
          <p:cNvPr id="8" name="Title 1"/>
          <p:cNvSpPr txBox="1">
            <a:spLocks/>
          </p:cNvSpPr>
          <p:nvPr/>
        </p:nvSpPr>
        <p:spPr>
          <a:xfrm>
            <a:off x="2860303" y="2737228"/>
            <a:ext cx="6172200" cy="1254674"/>
          </a:xfrm>
          <a:prstGeom prst="rect">
            <a:avLst/>
          </a:prstGeom>
        </p:spPr>
        <p:txBody>
          <a:bodyPr vert="horz" lIns="91440" tIns="45720" rIns="91440" bIns="45720" rtlCol="0" anchor="b">
            <a:noAutofit/>
          </a:bodyPr>
          <a:lstStyle>
            <a:lvl1pPr algn="l" defTabSz="914400" rtl="0" eaLnBrk="1" latinLnBrk="0" hangingPunct="1">
              <a:lnSpc>
                <a:spcPct val="80000"/>
              </a:lnSpc>
              <a:spcBef>
                <a:spcPct val="0"/>
              </a:spcBef>
              <a:buNone/>
              <a:defRPr sz="6600" kern="1200">
                <a:solidFill>
                  <a:schemeClr val="bg1"/>
                </a:solidFill>
                <a:effectLst>
                  <a:outerShdw blurRad="88900" algn="ctr" rotWithShape="0">
                    <a:prstClr val="black">
                      <a:alpha val="35000"/>
                    </a:prstClr>
                  </a:outerShdw>
                </a:effectLst>
                <a:latin typeface="+mj-lt"/>
                <a:ea typeface="+mj-ea"/>
                <a:cs typeface="+mj-cs"/>
              </a:defRPr>
            </a:lvl1pPr>
          </a:lstStyle>
          <a:p>
            <a:pPr algn="ctr"/>
            <a:r>
              <a:rPr lang="en-US" sz="2800" i="1" dirty="0">
                <a:solidFill>
                  <a:schemeClr val="tx1"/>
                </a:solidFill>
                <a:effectLst/>
                <a:latin typeface="David" panose="020E0502060401010101" pitchFamily="34" charset="-79"/>
                <a:cs typeface="David" panose="020E0502060401010101" pitchFamily="34" charset="-79"/>
              </a:rPr>
              <a:t>(Experimental validation of clear sky model for global solar radiation prediction)</a:t>
            </a:r>
            <a:r>
              <a:rPr lang="en-US" sz="2800" i="1" dirty="0">
                <a:solidFill>
                  <a:schemeClr val="tx1"/>
                </a:solidFill>
                <a:effectLst/>
                <a:latin typeface="Algerian" panose="04020705040A02060702" pitchFamily="82" charset="0"/>
              </a:rPr>
              <a:t> </a:t>
            </a:r>
            <a:endParaRPr lang="ar-SA" sz="2800" i="1" dirty="0">
              <a:solidFill>
                <a:schemeClr val="tx1"/>
              </a:solidFill>
              <a:effectLst/>
              <a:latin typeface="Algerian" panose="04020705040A02060702" pitchFamily="82" charset="0"/>
            </a:endParaRPr>
          </a:p>
        </p:txBody>
      </p:sp>
      <p:sp>
        <p:nvSpPr>
          <p:cNvPr id="9" name="TextBox 8"/>
          <p:cNvSpPr txBox="1"/>
          <p:nvPr/>
        </p:nvSpPr>
        <p:spPr>
          <a:xfrm>
            <a:off x="3552010" y="4390777"/>
            <a:ext cx="4788785" cy="707886"/>
          </a:xfrm>
          <a:prstGeom prst="rect">
            <a:avLst/>
          </a:prstGeom>
          <a:noFill/>
        </p:spPr>
        <p:txBody>
          <a:bodyPr wrap="square" rtlCol="1">
            <a:spAutoFit/>
          </a:bodyPr>
          <a:lstStyle/>
          <a:p>
            <a:pPr algn="ctr"/>
            <a:r>
              <a:rPr lang="en-US" sz="2000" dirty="0">
                <a:solidFill>
                  <a:srgbClr val="FF0000"/>
                </a:solidFill>
                <a:latin typeface="David" panose="020E0502060401010101" pitchFamily="34" charset="-79"/>
                <a:cs typeface="David" panose="020E0502060401010101" pitchFamily="34" charset="-79"/>
              </a:rPr>
              <a:t>Prepared by</a:t>
            </a:r>
            <a:r>
              <a:rPr lang="en-US" sz="2000" dirty="0">
                <a:latin typeface="David" panose="020E0502060401010101" pitchFamily="34" charset="-79"/>
                <a:cs typeface="David" panose="020E0502060401010101" pitchFamily="34" charset="-79"/>
              </a:rPr>
              <a:t> :</a:t>
            </a:r>
            <a:r>
              <a:rPr lang="en-US" sz="2000" dirty="0" err="1">
                <a:latin typeface="David" panose="020E0502060401010101" pitchFamily="34" charset="-79"/>
                <a:cs typeface="David" panose="020E0502060401010101" pitchFamily="34" charset="-79"/>
              </a:rPr>
              <a:t>Reem</a:t>
            </a:r>
            <a:r>
              <a:rPr lang="en-US" sz="2000" dirty="0">
                <a:latin typeface="David" panose="020E0502060401010101" pitchFamily="34" charset="-79"/>
                <a:cs typeface="David" panose="020E0502060401010101" pitchFamily="34" charset="-79"/>
              </a:rPr>
              <a:t> Bassm Hnini</a:t>
            </a:r>
          </a:p>
          <a:p>
            <a:pPr algn="ctr"/>
            <a:r>
              <a:rPr lang="en-US" sz="2000" dirty="0">
                <a:solidFill>
                  <a:srgbClr val="FF0000"/>
                </a:solidFill>
                <a:latin typeface="David" panose="020E0502060401010101" pitchFamily="34" charset="-79"/>
                <a:cs typeface="David" panose="020E0502060401010101" pitchFamily="34" charset="-79"/>
              </a:rPr>
              <a:t>Supervisor :</a:t>
            </a:r>
            <a:r>
              <a:rPr lang="en-US" sz="2000" dirty="0">
                <a:latin typeface="David" panose="020E0502060401010101" pitchFamily="34" charset="-79"/>
                <a:cs typeface="David" panose="020E0502060401010101" pitchFamily="34" charset="-79"/>
              </a:rPr>
              <a:t>prof.Tamer al –</a:t>
            </a:r>
            <a:r>
              <a:rPr lang="en-US" sz="2000" dirty="0" err="1">
                <a:latin typeface="David" panose="020E0502060401010101" pitchFamily="34" charset="-79"/>
                <a:cs typeface="David" panose="020E0502060401010101" pitchFamily="34" charset="-79"/>
              </a:rPr>
              <a:t>khateb</a:t>
            </a:r>
            <a:r>
              <a:rPr lang="en-US" sz="2000" dirty="0">
                <a:latin typeface="David" panose="020E0502060401010101" pitchFamily="34" charset="-79"/>
                <a:cs typeface="David" panose="020E0502060401010101" pitchFamily="34" charset="-79"/>
              </a:rPr>
              <a:t> </a:t>
            </a:r>
            <a:endParaRPr lang="ar-SA" sz="2000" dirty="0">
              <a:latin typeface="David" panose="020E0502060401010101" pitchFamily="34" charset="-79"/>
              <a:cs typeface="+mj-cs"/>
            </a:endParaRPr>
          </a:p>
        </p:txBody>
      </p:sp>
    </p:spTree>
    <p:extLst>
      <p:ext uri="{BB962C8B-B14F-4D97-AF65-F5344CB8AC3E}">
        <p14:creationId xmlns:p14="http://schemas.microsoft.com/office/powerpoint/2010/main" val="2120840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215" y="762000"/>
            <a:ext cx="1717597" cy="655638"/>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Theory:</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760412" y="1828800"/>
            <a:ext cx="9143538" cy="3863022"/>
          </a:xfrm>
        </p:spPr>
        <p:txBody>
          <a:bodyPr>
            <a:noAutofit/>
          </a:bodyPr>
          <a:lstStyle/>
          <a:p>
            <a:pPr marL="0" indent="0" algn="l" rtl="0">
              <a:lnSpc>
                <a:spcPct val="150000"/>
              </a:lnSpc>
              <a:buNone/>
            </a:pPr>
            <a:r>
              <a:rPr lang="en-US" sz="1800" dirty="0" err="1">
                <a:latin typeface="Comic Sans MS" panose="030F0702030302020204" pitchFamily="66" charset="0"/>
                <a:cs typeface="Times New Roman" panose="02020603050405020304" pitchFamily="18" charset="0"/>
              </a:rPr>
              <a:t>Ts</a:t>
            </a:r>
            <a:r>
              <a:rPr lang="en-US" sz="1800" dirty="0">
                <a:latin typeface="Comic Sans MS" panose="030F0702030302020204" pitchFamily="66" charset="0"/>
                <a:cs typeface="Times New Roman" panose="02020603050405020304" pitchFamily="18" charset="0"/>
              </a:rPr>
              <a:t>:  is apparent or true solar time</a:t>
            </a:r>
          </a:p>
          <a:p>
            <a:pPr marL="0" indent="0" algn="l">
              <a:lnSpc>
                <a:spcPct val="150000"/>
              </a:lnSpc>
              <a:buNone/>
            </a:pP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=LMT+EQT-4*(LZT-LOD)</a:t>
            </a:r>
            <a:endParaRPr lang="ar-SA"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a:p>
            <a:pPr marL="0" indent="0">
              <a:lnSpc>
                <a:spcPct val="150000"/>
              </a:lnSpc>
              <a:buNone/>
            </a:pPr>
            <a:r>
              <a:rPr lang="en-US" sz="1800" dirty="0">
                <a:latin typeface="Comic Sans MS" panose="030F0702030302020204" pitchFamily="66" charset="0"/>
                <a:cs typeface="Times New Roman" panose="02020603050405020304" pitchFamily="18" charset="0"/>
              </a:rPr>
              <a:t>Where:</a:t>
            </a:r>
          </a:p>
          <a:p>
            <a:pPr marL="0" indent="0">
              <a:lnSpc>
                <a:spcPct val="150000"/>
              </a:lnSpc>
              <a:buNone/>
            </a:pPr>
            <a:r>
              <a:rPr lang="en-US" sz="2000" dirty="0">
                <a:latin typeface="Times New Roman" panose="02020603050405020304" pitchFamily="18" charset="0"/>
                <a:cs typeface="Times New Roman" panose="02020603050405020304" pitchFamily="18" charset="0"/>
              </a:rPr>
              <a:t>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LMT</a:t>
            </a:r>
            <a:r>
              <a:rPr lang="en-US" sz="2000" dirty="0">
                <a:latin typeface="Times New Roman" panose="02020603050405020304" pitchFamily="18" charset="0"/>
                <a:cs typeface="Times New Roman" panose="02020603050405020304" pitchFamily="18" charset="0"/>
              </a:rPr>
              <a:t> :</a:t>
            </a:r>
            <a:r>
              <a:rPr lang="en-US" sz="1800" dirty="0">
                <a:latin typeface="Comic Sans MS" panose="030F0702030302020204" pitchFamily="66" charset="0"/>
                <a:cs typeface="Times New Roman" panose="02020603050405020304" pitchFamily="18" charset="0"/>
              </a:rPr>
              <a:t>is the local meridian time.</a:t>
            </a:r>
          </a:p>
          <a:p>
            <a:pPr marL="0" indent="0" algn="l">
              <a:buNone/>
            </a:pPr>
            <a:r>
              <a:rPr lang="en-US" sz="2000" dirty="0">
                <a:latin typeface="Times New Roman" panose="02020603050405020304" pitchFamily="18" charset="0"/>
                <a:cs typeface="Times New Roman" panose="02020603050405020304" pitchFamily="18" charset="0"/>
              </a:rPr>
              <a:t>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LOD</a:t>
            </a:r>
            <a:r>
              <a:rPr lang="en-US" sz="2000" dirty="0">
                <a:solidFill>
                  <a:schemeClr val="tx2"/>
                </a:solidFill>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en-US" sz="1800" dirty="0">
                <a:latin typeface="Comic Sans MS" panose="030F0702030302020204" pitchFamily="66" charset="0"/>
                <a:cs typeface="Times New Roman" panose="02020603050405020304" pitchFamily="18" charset="0"/>
              </a:rPr>
              <a:t>is the longitude.</a:t>
            </a:r>
          </a:p>
          <a:p>
            <a:pPr marL="0" indent="0" algn="l" rtl="0">
              <a:buNone/>
            </a:pPr>
            <a:r>
              <a:rPr lang="en-US" sz="2000" dirty="0">
                <a:latin typeface="Times New Roman" panose="02020603050405020304" pitchFamily="18" charset="0"/>
                <a:cs typeface="Times New Roman" panose="02020603050405020304" pitchFamily="18" charset="0"/>
              </a:rPr>
              <a:t>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LZT</a:t>
            </a:r>
            <a:r>
              <a:rPr lang="en-US" sz="2000" dirty="0">
                <a:latin typeface="Times New Roman" panose="02020603050405020304" pitchFamily="18" charset="0"/>
                <a:cs typeface="Times New Roman" panose="02020603050405020304" pitchFamily="18" charset="0"/>
              </a:rPr>
              <a:t> :is the local standard meridian time.</a:t>
            </a:r>
          </a:p>
          <a:p>
            <a:pPr marL="0" indent="0" algn="l" rtl="0">
              <a:lnSpc>
                <a:spcPct val="150000"/>
              </a:lnSpc>
              <a:buNone/>
            </a:pPr>
            <a:endParaRPr lang="en-US" sz="20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766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838200"/>
            <a:ext cx="1752600" cy="609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608012" y="1638300"/>
            <a:ext cx="6615748" cy="1600200"/>
          </a:xfrm>
        </p:spPr>
        <p:txBody>
          <a:bodyPr>
            <a:noAutofit/>
          </a:bodyPr>
          <a:lstStyle/>
          <a:p>
            <a:pPr marL="0" indent="0" algn="l">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LZT=15* T GMT</a:t>
            </a:r>
          </a:p>
          <a:p>
            <a:pPr marL="0" indent="0" algn="l">
              <a:lnSpc>
                <a:spcPct val="150000"/>
              </a:lnSpc>
              <a:buNone/>
            </a:pPr>
            <a:r>
              <a:rPr lang="en-US" sz="1800" dirty="0">
                <a:latin typeface="Comic Sans MS" panose="030F0702030302020204" pitchFamily="66" charset="0"/>
                <a:cs typeface="Times New Roman" panose="02020603050405020304" pitchFamily="18" charset="0"/>
              </a:rPr>
              <a:t>EQT: is the equation of time</a:t>
            </a:r>
            <a:endParaRPr lang="ar-SA" sz="1800" dirty="0">
              <a:latin typeface="Comic Sans MS" panose="030F0702030302020204" pitchFamily="66" charset="0"/>
              <a:cs typeface="Times New Roman" panose="02020603050405020304" pitchFamily="18" charset="0"/>
            </a:endParaRPr>
          </a:p>
          <a:p>
            <a:pPr marL="0" indent="0" algn="l">
              <a:lnSpc>
                <a:spcPct val="150000"/>
              </a:lnSpc>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EQT=9.87*</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sind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(2*B)-7.53*</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cosd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(B)- 1.5*</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sind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(B)</a:t>
            </a:r>
            <a:endParaRPr lang="en-US" sz="2000" dirty="0">
              <a:latin typeface="Times New Roman" panose="02020603050405020304" pitchFamily="18" charset="0"/>
              <a:cs typeface="Times New Roman" panose="02020603050405020304" pitchFamily="18" charset="0"/>
            </a:endParaRPr>
          </a:p>
          <a:p>
            <a:pPr marL="0" indent="0">
              <a:lnSpc>
                <a:spcPct val="150000"/>
              </a:lnSpc>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B=(360/364)*(n-81)</a:t>
            </a:r>
          </a:p>
          <a:p>
            <a:pPr marL="0" indent="0" algn="l">
              <a:buNone/>
            </a:pPr>
            <a:r>
              <a:rPr lang="en-US" sz="1800" dirty="0" err="1">
                <a:latin typeface="Comic Sans MS" panose="030F0702030302020204" pitchFamily="66" charset="0"/>
                <a:cs typeface="Times New Roman" panose="02020603050405020304" pitchFamily="18" charset="0"/>
              </a:rPr>
              <a:t>IB:the</a:t>
            </a:r>
            <a:r>
              <a:rPr lang="en-US" sz="1800" dirty="0">
                <a:latin typeface="Comic Sans MS" panose="030F0702030302020204" pitchFamily="66" charset="0"/>
                <a:cs typeface="Times New Roman" panose="02020603050405020304" pitchFamily="18" charset="0"/>
              </a:rPr>
              <a:t> direct solar radiation reaching</a:t>
            </a:r>
          </a:p>
          <a:p>
            <a:pPr marL="0" indent="0">
              <a:lnSpc>
                <a:spcPct val="150000"/>
              </a:lnSpc>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IB= A*</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exp</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K/sin(ALT))</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a:p>
            <a:pPr marL="0" indent="0" algn="l">
              <a:lnSpc>
                <a:spcPct val="150000"/>
              </a:lnSpc>
              <a:buNone/>
            </a:pPr>
            <a:endParaRPr lang="ar-SA" sz="2000" dirty="0">
              <a:solidFill>
                <a:schemeClr val="tx2"/>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1612" y="1524000"/>
            <a:ext cx="5228477" cy="356190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65865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812" y="762000"/>
            <a:ext cx="1675936" cy="8382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Theory:</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989012" y="1752600"/>
            <a:ext cx="9143538" cy="4114800"/>
          </a:xfrm>
        </p:spPr>
        <p:txBody>
          <a:bodyPr>
            <a:noAutofit/>
          </a:bodyPr>
          <a:lstStyle/>
          <a:p>
            <a:pPr marL="0" indent="0" algn="l" rtl="0">
              <a:buNone/>
            </a:pPr>
            <a:r>
              <a:rPr lang="en-US" sz="1800" dirty="0">
                <a:latin typeface="Comic Sans MS" panose="030F0702030302020204" pitchFamily="66" charset="0"/>
                <a:cs typeface="Times New Roman" panose="02020603050405020304" pitchFamily="18" charset="0"/>
              </a:rPr>
              <a:t>A :is an apparent extraterrestrial flux</a:t>
            </a:r>
          </a:p>
          <a:p>
            <a:pPr marL="0" indent="0" algn="l">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A=1160+(75*</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sind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((360/365)*(n-275))) </a:t>
            </a:r>
          </a:p>
          <a:p>
            <a:pPr marL="0" indent="0" algn="l">
              <a:buNone/>
            </a:pPr>
            <a:r>
              <a:rPr lang="en-US" sz="2000" b="1" dirty="0">
                <a:solidFill>
                  <a:schemeClr val="accent5">
                    <a:lumMod val="75000"/>
                  </a:schemeClr>
                </a:solidFill>
                <a:latin typeface="Times New Roman" panose="02020603050405020304" pitchFamily="18" charset="0"/>
                <a:cs typeface="Times New Roman" panose="02020603050405020304" pitchFamily="18" charset="0"/>
              </a:rPr>
              <a:t> </a:t>
            </a:r>
          </a:p>
          <a:p>
            <a:pPr marL="0" indent="0">
              <a:buNone/>
            </a:pPr>
            <a:r>
              <a:rPr lang="en-US" sz="2000" dirty="0">
                <a:latin typeface="Times New Roman" panose="02020603050405020304" pitchFamily="18" charset="0"/>
                <a:cs typeface="Times New Roman" panose="02020603050405020304" pitchFamily="18" charset="0"/>
              </a:rPr>
              <a:t> </a:t>
            </a:r>
            <a:r>
              <a:rPr lang="en-US" sz="1800" dirty="0">
                <a:latin typeface="Comic Sans MS" panose="030F0702030302020204" pitchFamily="66" charset="0"/>
                <a:cs typeface="Times New Roman" panose="02020603050405020304" pitchFamily="18" charset="0"/>
              </a:rPr>
              <a:t>K :is a dimensionless factor called optical depth</a:t>
            </a:r>
          </a:p>
          <a:p>
            <a:pPr marL="0" indent="0">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K=0.174+(0.035*</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sind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(360/365*(n-100)))</a:t>
            </a:r>
          </a:p>
          <a:p>
            <a:pPr marL="0" indent="0" algn="l">
              <a:buNone/>
            </a:pP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a:p>
            <a:pPr marL="0" indent="0">
              <a:lnSpc>
                <a:spcPct val="150000"/>
              </a:lnSpc>
              <a:buNone/>
            </a:pPr>
            <a:r>
              <a:rPr lang="en-US" sz="1800" dirty="0">
                <a:latin typeface="Comic Sans MS" panose="030F0702030302020204" pitchFamily="66" charset="0"/>
                <a:cs typeface="Times New Roman" panose="02020603050405020304" pitchFamily="18" charset="0"/>
              </a:rPr>
              <a:t>G_B: the direct solar radiation :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G_B= IB*sin_ALT</a:t>
            </a:r>
          </a:p>
          <a:p>
            <a:pPr marL="0" indent="0">
              <a:lnSpc>
                <a:spcPct val="150000"/>
              </a:lnSpc>
              <a:buNone/>
            </a:pPr>
            <a:r>
              <a:rPr lang="en-US" sz="1800" dirty="0">
                <a:latin typeface="Comic Sans MS" panose="030F0702030302020204" pitchFamily="66" charset="0"/>
                <a:cs typeface="Times New Roman" panose="02020603050405020304" pitchFamily="18" charset="0"/>
              </a:rPr>
              <a:t>G_D: the diffuse solar radiation: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G_D=IB*C</a:t>
            </a:r>
          </a:p>
          <a:p>
            <a:pPr marL="0" indent="0" algn="l" rtl="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gn="l" rtl="0">
              <a:lnSpc>
                <a:spcPct val="150000"/>
              </a:lnSpc>
              <a:buNone/>
            </a:pPr>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6412" y="1524000"/>
            <a:ext cx="4762974" cy="32389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1580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012" y="990600"/>
            <a:ext cx="1904536" cy="6858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760412" y="2133600"/>
            <a:ext cx="10058400" cy="2895600"/>
          </a:xfrm>
        </p:spPr>
        <p:txBody>
          <a:bodyPr>
            <a:normAutofit/>
          </a:bodyPr>
          <a:lstStyle/>
          <a:p>
            <a:pPr marL="0" indent="0" algn="l">
              <a:lnSpc>
                <a:spcPct val="150000"/>
              </a:lnSpc>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C=0.095 + (0.04*sin((360/365)*(n-100)))</a:t>
            </a:r>
          </a:p>
          <a:p>
            <a:pPr marL="0" indent="0" algn="l">
              <a:lnSpc>
                <a:spcPct val="150000"/>
              </a:lnSpc>
              <a:buNone/>
            </a:pPr>
            <a:endParaRPr lang="en-US" sz="2000" dirty="0">
              <a:solidFill>
                <a:schemeClr val="accent5">
                  <a:lumMod val="75000"/>
                </a:schemeClr>
              </a:solidFill>
              <a:latin typeface="Times New Roman" panose="02020603050405020304" pitchFamily="18" charset="0"/>
              <a:cs typeface="Times New Roman" panose="02020603050405020304" pitchFamily="18" charset="0"/>
            </a:endParaRPr>
          </a:p>
          <a:p>
            <a:pPr marL="0" indent="0" algn="l">
              <a:lnSpc>
                <a:spcPct val="150000"/>
              </a:lnSpc>
              <a:buNone/>
            </a:pPr>
            <a:r>
              <a:rPr lang="en-US" sz="1800" dirty="0">
                <a:latin typeface="Comic Sans MS" panose="030F0702030302020204" pitchFamily="66" charset="0"/>
                <a:cs typeface="Times New Roman" panose="02020603050405020304" pitchFamily="18" charset="0"/>
              </a:rPr>
              <a:t>GT: is the available solar radiation  at sea level below the Earth’s atmosphere</a:t>
            </a:r>
          </a:p>
          <a:p>
            <a:pPr marL="0" indent="0">
              <a:lnSpc>
                <a:spcPct val="150000"/>
              </a:lnSpc>
              <a:buNone/>
            </a:pP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GT=G_D+G_B</a:t>
            </a:r>
          </a:p>
          <a:p>
            <a:pPr marL="0" indent="0" algn="l">
              <a:lnSpc>
                <a:spcPct val="150000"/>
              </a:lnSpc>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370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012" y="914400"/>
            <a:ext cx="2209800" cy="609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684213" y="1828800"/>
            <a:ext cx="8382000" cy="3810000"/>
          </a:xfrm>
        </p:spPr>
        <p:txBody>
          <a:bodyPr>
            <a:noAutofit/>
          </a:bodyPr>
          <a:lstStyle/>
          <a:p>
            <a:pPr marL="0" indent="0">
              <a:lnSpc>
                <a:spcPct val="150000"/>
              </a:lnSpc>
              <a:buNone/>
            </a:pPr>
            <a:r>
              <a:rPr lang="en-US" sz="1800" dirty="0">
                <a:latin typeface="Comic Sans MS" panose="030F0702030302020204" pitchFamily="66" charset="0"/>
                <a:cs typeface="Times New Roman" panose="02020603050405020304" pitchFamily="18" charset="0"/>
              </a:rPr>
              <a:t>Sunrise/Sunset:    </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Wsr_ssi</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=-tan(DEC*pi/180)*tan(L*pi/180) </a:t>
            </a:r>
          </a:p>
          <a:p>
            <a:pPr marL="0" indent="0">
              <a:lnSpc>
                <a:spcPct val="150000"/>
              </a:lnSpc>
              <a:buNone/>
            </a:pPr>
            <a:r>
              <a:rPr lang="en-US" sz="1800" dirty="0">
                <a:latin typeface="Comic Sans MS" panose="030F0702030302020204" pitchFamily="66" charset="0"/>
                <a:cs typeface="Times New Roman" panose="02020603050405020304" pitchFamily="18" charset="0"/>
              </a:rPr>
              <a:t>Sunrise/Sunset hour angle:   </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Wsrsr_ss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acosd</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Wsr_ssi</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 </a:t>
            </a:r>
          </a:p>
          <a:p>
            <a:pPr>
              <a:lnSpc>
                <a:spcPct val="150000"/>
              </a:lnSpc>
            </a:pP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a:p>
            <a:pPr marL="0" indent="0">
              <a:lnSpc>
                <a:spcPct val="150000"/>
              </a:lnSpc>
              <a:buNone/>
            </a:pPr>
            <a:r>
              <a:rPr lang="en-US" sz="1800" dirty="0">
                <a:latin typeface="Comic Sans MS" panose="030F0702030302020204" pitchFamily="66" charset="0"/>
                <a:cs typeface="Times New Roman" panose="02020603050405020304" pitchFamily="18" charset="0"/>
              </a:rPr>
              <a:t>Sunrise solar time :    </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ASTsr</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=abs((((</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Wsrsr_ss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/15)-12)*60))</a:t>
            </a:r>
          </a:p>
          <a:p>
            <a:pPr marL="0" indent="0">
              <a:buNone/>
            </a:pPr>
            <a:r>
              <a:rPr lang="en-US" sz="1800" dirty="0">
                <a:latin typeface="Comic Sans MS" panose="030F0702030302020204" pitchFamily="66" charset="0"/>
                <a:cs typeface="Times New Roman" panose="02020603050405020304" pitchFamily="18" charset="0"/>
              </a:rPr>
              <a:t>Sunset solar time:       </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ASTss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Wsrsr_ss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/15)+12)*60)</a:t>
            </a:r>
          </a:p>
        </p:txBody>
      </p:sp>
    </p:spTree>
    <p:extLst>
      <p:ext uri="{BB962C8B-B14F-4D97-AF65-F5344CB8AC3E}">
        <p14:creationId xmlns:p14="http://schemas.microsoft.com/office/powerpoint/2010/main" val="3368336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812" y="609600"/>
            <a:ext cx="1675936" cy="10668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l"/>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912812" y="1905000"/>
            <a:ext cx="9143538" cy="4114800"/>
          </a:xfrm>
          <a:ln>
            <a:noFill/>
          </a:ln>
        </p:spPr>
        <p:txBody>
          <a:bodyPr>
            <a:normAutofit/>
          </a:bodyPr>
          <a:lstStyle/>
          <a:p>
            <a:pPr marL="0" indent="0" algn="l" rtl="0">
              <a:buNone/>
            </a:pP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Tsr</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ASTsr+abs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Ts_correction</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 </a:t>
            </a:r>
          </a:p>
          <a:p>
            <a:pPr marL="0" indent="0" algn="l" rtl="0">
              <a:buNone/>
            </a:pPr>
            <a:r>
              <a:rPr lang="en-US" sz="1800" dirty="0">
                <a:latin typeface="Comic Sans MS" panose="030F0702030302020204" pitchFamily="66" charset="0"/>
                <a:cs typeface="Times New Roman" panose="02020603050405020304" pitchFamily="18" charset="0"/>
              </a:rPr>
              <a:t>(Actual Sunrise time</a:t>
            </a:r>
            <a:r>
              <a:rPr lang="en-US" dirty="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ASTss+abs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r>
              <a:rPr lang="en-US" sz="20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Ts_correction</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t>
            </a:r>
          </a:p>
          <a:p>
            <a:pPr marL="0" indent="0" algn="l" rtl="0">
              <a:buNone/>
            </a:pP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    </a:t>
            </a:r>
          </a:p>
          <a:p>
            <a:pPr marL="0" indent="0" algn="l" rtl="0">
              <a:buNone/>
            </a:pPr>
            <a:r>
              <a:rPr lang="en-US" dirty="0">
                <a:solidFill>
                  <a:schemeClr val="accent5">
                    <a:lumMod val="75000"/>
                  </a:schemeClr>
                </a:solidFill>
                <a:latin typeface="Times New Roman" panose="02020603050405020304" pitchFamily="18" charset="0"/>
                <a:cs typeface="Times New Roman" panose="02020603050405020304" pitchFamily="18" charset="0"/>
              </a:rPr>
              <a:t> </a:t>
            </a:r>
            <a:r>
              <a:rPr lang="en-US" sz="1800" dirty="0">
                <a:latin typeface="Comic Sans MS" panose="030F0702030302020204" pitchFamily="66" charset="0"/>
                <a:cs typeface="Times New Roman" panose="02020603050405020304" pitchFamily="18" charset="0"/>
              </a:rPr>
              <a:t>(Actual Sunset time)</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698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2133136" cy="7620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Summery:</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836612" y="1905000"/>
            <a:ext cx="9579928" cy="3429000"/>
          </a:xfrm>
        </p:spPr>
        <p:txBody>
          <a:bodyPr>
            <a:normAutofit/>
          </a:bodyPr>
          <a:lstStyle/>
          <a:p>
            <a:pPr marL="0" indent="0" algn="l">
              <a:lnSpc>
                <a:spcPct val="150000"/>
              </a:lnSpc>
              <a:buNone/>
            </a:pPr>
            <a:r>
              <a:rPr lang="en-US" sz="1800" dirty="0">
                <a:latin typeface="Comic Sans MS" panose="030F0702030302020204" pitchFamily="66" charset="0"/>
                <a:cs typeface="Times New Roman" panose="02020603050405020304" pitchFamily="18" charset="0"/>
              </a:rPr>
              <a:t>In this project ,  I used the clear sky irradiance  model to estimate global radiation ,and used modeling solar radiation on horizontal surface to clarification the relation between ( Global solar radiation (W/m2) and the time ) by using( MATLAB) program </a:t>
            </a:r>
          </a:p>
          <a:p>
            <a:pPr marL="0" indent="0" algn="l" rtl="0">
              <a:buNone/>
            </a:pPr>
            <a:r>
              <a:rPr lang="en-US" sz="1800" dirty="0">
                <a:latin typeface="Comic Sans MS" panose="030F0702030302020204" pitchFamily="66" charset="0"/>
                <a:cs typeface="Times New Roman" panose="02020603050405020304" pitchFamily="18" charset="0"/>
              </a:rPr>
              <a:t>And I define data for two region (Nablus and Kuwait ) .</a:t>
            </a:r>
          </a:p>
          <a:p>
            <a:pPr marL="0" indent="0" algn="l" rtl="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268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65102" y="838200"/>
            <a:ext cx="1926332" cy="55287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accent1"/>
                </a:solidFill>
                <a:latin typeface="+mj-lt"/>
                <a:ea typeface="+mj-ea"/>
                <a:cs typeface="+mj-cs"/>
              </a:defRPr>
            </a:lvl1pPr>
          </a:lstStyle>
          <a:p>
            <a:r>
              <a:rPr lang="en-US" dirty="0">
                <a:solidFill>
                  <a:schemeClr val="accent5">
                    <a:lumMod val="75000"/>
                  </a:schemeClr>
                </a:solidFill>
                <a:latin typeface="Bell MT" panose="02020503060305020303" pitchFamily="18" charset="0"/>
              </a:rPr>
              <a:t>Outlines:</a:t>
            </a:r>
            <a:endParaRPr lang="ar-SA" dirty="0">
              <a:solidFill>
                <a:schemeClr val="accent5">
                  <a:lumMod val="75000"/>
                </a:schemeClr>
              </a:solidFill>
              <a:latin typeface="Bell MT" panose="02020503060305020303" pitchFamily="18" charset="0"/>
            </a:endParaRPr>
          </a:p>
        </p:txBody>
      </p:sp>
      <p:sp>
        <p:nvSpPr>
          <p:cNvPr id="10" name="Content Placeholder 2"/>
          <p:cNvSpPr txBox="1">
            <a:spLocks/>
          </p:cNvSpPr>
          <p:nvPr/>
        </p:nvSpPr>
        <p:spPr>
          <a:xfrm>
            <a:off x="665102" y="1619672"/>
            <a:ext cx="3067110" cy="4525963"/>
          </a:xfrm>
          <a:prstGeom prst="rect">
            <a:avLst/>
          </a:prstGeom>
        </p:spPr>
        <p:txBody>
          <a:bodyPr vert="horz" lIns="91440" tIns="45720" rIns="91440" bIns="45720" rtlCol="0">
            <a:normAutofit fontScale="92500" lnSpcReduction="20000"/>
          </a:bodyPr>
          <a:lstStyle>
            <a:lvl1pPr marL="274320" indent="-274320" algn="l" defTabSz="914400" rtl="0" eaLnBrk="1" latinLnBrk="0" hangingPunct="1">
              <a:lnSpc>
                <a:spcPct val="90000"/>
              </a:lnSpc>
              <a:spcBef>
                <a:spcPts val="1800"/>
              </a:spcBef>
              <a:buClr>
                <a:schemeClr val="tx1"/>
              </a:buClr>
              <a:buSzPct val="100000"/>
              <a:buFont typeface="Arial" pitchFamily="34" charset="0"/>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000"/>
              </a:spcBef>
              <a:buClr>
                <a:schemeClr val="tx1"/>
              </a:buClr>
              <a:buSzPct val="100000"/>
              <a:buFont typeface="Arial"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Clr>
                <a:schemeClr val="tx1"/>
              </a:buClr>
              <a:buSzPct val="100000"/>
              <a:buFont typeface="Arial" pitchFamily="34" charset="0"/>
              <a:buChar char="▪"/>
              <a:defRPr sz="1800" kern="1200">
                <a:solidFill>
                  <a:schemeClr val="tx1"/>
                </a:solidFill>
                <a:latin typeface="+mn-lt"/>
                <a:ea typeface="+mn-ea"/>
                <a:cs typeface="+mn-cs"/>
              </a:defRPr>
            </a:lvl3pPr>
            <a:lvl4pPr marL="10972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en-US" b="1" dirty="0">
                <a:latin typeface="Bell MT" panose="02020503060305020303" pitchFamily="18" charset="0"/>
                <a:cs typeface="+mj-cs"/>
              </a:rPr>
              <a:t>Introduction:</a:t>
            </a:r>
          </a:p>
          <a:p>
            <a:pPr>
              <a:lnSpc>
                <a:spcPct val="150000"/>
              </a:lnSpc>
              <a:buFont typeface="Wingdings" panose="05000000000000000000" pitchFamily="2" charset="2"/>
              <a:buChar char="ü"/>
            </a:pPr>
            <a:r>
              <a:rPr lang="en-US" sz="1800" dirty="0">
                <a:cs typeface="+mj-cs"/>
              </a:rPr>
              <a:t>Problem statement </a:t>
            </a:r>
          </a:p>
          <a:p>
            <a:pPr>
              <a:lnSpc>
                <a:spcPct val="150000"/>
              </a:lnSpc>
              <a:buFont typeface="Wingdings" panose="05000000000000000000" pitchFamily="2" charset="2"/>
              <a:buChar char="ü"/>
            </a:pPr>
            <a:r>
              <a:rPr lang="en-US" sz="2000" dirty="0">
                <a:cs typeface="+mj-cs"/>
              </a:rPr>
              <a:t>Objective</a:t>
            </a:r>
          </a:p>
          <a:p>
            <a:pPr>
              <a:lnSpc>
                <a:spcPct val="150000"/>
              </a:lnSpc>
              <a:buFont typeface="Wingdings" panose="05000000000000000000" pitchFamily="2" charset="2"/>
              <a:buChar char="Ø"/>
            </a:pPr>
            <a:r>
              <a:rPr lang="en-US" b="1" dirty="0" smtClean="0">
                <a:latin typeface="Bell MT" panose="02020503060305020303" pitchFamily="18" charset="0"/>
                <a:cs typeface="+mj-cs"/>
              </a:rPr>
              <a:t>Methodology</a:t>
            </a:r>
          </a:p>
          <a:p>
            <a:pPr>
              <a:lnSpc>
                <a:spcPct val="150000"/>
              </a:lnSpc>
              <a:buFont typeface="Wingdings" panose="05000000000000000000" pitchFamily="2" charset="2"/>
              <a:buChar char="Ø"/>
            </a:pPr>
            <a:r>
              <a:rPr lang="en-US" b="1" dirty="0">
                <a:latin typeface="Bell MT" panose="02020503060305020303" pitchFamily="18" charset="0"/>
              </a:rPr>
              <a:t>Literature Review</a:t>
            </a:r>
            <a:endParaRPr lang="en-US" b="1" dirty="0">
              <a:latin typeface="Bell MT" panose="02020503060305020303" pitchFamily="18" charset="0"/>
              <a:cs typeface="+mj-cs"/>
            </a:endParaRPr>
          </a:p>
          <a:p>
            <a:pPr>
              <a:lnSpc>
                <a:spcPct val="150000"/>
              </a:lnSpc>
              <a:buFont typeface="Wingdings" panose="05000000000000000000" pitchFamily="2" charset="2"/>
              <a:buChar char="Ø"/>
            </a:pPr>
            <a:r>
              <a:rPr lang="en-US" b="1" dirty="0">
                <a:latin typeface="Bell MT" panose="02020503060305020303" pitchFamily="18" charset="0"/>
                <a:cs typeface="+mj-cs"/>
              </a:rPr>
              <a:t>Theory</a:t>
            </a:r>
            <a:r>
              <a:rPr lang="en-US" b="1" dirty="0">
                <a:solidFill>
                  <a:schemeClr val="tx1">
                    <a:lumMod val="95000"/>
                    <a:lumOff val="5000"/>
                  </a:schemeClr>
                </a:solidFill>
                <a:cs typeface="+mj-cs"/>
              </a:rPr>
              <a:t> </a:t>
            </a:r>
            <a:endParaRPr lang="en-US" b="1" dirty="0">
              <a:latin typeface="Bell MT" panose="02020503060305020303" pitchFamily="18" charset="0"/>
              <a:cs typeface="+mj-cs"/>
            </a:endParaRPr>
          </a:p>
          <a:p>
            <a:pPr>
              <a:lnSpc>
                <a:spcPct val="150000"/>
              </a:lnSpc>
              <a:buFont typeface="Wingdings" panose="05000000000000000000" pitchFamily="2" charset="2"/>
              <a:buChar char="Ø"/>
            </a:pPr>
            <a:r>
              <a:rPr lang="en-US" b="1" dirty="0">
                <a:latin typeface="Bell MT" panose="02020503060305020303" pitchFamily="18" charset="0"/>
                <a:cs typeface="+mj-cs"/>
              </a:rPr>
              <a:t>Summery </a:t>
            </a:r>
            <a:endParaRPr lang="ar-SA" b="1" dirty="0">
              <a:latin typeface="Bell MT" panose="02020503060305020303" pitchFamily="18" charset="0"/>
              <a:cs typeface="+mj-cs"/>
            </a:endParaRPr>
          </a:p>
        </p:txBody>
      </p:sp>
    </p:spTree>
    <p:extLst>
      <p:ext uri="{BB962C8B-B14F-4D97-AF65-F5344CB8AC3E}">
        <p14:creationId xmlns:p14="http://schemas.microsoft.com/office/powerpoint/2010/main" val="70527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229" y="685800"/>
            <a:ext cx="3581400" cy="6096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Problem statement: </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623229" y="1700809"/>
            <a:ext cx="10969943" cy="3785591"/>
          </a:xfrm>
        </p:spPr>
        <p:txBody>
          <a:bodyPr>
            <a:normAutofit/>
          </a:bodyPr>
          <a:lstStyle/>
          <a:p>
            <a:pPr marL="0" indent="0" algn="l">
              <a:lnSpc>
                <a:spcPct val="150000"/>
              </a:lnSpc>
              <a:buNone/>
            </a:pPr>
            <a:r>
              <a:rPr lang="en-US" sz="2200" dirty="0">
                <a:latin typeface="Comic Sans MS" panose="030F0702030302020204" pitchFamily="66" charset="0"/>
                <a:cs typeface="Times New Roman" panose="02020603050405020304" pitchFamily="18" charset="0"/>
              </a:rPr>
              <a:t>Many model used theoretical methods for estimating solar radiation and makes recommendations, for models to use when solar radiation measurements</a:t>
            </a:r>
          </a:p>
          <a:p>
            <a:pPr marL="0" indent="0" algn="l">
              <a:lnSpc>
                <a:spcPct val="150000"/>
              </a:lnSpc>
              <a:buNone/>
            </a:pPr>
            <a:r>
              <a:rPr lang="en-US" sz="2200" dirty="0">
                <a:latin typeface="Comic Sans MS" panose="030F0702030302020204" pitchFamily="66" charset="0"/>
                <a:cs typeface="Times New Roman" panose="02020603050405020304" pitchFamily="18" charset="0"/>
              </a:rPr>
              <a:t>are not available or limited data allow model calibration. </a:t>
            </a:r>
          </a:p>
          <a:p>
            <a:pPr marL="0" indent="0" algn="l">
              <a:lnSpc>
                <a:spcPct val="150000"/>
              </a:lnSpc>
              <a:buNone/>
            </a:pPr>
            <a:r>
              <a:rPr lang="en-US" sz="2200" dirty="0">
                <a:latin typeface="Comic Sans MS" panose="030F0702030302020204" pitchFamily="66" charset="0"/>
                <a:cs typeface="Times New Roman" panose="02020603050405020304" pitchFamily="18" charset="0"/>
              </a:rPr>
              <a:t>Clear sky models estimate the solar radiation in clear day with no clouds ,to measurement solar radiation  at condition clear </a:t>
            </a:r>
            <a:r>
              <a:rPr lang="en-US" sz="2200" dirty="0" err="1">
                <a:latin typeface="Comic Sans MS" panose="030F0702030302020204" pitchFamily="66" charset="0"/>
                <a:cs typeface="Times New Roman" panose="02020603050405020304" pitchFamily="18" charset="0"/>
              </a:rPr>
              <a:t>sky,this</a:t>
            </a:r>
            <a:r>
              <a:rPr lang="en-US" sz="2200" dirty="0">
                <a:latin typeface="Comic Sans MS" panose="030F0702030302020204" pitchFamily="66" charset="0"/>
                <a:cs typeface="Times New Roman" panose="02020603050405020304" pitchFamily="18" charset="0"/>
              </a:rPr>
              <a:t> condition is not available at all days.</a:t>
            </a:r>
          </a:p>
          <a:p>
            <a:pPr marL="0" indent="0" algn="l">
              <a:lnSpc>
                <a:spcPct val="150000"/>
              </a:lnSpc>
              <a:buNone/>
            </a:pPr>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7547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215" y="762000"/>
            <a:ext cx="1946197" cy="713656"/>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r>
              <a:rPr lang="en-US" dirty="0">
                <a:solidFill>
                  <a:schemeClr val="accent5">
                    <a:lumMod val="75000"/>
                  </a:schemeClr>
                </a:solidFill>
                <a:latin typeface="Bell MT" panose="02020503060305020303" pitchFamily="18" charset="0"/>
              </a:rPr>
              <a:t>Objective:</a:t>
            </a:r>
            <a:endParaRPr lang="ar-SA" dirty="0">
              <a:solidFill>
                <a:schemeClr val="accent5">
                  <a:lumMod val="75000"/>
                </a:schemeClr>
              </a:solidFill>
              <a:latin typeface="Bell MT" panose="02020503060305020303" pitchFamily="18" charset="0"/>
            </a:endParaRPr>
          </a:p>
        </p:txBody>
      </p:sp>
      <p:sp>
        <p:nvSpPr>
          <p:cNvPr id="3" name="Content Placeholder 2"/>
          <p:cNvSpPr>
            <a:spLocks noGrp="1"/>
          </p:cNvSpPr>
          <p:nvPr>
            <p:ph idx="1"/>
          </p:nvPr>
        </p:nvSpPr>
        <p:spPr>
          <a:xfrm>
            <a:off x="1065212" y="1905000"/>
            <a:ext cx="10972800" cy="3810000"/>
          </a:xfrm>
        </p:spPr>
        <p:txBody>
          <a:bodyPr>
            <a:normAutofit/>
          </a:bodyPr>
          <a:lstStyle/>
          <a:p>
            <a:pPr algn="l" rtl="0">
              <a:buFont typeface="Wingdings" panose="05000000000000000000" pitchFamily="2" charset="2"/>
              <a:buChar char="Ø"/>
            </a:pPr>
            <a:r>
              <a:rPr lang="en-US" sz="2200" dirty="0">
                <a:latin typeface="Comic Sans MS" panose="030F0702030302020204" pitchFamily="66" charset="0"/>
                <a:cs typeface="Times New Roman" panose="02020603050405020304" pitchFamily="18" charset="0"/>
              </a:rPr>
              <a:t>predict  accurate data  need to solar energy system design .</a:t>
            </a:r>
          </a:p>
          <a:p>
            <a:pPr algn="l" rtl="0">
              <a:buFont typeface="Wingdings" panose="05000000000000000000" pitchFamily="2" charset="2"/>
              <a:buChar char="Ø"/>
            </a:pPr>
            <a:endParaRPr lang="en-US" sz="2200" dirty="0">
              <a:latin typeface="Comic Sans MS" panose="030F0702030302020204" pitchFamily="66" charset="0"/>
              <a:cs typeface="Times New Roman" panose="02020603050405020304" pitchFamily="18" charset="0"/>
            </a:endParaRPr>
          </a:p>
          <a:p>
            <a:pPr algn="l" rtl="0">
              <a:buFont typeface="Wingdings" panose="05000000000000000000" pitchFamily="2" charset="2"/>
              <a:buChar char="Ø"/>
            </a:pPr>
            <a:r>
              <a:rPr lang="en-US" sz="2200" dirty="0">
                <a:latin typeface="Comic Sans MS" panose="030F0702030302020204" pitchFamily="66" charset="0"/>
                <a:cs typeface="Times New Roman" panose="02020603050405020304" pitchFamily="18" charset="0"/>
              </a:rPr>
              <a:t>apply clear sky model for many region ,with some parameter such as: Location ,time and sun </a:t>
            </a:r>
            <a:r>
              <a:rPr lang="en-US" sz="2200" dirty="0" smtClean="0">
                <a:latin typeface="Comic Sans MS" panose="030F0702030302020204" pitchFamily="66" charset="0"/>
                <a:cs typeface="Times New Roman" panose="02020603050405020304" pitchFamily="18" charset="0"/>
              </a:rPr>
              <a:t>position to collect specific data  .</a:t>
            </a:r>
            <a:endParaRPr lang="en-US" sz="2200" dirty="0">
              <a:latin typeface="Comic Sans MS" panose="030F0702030302020204" pitchFamily="66" charset="0"/>
              <a:cs typeface="Times New Roman" panose="02020603050405020304" pitchFamily="18" charset="0"/>
            </a:endParaRPr>
          </a:p>
          <a:p>
            <a:pPr algn="l" rtl="0">
              <a:buFont typeface="Wingdings" panose="05000000000000000000" pitchFamily="2" charset="2"/>
              <a:buChar char="Ø"/>
            </a:pPr>
            <a:endParaRPr lang="en-US" sz="2200" dirty="0">
              <a:latin typeface="Comic Sans MS" panose="030F0702030302020204" pitchFamily="66" charset="0"/>
              <a:cs typeface="Times New Roman" panose="02020603050405020304" pitchFamily="18" charset="0"/>
            </a:endParaRPr>
          </a:p>
          <a:p>
            <a:pPr algn="l" rtl="0">
              <a:buFont typeface="Wingdings" panose="05000000000000000000" pitchFamily="2" charset="2"/>
              <a:buChar char="Ø"/>
            </a:pPr>
            <a:r>
              <a:rPr lang="en-US" sz="2200" dirty="0">
                <a:latin typeface="Comic Sans MS" panose="030F0702030302020204" pitchFamily="66" charset="0"/>
                <a:cs typeface="Times New Roman" panose="02020603050405020304" pitchFamily="18" charset="0"/>
              </a:rPr>
              <a:t>compare between MATLAB result (theoretical) and measurement (actual ) data </a:t>
            </a:r>
            <a:endParaRPr lang="ar-SA" sz="2200" dirty="0">
              <a:latin typeface="Comic Sans MS" panose="030F0702030302020204" pitchFamily="66" charset="0"/>
              <a:cs typeface="Times New Roman" panose="02020603050405020304" pitchFamily="18" charset="0"/>
            </a:endParaRPr>
          </a:p>
        </p:txBody>
      </p:sp>
    </p:spTree>
    <p:extLst>
      <p:ext uri="{BB962C8B-B14F-4D97-AF65-F5344CB8AC3E}">
        <p14:creationId xmlns:p14="http://schemas.microsoft.com/office/powerpoint/2010/main" val="343583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829" y="712128"/>
            <a:ext cx="2804183" cy="947192"/>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lvl="1" algn="l" rtl="1">
              <a:spcBef>
                <a:spcPct val="0"/>
              </a:spcBef>
            </a:pPr>
            <a:r>
              <a:rPr lang="en-US" sz="3200" kern="1200" dirty="0">
                <a:solidFill>
                  <a:schemeClr val="accent5">
                    <a:lumMod val="75000"/>
                  </a:schemeClr>
                </a:solidFill>
                <a:latin typeface="Bell MT" panose="02020503060305020303" pitchFamily="18" charset="0"/>
                <a:ea typeface="+mj-ea"/>
                <a:cs typeface="+mj-cs"/>
              </a:rPr>
              <a:t>Methodology:</a:t>
            </a:r>
            <a:r>
              <a:rPr lang="en-US" sz="2400" b="1" dirty="0">
                <a:solidFill>
                  <a:schemeClr val="tx2"/>
                </a:solidFill>
                <a:latin typeface="+mj-lt"/>
              </a:rPr>
              <a:t/>
            </a:r>
            <a:br>
              <a:rPr lang="en-US" sz="2400" b="1" dirty="0">
                <a:solidFill>
                  <a:schemeClr val="tx2"/>
                </a:solidFill>
                <a:latin typeface="+mj-lt"/>
              </a:rPr>
            </a:br>
            <a:endParaRPr lang="ar-SA" sz="2400" dirty="0">
              <a:solidFill>
                <a:schemeClr val="tx2"/>
              </a:solidFill>
              <a:latin typeface="+mj-lt"/>
            </a:endParaRPr>
          </a:p>
        </p:txBody>
      </p:sp>
      <p:sp>
        <p:nvSpPr>
          <p:cNvPr id="3" name="Content Placeholder 2"/>
          <p:cNvSpPr>
            <a:spLocks noGrp="1"/>
          </p:cNvSpPr>
          <p:nvPr>
            <p:ph idx="1"/>
          </p:nvPr>
        </p:nvSpPr>
        <p:spPr>
          <a:xfrm>
            <a:off x="1144269" y="1802944"/>
            <a:ext cx="10969943" cy="1872207"/>
          </a:xfrm>
        </p:spPr>
        <p:txBody>
          <a:bodyPr>
            <a:noAutofit/>
          </a:bodyPr>
          <a:lstStyle/>
          <a:p>
            <a:pPr marL="0" indent="0" algn="l">
              <a:lnSpc>
                <a:spcPct val="150000"/>
              </a:lnSpc>
              <a:buNone/>
            </a:pPr>
            <a:r>
              <a:rPr lang="en-US" sz="24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anose="02020603050405020304" pitchFamily="18" charset="-78"/>
                <a:cs typeface="Andalus" panose="02020603050405020304" pitchFamily="18" charset="-78"/>
              </a:rPr>
              <a:t>STEP1:</a:t>
            </a:r>
          </a:p>
          <a:p>
            <a:pPr marL="0" indent="0" algn="l">
              <a:lnSpc>
                <a:spcPct val="150000"/>
              </a:lnSpc>
              <a:buNone/>
            </a:pPr>
            <a:r>
              <a:rPr lang="en-US" sz="1800" dirty="0">
                <a:latin typeface="Comic Sans MS" panose="030F0702030302020204" pitchFamily="66" charset="0"/>
                <a:cs typeface="Times New Roman" panose="02020603050405020304" pitchFamily="18" charset="0"/>
              </a:rPr>
              <a:t>studied clear sky model and understand its equation's and parameters(special topics in renewable energy ) class.</a:t>
            </a:r>
          </a:p>
          <a:p>
            <a:pPr marL="0" indent="0" algn="l">
              <a:lnSpc>
                <a:spcPct val="150000"/>
              </a:lnSpc>
              <a:buNone/>
            </a:pPr>
            <a:r>
              <a:rPr lang="en-US" sz="2400" dirty="0">
                <a:latin typeface="Times New Roman" panose="02020603050405020304" pitchFamily="18" charset="0"/>
                <a:cs typeface="Times New Roman" panose="02020603050405020304" pitchFamily="18" charset="0"/>
              </a:rPr>
              <a:t> </a:t>
            </a:r>
          </a:p>
          <a:p>
            <a:pPr marL="0" indent="0" algn="l">
              <a:lnSpc>
                <a:spcPct val="150000"/>
              </a:lnSpc>
              <a:buNone/>
            </a:pPr>
            <a:r>
              <a:rPr lang="en-US" sz="2400" dirty="0">
                <a:latin typeface="Times New Roman" panose="02020603050405020304" pitchFamily="18" charset="0"/>
                <a:cs typeface="Times New Roman" panose="02020603050405020304" pitchFamily="18" charset="0"/>
              </a:rPr>
              <a:t> </a:t>
            </a:r>
            <a:endParaRPr lang="ar-SA"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176415" y="3962400"/>
            <a:ext cx="10328197" cy="1846852"/>
          </a:xfrm>
          <a:prstGeom prst="rect">
            <a:avLst/>
          </a:prstGeom>
        </p:spPr>
        <p:txBody>
          <a:bodyPr wrap="square">
            <a:spAutoFit/>
          </a:bodyPr>
          <a:lstStyle/>
          <a:p>
            <a:pPr>
              <a:lnSpc>
                <a:spcPct val="150000"/>
              </a:lnSpc>
            </a:pPr>
            <a:r>
              <a:rPr lang="en-US" sz="24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anose="02020603050405020304" pitchFamily="18" charset="-78"/>
                <a:cs typeface="Andalus" panose="02020603050405020304" pitchFamily="18" charset="-78"/>
              </a:rPr>
              <a:t>Step2:</a:t>
            </a:r>
          </a:p>
          <a:p>
            <a:pPr>
              <a:lnSpc>
                <a:spcPct val="150000"/>
              </a:lnSpc>
            </a:pPr>
            <a:r>
              <a:rPr lang="en-US" sz="1600" dirty="0">
                <a:latin typeface="Times New Roman" panose="02020603050405020304" pitchFamily="18" charset="0"/>
                <a:cs typeface="Times New Roman" panose="02020603050405020304" pitchFamily="18" charset="0"/>
              </a:rPr>
              <a:t> </a:t>
            </a:r>
            <a:r>
              <a:rPr lang="en-US" dirty="0">
                <a:latin typeface="Comic Sans MS" panose="030F0702030302020204" pitchFamily="66" charset="0"/>
                <a:cs typeface="Times New Roman" panose="02020603050405020304" pitchFamily="18" charset="0"/>
              </a:rPr>
              <a:t>write first MATLAB code (calculates the altitude angle and direct and diffuse radiation for Nablus city ,I define( number of day ,latitude angle for Nablus, longitude angle  )And I wrote clear sky model equations it mention in theory later</a:t>
            </a:r>
          </a:p>
        </p:txBody>
      </p:sp>
    </p:spTree>
    <p:extLst>
      <p:ext uri="{BB962C8B-B14F-4D97-AF65-F5344CB8AC3E}">
        <p14:creationId xmlns:p14="http://schemas.microsoft.com/office/powerpoint/2010/main" val="2085523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414" y="609600"/>
            <a:ext cx="3047536" cy="7620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r>
              <a:rPr lang="en-US" dirty="0">
                <a:solidFill>
                  <a:schemeClr val="accent5">
                    <a:lumMod val="75000"/>
                  </a:schemeClr>
                </a:solidFill>
                <a:latin typeface="Bell MT" panose="02020503060305020303" pitchFamily="18" charset="0"/>
              </a:rPr>
              <a:t>Methodology:</a:t>
            </a:r>
            <a:endParaRPr lang="ar-SA" dirty="0">
              <a:solidFill>
                <a:schemeClr val="accent5">
                  <a:lumMod val="75000"/>
                </a:schemeClr>
              </a:solidFill>
              <a:latin typeface="Bell MT" panose="02020503060305020303" pitchFamily="18" charset="0"/>
            </a:endParaRPr>
          </a:p>
        </p:txBody>
      </p:sp>
      <p:sp>
        <p:nvSpPr>
          <p:cNvPr id="4" name="Rectangle 3"/>
          <p:cNvSpPr/>
          <p:nvPr/>
        </p:nvSpPr>
        <p:spPr>
          <a:xfrm>
            <a:off x="1255943" y="1524000"/>
            <a:ext cx="10705869" cy="1015086"/>
          </a:xfrm>
          <a:prstGeom prst="rect">
            <a:avLst/>
          </a:prstGeom>
        </p:spPr>
        <p:txBody>
          <a:bodyPr wrap="square">
            <a:spAutoFit/>
          </a:bodyPr>
          <a:lstStyle/>
          <a:p>
            <a:pPr>
              <a:lnSpc>
                <a:spcPct val="150000"/>
              </a:lnSpc>
            </a:pPr>
            <a:r>
              <a:rPr lang="en-US" sz="24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anose="02020603050405020304" pitchFamily="18" charset="-78"/>
                <a:cs typeface="Andalus" panose="02020603050405020304" pitchFamily="18" charset="-78"/>
              </a:rPr>
              <a:t>STEP3:</a:t>
            </a:r>
          </a:p>
          <a:p>
            <a:pPr>
              <a:lnSpc>
                <a:spcPct val="150000"/>
              </a:lnSpc>
            </a:pPr>
            <a:r>
              <a:rPr lang="en-US" dirty="0">
                <a:latin typeface="Comic Sans MS" panose="030F0702030302020204" pitchFamily="66" charset="0"/>
                <a:cs typeface="Times New Roman" panose="02020603050405020304" pitchFamily="18" charset="0"/>
              </a:rPr>
              <a:t>When the codes completed , I returned solve it manually to confirm match two result </a:t>
            </a:r>
            <a:endParaRPr lang="ar-SA" dirty="0">
              <a:latin typeface="Comic Sans MS" panose="030F0702030302020204" pitchFamily="66" charset="0"/>
              <a:cs typeface="Times New Roman" panose="02020603050405020304" pitchFamily="18" charset="0"/>
            </a:endParaRPr>
          </a:p>
        </p:txBody>
      </p:sp>
      <p:sp>
        <p:nvSpPr>
          <p:cNvPr id="6" name="Content Placeholder 2"/>
          <p:cNvSpPr>
            <a:spLocks noGrp="1"/>
          </p:cNvSpPr>
          <p:nvPr>
            <p:ph idx="1"/>
          </p:nvPr>
        </p:nvSpPr>
        <p:spPr>
          <a:xfrm>
            <a:off x="1217612" y="2691486"/>
            <a:ext cx="10726507" cy="3156864"/>
          </a:xfrm>
        </p:spPr>
        <p:txBody>
          <a:bodyPr>
            <a:noAutofit/>
          </a:bodyPr>
          <a:lstStyle/>
          <a:p>
            <a:pPr marL="0" indent="0" algn="l" rtl="0">
              <a:lnSpc>
                <a:spcPct val="150000"/>
              </a:lnSpc>
              <a:buNone/>
            </a:pPr>
            <a:r>
              <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anose="02020603050405020304" pitchFamily="18" charset="-78"/>
                <a:cs typeface="Andalus" panose="02020603050405020304" pitchFamily="18" charset="-78"/>
              </a:rPr>
              <a:t>STEP4:</a:t>
            </a:r>
          </a:p>
          <a:p>
            <a:pPr marL="0" lvl="0" indent="0" algn="l" rtl="0">
              <a:lnSpc>
                <a:spcPct val="150000"/>
              </a:lnSpc>
              <a:buNone/>
            </a:pPr>
            <a:r>
              <a:rPr lang="en-US" sz="2000" dirty="0">
                <a:latin typeface="Times New Roman" panose="02020603050405020304" pitchFamily="18" charset="0"/>
                <a:cs typeface="Times New Roman" panose="02020603050405020304" pitchFamily="18" charset="0"/>
              </a:rPr>
              <a:t>started to write codes to estimate the total global solar radiation (terrestrial solar radiation its total diffuse radiation and direct radiation )and use data for  Kuwait City, Kuwait, on the 2nd of May from sunrise to sunset</a:t>
            </a:r>
          </a:p>
          <a:p>
            <a:pPr marL="0" indent="0">
              <a:lnSpc>
                <a:spcPct val="150000"/>
              </a:lnSpc>
              <a:buNone/>
            </a:pPr>
            <a:r>
              <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anose="02020603050405020304" pitchFamily="18" charset="-78"/>
                <a:cs typeface="Andalus" panose="02020603050405020304" pitchFamily="18" charset="-78"/>
              </a:rPr>
              <a:t>STEP5:</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write the report </a:t>
            </a:r>
          </a:p>
          <a:p>
            <a:pPr marL="0" indent="0" algn="l">
              <a:lnSpc>
                <a:spcPct val="150000"/>
              </a:lnSpc>
              <a:buNone/>
            </a:pPr>
            <a:endParaRPr lang="ar-SA" sz="2400" dirty="0"/>
          </a:p>
        </p:txBody>
      </p:sp>
    </p:spTree>
    <p:extLst>
      <p:ext uri="{BB962C8B-B14F-4D97-AF65-F5344CB8AC3E}">
        <p14:creationId xmlns:p14="http://schemas.microsoft.com/office/powerpoint/2010/main" val="235193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latin typeface="Bell MT" panose="02020503060305020303" pitchFamily="18" charset="0"/>
              </a:rPr>
              <a:t>Literature Review</a:t>
            </a:r>
            <a:endParaRPr lang="ar-SA" dirty="0">
              <a:latin typeface="Bell MT" panose="02020503060305020303"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latin typeface="Bell MT" panose="02020503060305020303" pitchFamily="18" charset="0"/>
              </a:rPr>
              <a:t>(( </a:t>
            </a:r>
            <a:r>
              <a:rPr lang="en-US" dirty="0" smtClean="0">
                <a:latin typeface="Bell MT" panose="02020503060305020303" pitchFamily="18" charset="0"/>
              </a:rPr>
              <a:t>case </a:t>
            </a:r>
            <a:r>
              <a:rPr lang="en-US" dirty="0">
                <a:latin typeface="Bell MT" panose="02020503060305020303" pitchFamily="18" charset="0"/>
              </a:rPr>
              <a:t>study  </a:t>
            </a:r>
            <a:r>
              <a:rPr lang="en-US" dirty="0" smtClean="0">
                <a:latin typeface="Bell MT" panose="02020503060305020303" pitchFamily="18" charset="0"/>
              </a:rPr>
              <a:t>Advantages and drawbacks  clear-sky model with </a:t>
            </a:r>
            <a:r>
              <a:rPr lang="en-US" dirty="0">
                <a:latin typeface="Bell MT" panose="02020503060305020303" pitchFamily="18" charset="0"/>
              </a:rPr>
              <a:t>photovoltaic power </a:t>
            </a:r>
            <a:r>
              <a:rPr lang="en-US" dirty="0" smtClean="0">
                <a:latin typeface="Bell MT" panose="02020503060305020303" pitchFamily="18" charset="0"/>
              </a:rPr>
              <a:t>production data(2014)</a:t>
            </a:r>
          </a:p>
          <a:p>
            <a:pPr marL="0" indent="0">
              <a:buNone/>
            </a:pPr>
            <a:endParaRPr lang="en-US" dirty="0">
              <a:latin typeface="Bell MT" panose="02020503060305020303" pitchFamily="18" charset="0"/>
            </a:endParaRPr>
          </a:p>
          <a:p>
            <a:pPr>
              <a:buFont typeface="Wingdings" panose="05000000000000000000" pitchFamily="2" charset="2"/>
              <a:buChar char="Ø"/>
            </a:pPr>
            <a:r>
              <a:rPr lang="en-US" dirty="0" smtClean="0">
                <a:latin typeface="Bell MT" panose="02020503060305020303" pitchFamily="18" charset="0"/>
              </a:rPr>
              <a:t>Case  study A </a:t>
            </a:r>
            <a:r>
              <a:rPr lang="en-US" dirty="0">
                <a:latin typeface="Bell MT" panose="02020503060305020303" pitchFamily="18" charset="0"/>
              </a:rPr>
              <a:t>Comparison of Five Models for Estimating Clear-Sky Solar</a:t>
            </a:r>
          </a:p>
          <a:p>
            <a:pPr marL="0" indent="0">
              <a:buNone/>
            </a:pPr>
            <a:r>
              <a:rPr lang="en-US" dirty="0" smtClean="0">
                <a:latin typeface="Bell MT" panose="02020503060305020303" pitchFamily="18" charset="0"/>
              </a:rPr>
              <a:t>(2007)</a:t>
            </a:r>
            <a:endParaRPr lang="ar-SA" dirty="0">
              <a:latin typeface="Bell MT" panose="02020503060305020303" pitchFamily="18" charset="0"/>
            </a:endParaRPr>
          </a:p>
        </p:txBody>
      </p:sp>
    </p:spTree>
    <p:extLst>
      <p:ext uri="{BB962C8B-B14F-4D97-AF65-F5344CB8AC3E}">
        <p14:creationId xmlns:p14="http://schemas.microsoft.com/office/powerpoint/2010/main" val="959333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5212" y="762000"/>
            <a:ext cx="1780040" cy="608527"/>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1547" y="1600200"/>
            <a:ext cx="3407865" cy="4038600"/>
          </a:xfrm>
          <a:prstGeom prst="rect">
            <a:avLst/>
          </a:prstGeom>
          <a:ln>
            <a:noFill/>
          </a:ln>
          <a:effectLst>
            <a:outerShdw blurRad="190500" algn="tl" rotWithShape="0">
              <a:srgbClr val="000000">
                <a:alpha val="70000"/>
              </a:srgbClr>
            </a:outerShdw>
          </a:effectLst>
        </p:spPr>
      </p:pic>
      <p:sp>
        <p:nvSpPr>
          <p:cNvPr id="6" name="Content Placeholder 4"/>
          <p:cNvSpPr>
            <a:spLocks noGrp="1"/>
          </p:cNvSpPr>
          <p:nvPr>
            <p:ph idx="1"/>
          </p:nvPr>
        </p:nvSpPr>
        <p:spPr>
          <a:xfrm>
            <a:off x="609440" y="1634490"/>
            <a:ext cx="7618571" cy="4309110"/>
          </a:xfrm>
        </p:spPr>
        <p:txBody>
          <a:bodyPr>
            <a:noAutofit/>
          </a:bodyPr>
          <a:lstStyle/>
          <a:p>
            <a:pPr marL="0" indent="0" algn="l">
              <a:lnSpc>
                <a:spcPct val="150000"/>
              </a:lnSpc>
              <a:buNone/>
            </a:pPr>
            <a:r>
              <a:rPr lang="en-US" sz="1800" dirty="0">
                <a:latin typeface="Comic Sans MS" panose="030F0702030302020204" pitchFamily="66" charset="0"/>
                <a:cs typeface="Times New Roman" panose="02020603050405020304" pitchFamily="18" charset="0"/>
              </a:rPr>
              <a:t>Many calculation and equations are   used in this  project</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 Altitude angle (ALT):</a:t>
            </a:r>
          </a:p>
          <a:p>
            <a:pPr marL="0" indent="0" algn="l" rtl="0">
              <a:lnSpc>
                <a:spcPct val="150000"/>
              </a:lnSpc>
              <a:buNone/>
            </a:pP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sin_ALT=(sin(L)sin(DEC))+(cos(L)cos(DEC) cos(W))</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Where: </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L: latitude of the location</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DEC: is the angle of declination, angle between the Earth–Sun vector.</a:t>
            </a:r>
            <a:endParaRPr lang="en-US" sz="2000" dirty="0">
              <a:latin typeface="Times New Roman" panose="02020603050405020304" pitchFamily="18" charset="0"/>
              <a:cs typeface="Times New Roman" panose="02020603050405020304" pitchFamily="18" charset="0"/>
            </a:endParaRPr>
          </a:p>
          <a:p>
            <a:pPr marL="0" indent="0" algn="l" rtl="0">
              <a:lnSpc>
                <a:spcPct val="150000"/>
              </a:lnSpc>
              <a:buNone/>
            </a:pP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5628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5800"/>
            <a:ext cx="2209800" cy="71440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r>
              <a:rPr lang="en-US" dirty="0">
                <a:solidFill>
                  <a:schemeClr val="accent5">
                    <a:lumMod val="75000"/>
                  </a:schemeClr>
                </a:solidFill>
                <a:latin typeface="Bell MT" panose="02020503060305020303" pitchFamily="18" charset="0"/>
              </a:rPr>
              <a:t>Theory :</a:t>
            </a:r>
            <a:endParaRPr lang="ar-SA" dirty="0">
              <a:solidFill>
                <a:schemeClr val="accent5">
                  <a:lumMod val="75000"/>
                </a:schemeClr>
              </a:solidFill>
              <a:latin typeface="Bell MT" panose="020205030603050203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6612" y="2520144"/>
            <a:ext cx="6569139" cy="2808312"/>
          </a:xfrm>
          <a:prstGeom prst="rect">
            <a:avLst/>
          </a:prstGeom>
          <a:ln>
            <a:noFill/>
          </a:ln>
          <a:effectLst>
            <a:outerShdw blurRad="190500" algn="tl" rotWithShape="0">
              <a:srgbClr val="000000">
                <a:alpha val="70000"/>
              </a:srgbClr>
            </a:outerShdw>
          </a:effectLst>
        </p:spPr>
      </p:pic>
      <p:sp>
        <p:nvSpPr>
          <p:cNvPr id="6" name="Content Placeholder 2"/>
          <p:cNvSpPr>
            <a:spLocks noGrp="1"/>
          </p:cNvSpPr>
          <p:nvPr>
            <p:ph idx="1"/>
          </p:nvPr>
        </p:nvSpPr>
        <p:spPr>
          <a:xfrm>
            <a:off x="609441" y="1752600"/>
            <a:ext cx="4646771" cy="4343400"/>
          </a:xfrm>
        </p:spPr>
        <p:txBody>
          <a:bodyPr>
            <a:noAutofit/>
          </a:bodyPr>
          <a:lstStyle/>
          <a:p>
            <a:pPr marL="0" indent="0" algn="l" rtl="0">
              <a:lnSpc>
                <a:spcPct val="150000"/>
              </a:lnSpc>
              <a:buNone/>
            </a:pP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DEC=23.45*sin ((360/365)*(n-81))</a:t>
            </a:r>
          </a:p>
          <a:p>
            <a:pPr marL="0" indent="0" algn="l" rtl="0">
              <a:lnSpc>
                <a:spcPct val="150000"/>
              </a:lnSpc>
              <a:buNone/>
            </a:pPr>
            <a:endParaRPr lang="en-US" sz="2000" b="1" dirty="0">
              <a:solidFill>
                <a:schemeClr val="tx2"/>
              </a:solidFill>
              <a:latin typeface="Times New Roman" panose="02020603050405020304" pitchFamily="18" charset="0"/>
              <a:cs typeface="Times New Roman" panose="02020603050405020304" pitchFamily="18" charset="0"/>
            </a:endParaRPr>
          </a:p>
          <a:p>
            <a:pPr marL="0" indent="0" algn="l" rtl="0">
              <a:lnSpc>
                <a:spcPct val="150000"/>
              </a:lnSpc>
              <a:buNone/>
            </a:pPr>
            <a:r>
              <a:rPr lang="en-US" sz="2000" dirty="0">
                <a:latin typeface="Times New Roman" panose="02020603050405020304" pitchFamily="18" charset="0"/>
                <a:cs typeface="Times New Roman" panose="02020603050405020304" pitchFamily="18" charset="0"/>
              </a:rPr>
              <a:t> </a:t>
            </a:r>
            <a:r>
              <a:rPr lang="en-US" sz="1800" dirty="0">
                <a:latin typeface="Comic Sans MS" panose="030F0702030302020204" pitchFamily="66" charset="0"/>
                <a:cs typeface="Times New Roman" panose="02020603050405020304" pitchFamily="18" charset="0"/>
              </a:rPr>
              <a:t>n : number of day.</a:t>
            </a:r>
          </a:p>
          <a:p>
            <a:pPr marL="0" indent="0" algn="l" rtl="0">
              <a:lnSpc>
                <a:spcPct val="150000"/>
              </a:lnSpc>
              <a:buNone/>
            </a:pPr>
            <a:r>
              <a:rPr lang="en-US" sz="1800" dirty="0">
                <a:latin typeface="Comic Sans MS" panose="030F0702030302020204" pitchFamily="66" charset="0"/>
                <a:cs typeface="Times New Roman" panose="02020603050405020304" pitchFamily="18" charset="0"/>
              </a:rPr>
              <a:t> W:hour angle.</a:t>
            </a:r>
          </a:p>
          <a:p>
            <a:pPr marL="0" indent="0" algn="l" rtl="0">
              <a:lnSpc>
                <a:spcPct val="150000"/>
              </a:lnSpc>
              <a:buNone/>
            </a:pPr>
            <a:endParaRPr lang="en-US" sz="2000" b="1" dirty="0">
              <a:solidFill>
                <a:schemeClr val="tx2"/>
              </a:solidFill>
              <a:latin typeface="Times New Roman" panose="02020603050405020304" pitchFamily="18" charset="0"/>
              <a:cs typeface="Times New Roman" panose="02020603050405020304" pitchFamily="18" charset="0"/>
            </a:endParaRPr>
          </a:p>
          <a:p>
            <a:pPr marL="0" indent="0" algn="l" rtl="0">
              <a:lnSpc>
                <a:spcPct val="150000"/>
              </a:lnSpc>
              <a:buNone/>
            </a:pP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W=15*(12-(</a:t>
            </a:r>
            <a:r>
              <a:rPr lang="en-US" sz="2000"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Ts</a:t>
            </a: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/60))</a:t>
            </a:r>
          </a:p>
          <a:p>
            <a:pPr marL="0" indent="0" algn="l" rtl="0">
              <a:lnSpc>
                <a:spcPct val="150000"/>
              </a:lnSpc>
              <a:buNone/>
            </a:pPr>
            <a:endParaRPr lang="en-US" sz="20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9335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riped Border 16x9">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uphemia">
      <a:majorFont>
        <a:latin typeface="Euphemia"/>
        <a:ea typeface=""/>
        <a:cs typeface=""/>
      </a:majorFont>
      <a:minorFont>
        <a:latin typeface="Euphemia"/>
        <a:ea typeface=""/>
        <a:cs typeface=""/>
      </a:minorFont>
    </a:fontScheme>
    <a:fmtScheme name="Glow Edg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12000"/>
                <a:satMod val="240000"/>
              </a:schemeClr>
              <a:schemeClr val="phClr">
                <a:tint val="98000"/>
              </a:schemeClr>
            </a:duotone>
          </a:blip>
          <a:tile tx="0" ty="0" sx="100000" sy="100000" flip="none" algn="ctr"/>
        </a:blip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StripedBorder_16x9">
      <a:dk1>
        <a:srgbClr val="404040"/>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Glow Edg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tripedBorder_16x9">
      <a:dk1>
        <a:srgbClr val="404040"/>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Glow Edg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1C9EA2-3281-42E8-8199-7076EBA492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Striped black border presentation (widescreen)</Template>
  <TotalTime>0</TotalTime>
  <Words>663</Words>
  <Application>Microsoft Office PowerPoint</Application>
  <PresentationFormat>Custom</PresentationFormat>
  <Paragraphs>105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Striped Border 16x9</vt:lpstr>
      <vt:lpstr>          </vt:lpstr>
      <vt:lpstr>PowerPoint Presentation</vt:lpstr>
      <vt:lpstr>Problem statement: </vt:lpstr>
      <vt:lpstr>Objective:</vt:lpstr>
      <vt:lpstr>Methodology: </vt:lpstr>
      <vt:lpstr>Methodology:</vt:lpstr>
      <vt:lpstr>Literature Review</vt:lpstr>
      <vt:lpstr>Theory :</vt:lpstr>
      <vt:lpstr>Theory :</vt:lpstr>
      <vt:lpstr>Theory:</vt:lpstr>
      <vt:lpstr>Theory :</vt:lpstr>
      <vt:lpstr>Theory:</vt:lpstr>
      <vt:lpstr>Theory :</vt:lpstr>
      <vt:lpstr>Theory :</vt:lpstr>
      <vt:lpstr>Theory :</vt:lpstr>
      <vt:lpstr>Summery: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2015-12-14T19:04:46Z</dcterms:created>
  <dcterms:modified xsi:type="dcterms:W3CDTF">2017-01-10T23:26:27Z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TC028010989991</vt:lpwstr>
  </property>
</Properties>
</file>