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36" r:id="rId1"/>
  </p:sldMasterIdLst>
  <p:sldIdLst>
    <p:sldId id="287"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86"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8" r:id="rId34"/>
    <p:sldId id="289" r:id="rId35"/>
    <p:sldId id="290" r:id="rId36"/>
    <p:sldId id="291" r:id="rId37"/>
    <p:sldId id="292" r:id="rId38"/>
    <p:sldId id="293" r:id="rId39"/>
    <p:sldId id="294" r:id="rId40"/>
    <p:sldId id="295" r:id="rId41"/>
    <p:sldId id="296" r:id="rId42"/>
    <p:sldId id="297" r:id="rId43"/>
    <p:sldId id="298" r:id="rId4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47" d="100"/>
          <a:sy n="47" d="100"/>
        </p:scale>
        <p:origin x="-1363" y="-91"/>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5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2991853-1255-4BB6-8EE4-F1B9947AF7F5}" type="datetimeFigureOut">
              <a:rPr lang="ar-SA" smtClean="0"/>
              <a:pPr/>
              <a:t>27/06/34</a:t>
            </a:fld>
            <a:endParaRPr lang="ar-S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2965F72-2AF9-4F77-B75E-BF28470CFC30}"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2991853-1255-4BB6-8EE4-F1B9947AF7F5}" type="datetimeFigureOut">
              <a:rPr lang="ar-SA" smtClean="0"/>
              <a:pPr/>
              <a:t>27/06/34</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A2965F72-2AF9-4F77-B75E-BF28470CFC3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2991853-1255-4BB6-8EE4-F1B9947AF7F5}" type="datetimeFigureOut">
              <a:rPr lang="ar-SA" smtClean="0"/>
              <a:pPr/>
              <a:t>27/06/34</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A2965F72-2AF9-4F77-B75E-BF28470CFC30}"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2991853-1255-4BB6-8EE4-F1B9947AF7F5}" type="datetimeFigureOut">
              <a:rPr lang="ar-SA" smtClean="0"/>
              <a:pPr/>
              <a:t>27/06/34</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A2965F72-2AF9-4F77-B75E-BF28470CFC30}" type="slidenum">
              <a:rPr lang="ar-SA" smtClean="0"/>
              <a:pPr/>
              <a:t>‹#›</a:t>
            </a:fld>
            <a:endParaRPr lang="ar-S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2991853-1255-4BB6-8EE4-F1B9947AF7F5}" type="datetimeFigureOut">
              <a:rPr lang="ar-SA" smtClean="0"/>
              <a:pPr/>
              <a:t>27/06/34</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A2965F72-2AF9-4F77-B75E-BF28470CFC30}" type="slidenum">
              <a:rPr lang="ar-SA" smtClean="0"/>
              <a:pPr/>
              <a:t>‹#›</a:t>
            </a:fld>
            <a:endParaRPr lang="ar-S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2991853-1255-4BB6-8EE4-F1B9947AF7F5}" type="datetimeFigureOut">
              <a:rPr lang="ar-SA" smtClean="0"/>
              <a:pPr/>
              <a:t>27/06/34</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A2965F72-2AF9-4F77-B75E-BF28470CFC30}" type="slidenum">
              <a:rPr lang="ar-SA" smtClean="0"/>
              <a:pPr/>
              <a:t>‹#›</a:t>
            </a:fld>
            <a:endParaRPr lang="ar-S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2991853-1255-4BB6-8EE4-F1B9947AF7F5}" type="datetimeFigureOut">
              <a:rPr lang="ar-SA" smtClean="0"/>
              <a:pPr/>
              <a:t>27/06/34</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A2965F72-2AF9-4F77-B75E-BF28470CFC30}"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2991853-1255-4BB6-8EE4-F1B9947AF7F5}" type="datetimeFigureOut">
              <a:rPr lang="ar-SA" smtClean="0"/>
              <a:pPr/>
              <a:t>27/06/34</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A2965F72-2AF9-4F77-B75E-BF28470CFC30}" type="slidenum">
              <a:rPr lang="ar-SA" smtClean="0"/>
              <a:pPr/>
              <a:t>‹#›</a:t>
            </a:fld>
            <a:endParaRPr lang="ar-S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2991853-1255-4BB6-8EE4-F1B9947AF7F5}" type="datetimeFigureOut">
              <a:rPr lang="ar-SA" smtClean="0"/>
              <a:pPr/>
              <a:t>27/06/34</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A2965F72-2AF9-4F77-B75E-BF28470CFC3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2991853-1255-4BB6-8EE4-F1B9947AF7F5}" type="datetimeFigureOut">
              <a:rPr lang="ar-SA" smtClean="0"/>
              <a:pPr/>
              <a:t>27/06/34</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A2965F72-2AF9-4F77-B75E-BF28470CFC30}"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2991853-1255-4BB6-8EE4-F1B9947AF7F5}" type="datetimeFigureOut">
              <a:rPr lang="ar-SA" smtClean="0"/>
              <a:pPr/>
              <a:t>27/06/34</a:t>
            </a:fld>
            <a:endParaRPr lang="ar-S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2965F72-2AF9-4F77-B75E-BF28470CFC30}" type="slidenum">
              <a:rPr lang="ar-SA" smtClean="0"/>
              <a:pPr/>
              <a:t>‹#›</a:t>
            </a:fld>
            <a:endParaRPr lang="ar-S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2991853-1255-4BB6-8EE4-F1B9947AF7F5}" type="datetimeFigureOut">
              <a:rPr lang="ar-SA" smtClean="0"/>
              <a:pPr/>
              <a:t>27/06/34</a:t>
            </a:fld>
            <a:endParaRPr lang="ar-S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2965F72-2AF9-4F77-B75E-BF28470CFC30}"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Layout" Target="../slideLayouts/slideLayout2.xml"/><Relationship Id="rId1" Type="http://schemas.openxmlformats.org/officeDocument/2006/relationships/video" Target="file:///C:\Users\heso\Desktop\New%20folder%20(2)\New%20folder\sdf.avi"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5" name="صورة 2" descr="logo"/>
          <p:cNvPicPr>
            <a:picLocks noChangeAspect="1" noChangeArrowheads="1"/>
          </p:cNvPicPr>
          <p:nvPr/>
        </p:nvPicPr>
        <p:blipFill>
          <a:blip r:embed="rId2"/>
          <a:srcRect/>
          <a:stretch>
            <a:fillRect/>
          </a:stretch>
        </p:blipFill>
        <p:spPr bwMode="auto">
          <a:xfrm>
            <a:off x="3428992" y="285728"/>
            <a:ext cx="1684338" cy="1455738"/>
          </a:xfrm>
          <a:prstGeom prst="rect">
            <a:avLst/>
          </a:prstGeom>
          <a:noFill/>
        </p:spPr>
      </p:pic>
      <p:sp>
        <p:nvSpPr>
          <p:cNvPr id="1027" name="Rectangle 3"/>
          <p:cNvSpPr>
            <a:spLocks noChangeArrowheads="1"/>
          </p:cNvSpPr>
          <p:nvPr/>
        </p:nvSpPr>
        <p:spPr bwMode="auto">
          <a:xfrm>
            <a:off x="428596" y="1071546"/>
            <a:ext cx="7715304"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lang="en-US" b="1" dirty="0" smtClean="0">
              <a:latin typeface="Times New Roman" pitchFamily="18" charset="0"/>
              <a:ea typeface="Calibri" pitchFamily="34"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a:t>
            </a:r>
            <a:r>
              <a:rPr kumimoji="0" lang="en-US"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Najah</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National University</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Faculty of Engineering</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Department of Mechanical Engineering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Sizing Machine</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Graduation Project Submitted in Particular Fulfillment of the Requirement for the Degree of B.Sc. in Mechanical Engineering</a:t>
            </a:r>
          </a:p>
          <a:p>
            <a:pPr marL="0" marR="0" lvl="0" indent="0" algn="ctr" defTabSz="914400" rtl="0" eaLnBrk="0" fontAlgn="base" latinLnBrk="0" hangingPunct="0">
              <a:lnSpc>
                <a:spcPct val="100000"/>
              </a:lnSpc>
              <a:spcBef>
                <a:spcPct val="0"/>
              </a:spcBef>
              <a:spcAft>
                <a:spcPct val="0"/>
              </a:spcAft>
              <a:buClrTx/>
              <a:buSzTx/>
              <a:buFontTx/>
              <a:buNone/>
              <a:tabLst/>
            </a:pPr>
            <a:endParaRPr lang="en-US" b="1" dirty="0" smtClean="0">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Supervisor:                                                              The Students:</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Prof.Dr.-Ing</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Mohammed Abu-</a:t>
            </a:r>
            <a:r>
              <a:rPr kumimoji="0" lang="en-US"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Hilal</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Ayman</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Issam</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Rozza</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Omar </a:t>
            </a:r>
            <a:r>
              <a:rPr kumimoji="0" lang="en-US"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Bassam</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Samaro</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Amjad</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Rami</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Kukhon</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Abdelrahman</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Halbouni</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cs typeface="Times New Roman" pitchFamily="18" charset="0"/>
              </a:rPr>
              <a:t> </a:t>
            </a:r>
          </a:p>
        </p:txBody>
      </p:sp>
      <p:sp>
        <p:nvSpPr>
          <p:cNvPr id="7" name="Rectangle 6"/>
          <p:cNvSpPr/>
          <p:nvPr/>
        </p:nvSpPr>
        <p:spPr>
          <a:xfrm>
            <a:off x="4071934" y="6215082"/>
            <a:ext cx="1172116" cy="369332"/>
          </a:xfrm>
          <a:prstGeom prst="rect">
            <a:avLst/>
          </a:prstGeom>
        </p:spPr>
        <p:txBody>
          <a:bodyPr wrap="none">
            <a:spAutoFit/>
          </a:bodyPr>
          <a:lstStyle/>
          <a:p>
            <a:r>
              <a:rPr lang="en-US" b="1" dirty="0" smtClean="0">
                <a:latin typeface="Times New Roman" pitchFamily="18" charset="0"/>
                <a:ea typeface="Calibri" pitchFamily="34" charset="0"/>
                <a:cs typeface="Times New Roman" pitchFamily="18" charset="0"/>
              </a:rPr>
              <a:t>2012/2013</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Steel box Design</a:t>
            </a:r>
            <a:endParaRPr lang="ar-SA" dirty="0"/>
          </a:p>
        </p:txBody>
      </p:sp>
      <p:pic>
        <p:nvPicPr>
          <p:cNvPr id="21506" name="Picture 2" descr="side view"/>
          <p:cNvPicPr>
            <a:picLocks noChangeAspect="1" noChangeArrowheads="1"/>
          </p:cNvPicPr>
          <p:nvPr/>
        </p:nvPicPr>
        <p:blipFill>
          <a:blip r:embed="rId2"/>
          <a:srcRect/>
          <a:stretch>
            <a:fillRect/>
          </a:stretch>
        </p:blipFill>
        <p:spPr bwMode="auto">
          <a:xfrm>
            <a:off x="71406" y="1285860"/>
            <a:ext cx="8959324" cy="3786214"/>
          </a:xfrm>
          <a:prstGeom prst="rect">
            <a:avLst/>
          </a:prstGeom>
          <a:noFill/>
          <a:ln w="9525">
            <a:noFill/>
            <a:miter lim="800000"/>
            <a:headEnd/>
            <a:tailEnd/>
          </a:ln>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1506"/>
                                        </p:tgtEl>
                                        <p:attrNameLst>
                                          <p:attrName>style.visibility</p:attrName>
                                        </p:attrNameLst>
                                      </p:cBhvr>
                                      <p:to>
                                        <p:strVal val="visible"/>
                                      </p:to>
                                    </p:set>
                                    <p:animEffect transition="in" filter="slide(fromBottom)">
                                      <p:cBhvr>
                                        <p:cTn id="13" dur="5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Steel box Design</a:t>
            </a:r>
            <a:endParaRPr lang="ar-SA" dirty="0"/>
          </a:p>
        </p:txBody>
      </p:sp>
      <p:pic>
        <p:nvPicPr>
          <p:cNvPr id="4" name="Picture 3" descr="box top view"/>
          <p:cNvPicPr>
            <a:picLocks noChangeAspect="1" noChangeArrowheads="1"/>
          </p:cNvPicPr>
          <p:nvPr/>
        </p:nvPicPr>
        <p:blipFill>
          <a:blip r:embed="rId2"/>
          <a:srcRect/>
          <a:stretch>
            <a:fillRect/>
          </a:stretch>
        </p:blipFill>
        <p:spPr bwMode="auto">
          <a:xfrm>
            <a:off x="1500167" y="1214422"/>
            <a:ext cx="7429551" cy="321468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slide(fromBottom)">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Steel box Design</a:t>
            </a:r>
            <a:endParaRPr lang="ar-SA" dirty="0"/>
          </a:p>
        </p:txBody>
      </p:sp>
      <p:pic>
        <p:nvPicPr>
          <p:cNvPr id="22530" name="Picture 2" descr="steel box"/>
          <p:cNvPicPr>
            <a:picLocks noChangeAspect="1" noChangeArrowheads="1"/>
          </p:cNvPicPr>
          <p:nvPr/>
        </p:nvPicPr>
        <p:blipFill>
          <a:blip r:embed="rId2"/>
          <a:srcRect/>
          <a:stretch>
            <a:fillRect/>
          </a:stretch>
        </p:blipFill>
        <p:spPr bwMode="auto">
          <a:xfrm>
            <a:off x="3428992" y="1785926"/>
            <a:ext cx="5394325" cy="4443413"/>
          </a:xfrm>
          <a:prstGeom prst="rect">
            <a:avLst/>
          </a:prstGeom>
          <a:noFill/>
          <a:ln w="9525">
            <a:noFill/>
            <a:miter lim="800000"/>
            <a:headEnd/>
            <a:tailEnd/>
          </a:ln>
        </p:spPr>
      </p:pic>
      <p:sp>
        <p:nvSpPr>
          <p:cNvPr id="5" name="Rectangle 4"/>
          <p:cNvSpPr/>
          <p:nvPr/>
        </p:nvSpPr>
        <p:spPr>
          <a:xfrm>
            <a:off x="285720" y="1428736"/>
            <a:ext cx="2553904" cy="1323439"/>
          </a:xfrm>
          <a:prstGeom prst="rect">
            <a:avLst/>
          </a:prstGeom>
        </p:spPr>
        <p:txBody>
          <a:bodyPr wrap="none">
            <a:spAutoFit/>
          </a:bodyPr>
          <a:lstStyle/>
          <a:p>
            <a:pPr algn="l"/>
            <a:r>
              <a:rPr lang="en-US" sz="2000" dirty="0">
                <a:latin typeface="Times New Roman" pitchFamily="18" charset="0"/>
                <a:cs typeface="Times New Roman" pitchFamily="18" charset="0"/>
              </a:rPr>
              <a:t>3D Steel box </a:t>
            </a:r>
            <a:r>
              <a:rPr lang="en-US" sz="2000" dirty="0" smtClean="0">
                <a:latin typeface="Times New Roman" pitchFamily="18" charset="0"/>
                <a:cs typeface="Times New Roman" pitchFamily="18" charset="0"/>
              </a:rPr>
              <a:t>design</a:t>
            </a:r>
          </a:p>
          <a:p>
            <a:pPr algn="l"/>
            <a:endParaRPr lang="en-US" sz="2000" dirty="0">
              <a:latin typeface="Times New Roman" pitchFamily="18" charset="0"/>
              <a:cs typeface="Times New Roman" pitchFamily="18" charset="0"/>
            </a:endParaRPr>
          </a:p>
          <a:p>
            <a:pPr algn="l"/>
            <a:r>
              <a:rPr lang="en-US" sz="2000" dirty="0" smtClean="0">
                <a:latin typeface="Times New Roman" pitchFamily="18" charset="0"/>
                <a:cs typeface="Times New Roman" pitchFamily="18" charset="0"/>
              </a:rPr>
              <a:t>As we can see the final</a:t>
            </a:r>
          </a:p>
          <a:p>
            <a:pPr algn="l"/>
            <a:r>
              <a:rPr lang="en-US" sz="2000" dirty="0" smtClean="0">
                <a:latin typeface="Times New Roman" pitchFamily="18" charset="0"/>
                <a:cs typeface="Times New Roman" pitchFamily="18" charset="0"/>
              </a:rPr>
              <a:t>Shape for steel box</a:t>
            </a: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2530"/>
                                        </p:tgtEl>
                                        <p:attrNameLst>
                                          <p:attrName>style.visibility</p:attrName>
                                        </p:attrNameLst>
                                      </p:cBhvr>
                                      <p:to>
                                        <p:strVal val="visible"/>
                                      </p:to>
                                    </p:set>
                                    <p:animEffect transition="in" filter="slide(fromBottom)">
                                      <p:cBhvr>
                                        <p:cTn id="13" dur="500"/>
                                        <p:tgtEl>
                                          <p:spTgt spid="22530"/>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slide(fromBottom)">
                                      <p:cBhvr>
                                        <p:cTn id="18" dur="500"/>
                                        <p:tgtEl>
                                          <p:spTgt spid="5">
                                            <p:txEl>
                                              <p:pRg st="0" end="0"/>
                                            </p:txEl>
                                          </p:spTgt>
                                        </p:tgtEl>
                                      </p:cBhvr>
                                    </p:animEffect>
                                  </p:childTnLst>
                                </p:cTn>
                              </p:par>
                              <p:par>
                                <p:cTn id="19" presetID="12" presetClass="entr" presetSubtype="4" fill="hold"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slide(fromBottom)">
                                      <p:cBhvr>
                                        <p:cTn id="21" dur="500"/>
                                        <p:tgtEl>
                                          <p:spTgt spid="5">
                                            <p:txEl>
                                              <p:pRg st="2" end="2"/>
                                            </p:txEl>
                                          </p:spTgt>
                                        </p:tgtEl>
                                      </p:cBhvr>
                                    </p:animEffect>
                                  </p:childTnLst>
                                </p:cTn>
                              </p:par>
                              <p:par>
                                <p:cTn id="22" presetID="12" presetClass="entr" presetSubtype="4" fill="hold" nodeType="withEffect">
                                  <p:stCondLst>
                                    <p:cond delay="0"/>
                                  </p:stCondLst>
                                  <p:childTnLst>
                                    <p:set>
                                      <p:cBhvr>
                                        <p:cTn id="23" dur="1" fill="hold">
                                          <p:stCondLst>
                                            <p:cond delay="0"/>
                                          </p:stCondLst>
                                        </p:cTn>
                                        <p:tgtEl>
                                          <p:spTgt spid="5">
                                            <p:txEl>
                                              <p:pRg st="3" end="3"/>
                                            </p:txEl>
                                          </p:spTgt>
                                        </p:tgtEl>
                                        <p:attrNameLst>
                                          <p:attrName>style.visibility</p:attrName>
                                        </p:attrNameLst>
                                      </p:cBhvr>
                                      <p:to>
                                        <p:strVal val="visible"/>
                                      </p:to>
                                    </p:set>
                                    <p:animEffect transition="in" filter="slide(fromBottom)">
                                      <p:cBhvr>
                                        <p:cTn id="24"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House bearing Design</a:t>
            </a:r>
            <a:endParaRPr lang="ar-SA" dirty="0"/>
          </a:p>
        </p:txBody>
      </p:sp>
      <p:pic>
        <p:nvPicPr>
          <p:cNvPr id="23554" name="Picture 2" descr="house bearing"/>
          <p:cNvPicPr>
            <a:picLocks noChangeAspect="1" noChangeArrowheads="1"/>
          </p:cNvPicPr>
          <p:nvPr/>
        </p:nvPicPr>
        <p:blipFill>
          <a:blip r:embed="rId2"/>
          <a:srcRect/>
          <a:stretch>
            <a:fillRect/>
          </a:stretch>
        </p:blipFill>
        <p:spPr bwMode="auto">
          <a:xfrm>
            <a:off x="3286116" y="1489089"/>
            <a:ext cx="5402263" cy="3940175"/>
          </a:xfrm>
          <a:prstGeom prst="rect">
            <a:avLst/>
          </a:prstGeom>
          <a:noFill/>
          <a:ln w="9525">
            <a:noFill/>
            <a:miter lim="800000"/>
            <a:headEnd/>
            <a:tailEnd/>
          </a:ln>
        </p:spPr>
      </p:pic>
      <p:sp>
        <p:nvSpPr>
          <p:cNvPr id="23556" name="Rectangle 4"/>
          <p:cNvSpPr>
            <a:spLocks noChangeArrowheads="1"/>
          </p:cNvSpPr>
          <p:nvPr/>
        </p:nvSpPr>
        <p:spPr bwMode="auto">
          <a:xfrm>
            <a:off x="0" y="1357298"/>
            <a:ext cx="3357554"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1" eaLnBrk="1" fontAlgn="base" latinLnBrk="0" hangingPunct="1">
              <a:lnSpc>
                <a:spcPct val="100000"/>
              </a:lnSpc>
              <a:spcBef>
                <a:spcPct val="0"/>
              </a:spcBef>
              <a:spcAft>
                <a:spcPct val="0"/>
              </a:spcAft>
              <a:buClrTx/>
              <a:buSzTx/>
              <a:buFontTx/>
              <a:buNone/>
              <a:tabLst/>
            </a:pPr>
            <a:r>
              <a:rPr lang="en-US" sz="2000" dirty="0">
                <a:latin typeface="Times New Roman" pitchFamily="18" charset="0"/>
                <a:ea typeface="Calibri" pitchFamily="34" charset="0"/>
                <a:cs typeface="Times New Roman" pitchFamily="18" charset="0"/>
              </a:rPr>
              <a:t>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he length of bearing (L) is equal12.8cm, </a:t>
            </a:r>
          </a:p>
          <a:p>
            <a:pPr marL="0" marR="0" lvl="0" indent="457200" algn="l" defTabSz="914400" rtl="1" eaLnBrk="1" fontAlgn="base" latinLnBrk="0" hangingPunct="1">
              <a:lnSpc>
                <a:spcPct val="100000"/>
              </a:lnSpc>
              <a:spcBef>
                <a:spcPct val="0"/>
              </a:spcBef>
              <a:spcAft>
                <a:spcPct val="0"/>
              </a:spcAft>
              <a:buClrTx/>
              <a:buSzTx/>
              <a:buFontTx/>
              <a:buNone/>
              <a:tabLst/>
            </a:pPr>
            <a:endParaRPr lang="en-US" sz="2000" dirty="0">
              <a:latin typeface="Times New Roman" pitchFamily="18" charset="0"/>
              <a:ea typeface="Calibri" pitchFamily="34" charset="0"/>
              <a:cs typeface="Times New Roman" pitchFamily="18" charset="0"/>
            </a:endParaRPr>
          </a:p>
          <a:p>
            <a:pPr marL="0" marR="0" lvl="0" indent="457200" algn="l" defTabSz="914400" rtl="1" eaLnBrk="1" fontAlgn="base" latinLnBrk="0" hangingPunct="1">
              <a:lnSpc>
                <a:spcPct val="100000"/>
              </a:lnSpc>
              <a:spcBef>
                <a:spcPct val="0"/>
              </a:spcBef>
              <a:spcAft>
                <a:spcPct val="0"/>
              </a:spcAft>
              <a:buClrTx/>
              <a:buSzTx/>
              <a:buFontTx/>
              <a:buNone/>
              <a:tabLst/>
            </a:pPr>
            <a:r>
              <a:rPr lang="en-US" sz="2000" dirty="0" smtClean="0">
                <a:latin typeface="Times New Roman" pitchFamily="18" charset="0"/>
                <a:ea typeface="Calibri" pitchFamily="34" charset="0"/>
                <a:cs typeface="Times New Roman" pitchFamily="18" charset="0"/>
              </a:rPr>
              <a:t>Al</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so the diameter (D) is 20 mm.</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3554"/>
                                        </p:tgtEl>
                                        <p:attrNameLst>
                                          <p:attrName>style.visibility</p:attrName>
                                        </p:attrNameLst>
                                      </p:cBhvr>
                                      <p:to>
                                        <p:strVal val="visible"/>
                                      </p:to>
                                    </p:set>
                                    <p:animEffect transition="in" filter="slide(fromBottom)">
                                      <p:cBhvr>
                                        <p:cTn id="13" dur="500"/>
                                        <p:tgtEl>
                                          <p:spTgt spid="23554"/>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23556">
                                            <p:txEl>
                                              <p:pRg st="0" end="0"/>
                                            </p:txEl>
                                          </p:spTgt>
                                        </p:tgtEl>
                                        <p:attrNameLst>
                                          <p:attrName>style.visibility</p:attrName>
                                        </p:attrNameLst>
                                      </p:cBhvr>
                                      <p:to>
                                        <p:strVal val="visible"/>
                                      </p:to>
                                    </p:set>
                                    <p:animEffect transition="in" filter="slide(fromBottom)">
                                      <p:cBhvr>
                                        <p:cTn id="18" dur="500"/>
                                        <p:tgtEl>
                                          <p:spTgt spid="23556">
                                            <p:txEl>
                                              <p:pRg st="0" end="0"/>
                                            </p:txEl>
                                          </p:spTgt>
                                        </p:tgtEl>
                                      </p:cBhvr>
                                    </p:animEffect>
                                  </p:childTnLst>
                                </p:cTn>
                              </p:par>
                              <p:par>
                                <p:cTn id="19" presetID="12" presetClass="entr" presetSubtype="4" fill="hold" nodeType="withEffect">
                                  <p:stCondLst>
                                    <p:cond delay="0"/>
                                  </p:stCondLst>
                                  <p:childTnLst>
                                    <p:set>
                                      <p:cBhvr>
                                        <p:cTn id="20" dur="1" fill="hold">
                                          <p:stCondLst>
                                            <p:cond delay="0"/>
                                          </p:stCondLst>
                                        </p:cTn>
                                        <p:tgtEl>
                                          <p:spTgt spid="23556">
                                            <p:txEl>
                                              <p:pRg st="2" end="2"/>
                                            </p:txEl>
                                          </p:spTgt>
                                        </p:tgtEl>
                                        <p:attrNameLst>
                                          <p:attrName>style.visibility</p:attrName>
                                        </p:attrNameLst>
                                      </p:cBhvr>
                                      <p:to>
                                        <p:strVal val="visible"/>
                                      </p:to>
                                    </p:set>
                                    <p:animEffect transition="in" filter="slide(fromBottom)">
                                      <p:cBhvr>
                                        <p:cTn id="21" dur="500"/>
                                        <p:tgtEl>
                                          <p:spTgt spid="2355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Collect Boxes Design </a:t>
            </a:r>
            <a:endParaRPr lang="ar-SA" dirty="0"/>
          </a:p>
        </p:txBody>
      </p:sp>
      <p:pic>
        <p:nvPicPr>
          <p:cNvPr id="25602" name="Picture 2" descr="box"/>
          <p:cNvPicPr>
            <a:picLocks noChangeAspect="1" noChangeArrowheads="1"/>
          </p:cNvPicPr>
          <p:nvPr/>
        </p:nvPicPr>
        <p:blipFill>
          <a:blip r:embed="rId2"/>
          <a:srcRect/>
          <a:stretch>
            <a:fillRect/>
          </a:stretch>
        </p:blipFill>
        <p:spPr bwMode="auto">
          <a:xfrm>
            <a:off x="3678269" y="1428736"/>
            <a:ext cx="5394325" cy="4205287"/>
          </a:xfrm>
          <a:prstGeom prst="rect">
            <a:avLst/>
          </a:prstGeom>
          <a:noFill/>
          <a:ln w="9525">
            <a:noFill/>
            <a:miter lim="800000"/>
            <a:headEnd/>
            <a:tailEnd/>
          </a:ln>
        </p:spPr>
      </p:pic>
      <p:sp>
        <p:nvSpPr>
          <p:cNvPr id="5" name="Rectangle 4"/>
          <p:cNvSpPr/>
          <p:nvPr/>
        </p:nvSpPr>
        <p:spPr>
          <a:xfrm>
            <a:off x="71438" y="2199023"/>
            <a:ext cx="3571868" cy="1015663"/>
          </a:xfrm>
          <a:prstGeom prst="rect">
            <a:avLst/>
          </a:prstGeom>
        </p:spPr>
        <p:txBody>
          <a:bodyPr wrap="square">
            <a:spAutoFit/>
          </a:bodyPr>
          <a:lstStyle/>
          <a:p>
            <a:pPr algn="l"/>
            <a:r>
              <a:rPr lang="en-US" sz="2000" dirty="0">
                <a:latin typeface="Times New Roman" pitchFamily="18" charset="0"/>
                <a:cs typeface="Times New Roman" pitchFamily="18" charset="0"/>
              </a:rPr>
              <a:t>The length of three boxes should equal the length of the three parts of ropes as shown in figure </a:t>
            </a:r>
            <a:endParaRPr lang="ar-SA" sz="2000" dirty="0">
              <a:latin typeface="Times New Roman" pitchFamily="18" charset="0"/>
              <a:cs typeface="Times New Roman" pitchFamily="18" charset="0"/>
            </a:endParaRPr>
          </a:p>
        </p:txBody>
      </p:sp>
      <p:sp>
        <p:nvSpPr>
          <p:cNvPr id="6" name="Rectangle 5"/>
          <p:cNvSpPr/>
          <p:nvPr/>
        </p:nvSpPr>
        <p:spPr>
          <a:xfrm>
            <a:off x="204198" y="3714752"/>
            <a:ext cx="2653290" cy="400110"/>
          </a:xfrm>
          <a:prstGeom prst="rect">
            <a:avLst/>
          </a:prstGeom>
        </p:spPr>
        <p:txBody>
          <a:bodyPr wrap="none">
            <a:spAutoFit/>
          </a:bodyPr>
          <a:lstStyle/>
          <a:p>
            <a:pPr algn="l"/>
            <a:r>
              <a:rPr lang="en-US" sz="2000" dirty="0">
                <a:latin typeface="Times New Roman" pitchFamily="18" charset="0"/>
                <a:cs typeface="Times New Roman" pitchFamily="18" charset="0"/>
              </a:rPr>
              <a:t>The boxes are separated</a:t>
            </a: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5602"/>
                                        </p:tgtEl>
                                        <p:attrNameLst>
                                          <p:attrName>style.visibility</p:attrName>
                                        </p:attrNameLst>
                                      </p:cBhvr>
                                      <p:to>
                                        <p:strVal val="visible"/>
                                      </p:to>
                                    </p:set>
                                    <p:animEffect transition="in" filter="slide(fromBottom)">
                                      <p:cBhvr>
                                        <p:cTn id="13" dur="500"/>
                                        <p:tgtEl>
                                          <p:spTgt spid="25602"/>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slide(fromBottom)">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slide(fromBottom)">
                                      <p:cBhvr>
                                        <p:cTn id="2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Frame Design </a:t>
            </a:r>
            <a:endParaRPr lang="ar-SA" dirty="0"/>
          </a:p>
        </p:txBody>
      </p:sp>
      <p:pic>
        <p:nvPicPr>
          <p:cNvPr id="26626" name="Picture 2" descr="frame"/>
          <p:cNvPicPr>
            <a:picLocks noChangeAspect="1" noChangeArrowheads="1"/>
          </p:cNvPicPr>
          <p:nvPr/>
        </p:nvPicPr>
        <p:blipFill>
          <a:blip r:embed="rId2"/>
          <a:srcRect/>
          <a:stretch>
            <a:fillRect/>
          </a:stretch>
        </p:blipFill>
        <p:spPr bwMode="auto">
          <a:xfrm>
            <a:off x="1633400" y="1214422"/>
            <a:ext cx="7439194" cy="5021269"/>
          </a:xfrm>
          <a:prstGeom prst="rect">
            <a:avLst/>
          </a:prstGeom>
          <a:noFill/>
          <a:ln w="9525">
            <a:noFill/>
            <a:miter lim="800000"/>
            <a:headEnd/>
            <a:tailEnd/>
          </a:ln>
        </p:spPr>
      </p:pic>
      <p:sp>
        <p:nvSpPr>
          <p:cNvPr id="5" name="Rectangle 4"/>
          <p:cNvSpPr/>
          <p:nvPr/>
        </p:nvSpPr>
        <p:spPr>
          <a:xfrm>
            <a:off x="4012433" y="6357958"/>
            <a:ext cx="3847528" cy="400110"/>
          </a:xfrm>
          <a:prstGeom prst="rect">
            <a:avLst/>
          </a:prstGeom>
        </p:spPr>
        <p:txBody>
          <a:bodyPr wrap="none">
            <a:spAutoFit/>
          </a:bodyPr>
          <a:lstStyle/>
          <a:p>
            <a:pPr algn="l"/>
            <a:r>
              <a:rPr lang="en-US" sz="2000" b="1" dirty="0">
                <a:latin typeface="Times New Roman" pitchFamily="18" charset="0"/>
                <a:cs typeface="Times New Roman" pitchFamily="18" charset="0"/>
              </a:rPr>
              <a:t>Dimensions frame sizing machine</a:t>
            </a: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6626"/>
                                        </p:tgtEl>
                                        <p:attrNameLst>
                                          <p:attrName>style.visibility</p:attrName>
                                        </p:attrNameLst>
                                      </p:cBhvr>
                                      <p:to>
                                        <p:strVal val="visible"/>
                                      </p:to>
                                    </p:set>
                                    <p:animEffect transition="in" filter="slide(fromBottom)">
                                      <p:cBhvr>
                                        <p:cTn id="13" dur="500"/>
                                        <p:tgtEl>
                                          <p:spTgt spid="26626"/>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slide(fromBottom)">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Frame Design </a:t>
            </a:r>
            <a:endParaRPr lang="ar-SA" dirty="0"/>
          </a:p>
        </p:txBody>
      </p:sp>
      <p:pic>
        <p:nvPicPr>
          <p:cNvPr id="27650" name="Picture 2" descr="frame2"/>
          <p:cNvPicPr>
            <a:picLocks noChangeAspect="1" noChangeArrowheads="1"/>
          </p:cNvPicPr>
          <p:nvPr/>
        </p:nvPicPr>
        <p:blipFill>
          <a:blip r:embed="rId2"/>
          <a:srcRect/>
          <a:stretch>
            <a:fillRect/>
          </a:stretch>
        </p:blipFill>
        <p:spPr bwMode="auto">
          <a:xfrm>
            <a:off x="2821013" y="1214422"/>
            <a:ext cx="5394325" cy="4640263"/>
          </a:xfrm>
          <a:prstGeom prst="rect">
            <a:avLst/>
          </a:prstGeom>
          <a:noFill/>
          <a:ln w="9525">
            <a:noFill/>
            <a:miter lim="800000"/>
            <a:headEnd/>
            <a:tailEnd/>
          </a:ln>
        </p:spPr>
      </p:pic>
      <p:sp>
        <p:nvSpPr>
          <p:cNvPr id="5" name="Rectangle 4"/>
          <p:cNvSpPr/>
          <p:nvPr/>
        </p:nvSpPr>
        <p:spPr>
          <a:xfrm>
            <a:off x="4572000" y="6215082"/>
            <a:ext cx="3348994" cy="400110"/>
          </a:xfrm>
          <a:prstGeom prst="rect">
            <a:avLst/>
          </a:prstGeom>
        </p:spPr>
        <p:txBody>
          <a:bodyPr wrap="none">
            <a:spAutoFit/>
          </a:bodyPr>
          <a:lstStyle/>
          <a:p>
            <a:pPr algn="l"/>
            <a:r>
              <a:rPr lang="en-US" sz="2000" dirty="0">
                <a:latin typeface="Times New Roman" pitchFamily="18" charset="0"/>
                <a:cs typeface="Times New Roman" pitchFamily="18" charset="0"/>
              </a:rPr>
              <a:t>3D-view frame sizing machine</a:t>
            </a: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7650"/>
                                        </p:tgtEl>
                                        <p:attrNameLst>
                                          <p:attrName>style.visibility</p:attrName>
                                        </p:attrNameLst>
                                      </p:cBhvr>
                                      <p:to>
                                        <p:strVal val="visible"/>
                                      </p:to>
                                    </p:set>
                                    <p:animEffect transition="in" filter="slide(fromBottom)">
                                      <p:cBhvr>
                                        <p:cTn id="13" dur="500"/>
                                        <p:tgtEl>
                                          <p:spTgt spid="27650"/>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slide(fromBottom)">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Calculation</a:t>
            </a:r>
            <a:endParaRPr lang="ar-SA" dirty="0"/>
          </a:p>
        </p:txBody>
      </p:sp>
      <p:sp>
        <p:nvSpPr>
          <p:cNvPr id="28673" name="Rectangle 1"/>
          <p:cNvSpPr>
            <a:spLocks noChangeArrowheads="1"/>
          </p:cNvSpPr>
          <p:nvPr/>
        </p:nvSpPr>
        <p:spPr bwMode="auto">
          <a:xfrm>
            <a:off x="0" y="1428736"/>
            <a:ext cx="8572528"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1" eaLnBrk="1" fontAlgn="base" latinLnBrk="0" hangingPunct="1">
              <a:lnSpc>
                <a:spcPct val="100000"/>
              </a:lnSpc>
              <a:spcBef>
                <a:spcPct val="0"/>
              </a:spcBef>
              <a:spcAft>
                <a:spcPct val="0"/>
              </a:spcAft>
              <a:buClrTx/>
              <a:buSzTx/>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Before start any calculation some data that needed to be know</a:t>
            </a:r>
          </a:p>
          <a:p>
            <a:pPr marL="457200" marR="0" lvl="1" indent="0" algn="l" defTabSz="914400" rtl="1" eaLnBrk="1" fontAlgn="base" latinLnBrk="0" hangingPunct="1">
              <a:lnSpc>
                <a:spcPct val="100000"/>
              </a:lnSpc>
              <a:spcBef>
                <a:spcPct val="0"/>
              </a:spcBef>
              <a:spcAft>
                <a:spcPct val="0"/>
              </a:spcAft>
              <a:buClrTx/>
              <a:buSzTx/>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Weight of each shaft is 4.75 kg.</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Weight of each collected box is 1 kg.</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Weight of steel box is 3 kg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Weight of frame only is 14 kg.</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Weight of each house bearing is 0.25 kg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Total weight of sizing machine is 46 kg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Length of each shaft is 24 cm and the diameter is 5 cm.</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Length between tow shafts is 96 cm</a:t>
            </a: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8673">
                                            <p:txEl>
                                              <p:pRg st="0" end="0"/>
                                            </p:txEl>
                                          </p:spTgt>
                                        </p:tgtEl>
                                        <p:attrNameLst>
                                          <p:attrName>style.visibility</p:attrName>
                                        </p:attrNameLst>
                                      </p:cBhvr>
                                      <p:to>
                                        <p:strVal val="visible"/>
                                      </p:to>
                                    </p:set>
                                    <p:animEffect transition="in" filter="slide(fromBottom)">
                                      <p:cBhvr>
                                        <p:cTn id="13" dur="500"/>
                                        <p:tgtEl>
                                          <p:spTgt spid="28673">
                                            <p:txEl>
                                              <p:pRg st="0" end="0"/>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28673">
                                            <p:txEl>
                                              <p:pRg st="2" end="2"/>
                                            </p:txEl>
                                          </p:spTgt>
                                        </p:tgtEl>
                                        <p:attrNameLst>
                                          <p:attrName>style.visibility</p:attrName>
                                        </p:attrNameLst>
                                      </p:cBhvr>
                                      <p:to>
                                        <p:strVal val="visible"/>
                                      </p:to>
                                    </p:set>
                                    <p:animEffect transition="in" filter="slide(fromBottom)">
                                      <p:cBhvr>
                                        <p:cTn id="16" dur="500"/>
                                        <p:tgtEl>
                                          <p:spTgt spid="28673">
                                            <p:txEl>
                                              <p:pRg st="2" end="2"/>
                                            </p:txEl>
                                          </p:spTgt>
                                        </p:tgtEl>
                                      </p:cBhvr>
                                    </p:animEffect>
                                  </p:childTnLst>
                                </p:cTn>
                              </p:par>
                              <p:par>
                                <p:cTn id="17" presetID="12" presetClass="entr" presetSubtype="4" fill="hold" nodeType="withEffect">
                                  <p:stCondLst>
                                    <p:cond delay="0"/>
                                  </p:stCondLst>
                                  <p:childTnLst>
                                    <p:set>
                                      <p:cBhvr>
                                        <p:cTn id="18" dur="1" fill="hold">
                                          <p:stCondLst>
                                            <p:cond delay="0"/>
                                          </p:stCondLst>
                                        </p:cTn>
                                        <p:tgtEl>
                                          <p:spTgt spid="28673">
                                            <p:txEl>
                                              <p:pRg st="3" end="3"/>
                                            </p:txEl>
                                          </p:spTgt>
                                        </p:tgtEl>
                                        <p:attrNameLst>
                                          <p:attrName>style.visibility</p:attrName>
                                        </p:attrNameLst>
                                      </p:cBhvr>
                                      <p:to>
                                        <p:strVal val="visible"/>
                                      </p:to>
                                    </p:set>
                                    <p:animEffect transition="in" filter="slide(fromBottom)">
                                      <p:cBhvr>
                                        <p:cTn id="19" dur="500"/>
                                        <p:tgtEl>
                                          <p:spTgt spid="28673">
                                            <p:txEl>
                                              <p:pRg st="3" end="3"/>
                                            </p:txEl>
                                          </p:spTgt>
                                        </p:tgtEl>
                                      </p:cBhvr>
                                    </p:animEffect>
                                  </p:childTnLst>
                                </p:cTn>
                              </p:par>
                              <p:par>
                                <p:cTn id="20" presetID="12" presetClass="entr" presetSubtype="4" fill="hold" nodeType="withEffect">
                                  <p:stCondLst>
                                    <p:cond delay="0"/>
                                  </p:stCondLst>
                                  <p:childTnLst>
                                    <p:set>
                                      <p:cBhvr>
                                        <p:cTn id="21" dur="1" fill="hold">
                                          <p:stCondLst>
                                            <p:cond delay="0"/>
                                          </p:stCondLst>
                                        </p:cTn>
                                        <p:tgtEl>
                                          <p:spTgt spid="28673">
                                            <p:txEl>
                                              <p:pRg st="4" end="4"/>
                                            </p:txEl>
                                          </p:spTgt>
                                        </p:tgtEl>
                                        <p:attrNameLst>
                                          <p:attrName>style.visibility</p:attrName>
                                        </p:attrNameLst>
                                      </p:cBhvr>
                                      <p:to>
                                        <p:strVal val="visible"/>
                                      </p:to>
                                    </p:set>
                                    <p:animEffect transition="in" filter="slide(fromBottom)">
                                      <p:cBhvr>
                                        <p:cTn id="22" dur="500"/>
                                        <p:tgtEl>
                                          <p:spTgt spid="28673">
                                            <p:txEl>
                                              <p:pRg st="4" end="4"/>
                                            </p:txEl>
                                          </p:spTgt>
                                        </p:tgtEl>
                                      </p:cBhvr>
                                    </p:animEffect>
                                  </p:childTnLst>
                                </p:cTn>
                              </p:par>
                              <p:par>
                                <p:cTn id="23" presetID="12" presetClass="entr" presetSubtype="4" fill="hold" nodeType="withEffect">
                                  <p:stCondLst>
                                    <p:cond delay="0"/>
                                  </p:stCondLst>
                                  <p:childTnLst>
                                    <p:set>
                                      <p:cBhvr>
                                        <p:cTn id="24" dur="1" fill="hold">
                                          <p:stCondLst>
                                            <p:cond delay="0"/>
                                          </p:stCondLst>
                                        </p:cTn>
                                        <p:tgtEl>
                                          <p:spTgt spid="28673">
                                            <p:txEl>
                                              <p:pRg st="5" end="5"/>
                                            </p:txEl>
                                          </p:spTgt>
                                        </p:tgtEl>
                                        <p:attrNameLst>
                                          <p:attrName>style.visibility</p:attrName>
                                        </p:attrNameLst>
                                      </p:cBhvr>
                                      <p:to>
                                        <p:strVal val="visible"/>
                                      </p:to>
                                    </p:set>
                                    <p:animEffect transition="in" filter="slide(fromBottom)">
                                      <p:cBhvr>
                                        <p:cTn id="25" dur="500"/>
                                        <p:tgtEl>
                                          <p:spTgt spid="28673">
                                            <p:txEl>
                                              <p:pRg st="5" end="5"/>
                                            </p:txEl>
                                          </p:spTgt>
                                        </p:tgtEl>
                                      </p:cBhvr>
                                    </p:animEffect>
                                  </p:childTnLst>
                                </p:cTn>
                              </p:par>
                              <p:par>
                                <p:cTn id="26" presetID="12" presetClass="entr" presetSubtype="4" fill="hold" nodeType="withEffect">
                                  <p:stCondLst>
                                    <p:cond delay="0"/>
                                  </p:stCondLst>
                                  <p:childTnLst>
                                    <p:set>
                                      <p:cBhvr>
                                        <p:cTn id="27" dur="1" fill="hold">
                                          <p:stCondLst>
                                            <p:cond delay="0"/>
                                          </p:stCondLst>
                                        </p:cTn>
                                        <p:tgtEl>
                                          <p:spTgt spid="28673">
                                            <p:txEl>
                                              <p:pRg st="6" end="6"/>
                                            </p:txEl>
                                          </p:spTgt>
                                        </p:tgtEl>
                                        <p:attrNameLst>
                                          <p:attrName>style.visibility</p:attrName>
                                        </p:attrNameLst>
                                      </p:cBhvr>
                                      <p:to>
                                        <p:strVal val="visible"/>
                                      </p:to>
                                    </p:set>
                                    <p:animEffect transition="in" filter="slide(fromBottom)">
                                      <p:cBhvr>
                                        <p:cTn id="28" dur="500"/>
                                        <p:tgtEl>
                                          <p:spTgt spid="28673">
                                            <p:txEl>
                                              <p:pRg st="6" end="6"/>
                                            </p:txEl>
                                          </p:spTgt>
                                        </p:tgtEl>
                                      </p:cBhvr>
                                    </p:animEffect>
                                  </p:childTnLst>
                                </p:cTn>
                              </p:par>
                              <p:par>
                                <p:cTn id="29" presetID="12" presetClass="entr" presetSubtype="4" fill="hold" nodeType="withEffect">
                                  <p:stCondLst>
                                    <p:cond delay="0"/>
                                  </p:stCondLst>
                                  <p:childTnLst>
                                    <p:set>
                                      <p:cBhvr>
                                        <p:cTn id="30" dur="1" fill="hold">
                                          <p:stCondLst>
                                            <p:cond delay="0"/>
                                          </p:stCondLst>
                                        </p:cTn>
                                        <p:tgtEl>
                                          <p:spTgt spid="28673">
                                            <p:txEl>
                                              <p:pRg st="7" end="7"/>
                                            </p:txEl>
                                          </p:spTgt>
                                        </p:tgtEl>
                                        <p:attrNameLst>
                                          <p:attrName>style.visibility</p:attrName>
                                        </p:attrNameLst>
                                      </p:cBhvr>
                                      <p:to>
                                        <p:strVal val="visible"/>
                                      </p:to>
                                    </p:set>
                                    <p:animEffect transition="in" filter="slide(fromBottom)">
                                      <p:cBhvr>
                                        <p:cTn id="31" dur="500"/>
                                        <p:tgtEl>
                                          <p:spTgt spid="28673">
                                            <p:txEl>
                                              <p:pRg st="7" end="7"/>
                                            </p:txEl>
                                          </p:spTgt>
                                        </p:tgtEl>
                                      </p:cBhvr>
                                    </p:animEffect>
                                  </p:childTnLst>
                                </p:cTn>
                              </p:par>
                              <p:par>
                                <p:cTn id="32" presetID="12" presetClass="entr" presetSubtype="4" fill="hold" nodeType="withEffect">
                                  <p:stCondLst>
                                    <p:cond delay="0"/>
                                  </p:stCondLst>
                                  <p:childTnLst>
                                    <p:set>
                                      <p:cBhvr>
                                        <p:cTn id="33" dur="1" fill="hold">
                                          <p:stCondLst>
                                            <p:cond delay="0"/>
                                          </p:stCondLst>
                                        </p:cTn>
                                        <p:tgtEl>
                                          <p:spTgt spid="28673">
                                            <p:txEl>
                                              <p:pRg st="8" end="8"/>
                                            </p:txEl>
                                          </p:spTgt>
                                        </p:tgtEl>
                                        <p:attrNameLst>
                                          <p:attrName>style.visibility</p:attrName>
                                        </p:attrNameLst>
                                      </p:cBhvr>
                                      <p:to>
                                        <p:strVal val="visible"/>
                                      </p:to>
                                    </p:set>
                                    <p:animEffect transition="in" filter="slide(fromBottom)">
                                      <p:cBhvr>
                                        <p:cTn id="34" dur="500"/>
                                        <p:tgtEl>
                                          <p:spTgt spid="28673">
                                            <p:txEl>
                                              <p:pRg st="8" end="8"/>
                                            </p:txEl>
                                          </p:spTgt>
                                        </p:tgtEl>
                                      </p:cBhvr>
                                    </p:animEffect>
                                  </p:childTnLst>
                                </p:cTn>
                              </p:par>
                              <p:par>
                                <p:cTn id="35" presetID="12" presetClass="entr" presetSubtype="4" fill="hold" nodeType="withEffect">
                                  <p:stCondLst>
                                    <p:cond delay="0"/>
                                  </p:stCondLst>
                                  <p:childTnLst>
                                    <p:set>
                                      <p:cBhvr>
                                        <p:cTn id="36" dur="1" fill="hold">
                                          <p:stCondLst>
                                            <p:cond delay="0"/>
                                          </p:stCondLst>
                                        </p:cTn>
                                        <p:tgtEl>
                                          <p:spTgt spid="28673">
                                            <p:txEl>
                                              <p:pRg st="9" end="9"/>
                                            </p:txEl>
                                          </p:spTgt>
                                        </p:tgtEl>
                                        <p:attrNameLst>
                                          <p:attrName>style.visibility</p:attrName>
                                        </p:attrNameLst>
                                      </p:cBhvr>
                                      <p:to>
                                        <p:strVal val="visible"/>
                                      </p:to>
                                    </p:set>
                                    <p:animEffect transition="in" filter="slide(fromBottom)">
                                      <p:cBhvr>
                                        <p:cTn id="37" dur="500"/>
                                        <p:tgtEl>
                                          <p:spTgt spid="2867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Check For Vibration</a:t>
            </a:r>
            <a:endParaRPr lang="ar-SA" dirty="0"/>
          </a:p>
        </p:txBody>
      </p:sp>
      <p:sp>
        <p:nvSpPr>
          <p:cNvPr id="29697" name="Rectangle 1"/>
          <p:cNvSpPr>
            <a:spLocks noChangeArrowheads="1"/>
          </p:cNvSpPr>
          <p:nvPr/>
        </p:nvSpPr>
        <p:spPr bwMode="auto">
          <a:xfrm>
            <a:off x="285720" y="1171502"/>
            <a:ext cx="742955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1" eaLnBrk="1" fontAlgn="base" latinLnBrk="0" hangingPunct="1">
              <a:lnSpc>
                <a:spcPct val="100000"/>
              </a:lnSpc>
              <a:spcBef>
                <a:spcPct val="0"/>
              </a:spcBef>
              <a:spcAft>
                <a:spcPct val="0"/>
              </a:spcAft>
              <a:buClrTx/>
              <a:buSzTx/>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To finding the torque due to the machine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9699"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9698"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71472" y="1785926"/>
            <a:ext cx="2686068" cy="724585"/>
          </a:xfrm>
          <a:prstGeom prst="rect">
            <a:avLst/>
          </a:prstGeom>
          <a:noFill/>
        </p:spPr>
      </p:pic>
      <p:sp>
        <p:nvSpPr>
          <p:cNvPr id="29701" name="Rectangle 5"/>
          <p:cNvSpPr>
            <a:spLocks noChangeArrowheads="1"/>
          </p:cNvSpPr>
          <p:nvPr/>
        </p:nvSpPr>
        <p:spPr bwMode="auto">
          <a:xfrm>
            <a:off x="357158" y="2357430"/>
            <a:ext cx="9215502"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Where: -  m :- total mass of machine</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g:- gravitational constant</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 :- The resultant of center of mass.</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9702" name="Rectangle 6"/>
          <p:cNvSpPr>
            <a:spLocks noChangeArrowheads="1"/>
          </p:cNvSpPr>
          <p:nvPr/>
        </p:nvSpPr>
        <p:spPr bwMode="auto">
          <a:xfrm>
            <a:off x="214282" y="3714752"/>
            <a:ext cx="450059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Total mass "m" equal = 46 kg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 name="Rectangle 9"/>
          <p:cNvSpPr/>
          <p:nvPr/>
        </p:nvSpPr>
        <p:spPr>
          <a:xfrm>
            <a:off x="214314" y="4214818"/>
            <a:ext cx="6286512" cy="400110"/>
          </a:xfrm>
          <a:prstGeom prst="rect">
            <a:avLst/>
          </a:prstGeom>
        </p:spPr>
        <p:txBody>
          <a:bodyPr wrap="square">
            <a:spAutoFit/>
          </a:bodyPr>
          <a:lstStyle/>
          <a:p>
            <a:pPr algn="l"/>
            <a:r>
              <a:rPr lang="en-US" sz="2000" dirty="0">
                <a:latin typeface="Times New Roman" pitchFamily="18" charset="0"/>
                <a:cs typeface="Times New Roman" pitchFamily="18" charset="0"/>
              </a:rPr>
              <a:t>Gravitational constant "g" equal = 9.81 m^2/s</a:t>
            </a:r>
            <a:endParaRPr lang="ar-SA" sz="2000" dirty="0">
              <a:latin typeface="Times New Roman" pitchFamily="18" charset="0"/>
              <a:cs typeface="Times New Roman" pitchFamily="18" charset="0"/>
            </a:endParaRPr>
          </a:p>
        </p:txBody>
      </p:sp>
      <p:sp>
        <p:nvSpPr>
          <p:cNvPr id="29703" name="Rectangle 7"/>
          <p:cNvSpPr>
            <a:spLocks noChangeArrowheads="1"/>
          </p:cNvSpPr>
          <p:nvPr/>
        </p:nvSpPr>
        <p:spPr bwMode="auto">
          <a:xfrm>
            <a:off x="285720" y="4814840"/>
            <a:ext cx="671517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By applying center of mass theory d=720mm</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9710"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9709" name="Picture 1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000496" y="5629290"/>
            <a:ext cx="1428760" cy="871544"/>
          </a:xfrm>
          <a:prstGeom prst="rect">
            <a:avLst/>
          </a:prstGeom>
          <a:noFill/>
        </p:spPr>
      </p:pic>
      <p:sp>
        <p:nvSpPr>
          <p:cNvPr id="20" name="Rectangle 19"/>
          <p:cNvSpPr/>
          <p:nvPr/>
        </p:nvSpPr>
        <p:spPr>
          <a:xfrm>
            <a:off x="5251116" y="5857892"/>
            <a:ext cx="1290738" cy="400110"/>
          </a:xfrm>
          <a:prstGeom prst="rect">
            <a:avLst/>
          </a:prstGeom>
        </p:spPr>
        <p:txBody>
          <a:bodyPr wrap="none">
            <a:spAutoFit/>
          </a:bodyPr>
          <a:lstStyle/>
          <a:p>
            <a:pPr lvl="0" fontAlgn="base">
              <a:spcBef>
                <a:spcPct val="0"/>
              </a:spcBef>
              <a:spcAft>
                <a:spcPct val="0"/>
              </a:spcAf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=325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N.m</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Check For Vibration</a:t>
            </a:r>
            <a:endParaRPr lang="ar-SA" dirty="0"/>
          </a:p>
        </p:txBody>
      </p:sp>
      <p:sp>
        <p:nvSpPr>
          <p:cNvPr id="13313" name="Rectangle 1"/>
          <p:cNvSpPr>
            <a:spLocks noChangeArrowheads="1"/>
          </p:cNvSpPr>
          <p:nvPr/>
        </p:nvSpPr>
        <p:spPr bwMode="auto">
          <a:xfrm>
            <a:off x="214346" y="1946025"/>
            <a:ext cx="9144000" cy="49859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 </a:t>
            </a:r>
            <a:r>
              <a:rPr kumimoji="0" lang="en-US" sz="200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F.d</a:t>
            </a:r>
            <a:endParaRPr lang="en-US" sz="2000"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20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Where F: - the force act on motor.</a:t>
            </a:r>
            <a:endParaRPr kumimoji="0" lang="en-US" sz="20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 :- distance between motor and center of mass.</a:t>
            </a:r>
            <a:endParaRPr kumimoji="0" lang="en-US" sz="20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 m .g      </a:t>
            </a:r>
            <a:endParaRPr kumimoji="0" lang="en-US" sz="20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Where g is 9.81, total mass hold by motor is 19 kg and additional mass approach 3 kg, then total mass "m" in the motor is 22 kg.</a:t>
            </a:r>
            <a:endParaRPr kumimoji="0" lang="en-US" sz="20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F= 22*9.81 = 215.82</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algn="l" rtl="0" eaLnBrk="0" fontAlgn="base" hangingPunct="0">
              <a:spcBef>
                <a:spcPct val="0"/>
              </a:spcBef>
              <a:spcAft>
                <a:spcPct val="0"/>
              </a:spcAft>
            </a:pPr>
            <a:r>
              <a:rPr lang="en-US" sz="2000" dirty="0" smtClean="0">
                <a:latin typeface="Times New Roman" pitchFamily="18" charset="0"/>
                <a:ea typeface="Times New Roman" pitchFamily="18" charset="0"/>
                <a:cs typeface="Times New Roman" pitchFamily="18" charset="0"/>
              </a:rPr>
              <a:t>By applying center of mass theory d=602mm</a:t>
            </a:r>
          </a:p>
          <a:p>
            <a:pPr algn="l" rtl="0" eaLnBrk="0" fontAlgn="base" hangingPunct="0">
              <a:spcBef>
                <a:spcPct val="0"/>
              </a:spcBef>
              <a:spcAft>
                <a:spcPct val="0"/>
              </a:spcAft>
            </a:pP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T= </a:t>
            </a:r>
            <a:r>
              <a:rPr lang="en-US" sz="2000" dirty="0" err="1" smtClean="0">
                <a:latin typeface="Times New Roman" pitchFamily="18" charset="0"/>
                <a:cs typeface="Times New Roman" pitchFamily="18" charset="0"/>
              </a:rPr>
              <a:t>F.d</a:t>
            </a:r>
            <a:r>
              <a:rPr lang="en-US" sz="2000" dirty="0" smtClean="0">
                <a:latin typeface="Times New Roman" pitchFamily="18" charset="0"/>
                <a:cs typeface="Times New Roman" pitchFamily="18" charset="0"/>
              </a:rPr>
              <a:t> </a:t>
            </a:r>
          </a:p>
          <a:p>
            <a:pPr algn="ctr"/>
            <a:r>
              <a:rPr lang="en-US" sz="2000" dirty="0" smtClean="0">
                <a:latin typeface="Times New Roman" pitchFamily="18" charset="0"/>
                <a:cs typeface="Times New Roman" pitchFamily="18" charset="0"/>
              </a:rPr>
              <a:t>= 215.82 * 0.62</a:t>
            </a:r>
          </a:p>
          <a:p>
            <a:pPr algn="ctr"/>
            <a:r>
              <a:rPr lang="en-US" sz="2000" dirty="0" smtClean="0">
                <a:latin typeface="Times New Roman" pitchFamily="18" charset="0"/>
                <a:cs typeface="Times New Roman" pitchFamily="18" charset="0"/>
              </a:rPr>
              <a:t>T= 133.8 </a:t>
            </a:r>
            <a:r>
              <a:rPr lang="en-US" sz="2000" dirty="0" err="1" smtClean="0">
                <a:latin typeface="Times New Roman" pitchFamily="18" charset="0"/>
                <a:cs typeface="Times New Roman" pitchFamily="18" charset="0"/>
              </a:rPr>
              <a:t>N.m</a:t>
            </a:r>
            <a:endParaRPr lang="en-US" sz="2000" dirty="0" smtClean="0">
              <a:latin typeface="Times New Roman" pitchFamily="18" charset="0"/>
              <a:cs typeface="Times New Roman" pitchFamily="18" charset="0"/>
            </a:endParaRPr>
          </a:p>
          <a:p>
            <a:pPr algn="l" rtl="0" eaLnBrk="0" fontAlgn="base" hangingPunct="0">
              <a:spcBef>
                <a:spcPct val="0"/>
              </a:spcBef>
              <a:spcAft>
                <a:spcPct val="0"/>
              </a:spcAft>
            </a:pPr>
            <a:endParaRPr lang="en-US" sz="2000"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20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314" name="Rectangle 2"/>
          <p:cNvSpPr>
            <a:spLocks noChangeArrowheads="1"/>
          </p:cNvSpPr>
          <p:nvPr/>
        </p:nvSpPr>
        <p:spPr bwMode="auto">
          <a:xfrm>
            <a:off x="-71470" y="1508927"/>
            <a:ext cx="735808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1" eaLnBrk="1" fontAlgn="base" latinLnBrk="0" hangingPunct="1">
              <a:lnSpc>
                <a:spcPct val="100000"/>
              </a:lnSpc>
              <a:spcBef>
                <a:spcPct val="0"/>
              </a:spcBef>
              <a:spcAft>
                <a:spcPct val="0"/>
              </a:spcAft>
              <a:buClrTx/>
              <a:buSzTx/>
              <a:tabLst/>
            </a:pP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To find the torque require for motor (by using center of mass)</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51772" y="885246"/>
            <a:ext cx="7406640" cy="1472184"/>
          </a:xfrm>
        </p:spPr>
        <p:txBody>
          <a:bodyPr/>
          <a:lstStyle/>
          <a:p>
            <a:pPr algn="ctr"/>
            <a:r>
              <a:rPr lang="en-US" dirty="0" smtClean="0"/>
              <a:t>Outline</a:t>
            </a:r>
            <a:endParaRPr lang="ar-SA" dirty="0"/>
          </a:p>
        </p:txBody>
      </p:sp>
      <p:sp>
        <p:nvSpPr>
          <p:cNvPr id="3" name="Subtitle 2"/>
          <p:cNvSpPr>
            <a:spLocks noGrp="1"/>
          </p:cNvSpPr>
          <p:nvPr>
            <p:ph type="subTitle" idx="1"/>
          </p:nvPr>
        </p:nvSpPr>
        <p:spPr>
          <a:xfrm>
            <a:off x="142844" y="428604"/>
            <a:ext cx="8053414" cy="5007936"/>
          </a:xfrm>
        </p:spPr>
        <p:txBody>
          <a:bodyPr>
            <a:normAutofit lnSpcReduction="10000"/>
          </a:bodyPr>
          <a:lstStyle/>
          <a:p>
            <a:pPr algn="l"/>
            <a:r>
              <a:rPr lang="en-US" dirty="0" smtClean="0"/>
              <a:t>Quick review</a:t>
            </a:r>
          </a:p>
          <a:p>
            <a:pPr algn="l"/>
            <a:endParaRPr lang="en-US" dirty="0" smtClean="0"/>
          </a:p>
          <a:p>
            <a:pPr algn="l"/>
            <a:r>
              <a:rPr lang="en-US" dirty="0" smtClean="0"/>
              <a:t>Final design</a:t>
            </a:r>
          </a:p>
          <a:p>
            <a:pPr algn="l"/>
            <a:endParaRPr lang="en-US" dirty="0" smtClean="0"/>
          </a:p>
          <a:p>
            <a:pPr algn="l"/>
            <a:r>
              <a:rPr lang="en-US" dirty="0" smtClean="0"/>
              <a:t>Calculation</a:t>
            </a:r>
          </a:p>
          <a:p>
            <a:pPr algn="l"/>
            <a:endParaRPr lang="ar-SA" dirty="0" smtClean="0"/>
          </a:p>
          <a:p>
            <a:pPr algn="l"/>
            <a:r>
              <a:rPr lang="en-US" dirty="0" smtClean="0"/>
              <a:t>Manufacture</a:t>
            </a:r>
          </a:p>
          <a:p>
            <a:pPr algn="l"/>
            <a:endParaRPr lang="en-US" dirty="0" smtClean="0"/>
          </a:p>
          <a:p>
            <a:pPr algn="l"/>
            <a:r>
              <a:rPr lang="en-US" dirty="0" smtClean="0"/>
              <a:t>Assembly Video</a:t>
            </a:r>
          </a:p>
          <a:p>
            <a:pPr algn="l"/>
            <a:endParaRPr lang="en-US" dirty="0" smtClean="0"/>
          </a:p>
          <a:p>
            <a:pPr algn="l"/>
            <a:r>
              <a:rPr lang="en-US" dirty="0" smtClean="0"/>
              <a:t>Running</a:t>
            </a:r>
          </a:p>
          <a:p>
            <a:pPr algn="l"/>
            <a:endParaRPr lang="en-US" dirty="0" smtClean="0"/>
          </a:p>
          <a:p>
            <a:pPr algn="l"/>
            <a:endParaRPr lang="en-US" dirty="0" smtClean="0"/>
          </a:p>
          <a:p>
            <a:pPr algn="l"/>
            <a:endParaRPr lang="ar-SA"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Power Require For The Motor </a:t>
            </a:r>
            <a:endParaRPr lang="ar-SA" dirty="0"/>
          </a:p>
        </p:txBody>
      </p:sp>
      <p:sp>
        <p:nvSpPr>
          <p:cNvPr id="44033" name="Rectangle 1"/>
          <p:cNvSpPr>
            <a:spLocks noChangeArrowheads="1"/>
          </p:cNvSpPr>
          <p:nvPr/>
        </p:nvSpPr>
        <p:spPr bwMode="auto">
          <a:xfrm>
            <a:off x="357158" y="1160207"/>
            <a:ext cx="821537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power require for the motor is determine by the below equation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P=T*W</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Where (W) the revolutions per minutes, the motor rotate 10 rpm, and 1.0467 in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rad</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per second.</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Then, by applying equation</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P=133.8*1.0467=140 watt (w) or 0.1877 in horse power (hp)</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But the (0.25 hp) was chosen for factor of safety and the availability in the market.</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Manufacture</a:t>
            </a:r>
            <a:endParaRPr lang="ar-SA" dirty="0"/>
          </a:p>
        </p:txBody>
      </p:sp>
      <p:sp>
        <p:nvSpPr>
          <p:cNvPr id="4" name="Rectangle 3"/>
          <p:cNvSpPr/>
          <p:nvPr/>
        </p:nvSpPr>
        <p:spPr>
          <a:xfrm>
            <a:off x="642910" y="1314378"/>
            <a:ext cx="1750800" cy="400110"/>
          </a:xfrm>
          <a:prstGeom prst="rect">
            <a:avLst/>
          </a:prstGeom>
        </p:spPr>
        <p:txBody>
          <a:bodyPr wrap="none">
            <a:spAutoFit/>
          </a:bodyPr>
          <a:lstStyle/>
          <a:p>
            <a:pPr algn="l"/>
            <a:r>
              <a:rPr lang="en-US" sz="2000" b="1" dirty="0">
                <a:latin typeface="Times New Roman" pitchFamily="18" charset="0"/>
                <a:cs typeface="Times New Roman" pitchFamily="18" charset="0"/>
              </a:rPr>
              <a:t>B</a:t>
            </a:r>
            <a:r>
              <a:rPr lang="en-US" sz="2000" b="1" dirty="0" smtClean="0">
                <a:latin typeface="Times New Roman" pitchFamily="18" charset="0"/>
                <a:cs typeface="Times New Roman" pitchFamily="18" charset="0"/>
              </a:rPr>
              <a:t>uy </a:t>
            </a:r>
            <a:r>
              <a:rPr lang="en-US" sz="2000" b="1" dirty="0">
                <a:latin typeface="Times New Roman" pitchFamily="18" charset="0"/>
                <a:cs typeface="Times New Roman" pitchFamily="18" charset="0"/>
              </a:rPr>
              <a:t>the pieces</a:t>
            </a:r>
            <a:endParaRPr lang="ar-SA" sz="2000" b="1" dirty="0">
              <a:latin typeface="Times New Roman" pitchFamily="18" charset="0"/>
              <a:cs typeface="Times New Roman" pitchFamily="18" charset="0"/>
            </a:endParaRPr>
          </a:p>
        </p:txBody>
      </p:sp>
      <p:sp>
        <p:nvSpPr>
          <p:cNvPr id="5" name="Rectangle 4"/>
          <p:cNvSpPr/>
          <p:nvPr/>
        </p:nvSpPr>
        <p:spPr>
          <a:xfrm>
            <a:off x="142908" y="1714488"/>
            <a:ext cx="9144000" cy="707886"/>
          </a:xfrm>
          <a:prstGeom prst="rect">
            <a:avLst/>
          </a:prstGeom>
        </p:spPr>
        <p:txBody>
          <a:bodyPr wrap="square">
            <a:spAutoFit/>
          </a:bodyPr>
          <a:lstStyle/>
          <a:p>
            <a:pPr algn="l"/>
            <a:r>
              <a:rPr lang="en-US" sz="2000" dirty="0">
                <a:latin typeface="Times New Roman" pitchFamily="18" charset="0"/>
                <a:cs typeface="Times New Roman" pitchFamily="18" charset="0"/>
              </a:rPr>
              <a:t>Long Shaft with length of 120 cm, diameter of 5 cm, and the weight of 19 kilogram, as show in fig </a:t>
            </a:r>
            <a:endParaRPr lang="ar-SA" sz="2000" dirty="0">
              <a:latin typeface="Times New Roman" pitchFamily="18" charset="0"/>
              <a:cs typeface="Times New Roman" pitchFamily="18" charset="0"/>
            </a:endParaRPr>
          </a:p>
        </p:txBody>
      </p:sp>
      <p:pic>
        <p:nvPicPr>
          <p:cNvPr id="30722" name="Picture 1" descr="C:\Users\heso\Downloads\566377_10151421032599313_1121249362_n.jpg"/>
          <p:cNvPicPr>
            <a:picLocks noChangeAspect="1" noChangeArrowheads="1"/>
          </p:cNvPicPr>
          <p:nvPr/>
        </p:nvPicPr>
        <p:blipFill>
          <a:blip r:embed="rId2"/>
          <a:srcRect/>
          <a:stretch>
            <a:fillRect/>
          </a:stretch>
        </p:blipFill>
        <p:spPr bwMode="auto">
          <a:xfrm>
            <a:off x="3192481" y="2201867"/>
            <a:ext cx="4022725" cy="1798637"/>
          </a:xfrm>
          <a:prstGeom prst="rect">
            <a:avLst/>
          </a:prstGeom>
          <a:noFill/>
          <a:ln w="9525">
            <a:noFill/>
            <a:miter lim="800000"/>
            <a:headEnd/>
            <a:tailEnd/>
          </a:ln>
        </p:spPr>
      </p:pic>
      <p:sp>
        <p:nvSpPr>
          <p:cNvPr id="7" name="Rectangle 6"/>
          <p:cNvSpPr/>
          <p:nvPr/>
        </p:nvSpPr>
        <p:spPr>
          <a:xfrm>
            <a:off x="214282" y="4143380"/>
            <a:ext cx="8929718" cy="707886"/>
          </a:xfrm>
          <a:prstGeom prst="rect">
            <a:avLst/>
          </a:prstGeom>
        </p:spPr>
        <p:txBody>
          <a:bodyPr wrap="square">
            <a:spAutoFit/>
          </a:bodyPr>
          <a:lstStyle/>
          <a:p>
            <a:pPr algn="l"/>
            <a:r>
              <a:rPr lang="en-US" sz="2000" dirty="0">
                <a:latin typeface="Times New Roman" pitchFamily="18" charset="0"/>
                <a:cs typeface="Times New Roman" pitchFamily="18" charset="0"/>
              </a:rPr>
              <a:t>DC Motor , used DC motor because suitable for the speed of machine, available in market, as shown in fig </a:t>
            </a:r>
            <a:endParaRPr lang="ar-SA" sz="2000" dirty="0">
              <a:latin typeface="Times New Roman" pitchFamily="18" charset="0"/>
              <a:cs typeface="Times New Roman" pitchFamily="18" charset="0"/>
            </a:endParaRPr>
          </a:p>
        </p:txBody>
      </p:sp>
      <p:pic>
        <p:nvPicPr>
          <p:cNvPr id="30723" name="Picture 3" descr="1367179833713"/>
          <p:cNvPicPr>
            <a:picLocks noChangeAspect="1" noChangeArrowheads="1"/>
          </p:cNvPicPr>
          <p:nvPr/>
        </p:nvPicPr>
        <p:blipFill>
          <a:blip r:embed="rId3" cstate="print"/>
          <a:srcRect/>
          <a:stretch>
            <a:fillRect/>
          </a:stretch>
        </p:blipFill>
        <p:spPr bwMode="auto">
          <a:xfrm>
            <a:off x="3643306" y="4616471"/>
            <a:ext cx="3581400" cy="18129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slide(fromBottom)">
                                      <p:cBhvr>
                                        <p:cTn id="13" dur="500"/>
                                        <p:tgtEl>
                                          <p:spTgt spid="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slide(fromBottom)">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30722"/>
                                        </p:tgtEl>
                                        <p:attrNameLst>
                                          <p:attrName>style.visibility</p:attrName>
                                        </p:attrNameLst>
                                      </p:cBhvr>
                                      <p:to>
                                        <p:strVal val="visible"/>
                                      </p:to>
                                    </p:set>
                                    <p:animEffect transition="in" filter="slide(fromBottom)">
                                      <p:cBhvr>
                                        <p:cTn id="23" dur="500"/>
                                        <p:tgtEl>
                                          <p:spTgt spid="30722"/>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7">
                                            <p:txEl>
                                              <p:pRg st="0" end="0"/>
                                            </p:txEl>
                                          </p:spTgt>
                                        </p:tgtEl>
                                        <p:attrNameLst>
                                          <p:attrName>style.visibility</p:attrName>
                                        </p:attrNameLst>
                                      </p:cBhvr>
                                      <p:to>
                                        <p:strVal val="visible"/>
                                      </p:to>
                                    </p:set>
                                    <p:anim calcmode="lin" valueType="num">
                                      <p:cBhvr additive="base">
                                        <p:cTn id="2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nodeType="clickEffect">
                                  <p:stCondLst>
                                    <p:cond delay="0"/>
                                  </p:stCondLst>
                                  <p:childTnLst>
                                    <p:set>
                                      <p:cBhvr>
                                        <p:cTn id="33" dur="1" fill="hold">
                                          <p:stCondLst>
                                            <p:cond delay="0"/>
                                          </p:stCondLst>
                                        </p:cTn>
                                        <p:tgtEl>
                                          <p:spTgt spid="30723"/>
                                        </p:tgtEl>
                                        <p:attrNameLst>
                                          <p:attrName>style.visibility</p:attrName>
                                        </p:attrNameLst>
                                      </p:cBhvr>
                                      <p:to>
                                        <p:strVal val="visible"/>
                                      </p:to>
                                    </p:set>
                                    <p:animEffect transition="in" filter="slide(fromBottom)">
                                      <p:cBhvr>
                                        <p:cTn id="34" dur="500"/>
                                        <p:tgtEl>
                                          <p:spTgt spid="30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Manufacture</a:t>
            </a:r>
            <a:endParaRPr lang="ar-SA" dirty="0"/>
          </a:p>
        </p:txBody>
      </p:sp>
      <p:sp>
        <p:nvSpPr>
          <p:cNvPr id="4" name="Rectangle 3"/>
          <p:cNvSpPr/>
          <p:nvPr/>
        </p:nvSpPr>
        <p:spPr>
          <a:xfrm>
            <a:off x="642910" y="1214422"/>
            <a:ext cx="1595309" cy="369332"/>
          </a:xfrm>
          <a:prstGeom prst="rect">
            <a:avLst/>
          </a:prstGeom>
        </p:spPr>
        <p:txBody>
          <a:bodyPr wrap="none">
            <a:spAutoFit/>
          </a:bodyPr>
          <a:lstStyle/>
          <a:p>
            <a:pPr algn="l"/>
            <a:r>
              <a:rPr lang="en-US" b="1" dirty="0" smtClean="0">
                <a:latin typeface="Times New Roman" pitchFamily="18" charset="0"/>
                <a:cs typeface="Times New Roman" pitchFamily="18" charset="0"/>
              </a:rPr>
              <a:t>Buy the pieces</a:t>
            </a:r>
            <a:endParaRPr lang="ar-SA" b="1" dirty="0">
              <a:latin typeface="Times New Roman" pitchFamily="18" charset="0"/>
              <a:cs typeface="Times New Roman" pitchFamily="18" charset="0"/>
            </a:endParaRPr>
          </a:p>
        </p:txBody>
      </p:sp>
      <p:sp>
        <p:nvSpPr>
          <p:cNvPr id="5" name="Rectangle 4"/>
          <p:cNvSpPr/>
          <p:nvPr/>
        </p:nvSpPr>
        <p:spPr>
          <a:xfrm>
            <a:off x="0" y="1600130"/>
            <a:ext cx="8715420" cy="400110"/>
          </a:xfrm>
          <a:prstGeom prst="rect">
            <a:avLst/>
          </a:prstGeom>
        </p:spPr>
        <p:txBody>
          <a:bodyPr wrap="square">
            <a:spAutoFit/>
          </a:bodyPr>
          <a:lstStyle/>
          <a:p>
            <a:pPr algn="l"/>
            <a:r>
              <a:rPr lang="en-US" sz="2000" dirty="0">
                <a:latin typeface="Times New Roman" pitchFamily="18" charset="0"/>
                <a:cs typeface="Times New Roman" pitchFamily="18" charset="0"/>
              </a:rPr>
              <a:t>Converter, to convert DC voltage to AC voltage, as shown in fig </a:t>
            </a:r>
            <a:endParaRPr lang="ar-SA" sz="2000" dirty="0">
              <a:latin typeface="Times New Roman" pitchFamily="18" charset="0"/>
              <a:cs typeface="Times New Roman" pitchFamily="18" charset="0"/>
            </a:endParaRPr>
          </a:p>
        </p:txBody>
      </p:sp>
      <p:pic>
        <p:nvPicPr>
          <p:cNvPr id="31746" name="Picture 2" descr="1367179995367"/>
          <p:cNvPicPr>
            <a:picLocks noChangeAspect="1" noChangeArrowheads="1"/>
          </p:cNvPicPr>
          <p:nvPr/>
        </p:nvPicPr>
        <p:blipFill>
          <a:blip r:embed="rId2"/>
          <a:srcRect/>
          <a:stretch>
            <a:fillRect/>
          </a:stretch>
        </p:blipFill>
        <p:spPr bwMode="auto">
          <a:xfrm>
            <a:off x="5016532" y="2071678"/>
            <a:ext cx="3484558" cy="2263316"/>
          </a:xfrm>
          <a:prstGeom prst="rect">
            <a:avLst/>
          </a:prstGeom>
          <a:noFill/>
          <a:ln w="9525">
            <a:noFill/>
            <a:miter lim="800000"/>
            <a:headEnd/>
            <a:tailEnd/>
          </a:ln>
        </p:spPr>
      </p:pic>
      <p:sp>
        <p:nvSpPr>
          <p:cNvPr id="7" name="Rectangle 6"/>
          <p:cNvSpPr/>
          <p:nvPr/>
        </p:nvSpPr>
        <p:spPr>
          <a:xfrm>
            <a:off x="-32" y="4286256"/>
            <a:ext cx="7643866" cy="707886"/>
          </a:xfrm>
          <a:prstGeom prst="rect">
            <a:avLst/>
          </a:prstGeom>
        </p:spPr>
        <p:txBody>
          <a:bodyPr wrap="square">
            <a:spAutoFit/>
          </a:bodyPr>
          <a:lstStyle/>
          <a:p>
            <a:pPr algn="l"/>
            <a:r>
              <a:rPr lang="en-US" sz="2000" dirty="0">
                <a:latin typeface="Times New Roman" pitchFamily="18" charset="0"/>
                <a:cs typeface="Times New Roman" pitchFamily="18" charset="0"/>
              </a:rPr>
              <a:t>Vibrator to extract impurities and facilitate the entry of the pills to the machine through a vibration process, as shown in fig </a:t>
            </a:r>
            <a:endParaRPr lang="ar-SA" sz="2000" dirty="0">
              <a:latin typeface="Times New Roman" pitchFamily="18" charset="0"/>
              <a:cs typeface="Times New Roman" pitchFamily="18" charset="0"/>
            </a:endParaRPr>
          </a:p>
        </p:txBody>
      </p:sp>
      <p:pic>
        <p:nvPicPr>
          <p:cNvPr id="31747" name="Picture 3" descr="1367179996102"/>
          <p:cNvPicPr>
            <a:picLocks noChangeAspect="1" noChangeArrowheads="1"/>
          </p:cNvPicPr>
          <p:nvPr/>
        </p:nvPicPr>
        <p:blipFill>
          <a:blip r:embed="rId3"/>
          <a:srcRect/>
          <a:stretch>
            <a:fillRect/>
          </a:stretch>
        </p:blipFill>
        <p:spPr bwMode="auto">
          <a:xfrm>
            <a:off x="4767294" y="5000660"/>
            <a:ext cx="4305300" cy="178592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31746"/>
                                        </p:tgtEl>
                                        <p:attrNameLst>
                                          <p:attrName>style.visibility</p:attrName>
                                        </p:attrNameLst>
                                      </p:cBhvr>
                                      <p:to>
                                        <p:strVal val="visible"/>
                                      </p:to>
                                    </p:set>
                                    <p:animEffect transition="in" filter="slide(fromBottom)">
                                      <p:cBhvr>
                                        <p:cTn id="25" dur="500"/>
                                        <p:tgtEl>
                                          <p:spTgt spid="31746"/>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 calcmode="lin" valueType="num">
                                      <p:cBhvr additive="base">
                                        <p:cTn id="3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nodeType="clickEffect">
                                  <p:stCondLst>
                                    <p:cond delay="0"/>
                                  </p:stCondLst>
                                  <p:childTnLst>
                                    <p:set>
                                      <p:cBhvr>
                                        <p:cTn id="35" dur="1" fill="hold">
                                          <p:stCondLst>
                                            <p:cond delay="0"/>
                                          </p:stCondLst>
                                        </p:cTn>
                                        <p:tgtEl>
                                          <p:spTgt spid="31747"/>
                                        </p:tgtEl>
                                        <p:attrNameLst>
                                          <p:attrName>style.visibility</p:attrName>
                                        </p:attrNameLst>
                                      </p:cBhvr>
                                      <p:to>
                                        <p:strVal val="visible"/>
                                      </p:to>
                                    </p:set>
                                    <p:animEffect transition="in" filter="slide(fromBottom)">
                                      <p:cBhvr>
                                        <p:cTn id="36" dur="500"/>
                                        <p:tgtEl>
                                          <p:spTgt spid="31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Manufacture</a:t>
            </a:r>
            <a:endParaRPr lang="ar-SA" dirty="0"/>
          </a:p>
        </p:txBody>
      </p:sp>
      <p:sp>
        <p:nvSpPr>
          <p:cNvPr id="4" name="Rectangle 3"/>
          <p:cNvSpPr/>
          <p:nvPr/>
        </p:nvSpPr>
        <p:spPr>
          <a:xfrm>
            <a:off x="-32" y="1643050"/>
            <a:ext cx="8858280" cy="400110"/>
          </a:xfrm>
          <a:prstGeom prst="rect">
            <a:avLst/>
          </a:prstGeom>
        </p:spPr>
        <p:txBody>
          <a:bodyPr wrap="square">
            <a:spAutoFit/>
          </a:bodyPr>
          <a:lstStyle/>
          <a:p>
            <a:pPr algn="l"/>
            <a:r>
              <a:rPr lang="en-US" sz="2000" dirty="0">
                <a:latin typeface="Times New Roman" pitchFamily="18" charset="0"/>
                <a:cs typeface="Times New Roman" pitchFamily="18" charset="0"/>
              </a:rPr>
              <a:t>House bearing, eight house bearing </a:t>
            </a:r>
            <a:r>
              <a:rPr lang="en-US" sz="2000">
                <a:latin typeface="Times New Roman" pitchFamily="18" charset="0"/>
                <a:cs typeface="Times New Roman" pitchFamily="18" charset="0"/>
              </a:rPr>
              <a:t>with </a:t>
            </a:r>
            <a:r>
              <a:rPr lang="en-US" sz="2000" smtClean="0">
                <a:latin typeface="Times New Roman" pitchFamily="18" charset="0"/>
                <a:cs typeface="Times New Roman" pitchFamily="18" charset="0"/>
              </a:rPr>
              <a:t>20mm </a:t>
            </a:r>
            <a:r>
              <a:rPr lang="en-US" sz="2000" dirty="0">
                <a:latin typeface="Times New Roman" pitchFamily="18" charset="0"/>
                <a:cs typeface="Times New Roman" pitchFamily="18" charset="0"/>
              </a:rPr>
              <a:t>diameter purchased as shown in fig </a:t>
            </a:r>
            <a:endParaRPr lang="ar-SA" sz="2000" dirty="0">
              <a:latin typeface="Times New Roman" pitchFamily="18" charset="0"/>
              <a:cs typeface="Times New Roman" pitchFamily="18" charset="0"/>
            </a:endParaRPr>
          </a:p>
        </p:txBody>
      </p:sp>
      <p:sp>
        <p:nvSpPr>
          <p:cNvPr id="5" name="Rectangle 4"/>
          <p:cNvSpPr/>
          <p:nvPr/>
        </p:nvSpPr>
        <p:spPr>
          <a:xfrm>
            <a:off x="642910" y="1142984"/>
            <a:ext cx="1595309" cy="369332"/>
          </a:xfrm>
          <a:prstGeom prst="rect">
            <a:avLst/>
          </a:prstGeom>
        </p:spPr>
        <p:txBody>
          <a:bodyPr wrap="none">
            <a:spAutoFit/>
          </a:bodyPr>
          <a:lstStyle/>
          <a:p>
            <a:pPr algn="l"/>
            <a:r>
              <a:rPr lang="en-US" b="1" dirty="0" smtClean="0">
                <a:latin typeface="Times New Roman" pitchFamily="18" charset="0"/>
                <a:cs typeface="Times New Roman" pitchFamily="18" charset="0"/>
              </a:rPr>
              <a:t>Buy the pieces</a:t>
            </a:r>
            <a:endParaRPr lang="ar-SA" b="1" dirty="0">
              <a:latin typeface="Times New Roman" pitchFamily="18" charset="0"/>
              <a:cs typeface="Times New Roman" pitchFamily="18" charset="0"/>
            </a:endParaRPr>
          </a:p>
        </p:txBody>
      </p:sp>
      <p:pic>
        <p:nvPicPr>
          <p:cNvPr id="32770" name="Picture 6" descr="C:\Users\heso\Downloads\804270_10151420486994313_1958352078_n.jpg"/>
          <p:cNvPicPr>
            <a:picLocks noChangeAspect="1" noChangeArrowheads="1"/>
          </p:cNvPicPr>
          <p:nvPr/>
        </p:nvPicPr>
        <p:blipFill>
          <a:blip r:embed="rId2"/>
          <a:srcRect/>
          <a:stretch>
            <a:fillRect/>
          </a:stretch>
        </p:blipFill>
        <p:spPr bwMode="auto">
          <a:xfrm>
            <a:off x="2857488" y="2214554"/>
            <a:ext cx="3344863" cy="1782762"/>
          </a:xfrm>
          <a:prstGeom prst="rect">
            <a:avLst/>
          </a:prstGeom>
          <a:noFill/>
          <a:ln w="9525">
            <a:noFill/>
            <a:miter lim="800000"/>
            <a:headEnd/>
            <a:tailEnd/>
          </a:ln>
        </p:spPr>
      </p:pic>
      <p:sp>
        <p:nvSpPr>
          <p:cNvPr id="32771" name="Rectangle 3"/>
          <p:cNvSpPr>
            <a:spLocks noChangeArrowheads="1"/>
          </p:cNvSpPr>
          <p:nvPr/>
        </p:nvSpPr>
        <p:spPr bwMode="auto">
          <a:xfrm>
            <a:off x="-71438" y="4357694"/>
            <a:ext cx="9358346"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Plastic rope, about 50 m of ropes, with high ductile materials to understood the strength come from the rotating shaft.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32770"/>
                                        </p:tgtEl>
                                        <p:attrNameLst>
                                          <p:attrName>style.visibility</p:attrName>
                                        </p:attrNameLst>
                                      </p:cBhvr>
                                      <p:to>
                                        <p:strVal val="visible"/>
                                      </p:to>
                                    </p:set>
                                    <p:animEffect transition="in" filter="slide(fromBottom)">
                                      <p:cBhvr>
                                        <p:cTn id="25" dur="500"/>
                                        <p:tgtEl>
                                          <p:spTgt spid="32770"/>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2771">
                                            <p:txEl>
                                              <p:pRg st="0" end="0"/>
                                            </p:txEl>
                                          </p:spTgt>
                                        </p:tgtEl>
                                        <p:attrNameLst>
                                          <p:attrName>style.visibility</p:attrName>
                                        </p:attrNameLst>
                                      </p:cBhvr>
                                      <p:to>
                                        <p:strVal val="visible"/>
                                      </p:to>
                                    </p:set>
                                    <p:anim calcmode="lin" valueType="num">
                                      <p:cBhvr additive="base">
                                        <p:cTn id="30" dur="500" fill="hold"/>
                                        <p:tgtEl>
                                          <p:spTgt spid="32771">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277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Manufacture</a:t>
            </a:r>
            <a:endParaRPr lang="ar-SA" dirty="0"/>
          </a:p>
        </p:txBody>
      </p:sp>
      <p:sp>
        <p:nvSpPr>
          <p:cNvPr id="4" name="Rectangle 3"/>
          <p:cNvSpPr/>
          <p:nvPr/>
        </p:nvSpPr>
        <p:spPr>
          <a:xfrm>
            <a:off x="0" y="1571612"/>
            <a:ext cx="9144000" cy="707886"/>
          </a:xfrm>
          <a:prstGeom prst="rect">
            <a:avLst/>
          </a:prstGeom>
        </p:spPr>
        <p:txBody>
          <a:bodyPr wrap="square">
            <a:spAutoFit/>
          </a:bodyPr>
          <a:lstStyle/>
          <a:p>
            <a:pPr algn="l"/>
            <a:r>
              <a:rPr lang="en-US" sz="2000" dirty="0">
                <a:latin typeface="Times New Roman" pitchFamily="18" charset="0"/>
                <a:cs typeface="Times New Roman" pitchFamily="18" charset="0"/>
              </a:rPr>
              <a:t>Iron profile, weight of 2.32 kg, length equal 120 cm, cross section equal 6*3 cm, as shown in the figure</a:t>
            </a:r>
            <a:endParaRPr lang="ar-SA" sz="2000" dirty="0">
              <a:latin typeface="Times New Roman" pitchFamily="18" charset="0"/>
              <a:cs typeface="Times New Roman" pitchFamily="18" charset="0"/>
            </a:endParaRPr>
          </a:p>
        </p:txBody>
      </p:sp>
      <p:sp>
        <p:nvSpPr>
          <p:cNvPr id="5" name="Rectangle 4"/>
          <p:cNvSpPr/>
          <p:nvPr/>
        </p:nvSpPr>
        <p:spPr>
          <a:xfrm>
            <a:off x="428596" y="1214422"/>
            <a:ext cx="1595309" cy="369332"/>
          </a:xfrm>
          <a:prstGeom prst="rect">
            <a:avLst/>
          </a:prstGeom>
        </p:spPr>
        <p:txBody>
          <a:bodyPr wrap="none">
            <a:spAutoFit/>
          </a:bodyPr>
          <a:lstStyle/>
          <a:p>
            <a:pPr algn="l"/>
            <a:r>
              <a:rPr lang="en-US" b="1" dirty="0" smtClean="0">
                <a:latin typeface="Times New Roman" pitchFamily="18" charset="0"/>
                <a:cs typeface="Times New Roman" pitchFamily="18" charset="0"/>
              </a:rPr>
              <a:t>Buy the pieces</a:t>
            </a:r>
            <a:endParaRPr lang="ar-SA" b="1" dirty="0">
              <a:latin typeface="Times New Roman" pitchFamily="18" charset="0"/>
              <a:cs typeface="Times New Roman" pitchFamily="18" charset="0"/>
            </a:endParaRPr>
          </a:p>
        </p:txBody>
      </p:sp>
      <p:sp>
        <p:nvSpPr>
          <p:cNvPr id="6" name="Rectangle 5"/>
          <p:cNvSpPr/>
          <p:nvPr/>
        </p:nvSpPr>
        <p:spPr>
          <a:xfrm>
            <a:off x="0" y="3786190"/>
            <a:ext cx="8786842" cy="1015663"/>
          </a:xfrm>
          <a:prstGeom prst="rect">
            <a:avLst/>
          </a:prstGeom>
        </p:spPr>
        <p:txBody>
          <a:bodyPr wrap="square">
            <a:spAutoFit/>
          </a:bodyPr>
          <a:lstStyle/>
          <a:p>
            <a:pPr algn="l"/>
            <a:endParaRPr lang="en-US" sz="2000" dirty="0" smtClean="0">
              <a:latin typeface="Times New Roman" pitchFamily="18" charset="0"/>
              <a:cs typeface="Times New Roman" pitchFamily="18" charset="0"/>
            </a:endParaRPr>
          </a:p>
          <a:p>
            <a:pPr algn="l"/>
            <a:r>
              <a:rPr lang="en-US" sz="2000" dirty="0" smtClean="0">
                <a:latin typeface="Times New Roman" pitchFamily="18" charset="0"/>
                <a:cs typeface="Times New Roman" pitchFamily="18" charset="0"/>
              </a:rPr>
              <a:t>Iron </a:t>
            </a:r>
            <a:r>
              <a:rPr lang="en-US" sz="2000" dirty="0">
                <a:latin typeface="Times New Roman" pitchFamily="18" charset="0"/>
                <a:cs typeface="Times New Roman" pitchFamily="18" charset="0"/>
              </a:rPr>
              <a:t>profile, weight of 1.65  kg , length equal 108 cm, cross section equal 2*2 cm screws, as shown in the figure</a:t>
            </a:r>
            <a:endParaRPr lang="ar-SA" sz="2000" dirty="0">
              <a:latin typeface="Times New Roman" pitchFamily="18" charset="0"/>
              <a:cs typeface="Times New Roman" pitchFamily="18" charset="0"/>
            </a:endParaRPr>
          </a:p>
        </p:txBody>
      </p:sp>
      <p:pic>
        <p:nvPicPr>
          <p:cNvPr id="1026" name="Picture 2" descr="1367694773052"/>
          <p:cNvPicPr>
            <a:picLocks noChangeAspect="1" noChangeArrowheads="1"/>
          </p:cNvPicPr>
          <p:nvPr/>
        </p:nvPicPr>
        <p:blipFill>
          <a:blip r:embed="rId2"/>
          <a:srcRect/>
          <a:stretch>
            <a:fillRect/>
          </a:stretch>
        </p:blipFill>
        <p:spPr bwMode="auto">
          <a:xfrm>
            <a:off x="3903685" y="2043118"/>
            <a:ext cx="3954463" cy="2028824"/>
          </a:xfrm>
          <a:prstGeom prst="rect">
            <a:avLst/>
          </a:prstGeom>
          <a:noFill/>
          <a:ln w="9525">
            <a:noFill/>
            <a:miter lim="800000"/>
            <a:headEnd/>
            <a:tailEnd/>
          </a:ln>
        </p:spPr>
      </p:pic>
      <p:pic>
        <p:nvPicPr>
          <p:cNvPr id="1027" name="Picture 3" descr="1367694772278"/>
          <p:cNvPicPr>
            <a:picLocks noChangeAspect="1" noChangeArrowheads="1"/>
          </p:cNvPicPr>
          <p:nvPr/>
        </p:nvPicPr>
        <p:blipFill>
          <a:blip r:embed="rId3" cstate="print"/>
          <a:srcRect/>
          <a:stretch>
            <a:fillRect/>
          </a:stretch>
        </p:blipFill>
        <p:spPr bwMode="auto">
          <a:xfrm>
            <a:off x="5037162" y="4581548"/>
            <a:ext cx="3106738" cy="2133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slide(fromBottom)">
                                      <p:cBhvr>
                                        <p:cTn id="13" dur="500"/>
                                        <p:tgtEl>
                                          <p:spTgt spid="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 calcmode="lin" valueType="num">
                                      <p:cBhvr additive="base">
                                        <p:cTn id="1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nodeType="clickEffect">
                                  <p:stCondLst>
                                    <p:cond delay="0"/>
                                  </p:stCondLst>
                                  <p:childTnLst>
                                    <p:set>
                                      <p:cBhvr>
                                        <p:cTn id="23" dur="1" fill="hold">
                                          <p:stCondLst>
                                            <p:cond delay="0"/>
                                          </p:stCondLst>
                                        </p:cTn>
                                        <p:tgtEl>
                                          <p:spTgt spid="1026"/>
                                        </p:tgtEl>
                                        <p:attrNameLst>
                                          <p:attrName>style.visibility</p:attrName>
                                        </p:attrNameLst>
                                      </p:cBhvr>
                                      <p:to>
                                        <p:strVal val="visible"/>
                                      </p:to>
                                    </p:set>
                                    <p:animEffect transition="in" filter="slide(fromBottom)">
                                      <p:cBhvr>
                                        <p:cTn id="24" dur="500"/>
                                        <p:tgtEl>
                                          <p:spTgt spid="1026"/>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 calcmode="lin" valueType="num">
                                      <p:cBhvr additive="base">
                                        <p:cTn id="2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nodeType="clickEffect">
                                  <p:stCondLst>
                                    <p:cond delay="0"/>
                                  </p:stCondLst>
                                  <p:childTnLst>
                                    <p:set>
                                      <p:cBhvr>
                                        <p:cTn id="34" dur="1" fill="hold">
                                          <p:stCondLst>
                                            <p:cond delay="0"/>
                                          </p:stCondLst>
                                        </p:cTn>
                                        <p:tgtEl>
                                          <p:spTgt spid="1027"/>
                                        </p:tgtEl>
                                        <p:attrNameLst>
                                          <p:attrName>style.visibility</p:attrName>
                                        </p:attrNameLst>
                                      </p:cBhvr>
                                      <p:to>
                                        <p:strVal val="visible"/>
                                      </p:to>
                                    </p:set>
                                    <p:animEffect transition="in" filter="slide(fromBottom)">
                                      <p:cBhvr>
                                        <p:cTn id="35"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Manufacture</a:t>
            </a:r>
            <a:endParaRPr lang="ar-SA" dirty="0"/>
          </a:p>
        </p:txBody>
      </p:sp>
      <p:sp>
        <p:nvSpPr>
          <p:cNvPr id="34817" name="Rectangle 1"/>
          <p:cNvSpPr>
            <a:spLocks noChangeArrowheads="1"/>
          </p:cNvSpPr>
          <p:nvPr/>
        </p:nvSpPr>
        <p:spPr bwMode="auto">
          <a:xfrm>
            <a:off x="71438" y="1643050"/>
            <a:ext cx="735808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Screws 5/16 cm diameter , length 4 cm ,as shown in fig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571472" y="1214422"/>
            <a:ext cx="1595309" cy="369332"/>
          </a:xfrm>
          <a:prstGeom prst="rect">
            <a:avLst/>
          </a:prstGeom>
        </p:spPr>
        <p:txBody>
          <a:bodyPr wrap="none">
            <a:spAutoFit/>
          </a:bodyPr>
          <a:lstStyle/>
          <a:p>
            <a:pPr algn="l"/>
            <a:r>
              <a:rPr lang="en-US" b="1" dirty="0" smtClean="0">
                <a:latin typeface="Times New Roman" pitchFamily="18" charset="0"/>
                <a:cs typeface="Times New Roman" pitchFamily="18" charset="0"/>
              </a:rPr>
              <a:t>Buy the pieces</a:t>
            </a:r>
            <a:endParaRPr lang="ar-SA" b="1" dirty="0">
              <a:latin typeface="Times New Roman" pitchFamily="18" charset="0"/>
              <a:cs typeface="Times New Roman" pitchFamily="18" charset="0"/>
            </a:endParaRPr>
          </a:p>
        </p:txBody>
      </p:sp>
      <p:pic>
        <p:nvPicPr>
          <p:cNvPr id="34818" name="Picture 2" descr="C:\Users\heso\Downloads\861548_10151453415949313_957060656_n.jpg"/>
          <p:cNvPicPr>
            <a:picLocks noChangeAspect="1" noChangeArrowheads="1"/>
          </p:cNvPicPr>
          <p:nvPr/>
        </p:nvPicPr>
        <p:blipFill>
          <a:blip r:embed="rId2"/>
          <a:srcRect/>
          <a:stretch>
            <a:fillRect/>
          </a:stretch>
        </p:blipFill>
        <p:spPr bwMode="auto">
          <a:xfrm>
            <a:off x="1928794" y="2148755"/>
            <a:ext cx="3429024" cy="2066063"/>
          </a:xfrm>
          <a:prstGeom prst="rect">
            <a:avLst/>
          </a:prstGeom>
          <a:noFill/>
          <a:ln w="9525">
            <a:noFill/>
            <a:miter lim="800000"/>
            <a:headEnd/>
            <a:tailEnd/>
          </a:ln>
        </p:spPr>
      </p:pic>
      <p:sp>
        <p:nvSpPr>
          <p:cNvPr id="7" name="Rectangle 6"/>
          <p:cNvSpPr/>
          <p:nvPr/>
        </p:nvSpPr>
        <p:spPr>
          <a:xfrm>
            <a:off x="214282" y="4500570"/>
            <a:ext cx="6143636" cy="400110"/>
          </a:xfrm>
          <a:prstGeom prst="rect">
            <a:avLst/>
          </a:prstGeom>
        </p:spPr>
        <p:txBody>
          <a:bodyPr wrap="square">
            <a:spAutoFit/>
          </a:bodyPr>
          <a:lstStyle/>
          <a:p>
            <a:pPr algn="l"/>
            <a:r>
              <a:rPr lang="en-US" sz="2000" dirty="0">
                <a:latin typeface="Times New Roman" pitchFamily="18" charset="0"/>
                <a:cs typeface="Times New Roman" pitchFamily="18" charset="0"/>
              </a:rPr>
              <a:t>Gray paints, gray because it's suitable for food machine</a:t>
            </a: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4817">
                                            <p:txEl>
                                              <p:pRg st="0" end="0"/>
                                            </p:txEl>
                                          </p:spTgt>
                                        </p:tgtEl>
                                        <p:attrNameLst>
                                          <p:attrName>style.visibility</p:attrName>
                                        </p:attrNameLst>
                                      </p:cBhvr>
                                      <p:to>
                                        <p:strVal val="visible"/>
                                      </p:to>
                                    </p:set>
                                    <p:anim calcmode="lin" valueType="num">
                                      <p:cBhvr additive="base">
                                        <p:cTn id="19" dur="500" fill="hold"/>
                                        <p:tgtEl>
                                          <p:spTgt spid="3481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48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34818"/>
                                        </p:tgtEl>
                                        <p:attrNameLst>
                                          <p:attrName>style.visibility</p:attrName>
                                        </p:attrNameLst>
                                      </p:cBhvr>
                                      <p:to>
                                        <p:strVal val="visible"/>
                                      </p:to>
                                    </p:set>
                                    <p:animEffect transition="in" filter="slide(fromBottom)">
                                      <p:cBhvr>
                                        <p:cTn id="25" dur="500"/>
                                        <p:tgtEl>
                                          <p:spTgt spid="34818"/>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 calcmode="lin" valueType="num">
                                      <p:cBhvr additive="base">
                                        <p:cTn id="3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Manufacture</a:t>
            </a:r>
            <a:endParaRPr lang="ar-SA" dirty="0"/>
          </a:p>
        </p:txBody>
      </p:sp>
      <p:sp>
        <p:nvSpPr>
          <p:cNvPr id="4" name="Rectangle 3"/>
          <p:cNvSpPr/>
          <p:nvPr/>
        </p:nvSpPr>
        <p:spPr>
          <a:xfrm>
            <a:off x="642910" y="1214422"/>
            <a:ext cx="1595309" cy="369332"/>
          </a:xfrm>
          <a:prstGeom prst="rect">
            <a:avLst/>
          </a:prstGeom>
        </p:spPr>
        <p:txBody>
          <a:bodyPr wrap="none">
            <a:spAutoFit/>
          </a:bodyPr>
          <a:lstStyle/>
          <a:p>
            <a:pPr algn="l"/>
            <a:r>
              <a:rPr lang="en-US" b="1" dirty="0" smtClean="0">
                <a:latin typeface="Times New Roman" pitchFamily="18" charset="0"/>
                <a:cs typeface="Times New Roman" pitchFamily="18" charset="0"/>
              </a:rPr>
              <a:t>Buy the pieces</a:t>
            </a:r>
            <a:endParaRPr lang="ar-SA" b="1" dirty="0">
              <a:latin typeface="Times New Roman" pitchFamily="18" charset="0"/>
              <a:cs typeface="Times New Roman" pitchFamily="18" charset="0"/>
            </a:endParaRPr>
          </a:p>
        </p:txBody>
      </p:sp>
      <p:sp>
        <p:nvSpPr>
          <p:cNvPr id="36865" name="Rectangle 1"/>
          <p:cNvSpPr>
            <a:spLocks noChangeArrowheads="1"/>
          </p:cNvSpPr>
          <p:nvPr/>
        </p:nvSpPr>
        <p:spPr bwMode="auto">
          <a:xfrm>
            <a:off x="113767" y="1500174"/>
            <a:ext cx="4243919"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buFontTx/>
              <a:buChar char="•"/>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Vacuum cleaner as shown in the figure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6866" name="Picture 2" descr="1367179993755"/>
          <p:cNvPicPr>
            <a:picLocks noChangeAspect="1" noChangeArrowheads="1"/>
          </p:cNvPicPr>
          <p:nvPr/>
        </p:nvPicPr>
        <p:blipFill>
          <a:blip r:embed="rId2"/>
          <a:srcRect/>
          <a:stretch>
            <a:fillRect/>
          </a:stretch>
        </p:blipFill>
        <p:spPr bwMode="auto">
          <a:xfrm>
            <a:off x="1427169" y="2357430"/>
            <a:ext cx="4144963" cy="26209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6865">
                                            <p:txEl>
                                              <p:pRg st="1" end="1"/>
                                            </p:txEl>
                                          </p:spTgt>
                                        </p:tgtEl>
                                        <p:attrNameLst>
                                          <p:attrName>style.visibility</p:attrName>
                                        </p:attrNameLst>
                                      </p:cBhvr>
                                      <p:to>
                                        <p:strVal val="visible"/>
                                      </p:to>
                                    </p:set>
                                    <p:anim calcmode="lin" valueType="num">
                                      <p:cBhvr additive="base">
                                        <p:cTn id="19" dur="500" fill="hold"/>
                                        <p:tgtEl>
                                          <p:spTgt spid="3686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686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36866"/>
                                        </p:tgtEl>
                                        <p:attrNameLst>
                                          <p:attrName>style.visibility</p:attrName>
                                        </p:attrNameLst>
                                      </p:cBhvr>
                                      <p:to>
                                        <p:strVal val="visible"/>
                                      </p:to>
                                    </p:set>
                                    <p:animEffect transition="in" filter="slide(fromBottom)">
                                      <p:cBhvr>
                                        <p:cTn id="25" dur="500"/>
                                        <p:tgtEl>
                                          <p:spTgt spid="368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Manufacture</a:t>
            </a:r>
            <a:endParaRPr lang="ar-SA" dirty="0"/>
          </a:p>
        </p:txBody>
      </p:sp>
      <p:sp>
        <p:nvSpPr>
          <p:cNvPr id="1025" name="Rectangle 1"/>
          <p:cNvSpPr>
            <a:spLocks noChangeArrowheads="1"/>
          </p:cNvSpPr>
          <p:nvPr/>
        </p:nvSpPr>
        <p:spPr bwMode="auto">
          <a:xfrm>
            <a:off x="0" y="1127453"/>
            <a:ext cx="9144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Build the frame of the machine by depend on the actual dimension ,as shown in figure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3" descr="C:\Users\heso\Downloads\861699_10151457907429313_1655198865_n.jpg"/>
          <p:cNvPicPr>
            <a:picLocks noChangeAspect="1" noChangeArrowheads="1"/>
          </p:cNvPicPr>
          <p:nvPr/>
        </p:nvPicPr>
        <p:blipFill>
          <a:blip r:embed="rId2"/>
          <a:srcRect/>
          <a:stretch>
            <a:fillRect/>
          </a:stretch>
        </p:blipFill>
        <p:spPr bwMode="auto">
          <a:xfrm>
            <a:off x="4035814" y="2000240"/>
            <a:ext cx="4393838" cy="328614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5">
                                            <p:txEl>
                                              <p:pRg st="0" end="0"/>
                                            </p:txEl>
                                          </p:spTgt>
                                        </p:tgtEl>
                                        <p:attrNameLst>
                                          <p:attrName>style.visibility</p:attrName>
                                        </p:attrNameLst>
                                      </p:cBhvr>
                                      <p:to>
                                        <p:strVal val="visible"/>
                                      </p:to>
                                    </p:set>
                                    <p:anim calcmode="lin" valueType="num">
                                      <p:cBhvr additive="base">
                                        <p:cTn id="13" dur="500" fill="hold"/>
                                        <p:tgtEl>
                                          <p:spTgt spid="102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2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slide(fromBottom)">
                                      <p:cBhvr>
                                        <p:cTn id="1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Manufacture</a:t>
            </a:r>
            <a:endParaRPr lang="ar-SA" dirty="0"/>
          </a:p>
        </p:txBody>
      </p:sp>
      <p:pic>
        <p:nvPicPr>
          <p:cNvPr id="38914" name="Picture 4" descr="C:\Users\heso\Downloads\862710_10151453426074313_155447474_n.jpg"/>
          <p:cNvPicPr>
            <a:picLocks noChangeAspect="1" noChangeArrowheads="1"/>
          </p:cNvPicPr>
          <p:nvPr/>
        </p:nvPicPr>
        <p:blipFill>
          <a:blip r:embed="rId2"/>
          <a:srcRect/>
          <a:stretch>
            <a:fillRect/>
          </a:stretch>
        </p:blipFill>
        <p:spPr bwMode="auto">
          <a:xfrm>
            <a:off x="3900894" y="1428736"/>
            <a:ext cx="5100262" cy="3000396"/>
          </a:xfrm>
          <a:prstGeom prst="rect">
            <a:avLst/>
          </a:prstGeom>
          <a:noFill/>
          <a:ln w="9525">
            <a:noFill/>
            <a:miter lim="800000"/>
            <a:headEnd/>
            <a:tailEnd/>
          </a:ln>
        </p:spPr>
      </p:pic>
      <p:sp>
        <p:nvSpPr>
          <p:cNvPr id="6" name="Rectangle 5"/>
          <p:cNvSpPr/>
          <p:nvPr/>
        </p:nvSpPr>
        <p:spPr>
          <a:xfrm>
            <a:off x="428596" y="1142984"/>
            <a:ext cx="3523102" cy="400110"/>
          </a:xfrm>
          <a:prstGeom prst="rect">
            <a:avLst/>
          </a:prstGeom>
        </p:spPr>
        <p:txBody>
          <a:bodyPr wrap="square">
            <a:spAutoFit/>
          </a:bodyPr>
          <a:lstStyle/>
          <a:p>
            <a:pPr algn="l"/>
            <a:r>
              <a:rPr lang="en-US" sz="2000" dirty="0" smtClean="0">
                <a:latin typeface="Times New Roman" pitchFamily="18" charset="0"/>
                <a:cs typeface="Times New Roman" pitchFamily="18" charset="0"/>
              </a:rPr>
              <a:t>The shaft (cutting)</a:t>
            </a:r>
            <a:endParaRPr lang="ar-SA" sz="2000" dirty="0">
              <a:latin typeface="Times New Roman" pitchFamily="18" charset="0"/>
              <a:cs typeface="Times New Roman" pitchFamily="18" charset="0"/>
            </a:endParaRPr>
          </a:p>
        </p:txBody>
      </p:sp>
      <p:sp>
        <p:nvSpPr>
          <p:cNvPr id="38916" name="Rectangle 4"/>
          <p:cNvSpPr>
            <a:spLocks noChangeArrowheads="1"/>
          </p:cNvSpPr>
          <p:nvPr/>
        </p:nvSpPr>
        <p:spPr bwMode="auto">
          <a:xfrm>
            <a:off x="0" y="4572008"/>
            <a:ext cx="9144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make the hole in the tow side of the shaft with 20 mm to facilities entering the house bearing into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8914"/>
                                        </p:tgtEl>
                                        <p:attrNameLst>
                                          <p:attrName>style.visibility</p:attrName>
                                        </p:attrNameLst>
                                      </p:cBhvr>
                                      <p:to>
                                        <p:strVal val="visible"/>
                                      </p:to>
                                    </p:set>
                                    <p:animEffect transition="in" filter="slide(fromBottom)">
                                      <p:cBhvr>
                                        <p:cTn id="13" dur="500"/>
                                        <p:tgtEl>
                                          <p:spTgt spid="3891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additive="base">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8916">
                                            <p:txEl>
                                              <p:pRg st="0" end="0"/>
                                            </p:txEl>
                                          </p:spTgt>
                                        </p:tgtEl>
                                        <p:attrNameLst>
                                          <p:attrName>style.visibility</p:attrName>
                                        </p:attrNameLst>
                                      </p:cBhvr>
                                      <p:to>
                                        <p:strVal val="visible"/>
                                      </p:to>
                                    </p:set>
                                    <p:anim calcmode="lin" valueType="num">
                                      <p:cBhvr additive="base">
                                        <p:cTn id="24" dur="500" fill="hold"/>
                                        <p:tgtEl>
                                          <p:spTgt spid="38916">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891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Manufacture</a:t>
            </a:r>
            <a:endParaRPr lang="ar-SA" dirty="0"/>
          </a:p>
        </p:txBody>
      </p:sp>
      <p:pic>
        <p:nvPicPr>
          <p:cNvPr id="39937" name="Picture 1" descr="1366827521944"/>
          <p:cNvPicPr>
            <a:picLocks noChangeAspect="1" noChangeArrowheads="1"/>
          </p:cNvPicPr>
          <p:nvPr/>
        </p:nvPicPr>
        <p:blipFill>
          <a:blip r:embed="rId2"/>
          <a:srcRect/>
          <a:stretch>
            <a:fillRect/>
          </a:stretch>
        </p:blipFill>
        <p:spPr bwMode="auto">
          <a:xfrm>
            <a:off x="428596" y="1071546"/>
            <a:ext cx="5293993" cy="4144966"/>
          </a:xfrm>
          <a:prstGeom prst="rect">
            <a:avLst/>
          </a:prstGeom>
          <a:noFill/>
          <a:ln w="9525">
            <a:noFill/>
            <a:miter lim="800000"/>
            <a:headEnd/>
            <a:tailEnd/>
          </a:ln>
        </p:spPr>
      </p:pic>
      <p:sp>
        <p:nvSpPr>
          <p:cNvPr id="5" name="Rectangle 4"/>
          <p:cNvSpPr/>
          <p:nvPr/>
        </p:nvSpPr>
        <p:spPr>
          <a:xfrm>
            <a:off x="1143008" y="5357826"/>
            <a:ext cx="8215338" cy="707886"/>
          </a:xfrm>
          <a:prstGeom prst="rect">
            <a:avLst/>
          </a:prstGeom>
        </p:spPr>
        <p:txBody>
          <a:bodyPr wrap="square">
            <a:spAutoFit/>
          </a:bodyPr>
          <a:lstStyle/>
          <a:p>
            <a:pPr algn="l"/>
            <a:r>
              <a:rPr lang="en-US" sz="2000" dirty="0" smtClean="0">
                <a:latin typeface="Times New Roman" pitchFamily="18" charset="0"/>
                <a:cs typeface="Times New Roman" pitchFamily="18" charset="0"/>
              </a:rPr>
              <a:t>The lathe machine used to make paths in all shafts, the specific paths used to install the ropes inside the shaft as shown in the fig </a:t>
            </a: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9937"/>
                                        </p:tgtEl>
                                        <p:attrNameLst>
                                          <p:attrName>style.visibility</p:attrName>
                                        </p:attrNameLst>
                                      </p:cBhvr>
                                      <p:to>
                                        <p:strVal val="visible"/>
                                      </p:to>
                                    </p:set>
                                    <p:animEffect transition="in" filter="slide(fromBottom)">
                                      <p:cBhvr>
                                        <p:cTn id="13" dur="500"/>
                                        <p:tgtEl>
                                          <p:spTgt spid="39937"/>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slide(fromBottom)">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4282" y="1481328"/>
            <a:ext cx="8686800" cy="4525963"/>
          </a:xfrm>
        </p:spPr>
        <p:txBody>
          <a:bodyPr>
            <a:normAutofit/>
          </a:bodyPr>
          <a:lstStyle/>
          <a:p>
            <a:pPr algn="l">
              <a:buNone/>
            </a:pPr>
            <a:r>
              <a:rPr lang="en-US" sz="2000" dirty="0" smtClean="0">
                <a:latin typeface="Times New Roman" pitchFamily="18" charset="0"/>
                <a:cs typeface="Times New Roman" pitchFamily="18" charset="0"/>
              </a:rPr>
              <a:t>The Sizing Machine interested in classify materials and crops in different sizes.</a:t>
            </a:r>
          </a:p>
          <a:p>
            <a:pPr algn="l">
              <a:buNone/>
            </a:pPr>
            <a:endParaRPr lang="en-US" sz="2000" dirty="0" smtClean="0">
              <a:latin typeface="Times New Roman" pitchFamily="18" charset="0"/>
              <a:cs typeface="Times New Roman" pitchFamily="18" charset="0"/>
            </a:endParaRPr>
          </a:p>
          <a:p>
            <a:pPr algn="l">
              <a:buNone/>
            </a:pPr>
            <a:r>
              <a:rPr lang="en-US" sz="2000" dirty="0" smtClean="0">
                <a:latin typeface="Times New Roman" pitchFamily="18" charset="0"/>
                <a:cs typeface="Times New Roman" pitchFamily="18" charset="0"/>
              </a:rPr>
              <a:t>The Sizing Machine has many general objectives, the main one is to grading or sorting olives or fruit, then separate it into small, medium, and large categories, and great flexibility in the choice of sizes.</a:t>
            </a:r>
          </a:p>
          <a:p>
            <a:pPr algn="l">
              <a:buNone/>
            </a:pPr>
            <a:endParaRPr lang="en-US" sz="2000" dirty="0" smtClean="0">
              <a:latin typeface="Times New Roman" pitchFamily="18" charset="0"/>
              <a:cs typeface="Times New Roman" pitchFamily="18" charset="0"/>
            </a:endParaRPr>
          </a:p>
          <a:p>
            <a:pPr algn="l">
              <a:buNone/>
            </a:pPr>
            <a:r>
              <a:rPr lang="en-US" sz="2000" dirty="0" smtClean="0">
                <a:latin typeface="Times New Roman" pitchFamily="18" charset="0"/>
                <a:cs typeface="Times New Roman" pitchFamily="18" charset="0"/>
              </a:rPr>
              <a:t>The sizing machine consist of  ropes put between four shafts  having same diameter and length , the ropes having different distances between each other, the minimum distance put at the beginning of the machine and the maximum distance put in the end of machine. The first shaft rotating by a small motor, when this shaft starts to rotate the machine will start to supply the classification product by a vibratory box , then the product will move on the ropes and it fall in different size store boxes (small, medium and large).</a:t>
            </a:r>
          </a:p>
          <a:p>
            <a:pPr algn="l">
              <a:buNone/>
            </a:pPr>
            <a:endParaRPr lang="en-US" sz="2000" dirty="0" smtClean="0">
              <a:latin typeface="Times New Roman" pitchFamily="18" charset="0"/>
              <a:cs typeface="Times New Roman" pitchFamily="18" charset="0"/>
            </a:endParaRPr>
          </a:p>
          <a:p>
            <a:pPr algn="l"/>
            <a:endParaRPr lang="ar-SA" sz="2000" dirty="0">
              <a:latin typeface="Times New Roman" pitchFamily="18" charset="0"/>
              <a:cs typeface="Times New Roman" pitchFamily="18" charset="0"/>
            </a:endParaRPr>
          </a:p>
        </p:txBody>
      </p:sp>
      <p:sp>
        <p:nvSpPr>
          <p:cNvPr id="3" name="Title 2"/>
          <p:cNvSpPr>
            <a:spLocks noGrp="1"/>
          </p:cNvSpPr>
          <p:nvPr>
            <p:ph type="title"/>
          </p:nvPr>
        </p:nvSpPr>
        <p:spPr/>
        <p:txBody>
          <a:bodyPr>
            <a:normAutofit/>
          </a:bodyPr>
          <a:lstStyle/>
          <a:p>
            <a:r>
              <a:rPr lang="en-US" dirty="0" smtClean="0"/>
              <a:t>Quick review</a:t>
            </a:r>
            <a:endParaRPr lang="ar-SA"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Manufacture</a:t>
            </a:r>
            <a:endParaRPr lang="ar-SA" dirty="0"/>
          </a:p>
        </p:txBody>
      </p:sp>
      <p:sp>
        <p:nvSpPr>
          <p:cNvPr id="4" name="Rectangle 3"/>
          <p:cNvSpPr/>
          <p:nvPr/>
        </p:nvSpPr>
        <p:spPr>
          <a:xfrm>
            <a:off x="2285984" y="5643578"/>
            <a:ext cx="6500842" cy="400110"/>
          </a:xfrm>
          <a:prstGeom prst="rect">
            <a:avLst/>
          </a:prstGeom>
        </p:spPr>
        <p:txBody>
          <a:bodyPr wrap="square">
            <a:spAutoFit/>
          </a:bodyPr>
          <a:lstStyle/>
          <a:p>
            <a:pPr algn="l"/>
            <a:r>
              <a:rPr lang="en-US" sz="2000" dirty="0" smtClean="0">
                <a:latin typeface="Times New Roman" pitchFamily="18" charset="0"/>
                <a:cs typeface="Times New Roman" pitchFamily="18" charset="0"/>
              </a:rPr>
              <a:t>fixed the shaft into frame by use screws </a:t>
            </a:r>
            <a:endParaRPr lang="ar-SA" sz="2000" dirty="0">
              <a:latin typeface="Times New Roman" pitchFamily="18" charset="0"/>
              <a:cs typeface="Times New Roman" pitchFamily="18" charset="0"/>
            </a:endParaRPr>
          </a:p>
        </p:txBody>
      </p:sp>
      <p:pic>
        <p:nvPicPr>
          <p:cNvPr id="2050" name="Picture 5" descr="C:\Users\heso\Downloads\861968_10151457901054313_1994605373_n.jpg"/>
          <p:cNvPicPr>
            <a:picLocks noChangeAspect="1" noChangeArrowheads="1"/>
          </p:cNvPicPr>
          <p:nvPr/>
        </p:nvPicPr>
        <p:blipFill>
          <a:blip r:embed="rId2"/>
          <a:srcRect/>
          <a:stretch>
            <a:fillRect/>
          </a:stretch>
        </p:blipFill>
        <p:spPr bwMode="auto">
          <a:xfrm>
            <a:off x="1714509" y="1985970"/>
            <a:ext cx="5500697" cy="330041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slide(fromBottom)">
                                      <p:cBhvr>
                                        <p:cTn id="13" dur="500"/>
                                        <p:tgtEl>
                                          <p:spTgt spid="2050"/>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slide(fromBottom)">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Manufacture</a:t>
            </a:r>
            <a:endParaRPr lang="ar-SA" dirty="0"/>
          </a:p>
        </p:txBody>
      </p:sp>
      <p:sp>
        <p:nvSpPr>
          <p:cNvPr id="4" name="Rectangle 3"/>
          <p:cNvSpPr/>
          <p:nvPr/>
        </p:nvSpPr>
        <p:spPr>
          <a:xfrm>
            <a:off x="5133700" y="5457782"/>
            <a:ext cx="2295820" cy="400110"/>
          </a:xfrm>
          <a:prstGeom prst="rect">
            <a:avLst/>
          </a:prstGeom>
        </p:spPr>
        <p:txBody>
          <a:bodyPr wrap="none">
            <a:spAutoFit/>
          </a:bodyPr>
          <a:lstStyle/>
          <a:p>
            <a:r>
              <a:rPr lang="en-US" sz="2000" dirty="0" smtClean="0">
                <a:latin typeface="Times New Roman" pitchFamily="18" charset="0"/>
                <a:cs typeface="Times New Roman" pitchFamily="18" charset="0"/>
              </a:rPr>
              <a:t>Final shape of frame</a:t>
            </a:r>
            <a:endParaRPr lang="ar-SA" sz="2000" dirty="0">
              <a:latin typeface="Times New Roman" pitchFamily="18" charset="0"/>
              <a:cs typeface="Times New Roman" pitchFamily="18" charset="0"/>
            </a:endParaRPr>
          </a:p>
        </p:txBody>
      </p:sp>
      <p:pic>
        <p:nvPicPr>
          <p:cNvPr id="3074" name="Picture 2" descr="1367695721340"/>
          <p:cNvPicPr>
            <a:picLocks noChangeAspect="1" noChangeArrowheads="1"/>
          </p:cNvPicPr>
          <p:nvPr/>
        </p:nvPicPr>
        <p:blipFill>
          <a:blip r:embed="rId2"/>
          <a:srcRect/>
          <a:stretch>
            <a:fillRect/>
          </a:stretch>
        </p:blipFill>
        <p:spPr bwMode="auto">
          <a:xfrm>
            <a:off x="2571736" y="1239850"/>
            <a:ext cx="5402263" cy="40465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074"/>
                                        </p:tgtEl>
                                        <p:attrNameLst>
                                          <p:attrName>style.visibility</p:attrName>
                                        </p:attrNameLst>
                                      </p:cBhvr>
                                      <p:to>
                                        <p:strVal val="visible"/>
                                      </p:to>
                                    </p:set>
                                    <p:animEffect transition="in" filter="slide(fromBottom)">
                                      <p:cBhvr>
                                        <p:cTn id="13" dur="500"/>
                                        <p:tgtEl>
                                          <p:spTgt spid="3074"/>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slide(fromBottom)">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df.avi">
            <a:hlinkClick r:id="" action="ppaction://media"/>
          </p:cNvPr>
          <p:cNvPicPr>
            <a:picLocks noRot="1" noChangeAspect="1"/>
          </p:cNvPicPr>
          <p:nvPr>
            <a:videoFile r:link="rId1"/>
          </p:nvPr>
        </p:nvPicPr>
        <p:blipFill>
          <a:blip r:embed="rId3"/>
          <a:stretch>
            <a:fillRect/>
          </a:stretch>
        </p:blipFill>
        <p:spPr>
          <a:xfrm>
            <a:off x="285720" y="214291"/>
            <a:ext cx="8643998" cy="5895998"/>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p:cTn id="7" fill="hold" display="0">
                  <p:stCondLst>
                    <p:cond delay="indefinite"/>
                  </p:stCondLst>
                  <p:endCondLst>
                    <p:cond evt="onNext" delay="0">
                      <p:tgtEl>
                        <p:sldTgt/>
                      </p:tgtEl>
                    </p:cond>
                    <p:cond evt="onPrev" delay="0">
                      <p:tgtEl>
                        <p:sldTgt/>
                      </p:tgtEl>
                    </p:cond>
                  </p:endCondLst>
                </p:cTn>
                <p:tgtEl>
                  <p:spTgt spid="3"/>
                </p:tgtEl>
              </p:cMediaNode>
            </p:vide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20130225_131040.jpg"/>
          <p:cNvPicPr>
            <a:picLocks noGrp="1" noChangeAspect="1"/>
          </p:cNvPicPr>
          <p:nvPr>
            <p:ph idx="1"/>
          </p:nvPr>
        </p:nvPicPr>
        <p:blipFill>
          <a:blip r:embed="rId2" cstate="print"/>
          <a:stretch>
            <a:fillRect/>
          </a:stretch>
        </p:blipFill>
        <p:spPr>
          <a:xfrm>
            <a:off x="0" y="0"/>
            <a:ext cx="9144000" cy="6858001"/>
          </a:xfrm>
        </p:spPr>
      </p:pic>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20130227_154853.jpg"/>
          <p:cNvPicPr>
            <a:picLocks noGrp="1" noChangeAspect="1"/>
          </p:cNvPicPr>
          <p:nvPr>
            <p:ph idx="1"/>
          </p:nvPr>
        </p:nvPicPr>
        <p:blipFill>
          <a:blip r:embed="rId2" cstate="print"/>
          <a:stretch>
            <a:fillRect/>
          </a:stretch>
        </p:blipFill>
        <p:spPr>
          <a:xfrm>
            <a:off x="0" y="0"/>
            <a:ext cx="4357686" cy="6858000"/>
          </a:xfrm>
        </p:spPr>
      </p:pic>
      <p:sp>
        <p:nvSpPr>
          <p:cNvPr id="3" name="Title 2"/>
          <p:cNvSpPr>
            <a:spLocks noGrp="1"/>
          </p:cNvSpPr>
          <p:nvPr>
            <p:ph type="title"/>
          </p:nvPr>
        </p:nvSpPr>
        <p:spPr/>
        <p:txBody>
          <a:bodyPr/>
          <a:lstStyle/>
          <a:p>
            <a:endParaRPr lang="ar-SA"/>
          </a:p>
        </p:txBody>
      </p:sp>
      <p:pic>
        <p:nvPicPr>
          <p:cNvPr id="5" name="Picture 4" descr="20130227_155009.jpg"/>
          <p:cNvPicPr>
            <a:picLocks noChangeAspect="1"/>
          </p:cNvPicPr>
          <p:nvPr/>
        </p:nvPicPr>
        <p:blipFill>
          <a:blip r:embed="rId3" cstate="print"/>
          <a:stretch>
            <a:fillRect/>
          </a:stretch>
        </p:blipFill>
        <p:spPr>
          <a:xfrm>
            <a:off x="4357686" y="0"/>
            <a:ext cx="4786314" cy="685800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20130420_143952.jpg"/>
          <p:cNvPicPr>
            <a:picLocks noGrp="1" noChangeAspect="1"/>
          </p:cNvPicPr>
          <p:nvPr>
            <p:ph idx="1"/>
          </p:nvPr>
        </p:nvPicPr>
        <p:blipFill>
          <a:blip r:embed="rId2" cstate="print"/>
          <a:stretch>
            <a:fillRect/>
          </a:stretch>
        </p:blipFill>
        <p:spPr>
          <a:xfrm>
            <a:off x="0" y="0"/>
            <a:ext cx="4357686" cy="6858000"/>
          </a:xfrm>
        </p:spPr>
      </p:pic>
      <p:sp>
        <p:nvSpPr>
          <p:cNvPr id="3" name="Title 2"/>
          <p:cNvSpPr>
            <a:spLocks noGrp="1"/>
          </p:cNvSpPr>
          <p:nvPr>
            <p:ph type="title"/>
          </p:nvPr>
        </p:nvSpPr>
        <p:spPr/>
        <p:txBody>
          <a:bodyPr/>
          <a:lstStyle/>
          <a:p>
            <a:endParaRPr lang="ar-SA"/>
          </a:p>
        </p:txBody>
      </p:sp>
      <p:pic>
        <p:nvPicPr>
          <p:cNvPr id="5" name="Picture 4" descr="20130504_133214.jpg"/>
          <p:cNvPicPr>
            <a:picLocks noChangeAspect="1"/>
          </p:cNvPicPr>
          <p:nvPr/>
        </p:nvPicPr>
        <p:blipFill>
          <a:blip r:embed="rId3" cstate="print"/>
          <a:stretch>
            <a:fillRect/>
          </a:stretch>
        </p:blipFill>
        <p:spPr>
          <a:xfrm>
            <a:off x="4357686" y="0"/>
            <a:ext cx="4786314" cy="6858000"/>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20130504_133207.jpg"/>
          <p:cNvPicPr>
            <a:picLocks noGrp="1" noChangeAspect="1"/>
          </p:cNvPicPr>
          <p:nvPr>
            <p:ph idx="1"/>
          </p:nvPr>
        </p:nvPicPr>
        <p:blipFill>
          <a:blip r:embed="rId2" cstate="print"/>
          <a:stretch>
            <a:fillRect/>
          </a:stretch>
        </p:blipFill>
        <p:spPr>
          <a:xfrm>
            <a:off x="5929322" y="0"/>
            <a:ext cx="3214678" cy="6858000"/>
          </a:xfrm>
        </p:spPr>
      </p:pic>
      <p:sp>
        <p:nvSpPr>
          <p:cNvPr id="3" name="Title 2"/>
          <p:cNvSpPr>
            <a:spLocks noGrp="1"/>
          </p:cNvSpPr>
          <p:nvPr>
            <p:ph type="title"/>
          </p:nvPr>
        </p:nvSpPr>
        <p:spPr/>
        <p:txBody>
          <a:bodyPr/>
          <a:lstStyle/>
          <a:p>
            <a:endParaRPr lang="ar-SA"/>
          </a:p>
        </p:txBody>
      </p:sp>
      <p:pic>
        <p:nvPicPr>
          <p:cNvPr id="5" name="Picture 4" descr="20130504_133224.jpg"/>
          <p:cNvPicPr>
            <a:picLocks noChangeAspect="1"/>
          </p:cNvPicPr>
          <p:nvPr/>
        </p:nvPicPr>
        <p:blipFill>
          <a:blip r:embed="rId3" cstate="print"/>
          <a:stretch>
            <a:fillRect/>
          </a:stretch>
        </p:blipFill>
        <p:spPr>
          <a:xfrm>
            <a:off x="0" y="0"/>
            <a:ext cx="5929322" cy="685800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20130504_133334.jpg"/>
          <p:cNvPicPr>
            <a:picLocks noGrp="1" noChangeAspect="1"/>
          </p:cNvPicPr>
          <p:nvPr>
            <p:ph idx="1"/>
          </p:nvPr>
        </p:nvPicPr>
        <p:blipFill>
          <a:blip r:embed="rId2" cstate="print"/>
          <a:stretch>
            <a:fillRect/>
          </a:stretch>
        </p:blipFill>
        <p:spPr>
          <a:xfrm rot="16200000">
            <a:off x="-857250" y="857250"/>
            <a:ext cx="6858000" cy="5143500"/>
          </a:xfrm>
        </p:spPr>
      </p:pic>
      <p:sp>
        <p:nvSpPr>
          <p:cNvPr id="3" name="Title 2"/>
          <p:cNvSpPr>
            <a:spLocks noGrp="1"/>
          </p:cNvSpPr>
          <p:nvPr>
            <p:ph type="title"/>
          </p:nvPr>
        </p:nvSpPr>
        <p:spPr/>
        <p:txBody>
          <a:bodyPr/>
          <a:lstStyle/>
          <a:p>
            <a:endParaRPr lang="ar-SA"/>
          </a:p>
        </p:txBody>
      </p:sp>
      <p:pic>
        <p:nvPicPr>
          <p:cNvPr id="6" name="Picture 5" descr="20130504_172204.jpg"/>
          <p:cNvPicPr>
            <a:picLocks noChangeAspect="1"/>
          </p:cNvPicPr>
          <p:nvPr/>
        </p:nvPicPr>
        <p:blipFill>
          <a:blip r:embed="rId3" cstate="print"/>
          <a:stretch>
            <a:fillRect/>
          </a:stretch>
        </p:blipFill>
        <p:spPr>
          <a:xfrm>
            <a:off x="5143504" y="0"/>
            <a:ext cx="4000496" cy="6858000"/>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20130504_171528.jpg"/>
          <p:cNvPicPr>
            <a:picLocks noGrp="1" noChangeAspect="1"/>
          </p:cNvPicPr>
          <p:nvPr>
            <p:ph idx="1"/>
          </p:nvPr>
        </p:nvPicPr>
        <p:blipFill>
          <a:blip r:embed="rId2" cstate="print"/>
          <a:stretch>
            <a:fillRect/>
          </a:stretch>
        </p:blipFill>
        <p:spPr>
          <a:xfrm>
            <a:off x="0" y="0"/>
            <a:ext cx="9144000" cy="6858000"/>
          </a:xfrm>
        </p:spPr>
      </p:pic>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20130504_172157.jpg"/>
          <p:cNvPicPr>
            <a:picLocks noGrp="1" noChangeAspect="1"/>
          </p:cNvPicPr>
          <p:nvPr>
            <p:ph idx="1"/>
          </p:nvPr>
        </p:nvPicPr>
        <p:blipFill>
          <a:blip r:embed="rId2" cstate="print"/>
          <a:stretch>
            <a:fillRect/>
          </a:stretch>
        </p:blipFill>
        <p:spPr>
          <a:xfrm>
            <a:off x="-32" y="-24"/>
            <a:ext cx="4714908" cy="6858024"/>
          </a:xfrm>
        </p:spPr>
      </p:pic>
      <p:sp>
        <p:nvSpPr>
          <p:cNvPr id="3" name="Title 2"/>
          <p:cNvSpPr>
            <a:spLocks noGrp="1"/>
          </p:cNvSpPr>
          <p:nvPr>
            <p:ph type="title"/>
          </p:nvPr>
        </p:nvSpPr>
        <p:spPr/>
        <p:txBody>
          <a:bodyPr/>
          <a:lstStyle/>
          <a:p>
            <a:endParaRPr lang="ar-SA"/>
          </a:p>
        </p:txBody>
      </p:sp>
      <p:pic>
        <p:nvPicPr>
          <p:cNvPr id="5" name="Picture 4" descr="20130504_175226.jpg"/>
          <p:cNvPicPr>
            <a:picLocks noChangeAspect="1"/>
          </p:cNvPicPr>
          <p:nvPr/>
        </p:nvPicPr>
        <p:blipFill>
          <a:blip r:embed="rId3" cstate="print"/>
          <a:stretch>
            <a:fillRect/>
          </a:stretch>
        </p:blipFill>
        <p:spPr>
          <a:xfrm>
            <a:off x="4714876" y="0"/>
            <a:ext cx="4429124" cy="68580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4282" y="214290"/>
            <a:ext cx="8229600" cy="1143000"/>
          </a:xfrm>
        </p:spPr>
        <p:txBody>
          <a:bodyPr>
            <a:normAutofit/>
          </a:bodyPr>
          <a:lstStyle/>
          <a:p>
            <a:r>
              <a:rPr lang="en-US" dirty="0" smtClean="0"/>
              <a:t>Final Design</a:t>
            </a:r>
            <a:endParaRPr lang="ar-SA" dirty="0"/>
          </a:p>
        </p:txBody>
      </p:sp>
      <p:pic>
        <p:nvPicPr>
          <p:cNvPr id="6" name="Content Placeholder 5" descr="sizing machine.PNG"/>
          <p:cNvPicPr>
            <a:picLocks noGrp="1" noChangeAspect="1"/>
          </p:cNvPicPr>
          <p:nvPr>
            <p:ph idx="1"/>
          </p:nvPr>
        </p:nvPicPr>
        <p:blipFill>
          <a:blip r:embed="rId2"/>
          <a:stretch>
            <a:fillRect/>
          </a:stretch>
        </p:blipFill>
        <p:spPr>
          <a:xfrm>
            <a:off x="3857620" y="803241"/>
            <a:ext cx="5138782" cy="5626155"/>
          </a:xfrm>
        </p:spPr>
      </p:pic>
      <p:sp>
        <p:nvSpPr>
          <p:cNvPr id="7" name="TextBox 6"/>
          <p:cNvSpPr txBox="1"/>
          <p:nvPr/>
        </p:nvSpPr>
        <p:spPr>
          <a:xfrm>
            <a:off x="-32" y="1214422"/>
            <a:ext cx="3857652" cy="2554545"/>
          </a:xfrm>
          <a:prstGeom prst="rect">
            <a:avLst/>
          </a:prstGeom>
          <a:noFill/>
        </p:spPr>
        <p:txBody>
          <a:bodyPr wrap="square" rtlCol="1">
            <a:spAutoFit/>
          </a:bodyPr>
          <a:lstStyle/>
          <a:p>
            <a:pPr algn="l"/>
            <a:r>
              <a:rPr lang="en-US" sz="2000" dirty="0" smtClean="0">
                <a:latin typeface="Times New Roman" pitchFamily="18" charset="0"/>
                <a:cs typeface="Times New Roman" pitchFamily="18" charset="0"/>
              </a:rPr>
              <a:t>-  As we can see in this picture , is the final shape of sizing machine</a:t>
            </a:r>
          </a:p>
          <a:p>
            <a:pPr algn="l"/>
            <a:r>
              <a:rPr lang="en-US" sz="2000" dirty="0" smtClean="0">
                <a:latin typeface="Times New Roman" pitchFamily="18" charset="0"/>
                <a:cs typeface="Times New Roman" pitchFamily="18" charset="0"/>
              </a:rPr>
              <a:t> </a:t>
            </a:r>
          </a:p>
          <a:p>
            <a:pPr algn="l"/>
            <a:r>
              <a:rPr lang="en-US" sz="2000" dirty="0" smtClean="0">
                <a:latin typeface="Times New Roman" pitchFamily="18" charset="0"/>
                <a:cs typeface="Times New Roman" pitchFamily="18" charset="0"/>
              </a:rPr>
              <a:t>-  This picture show all component </a:t>
            </a:r>
            <a:endParaRPr lang="ar-SA" sz="2000" dirty="0" smtClean="0">
              <a:latin typeface="Times New Roman" pitchFamily="18" charset="0"/>
              <a:cs typeface="Times New Roman" pitchFamily="18" charset="0"/>
            </a:endParaRPr>
          </a:p>
          <a:p>
            <a:pPr algn="l"/>
            <a:r>
              <a:rPr lang="en-US" sz="2000" dirty="0" smtClean="0">
                <a:latin typeface="Times New Roman" pitchFamily="18" charset="0"/>
                <a:cs typeface="Times New Roman" pitchFamily="18" charset="0"/>
              </a:rPr>
              <a:t>of our machine</a:t>
            </a:r>
          </a:p>
          <a:p>
            <a:pPr algn="l"/>
            <a:endParaRPr lang="en-US" sz="2000" dirty="0" smtClean="0">
              <a:latin typeface="Times New Roman" pitchFamily="18" charset="0"/>
              <a:cs typeface="Times New Roman" pitchFamily="18" charset="0"/>
            </a:endParaRPr>
          </a:p>
          <a:p>
            <a:pPr algn="l"/>
            <a:r>
              <a:rPr lang="en-US" sz="2000" dirty="0" smtClean="0">
                <a:latin typeface="Times New Roman" pitchFamily="18" charset="0"/>
                <a:cs typeface="Times New Roman" pitchFamily="18" charset="0"/>
              </a:rPr>
              <a:t>-  In next slides , show the dimension of machine and design.  </a:t>
            </a:r>
            <a:endParaRPr lang="ar-SA" sz="2000" dirty="0">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 calcmode="lin" valueType="num">
                                      <p:cBhvr additive="base">
                                        <p:cTn id="2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anim calcmode="lin" valueType="num">
                                      <p:cBhvr additive="base">
                                        <p:cTn id="3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20130504_192523.jpg"/>
          <p:cNvPicPr>
            <a:picLocks noGrp="1" noChangeAspect="1"/>
          </p:cNvPicPr>
          <p:nvPr>
            <p:ph idx="1"/>
          </p:nvPr>
        </p:nvPicPr>
        <p:blipFill>
          <a:blip r:embed="rId2" cstate="print"/>
          <a:stretch>
            <a:fillRect/>
          </a:stretch>
        </p:blipFill>
        <p:spPr>
          <a:xfrm>
            <a:off x="-32" y="0"/>
            <a:ext cx="9144032" cy="6858000"/>
          </a:xfrm>
        </p:spPr>
      </p:pic>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20130505_182711.jpg"/>
          <p:cNvPicPr>
            <a:picLocks noGrp="1" noChangeAspect="1"/>
          </p:cNvPicPr>
          <p:nvPr>
            <p:ph idx="1"/>
          </p:nvPr>
        </p:nvPicPr>
        <p:blipFill>
          <a:blip r:embed="rId2" cstate="print"/>
          <a:stretch>
            <a:fillRect/>
          </a:stretch>
        </p:blipFill>
        <p:spPr>
          <a:xfrm>
            <a:off x="0" y="-24"/>
            <a:ext cx="9144000" cy="6858024"/>
          </a:xfrm>
        </p:spPr>
      </p:pic>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ar-SA"/>
          </a:p>
        </p:txBody>
      </p:sp>
      <p:pic>
        <p:nvPicPr>
          <p:cNvPr id="8" name="Content Placeholder 7" descr="20130506_141855.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20130506_142103.jpg"/>
          <p:cNvPicPr>
            <a:picLocks noGrp="1" noChangeAspect="1"/>
          </p:cNvPicPr>
          <p:nvPr>
            <p:ph idx="1"/>
          </p:nvPr>
        </p:nvPicPr>
        <p:blipFill>
          <a:blip r:embed="rId2" cstate="print"/>
          <a:stretch>
            <a:fillRect/>
          </a:stretch>
        </p:blipFill>
        <p:spPr>
          <a:xfrm>
            <a:off x="0" y="0"/>
            <a:ext cx="9144000" cy="6858000"/>
          </a:xfrm>
        </p:spPr>
      </p:pic>
      <p:sp>
        <p:nvSpPr>
          <p:cNvPr id="3" name="Title 2"/>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Shaft Design</a:t>
            </a:r>
            <a:endParaRPr lang="ar-SA" dirty="0"/>
          </a:p>
        </p:txBody>
      </p:sp>
      <p:pic>
        <p:nvPicPr>
          <p:cNvPr id="1026" name="Picture 2" descr="Capture2"/>
          <p:cNvPicPr>
            <a:picLocks noChangeAspect="1" noChangeArrowheads="1"/>
          </p:cNvPicPr>
          <p:nvPr/>
        </p:nvPicPr>
        <p:blipFill>
          <a:blip r:embed="rId2"/>
          <a:srcRect/>
          <a:stretch>
            <a:fillRect/>
          </a:stretch>
        </p:blipFill>
        <p:spPr bwMode="auto">
          <a:xfrm>
            <a:off x="3714744" y="1071546"/>
            <a:ext cx="5394325" cy="1668463"/>
          </a:xfrm>
          <a:prstGeom prst="rect">
            <a:avLst/>
          </a:prstGeom>
          <a:noFill/>
          <a:ln w="9525">
            <a:noFill/>
            <a:miter lim="800000"/>
            <a:headEnd/>
            <a:tailEnd/>
          </a:ln>
        </p:spPr>
      </p:pic>
      <p:pic>
        <p:nvPicPr>
          <p:cNvPr id="1027" name="Picture 3" descr="Capture4"/>
          <p:cNvPicPr>
            <a:picLocks noChangeAspect="1" noChangeArrowheads="1"/>
          </p:cNvPicPr>
          <p:nvPr/>
        </p:nvPicPr>
        <p:blipFill>
          <a:blip r:embed="rId3"/>
          <a:srcRect/>
          <a:stretch>
            <a:fillRect/>
          </a:stretch>
        </p:blipFill>
        <p:spPr bwMode="auto">
          <a:xfrm>
            <a:off x="5932493" y="2714620"/>
            <a:ext cx="2640035" cy="2230073"/>
          </a:xfrm>
          <a:prstGeom prst="rect">
            <a:avLst/>
          </a:prstGeom>
          <a:noFill/>
          <a:ln w="9525">
            <a:noFill/>
            <a:miter lim="800000"/>
            <a:headEnd/>
            <a:tailEnd/>
          </a:ln>
        </p:spPr>
      </p:pic>
      <p:sp>
        <p:nvSpPr>
          <p:cNvPr id="7" name="Rectangle 6"/>
          <p:cNvSpPr/>
          <p:nvPr/>
        </p:nvSpPr>
        <p:spPr>
          <a:xfrm>
            <a:off x="571472" y="1357298"/>
            <a:ext cx="2575996" cy="1015663"/>
          </a:xfrm>
          <a:prstGeom prst="rect">
            <a:avLst/>
          </a:prstGeom>
        </p:spPr>
        <p:txBody>
          <a:bodyPr wrap="square">
            <a:spAutoFit/>
          </a:bodyPr>
          <a:lstStyle/>
          <a:p>
            <a:pPr algn="l"/>
            <a:r>
              <a:rPr lang="en-US" sz="2000" dirty="0" smtClean="0">
                <a:latin typeface="Times New Roman" pitchFamily="18" charset="0"/>
                <a:cs typeface="Times New Roman" pitchFamily="18" charset="0"/>
              </a:rPr>
              <a:t>Shafts </a:t>
            </a:r>
            <a:r>
              <a:rPr lang="en-US" sz="2000" dirty="0">
                <a:latin typeface="Times New Roman" pitchFamily="18" charset="0"/>
                <a:cs typeface="Times New Roman" pitchFamily="18" charset="0"/>
              </a:rPr>
              <a:t>are </a:t>
            </a:r>
            <a:r>
              <a:rPr lang="en-US" sz="2000" dirty="0" smtClean="0">
                <a:latin typeface="Times New Roman" pitchFamily="18" charset="0"/>
                <a:cs typeface="Times New Roman" pitchFamily="18" charset="0"/>
              </a:rPr>
              <a:t>solid</a:t>
            </a:r>
          </a:p>
          <a:p>
            <a:pPr algn="l"/>
            <a:r>
              <a:rPr lang="en-US" sz="2000" dirty="0" smtClean="0">
                <a:latin typeface="Times New Roman" pitchFamily="18" charset="0"/>
                <a:cs typeface="Times New Roman" pitchFamily="18" charset="0"/>
              </a:rPr>
              <a:t>have 5 cm diameters</a:t>
            </a:r>
            <a:endParaRPr lang="ar-SA" sz="2000" dirty="0" smtClean="0">
              <a:latin typeface="Times New Roman" pitchFamily="18" charset="0"/>
              <a:cs typeface="Times New Roman" pitchFamily="18" charset="0"/>
            </a:endParaRPr>
          </a:p>
          <a:p>
            <a:pPr algn="l"/>
            <a:endParaRPr lang="ar-SA" sz="2000" dirty="0">
              <a:latin typeface="Times New Roman" pitchFamily="18" charset="0"/>
              <a:cs typeface="Times New Roman" pitchFamily="18" charset="0"/>
            </a:endParaRPr>
          </a:p>
        </p:txBody>
      </p:sp>
      <p:sp>
        <p:nvSpPr>
          <p:cNvPr id="9" name="Rectangle 8"/>
          <p:cNvSpPr/>
          <p:nvPr/>
        </p:nvSpPr>
        <p:spPr>
          <a:xfrm>
            <a:off x="71406" y="2928934"/>
            <a:ext cx="5715024" cy="400110"/>
          </a:xfrm>
          <a:prstGeom prst="rect">
            <a:avLst/>
          </a:prstGeom>
        </p:spPr>
        <p:txBody>
          <a:bodyPr wrap="square">
            <a:spAutoFit/>
          </a:bodyPr>
          <a:lstStyle/>
          <a:p>
            <a:pPr algn="l"/>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2 cm is to let the shaft to put in the house bearing</a:t>
            </a:r>
            <a:endParaRPr lang="ar-SA" sz="2000" dirty="0">
              <a:latin typeface="Times New Roman" pitchFamily="18" charset="0"/>
              <a:cs typeface="Times New Roman" pitchFamily="18" charset="0"/>
            </a:endParaRPr>
          </a:p>
        </p:txBody>
      </p:sp>
      <p:pic>
        <p:nvPicPr>
          <p:cNvPr id="1028" name="Picture 4" descr="sgs"/>
          <p:cNvPicPr>
            <a:picLocks noChangeAspect="1" noChangeArrowheads="1"/>
          </p:cNvPicPr>
          <p:nvPr/>
        </p:nvPicPr>
        <p:blipFill>
          <a:blip r:embed="rId4"/>
          <a:srcRect/>
          <a:stretch>
            <a:fillRect/>
          </a:stretch>
        </p:blipFill>
        <p:spPr bwMode="auto">
          <a:xfrm>
            <a:off x="3714744" y="5000660"/>
            <a:ext cx="5394325" cy="1785926"/>
          </a:xfrm>
          <a:prstGeom prst="rect">
            <a:avLst/>
          </a:prstGeom>
          <a:noFill/>
          <a:ln w="9525">
            <a:noFill/>
            <a:miter lim="800000"/>
            <a:headEnd/>
            <a:tailEnd/>
          </a:ln>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slide(fromBottom)">
                                      <p:cBhvr>
                                        <p:cTn id="13" dur="500"/>
                                        <p:tgtEl>
                                          <p:spTgt spid="1026"/>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slide(fromBottom)">
                                      <p:cBhvr>
                                        <p:cTn id="18" dur="500"/>
                                        <p:tgtEl>
                                          <p:spTgt spid="7">
                                            <p:txEl>
                                              <p:pRg st="0" end="0"/>
                                            </p:txEl>
                                          </p:spTgt>
                                        </p:tgtEl>
                                      </p:cBhvr>
                                    </p:animEffect>
                                  </p:childTnLst>
                                </p:cTn>
                              </p:par>
                              <p:par>
                                <p:cTn id="19" presetID="12" presetClass="entr" presetSubtype="4" fill="hold"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slide(fromBottom)">
                                      <p:cBhvr>
                                        <p:cTn id="21" dur="500"/>
                                        <p:tgtEl>
                                          <p:spTgt spid="7">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nodeType="clickEffect">
                                  <p:stCondLst>
                                    <p:cond delay="0"/>
                                  </p:stCondLst>
                                  <p:childTnLst>
                                    <p:set>
                                      <p:cBhvr>
                                        <p:cTn id="25" dur="1" fill="hold">
                                          <p:stCondLst>
                                            <p:cond delay="0"/>
                                          </p:stCondLst>
                                        </p:cTn>
                                        <p:tgtEl>
                                          <p:spTgt spid="1027"/>
                                        </p:tgtEl>
                                        <p:attrNameLst>
                                          <p:attrName>style.visibility</p:attrName>
                                        </p:attrNameLst>
                                      </p:cBhvr>
                                      <p:to>
                                        <p:strVal val="visible"/>
                                      </p:to>
                                    </p:set>
                                    <p:animEffect transition="in" filter="slide(fromBottom)">
                                      <p:cBhvr>
                                        <p:cTn id="26" dur="500"/>
                                        <p:tgtEl>
                                          <p:spTgt spid="1027"/>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animEffect transition="in" filter="slide(fromBottom)">
                                      <p:cBhvr>
                                        <p:cTn id="31" dur="500"/>
                                        <p:tgtEl>
                                          <p:spTgt spid="9">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nodeType="clickEffect">
                                  <p:stCondLst>
                                    <p:cond delay="0"/>
                                  </p:stCondLst>
                                  <p:childTnLst>
                                    <p:set>
                                      <p:cBhvr>
                                        <p:cTn id="35" dur="1" fill="hold">
                                          <p:stCondLst>
                                            <p:cond delay="0"/>
                                          </p:stCondLst>
                                        </p:cTn>
                                        <p:tgtEl>
                                          <p:spTgt spid="1028"/>
                                        </p:tgtEl>
                                        <p:attrNameLst>
                                          <p:attrName>style.visibility</p:attrName>
                                        </p:attrNameLst>
                                      </p:cBhvr>
                                      <p:to>
                                        <p:strVal val="visible"/>
                                      </p:to>
                                    </p:set>
                                    <p:animEffect transition="in" filter="slide(fromBottom)">
                                      <p:cBhvr>
                                        <p:cTn id="36"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Ropes Design</a:t>
            </a:r>
            <a:endParaRPr lang="ar-SA" dirty="0"/>
          </a:p>
        </p:txBody>
      </p:sp>
      <p:pic>
        <p:nvPicPr>
          <p:cNvPr id="2050" name="Picture 2" descr="Capture"/>
          <p:cNvPicPr>
            <a:picLocks noChangeAspect="1" noChangeArrowheads="1"/>
          </p:cNvPicPr>
          <p:nvPr/>
        </p:nvPicPr>
        <p:blipFill>
          <a:blip r:embed="rId2"/>
          <a:srcRect/>
          <a:stretch>
            <a:fillRect/>
          </a:stretch>
        </p:blipFill>
        <p:spPr bwMode="auto">
          <a:xfrm>
            <a:off x="3571868" y="1142984"/>
            <a:ext cx="5394325" cy="2720975"/>
          </a:xfrm>
          <a:prstGeom prst="rect">
            <a:avLst/>
          </a:prstGeom>
          <a:noFill/>
          <a:ln w="9525">
            <a:noFill/>
            <a:miter lim="800000"/>
            <a:headEnd/>
            <a:tailEnd/>
          </a:ln>
        </p:spPr>
      </p:pic>
      <p:sp>
        <p:nvSpPr>
          <p:cNvPr id="5" name="Rectangle 4"/>
          <p:cNvSpPr/>
          <p:nvPr/>
        </p:nvSpPr>
        <p:spPr>
          <a:xfrm>
            <a:off x="-32" y="1428736"/>
            <a:ext cx="2175596" cy="400110"/>
          </a:xfrm>
          <a:prstGeom prst="rect">
            <a:avLst/>
          </a:prstGeom>
        </p:spPr>
        <p:txBody>
          <a:bodyPr wrap="none">
            <a:spAutoFit/>
          </a:bodyPr>
          <a:lstStyle/>
          <a:p>
            <a:r>
              <a:rPr lang="en-US" sz="2000" dirty="0">
                <a:latin typeface="Times New Roman" pitchFamily="18" charset="0"/>
                <a:cs typeface="Times New Roman" pitchFamily="18" charset="0"/>
              </a:rPr>
              <a:t>Shaft grove turning</a:t>
            </a:r>
            <a:endParaRPr lang="ar-SA" sz="2000" dirty="0">
              <a:latin typeface="Times New Roman" pitchFamily="18" charset="0"/>
              <a:cs typeface="Times New Roman" pitchFamily="18" charset="0"/>
            </a:endParaRPr>
          </a:p>
        </p:txBody>
      </p:sp>
      <p:pic>
        <p:nvPicPr>
          <p:cNvPr id="2051" name="Picture 3" descr="top view machine"/>
          <p:cNvPicPr>
            <a:picLocks noChangeAspect="1" noChangeArrowheads="1"/>
          </p:cNvPicPr>
          <p:nvPr/>
        </p:nvPicPr>
        <p:blipFill>
          <a:blip r:embed="rId3"/>
          <a:srcRect/>
          <a:stretch>
            <a:fillRect/>
          </a:stretch>
        </p:blipFill>
        <p:spPr bwMode="auto">
          <a:xfrm>
            <a:off x="3684619" y="4357694"/>
            <a:ext cx="5387975" cy="2324100"/>
          </a:xfrm>
          <a:prstGeom prst="rect">
            <a:avLst/>
          </a:prstGeom>
          <a:noFill/>
          <a:ln w="9525">
            <a:noFill/>
            <a:miter lim="800000"/>
            <a:headEnd/>
            <a:tailEnd/>
          </a:ln>
        </p:spPr>
      </p:pic>
      <p:sp>
        <p:nvSpPr>
          <p:cNvPr id="7" name="Rectangle 6"/>
          <p:cNvSpPr/>
          <p:nvPr/>
        </p:nvSpPr>
        <p:spPr>
          <a:xfrm>
            <a:off x="0" y="2357430"/>
            <a:ext cx="3428992" cy="1938992"/>
          </a:xfrm>
          <a:prstGeom prst="rect">
            <a:avLst/>
          </a:prstGeom>
        </p:spPr>
        <p:txBody>
          <a:bodyPr wrap="square">
            <a:spAutoFit/>
          </a:bodyPr>
          <a:lstStyle/>
          <a:p>
            <a:pPr algn="l"/>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length between every tow shafts is 96 </a:t>
            </a:r>
            <a:r>
              <a:rPr lang="en-US" sz="2000" dirty="0" smtClean="0">
                <a:latin typeface="Times New Roman" pitchFamily="18" charset="0"/>
                <a:cs typeface="Times New Roman" pitchFamily="18" charset="0"/>
              </a:rPr>
              <a:t>cm</a:t>
            </a:r>
          </a:p>
          <a:p>
            <a:pPr algn="l"/>
            <a:endParaRPr lang="en-US" sz="2000" dirty="0" smtClean="0">
              <a:latin typeface="Times New Roman" pitchFamily="18" charset="0"/>
              <a:cs typeface="Times New Roman" pitchFamily="18" charset="0"/>
            </a:endParaRPr>
          </a:p>
          <a:p>
            <a:pPr algn="l"/>
            <a:r>
              <a:rPr lang="en-US" sz="2000" dirty="0">
                <a:latin typeface="Times New Roman" pitchFamily="18" charset="0"/>
                <a:cs typeface="Times New Roman" pitchFamily="18" charset="0"/>
              </a:rPr>
              <a:t>W</a:t>
            </a:r>
            <a:r>
              <a:rPr lang="en-US" sz="2000" dirty="0" smtClean="0">
                <a:latin typeface="Times New Roman" pitchFamily="18" charset="0"/>
                <a:cs typeface="Times New Roman" pitchFamily="18" charset="0"/>
              </a:rPr>
              <a:t>hich </a:t>
            </a:r>
            <a:r>
              <a:rPr lang="en-US" sz="2000" dirty="0">
                <a:latin typeface="Times New Roman" pitchFamily="18" charset="0"/>
                <a:cs typeface="Times New Roman" pitchFamily="18" charset="0"/>
              </a:rPr>
              <a:t>it divides into three parts, each part has equal length 32 cm</a:t>
            </a:r>
            <a:endParaRPr lang="ar-SA" sz="2000" dirty="0">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slide(fromBottom)">
                                      <p:cBhvr>
                                        <p:cTn id="13" dur="500"/>
                                        <p:tgtEl>
                                          <p:spTgt spid="2050"/>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slide(fromBottom)">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slide(fromBottom)">
                                      <p:cBhvr>
                                        <p:cTn id="23" dur="500"/>
                                        <p:tgtEl>
                                          <p:spTgt spid="7">
                                            <p:txEl>
                                              <p:pRg st="0" end="0"/>
                                            </p:txEl>
                                          </p:spTgt>
                                        </p:tgtEl>
                                      </p:cBhvr>
                                    </p:animEffect>
                                  </p:childTnLst>
                                </p:cTn>
                              </p:par>
                              <p:par>
                                <p:cTn id="24" presetID="12" presetClass="entr" presetSubtype="4" fill="hold" nodeType="with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Effect transition="in" filter="slide(fromBottom)">
                                      <p:cBhvr>
                                        <p:cTn id="26" dur="500"/>
                                        <p:tgtEl>
                                          <p:spTgt spid="7">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slide(fromBottom)">
                                      <p:cBhvr>
                                        <p:cTn id="31" dur="500"/>
                                        <p:tgtEl>
                                          <p:spTgt spid="7">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nodeType="clickEffect">
                                  <p:stCondLst>
                                    <p:cond delay="0"/>
                                  </p:stCondLst>
                                  <p:childTnLst>
                                    <p:set>
                                      <p:cBhvr>
                                        <p:cTn id="35" dur="1" fill="hold">
                                          <p:stCondLst>
                                            <p:cond delay="0"/>
                                          </p:stCondLst>
                                        </p:cTn>
                                        <p:tgtEl>
                                          <p:spTgt spid="2051"/>
                                        </p:tgtEl>
                                        <p:attrNameLst>
                                          <p:attrName>style.visibility</p:attrName>
                                        </p:attrNameLst>
                                      </p:cBhvr>
                                      <p:to>
                                        <p:strVal val="visible"/>
                                      </p:to>
                                    </p:set>
                                    <p:animEffect transition="in" filter="slide(fromBottom)">
                                      <p:cBhvr>
                                        <p:cTn id="36"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Ropes Design</a:t>
            </a:r>
            <a:endParaRPr lang="ar-SA" dirty="0"/>
          </a:p>
        </p:txBody>
      </p:sp>
      <p:pic>
        <p:nvPicPr>
          <p:cNvPr id="3074" name="Picture 2" descr="robs"/>
          <p:cNvPicPr>
            <a:picLocks noChangeAspect="1" noChangeArrowheads="1"/>
          </p:cNvPicPr>
          <p:nvPr/>
        </p:nvPicPr>
        <p:blipFill>
          <a:blip r:embed="rId2"/>
          <a:srcRect/>
          <a:stretch>
            <a:fillRect/>
          </a:stretch>
        </p:blipFill>
        <p:spPr bwMode="auto">
          <a:xfrm>
            <a:off x="714348" y="1571612"/>
            <a:ext cx="5857916" cy="3108328"/>
          </a:xfrm>
          <a:prstGeom prst="rect">
            <a:avLst/>
          </a:prstGeom>
          <a:noFill/>
          <a:ln w="9525">
            <a:noFill/>
            <a:miter lim="800000"/>
            <a:headEnd/>
            <a:tailEnd/>
          </a:ln>
        </p:spPr>
      </p:pic>
      <p:sp>
        <p:nvSpPr>
          <p:cNvPr id="3075" name="Rectangle 3"/>
          <p:cNvSpPr>
            <a:spLocks noChangeArrowheads="1"/>
          </p:cNvSpPr>
          <p:nvPr/>
        </p:nvSpPr>
        <p:spPr bwMode="auto">
          <a:xfrm>
            <a:off x="4214810" y="4000504"/>
            <a:ext cx="4714908"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distance between ropes is variable, which it increasing from begin to the end, it depends on the diameter of products that will be classified for example, the distance is 2 cm at the maximum one.</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074"/>
                                        </p:tgtEl>
                                        <p:attrNameLst>
                                          <p:attrName>style.visibility</p:attrName>
                                        </p:attrNameLst>
                                      </p:cBhvr>
                                      <p:to>
                                        <p:strVal val="visible"/>
                                      </p:to>
                                    </p:set>
                                    <p:animEffect transition="in" filter="slide(fromBottom)">
                                      <p:cBhvr>
                                        <p:cTn id="13" dur="500"/>
                                        <p:tgtEl>
                                          <p:spTgt spid="3074"/>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3075">
                                            <p:txEl>
                                              <p:pRg st="0" end="0"/>
                                            </p:txEl>
                                          </p:spTgt>
                                        </p:tgtEl>
                                        <p:attrNameLst>
                                          <p:attrName>style.visibility</p:attrName>
                                        </p:attrNameLst>
                                      </p:cBhvr>
                                      <p:to>
                                        <p:strVal val="visible"/>
                                      </p:to>
                                    </p:set>
                                    <p:animEffect transition="in" filter="slide(fromBottom)">
                                      <p:cBhvr>
                                        <p:cTn id="18" dur="500"/>
                                        <p:tgtEl>
                                          <p:spTgt spid="30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Vibrator Design</a:t>
            </a:r>
            <a:endParaRPr lang="ar-SA" dirty="0"/>
          </a:p>
        </p:txBody>
      </p:sp>
      <p:pic>
        <p:nvPicPr>
          <p:cNvPr id="19458" name="Picture 2" descr="vib1"/>
          <p:cNvPicPr>
            <a:picLocks noChangeAspect="1" noChangeArrowheads="1"/>
          </p:cNvPicPr>
          <p:nvPr/>
        </p:nvPicPr>
        <p:blipFill>
          <a:blip r:embed="rId2"/>
          <a:srcRect/>
          <a:stretch>
            <a:fillRect/>
          </a:stretch>
        </p:blipFill>
        <p:spPr bwMode="auto">
          <a:xfrm>
            <a:off x="1928794" y="1285860"/>
            <a:ext cx="6431155" cy="4515814"/>
          </a:xfrm>
          <a:prstGeom prst="rect">
            <a:avLst/>
          </a:prstGeom>
          <a:noFill/>
          <a:ln w="9525">
            <a:noFill/>
            <a:miter lim="800000"/>
            <a:headEnd/>
            <a:tailEnd/>
          </a:ln>
        </p:spPr>
      </p:pic>
      <p:sp>
        <p:nvSpPr>
          <p:cNvPr id="5" name="Rectangle 4"/>
          <p:cNvSpPr/>
          <p:nvPr/>
        </p:nvSpPr>
        <p:spPr>
          <a:xfrm>
            <a:off x="4500562" y="6000768"/>
            <a:ext cx="3085139" cy="400110"/>
          </a:xfrm>
          <a:prstGeom prst="rect">
            <a:avLst/>
          </a:prstGeom>
        </p:spPr>
        <p:txBody>
          <a:bodyPr wrap="none">
            <a:spAutoFit/>
          </a:bodyPr>
          <a:lstStyle/>
          <a:p>
            <a:r>
              <a:rPr lang="en-US" sz="2000" dirty="0">
                <a:latin typeface="Times New Roman" pitchFamily="18" charset="0"/>
                <a:cs typeface="Times New Roman" pitchFamily="18" charset="0"/>
              </a:rPr>
              <a:t>Vibrator below the steel box</a:t>
            </a:r>
            <a:endParaRPr lang="ar-SA" sz="2000" dirty="0">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19458"/>
                                        </p:tgtEl>
                                        <p:attrNameLst>
                                          <p:attrName>style.visibility</p:attrName>
                                        </p:attrNameLst>
                                      </p:cBhvr>
                                      <p:to>
                                        <p:strVal val="visible"/>
                                      </p:to>
                                    </p:set>
                                    <p:animEffect transition="in" filter="slide(fromBottom)">
                                      <p:cBhvr>
                                        <p:cTn id="13" dur="500"/>
                                        <p:tgtEl>
                                          <p:spTgt spid="19458"/>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slide(fromBottom)">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Vacuume</a:t>
            </a:r>
            <a:r>
              <a:rPr lang="en-US" dirty="0" smtClean="0"/>
              <a:t>  Design</a:t>
            </a:r>
            <a:endParaRPr lang="ar-SA" dirty="0"/>
          </a:p>
        </p:txBody>
      </p:sp>
      <p:pic>
        <p:nvPicPr>
          <p:cNvPr id="20482" name="Picture 2" descr="vacume and box"/>
          <p:cNvPicPr>
            <a:picLocks noChangeAspect="1" noChangeArrowheads="1"/>
          </p:cNvPicPr>
          <p:nvPr/>
        </p:nvPicPr>
        <p:blipFill>
          <a:blip r:embed="rId2"/>
          <a:srcRect/>
          <a:stretch>
            <a:fillRect/>
          </a:stretch>
        </p:blipFill>
        <p:spPr bwMode="auto">
          <a:xfrm>
            <a:off x="1285852" y="1357298"/>
            <a:ext cx="7116775" cy="3268663"/>
          </a:xfrm>
          <a:prstGeom prst="rect">
            <a:avLst/>
          </a:prstGeom>
          <a:noFill/>
          <a:ln w="9525">
            <a:noFill/>
            <a:miter lim="800000"/>
            <a:headEnd/>
            <a:tailEnd/>
          </a:ln>
        </p:spPr>
      </p:pic>
      <p:sp>
        <p:nvSpPr>
          <p:cNvPr id="5" name="Rectangle 4"/>
          <p:cNvSpPr/>
          <p:nvPr/>
        </p:nvSpPr>
        <p:spPr>
          <a:xfrm>
            <a:off x="3929058" y="5000636"/>
            <a:ext cx="3129831" cy="400110"/>
          </a:xfrm>
          <a:prstGeom prst="rect">
            <a:avLst/>
          </a:prstGeom>
        </p:spPr>
        <p:txBody>
          <a:bodyPr wrap="none">
            <a:spAutoFit/>
          </a:bodyPr>
          <a:lstStyle/>
          <a:p>
            <a:pPr algn="l"/>
            <a:r>
              <a:rPr lang="en-US" sz="2000" dirty="0">
                <a:latin typeface="Times New Roman" pitchFamily="18" charset="0"/>
                <a:cs typeface="Times New Roman" pitchFamily="18" charset="0"/>
              </a:rPr>
              <a:t>Vacuum cleaner on steel box</a:t>
            </a:r>
            <a:endParaRPr lang="ar-SA" sz="2000" dirty="0">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0482"/>
                                        </p:tgtEl>
                                        <p:attrNameLst>
                                          <p:attrName>style.visibility</p:attrName>
                                        </p:attrNameLst>
                                      </p:cBhvr>
                                      <p:to>
                                        <p:strVal val="visible"/>
                                      </p:to>
                                    </p:set>
                                    <p:animEffect transition="in" filter="slide(fromBottom)">
                                      <p:cBhvr>
                                        <p:cTn id="13" dur="500"/>
                                        <p:tgtEl>
                                          <p:spTgt spid="20482"/>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slide(fromBottom)">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311</TotalTime>
  <Words>1093</Words>
  <Application>Microsoft Office PowerPoint</Application>
  <PresentationFormat>On-screen Show (4:3)</PresentationFormat>
  <Paragraphs>161</Paragraphs>
  <Slides>43</Slides>
  <Notes>0</Notes>
  <HiddenSlides>0</HiddenSlides>
  <MMClips>1</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Concourse</vt:lpstr>
      <vt:lpstr>Slide 1</vt:lpstr>
      <vt:lpstr>Outline</vt:lpstr>
      <vt:lpstr>Quick review</vt:lpstr>
      <vt:lpstr>Final Design</vt:lpstr>
      <vt:lpstr>Shaft Design</vt:lpstr>
      <vt:lpstr>Ropes Design</vt:lpstr>
      <vt:lpstr>Ropes Design</vt:lpstr>
      <vt:lpstr>Vibrator Design</vt:lpstr>
      <vt:lpstr>Vacuume  Design</vt:lpstr>
      <vt:lpstr>Steel box Design</vt:lpstr>
      <vt:lpstr>Steel box Design</vt:lpstr>
      <vt:lpstr>Steel box Design</vt:lpstr>
      <vt:lpstr>House bearing Design</vt:lpstr>
      <vt:lpstr>Collect Boxes Design </vt:lpstr>
      <vt:lpstr>Frame Design </vt:lpstr>
      <vt:lpstr>Frame Design </vt:lpstr>
      <vt:lpstr>Calculation</vt:lpstr>
      <vt:lpstr>Check For Vibration</vt:lpstr>
      <vt:lpstr>Check For Vibration</vt:lpstr>
      <vt:lpstr>Power Require For The Motor </vt:lpstr>
      <vt:lpstr>Manufacture</vt:lpstr>
      <vt:lpstr>Manufacture</vt:lpstr>
      <vt:lpstr>Manufacture</vt:lpstr>
      <vt:lpstr>Manufacture</vt:lpstr>
      <vt:lpstr>Manufacture</vt:lpstr>
      <vt:lpstr>Manufacture</vt:lpstr>
      <vt:lpstr>Manufacture</vt:lpstr>
      <vt:lpstr>Manufacture</vt:lpstr>
      <vt:lpstr>Manufacture</vt:lpstr>
      <vt:lpstr>Manufacture</vt:lpstr>
      <vt:lpstr>Manufacture</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heso</dc:creator>
  <cp:lastModifiedBy>heso</cp:lastModifiedBy>
  <cp:revision>47</cp:revision>
  <dcterms:created xsi:type="dcterms:W3CDTF">2013-05-03T15:15:58Z</dcterms:created>
  <dcterms:modified xsi:type="dcterms:W3CDTF">2013-05-06T22:27:30Z</dcterms:modified>
</cp:coreProperties>
</file>