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4" r:id="rId2"/>
  </p:sldMasterIdLst>
  <p:notesMasterIdLst>
    <p:notesMasterId r:id="rId111"/>
  </p:notesMasterIdLst>
  <p:handoutMasterIdLst>
    <p:handoutMasterId r:id="rId112"/>
  </p:handoutMasterIdLst>
  <p:sldIdLst>
    <p:sldId id="256" r:id="rId3"/>
    <p:sldId id="257" r:id="rId4"/>
    <p:sldId id="314" r:id="rId5"/>
    <p:sldId id="275" r:id="rId6"/>
    <p:sldId id="260" r:id="rId7"/>
    <p:sldId id="264" r:id="rId8"/>
    <p:sldId id="265" r:id="rId9"/>
    <p:sldId id="266" r:id="rId10"/>
    <p:sldId id="267" r:id="rId11"/>
    <p:sldId id="262" r:id="rId12"/>
    <p:sldId id="263" r:id="rId13"/>
    <p:sldId id="268" r:id="rId14"/>
    <p:sldId id="270" r:id="rId15"/>
    <p:sldId id="284" r:id="rId16"/>
    <p:sldId id="285" r:id="rId17"/>
    <p:sldId id="272" r:id="rId18"/>
    <p:sldId id="273" r:id="rId19"/>
    <p:sldId id="276" r:id="rId20"/>
    <p:sldId id="278" r:id="rId21"/>
    <p:sldId id="279" r:id="rId22"/>
    <p:sldId id="281" r:id="rId23"/>
    <p:sldId id="322" r:id="rId24"/>
    <p:sldId id="315" r:id="rId25"/>
    <p:sldId id="316" r:id="rId26"/>
    <p:sldId id="317" r:id="rId27"/>
    <p:sldId id="318" r:id="rId28"/>
    <p:sldId id="306" r:id="rId29"/>
    <p:sldId id="307" r:id="rId30"/>
    <p:sldId id="309" r:id="rId31"/>
    <p:sldId id="308" r:id="rId32"/>
    <p:sldId id="310" r:id="rId33"/>
    <p:sldId id="311" r:id="rId34"/>
    <p:sldId id="312" r:id="rId35"/>
    <p:sldId id="323" r:id="rId36"/>
    <p:sldId id="324" r:id="rId37"/>
    <p:sldId id="325" r:id="rId38"/>
    <p:sldId id="326" r:id="rId39"/>
    <p:sldId id="327" r:id="rId40"/>
    <p:sldId id="286" r:id="rId41"/>
    <p:sldId id="328" r:id="rId42"/>
    <p:sldId id="329" r:id="rId43"/>
    <p:sldId id="330" r:id="rId44"/>
    <p:sldId id="331" r:id="rId45"/>
    <p:sldId id="332" r:id="rId46"/>
    <p:sldId id="333" r:id="rId47"/>
    <p:sldId id="334" r:id="rId48"/>
    <p:sldId id="335" r:id="rId49"/>
    <p:sldId id="336" r:id="rId50"/>
    <p:sldId id="337" r:id="rId51"/>
    <p:sldId id="338" r:id="rId52"/>
    <p:sldId id="339" r:id="rId53"/>
    <p:sldId id="341" r:id="rId54"/>
    <p:sldId id="342" r:id="rId55"/>
    <p:sldId id="343" r:id="rId56"/>
    <p:sldId id="344" r:id="rId57"/>
    <p:sldId id="345" r:id="rId58"/>
    <p:sldId id="393" r:id="rId59"/>
    <p:sldId id="346" r:id="rId60"/>
    <p:sldId id="347" r:id="rId61"/>
    <p:sldId id="348" r:id="rId62"/>
    <p:sldId id="349" r:id="rId63"/>
    <p:sldId id="350" r:id="rId64"/>
    <p:sldId id="351" r:id="rId65"/>
    <p:sldId id="352" r:id="rId66"/>
    <p:sldId id="353" r:id="rId67"/>
    <p:sldId id="354" r:id="rId68"/>
    <p:sldId id="355" r:id="rId69"/>
    <p:sldId id="356" r:id="rId70"/>
    <p:sldId id="357" r:id="rId71"/>
    <p:sldId id="358" r:id="rId72"/>
    <p:sldId id="359" r:id="rId73"/>
    <p:sldId id="360" r:id="rId74"/>
    <p:sldId id="361" r:id="rId75"/>
    <p:sldId id="362" r:id="rId76"/>
    <p:sldId id="363" r:id="rId77"/>
    <p:sldId id="321" r:id="rId78"/>
    <p:sldId id="319" r:id="rId79"/>
    <p:sldId id="291" r:id="rId80"/>
    <p:sldId id="292" r:id="rId81"/>
    <p:sldId id="364" r:id="rId82"/>
    <p:sldId id="365" r:id="rId83"/>
    <p:sldId id="366" r:id="rId84"/>
    <p:sldId id="367" r:id="rId85"/>
    <p:sldId id="368" r:id="rId86"/>
    <p:sldId id="369" r:id="rId87"/>
    <p:sldId id="370" r:id="rId88"/>
    <p:sldId id="371" r:id="rId89"/>
    <p:sldId id="372" r:id="rId90"/>
    <p:sldId id="373" r:id="rId91"/>
    <p:sldId id="374" r:id="rId92"/>
    <p:sldId id="375" r:id="rId93"/>
    <p:sldId id="376" r:id="rId94"/>
    <p:sldId id="377" r:id="rId95"/>
    <p:sldId id="378" r:id="rId96"/>
    <p:sldId id="379" r:id="rId97"/>
    <p:sldId id="380" r:id="rId98"/>
    <p:sldId id="381" r:id="rId99"/>
    <p:sldId id="383" r:id="rId100"/>
    <p:sldId id="382" r:id="rId101"/>
    <p:sldId id="384" r:id="rId102"/>
    <p:sldId id="385" r:id="rId103"/>
    <p:sldId id="387" r:id="rId104"/>
    <p:sldId id="388" r:id="rId105"/>
    <p:sldId id="389" r:id="rId106"/>
    <p:sldId id="390" r:id="rId107"/>
    <p:sldId id="391" r:id="rId108"/>
    <p:sldId id="392" r:id="rId109"/>
    <p:sldId id="297" r:id="rId1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4343" autoAdjust="0"/>
  </p:normalViewPr>
  <p:slideViewPr>
    <p:cSldViewPr snapToGrid="0">
      <p:cViewPr varScale="1">
        <p:scale>
          <a:sx n="77" d="100"/>
          <a:sy n="77" d="100"/>
        </p:scale>
        <p:origin x="773"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handoutMaster" Target="handoutMasters/handout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slide" Target="slides/slide108.xml"/><Relationship Id="rId115"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Introduction</a:t>
            </a: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425705D-D4F4-4D0E-BDA4-EFAEAA31231D}" type="datetimeFigureOut">
              <a:rPr lang="en-US" smtClean="0"/>
              <a:t>5/17/2016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A064D0-4618-43F4-8815-50F9E32E7F55}" type="slidenum">
              <a:rPr lang="en-US" smtClean="0"/>
              <a:t>‹#›</a:t>
            </a:fld>
            <a:endParaRPr lang="en-US"/>
          </a:p>
        </p:txBody>
      </p:sp>
    </p:spTree>
    <p:extLst>
      <p:ext uri="{BB962C8B-B14F-4D97-AF65-F5344CB8AC3E}">
        <p14:creationId xmlns:p14="http://schemas.microsoft.com/office/powerpoint/2010/main" val="107401898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Introduction</a:t>
            </a: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5C1F8A-5424-4CF3-8B52-A6FE26FDD2BB}" type="datetimeFigureOut">
              <a:rPr lang="en-US" smtClean="0"/>
              <a:t>5/17/2016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21220F-C5DB-409C-8BF1-A71791494A4B}" type="slidenum">
              <a:rPr lang="en-US" smtClean="0"/>
              <a:t>‹#›</a:t>
            </a:fld>
            <a:endParaRPr lang="en-US"/>
          </a:p>
        </p:txBody>
      </p:sp>
    </p:spTree>
    <p:extLst>
      <p:ext uri="{BB962C8B-B14F-4D97-AF65-F5344CB8AC3E}">
        <p14:creationId xmlns:p14="http://schemas.microsoft.com/office/powerpoint/2010/main" val="199905505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In this project we’ll design a hotel consist of 7 stories. The total area of the hotel is approximately </a:t>
                </a:r>
                <a14:m>
                  <m:oMath xmlns:m="http://schemas.openxmlformats.org/officeDocument/2006/math">
                    <m:r>
                      <a:rPr lang="en-US" sz="1200" i="1" kern="1200" smtClean="0">
                        <a:solidFill>
                          <a:schemeClr val="tx1"/>
                        </a:solidFill>
                        <a:effectLst/>
                        <a:latin typeface="Cambria Math" panose="02040503050406030204" pitchFamily="18" charset="0"/>
                        <a:ea typeface="+mn-ea"/>
                        <a:cs typeface="+mn-cs"/>
                      </a:rPr>
                      <m:t>5400</m:t>
                    </m:r>
                    <m:r>
                      <a:rPr lang="en-US" sz="1200" i="1" kern="1200">
                        <a:solidFill>
                          <a:schemeClr val="tx1"/>
                        </a:solidFill>
                        <a:effectLst/>
                        <a:latin typeface="Cambria Math" panose="02040503050406030204" pitchFamily="18" charset="0"/>
                        <a:ea typeface="+mn-ea"/>
                        <a:cs typeface="+mn-cs"/>
                      </a:rPr>
                      <m:t> </m:t>
                    </m:r>
                    <m:sSup>
                      <m:sSupPr>
                        <m:ctrlPr>
                          <a:rPr lang="en-US"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𝑚</m:t>
                        </m:r>
                      </m:e>
                      <m:sup>
                        <m:r>
                          <a:rPr lang="en-US" sz="1200" i="1" kern="1200">
                            <a:solidFill>
                              <a:schemeClr val="tx1"/>
                            </a:solidFill>
                            <a:effectLst/>
                            <a:latin typeface="Cambria Math" panose="02040503050406030204" pitchFamily="18" charset="0"/>
                            <a:ea typeface="+mn-ea"/>
                            <a:cs typeface="+mn-cs"/>
                          </a:rPr>
                          <m:t>2</m:t>
                        </m:r>
                      </m:sup>
                    </m:sSup>
                  </m:oMath>
                </a14:m>
                <a:r>
                  <a:rPr lang="en-US" sz="1200" kern="1200" dirty="0" smtClean="0">
                    <a:solidFill>
                      <a:schemeClr val="tx1"/>
                    </a:solidFill>
                    <a:effectLst/>
                    <a:latin typeface="+mn-lt"/>
                    <a:ea typeface="+mn-ea"/>
                    <a:cs typeface="+mn-cs"/>
                  </a:rPr>
                  <a: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The basement contain an indoor pool and some facilities for the hotel. </a:t>
                </a:r>
                <a:endParaRPr lang="en-US"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In this project we’ll design a hotel consist of 7 stories. The total area of the hotel is approximately </a:t>
                </a:r>
                <a:r>
                  <a:rPr lang="en-US" sz="1200" i="0" kern="1200" smtClean="0">
                    <a:solidFill>
                      <a:schemeClr val="tx1"/>
                    </a:solidFill>
                    <a:effectLst/>
                    <a:latin typeface="+mn-lt"/>
                    <a:ea typeface="+mn-ea"/>
                    <a:cs typeface="+mn-cs"/>
                  </a:rPr>
                  <a:t>5400</a:t>
                </a:r>
                <a:r>
                  <a:rPr lang="en-US" sz="1200" i="0" kern="1200">
                    <a:solidFill>
                      <a:schemeClr val="tx1"/>
                    </a:solidFill>
                    <a:effectLst/>
                    <a:latin typeface="+mn-lt"/>
                    <a:ea typeface="+mn-ea"/>
                    <a:cs typeface="+mn-cs"/>
                  </a:rPr>
                  <a:t> 𝑚^2</a:t>
                </a:r>
                <a:r>
                  <a:rPr lang="en-US" sz="1200" kern="1200" dirty="0" smtClean="0">
                    <a:solidFill>
                      <a:schemeClr val="tx1"/>
                    </a:solidFill>
                    <a:effectLst/>
                    <a:latin typeface="+mn-lt"/>
                    <a:ea typeface="+mn-ea"/>
                    <a:cs typeface="+mn-cs"/>
                  </a:rPr>
                  <a: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The basement contain an indoor pool and some facilities for the hotel. </a:t>
                </a:r>
                <a:endParaRPr lang="en-US" dirty="0"/>
              </a:p>
            </p:txBody>
          </p:sp>
        </mc:Fallback>
      </mc:AlternateContent>
    </p:spTree>
    <p:extLst>
      <p:ext uri="{BB962C8B-B14F-4D97-AF65-F5344CB8AC3E}">
        <p14:creationId xmlns:p14="http://schemas.microsoft.com/office/powerpoint/2010/main" val="36639888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53853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31427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028437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95791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32539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70507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83140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18134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05961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57379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ground floor contains the reception, the management offices and cafeteria. In this floor there is a mezzanine.</a:t>
            </a:r>
            <a:endParaRPr lang="en-US" dirty="0"/>
          </a:p>
        </p:txBody>
      </p:sp>
    </p:spTree>
    <p:extLst>
      <p:ext uri="{BB962C8B-B14F-4D97-AF65-F5344CB8AC3E}">
        <p14:creationId xmlns:p14="http://schemas.microsoft.com/office/powerpoint/2010/main" val="17151325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864465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4282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00765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951956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651034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637651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612733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88640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722944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88498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781856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3713238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31407510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1771076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35079449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2514157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13474282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1552856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20906384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41641470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3643910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restaurant is located in the first floor. </a:t>
            </a:r>
            <a:endParaRPr lang="en-US" dirty="0"/>
          </a:p>
        </p:txBody>
      </p:sp>
    </p:spTree>
    <p:extLst>
      <p:ext uri="{BB962C8B-B14F-4D97-AF65-F5344CB8AC3E}">
        <p14:creationId xmlns:p14="http://schemas.microsoft.com/office/powerpoint/2010/main" val="31868644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23242203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modal 1 and 2, both modes are transition, no torsion</a:t>
            </a:r>
            <a:endParaRPr lang="en-US" dirty="0"/>
          </a:p>
        </p:txBody>
      </p:sp>
    </p:spTree>
    <p:extLst>
      <p:ext uri="{BB962C8B-B14F-4D97-AF65-F5344CB8AC3E}">
        <p14:creationId xmlns:p14="http://schemas.microsoft.com/office/powerpoint/2010/main" val="19594811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694766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960937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value from ETABS = 0.482 sec which is less than the approximate fundamental Period (Ta)</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211413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The structural analysis shall consist of one of the types permitted in ASCE 7-10 Table 12.6-1, based on the structure’s seismic design category, structural system, dynamic properties and regularity. The analysis procedure selected shall be completed in accordance with the requirements of the corresponding section referenced in (Table 12.6-1 in ASCE).</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560056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First we calculated the base reactions </a:t>
            </a:r>
            <a:r>
              <a:rPr lang="en-US" sz="1200" b="1" kern="1200" dirty="0" smtClean="0">
                <a:solidFill>
                  <a:schemeClr val="tx1"/>
                </a:solidFill>
                <a:effectLst/>
                <a:latin typeface="+mn-lt"/>
                <a:ea typeface="+mn-ea"/>
                <a:cs typeface="+mn-cs"/>
              </a:rPr>
              <a:t>manually</a:t>
            </a:r>
            <a:r>
              <a:rPr lang="en-US" sz="1200" kern="1200" dirty="0" smtClean="0">
                <a:solidFill>
                  <a:schemeClr val="tx1"/>
                </a:solidFill>
                <a:effectLst/>
                <a:latin typeface="+mn-lt"/>
                <a:ea typeface="+mn-ea"/>
                <a:cs typeface="+mn-cs"/>
              </a:rPr>
              <a:t> and from the ETABS models to compare between both of the results.</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514476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133844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013354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used ETABS model to calculate the seismic forces from Response spectrum in two directions (X-direction, Y-direction).</a:t>
            </a:r>
          </a:p>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85426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rooms for hotel guests</a:t>
            </a:r>
            <a:endParaRPr lang="en-US" dirty="0"/>
          </a:p>
        </p:txBody>
      </p:sp>
    </p:spTree>
    <p:extLst>
      <p:ext uri="{BB962C8B-B14F-4D97-AF65-F5344CB8AC3E}">
        <p14:creationId xmlns:p14="http://schemas.microsoft.com/office/powerpoint/2010/main" val="21275960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Because the earthquake loads don’t come from one directions, so the structure shall be designed to resist any seismic forces in each direction, then to simulate the reality we add 30% of seismic load in perpendicular direction in addition of the main directions.</a:t>
            </a:r>
          </a:p>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050932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8531092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79365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0582045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210283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358809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1152368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mn-ea"/>
                <a:cs typeface="+mn-cs"/>
              </a:rPr>
              <a:t>The code is trying to make the limits of torsional regularity by dividing it in two cases:</a:t>
            </a:r>
          </a:p>
          <a:p>
            <a:pPr lvl="0"/>
            <a:r>
              <a:rPr lang="en-US" sz="1200" kern="1200" dirty="0" smtClean="0">
                <a:solidFill>
                  <a:schemeClr val="tx1"/>
                </a:solidFill>
                <a:effectLst/>
                <a:latin typeface="+mn-lt"/>
                <a:ea typeface="+mn-ea"/>
                <a:cs typeface="+mn-cs"/>
              </a:rPr>
              <a:t>Torsional irregularity.</a:t>
            </a:r>
          </a:p>
          <a:p>
            <a:pPr lvl="0"/>
            <a:r>
              <a:rPr lang="en-US" sz="1200" kern="1200" dirty="0" smtClean="0">
                <a:solidFill>
                  <a:schemeClr val="tx1"/>
                </a:solidFill>
                <a:effectLst/>
                <a:latin typeface="+mn-lt"/>
                <a:ea typeface="+mn-ea"/>
                <a:cs typeface="+mn-cs"/>
              </a:rPr>
              <a:t>Extreme torsional irregularity</a:t>
            </a:r>
          </a:p>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2240516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Note that: We didn’t re-do for the rest corners because the plan is nearly square shape after we divided it in two Blocks, in addition the diaphragm is similar in all stories and it is continuous and the opening is less than 50 % of the total area.</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9528159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soft story is one of the important issues in seismic design effect, we have to avoid it so let’s check it in-out structure.</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1- Soft Story.</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2- Extreme soft story.</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05041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067069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maximum story drift in a building shall not exceed the allowable story drift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𝑎</m:t>
                    </m:r>
                  </m:oMath>
                </a14:m>
                <a:r>
                  <a:rPr lang="en-US" sz="1200" kern="1200" dirty="0">
                    <a:solidFill>
                      <a:schemeClr val="tx1"/>
                    </a:solidFill>
                    <a:effectLst/>
                    <a:latin typeface="+mn-lt"/>
                    <a:ea typeface="+mn-ea"/>
                    <a:cs typeface="+mn-cs"/>
                  </a:rPr>
                  <a:t> as obtained from table 12.12-1 in ASCE 7-10.</a:t>
                </a:r>
              </a:p>
              <a:p>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maximum story drift in a building shall not exceed the allowable story drift </a:t>
                </a:r>
                <a:r>
                  <a:rPr lang="en-US" sz="1200" i="0" kern="1200">
                    <a:solidFill>
                      <a:schemeClr val="tx1"/>
                    </a:solidFill>
                    <a:effectLst/>
                    <a:latin typeface="+mn-lt"/>
                    <a:ea typeface="+mn-ea"/>
                    <a:cs typeface="+mn-cs"/>
                  </a:rPr>
                  <a:t>∆𝑎</a:t>
                </a:r>
                <a:r>
                  <a:rPr lang="en-US" sz="1200" kern="1200" dirty="0">
                    <a:solidFill>
                      <a:schemeClr val="tx1"/>
                    </a:solidFill>
                    <a:effectLst/>
                    <a:latin typeface="+mn-lt"/>
                    <a:ea typeface="+mn-ea"/>
                    <a:cs typeface="+mn-cs"/>
                  </a:rPr>
                  <a:t> as obtained from table 12.12-1 in ASCE 7-10.</a:t>
                </a:r>
              </a:p>
              <a:p>
                <a:endParaRPr lang="en-US" sz="1200" kern="1200" dirty="0">
                  <a:solidFill>
                    <a:schemeClr val="tx1"/>
                  </a:solidFill>
                  <a:effectLst/>
                  <a:latin typeface="+mn-lt"/>
                  <a:ea typeface="+mn-ea"/>
                  <a:cs typeface="+mn-cs"/>
                </a:endParaRPr>
              </a:p>
            </p:txBody>
          </p:sp>
        </mc:Fallback>
      </mc:AlternateContent>
    </p:spTree>
    <p:extLst>
      <p:ext uri="{BB962C8B-B14F-4D97-AF65-F5344CB8AC3E}">
        <p14:creationId xmlns:p14="http://schemas.microsoft.com/office/powerpoint/2010/main" val="194120808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573072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Between 4</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and 5</a:t>
            </a:r>
            <a:r>
              <a:rPr lang="en-US" sz="1200" kern="1200" baseline="30000" dirty="0" smtClean="0">
                <a:solidFill>
                  <a:schemeClr val="tx1"/>
                </a:solidFill>
                <a:effectLst/>
                <a:latin typeface="+mn-lt"/>
                <a:ea typeface="+mn-ea"/>
                <a:cs typeface="+mn-cs"/>
              </a:rPr>
              <a:t>th</a:t>
            </a:r>
            <a:r>
              <a:rPr lang="en-US" sz="1200" kern="1200" baseline="0" dirty="0" smtClean="0">
                <a:solidFill>
                  <a:schemeClr val="tx1"/>
                </a:solidFill>
                <a:effectLst/>
                <a:latin typeface="+mn-lt"/>
                <a:ea typeface="+mn-ea"/>
                <a:cs typeface="+mn-cs"/>
              </a:rPr>
              <a:t> : </a:t>
            </a:r>
            <a:r>
              <a:rPr lang="en-US" sz="1200" b="1" u="sng" kern="1200" dirty="0" smtClean="0">
                <a:solidFill>
                  <a:schemeClr val="tx1"/>
                </a:solidFill>
                <a:effectLst/>
                <a:latin typeface="+mn-lt"/>
                <a:ea typeface="+mn-ea"/>
                <a:cs typeface="+mn-cs"/>
              </a:rPr>
              <a:t>2.5mm   Y-direction</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67991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12.12.3 in ASCE 7-10, Separation </a:t>
                </a:r>
                <a:r>
                  <a:rPr lang="en-US" dirty="0"/>
                  <a:t>shall allow for the maximum inelastic response displacement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𝑀</m:t>
                        </m:r>
                      </m:sub>
                    </m:sSub>
                  </m:oMath>
                </a14:m>
                <a:r>
                  <a:rPr lang="en-US" dirty="0"/>
                  <a:t>).</a:t>
                </a:r>
              </a:p>
              <a:p>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12.12.3 in ASCE 7-10, </a:t>
                </a:r>
                <a:r>
                  <a:rPr lang="en-US" dirty="0" smtClean="0"/>
                  <a:t>Separation </a:t>
                </a:r>
                <a:r>
                  <a:rPr lang="en-US" dirty="0"/>
                  <a:t>shall allow for the maximum inelastic response displacement (</a:t>
                </a:r>
                <a:r>
                  <a:rPr lang="en-US" i="0">
                    <a:latin typeface="Cambria Math" panose="02040503050406030204" pitchFamily="18" charset="0"/>
                  </a:rPr>
                  <a:t>𝛿_𝑀</a:t>
                </a:r>
                <a:r>
                  <a:rPr lang="en-US" dirty="0"/>
                  <a:t>).</a:t>
                </a:r>
              </a:p>
              <a:p>
                <a:endParaRPr lang="en-US" sz="1200" kern="1200" dirty="0">
                  <a:solidFill>
                    <a:schemeClr val="tx1"/>
                  </a:solidFill>
                  <a:effectLst/>
                  <a:latin typeface="+mn-lt"/>
                  <a:ea typeface="+mn-ea"/>
                  <a:cs typeface="+mn-cs"/>
                </a:endParaRPr>
              </a:p>
            </p:txBody>
          </p:sp>
        </mc:Fallback>
      </mc:AlternateContent>
    </p:spTree>
    <p:extLst>
      <p:ext uri="{BB962C8B-B14F-4D97-AF65-F5344CB8AC3E}">
        <p14:creationId xmlns:p14="http://schemas.microsoft.com/office/powerpoint/2010/main" val="130088175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49535342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Beam on grid line 2 as example</a:t>
            </a:r>
            <a:endParaRPr lang="en-US" dirty="0"/>
          </a:p>
        </p:txBody>
      </p:sp>
    </p:spTree>
    <p:extLst>
      <p:ext uri="{BB962C8B-B14F-4D97-AF65-F5344CB8AC3E}">
        <p14:creationId xmlns:p14="http://schemas.microsoft.com/office/powerpoint/2010/main" val="227091002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 1/3 –As</a:t>
            </a:r>
            <a:br>
              <a:rPr lang="en-US" baseline="0" dirty="0" smtClean="0"/>
            </a:br>
            <a:r>
              <a:rPr lang="en-US" baseline="0" dirty="0" smtClean="0"/>
              <a:t>shear </a:t>
            </a:r>
            <a:r>
              <a:rPr lang="en-US" baseline="0" dirty="0" err="1" smtClean="0"/>
              <a:t>reinf</a:t>
            </a:r>
            <a:r>
              <a:rPr lang="en-US" baseline="0" dirty="0" smtClean="0"/>
              <a:t>.  S1 = 1.5 (2H)   each 9 cm</a:t>
            </a:r>
            <a:br>
              <a:rPr lang="en-US" baseline="0" dirty="0" smtClean="0"/>
            </a:br>
            <a:r>
              <a:rPr lang="en-US" baseline="0" dirty="0" smtClean="0"/>
              <a:t>shear </a:t>
            </a:r>
            <a:r>
              <a:rPr lang="en-US" baseline="0" dirty="0" err="1" smtClean="0"/>
              <a:t>reinf</a:t>
            </a:r>
            <a:r>
              <a:rPr lang="en-US" baseline="0" dirty="0" smtClean="0"/>
              <a:t> S2 = middle   each 30 cm</a:t>
            </a:r>
            <a:endParaRPr lang="en-US" dirty="0"/>
          </a:p>
        </p:txBody>
      </p:sp>
    </p:spTree>
    <p:extLst>
      <p:ext uri="{BB962C8B-B14F-4D97-AF65-F5344CB8AC3E}">
        <p14:creationId xmlns:p14="http://schemas.microsoft.com/office/powerpoint/2010/main" val="302726217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Column A3  as example</a:t>
            </a:r>
            <a:endParaRPr lang="en-US" dirty="0"/>
          </a:p>
        </p:txBody>
      </p:sp>
    </p:spTree>
    <p:extLst>
      <p:ext uri="{BB962C8B-B14F-4D97-AF65-F5344CB8AC3E}">
        <p14:creationId xmlns:p14="http://schemas.microsoft.com/office/powerpoint/2010/main" val="289752447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both end … spacing 12 cm for L0= 45 cm</a:t>
            </a:r>
          </a:p>
          <a:p>
            <a:r>
              <a:rPr lang="en-US" dirty="0" smtClean="0"/>
              <a:t>First one not</a:t>
            </a:r>
            <a:r>
              <a:rPr lang="en-US" baseline="0" dirty="0" smtClean="0"/>
              <a:t> more than 6 cm</a:t>
            </a:r>
            <a:r>
              <a:rPr lang="en-US" dirty="0" smtClean="0"/>
              <a:t/>
            </a:r>
            <a:br>
              <a:rPr lang="en-US" dirty="0" smtClean="0"/>
            </a:br>
            <a:r>
              <a:rPr lang="en-US" dirty="0" smtClean="0"/>
              <a:t>in the middle ….  Spacing 25 cm </a:t>
            </a:r>
          </a:p>
          <a:p>
            <a:r>
              <a:rPr lang="en-US" dirty="0" smtClean="0"/>
              <a:t>Lab splice middle column</a:t>
            </a:r>
            <a:endParaRPr lang="en-US" dirty="0"/>
          </a:p>
        </p:txBody>
      </p:sp>
    </p:spTree>
    <p:extLst>
      <p:ext uri="{BB962C8B-B14F-4D97-AF65-F5344CB8AC3E}">
        <p14:creationId xmlns:p14="http://schemas.microsoft.com/office/powerpoint/2010/main" val="22857634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Sw</a:t>
                </a:r>
                <a:r>
                  <a:rPr lang="en-US" dirty="0" smtClean="0"/>
                  <a:t> 5 as example </a:t>
                </a:r>
                <a:br>
                  <a:rPr lang="en-US" dirty="0" smtClean="0"/>
                </a:br>
                <a14:m>
                  <m:oMathPara xmlns:m="http://schemas.openxmlformats.org/officeDocument/2006/math">
                    <m:oMathParaPr>
                      <m:jc m:val="left"/>
                    </m:oMathParaPr>
                    <m:oMath xmlns:m="http://schemas.openxmlformats.org/officeDocument/2006/math">
                      <m:r>
                        <a:rPr lang="en-US" sz="1200" i="1" kern="1200" smtClean="0">
                          <a:solidFill>
                            <a:schemeClr val="tx1"/>
                          </a:solidFill>
                          <a:effectLst/>
                          <a:latin typeface="Cambria Math" panose="02040503050406030204" pitchFamily="18" charset="0"/>
                          <a:ea typeface="+mn-ea"/>
                          <a:cs typeface="+mn-cs"/>
                        </a:rPr>
                        <m:t>𝐿𝑤</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1400</m:t>
                      </m:r>
                      <m:r>
                        <a:rPr lang="en-US" sz="1200" i="1" kern="1200" smtClean="0">
                          <a:solidFill>
                            <a:schemeClr val="tx1"/>
                          </a:solidFill>
                          <a:effectLst/>
                          <a:latin typeface="Cambria Math" panose="02040503050406030204" pitchFamily="18" charset="0"/>
                          <a:ea typeface="+mn-ea"/>
                          <a:cs typeface="+mn-cs"/>
                        </a:rPr>
                        <m:t> </m:t>
                      </m:r>
                      <m:r>
                        <a:rPr lang="en-US" sz="1200" i="1" kern="1200" smtClean="0">
                          <a:solidFill>
                            <a:schemeClr val="tx1"/>
                          </a:solidFill>
                          <a:effectLst/>
                          <a:latin typeface="Cambria Math" panose="02040503050406030204" pitchFamily="18" charset="0"/>
                          <a:ea typeface="+mn-ea"/>
                          <a:cs typeface="+mn-cs"/>
                        </a:rPr>
                        <m:t>𝑚𝑚</m:t>
                      </m:r>
                      <m:r>
                        <a:rPr lang="en-US" sz="1200" i="1" kern="1200" smtClean="0">
                          <a:solidFill>
                            <a:schemeClr val="tx1"/>
                          </a:solidFill>
                          <a:effectLst/>
                          <a:latin typeface="Cambria Math" panose="02040503050406030204" pitchFamily="18" charset="0"/>
                          <a:ea typeface="+mn-ea"/>
                          <a:cs typeface="+mn-cs"/>
                        </a:rPr>
                        <m:t>, </m:t>
                      </m:r>
                      <m:r>
                        <a:rPr lang="en-US" sz="1200" i="1" kern="1200" smtClean="0">
                          <a:solidFill>
                            <a:schemeClr val="tx1"/>
                          </a:solidFill>
                          <a:effectLst/>
                          <a:latin typeface="Cambria Math" panose="02040503050406030204" pitchFamily="18" charset="0"/>
                          <a:ea typeface="+mn-ea"/>
                          <a:cs typeface="+mn-cs"/>
                        </a:rPr>
                        <m:t>𝑇</m:t>
                      </m:r>
                      <m:r>
                        <a:rPr lang="en-US" sz="1200" i="1" kern="1200" smtClean="0">
                          <a:solidFill>
                            <a:schemeClr val="tx1"/>
                          </a:solidFill>
                          <a:effectLst/>
                          <a:latin typeface="Cambria Math" panose="02040503050406030204" pitchFamily="18" charset="0"/>
                          <a:ea typeface="+mn-ea"/>
                          <a:cs typeface="+mn-cs"/>
                        </a:rPr>
                        <m:t>h</m:t>
                      </m:r>
                      <m:r>
                        <a:rPr lang="en-US" sz="1200" i="1" kern="1200" smtClean="0">
                          <a:solidFill>
                            <a:schemeClr val="tx1"/>
                          </a:solidFill>
                          <a:effectLst/>
                          <a:latin typeface="Cambria Math" panose="02040503050406030204" pitchFamily="18" charset="0"/>
                          <a:ea typeface="+mn-ea"/>
                          <a:cs typeface="+mn-cs"/>
                        </a:rPr>
                        <m:t>𝑖𝑐𝑘𝑛𝑒𝑠𝑠</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300</m:t>
                      </m:r>
                      <m:r>
                        <a:rPr lang="en-US" sz="1200" i="1" kern="1200" smtClean="0">
                          <a:solidFill>
                            <a:schemeClr val="tx1"/>
                          </a:solidFill>
                          <a:effectLst/>
                          <a:latin typeface="Cambria Math" panose="02040503050406030204" pitchFamily="18" charset="0"/>
                          <a:ea typeface="+mn-ea"/>
                          <a:cs typeface="+mn-cs"/>
                        </a:rPr>
                        <m:t> </m:t>
                      </m:r>
                      <m:r>
                        <a:rPr lang="en-US" sz="1200" i="1" kern="1200" smtClean="0">
                          <a:solidFill>
                            <a:schemeClr val="tx1"/>
                          </a:solidFill>
                          <a:effectLst/>
                          <a:latin typeface="Cambria Math" panose="02040503050406030204" pitchFamily="18" charset="0"/>
                          <a:ea typeface="+mn-ea"/>
                          <a:cs typeface="+mn-cs"/>
                        </a:rPr>
                        <m:t>𝑚𝑚</m:t>
                      </m:r>
                    </m:oMath>
                  </m:oMathPara>
                </a14:m>
                <a:endParaRPr lang="en-US" sz="1200" kern="1200" dirty="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Sw</a:t>
                </a:r>
                <a:r>
                  <a:rPr lang="en-US" dirty="0" smtClean="0"/>
                  <a:t> 5 as example </a:t>
                </a:r>
                <a:br>
                  <a:rPr lang="en-US" dirty="0" smtClean="0"/>
                </a:br>
                <a:r>
                  <a:rPr lang="en-US" sz="1200" i="0" kern="1200" smtClean="0">
                    <a:solidFill>
                      <a:schemeClr val="tx1"/>
                    </a:solidFill>
                    <a:effectLst/>
                    <a:latin typeface="+mn-lt"/>
                    <a:ea typeface="+mn-ea"/>
                    <a:cs typeface="+mn-cs"/>
                  </a:rPr>
                  <a:t>𝐿𝑤=1400 𝑚𝑚, 𝑇ℎ𝑖𝑐𝑘𝑛𝑒𝑠𝑠=300 𝑚𝑚</a:t>
                </a:r>
                <a:endParaRPr lang="en-US" sz="1200" kern="1200" dirty="0">
                  <a:solidFill>
                    <a:schemeClr val="tx1"/>
                  </a:solidFill>
                  <a:effectLst/>
                  <a:latin typeface="+mn-lt"/>
                  <a:ea typeface="+mn-ea"/>
                  <a:cs typeface="+mn-cs"/>
                </a:endParaRPr>
              </a:p>
              <a:p>
                <a:endParaRPr lang="en-US" dirty="0"/>
              </a:p>
            </p:txBody>
          </p:sp>
        </mc:Fallback>
      </mc:AlternateContent>
    </p:spTree>
    <p:extLst>
      <p:ext uri="{BB962C8B-B14F-4D97-AF65-F5344CB8AC3E}">
        <p14:creationId xmlns:p14="http://schemas.microsoft.com/office/powerpoint/2010/main" val="2746852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3874037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414951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4230571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14:m>
                  <m:oMathPara xmlns:m="http://schemas.openxmlformats.org/officeDocument/2006/math">
                    <m:oMathParaPr>
                      <m:jc m:val="left"/>
                    </m:oMathParaPr>
                    <m:oMath xmlns:m="http://schemas.openxmlformats.org/officeDocument/2006/math">
                      <m:r>
                        <a:rPr lang="en-US" sz="1200" i="1" kern="1200" smtClean="0">
                          <a:solidFill>
                            <a:schemeClr val="tx1"/>
                          </a:solidFill>
                          <a:effectLst/>
                          <a:latin typeface="Cambria Math" panose="02040503050406030204" pitchFamily="18" charset="0"/>
                          <a:ea typeface="+mn-ea"/>
                          <a:cs typeface="+mn-cs"/>
                        </a:rPr>
                        <m:t>𝜌</m:t>
                      </m:r>
                      <m:r>
                        <a:rPr lang="en-US" sz="1200" i="1" kern="1200" smtClean="0">
                          <a:solidFill>
                            <a:schemeClr val="tx1"/>
                          </a:solidFill>
                          <a:effectLst/>
                          <a:latin typeface="Cambria Math" panose="02040503050406030204" pitchFamily="18" charset="0"/>
                          <a:ea typeface="+mn-ea"/>
                          <a:cs typeface="+mn-cs"/>
                        </a:rPr>
                        <m:t>𝑙</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0025</m:t>
                      </m:r>
                    </m:oMath>
                  </m:oMathPara>
                </a14:m>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r>
                  <a:rPr lang="en-US" sz="1200" i="0" kern="1200" smtClean="0">
                    <a:solidFill>
                      <a:schemeClr val="tx1"/>
                    </a:solidFill>
                    <a:effectLst/>
                    <a:latin typeface="+mn-lt"/>
                    <a:ea typeface="+mn-ea"/>
                    <a:cs typeface="+mn-cs"/>
                  </a:rPr>
                  <a:t>𝜌𝑙=0.0025</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Fallback>
      </mc:AlternateContent>
    </p:spTree>
    <p:extLst>
      <p:ext uri="{BB962C8B-B14F-4D97-AF65-F5344CB8AC3E}">
        <p14:creationId xmlns:p14="http://schemas.microsoft.com/office/powerpoint/2010/main" val="345044936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14:m>
                  <m:oMathPara xmlns:m="http://schemas.openxmlformats.org/officeDocument/2006/math">
                    <m:oMathParaPr>
                      <m:jc m:val="left"/>
                    </m:oMathParaPr>
                    <m:oMath xmlns:m="http://schemas.openxmlformats.org/officeDocument/2006/math">
                      <m:r>
                        <a:rPr lang="en-US" sz="1200" i="1" kern="1200" smtClean="0">
                          <a:solidFill>
                            <a:schemeClr val="tx1"/>
                          </a:solidFill>
                          <a:effectLst/>
                          <a:latin typeface="Cambria Math" panose="02040503050406030204" pitchFamily="18" charset="0"/>
                          <a:ea typeface="+mn-ea"/>
                          <a:cs typeface="+mn-cs"/>
                        </a:rPr>
                        <m:t>𝜌</m:t>
                      </m:r>
                      <m:r>
                        <a:rPr lang="en-US" sz="1200" i="1" kern="1200" smtClean="0">
                          <a:solidFill>
                            <a:schemeClr val="tx1"/>
                          </a:solidFill>
                          <a:effectLst/>
                          <a:latin typeface="Cambria Math" panose="02040503050406030204" pitchFamily="18" charset="0"/>
                          <a:ea typeface="+mn-ea"/>
                          <a:cs typeface="+mn-cs"/>
                        </a:rPr>
                        <m:t>𝑙</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0025</m:t>
                      </m:r>
                    </m:oMath>
                  </m:oMathPara>
                </a14:m>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r>
                  <a:rPr lang="en-US" sz="1200" i="0" kern="1200" smtClean="0">
                    <a:solidFill>
                      <a:schemeClr val="tx1"/>
                    </a:solidFill>
                    <a:effectLst/>
                    <a:latin typeface="+mn-lt"/>
                    <a:ea typeface="+mn-ea"/>
                    <a:cs typeface="+mn-cs"/>
                  </a:rPr>
                  <a:t>𝜌𝑙=0.0025</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Fallback>
      </mc:AlternateContent>
    </p:spTree>
    <p:extLst>
      <p:ext uri="{BB962C8B-B14F-4D97-AF65-F5344CB8AC3E}">
        <p14:creationId xmlns:p14="http://schemas.microsoft.com/office/powerpoint/2010/main" val="223307242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14:m>
                  <m:oMathPara xmlns:m="http://schemas.openxmlformats.org/officeDocument/2006/math">
                    <m:oMathParaPr>
                      <m:jc m:val="left"/>
                    </m:oMathParaPr>
                    <m:oMath xmlns:m="http://schemas.openxmlformats.org/officeDocument/2006/math">
                      <m:r>
                        <a:rPr lang="en-US" sz="1200" i="1" kern="1200" smtClean="0">
                          <a:solidFill>
                            <a:schemeClr val="tx1"/>
                          </a:solidFill>
                          <a:effectLst/>
                          <a:latin typeface="Cambria Math" panose="02040503050406030204" pitchFamily="18" charset="0"/>
                          <a:ea typeface="+mn-ea"/>
                          <a:cs typeface="+mn-cs"/>
                        </a:rPr>
                        <m:t>𝜌</m:t>
                      </m:r>
                      <m:r>
                        <a:rPr lang="en-US" sz="1200" i="1" kern="1200" smtClean="0">
                          <a:solidFill>
                            <a:schemeClr val="tx1"/>
                          </a:solidFill>
                          <a:effectLst/>
                          <a:latin typeface="Cambria Math" panose="02040503050406030204" pitchFamily="18" charset="0"/>
                          <a:ea typeface="+mn-ea"/>
                          <a:cs typeface="+mn-cs"/>
                        </a:rPr>
                        <m:t>𝑙</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0025</m:t>
                      </m:r>
                    </m:oMath>
                  </m:oMathPara>
                </a14:m>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r>
                  <a:rPr lang="en-US" sz="1200" i="0" kern="1200" smtClean="0">
                    <a:solidFill>
                      <a:schemeClr val="tx1"/>
                    </a:solidFill>
                    <a:effectLst/>
                    <a:latin typeface="+mn-lt"/>
                    <a:ea typeface="+mn-ea"/>
                    <a:cs typeface="+mn-cs"/>
                  </a:rPr>
                  <a:t>𝜌𝑙=0.0025</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Fallback>
      </mc:AlternateContent>
    </p:spTree>
    <p:extLst>
      <p:ext uri="{BB962C8B-B14F-4D97-AF65-F5344CB8AC3E}">
        <p14:creationId xmlns:p14="http://schemas.microsoft.com/office/powerpoint/2010/main" val="326400049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14:m>
                  <m:oMathPara xmlns:m="http://schemas.openxmlformats.org/officeDocument/2006/math">
                    <m:oMathParaPr>
                      <m:jc m:val="left"/>
                    </m:oMathParaPr>
                    <m:oMath xmlns:m="http://schemas.openxmlformats.org/officeDocument/2006/math">
                      <m:r>
                        <a:rPr lang="en-US" sz="1200" i="1" kern="1200" smtClean="0">
                          <a:solidFill>
                            <a:schemeClr val="tx1"/>
                          </a:solidFill>
                          <a:effectLst/>
                          <a:latin typeface="Cambria Math" panose="02040503050406030204" pitchFamily="18" charset="0"/>
                          <a:ea typeface="+mn-ea"/>
                          <a:cs typeface="+mn-cs"/>
                        </a:rPr>
                        <m:t>𝜌</m:t>
                      </m:r>
                      <m:r>
                        <a:rPr lang="en-US" sz="1200" i="1" kern="1200" smtClean="0">
                          <a:solidFill>
                            <a:schemeClr val="tx1"/>
                          </a:solidFill>
                          <a:effectLst/>
                          <a:latin typeface="Cambria Math" panose="02040503050406030204" pitchFamily="18" charset="0"/>
                          <a:ea typeface="+mn-ea"/>
                          <a:cs typeface="+mn-cs"/>
                        </a:rPr>
                        <m:t>𝑙</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m:t>
                      </m:r>
                      <m:r>
                        <a:rPr lang="en-US" sz="1200" i="1" kern="1200" smtClean="0">
                          <a:solidFill>
                            <a:schemeClr val="tx1"/>
                          </a:solidFill>
                          <a:effectLst/>
                          <a:latin typeface="Cambria Math" panose="02040503050406030204" pitchFamily="18" charset="0"/>
                          <a:ea typeface="+mn-ea"/>
                          <a:cs typeface="+mn-cs"/>
                        </a:rPr>
                        <m:t>.</m:t>
                      </m:r>
                      <m:r>
                        <a:rPr lang="en-US" sz="1200" i="1" kern="1200" smtClean="0">
                          <a:solidFill>
                            <a:schemeClr val="tx1"/>
                          </a:solidFill>
                          <a:effectLst/>
                          <a:latin typeface="Cambria Math" panose="02040503050406030204" pitchFamily="18" charset="0"/>
                          <a:ea typeface="+mn-ea"/>
                          <a:cs typeface="+mn-cs"/>
                        </a:rPr>
                        <m:t>0025</m:t>
                      </m:r>
                    </m:oMath>
                  </m:oMathPara>
                </a14:m>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biaxial columns and using the reciprocal method for design.</a:t>
                </a:r>
                <a:br>
                  <a:rPr lang="en-US" sz="1200" kern="1200" dirty="0" smtClean="0">
                    <a:solidFill>
                      <a:schemeClr val="tx1"/>
                    </a:solidFill>
                    <a:effectLst/>
                    <a:latin typeface="+mn-lt"/>
                    <a:ea typeface="+mn-ea"/>
                    <a:cs typeface="+mn-cs"/>
                  </a:rPr>
                </a:br>
                <a:r>
                  <a:rPr lang="en-US" sz="1200" i="0" kern="1200" smtClean="0">
                    <a:solidFill>
                      <a:schemeClr val="tx1"/>
                    </a:solidFill>
                    <a:effectLst/>
                    <a:latin typeface="+mn-lt"/>
                    <a:ea typeface="+mn-ea"/>
                    <a:cs typeface="+mn-cs"/>
                  </a:rPr>
                  <a:t>𝜌𝑙=0.0025</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Fallback>
      </mc:AlternateContent>
    </p:spTree>
    <p:extLst>
      <p:ext uri="{BB962C8B-B14F-4D97-AF65-F5344CB8AC3E}">
        <p14:creationId xmlns:p14="http://schemas.microsoft.com/office/powerpoint/2010/main" val="29648546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Using the section designer on ETABS to draw a bending moment-axial interaction diagram: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276772940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394327656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39821071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400686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6632767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169857019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383502781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38171828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175243252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we used the larger area which come from gravity service loads.</a:t>
                </a:r>
                <a:endParaRPr lang="en-US" sz="1200" kern="1200" dirty="0">
                  <a:solidFill>
                    <a:schemeClr val="tx1"/>
                  </a:solidFill>
                  <a:effectLst/>
                  <a:latin typeface="+mn-lt"/>
                  <a:ea typeface="+mn-ea"/>
                  <a:cs typeface="+mn-cs"/>
                </a:endParaRPr>
              </a:p>
              <a:p>
                <a14:m>
                  <m:oMath xmlns:m="http://schemas.openxmlformats.org/officeDocument/2006/math">
                    <m:r>
                      <a:rPr lang="en-US" sz="1200" i="1" kern="1200">
                        <a:solidFill>
                          <a:schemeClr val="tx1"/>
                        </a:solidFill>
                        <a:effectLst/>
                        <a:latin typeface="Cambria Math" panose="02040503050406030204" pitchFamily="18" charset="0"/>
                        <a:ea typeface="+mn-ea"/>
                        <a:cs typeface="+mn-cs"/>
                      </a:rPr>
                      <m:t>𝑇</m:t>
                    </m:r>
                    <m:r>
                      <a:rPr lang="en-US" sz="1200" i="1" kern="1200">
                        <a:solidFill>
                          <a:schemeClr val="tx1"/>
                        </a:solidFill>
                        <a:effectLst/>
                        <a:latin typeface="Cambria Math" panose="02040503050406030204" pitchFamily="18" charset="0"/>
                        <a:ea typeface="+mn-ea"/>
                        <a:cs typeface="+mn-cs"/>
                      </a:rPr>
                      <m:t>h</m:t>
                    </m:r>
                    <m:r>
                      <a:rPr lang="en-US" sz="1200" i="1" kern="1200">
                        <a:solidFill>
                          <a:schemeClr val="tx1"/>
                        </a:solidFill>
                        <a:effectLst/>
                        <a:latin typeface="Cambria Math" panose="02040503050406030204" pitchFamily="18" charset="0"/>
                        <a:ea typeface="+mn-ea"/>
                        <a:cs typeface="+mn-cs"/>
                      </a:rPr>
                      <m:t>𝑒</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𝑟𝑎𝑡𝑖𝑜</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𝑜𝑓</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𝑎𝑟𝑒𝑎</m:t>
                    </m:r>
                    <m:r>
                      <a:rPr lang="en-US" sz="1200" i="1" kern="1200">
                        <a:solidFill>
                          <a:schemeClr val="tx1"/>
                        </a:solidFill>
                        <a:effectLst/>
                        <a:latin typeface="Cambria Math" panose="02040503050406030204" pitchFamily="18" charset="0"/>
                        <a:ea typeface="+mn-ea"/>
                        <a:cs typeface="+mn-cs"/>
                      </a:rPr>
                      <m:t>= </m:t>
                    </m:r>
                    <m:f>
                      <m:fPr>
                        <m:ctrlPr>
                          <a:rPr lang="en-US"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𝐴𝑟𝑒𝑎</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𝑜𝑓</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𝑓𝑜𝑜𝑡𝑖𝑛𝑔</m:t>
                        </m:r>
                      </m:num>
                      <m:den>
                        <m:r>
                          <a:rPr lang="en-US" sz="1200" i="1" kern="1200">
                            <a:solidFill>
                              <a:schemeClr val="tx1"/>
                            </a:solidFill>
                            <a:effectLst/>
                            <a:latin typeface="Cambria Math" panose="02040503050406030204" pitchFamily="18" charset="0"/>
                            <a:ea typeface="+mn-ea"/>
                            <a:cs typeface="+mn-cs"/>
                          </a:rPr>
                          <m:t>𝑎𝑟𝑒𝑎</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𝑜𝑓</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𝑏𝑢𝑖𝑙𝑑𝑖𝑛𝑔</m:t>
                        </m:r>
                      </m:den>
                    </m:f>
                    <m:r>
                      <a:rPr lang="en-US" sz="1200" i="1" kern="1200">
                        <a:solidFill>
                          <a:schemeClr val="tx1"/>
                        </a:solidFill>
                        <a:effectLst/>
                        <a:latin typeface="Cambria Math" panose="02040503050406030204" pitchFamily="18" charset="0"/>
                        <a:ea typeface="+mn-ea"/>
                        <a:cs typeface="+mn-cs"/>
                      </a:rPr>
                      <m:t>=</m:t>
                    </m:r>
                    <m:f>
                      <m:fPr>
                        <m:ctrlPr>
                          <a:rPr lang="en-US"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460</m:t>
                        </m:r>
                      </m:num>
                      <m:den>
                        <m:r>
                          <a:rPr lang="en-US" sz="1200" i="1" kern="1200">
                            <a:solidFill>
                              <a:schemeClr val="tx1"/>
                            </a:solidFill>
                            <a:effectLst/>
                            <a:latin typeface="Cambria Math" panose="02040503050406030204" pitchFamily="18" charset="0"/>
                            <a:ea typeface="+mn-ea"/>
                            <a:cs typeface="+mn-cs"/>
                          </a:rPr>
                          <m:t>835</m:t>
                        </m:r>
                      </m:den>
                    </m:f>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55</m:t>
                    </m:r>
                    <m:r>
                      <a:rPr lang="en-US" sz="1200" i="1" kern="1200">
                        <a:solidFill>
                          <a:schemeClr val="tx1"/>
                        </a:solidFill>
                        <a:effectLst/>
                        <a:latin typeface="Cambria Math" panose="02040503050406030204" pitchFamily="18" charset="0"/>
                        <a:ea typeface="+mn-ea"/>
                        <a:cs typeface="+mn-cs"/>
                      </a:rPr>
                      <m:t>%</m:t>
                    </m:r>
                  </m:oMath>
                </a14:m>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It’s preferred to use MAT foundation:</a:t>
                </a:r>
              </a:p>
              <a:p>
                <a:r>
                  <a:rPr lang="en-US" sz="1200" kern="1200" dirty="0">
                    <a:solidFill>
                      <a:schemeClr val="tx1"/>
                    </a:solidFill>
                    <a:effectLst/>
                    <a:latin typeface="+mn-lt"/>
                    <a:ea typeface="+mn-ea"/>
                    <a:cs typeface="+mn-cs"/>
                  </a:rPr>
                  <a:t>We used CSI SAFE (using finite elements) to analysis and design the MAT footing that consider the footing flexible. </a:t>
                </a:r>
              </a:p>
              <a:p>
                <a:r>
                  <a:rPr lang="en-US" sz="1200" kern="1200" dirty="0">
                    <a:solidFill>
                      <a:schemeClr val="tx1"/>
                    </a:solidFill>
                    <a:effectLst/>
                    <a:latin typeface="+mn-lt"/>
                    <a:ea typeface="+mn-ea"/>
                    <a:cs typeface="+mn-cs"/>
                  </a:rPr>
                  <a:t>We separated the footing for each block. Below footing A design: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we used the larger area which come from gravity service loads.</a:t>
                </a:r>
                <a:endParaRPr lang="en-US" sz="1200" kern="1200" dirty="0">
                  <a:solidFill>
                    <a:schemeClr val="tx1"/>
                  </a:solidFill>
                  <a:effectLst/>
                  <a:latin typeface="+mn-lt"/>
                  <a:ea typeface="+mn-ea"/>
                  <a:cs typeface="+mn-cs"/>
                </a:endParaRPr>
              </a:p>
              <a:p>
                <a:r>
                  <a:rPr lang="en-US" sz="1200" i="0" kern="1200">
                    <a:solidFill>
                      <a:schemeClr val="tx1"/>
                    </a:solidFill>
                    <a:effectLst/>
                    <a:latin typeface="+mn-lt"/>
                    <a:ea typeface="+mn-ea"/>
                    <a:cs typeface="+mn-cs"/>
                  </a:rPr>
                  <a:t>𝑇ℎ𝑒 𝑟𝑎𝑡𝑖𝑜 𝑜𝑓 𝑎𝑟𝑒𝑎=  (𝐴𝑟𝑒𝑎 𝑜𝑓 𝑓𝑜𝑜𝑡𝑖𝑛𝑔)/(𝑎𝑟𝑒𝑎 𝑜𝑓 𝑏𝑢𝑖𝑙𝑑𝑖𝑛𝑔)=460/835=55%</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It’s preferred to use MAT foundation:</a:t>
                </a:r>
              </a:p>
              <a:p>
                <a:r>
                  <a:rPr lang="en-US" sz="1200" kern="1200" dirty="0">
                    <a:solidFill>
                      <a:schemeClr val="tx1"/>
                    </a:solidFill>
                    <a:effectLst/>
                    <a:latin typeface="+mn-lt"/>
                    <a:ea typeface="+mn-ea"/>
                    <a:cs typeface="+mn-cs"/>
                  </a:rPr>
                  <a:t>We used CSI SAFE (using finite elements) to analysis and design the MAT footing that consider the footing flexible. </a:t>
                </a:r>
              </a:p>
              <a:p>
                <a:r>
                  <a:rPr lang="en-US" sz="1200" kern="1200" dirty="0">
                    <a:solidFill>
                      <a:schemeClr val="tx1"/>
                    </a:solidFill>
                    <a:effectLst/>
                    <a:latin typeface="+mn-lt"/>
                    <a:ea typeface="+mn-ea"/>
                    <a:cs typeface="+mn-cs"/>
                  </a:rPr>
                  <a:t>We separated the footing for each block. Below footing A design: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mc:Fallback>
      </mc:AlternateContent>
    </p:spTree>
    <p:extLst>
      <p:ext uri="{BB962C8B-B14F-4D97-AF65-F5344CB8AC3E}">
        <p14:creationId xmlns:p14="http://schemas.microsoft.com/office/powerpoint/2010/main" val="17160687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3991979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4032375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2867037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a:spcBef>
                <a:spcPts val="0"/>
              </a:spcBef>
              <a:spcAft>
                <a:spcPts val="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The punching shear ratio to the capacity</a:t>
            </a:r>
          </a:p>
          <a:p>
            <a:pPr marL="457200" marR="0" algn="just">
              <a:spcBef>
                <a:spcPts val="0"/>
              </a:spcBef>
              <a:spcAft>
                <a:spcPts val="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 is less than 1 for all columns</a:t>
            </a:r>
            <a:endParaRPr lang="en-US" dirty="0" smtClean="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5798774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a:spcBef>
                <a:spcPts val="0"/>
              </a:spcBef>
              <a:spcAft>
                <a:spcPts val="0"/>
              </a:spcAft>
            </a:pPr>
            <a:endParaRPr lang="en-US" dirty="0" smtClean="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35180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247650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a:spcBef>
                <a:spcPts val="0"/>
              </a:spcBef>
              <a:spcAft>
                <a:spcPts val="0"/>
              </a:spcAft>
            </a:pPr>
            <a:endParaRPr lang="en-US" dirty="0" smtClean="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3375165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a:spcBef>
                <a:spcPts val="0"/>
              </a:spcBef>
              <a:spcAft>
                <a:spcPts val="0"/>
              </a:spcAft>
            </a:pPr>
            <a:endParaRPr lang="en-US" dirty="0" smtClean="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7673143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a:spcBef>
                <a:spcPts val="0"/>
              </a:spcBef>
              <a:spcAft>
                <a:spcPts val="0"/>
              </a:spcAft>
            </a:pPr>
            <a:endParaRPr lang="en-US" dirty="0" smtClean="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68283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5D305F3-0AEF-4447-93B3-E7B59BD2C2E3}"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51709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FA8696-809D-464C-8D23-300525446C90}"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257506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EE2CD-0FA3-43D9-B7BC-1586C17B8777}"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847732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1E6782-2B40-411A-8C42-7B5E8763D021}"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23166293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7402C1-8E03-4B3C-B55A-DC169BE7DCFA}"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28341311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A1E08A-CBB1-4941-8BB6-56B51B802333}"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3651962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EFB8B2-6955-4D3F-9D30-8CC3AF0BB541}" type="datetime1">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2090040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BCEC3A9-777C-4D72-B00F-909038C66DEF}" type="datetime1">
              <a:rPr lang="en-US" smtClean="0"/>
              <a:t>5/17/2016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1967259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317EE92-AD52-4CF5-8768-87CE4B42346C}" type="datetime1">
              <a:rPr lang="en-US" smtClean="0"/>
              <a:t>5/17/2016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32951724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18889E-88FF-4EDB-845C-EE82E7CFD747}" type="datetime1">
              <a:rPr lang="en-US" smtClean="0"/>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23235129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F498A-ADBC-4DCB-9662-922986ED059D}" type="datetime1">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16809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D1480D-5ED4-4CCE-A184-5A437606C84B}"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35493695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F8B5C-D68C-4859-8673-59BB70B0E6FF}" type="slidenum">
              <a:rPr lang="en-US" smtClean="0"/>
              <a:t>‹#›</a:t>
            </a:fld>
            <a:endParaRPr lang="en-US"/>
          </a:p>
        </p:txBody>
      </p:sp>
      <p:sp>
        <p:nvSpPr>
          <p:cNvPr id="5" name="Date Placeholder 4"/>
          <p:cNvSpPr>
            <a:spLocks noGrp="1"/>
          </p:cNvSpPr>
          <p:nvPr>
            <p:ph type="dt" sz="half" idx="10"/>
          </p:nvPr>
        </p:nvSpPr>
        <p:spPr/>
        <p:txBody>
          <a:bodyPr/>
          <a:lstStyle/>
          <a:p>
            <a:fld id="{C32D779D-5075-4C9E-BC49-17CA4369C070}" type="datetime1">
              <a:rPr lang="en-US" smtClean="0"/>
              <a:t>5/17/2016</a:t>
            </a:fld>
            <a:endParaRPr lang="en-US"/>
          </a:p>
        </p:txBody>
      </p:sp>
    </p:spTree>
    <p:extLst>
      <p:ext uri="{BB962C8B-B14F-4D97-AF65-F5344CB8AC3E}">
        <p14:creationId xmlns:p14="http://schemas.microsoft.com/office/powerpoint/2010/main" val="2202784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15DA18-62E9-4370-A0BB-4E12E6D449B3}"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659161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F137FF-0549-447D-86FB-7361B36AB724}"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910895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1563DC-FA1C-4C94-8DD5-64BAC43564CE}"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17582413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45249C-D165-4434-9609-DE1F875DF34F}"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062200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745EA8-2F8C-4B23-8681-B29363E5AF83}"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32054470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F49FAB-9233-473A-A914-375CEF4D9F6A}"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14448420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AEF1B0-6D94-4181-872A-5CDD8A7F32A2}"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488031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C90869-4639-4C50-96CD-B10897155FE6}" type="datetime1">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1836723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B6CF69-B011-46C1-9A54-25AA297E682A}" type="datetime1">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4280342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3F402B-67E0-4F6E-962C-0CB29A9043CB}" type="datetime1">
              <a:rPr lang="en-US" smtClean="0"/>
              <a:t>5/17/2016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CF8B5C-D68C-4859-8673-59BB70B0E6FF}"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357504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2E2B330-D1FE-4D0B-8A1A-90DABE4AA88E}" type="datetime1">
              <a:rPr lang="en-US" smtClean="0"/>
              <a:t>5/17/2016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CF8B5C-D68C-4859-8673-59BB70B0E6FF}"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8547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5C2F43-E045-4112-88F7-5EFFEA5EF45B}" type="datetime1">
              <a:rPr lang="en-US" smtClean="0"/>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3012991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61B8EC-9368-452C-AB14-0C1FC5ACA85B}" type="datetime1">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14799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EFA34-9C0B-4F4B-8AE6-40CF7093983A}" type="datetime1">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F8B5C-D68C-4859-8673-59BB70B0E6FF}" type="slidenum">
              <a:rPr lang="en-US" smtClean="0"/>
              <a:t>‹#›</a:t>
            </a:fld>
            <a:endParaRPr lang="en-US"/>
          </a:p>
        </p:txBody>
      </p:sp>
    </p:spTree>
    <p:extLst>
      <p:ext uri="{BB962C8B-B14F-4D97-AF65-F5344CB8AC3E}">
        <p14:creationId xmlns:p14="http://schemas.microsoft.com/office/powerpoint/2010/main" val="2125128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E71231E7-BB2D-4181-AAB3-E4E92EB03305}" type="datetime1">
              <a:rPr lang="en-US" smtClean="0"/>
              <a:t>5/17/2016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F7CF8B5C-D68C-4859-8673-59BB70B0E6FF}" type="slidenum">
              <a:rPr lang="en-US" smtClean="0"/>
              <a:t>‹#›</a:t>
            </a:fld>
            <a:endParaRPr lang="en-US"/>
          </a:p>
        </p:txBody>
      </p:sp>
    </p:spTree>
    <p:extLst>
      <p:ext uri="{BB962C8B-B14F-4D97-AF65-F5344CB8AC3E}">
        <p14:creationId xmlns:p14="http://schemas.microsoft.com/office/powerpoint/2010/main" val="847543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1B04AD0-231A-4E7F-B224-529CA228A112}" type="datetime1">
              <a:rPr lang="en-US" smtClean="0"/>
              <a:t>5/17/2016</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7CF8B5C-D68C-4859-8673-59BB70B0E6FF}" type="slidenum">
              <a:rPr lang="en-US" smtClean="0"/>
              <a:t>‹#›</a:t>
            </a:fld>
            <a:endParaRPr lang="en-US"/>
          </a:p>
        </p:txBody>
      </p:sp>
    </p:spTree>
    <p:extLst>
      <p:ext uri="{BB962C8B-B14F-4D97-AF65-F5344CB8AC3E}">
        <p14:creationId xmlns:p14="http://schemas.microsoft.com/office/powerpoint/2010/main" val="2673261139"/>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0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85.xml"/><Relationship Id="rId1" Type="http://schemas.openxmlformats.org/officeDocument/2006/relationships/slideLayout" Target="../slideLayouts/slideLayout18.xml"/><Relationship Id="rId4" Type="http://schemas.openxmlformats.org/officeDocument/2006/relationships/image" Target="../media/image123.png"/></Relationships>
</file>

<file path=ppt/slides/_rels/slide101.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86.xml"/><Relationship Id="rId1" Type="http://schemas.openxmlformats.org/officeDocument/2006/relationships/slideLayout" Target="../slideLayouts/slideLayout18.xml"/><Relationship Id="rId4" Type="http://schemas.openxmlformats.org/officeDocument/2006/relationships/image" Target="../media/image125.png"/></Relationships>
</file>

<file path=ppt/slides/_rels/slide10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87.xml"/><Relationship Id="rId1" Type="http://schemas.openxmlformats.org/officeDocument/2006/relationships/slideLayout" Target="../slideLayouts/slideLayout18.xml"/><Relationship Id="rId4" Type="http://schemas.openxmlformats.org/officeDocument/2006/relationships/image" Target="../media/image127.png"/></Relationships>
</file>

<file path=ppt/slides/_rels/slide103.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88.xml"/><Relationship Id="rId1" Type="http://schemas.openxmlformats.org/officeDocument/2006/relationships/slideLayout" Target="../slideLayouts/slideLayout18.xml"/></Relationships>
</file>

<file path=ppt/slides/_rels/slide104.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89.xml"/><Relationship Id="rId1" Type="http://schemas.openxmlformats.org/officeDocument/2006/relationships/slideLayout" Target="../slideLayouts/slideLayout18.xml"/></Relationships>
</file>

<file path=ppt/slides/_rels/slide105.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90.xml"/><Relationship Id="rId1" Type="http://schemas.openxmlformats.org/officeDocument/2006/relationships/slideLayout" Target="../slideLayouts/slideLayout18.xml"/><Relationship Id="rId4" Type="http://schemas.openxmlformats.org/officeDocument/2006/relationships/image" Target="../media/image131.png"/></Relationships>
</file>

<file path=ppt/slides/_rels/slide106.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91.xml"/><Relationship Id="rId1" Type="http://schemas.openxmlformats.org/officeDocument/2006/relationships/slideLayout" Target="../slideLayouts/slideLayout18.xml"/><Relationship Id="rId4" Type="http://schemas.openxmlformats.org/officeDocument/2006/relationships/image" Target="../media/image83.jpeg"/></Relationships>
</file>

<file path=ppt/slides/_rels/slide107.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92.xml"/><Relationship Id="rId1" Type="http://schemas.openxmlformats.org/officeDocument/2006/relationships/slideLayout" Target="../slideLayouts/slideLayout18.xml"/><Relationship Id="rId4" Type="http://schemas.openxmlformats.org/officeDocument/2006/relationships/image" Target="../media/image135.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18.xml"/><Relationship Id="rId5" Type="http://schemas.openxmlformats.org/officeDocument/2006/relationships/image" Target="../media/image15.jpe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8.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image" Target="../media/image28.e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18.xml"/><Relationship Id="rId5" Type="http://schemas.openxmlformats.org/officeDocument/2006/relationships/image" Target="../media/image33.png"/><Relationship Id="rId4" Type="http://schemas.openxmlformats.org/officeDocument/2006/relationships/image" Target="../media/image29.jpeg"/></Relationships>
</file>

<file path=ppt/slides/_rels/slide3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1.xml"/><Relationship Id="rId1" Type="http://schemas.openxmlformats.org/officeDocument/2006/relationships/slideLayout" Target="../slideLayouts/slideLayout18.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4.xml"/><Relationship Id="rId1" Type="http://schemas.openxmlformats.org/officeDocument/2006/relationships/slideLayout" Target="../slideLayouts/slideLayout18.xml"/><Relationship Id="rId4" Type="http://schemas.openxmlformats.org/officeDocument/2006/relationships/image" Target="../media/image34.jpg"/></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18.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9.xml"/><Relationship Id="rId1" Type="http://schemas.openxmlformats.org/officeDocument/2006/relationships/slideLayout" Target="../slideLayouts/slideLayout18.xml"/><Relationship Id="rId4" Type="http://schemas.openxmlformats.org/officeDocument/2006/relationships/image" Target="../media/image38.jp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3.xml"/><Relationship Id="rId1" Type="http://schemas.openxmlformats.org/officeDocument/2006/relationships/slideLayout" Target="../slideLayouts/slideLayout18.xml"/><Relationship Id="rId4" Type="http://schemas.openxmlformats.org/officeDocument/2006/relationships/image" Target="../media/image40.jpg"/></Relationships>
</file>

<file path=ppt/slides/_rels/slide5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4.xml"/><Relationship Id="rId1" Type="http://schemas.openxmlformats.org/officeDocument/2006/relationships/slideLayout" Target="../slideLayouts/slideLayout18.xml"/><Relationship Id="rId5" Type="http://schemas.openxmlformats.org/officeDocument/2006/relationships/image" Target="../media/image56.png"/><Relationship Id="rId4" Type="http://schemas.openxmlformats.org/officeDocument/2006/relationships/image" Target="../media/image41.jpg"/></Relationships>
</file>

<file path=ppt/slides/_rels/slide5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48.xml"/><Relationship Id="rId1" Type="http://schemas.openxmlformats.org/officeDocument/2006/relationships/slideLayout" Target="../slideLayouts/slideLayout18.xml"/><Relationship Id="rId4" Type="http://schemas.openxmlformats.org/officeDocument/2006/relationships/image" Target="../media/image61.png"/></Relationships>
</file>

<file path=ppt/slides/_rels/slide59.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0.xml"/><Relationship Id="rId1" Type="http://schemas.openxmlformats.org/officeDocument/2006/relationships/slideLayout" Target="../slideLayouts/slideLayout18.xml"/><Relationship Id="rId5" Type="http://schemas.openxmlformats.org/officeDocument/2006/relationships/image" Target="../media/image65.png"/><Relationship Id="rId4" Type="http://schemas.openxmlformats.org/officeDocument/2006/relationships/image" Target="../media/image64.png"/></Relationships>
</file>

<file path=ppt/slides/_rels/slide61.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2.xml"/><Relationship Id="rId1" Type="http://schemas.openxmlformats.org/officeDocument/2006/relationships/slideLayout" Target="../slideLayouts/slideLayout18.xml"/><Relationship Id="rId4" Type="http://schemas.openxmlformats.org/officeDocument/2006/relationships/image" Target="../media/image68.png"/></Relationships>
</file>

<file path=ppt/slides/_rels/slide6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5.xml"/><Relationship Id="rId1" Type="http://schemas.openxmlformats.org/officeDocument/2006/relationships/slideLayout" Target="../slideLayouts/slideLayout18.xml"/><Relationship Id="rId4" Type="http://schemas.openxmlformats.org/officeDocument/2006/relationships/image" Target="../media/image72.png"/></Relationships>
</file>

<file path=ppt/slides/_rels/slide6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6.xml"/><Relationship Id="rId1" Type="http://schemas.openxmlformats.org/officeDocument/2006/relationships/slideLayout" Target="../slideLayouts/slideLayout18.xml"/><Relationship Id="rId5" Type="http://schemas.openxmlformats.org/officeDocument/2006/relationships/image" Target="../media/image75.png"/><Relationship Id="rId4" Type="http://schemas.openxmlformats.org/officeDocument/2006/relationships/image" Target="../media/image51.PNG"/></Relationships>
</file>

<file path=ppt/slides/_rels/slide67.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8.xml"/><Relationship Id="rId1" Type="http://schemas.openxmlformats.org/officeDocument/2006/relationships/slideLayout" Target="../slideLayouts/slideLayout18.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6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87.png"/><Relationship Id="rId1" Type="http://schemas.openxmlformats.org/officeDocument/2006/relationships/slideLayout" Target="../slideLayouts/slideLayout18.xml"/><Relationship Id="rId5" Type="http://schemas.openxmlformats.org/officeDocument/2006/relationships/image" Target="../media/image90.png"/><Relationship Id="rId4" Type="http://schemas.openxmlformats.org/officeDocument/2006/relationships/image" Target="../media/image59.jpeg"/></Relationships>
</file>

<file path=ppt/slides/_rels/slide7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60.jpeg"/><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8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2.xml"/><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73.xml"/><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74.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75.xml"/><Relationship Id="rId1" Type="http://schemas.openxmlformats.org/officeDocument/2006/relationships/slideLayout" Target="../slideLayouts/slideLayout18.xml"/><Relationship Id="rId4" Type="http://schemas.openxmlformats.org/officeDocument/2006/relationships/image" Target="../media/image105.png"/></Relationships>
</file>

<file path=ppt/slides/_rels/slide91.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76.xml"/><Relationship Id="rId1" Type="http://schemas.openxmlformats.org/officeDocument/2006/relationships/slideLayout" Target="../slideLayouts/slideLayout18.xml"/><Relationship Id="rId4" Type="http://schemas.openxmlformats.org/officeDocument/2006/relationships/image" Target="../media/image107.png"/></Relationships>
</file>

<file path=ppt/slides/_rels/slide92.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77.xml"/><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78.xml"/><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79.xml"/><Relationship Id="rId1" Type="http://schemas.openxmlformats.org/officeDocument/2006/relationships/slideLayout" Target="../slideLayouts/slideLayout18.xml"/><Relationship Id="rId5" Type="http://schemas.openxmlformats.org/officeDocument/2006/relationships/image" Target="../media/image112.png"/><Relationship Id="rId4" Type="http://schemas.openxmlformats.org/officeDocument/2006/relationships/image" Target="../media/image111.png"/></Relationships>
</file>

<file path=ppt/slides/_rels/slide95.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notesSlide" Target="../notesSlides/notesSlide80.xml"/><Relationship Id="rId1" Type="http://schemas.openxmlformats.org/officeDocument/2006/relationships/slideLayout" Target="../slideLayouts/slideLayout18.xml"/><Relationship Id="rId4" Type="http://schemas.openxmlformats.org/officeDocument/2006/relationships/image" Target="../media/image114.png"/></Relationships>
</file>

<file path=ppt/slides/_rels/slide96.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81.xml"/><Relationship Id="rId1" Type="http://schemas.openxmlformats.org/officeDocument/2006/relationships/slideLayout" Target="../slideLayouts/slideLayout18.xml"/><Relationship Id="rId4" Type="http://schemas.openxmlformats.org/officeDocument/2006/relationships/image" Target="../media/image116.png"/></Relationships>
</file>

<file path=ppt/slides/_rels/slide9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82.xml"/><Relationship Id="rId1" Type="http://schemas.openxmlformats.org/officeDocument/2006/relationships/slideLayout" Target="../slideLayouts/slideLayout18.xml"/><Relationship Id="rId5" Type="http://schemas.openxmlformats.org/officeDocument/2006/relationships/image" Target="../media/image119.png"/><Relationship Id="rId4" Type="http://schemas.openxmlformats.org/officeDocument/2006/relationships/image" Target="../media/image118.png"/></Relationships>
</file>

<file path=ppt/slides/_rels/slide98.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83.xml"/><Relationship Id="rId1" Type="http://schemas.openxmlformats.org/officeDocument/2006/relationships/slideLayout" Target="../slideLayouts/slideLayout18.xml"/></Relationships>
</file>

<file path=ppt/slides/_rels/slide9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8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72071" y="310106"/>
            <a:ext cx="2435282" cy="369332"/>
          </a:xfrm>
          <a:prstGeom prst="rect">
            <a:avLst/>
          </a:prstGeom>
        </p:spPr>
        <p:txBody>
          <a:bodyPr wrap="none">
            <a:spAutoFit/>
          </a:bodyPr>
          <a:lstStyle/>
          <a:p>
            <a:r>
              <a:rPr lang="ar-SA" dirty="0"/>
              <a:t>بسم الله الرحمن الرحيم</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12694" y="813794"/>
            <a:ext cx="1954037" cy="1937094"/>
          </a:xfrm>
          <a:prstGeom prst="rect">
            <a:avLst/>
          </a:prstGeom>
        </p:spPr>
      </p:pic>
      <p:sp>
        <p:nvSpPr>
          <p:cNvPr id="10" name="TextBox 9"/>
          <p:cNvSpPr txBox="1"/>
          <p:nvPr/>
        </p:nvSpPr>
        <p:spPr>
          <a:xfrm>
            <a:off x="3503811" y="3585181"/>
            <a:ext cx="3773445" cy="523220"/>
          </a:xfrm>
          <a:prstGeom prst="rect">
            <a:avLst/>
          </a:prstGeom>
          <a:noFill/>
        </p:spPr>
        <p:txBody>
          <a:bodyPr wrap="square" rtlCol="0">
            <a:spAutoFit/>
          </a:bodyPr>
          <a:lstStyle/>
          <a:p>
            <a:r>
              <a:rPr lang="en-US" sz="2800" dirty="0">
                <a:solidFill>
                  <a:schemeClr val="tx2"/>
                </a:solidFill>
              </a:rPr>
              <a:t>Graduation Project </a:t>
            </a:r>
            <a:r>
              <a:rPr lang="en-US" sz="2800" dirty="0" smtClean="0">
                <a:solidFill>
                  <a:schemeClr val="tx2"/>
                </a:solidFill>
              </a:rPr>
              <a:t>II</a:t>
            </a:r>
            <a:endParaRPr lang="en-US" sz="2800" dirty="0">
              <a:solidFill>
                <a:schemeClr val="tx2"/>
              </a:solidFill>
            </a:endParaRPr>
          </a:p>
        </p:txBody>
      </p:sp>
      <p:sp>
        <p:nvSpPr>
          <p:cNvPr id="11" name="TextBox 10"/>
          <p:cNvSpPr txBox="1"/>
          <p:nvPr/>
        </p:nvSpPr>
        <p:spPr>
          <a:xfrm>
            <a:off x="473886" y="5061977"/>
            <a:ext cx="4208274" cy="677108"/>
          </a:xfrm>
          <a:prstGeom prst="rect">
            <a:avLst/>
          </a:prstGeom>
          <a:noFill/>
        </p:spPr>
        <p:txBody>
          <a:bodyPr wrap="square" rtlCol="0">
            <a:spAutoFit/>
          </a:bodyPr>
          <a:lstStyle/>
          <a:p>
            <a:pPr lvl="0"/>
            <a:r>
              <a:rPr lang="en-US" sz="2000" dirty="0" smtClean="0"/>
              <a:t>Supervisor: </a:t>
            </a:r>
            <a:r>
              <a:rPr lang="en-US" sz="2000" dirty="0" smtClean="0">
                <a:solidFill>
                  <a:schemeClr val="accent3">
                    <a:lumMod val="50000"/>
                  </a:schemeClr>
                </a:solidFill>
              </a:rPr>
              <a:t>Dr</a:t>
            </a:r>
            <a:r>
              <a:rPr lang="en-US" sz="2000" dirty="0">
                <a:solidFill>
                  <a:schemeClr val="accent3">
                    <a:lumMod val="50000"/>
                  </a:schemeClr>
                </a:solidFill>
              </a:rPr>
              <a:t>. </a:t>
            </a:r>
            <a:r>
              <a:rPr lang="en-US" sz="2000" dirty="0" err="1">
                <a:solidFill>
                  <a:schemeClr val="accent3">
                    <a:lumMod val="50000"/>
                  </a:schemeClr>
                </a:solidFill>
              </a:rPr>
              <a:t>Riyad</a:t>
            </a:r>
            <a:r>
              <a:rPr lang="en-US" sz="2000" dirty="0">
                <a:solidFill>
                  <a:schemeClr val="accent3">
                    <a:lumMod val="50000"/>
                  </a:schemeClr>
                </a:solidFill>
              </a:rPr>
              <a:t> </a:t>
            </a:r>
            <a:r>
              <a:rPr lang="en-US" sz="2000" dirty="0" err="1" smtClean="0">
                <a:solidFill>
                  <a:schemeClr val="accent3">
                    <a:lumMod val="50000"/>
                  </a:schemeClr>
                </a:solidFill>
              </a:rPr>
              <a:t>Awad</a:t>
            </a:r>
            <a:r>
              <a:rPr lang="en-US" sz="2000" dirty="0">
                <a:solidFill>
                  <a:schemeClr val="accent3">
                    <a:lumMod val="50000"/>
                  </a:schemeClr>
                </a:solidFill>
              </a:rPr>
              <a:t>.</a:t>
            </a:r>
          </a:p>
          <a:p>
            <a:endParaRPr lang="en-US" dirty="0"/>
          </a:p>
        </p:txBody>
      </p:sp>
      <p:sp>
        <p:nvSpPr>
          <p:cNvPr id="12" name="TextBox 11"/>
          <p:cNvSpPr txBox="1"/>
          <p:nvPr/>
        </p:nvSpPr>
        <p:spPr>
          <a:xfrm>
            <a:off x="4578465" y="5033480"/>
            <a:ext cx="4574962" cy="1200329"/>
          </a:xfrm>
          <a:prstGeom prst="rect">
            <a:avLst/>
          </a:prstGeom>
          <a:noFill/>
        </p:spPr>
        <p:txBody>
          <a:bodyPr wrap="square" rtlCol="0">
            <a:spAutoFit/>
          </a:bodyPr>
          <a:lstStyle/>
          <a:p>
            <a:r>
              <a:rPr lang="en-US" sz="2400" dirty="0"/>
              <a:t>Prepared </a:t>
            </a:r>
            <a:r>
              <a:rPr lang="en-US" sz="2400" dirty="0" smtClean="0"/>
              <a:t>by: </a:t>
            </a:r>
            <a:r>
              <a:rPr lang="en-US" sz="2400" dirty="0" smtClean="0">
                <a:solidFill>
                  <a:schemeClr val="accent3">
                    <a:lumMod val="50000"/>
                  </a:schemeClr>
                </a:solidFill>
              </a:rPr>
              <a:t>Ahmad Abdel All</a:t>
            </a:r>
            <a:br>
              <a:rPr lang="en-US" sz="2400" dirty="0" smtClean="0">
                <a:solidFill>
                  <a:schemeClr val="accent3">
                    <a:lumMod val="50000"/>
                  </a:schemeClr>
                </a:solidFill>
              </a:rPr>
            </a:br>
            <a:r>
              <a:rPr lang="en-US" sz="2400" dirty="0" smtClean="0">
                <a:solidFill>
                  <a:schemeClr val="accent3">
                    <a:lumMod val="50000"/>
                  </a:schemeClr>
                </a:solidFill>
              </a:rPr>
              <a:t>                    Omar Barham</a:t>
            </a:r>
            <a:br>
              <a:rPr lang="en-US" sz="2400" dirty="0" smtClean="0">
                <a:solidFill>
                  <a:schemeClr val="accent3">
                    <a:lumMod val="50000"/>
                  </a:schemeClr>
                </a:solidFill>
              </a:rPr>
            </a:br>
            <a:r>
              <a:rPr lang="en-US" sz="2400" dirty="0" smtClean="0">
                <a:solidFill>
                  <a:schemeClr val="accent3">
                    <a:lumMod val="50000"/>
                  </a:schemeClr>
                </a:solidFill>
              </a:rPr>
              <a:t>                    Zafer Nasrallah</a:t>
            </a:r>
            <a:endParaRPr lang="en-US" sz="2400" dirty="0">
              <a:solidFill>
                <a:schemeClr val="accent3">
                  <a:lumMod val="50000"/>
                </a:schemeClr>
              </a:solidFill>
            </a:endParaRPr>
          </a:p>
        </p:txBody>
      </p:sp>
      <p:sp>
        <p:nvSpPr>
          <p:cNvPr id="13" name="TextBox 12"/>
          <p:cNvSpPr txBox="1"/>
          <p:nvPr/>
        </p:nvSpPr>
        <p:spPr>
          <a:xfrm>
            <a:off x="283837" y="1099947"/>
            <a:ext cx="4039738" cy="369332"/>
          </a:xfrm>
          <a:prstGeom prst="rect">
            <a:avLst/>
          </a:prstGeom>
          <a:noFill/>
        </p:spPr>
        <p:txBody>
          <a:bodyPr wrap="square" rtlCol="0">
            <a:spAutoFit/>
          </a:bodyPr>
          <a:lstStyle/>
          <a:p>
            <a:r>
              <a:rPr lang="en-US" dirty="0" smtClean="0"/>
              <a:t>An-</a:t>
            </a:r>
            <a:r>
              <a:rPr lang="en-US" dirty="0" err="1" smtClean="0"/>
              <a:t>Najah</a:t>
            </a:r>
            <a:r>
              <a:rPr lang="en-US" dirty="0" smtClean="0"/>
              <a:t> National University</a:t>
            </a:r>
            <a:endParaRPr lang="en-US" dirty="0"/>
          </a:p>
        </p:txBody>
      </p:sp>
      <p:sp>
        <p:nvSpPr>
          <p:cNvPr id="14" name="TextBox 13"/>
          <p:cNvSpPr txBox="1"/>
          <p:nvPr/>
        </p:nvSpPr>
        <p:spPr>
          <a:xfrm>
            <a:off x="283837" y="1603635"/>
            <a:ext cx="2872523" cy="369332"/>
          </a:xfrm>
          <a:prstGeom prst="rect">
            <a:avLst/>
          </a:prstGeom>
          <a:noFill/>
        </p:spPr>
        <p:txBody>
          <a:bodyPr wrap="square" rtlCol="0">
            <a:spAutoFit/>
          </a:bodyPr>
          <a:lstStyle/>
          <a:p>
            <a:r>
              <a:rPr lang="en-US" dirty="0" smtClean="0"/>
              <a:t>Faculty of Engineering</a:t>
            </a:r>
            <a:endParaRPr lang="en-US" dirty="0"/>
          </a:p>
        </p:txBody>
      </p:sp>
      <p:sp>
        <p:nvSpPr>
          <p:cNvPr id="15" name="TextBox 14"/>
          <p:cNvSpPr txBox="1"/>
          <p:nvPr/>
        </p:nvSpPr>
        <p:spPr>
          <a:xfrm>
            <a:off x="7382947" y="1094425"/>
            <a:ext cx="4039738" cy="369332"/>
          </a:xfrm>
          <a:prstGeom prst="rect">
            <a:avLst/>
          </a:prstGeom>
          <a:noFill/>
        </p:spPr>
        <p:txBody>
          <a:bodyPr wrap="square" rtlCol="0">
            <a:spAutoFit/>
          </a:bodyPr>
          <a:lstStyle/>
          <a:p>
            <a:r>
              <a:rPr lang="ar-SA" dirty="0" smtClean="0"/>
              <a:t>جامعة النجاح الوطنية</a:t>
            </a:r>
            <a:endParaRPr lang="en-US" dirty="0"/>
          </a:p>
        </p:txBody>
      </p:sp>
      <p:sp>
        <p:nvSpPr>
          <p:cNvPr id="16" name="TextBox 15"/>
          <p:cNvSpPr txBox="1"/>
          <p:nvPr/>
        </p:nvSpPr>
        <p:spPr>
          <a:xfrm>
            <a:off x="7742829" y="1693654"/>
            <a:ext cx="4039738" cy="369332"/>
          </a:xfrm>
          <a:prstGeom prst="rect">
            <a:avLst/>
          </a:prstGeom>
          <a:noFill/>
        </p:spPr>
        <p:txBody>
          <a:bodyPr wrap="square" rtlCol="0">
            <a:spAutoFit/>
          </a:bodyPr>
          <a:lstStyle/>
          <a:p>
            <a:r>
              <a:rPr lang="ar-SA" dirty="0" smtClean="0"/>
              <a:t>كلية الهندسة</a:t>
            </a:r>
            <a:endParaRPr lang="en-US" dirty="0"/>
          </a:p>
        </p:txBody>
      </p:sp>
      <p:sp>
        <p:nvSpPr>
          <p:cNvPr id="17" name="TextBox 16"/>
          <p:cNvSpPr txBox="1"/>
          <p:nvPr/>
        </p:nvSpPr>
        <p:spPr>
          <a:xfrm>
            <a:off x="3503812" y="2990527"/>
            <a:ext cx="3773445" cy="400110"/>
          </a:xfrm>
          <a:prstGeom prst="rect">
            <a:avLst/>
          </a:prstGeom>
          <a:noFill/>
        </p:spPr>
        <p:txBody>
          <a:bodyPr wrap="square" rtlCol="0">
            <a:spAutoFit/>
          </a:bodyPr>
          <a:lstStyle/>
          <a:p>
            <a:r>
              <a:rPr lang="en-US" sz="2000" dirty="0" smtClean="0"/>
              <a:t>Civil Engineering Department</a:t>
            </a:r>
            <a:endParaRPr lang="en-US" sz="2000" dirty="0"/>
          </a:p>
        </p:txBody>
      </p:sp>
      <p:sp>
        <p:nvSpPr>
          <p:cNvPr id="2" name="TextBox 1"/>
          <p:cNvSpPr txBox="1"/>
          <p:nvPr/>
        </p:nvSpPr>
        <p:spPr>
          <a:xfrm>
            <a:off x="1249834" y="4203573"/>
            <a:ext cx="9056759" cy="461665"/>
          </a:xfrm>
          <a:prstGeom prst="rect">
            <a:avLst/>
          </a:prstGeom>
          <a:noFill/>
        </p:spPr>
        <p:txBody>
          <a:bodyPr wrap="square" rtlCol="0">
            <a:spAutoFit/>
          </a:bodyPr>
          <a:lstStyle/>
          <a:p>
            <a:pPr algn="ctr"/>
            <a:r>
              <a:rPr lang="en-US" sz="2400" dirty="0" smtClean="0">
                <a:ln w="0"/>
                <a:effectLst>
                  <a:innerShdw blurRad="63500" dist="50800" dir="13500000">
                    <a:prstClr val="black">
                      <a:alpha val="50000"/>
                    </a:prstClr>
                  </a:innerShdw>
                </a:effectLst>
              </a:rPr>
              <a:t>3D-DYNAMIC </a:t>
            </a:r>
            <a:r>
              <a:rPr lang="en-US" sz="2400" dirty="0">
                <a:ln w="0"/>
                <a:effectLst>
                  <a:innerShdw blurRad="63500" dist="50800" dir="13500000">
                    <a:prstClr val="black">
                      <a:alpha val="50000"/>
                    </a:prstClr>
                  </a:innerShdw>
                </a:effectLst>
              </a:rPr>
              <a:t>ANALYSIS AND DESIGN OF ODEH’S HOTEL IN </a:t>
            </a:r>
            <a:r>
              <a:rPr lang="en-US" sz="2400" dirty="0" smtClean="0">
                <a:ln w="0"/>
                <a:effectLst>
                  <a:innerShdw blurRad="63500" dist="50800" dir="13500000">
                    <a:prstClr val="black">
                      <a:alpha val="50000"/>
                    </a:prstClr>
                  </a:innerShdw>
                </a:effectLst>
              </a:rPr>
              <a:t>NABLUS</a:t>
            </a:r>
            <a:endParaRPr lang="en-US" sz="2400" dirty="0">
              <a:ln w="0"/>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37462267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Project description:</a:t>
            </a: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404120111"/>
                  </p:ext>
                </p:extLst>
              </p:nvPr>
            </p:nvGraphicFramePr>
            <p:xfrm>
              <a:off x="696037" y="2435489"/>
              <a:ext cx="8763000" cy="3139634"/>
            </p:xfrm>
            <a:graphic>
              <a:graphicData uri="http://schemas.openxmlformats.org/drawingml/2006/table">
                <a:tbl>
                  <a:tblPr firstRow="1" firstCol="1" bandRow="1">
                    <a:tableStyleId>{5C22544A-7EE6-4342-B048-85BDC9FD1C3A}</a:tableStyleId>
                  </a:tblPr>
                  <a:tblGrid>
                    <a:gridCol w="1924050">
                      <a:extLst>
                        <a:ext uri="{9D8B030D-6E8A-4147-A177-3AD203B41FA5}">
                          <a16:colId xmlns:a16="http://schemas.microsoft.com/office/drawing/2014/main" xmlns="" val="20000"/>
                        </a:ext>
                      </a:extLst>
                    </a:gridCol>
                    <a:gridCol w="2120051">
                      <a:extLst>
                        <a:ext uri="{9D8B030D-6E8A-4147-A177-3AD203B41FA5}">
                          <a16:colId xmlns:a16="http://schemas.microsoft.com/office/drawing/2014/main" xmlns="" val="20001"/>
                        </a:ext>
                      </a:extLst>
                    </a:gridCol>
                    <a:gridCol w="4718899">
                      <a:extLst>
                        <a:ext uri="{9D8B030D-6E8A-4147-A177-3AD203B41FA5}">
                          <a16:colId xmlns:a16="http://schemas.microsoft.com/office/drawing/2014/main" xmlns="" val="20002"/>
                        </a:ext>
                      </a:extLst>
                    </a:gridCol>
                  </a:tblGrid>
                  <a:tr h="312040">
                    <a:tc>
                      <a:txBody>
                        <a:bodyPr/>
                        <a:lstStyle/>
                        <a:p>
                          <a:pPr marL="0" marR="0">
                            <a:lnSpc>
                              <a:spcPct val="107000"/>
                            </a:lnSpc>
                            <a:spcBef>
                              <a:spcPts val="0"/>
                            </a:spcBef>
                            <a:spcAft>
                              <a:spcPts val="0"/>
                            </a:spcAft>
                          </a:pPr>
                          <a:r>
                            <a:rPr lang="en-US" sz="2400" dirty="0" smtClean="0">
                              <a:effectLst/>
                            </a:rPr>
                            <a:t>Story</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Elevation</a:t>
                          </a:r>
                          <a14:m>
                            <m:oMath xmlns:m="http://schemas.openxmlformats.org/officeDocument/2006/math">
                              <m:r>
                                <a:rPr lang="en-US" sz="2400">
                                  <a:effectLst/>
                                  <a:latin typeface="Cambria Math" panose="02040503050406030204" pitchFamily="18" charset="0"/>
                                </a:rPr>
                                <m:t>(</m:t>
                              </m:r>
                              <m:r>
                                <a:rPr lang="en-US" sz="2400">
                                  <a:effectLst/>
                                  <a:latin typeface="Cambria Math" panose="02040503050406030204" pitchFamily="18" charset="0"/>
                                </a:rPr>
                                <m:t>𝒎</m:t>
                              </m:r>
                              <m:r>
                                <a:rPr lang="en-US" sz="2400">
                                  <a:effectLst/>
                                  <a:latin typeface="Cambria Math" panose="02040503050406030204" pitchFamily="18" charset="0"/>
                                </a:rPr>
                                <m:t>)</m:t>
                              </m:r>
                            </m:oMath>
                          </a14:m>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Area </a:t>
                          </a:r>
                          <a14:m>
                            <m:oMath xmlns:m="http://schemas.openxmlformats.org/officeDocument/2006/math">
                              <m:sSup>
                                <m:sSupPr>
                                  <m:ctrlPr>
                                    <a:rPr lang="en-US" sz="2400" i="1">
                                      <a:effectLst/>
                                      <a:latin typeface="Cambria Math" panose="02040503050406030204" pitchFamily="18" charset="0"/>
                                    </a:rPr>
                                  </m:ctrlPr>
                                </m:sSupPr>
                                <m:e>
                                  <m:r>
                                    <a:rPr lang="en-US" sz="2400">
                                      <a:effectLst/>
                                      <a:latin typeface="Cambria Math" panose="02040503050406030204" pitchFamily="18" charset="0"/>
                                    </a:rPr>
                                    <m:t>(</m:t>
                                  </m:r>
                                  <m:r>
                                    <a:rPr lang="en-US" sz="2400">
                                      <a:effectLst/>
                                      <a:latin typeface="Cambria Math" panose="02040503050406030204" pitchFamily="18" charset="0"/>
                                    </a:rPr>
                                    <m:t>𝒎</m:t>
                                  </m:r>
                                </m:e>
                                <m:sup>
                                  <m:r>
                                    <a:rPr lang="en-US" sz="2400">
                                      <a:effectLst/>
                                      <a:latin typeface="Cambria Math" panose="02040503050406030204" pitchFamily="18" charset="0"/>
                                    </a:rPr>
                                    <m:t>𝟐</m:t>
                                  </m:r>
                                </m:sup>
                              </m:sSup>
                              <m:r>
                                <a:rPr lang="en-US" sz="2400">
                                  <a:effectLst/>
                                  <a:latin typeface="Cambria Math" panose="02040503050406030204" pitchFamily="18" charset="0"/>
                                </a:rPr>
                                <m:t>)</m:t>
                              </m:r>
                            </m:oMath>
                          </a14:m>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0"/>
                      </a:ext>
                    </a:extLst>
                  </a:tr>
                  <a:tr h="306903">
                    <a:tc>
                      <a:txBody>
                        <a:bodyPr/>
                        <a:lstStyle/>
                        <a:p>
                          <a:pPr marL="0" marR="0">
                            <a:lnSpc>
                              <a:spcPct val="107000"/>
                            </a:lnSpc>
                            <a:spcBef>
                              <a:spcPts val="0"/>
                            </a:spcBef>
                            <a:spcAft>
                              <a:spcPts val="0"/>
                            </a:spcAft>
                          </a:pPr>
                          <a:r>
                            <a:rPr lang="en-US" sz="2400">
                              <a:effectLst/>
                            </a:rPr>
                            <a:t>Basement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1"/>
                      </a:ext>
                    </a:extLst>
                  </a:tr>
                  <a:tr h="306903">
                    <a:tc>
                      <a:txBody>
                        <a:bodyPr/>
                        <a:lstStyle/>
                        <a:p>
                          <a:pPr marL="0" marR="0">
                            <a:lnSpc>
                              <a:spcPct val="107000"/>
                            </a:lnSpc>
                            <a:spcBef>
                              <a:spcPts val="0"/>
                            </a:spcBef>
                            <a:spcAft>
                              <a:spcPts val="0"/>
                            </a:spcAft>
                          </a:pPr>
                          <a:r>
                            <a:rPr lang="en-US" sz="2400" dirty="0">
                              <a:effectLst/>
                            </a:rPr>
                            <a:t>Ground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r h="306903">
                    <a:tc>
                      <a:txBody>
                        <a:bodyPr/>
                        <a:lstStyle/>
                        <a:p>
                          <a:pPr marL="0" marR="0">
                            <a:lnSpc>
                              <a:spcPct val="107000"/>
                            </a:lnSpc>
                            <a:spcBef>
                              <a:spcPts val="0"/>
                            </a:spcBef>
                            <a:spcAft>
                              <a:spcPts val="0"/>
                            </a:spcAft>
                          </a:pPr>
                          <a:r>
                            <a:rPr lang="en-US" sz="2400" dirty="0">
                              <a:effectLst/>
                            </a:rPr>
                            <a:t>Mezzanine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dirty="0" smtClean="0">
                              <a:effectLst/>
                            </a:rPr>
                            <a:t>3.25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482.57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3"/>
                      </a:ext>
                    </a:extLst>
                  </a:tr>
                  <a:tr h="306903">
                    <a:tc>
                      <a:txBody>
                        <a:bodyPr/>
                        <a:lstStyle/>
                        <a:p>
                          <a:pPr marL="0" marR="0">
                            <a:lnSpc>
                              <a:spcPct val="107000"/>
                            </a:lnSpc>
                            <a:spcBef>
                              <a:spcPts val="0"/>
                            </a:spcBef>
                            <a:spcAft>
                              <a:spcPts val="0"/>
                            </a:spcAft>
                          </a:pPr>
                          <a:r>
                            <a:rPr lang="en-US" sz="2400" dirty="0">
                              <a:effectLst/>
                            </a:rPr>
                            <a:t>First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6.00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4"/>
                      </a:ext>
                    </a:extLst>
                  </a:tr>
                  <a:tr h="306903">
                    <a:tc>
                      <a:txBody>
                        <a:bodyPr/>
                        <a:lstStyle/>
                        <a:p>
                          <a:pPr marL="0" marR="0">
                            <a:lnSpc>
                              <a:spcPct val="107000"/>
                            </a:lnSpc>
                            <a:spcBef>
                              <a:spcPts val="0"/>
                            </a:spcBef>
                            <a:spcAft>
                              <a:spcPts val="0"/>
                            </a:spcAft>
                          </a:pPr>
                          <a:r>
                            <a:rPr lang="en-US" sz="2400" dirty="0">
                              <a:effectLst/>
                            </a:rPr>
                            <a:t>Second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9.25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5"/>
                      </a:ext>
                    </a:extLst>
                  </a:tr>
                  <a:tr h="306903">
                    <a:tc>
                      <a:txBody>
                        <a:bodyPr/>
                        <a:lstStyle/>
                        <a:p>
                          <a:pPr marL="0" marR="0">
                            <a:lnSpc>
                              <a:spcPct val="107000"/>
                            </a:lnSpc>
                            <a:spcBef>
                              <a:spcPts val="0"/>
                            </a:spcBef>
                            <a:spcAft>
                              <a:spcPts val="0"/>
                            </a:spcAft>
                          </a:pPr>
                          <a:r>
                            <a:rPr lang="en-US" sz="2400" dirty="0">
                              <a:effectLst/>
                            </a:rPr>
                            <a:t>Third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12.5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6"/>
                      </a:ext>
                    </a:extLst>
                  </a:tr>
                  <a:tr h="306903">
                    <a:tc>
                      <a:txBody>
                        <a:bodyPr/>
                        <a:lstStyle/>
                        <a:p>
                          <a:pPr marL="0" marR="0">
                            <a:lnSpc>
                              <a:spcPct val="107000"/>
                            </a:lnSpc>
                            <a:spcBef>
                              <a:spcPts val="0"/>
                            </a:spcBef>
                            <a:spcAft>
                              <a:spcPts val="0"/>
                            </a:spcAft>
                          </a:pPr>
                          <a:r>
                            <a:rPr lang="en-US" sz="2400" dirty="0">
                              <a:effectLst/>
                            </a:rPr>
                            <a:t>Forth</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dirty="0">
                              <a:effectLst/>
                            </a:rPr>
                            <a:t>15.75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dirty="0">
                              <a:effectLst/>
                            </a:rPr>
                            <a:t>805.24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7"/>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404120111"/>
                  </p:ext>
                </p:extLst>
              </p:nvPr>
            </p:nvGraphicFramePr>
            <p:xfrm>
              <a:off x="696037" y="2435489"/>
              <a:ext cx="8763000" cy="3130808"/>
            </p:xfrm>
            <a:graphic>
              <a:graphicData uri="http://schemas.openxmlformats.org/drawingml/2006/table">
                <a:tbl>
                  <a:tblPr firstRow="1" firstCol="1" bandRow="1">
                    <a:tableStyleId>{5C22544A-7EE6-4342-B048-85BDC9FD1C3A}</a:tableStyleId>
                  </a:tblPr>
                  <a:tblGrid>
                    <a:gridCol w="1924050"/>
                    <a:gridCol w="2120051"/>
                    <a:gridCol w="4718899"/>
                  </a:tblGrid>
                  <a:tr h="391351">
                    <a:tc>
                      <a:txBody>
                        <a:bodyPr/>
                        <a:lstStyle/>
                        <a:p>
                          <a:pPr marL="0" marR="0">
                            <a:lnSpc>
                              <a:spcPct val="107000"/>
                            </a:lnSpc>
                            <a:spcBef>
                              <a:spcPts val="0"/>
                            </a:spcBef>
                            <a:spcAft>
                              <a:spcPts val="0"/>
                            </a:spcAft>
                          </a:pPr>
                          <a:r>
                            <a:rPr lang="en-US" sz="2400" dirty="0" smtClean="0">
                              <a:effectLst/>
                            </a:rPr>
                            <a:t>Story</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rotWithShape="0">
                          <a:blip r:embed="rId3"/>
                          <a:stretch>
                            <a:fillRect l="-91092" t="-25000" r="-223563" b="-742188"/>
                          </a:stretch>
                        </a:blipFill>
                      </a:tcPr>
                    </a:tc>
                    <a:tc>
                      <a:txBody>
                        <a:bodyPr/>
                        <a:lstStyle/>
                        <a:p>
                          <a:endParaRPr lang="en-US"/>
                        </a:p>
                      </a:txBody>
                      <a:tcPr marL="68580" marR="68580" marT="0" marB="0">
                        <a:blipFill rotWithShape="0">
                          <a:blip r:embed="rId3"/>
                          <a:stretch>
                            <a:fillRect l="-85917" t="-25000" r="-517" b="-742188"/>
                          </a:stretch>
                        </a:blipFill>
                      </a:tcPr>
                    </a:tc>
                  </a:tr>
                  <a:tr h="391351">
                    <a:tc>
                      <a:txBody>
                        <a:bodyPr/>
                        <a:lstStyle/>
                        <a:p>
                          <a:pPr marL="0" marR="0">
                            <a:lnSpc>
                              <a:spcPct val="107000"/>
                            </a:lnSpc>
                            <a:spcBef>
                              <a:spcPts val="0"/>
                            </a:spcBef>
                            <a:spcAft>
                              <a:spcPts val="0"/>
                            </a:spcAft>
                          </a:pPr>
                          <a:r>
                            <a:rPr lang="en-US" sz="2400">
                              <a:effectLst/>
                            </a:rPr>
                            <a:t>Basement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1351">
                    <a:tc>
                      <a:txBody>
                        <a:bodyPr/>
                        <a:lstStyle/>
                        <a:p>
                          <a:pPr marL="0" marR="0">
                            <a:lnSpc>
                              <a:spcPct val="107000"/>
                            </a:lnSpc>
                            <a:spcBef>
                              <a:spcPts val="0"/>
                            </a:spcBef>
                            <a:spcAft>
                              <a:spcPts val="0"/>
                            </a:spcAft>
                          </a:pPr>
                          <a:r>
                            <a:rPr lang="en-US" sz="2400" dirty="0">
                              <a:effectLst/>
                            </a:rPr>
                            <a:t>Ground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1351">
                    <a:tc>
                      <a:txBody>
                        <a:bodyPr/>
                        <a:lstStyle/>
                        <a:p>
                          <a:pPr marL="0" marR="0">
                            <a:lnSpc>
                              <a:spcPct val="107000"/>
                            </a:lnSpc>
                            <a:spcBef>
                              <a:spcPts val="0"/>
                            </a:spcBef>
                            <a:spcAft>
                              <a:spcPts val="0"/>
                            </a:spcAft>
                          </a:pPr>
                          <a:r>
                            <a:rPr lang="en-US" sz="2400" dirty="0">
                              <a:effectLst/>
                            </a:rPr>
                            <a:t>Mezzanine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dirty="0" smtClean="0">
                              <a:effectLst/>
                            </a:rPr>
                            <a:t>3.25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482.57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1351">
                    <a:tc>
                      <a:txBody>
                        <a:bodyPr/>
                        <a:lstStyle/>
                        <a:p>
                          <a:pPr marL="0" marR="0">
                            <a:lnSpc>
                              <a:spcPct val="107000"/>
                            </a:lnSpc>
                            <a:spcBef>
                              <a:spcPts val="0"/>
                            </a:spcBef>
                            <a:spcAft>
                              <a:spcPts val="0"/>
                            </a:spcAft>
                          </a:pPr>
                          <a:r>
                            <a:rPr lang="en-US" sz="2400" dirty="0">
                              <a:effectLst/>
                            </a:rPr>
                            <a:t>First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6.00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1351">
                    <a:tc>
                      <a:txBody>
                        <a:bodyPr/>
                        <a:lstStyle/>
                        <a:p>
                          <a:pPr marL="0" marR="0">
                            <a:lnSpc>
                              <a:spcPct val="107000"/>
                            </a:lnSpc>
                            <a:spcBef>
                              <a:spcPts val="0"/>
                            </a:spcBef>
                            <a:spcAft>
                              <a:spcPts val="0"/>
                            </a:spcAft>
                          </a:pPr>
                          <a:r>
                            <a:rPr lang="en-US" sz="2400" dirty="0">
                              <a:effectLst/>
                            </a:rPr>
                            <a:t>Second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9.25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1351">
                    <a:tc>
                      <a:txBody>
                        <a:bodyPr/>
                        <a:lstStyle/>
                        <a:p>
                          <a:pPr marL="0" marR="0">
                            <a:lnSpc>
                              <a:spcPct val="107000"/>
                            </a:lnSpc>
                            <a:spcBef>
                              <a:spcPts val="0"/>
                            </a:spcBef>
                            <a:spcAft>
                              <a:spcPts val="0"/>
                            </a:spcAft>
                          </a:pPr>
                          <a:r>
                            <a:rPr lang="en-US" sz="2400" dirty="0">
                              <a:effectLst/>
                            </a:rPr>
                            <a:t>Third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12.5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a:effectLst/>
                            </a:rPr>
                            <a:t>805.24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1351">
                    <a:tc>
                      <a:txBody>
                        <a:bodyPr/>
                        <a:lstStyle/>
                        <a:p>
                          <a:pPr marL="0" marR="0">
                            <a:lnSpc>
                              <a:spcPct val="107000"/>
                            </a:lnSpc>
                            <a:spcBef>
                              <a:spcPts val="0"/>
                            </a:spcBef>
                            <a:spcAft>
                              <a:spcPts val="0"/>
                            </a:spcAft>
                          </a:pPr>
                          <a:r>
                            <a:rPr lang="en-US" sz="2400" dirty="0">
                              <a:effectLst/>
                            </a:rPr>
                            <a:t>Forth</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dirty="0">
                              <a:effectLst/>
                            </a:rPr>
                            <a:t>15.75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2400" dirty="0">
                              <a:effectLst/>
                            </a:rPr>
                            <a:t>805.24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mc:Fallback>
      </mc:AlternateContent>
    </p:spTree>
    <p:extLst>
      <p:ext uri="{BB962C8B-B14F-4D97-AF65-F5344CB8AC3E}">
        <p14:creationId xmlns:p14="http://schemas.microsoft.com/office/powerpoint/2010/main" val="63146074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1) Dimension:</a:t>
            </a:r>
            <a:endParaRPr lang="en-US" sz="2200" dirty="0"/>
          </a:p>
        </p:txBody>
      </p:sp>
      <p:pic>
        <p:nvPicPr>
          <p:cNvPr id="9" name="Picture 8" descr="C:\Users\Omar Barham\Desktop\FOOTING-DIMENSION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1773" y="1774142"/>
            <a:ext cx="6765318" cy="4280294"/>
          </a:xfrm>
          <a:prstGeom prst="rect">
            <a:avLst/>
          </a:prstGeom>
          <a:noFill/>
          <a:ln>
            <a:noFill/>
          </a:ln>
        </p:spPr>
      </p:pic>
      <mc:AlternateContent xmlns:mc="http://schemas.openxmlformats.org/markup-compatibility/2006" xmlns:a14="http://schemas.microsoft.com/office/drawing/2010/main">
        <mc:Choice Requires="a14">
          <p:sp>
            <p:nvSpPr>
              <p:cNvPr id="6" name="Rectangle 5"/>
              <p:cNvSpPr/>
              <p:nvPr/>
            </p:nvSpPr>
            <p:spPr>
              <a:xfrm>
                <a:off x="872836" y="3160236"/>
                <a:ext cx="3245953" cy="646331"/>
              </a:xfrm>
              <a:prstGeom prst="rect">
                <a:avLst/>
              </a:prstGeom>
            </p:spPr>
            <p:txBody>
              <a:bodyPr wrap="none">
                <a:spAutoFit/>
              </a:bodyPr>
              <a:lstStyle/>
              <a:p>
                <a14:m>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𝐴𝑟𝑒𝑎</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27</m:t>
                    </m:r>
                    <m:r>
                      <a:rPr lang="en-US" i="1">
                        <a:latin typeface="Cambria Math" panose="02040503050406030204" pitchFamily="18" charset="0"/>
                        <a:ea typeface="Times New Roman" panose="02020603050405020304" pitchFamily="18" charset="0"/>
                        <a:cs typeface="Arial" panose="020B0604020202020204" pitchFamily="34" charset="0"/>
                      </a:rPr>
                      <m:t>𝑥</m:t>
                    </m:r>
                    <m:r>
                      <a:rPr lang="en-US" i="1">
                        <a:latin typeface="Cambria Math" panose="02040503050406030204" pitchFamily="18" charset="0"/>
                        <a:ea typeface="Times New Roman" panose="02020603050405020304" pitchFamily="18" charset="0"/>
                        <a:cs typeface="Arial" panose="020B0604020202020204" pitchFamily="34" charset="0"/>
                      </a:rPr>
                      <m:t>18</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486</m:t>
                    </m:r>
                    <m:r>
                      <a:rPr lang="en-US" i="1">
                        <a:latin typeface="Cambria Math" panose="02040503050406030204" pitchFamily="18" charset="0"/>
                        <a:ea typeface="Times New Roman" panose="02020603050405020304" pitchFamily="18" charset="0"/>
                        <a:cs typeface="Arial" panose="020B0604020202020204" pitchFamily="34" charset="0"/>
                      </a:rPr>
                      <m:t> </m:t>
                    </m:r>
                    <m:sSup>
                      <m:sSupPr>
                        <m:ctrlPr>
                          <a:rPr lang="en-US" i="1">
                            <a:effectLst/>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Arial" panose="020B0604020202020204" pitchFamily="34" charset="0"/>
                          </a:rPr>
                          <m:t>𝑚</m:t>
                        </m:r>
                      </m:e>
                      <m:sup>
                        <m:r>
                          <a:rPr lang="en-US" i="1">
                            <a:latin typeface="Cambria Math" panose="02040503050406030204" pitchFamily="18" charset="0"/>
                            <a:ea typeface="Times New Roman" panose="02020603050405020304" pitchFamily="18" charset="0"/>
                            <a:cs typeface="Arial" panose="020B0604020202020204" pitchFamily="34" charset="0"/>
                          </a:rPr>
                          <m:t>2</m:t>
                        </m:r>
                      </m:sup>
                    </m:sSup>
                  </m:oMath>
                </a14:m>
                <a:r>
                  <a:rPr lang="en-US" dirty="0">
                    <a:latin typeface="Times New Roman" panose="02020603050405020304" pitchFamily="18" charset="0"/>
                    <a:ea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rPr>
                  <a:t/>
                </a:r>
                <a:br>
                  <a:rPr lang="en-US" dirty="0" smtClean="0">
                    <a:latin typeface="Times New Roman" panose="02020603050405020304" pitchFamily="18" charset="0"/>
                    <a:ea typeface="Times New Roman" panose="02020603050405020304" pitchFamily="18" charset="0"/>
                  </a:rPr>
                </a:br>
                <a:r>
                  <a:rPr lang="en-US" dirty="0" smtClean="0">
                    <a:latin typeface="Times New Roman" panose="02020603050405020304" pitchFamily="18" charset="0"/>
                    <a:ea typeface="Times New Roman" panose="02020603050405020304" pitchFamily="18" charset="0"/>
                  </a:rPr>
                  <a:t> </a:t>
                </a:r>
                <a14:m>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𝑑𝑒𝑝𝑡</m:t>
                    </m:r>
                    <m:r>
                      <a:rPr lang="en-US" i="1">
                        <a:latin typeface="Cambria Math" panose="02040503050406030204" pitchFamily="18" charset="0"/>
                        <a:ea typeface="Times New Roman" panose="02020603050405020304" pitchFamily="18" charset="0"/>
                        <a:cs typeface="Arial" panose="020B0604020202020204" pitchFamily="34" charset="0"/>
                      </a:rPr>
                      <m:t>h</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m:t>
                    </m:r>
                    <m:r>
                      <a:rPr lang="en-US" i="1">
                        <a:latin typeface="Cambria Math" panose="02040503050406030204" pitchFamily="18" charset="0"/>
                        <a:ea typeface="Times New Roman" panose="02020603050405020304" pitchFamily="18" charset="0"/>
                        <a:cs typeface="Arial" panose="020B0604020202020204" pitchFamily="34" charset="0"/>
                      </a:rPr>
                      <m:t>       </m:t>
                    </m:r>
                    <m:sSub>
                      <m:sSubPr>
                        <m:ctrlPr>
                          <a:rPr lang="en-US" i="1">
                            <a:effectLst/>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cs typeface="Arial" panose="020B0604020202020204" pitchFamily="34" charset="0"/>
                          </a:rPr>
                          <m:t>𝑑</m:t>
                        </m:r>
                      </m:e>
                      <m:sub>
                        <m:r>
                          <a:rPr lang="en-US" i="1">
                            <a:latin typeface="Cambria Math" panose="02040503050406030204" pitchFamily="18" charset="0"/>
                            <a:ea typeface="Times New Roman" panose="02020603050405020304" pitchFamily="18" charset="0"/>
                            <a:cs typeface="Arial" panose="020B0604020202020204" pitchFamily="34" charset="0"/>
                          </a:rPr>
                          <m:t>𝑐𝑜𝑣𝑒𝑟</m:t>
                        </m:r>
                      </m:sub>
                    </m:sSub>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7</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𝑐𝑚</m:t>
                    </m:r>
                  </m:oMath>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872836" y="3160236"/>
                <a:ext cx="3245953" cy="646331"/>
              </a:xfrm>
              <a:prstGeom prst="rect">
                <a:avLst/>
              </a:prstGeom>
              <a:blipFill>
                <a:blip r:embed="rId4"/>
                <a:stretch>
                  <a:fillRect t="-4717" b="-8491"/>
                </a:stretch>
              </a:blipFill>
            </p:spPr>
            <p:txBody>
              <a:bodyPr/>
              <a:lstStyle/>
              <a:p>
                <a:r>
                  <a:rPr lang="en-US">
                    <a:noFill/>
                  </a:rPr>
                  <a:t> </a:t>
                </a:r>
              </a:p>
            </p:txBody>
          </p:sp>
        </mc:Fallback>
      </mc:AlternateContent>
    </p:spTree>
    <p:extLst>
      <p:ext uri="{BB962C8B-B14F-4D97-AF65-F5344CB8AC3E}">
        <p14:creationId xmlns:p14="http://schemas.microsoft.com/office/powerpoint/2010/main" val="374492255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2) Deflection:</a:t>
            </a:r>
            <a:endParaRPr lang="en-US" sz="2200" dirty="0"/>
          </a:p>
        </p:txBody>
      </p:sp>
      <p:pic>
        <p:nvPicPr>
          <p:cNvPr id="7" name="Picture 6" descr="G:\FOOTING\DEFLECTION.JPG"/>
          <p:cNvPicPr/>
          <p:nvPr/>
        </p:nvPicPr>
        <p:blipFill>
          <a:blip r:embed="rId3">
            <a:extLst>
              <a:ext uri="{28A0092B-C50C-407E-A947-70E740481C1C}">
                <a14:useLocalDpi xmlns:a14="http://schemas.microsoft.com/office/drawing/2010/main" val="0"/>
              </a:ext>
            </a:extLst>
          </a:blip>
          <a:srcRect/>
          <a:stretch>
            <a:fillRect/>
          </a:stretch>
        </p:blipFill>
        <p:spPr bwMode="auto">
          <a:xfrm>
            <a:off x="4636972" y="1878012"/>
            <a:ext cx="6268316" cy="4259552"/>
          </a:xfrm>
          <a:prstGeom prst="rect">
            <a:avLst/>
          </a:prstGeom>
          <a:noFill/>
          <a:ln>
            <a:noFill/>
          </a:ln>
        </p:spPr>
      </p:pic>
      <mc:AlternateContent xmlns:mc="http://schemas.openxmlformats.org/markup-compatibility/2006" xmlns:a14="http://schemas.microsoft.com/office/drawing/2010/main">
        <mc:Choice Requires="a14">
          <p:sp>
            <p:nvSpPr>
              <p:cNvPr id="5" name="Rectangle 4"/>
              <p:cNvSpPr/>
              <p:nvPr/>
            </p:nvSpPr>
            <p:spPr>
              <a:xfrm>
                <a:off x="448675" y="2777944"/>
                <a:ext cx="3818524"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𝑇</m:t>
                      </m:r>
                      <m:r>
                        <a:rPr lang="en-US" i="1" smtClean="0">
                          <a:latin typeface="Cambria Math" panose="02040503050406030204" pitchFamily="18" charset="0"/>
                        </a:rPr>
                        <m:t>h</m:t>
                      </m:r>
                      <m:r>
                        <a:rPr lang="en-US" i="1" smtClean="0">
                          <a:latin typeface="Cambria Math" panose="02040503050406030204" pitchFamily="18" charset="0"/>
                        </a:rPr>
                        <m:t>𝑒</m:t>
                      </m:r>
                      <m:r>
                        <a:rPr lang="en-US" i="0">
                          <a:latin typeface="Cambria Math" panose="02040503050406030204" pitchFamily="18" charset="0"/>
                        </a:rPr>
                        <m:t> </m:t>
                      </m:r>
                      <m:r>
                        <a:rPr lang="en-US" i="1">
                          <a:latin typeface="Cambria Math" panose="02040503050406030204" pitchFamily="18" charset="0"/>
                        </a:rPr>
                        <m:t>𝑚𝑎𝑥𝑖𝑚𝑢𝑚</m:t>
                      </m:r>
                      <m:r>
                        <a:rPr lang="en-US" i="0">
                          <a:latin typeface="Cambria Math" panose="02040503050406030204" pitchFamily="18" charset="0"/>
                        </a:rPr>
                        <m:t> </m:t>
                      </m:r>
                      <m:r>
                        <a:rPr lang="en-US" i="1">
                          <a:latin typeface="Cambria Math" panose="02040503050406030204" pitchFamily="18" charset="0"/>
                        </a:rPr>
                        <m:t>𝑑𝑒𝑓𝑙𝑒𝑐𝑡𝑖𝑜𝑛</m:t>
                      </m:r>
                      <m:r>
                        <a:rPr lang="en-US" i="0">
                          <a:latin typeface="Cambria Math" panose="02040503050406030204" pitchFamily="18" charset="0"/>
                        </a:rPr>
                        <m:t> </m:t>
                      </m:r>
                      <m:r>
                        <a:rPr lang="en-US" i="1">
                          <a:latin typeface="Cambria Math" panose="02040503050406030204" pitchFamily="18" charset="0"/>
                        </a:rPr>
                        <m:t>𝑖𝑠</m:t>
                      </m:r>
                      <m:r>
                        <a:rPr lang="en-US" i="0">
                          <a:latin typeface="Cambria Math" panose="02040503050406030204" pitchFamily="18" charset="0"/>
                        </a:rPr>
                        <m:t>:</m:t>
                      </m:r>
                    </m:oMath>
                  </m:oMathPara>
                </a14:m>
                <a:endParaRPr lang="en-US" i="0"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0">
                          <a:latin typeface="Cambria Math" panose="02040503050406030204" pitchFamily="18" charset="0"/>
                        </a:rPr>
                        <m:t>8</m:t>
                      </m:r>
                      <m:r>
                        <a:rPr lang="en-US" i="0">
                          <a:latin typeface="Cambria Math" panose="02040503050406030204" pitchFamily="18" charset="0"/>
                        </a:rPr>
                        <m:t> </m:t>
                      </m:r>
                      <m:r>
                        <a:rPr lang="en-US" i="1">
                          <a:latin typeface="Cambria Math" panose="02040503050406030204" pitchFamily="18" charset="0"/>
                        </a:rPr>
                        <m:t>𝑚𝑚</m:t>
                      </m:r>
                      <m:r>
                        <a:rPr lang="en-US" i="0">
                          <a:latin typeface="Cambria Math" panose="02040503050406030204" pitchFamily="18" charset="0"/>
                        </a:rPr>
                        <m:t>&lt;</m:t>
                      </m:r>
                      <m:r>
                        <a:rPr lang="en-US" i="0">
                          <a:latin typeface="Cambria Math" panose="02040503050406030204" pitchFamily="18" charset="0"/>
                        </a:rPr>
                        <m:t>10</m:t>
                      </m:r>
                      <m:r>
                        <a:rPr lang="en-US" i="0">
                          <a:latin typeface="Cambria Math" panose="02040503050406030204" pitchFamily="18" charset="0"/>
                        </a:rPr>
                        <m:t> </m:t>
                      </m:r>
                      <m:r>
                        <a:rPr lang="en-US" i="1">
                          <a:latin typeface="Cambria Math" panose="02040503050406030204" pitchFamily="18" charset="0"/>
                        </a:rPr>
                        <m:t>𝑚𝑚</m:t>
                      </m:r>
                      <m:r>
                        <a:rPr lang="en-US" i="0">
                          <a:latin typeface="Cambria Math" panose="02040503050406030204" pitchFamily="18" charset="0"/>
                        </a:rPr>
                        <m:t>   </m:t>
                      </m:r>
                      <m:r>
                        <a:rPr lang="en-US" i="1">
                          <a:latin typeface="Cambria Math" panose="02040503050406030204" pitchFamily="18" charset="0"/>
                        </a:rPr>
                        <m:t>𝑂𝐾</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448675" y="2777944"/>
                <a:ext cx="3818524" cy="646331"/>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0969460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3) Soil failure:</a:t>
            </a:r>
            <a:endParaRPr lang="en-US" sz="2200" dirty="0"/>
          </a:p>
        </p:txBody>
      </p:sp>
      <p:pic>
        <p:nvPicPr>
          <p:cNvPr id="8" name="Picture 7" descr="G:\FOOTING\ALLOWABLE STRESS.JPG"/>
          <p:cNvPicPr/>
          <p:nvPr/>
        </p:nvPicPr>
        <p:blipFill>
          <a:blip r:embed="rId3">
            <a:extLst>
              <a:ext uri="{28A0092B-C50C-407E-A947-70E740481C1C}">
                <a14:useLocalDpi xmlns:a14="http://schemas.microsoft.com/office/drawing/2010/main" val="0"/>
              </a:ext>
            </a:extLst>
          </a:blip>
          <a:srcRect/>
          <a:stretch>
            <a:fillRect/>
          </a:stretch>
        </p:blipFill>
        <p:spPr bwMode="auto">
          <a:xfrm>
            <a:off x="4636972" y="1967345"/>
            <a:ext cx="6086446" cy="4170219"/>
          </a:xfrm>
          <a:prstGeom prst="rect">
            <a:avLst/>
          </a:prstGeom>
          <a:noFill/>
          <a:ln>
            <a:noFill/>
          </a:ln>
        </p:spPr>
      </p:pic>
      <p:sp>
        <p:nvSpPr>
          <p:cNvPr id="6" name="Rectangle 5"/>
          <p:cNvSpPr/>
          <p:nvPr/>
        </p:nvSpPr>
        <p:spPr>
          <a:xfrm>
            <a:off x="118106" y="3162698"/>
            <a:ext cx="4609264" cy="923330"/>
          </a:xfrm>
          <a:prstGeom prst="rect">
            <a:avLst/>
          </a:prstGeom>
        </p:spPr>
        <p:txBody>
          <a:bodyPr wrap="square">
            <a:spAutoFit/>
          </a:bodyPr>
          <a:lstStyle/>
          <a:p>
            <a:pPr marL="4572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Maximum stress on the footing </a:t>
            </a:r>
            <a:r>
              <a:rPr lang="en-US" dirty="0" smtClean="0">
                <a:latin typeface="Times New Roman" panose="02020603050405020304" pitchFamily="18" charset="0"/>
                <a:ea typeface="Times New Roman" panose="02020603050405020304" pitchFamily="18" charset="0"/>
                <a:cs typeface="Arial" panose="020B0604020202020204" pitchFamily="34" charset="0"/>
              </a:rPr>
              <a:t>is</a:t>
            </a:r>
          </a:p>
          <a:p>
            <a:pPr marL="457200" marR="0" algn="just">
              <a:spcBef>
                <a:spcPts val="0"/>
              </a:spcBef>
              <a:spcAft>
                <a:spcPts val="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 </a:t>
            </a:r>
            <a:r>
              <a:rPr lang="en-US" dirty="0">
                <a:latin typeface="Times New Roman" panose="02020603050405020304" pitchFamily="18" charset="0"/>
                <a:ea typeface="Times New Roman" panose="02020603050405020304" pitchFamily="18" charset="0"/>
                <a:cs typeface="Arial" panose="020B0604020202020204" pitchFamily="34" charset="0"/>
              </a:rPr>
              <a:t>200.61 </a:t>
            </a:r>
            <a:r>
              <a:rPr lang="en-US" dirty="0" err="1">
                <a:latin typeface="Times New Roman" panose="02020603050405020304" pitchFamily="18" charset="0"/>
                <a:ea typeface="Times New Roman" panose="02020603050405020304" pitchFamily="18" charset="0"/>
                <a:cs typeface="Arial" panose="020B0604020202020204" pitchFamily="34" charset="0"/>
              </a:rPr>
              <a:t>kN</a:t>
            </a:r>
            <a:r>
              <a:rPr lang="en-US" dirty="0">
                <a:latin typeface="Times New Roman" panose="02020603050405020304" pitchFamily="18" charset="0"/>
                <a:ea typeface="Times New Roman" panose="02020603050405020304" pitchFamily="18" charset="0"/>
                <a:cs typeface="Arial" panose="020B0604020202020204" pitchFamily="34" charset="0"/>
              </a:rPr>
              <a:t>/m^2 </a:t>
            </a:r>
            <a:endParaRPr lang="en-US" dirty="0" smtClean="0">
              <a:latin typeface="Times New Roman" panose="02020603050405020304" pitchFamily="18" charset="0"/>
              <a:ea typeface="Times New Roman" panose="02020603050405020304" pitchFamily="18" charset="0"/>
              <a:cs typeface="Arial" panose="020B0604020202020204" pitchFamily="34" charset="0"/>
            </a:endParaRPr>
          </a:p>
          <a:p>
            <a:pPr marL="457200" marR="0" algn="just">
              <a:spcBef>
                <a:spcPts val="0"/>
              </a:spcBef>
              <a:spcAft>
                <a:spcPts val="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and </a:t>
            </a:r>
            <a:r>
              <a:rPr lang="en-US" dirty="0">
                <a:latin typeface="Times New Roman" panose="02020603050405020304" pitchFamily="18" charset="0"/>
                <a:ea typeface="Times New Roman" panose="02020603050405020304" pitchFamily="18" charset="0"/>
                <a:cs typeface="Arial" panose="020B0604020202020204" pitchFamily="34" charset="0"/>
              </a:rPr>
              <a:t>there is no tension on the footing.</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9" name="Rectangle 8"/>
              <p:cNvSpPr/>
              <p:nvPr/>
            </p:nvSpPr>
            <p:spPr>
              <a:xfrm>
                <a:off x="118106" y="2588491"/>
                <a:ext cx="451886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i="1">
                              <a:latin typeface="Cambria Math" panose="02040503050406030204" pitchFamily="18" charset="0"/>
                            </a:rPr>
                          </m:ctrlPr>
                        </m:funcPr>
                        <m:fName>
                          <m:r>
                            <m:rPr>
                              <m:sty m:val="p"/>
                            </m:rPr>
                            <a:rPr lang="en-US">
                              <a:latin typeface="Cambria Math" panose="02040503050406030204" pitchFamily="18" charset="0"/>
                            </a:rPr>
                            <m:t>Maximum</m:t>
                          </m:r>
                        </m:fName>
                        <m:e>
                          <m:r>
                            <m:rPr>
                              <m:sty m:val="p"/>
                            </m:rPr>
                            <a:rPr lang="en-US" i="0">
                              <a:latin typeface="Cambria Math" panose="02040503050406030204" pitchFamily="18" charset="0"/>
                            </a:rPr>
                            <m:t>allowable</m:t>
                          </m:r>
                          <m:r>
                            <a:rPr lang="en-US" i="0">
                              <a:latin typeface="Cambria Math" panose="02040503050406030204" pitchFamily="18" charset="0"/>
                            </a:rPr>
                            <m:t>  </m:t>
                          </m:r>
                          <m:r>
                            <a:rPr lang="en-US" i="1">
                              <a:latin typeface="Cambria Math" panose="02040503050406030204" pitchFamily="18" charset="0"/>
                            </a:rPr>
                            <m:t>𝑠𝑡𝑟𝑒𝑠𝑠</m:t>
                          </m:r>
                          <m:r>
                            <a:rPr lang="en-US" i="0">
                              <a:latin typeface="Cambria Math" panose="02040503050406030204" pitchFamily="18" charset="0"/>
                            </a:rPr>
                            <m:t> </m:t>
                          </m:r>
                        </m:e>
                      </m:func>
                      <m:r>
                        <a:rPr lang="en-US" i="1">
                          <a:latin typeface="Cambria Math" panose="02040503050406030204" pitchFamily="18" charset="0"/>
                        </a:rPr>
                        <m:t>𝑖𝑠</m:t>
                      </m:r>
                      <m:r>
                        <a:rPr lang="en-US" i="0">
                          <a:latin typeface="Cambria Math" panose="02040503050406030204" pitchFamily="18" charset="0"/>
                        </a:rPr>
                        <m:t> </m:t>
                      </m:r>
                      <m:r>
                        <a:rPr lang="en-US" i="0">
                          <a:latin typeface="Cambria Math" panose="02040503050406030204" pitchFamily="18" charset="0"/>
                        </a:rPr>
                        <m:t>250</m:t>
                      </m:r>
                      <m:r>
                        <a:rPr lang="en-US" i="0">
                          <a:latin typeface="Cambria Math" panose="02040503050406030204" pitchFamily="18" charset="0"/>
                        </a:rPr>
                        <m:t> </m:t>
                      </m:r>
                      <m:r>
                        <a:rPr lang="en-US" i="1">
                          <a:latin typeface="Cambria Math" panose="02040503050406030204" pitchFamily="18" charset="0"/>
                        </a:rPr>
                        <m:t>𝑘</m:t>
                      </m:r>
                      <m:f>
                        <m:fPr>
                          <m:type m:val="lin"/>
                          <m:ctrlPr>
                            <a:rPr lang="en-US" i="1">
                              <a:latin typeface="Cambria Math" panose="02040503050406030204" pitchFamily="18" charset="0"/>
                            </a:rPr>
                          </m:ctrlPr>
                        </m:fPr>
                        <m:num>
                          <m:r>
                            <a:rPr lang="en-US" i="1">
                              <a:latin typeface="Cambria Math" panose="02040503050406030204" pitchFamily="18" charset="0"/>
                            </a:rPr>
                            <m:t>𝑁</m:t>
                          </m:r>
                        </m:num>
                        <m:den>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0">
                                  <a:latin typeface="Cambria Math" panose="02040503050406030204" pitchFamily="18" charset="0"/>
                                </a:rPr>
                                <m:t>2</m:t>
                              </m:r>
                            </m:sup>
                          </m:sSup>
                        </m:den>
                      </m:f>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18106" y="2588491"/>
                <a:ext cx="4518866" cy="369332"/>
              </a:xfrm>
              <a:prstGeom prst="rect">
                <a:avLst/>
              </a:prstGeom>
              <a:blipFill>
                <a:blip r:embed="rId4"/>
                <a:stretch>
                  <a:fillRect t="-116667" r="-6065" b="-181667"/>
                </a:stretch>
              </a:blipFill>
            </p:spPr>
            <p:txBody>
              <a:bodyPr/>
              <a:lstStyle/>
              <a:p>
                <a:r>
                  <a:rPr lang="en-US">
                    <a:noFill/>
                  </a:rPr>
                  <a:t> </a:t>
                </a:r>
              </a:p>
            </p:txBody>
          </p:sp>
        </mc:Fallback>
      </mc:AlternateContent>
    </p:spTree>
    <p:extLst>
      <p:ext uri="{BB962C8B-B14F-4D97-AF65-F5344CB8AC3E}">
        <p14:creationId xmlns:p14="http://schemas.microsoft.com/office/powerpoint/2010/main" val="32961695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4) Thickness:</a:t>
            </a:r>
            <a:endParaRPr lang="en-US" sz="2200" dirty="0"/>
          </a:p>
        </p:txBody>
      </p:sp>
      <p:pic>
        <p:nvPicPr>
          <p:cNvPr id="10" name="Picture 9" descr="G:\FOOTING\PUNCHING-PHOTOSHOP.jpg"/>
          <p:cNvPicPr/>
          <p:nvPr/>
        </p:nvPicPr>
        <p:blipFill>
          <a:blip r:embed="rId3">
            <a:extLst>
              <a:ext uri="{28A0092B-C50C-407E-A947-70E740481C1C}">
                <a14:useLocalDpi xmlns:a14="http://schemas.microsoft.com/office/drawing/2010/main" val="0"/>
              </a:ext>
            </a:extLst>
          </a:blip>
          <a:srcRect/>
          <a:stretch>
            <a:fillRect/>
          </a:stretch>
        </p:blipFill>
        <p:spPr bwMode="auto">
          <a:xfrm>
            <a:off x="4018453" y="1354916"/>
            <a:ext cx="7411547" cy="5184429"/>
          </a:xfrm>
          <a:prstGeom prst="rect">
            <a:avLst/>
          </a:prstGeom>
          <a:noFill/>
          <a:ln>
            <a:noFill/>
          </a:ln>
        </p:spPr>
      </p:pic>
      <p:sp>
        <p:nvSpPr>
          <p:cNvPr id="5" name="Rectangle 4"/>
          <p:cNvSpPr/>
          <p:nvPr/>
        </p:nvSpPr>
        <p:spPr>
          <a:xfrm>
            <a:off x="853212" y="2491221"/>
            <a:ext cx="2727029" cy="369332"/>
          </a:xfrm>
          <a:prstGeom prst="rect">
            <a:avLst/>
          </a:prstGeom>
        </p:spPr>
        <p:txBody>
          <a:bodyPr wrap="none">
            <a:spAutoFit/>
          </a:bodyPr>
          <a:lstStyle/>
          <a:p>
            <a:r>
              <a:rPr lang="en-US" dirty="0"/>
              <a:t>based on punching shear</a:t>
            </a:r>
          </a:p>
        </p:txBody>
      </p:sp>
    </p:spTree>
    <p:extLst>
      <p:ext uri="{BB962C8B-B14F-4D97-AF65-F5344CB8AC3E}">
        <p14:creationId xmlns:p14="http://schemas.microsoft.com/office/powerpoint/2010/main" val="207288672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5) Design:</a:t>
            </a:r>
            <a:endParaRPr lang="en-US" sz="2200" dirty="0"/>
          </a:p>
        </p:txBody>
      </p:sp>
      <p:sp>
        <p:nvSpPr>
          <p:cNvPr id="5" name="Rectangle 4"/>
          <p:cNvSpPr/>
          <p:nvPr/>
        </p:nvSpPr>
        <p:spPr>
          <a:xfrm>
            <a:off x="853212" y="2491221"/>
            <a:ext cx="2113079" cy="369332"/>
          </a:xfrm>
          <a:prstGeom prst="rect">
            <a:avLst/>
          </a:prstGeom>
        </p:spPr>
        <p:txBody>
          <a:bodyPr wrap="none">
            <a:spAutoFit/>
          </a:bodyPr>
          <a:lstStyle/>
          <a:p>
            <a:r>
              <a:rPr lang="en-US" dirty="0" smtClean="0"/>
              <a:t>Design of one strip</a:t>
            </a:r>
            <a:endParaRPr lang="en-US" dirty="0"/>
          </a:p>
        </p:txBody>
      </p:sp>
      <p:pic>
        <p:nvPicPr>
          <p:cNvPr id="7" name="Picture 6" descr="C:\Users\Omar Barham\Desktop\UN\Graduation Project\PICTURE\Untitled-25555.jpg"/>
          <p:cNvPicPr/>
          <p:nvPr/>
        </p:nvPicPr>
        <p:blipFill>
          <a:blip r:embed="rId3">
            <a:extLst>
              <a:ext uri="{28A0092B-C50C-407E-A947-70E740481C1C}">
                <a14:useLocalDpi xmlns:a14="http://schemas.microsoft.com/office/drawing/2010/main" val="0"/>
              </a:ext>
            </a:extLst>
          </a:blip>
          <a:srcRect/>
          <a:stretch>
            <a:fillRect/>
          </a:stretch>
        </p:blipFill>
        <p:spPr bwMode="auto">
          <a:xfrm>
            <a:off x="3963034" y="1216371"/>
            <a:ext cx="7411547" cy="4990466"/>
          </a:xfrm>
          <a:prstGeom prst="rect">
            <a:avLst/>
          </a:prstGeom>
          <a:noFill/>
          <a:ln>
            <a:noFill/>
          </a:ln>
        </p:spPr>
      </p:pic>
    </p:spTree>
    <p:extLst>
      <p:ext uri="{BB962C8B-B14F-4D97-AF65-F5344CB8AC3E}">
        <p14:creationId xmlns:p14="http://schemas.microsoft.com/office/powerpoint/2010/main" val="88050026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5) Design:</a:t>
            </a:r>
            <a:endParaRPr lang="en-US" sz="2200" dirty="0"/>
          </a:p>
        </p:txBody>
      </p:sp>
      <p:sp>
        <p:nvSpPr>
          <p:cNvPr id="5" name="Rectangle 4"/>
          <p:cNvSpPr/>
          <p:nvPr/>
        </p:nvSpPr>
        <p:spPr>
          <a:xfrm>
            <a:off x="2898932" y="1835697"/>
            <a:ext cx="1495922" cy="369332"/>
          </a:xfrm>
          <a:prstGeom prst="rect">
            <a:avLst/>
          </a:prstGeom>
        </p:spPr>
        <p:txBody>
          <a:bodyPr wrap="none">
            <a:spAutoFit/>
          </a:bodyPr>
          <a:lstStyle/>
          <a:p>
            <a:r>
              <a:rPr lang="en-US" dirty="0" smtClean="0"/>
              <a:t>Column strip</a:t>
            </a:r>
            <a:endParaRPr lang="en-US" dirty="0"/>
          </a:p>
        </p:txBody>
      </p:sp>
      <p:sp>
        <p:nvSpPr>
          <p:cNvPr id="6" name="TextBox 5"/>
          <p:cNvSpPr txBox="1"/>
          <p:nvPr/>
        </p:nvSpPr>
        <p:spPr>
          <a:xfrm>
            <a:off x="1169508" y="2453015"/>
            <a:ext cx="3016959" cy="369332"/>
          </a:xfrm>
          <a:prstGeom prst="rect">
            <a:avLst/>
          </a:prstGeom>
          <a:noFill/>
        </p:spPr>
        <p:txBody>
          <a:bodyPr wrap="square" rtlCol="0">
            <a:spAutoFit/>
          </a:bodyPr>
          <a:lstStyle/>
          <a:p>
            <a:r>
              <a:rPr lang="en-US" dirty="0" smtClean="0"/>
              <a:t>a) Shear:</a:t>
            </a:r>
            <a:endParaRPr lang="en-US" dirty="0"/>
          </a:p>
        </p:txBody>
      </p:sp>
      <p:pic>
        <p:nvPicPr>
          <p:cNvPr id="8" name="Picture 7" descr="G:\SHEAR-STRIPe.JPG"/>
          <p:cNvPicPr/>
          <p:nvPr/>
        </p:nvPicPr>
        <p:blipFill>
          <a:blip r:embed="rId3">
            <a:extLst>
              <a:ext uri="{28A0092B-C50C-407E-A947-70E740481C1C}">
                <a14:useLocalDpi xmlns:a14="http://schemas.microsoft.com/office/drawing/2010/main" val="0"/>
              </a:ext>
            </a:extLst>
          </a:blip>
          <a:srcRect/>
          <a:stretch>
            <a:fillRect/>
          </a:stretch>
        </p:blipFill>
        <p:spPr bwMode="auto">
          <a:xfrm>
            <a:off x="2898931" y="2266584"/>
            <a:ext cx="6505143" cy="2225264"/>
          </a:xfrm>
          <a:prstGeom prst="rect">
            <a:avLst/>
          </a:prstGeom>
          <a:noFill/>
          <a:ln>
            <a:noFill/>
          </a:ln>
        </p:spPr>
      </p:pic>
      <mc:AlternateContent xmlns:mc="http://schemas.openxmlformats.org/markup-compatibility/2006" xmlns:a14="http://schemas.microsoft.com/office/drawing/2010/main">
        <mc:Choice Requires="a14">
          <p:sp>
            <p:nvSpPr>
              <p:cNvPr id="9" name="Rectangle 8"/>
              <p:cNvSpPr/>
              <p:nvPr/>
            </p:nvSpPr>
            <p:spPr>
              <a:xfrm>
                <a:off x="1169508" y="3995482"/>
                <a:ext cx="6096000" cy="895310"/>
              </a:xfrm>
              <a:prstGeom prst="rect">
                <a:avLst/>
              </a:prstGeom>
            </p:spPr>
            <p:txBody>
              <a:bodyPr>
                <a:spAutoFit/>
              </a:bodyPr>
              <a:lstStyle/>
              <a:p>
                <a:r>
                  <a:rPr lang="en-US" dirty="0" smtClean="0">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𝑉</m:t>
                        </m:r>
                      </m:e>
                      <m:sub>
                        <m:r>
                          <a:rPr lang="en-US" i="1">
                            <a:latin typeface="Cambria Math" panose="02040503050406030204" pitchFamily="18" charset="0"/>
                            <a:ea typeface="Calibri" panose="020F0502020204030204" pitchFamily="34" charset="0"/>
                            <a:cs typeface="Arial" panose="020B0604020202020204" pitchFamily="34" charset="0"/>
                          </a:rPr>
                          <m:t>𝑢</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1132</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        </m:t>
                    </m:r>
                  </m:oMath>
                </a14:m>
                <a:endParaRPr lang="en-US" i="1" dirty="0" smtClean="0">
                  <a:latin typeface="Cambria Math" panose="020405030504060302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𝑉</m:t>
                          </m:r>
                        </m:e>
                        <m:sub>
                          <m:r>
                            <a:rPr lang="en-US" i="1">
                              <a:latin typeface="Cambria Math" panose="02040503050406030204" pitchFamily="18" charset="0"/>
                              <a:ea typeface="Calibri" panose="020F0502020204030204" pitchFamily="34" charset="0"/>
                              <a:cs typeface="Arial" panose="020B0604020202020204" pitchFamily="34" charset="0"/>
                            </a:rPr>
                            <m:t>𝑐</m:t>
                          </m:r>
                        </m:sub>
                      </m:sSub>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75</m:t>
                          </m:r>
                        </m:num>
                        <m:den>
                          <m:r>
                            <a:rPr lang="en-US" i="1">
                              <a:latin typeface="Cambria Math" panose="02040503050406030204" pitchFamily="18" charset="0"/>
                              <a:ea typeface="Calibri" panose="020F0502020204030204" pitchFamily="34" charset="0"/>
                              <a:cs typeface="Arial" panose="020B0604020202020204" pitchFamily="34" charset="0"/>
                            </a:rPr>
                            <m:t>6</m:t>
                          </m:r>
                        </m:den>
                      </m:f>
                      <m:r>
                        <a:rPr lang="en-US" i="1">
                          <a:latin typeface="Cambria Math" panose="02040503050406030204" pitchFamily="18" charset="0"/>
                          <a:ea typeface="Calibri" panose="020F0502020204030204" pitchFamily="34" charset="0"/>
                          <a:cs typeface="Arial" panose="020B0604020202020204" pitchFamily="34" charset="0"/>
                        </a:rPr>
                        <m:t>×</m:t>
                      </m:r>
                      <m:rad>
                        <m:radPr>
                          <m:degHide m:val="on"/>
                          <m:ctrlPr>
                            <a:rPr lang="en-US" i="1">
                              <a:latin typeface="Cambria Math" panose="02040503050406030204" pitchFamily="18" charset="0"/>
                              <a:ea typeface="Calibri" panose="020F0502020204030204" pitchFamily="34" charset="0"/>
                              <a:cs typeface="Arial" panose="020B0604020202020204" pitchFamily="34" charset="0"/>
                            </a:rPr>
                          </m:ctrlPr>
                        </m:radPr>
                        <m:deg/>
                        <m:e>
                          <m:r>
                            <a:rPr lang="en-US" i="1">
                              <a:latin typeface="Cambria Math" panose="02040503050406030204" pitchFamily="18" charset="0"/>
                              <a:ea typeface="Calibri" panose="020F0502020204030204" pitchFamily="34" charset="0"/>
                              <a:cs typeface="Arial" panose="020B0604020202020204" pitchFamily="34" charset="0"/>
                            </a:rPr>
                            <m:t>30</m:t>
                          </m:r>
                        </m:e>
                      </m:rad>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1030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2000</m:t>
                          </m:r>
                        </m:num>
                        <m:den>
                          <m:r>
                            <a:rPr lang="en-US" i="1">
                              <a:latin typeface="Cambria Math" panose="02040503050406030204" pitchFamily="18" charset="0"/>
                              <a:ea typeface="Calibri" panose="020F0502020204030204" pitchFamily="34" charset="0"/>
                              <a:cs typeface="Arial" panose="020B0604020202020204" pitchFamily="34" charset="0"/>
                            </a:rPr>
                            <m:t>1000</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1410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𝑂𝐾</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169508" y="3995482"/>
                <a:ext cx="6096000" cy="895310"/>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7298318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5) Design:</a:t>
            </a:r>
            <a:endParaRPr lang="en-US" sz="2200" dirty="0"/>
          </a:p>
        </p:txBody>
      </p:sp>
      <p:sp>
        <p:nvSpPr>
          <p:cNvPr id="5" name="Rectangle 4"/>
          <p:cNvSpPr/>
          <p:nvPr/>
        </p:nvSpPr>
        <p:spPr>
          <a:xfrm>
            <a:off x="2898932" y="1835697"/>
            <a:ext cx="1495922" cy="369332"/>
          </a:xfrm>
          <a:prstGeom prst="rect">
            <a:avLst/>
          </a:prstGeom>
        </p:spPr>
        <p:txBody>
          <a:bodyPr wrap="none">
            <a:spAutoFit/>
          </a:bodyPr>
          <a:lstStyle/>
          <a:p>
            <a:r>
              <a:rPr lang="en-US" dirty="0" smtClean="0"/>
              <a:t>Column strip</a:t>
            </a:r>
            <a:endParaRPr lang="en-US" dirty="0"/>
          </a:p>
        </p:txBody>
      </p:sp>
      <p:sp>
        <p:nvSpPr>
          <p:cNvPr id="6" name="TextBox 5"/>
          <p:cNvSpPr txBox="1"/>
          <p:nvPr/>
        </p:nvSpPr>
        <p:spPr>
          <a:xfrm>
            <a:off x="1169508" y="2453015"/>
            <a:ext cx="3016959" cy="369332"/>
          </a:xfrm>
          <a:prstGeom prst="rect">
            <a:avLst/>
          </a:prstGeom>
          <a:noFill/>
        </p:spPr>
        <p:txBody>
          <a:bodyPr wrap="square" rtlCol="0">
            <a:spAutoFit/>
          </a:bodyPr>
          <a:lstStyle/>
          <a:p>
            <a:r>
              <a:rPr lang="en-US" dirty="0" smtClean="0"/>
              <a:t>b) Flexure:</a:t>
            </a:r>
            <a:endParaRPr lang="en-US" dirty="0"/>
          </a:p>
        </p:txBody>
      </p:sp>
      <p:pic>
        <p:nvPicPr>
          <p:cNvPr id="10" name="Picture 9" descr="G:\MOMENT-STRIP.JPG"/>
          <p:cNvPicPr/>
          <p:nvPr/>
        </p:nvPicPr>
        <p:blipFill>
          <a:blip r:embed="rId3">
            <a:extLst>
              <a:ext uri="{28A0092B-C50C-407E-A947-70E740481C1C}">
                <a14:useLocalDpi xmlns:a14="http://schemas.microsoft.com/office/drawing/2010/main" val="0"/>
              </a:ext>
            </a:extLst>
          </a:blip>
          <a:srcRect/>
          <a:stretch>
            <a:fillRect/>
          </a:stretch>
        </p:blipFill>
        <p:spPr bwMode="auto">
          <a:xfrm>
            <a:off x="2898932" y="2453015"/>
            <a:ext cx="6596495" cy="2133600"/>
          </a:xfrm>
          <a:prstGeom prst="rect">
            <a:avLst/>
          </a:prstGeom>
          <a:noFill/>
          <a:ln>
            <a:noFill/>
          </a:ln>
        </p:spPr>
      </p:pic>
      <p:pic>
        <p:nvPicPr>
          <p:cNvPr id="11" name="Picture 10" descr="C:\Users\Omar Barham\Desktop\MAT-FRIDAY\New folder\CS-AS.jpg"/>
          <p:cNvPicPr/>
          <p:nvPr/>
        </p:nvPicPr>
        <p:blipFill>
          <a:blip r:embed="rId4">
            <a:extLst>
              <a:ext uri="{28A0092B-C50C-407E-A947-70E740481C1C}">
                <a14:useLocalDpi xmlns:a14="http://schemas.microsoft.com/office/drawing/2010/main" val="0"/>
              </a:ext>
            </a:extLst>
          </a:blip>
          <a:srcRect/>
          <a:stretch>
            <a:fillRect/>
          </a:stretch>
        </p:blipFill>
        <p:spPr bwMode="auto">
          <a:xfrm>
            <a:off x="2995914" y="4586615"/>
            <a:ext cx="6826959" cy="1786476"/>
          </a:xfrm>
          <a:prstGeom prst="rect">
            <a:avLst/>
          </a:prstGeom>
          <a:noFill/>
          <a:ln>
            <a:noFill/>
          </a:ln>
        </p:spPr>
      </p:pic>
      <p:sp>
        <p:nvSpPr>
          <p:cNvPr id="7" name="Rectangle 6"/>
          <p:cNvSpPr/>
          <p:nvPr/>
        </p:nvSpPr>
        <p:spPr>
          <a:xfrm>
            <a:off x="919837" y="3215959"/>
            <a:ext cx="1845377" cy="369332"/>
          </a:xfrm>
          <a:prstGeom prst="rect">
            <a:avLst/>
          </a:prstGeom>
        </p:spPr>
        <p:txBody>
          <a:bodyPr wrap="none">
            <a:spAutoFit/>
          </a:bodyPr>
          <a:lstStyle/>
          <a:p>
            <a:pPr lvl="0" algn="just"/>
            <a:r>
              <a:rPr lang="en-US" dirty="0">
                <a:latin typeface="Times New Roman" panose="02020603050405020304" pitchFamily="18" charset="0"/>
                <a:ea typeface="Times New Roman" panose="02020603050405020304" pitchFamily="18" charset="0"/>
                <a:cs typeface="Arial" panose="020B0604020202020204" pitchFamily="34" charset="0"/>
              </a:rPr>
              <a:t>Moment diagram: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
        <p:nvSpPr>
          <p:cNvPr id="12" name="Rectangle 11"/>
          <p:cNvSpPr/>
          <p:nvPr/>
        </p:nvSpPr>
        <p:spPr>
          <a:xfrm>
            <a:off x="-283546" y="5228213"/>
            <a:ext cx="3615092" cy="369332"/>
          </a:xfrm>
          <a:prstGeom prst="rect">
            <a:avLst/>
          </a:prstGeom>
        </p:spPr>
        <p:txBody>
          <a:bodyPr wrap="none">
            <a:spAutoFit/>
          </a:bodyPr>
          <a:lstStyle/>
          <a:p>
            <a:pPr marL="4572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Area of steel (per column strip):</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9840582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G:\MIDDLE -MOMENT.JPG"/>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045509" y="608715"/>
            <a:ext cx="4476320" cy="7299617"/>
          </a:xfrm>
          <a:prstGeom prst="rect">
            <a:avLst/>
          </a:prstGeom>
          <a:noFill/>
          <a:ln>
            <a:noFill/>
          </a:ln>
        </p:spPr>
      </p:pic>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4" name="TextBox 3"/>
          <p:cNvSpPr txBox="1"/>
          <p:nvPr/>
        </p:nvSpPr>
        <p:spPr>
          <a:xfrm>
            <a:off x="1136072" y="1774142"/>
            <a:ext cx="5638800" cy="430887"/>
          </a:xfrm>
          <a:prstGeom prst="rect">
            <a:avLst/>
          </a:prstGeom>
          <a:noFill/>
        </p:spPr>
        <p:txBody>
          <a:bodyPr wrap="square" rtlCol="0">
            <a:spAutoFit/>
          </a:bodyPr>
          <a:lstStyle/>
          <a:p>
            <a:r>
              <a:rPr lang="en-US" sz="2200" dirty="0" smtClean="0"/>
              <a:t>5) Design:</a:t>
            </a:r>
            <a:endParaRPr lang="en-US" sz="2200" dirty="0"/>
          </a:p>
        </p:txBody>
      </p:sp>
      <p:sp>
        <p:nvSpPr>
          <p:cNvPr id="5" name="Rectangle 4"/>
          <p:cNvSpPr/>
          <p:nvPr/>
        </p:nvSpPr>
        <p:spPr>
          <a:xfrm>
            <a:off x="2898932" y="1835697"/>
            <a:ext cx="1401346" cy="369332"/>
          </a:xfrm>
          <a:prstGeom prst="rect">
            <a:avLst/>
          </a:prstGeom>
        </p:spPr>
        <p:txBody>
          <a:bodyPr wrap="none">
            <a:spAutoFit/>
          </a:bodyPr>
          <a:lstStyle/>
          <a:p>
            <a:r>
              <a:rPr lang="en-US" dirty="0" smtClean="0"/>
              <a:t>Middle strip</a:t>
            </a:r>
            <a:endParaRPr lang="en-US" dirty="0"/>
          </a:p>
        </p:txBody>
      </p:sp>
      <p:sp>
        <p:nvSpPr>
          <p:cNvPr id="7" name="Rectangle 6"/>
          <p:cNvSpPr/>
          <p:nvPr/>
        </p:nvSpPr>
        <p:spPr>
          <a:xfrm>
            <a:off x="6154497" y="1989585"/>
            <a:ext cx="1845377" cy="369332"/>
          </a:xfrm>
          <a:prstGeom prst="rect">
            <a:avLst/>
          </a:prstGeom>
        </p:spPr>
        <p:txBody>
          <a:bodyPr wrap="none">
            <a:spAutoFit/>
          </a:bodyPr>
          <a:lstStyle/>
          <a:p>
            <a:pPr lvl="0" algn="just"/>
            <a:r>
              <a:rPr lang="en-US" dirty="0">
                <a:latin typeface="Times New Roman" panose="02020603050405020304" pitchFamily="18" charset="0"/>
                <a:ea typeface="Times New Roman" panose="02020603050405020304" pitchFamily="18" charset="0"/>
                <a:cs typeface="Arial" panose="020B0604020202020204" pitchFamily="34" charset="0"/>
              </a:rPr>
              <a:t>Moment diagram: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Rectangle 7"/>
              <p:cNvSpPr/>
              <p:nvPr/>
            </p:nvSpPr>
            <p:spPr>
              <a:xfrm>
                <a:off x="1136072" y="3651493"/>
                <a:ext cx="139846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𝐴𝑠</m:t>
                      </m:r>
                      <m:r>
                        <a:rPr lang="en-US" i="0">
                          <a:latin typeface="Cambria Math" panose="02040503050406030204" pitchFamily="18" charset="0"/>
                        </a:rPr>
                        <m:t>&lt;</m:t>
                      </m:r>
                      <m:sSub>
                        <m:sSubPr>
                          <m:ctrlPr>
                            <a:rPr lang="en-US" i="1">
                              <a:latin typeface="Cambria Math" panose="02040503050406030204" pitchFamily="18" charset="0"/>
                            </a:rPr>
                          </m:ctrlPr>
                        </m:sSubPr>
                        <m:e>
                          <m:r>
                            <a:rPr lang="en-US" i="1">
                              <a:latin typeface="Cambria Math" panose="02040503050406030204" pitchFamily="18" charset="0"/>
                            </a:rPr>
                            <m:t>𝐴𝑠</m:t>
                          </m:r>
                        </m:e>
                        <m:sub>
                          <m:r>
                            <a:rPr lang="en-US" i="1">
                              <a:latin typeface="Cambria Math" panose="02040503050406030204" pitchFamily="18" charset="0"/>
                            </a:rPr>
                            <m:t>𝑚𝑖𝑛</m:t>
                          </m:r>
                        </m:sub>
                      </m:sSub>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1136072" y="3651493"/>
                <a:ext cx="1398460" cy="369332"/>
              </a:xfrm>
              <a:prstGeom prst="rect">
                <a:avLst/>
              </a:prstGeom>
              <a:blipFill>
                <a:blip r:embed="rId4"/>
                <a:stretch>
                  <a:fillRect b="-1639"/>
                </a:stretch>
              </a:blipFill>
            </p:spPr>
            <p:txBody>
              <a:bodyPr/>
              <a:lstStyle/>
              <a:p>
                <a:r>
                  <a:rPr lang="en-US">
                    <a:noFill/>
                  </a:rPr>
                  <a:t> </a:t>
                </a:r>
              </a:p>
            </p:txBody>
          </p:sp>
        </mc:Fallback>
      </mc:AlternateContent>
      <p:sp>
        <p:nvSpPr>
          <p:cNvPr id="9" name="Rectangle 8"/>
          <p:cNvSpPr/>
          <p:nvPr/>
        </p:nvSpPr>
        <p:spPr>
          <a:xfrm>
            <a:off x="487632" y="2777944"/>
            <a:ext cx="2521781" cy="646331"/>
          </a:xfrm>
          <a:prstGeom prst="rect">
            <a:avLst/>
          </a:prstGeom>
        </p:spPr>
        <p:txBody>
          <a:bodyPr wrap="none">
            <a:spAutoFit/>
          </a:bodyPr>
          <a:lstStyle/>
          <a:p>
            <a:pPr algn="just"/>
            <a:r>
              <a:rPr lang="en-US" dirty="0">
                <a:latin typeface="Times New Roman" panose="02020603050405020304" pitchFamily="18" charset="0"/>
                <a:ea typeface="Times New Roman" panose="02020603050405020304" pitchFamily="18" charset="0"/>
                <a:cs typeface="Arial" panose="020B0604020202020204" pitchFamily="34" charset="0"/>
              </a:rPr>
              <a:t>Total maximum moment </a:t>
            </a:r>
            <a:endParaRPr lang="en-US" dirty="0" smtClean="0">
              <a:latin typeface="Times New Roman" panose="02020603050405020304" pitchFamily="18" charset="0"/>
              <a:ea typeface="Times New Roman" panose="02020603050405020304" pitchFamily="18" charset="0"/>
              <a:cs typeface="Arial" panose="020B0604020202020204" pitchFamily="34" charset="0"/>
            </a:endParaRPr>
          </a:p>
          <a:p>
            <a:pPr algn="just"/>
            <a:r>
              <a:rPr lang="en-US" dirty="0" smtClean="0">
                <a:latin typeface="Times New Roman" panose="02020603050405020304" pitchFamily="18" charset="0"/>
                <a:ea typeface="Times New Roman" panose="02020603050405020304" pitchFamily="18" charset="0"/>
                <a:cs typeface="Arial" panose="020B0604020202020204" pitchFamily="34" charset="0"/>
              </a:rPr>
              <a:t>= </a:t>
            </a:r>
            <a:r>
              <a:rPr lang="en-US" dirty="0">
                <a:latin typeface="Times New Roman" panose="02020603050405020304" pitchFamily="18" charset="0"/>
                <a:ea typeface="Times New Roman" panose="02020603050405020304" pitchFamily="18" charset="0"/>
                <a:cs typeface="Arial" panose="020B0604020202020204" pitchFamily="34" charset="0"/>
              </a:rPr>
              <a:t>1500 </a:t>
            </a:r>
            <a:r>
              <a:rPr lang="en-US" dirty="0" err="1">
                <a:latin typeface="Times New Roman" panose="02020603050405020304" pitchFamily="18" charset="0"/>
                <a:ea typeface="Times New Roman" panose="02020603050405020304" pitchFamily="18" charset="0"/>
                <a:cs typeface="Arial" panose="020B0604020202020204" pitchFamily="34" charset="0"/>
              </a:rPr>
              <a:t>kN.m</a:t>
            </a:r>
            <a:r>
              <a:rPr lang="en-US" dirty="0">
                <a:latin typeface="Times New Roman" panose="02020603050405020304" pitchFamily="18" charset="0"/>
                <a:ea typeface="Times New Roman" panose="02020603050405020304" pitchFamily="18" charset="0"/>
                <a:cs typeface="Arial" panose="020B0604020202020204" pitchFamily="34" charset="0"/>
              </a:rPr>
              <a:t>  /4.1 strip</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
        <p:nvSpPr>
          <p:cNvPr id="14" name="Rectangle 13"/>
          <p:cNvSpPr/>
          <p:nvPr/>
        </p:nvSpPr>
        <p:spPr>
          <a:xfrm>
            <a:off x="1242609" y="5905771"/>
            <a:ext cx="8885063" cy="369332"/>
          </a:xfrm>
          <a:prstGeom prst="rect">
            <a:avLst/>
          </a:prstGeom>
        </p:spPr>
        <p:txBody>
          <a:bodyPr wrap="square">
            <a:spAutoFit/>
          </a:bodyPr>
          <a:lstStyle/>
          <a:p>
            <a:r>
              <a:rPr lang="en-US" dirty="0"/>
              <a:t>For practical use, A mesh reinforcement of </a:t>
            </a:r>
            <a:r>
              <a:rPr lang="en-US" b="1" dirty="0"/>
              <a:t>8∅18/m</a:t>
            </a:r>
            <a:r>
              <a:rPr lang="en-US" dirty="0"/>
              <a:t> is used (</a:t>
            </a:r>
            <a:r>
              <a:rPr lang="en-US" b="1" dirty="0"/>
              <a:t>both top and bottom</a:t>
            </a:r>
            <a:r>
              <a:rPr lang="en-US" dirty="0"/>
              <a:t>)</a:t>
            </a:r>
          </a:p>
        </p:txBody>
      </p:sp>
    </p:spTree>
    <p:extLst>
      <p:ext uri="{BB962C8B-B14F-4D97-AF65-F5344CB8AC3E}">
        <p14:creationId xmlns:p14="http://schemas.microsoft.com/office/powerpoint/2010/main" val="23382106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5115" y="2680138"/>
            <a:ext cx="8040415" cy="1446550"/>
          </a:xfrm>
          <a:prstGeom prst="rect">
            <a:avLst/>
          </a:prstGeom>
          <a:noFill/>
        </p:spPr>
        <p:txBody>
          <a:bodyPr wrap="square" rtlCol="0">
            <a:spAutoFit/>
          </a:bodyPr>
          <a:lstStyle/>
          <a:p>
            <a:pPr algn="ctr"/>
            <a:r>
              <a:rPr lang="en-US" sz="4400" dirty="0" smtClean="0"/>
              <a:t>Thanks for your attention.</a:t>
            </a:r>
            <a:endParaRPr lang="ar-SA" sz="4400" dirty="0" smtClean="0"/>
          </a:p>
          <a:p>
            <a:pPr algn="ctr"/>
            <a:r>
              <a:rPr lang="en-US" sz="4400" dirty="0" smtClean="0"/>
              <a:t>Any Questions?</a:t>
            </a:r>
            <a:endParaRPr lang="en-US" sz="4200" dirty="0"/>
          </a:p>
        </p:txBody>
      </p:sp>
    </p:spTree>
    <p:extLst>
      <p:ext uri="{BB962C8B-B14F-4D97-AF65-F5344CB8AC3E}">
        <p14:creationId xmlns:p14="http://schemas.microsoft.com/office/powerpoint/2010/main" val="2768458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Geotechnical information:</a:t>
            </a:r>
          </a:p>
        </p:txBody>
      </p:sp>
      <mc:AlternateContent xmlns:mc="http://schemas.openxmlformats.org/markup-compatibility/2006" xmlns:a14="http://schemas.microsoft.com/office/drawing/2010/main">
        <mc:Choice Requires="a14">
          <p:sp>
            <p:nvSpPr>
              <p:cNvPr id="3" name="TextBox 2"/>
              <p:cNvSpPr txBox="1"/>
              <p:nvPr/>
            </p:nvSpPr>
            <p:spPr>
              <a:xfrm>
                <a:off x="948285" y="2016387"/>
                <a:ext cx="6132786" cy="830997"/>
              </a:xfrm>
              <a:prstGeom prst="rect">
                <a:avLst/>
              </a:prstGeom>
              <a:noFill/>
            </p:spPr>
            <p:txBody>
              <a:bodyPr wrap="square" rtlCol="0">
                <a:spAutoFit/>
              </a:bodyPr>
              <a:lstStyle/>
              <a:p>
                <a:r>
                  <a:rPr lang="en-US" sz="2400" dirty="0"/>
                  <a:t>Soil layers are close to be soft stone so the design bearing capacity is</a:t>
                </a:r>
                <a14:m>
                  <m:oMath xmlns:m="http://schemas.openxmlformats.org/officeDocument/2006/math">
                    <m:r>
                      <a:rPr lang="en-US" sz="2400" i="1">
                        <a:latin typeface="Cambria Math" panose="02040503050406030204" pitchFamily="18" charset="0"/>
                      </a:rPr>
                      <m:t>250</m:t>
                    </m:r>
                    <m:r>
                      <a:rPr lang="en-US" sz="2400">
                        <a:latin typeface="Cambria Math" panose="02040503050406030204" pitchFamily="18" charset="0"/>
                      </a:rPr>
                      <m:t> </m:t>
                    </m:r>
                    <m:r>
                      <m:rPr>
                        <m:sty m:val="p"/>
                      </m:rPr>
                      <a:rPr lang="en-US" sz="2400">
                        <a:latin typeface="Cambria Math" panose="02040503050406030204" pitchFamily="18" charset="0"/>
                      </a:rPr>
                      <m:t>kN</m:t>
                    </m:r>
                    <m:r>
                      <a:rPr lang="en-US" sz="2400">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i="1">
                            <a:latin typeface="Cambria Math" panose="02040503050406030204" pitchFamily="18" charset="0"/>
                          </a:rPr>
                          <m:t>2</m:t>
                        </m:r>
                      </m:sup>
                    </m:sSup>
                  </m:oMath>
                </a14:m>
                <a:endParaRPr lang="en-US"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948285" y="2016387"/>
                <a:ext cx="6132786" cy="830997"/>
              </a:xfrm>
              <a:prstGeom prst="rect">
                <a:avLst/>
              </a:prstGeom>
              <a:blipFill rotWithShape="0">
                <a:blip r:embed="rId3"/>
                <a:stretch>
                  <a:fillRect l="-1590" t="-5882" r="-2087" b="-16912"/>
                </a:stretch>
              </a:blipFill>
            </p:spPr>
            <p:txBody>
              <a:bodyPr/>
              <a:lstStyle/>
              <a:p>
                <a:r>
                  <a:rPr lang="en-US">
                    <a:noFill/>
                  </a:rPr>
                  <a:t> </a:t>
                </a:r>
              </a:p>
            </p:txBody>
          </p:sp>
        </mc:Fallback>
      </mc:AlternateContent>
      <p:sp>
        <p:nvSpPr>
          <p:cNvPr id="8" name="TextBox 7"/>
          <p:cNvSpPr txBox="1"/>
          <p:nvPr/>
        </p:nvSpPr>
        <p:spPr>
          <a:xfrm>
            <a:off x="498144" y="3954932"/>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Codes and Standards:</a:t>
            </a:r>
          </a:p>
        </p:txBody>
      </p:sp>
      <p:sp>
        <p:nvSpPr>
          <p:cNvPr id="9" name="TextBox 8"/>
          <p:cNvSpPr txBox="1"/>
          <p:nvPr/>
        </p:nvSpPr>
        <p:spPr>
          <a:xfrm>
            <a:off x="948285" y="4616204"/>
            <a:ext cx="6871413" cy="1200329"/>
          </a:xfrm>
          <a:prstGeom prst="rect">
            <a:avLst/>
          </a:prstGeom>
          <a:noFill/>
        </p:spPr>
        <p:txBody>
          <a:bodyPr wrap="square" rtlCol="0">
            <a:spAutoFit/>
          </a:bodyPr>
          <a:lstStyle/>
          <a:p>
            <a:pPr marL="342900" lvl="0" indent="-342900">
              <a:buFont typeface="Arial" panose="020B0604020202020204" pitchFamily="34" charset="0"/>
              <a:buChar char="•"/>
            </a:pPr>
            <a:r>
              <a:rPr lang="en-US" sz="2400" dirty="0"/>
              <a:t>IBC 2012 </a:t>
            </a:r>
            <a:endParaRPr lang="en-US" sz="2400" dirty="0" smtClean="0"/>
          </a:p>
          <a:p>
            <a:pPr marL="342900" lvl="0" indent="-342900">
              <a:buFont typeface="Arial" panose="020B0604020202020204" pitchFamily="34" charset="0"/>
              <a:buChar char="•"/>
            </a:pPr>
            <a:r>
              <a:rPr lang="en-US" sz="2400" dirty="0"/>
              <a:t>ACI </a:t>
            </a:r>
            <a:r>
              <a:rPr lang="en-US" sz="2400" dirty="0" smtClean="0"/>
              <a:t>318M-14</a:t>
            </a:r>
          </a:p>
          <a:p>
            <a:pPr marL="342900" lvl="0" indent="-342900">
              <a:buFont typeface="Arial" panose="020B0604020202020204" pitchFamily="34" charset="0"/>
              <a:buChar char="•"/>
            </a:pPr>
            <a:r>
              <a:rPr lang="en-US" sz="2400" dirty="0"/>
              <a:t>ASCE 2010</a:t>
            </a:r>
            <a:endParaRPr lang="en-US" sz="2400" dirty="0" smtClean="0"/>
          </a:p>
        </p:txBody>
      </p:sp>
    </p:spTree>
    <p:extLst>
      <p:ext uri="{BB962C8B-B14F-4D97-AF65-F5344CB8AC3E}">
        <p14:creationId xmlns:p14="http://schemas.microsoft.com/office/powerpoint/2010/main" val="2442173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Materials:</a:t>
            </a:r>
            <a:endParaRPr lang="en-US" sz="2800" dirty="0"/>
          </a:p>
        </p:txBody>
      </p:sp>
      <p:sp>
        <p:nvSpPr>
          <p:cNvPr id="4" name="TextBox 3"/>
          <p:cNvSpPr txBox="1"/>
          <p:nvPr/>
        </p:nvSpPr>
        <p:spPr>
          <a:xfrm>
            <a:off x="968002" y="2237562"/>
            <a:ext cx="8828690" cy="800219"/>
          </a:xfrm>
          <a:prstGeom prst="rect">
            <a:avLst/>
          </a:prstGeom>
          <a:noFill/>
        </p:spPr>
        <p:txBody>
          <a:bodyPr wrap="square" rtlCol="0">
            <a:spAutoFit/>
          </a:bodyPr>
          <a:lstStyle/>
          <a:p>
            <a:r>
              <a:rPr lang="en-US" sz="2400" dirty="0" smtClean="0"/>
              <a:t>Rebar Steel:  </a:t>
            </a:r>
            <a:r>
              <a:rPr lang="en-US" sz="2200" dirty="0" smtClean="0"/>
              <a:t>- Yielding strength of used steel (</a:t>
            </a:r>
            <a:r>
              <a:rPr lang="en-US" sz="2200" dirty="0" err="1" smtClean="0"/>
              <a:t>fy</a:t>
            </a:r>
            <a:r>
              <a:rPr lang="en-US" sz="2200" dirty="0" smtClean="0"/>
              <a:t>) = 420MPa.</a:t>
            </a:r>
          </a:p>
          <a:p>
            <a:r>
              <a:rPr lang="en-US" sz="2200" dirty="0" smtClean="0"/>
              <a:t>                      - Modulus of elasticity of used steel (</a:t>
            </a:r>
            <a:r>
              <a:rPr lang="en-US" sz="2200" dirty="0" err="1" smtClean="0"/>
              <a:t>Es</a:t>
            </a:r>
            <a:r>
              <a:rPr lang="en-US" sz="2200" dirty="0" smtClean="0"/>
              <a:t>) = 200GPa</a:t>
            </a:r>
            <a:r>
              <a:rPr lang="en-US" dirty="0" smtClean="0"/>
              <a:t>.</a:t>
            </a:r>
            <a:endParaRPr lang="en-US" dirty="0"/>
          </a:p>
        </p:txBody>
      </p:sp>
      <p:sp>
        <p:nvSpPr>
          <p:cNvPr id="10" name="TextBox 9"/>
          <p:cNvSpPr txBox="1"/>
          <p:nvPr/>
        </p:nvSpPr>
        <p:spPr>
          <a:xfrm>
            <a:off x="968002" y="3566285"/>
            <a:ext cx="8828690" cy="800219"/>
          </a:xfrm>
          <a:prstGeom prst="rect">
            <a:avLst/>
          </a:prstGeom>
          <a:noFill/>
        </p:spPr>
        <p:txBody>
          <a:bodyPr wrap="square" rtlCol="0">
            <a:spAutoFit/>
          </a:bodyPr>
          <a:lstStyle/>
          <a:p>
            <a:r>
              <a:rPr lang="en-US" sz="2400" dirty="0" smtClean="0"/>
              <a:t>Concrete: </a:t>
            </a:r>
            <a:r>
              <a:rPr lang="en-US" dirty="0" smtClean="0"/>
              <a:t> </a:t>
            </a:r>
            <a:r>
              <a:rPr lang="en-US" sz="2200" dirty="0" smtClean="0"/>
              <a:t>strength: 30 MPa</a:t>
            </a:r>
          </a:p>
          <a:p>
            <a:r>
              <a:rPr lang="en-US" sz="2200" dirty="0"/>
              <a:t> </a:t>
            </a:r>
            <a:r>
              <a:rPr lang="en-US" sz="2200" dirty="0" smtClean="0"/>
              <a:t>                 Type:       B375</a:t>
            </a:r>
          </a:p>
        </p:txBody>
      </p:sp>
    </p:spTree>
    <p:extLst>
      <p:ext uri="{BB962C8B-B14F-4D97-AF65-F5344CB8AC3E}">
        <p14:creationId xmlns:p14="http://schemas.microsoft.com/office/powerpoint/2010/main" val="222737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Loads:</a:t>
            </a:r>
            <a:endParaRPr lang="en-US" sz="2800" dirty="0"/>
          </a:p>
        </p:txBody>
      </p:sp>
      <mc:AlternateContent xmlns:mc="http://schemas.openxmlformats.org/markup-compatibility/2006" xmlns:a14="http://schemas.microsoft.com/office/drawing/2010/main">
        <mc:Choice Requires="a14">
          <p:sp>
            <p:nvSpPr>
              <p:cNvPr id="3" name="TextBox 2"/>
              <p:cNvSpPr txBox="1"/>
              <p:nvPr/>
            </p:nvSpPr>
            <p:spPr>
              <a:xfrm>
                <a:off x="920167" y="2139498"/>
                <a:ext cx="5216032" cy="400110"/>
              </a:xfrm>
              <a:prstGeom prst="rect">
                <a:avLst/>
              </a:prstGeom>
              <a:noFill/>
            </p:spPr>
            <p:txBody>
              <a:bodyPr wrap="square" rtlCol="0">
                <a:spAutoFit/>
              </a:bodyPr>
              <a:lstStyle/>
              <a:p>
                <a:r>
                  <a:rPr lang="en-US" sz="2000" dirty="0" smtClean="0"/>
                  <a:t>1- Super-imposed dead load:</a:t>
                </a:r>
                <a14:m>
                  <m:oMath xmlns:m="http://schemas.openxmlformats.org/officeDocument/2006/math">
                    <m:r>
                      <a:rPr lang="en-US" sz="2000" b="0" i="1" smtClean="0">
                        <a:latin typeface="Cambria Math" panose="02040503050406030204" pitchFamily="18" charset="0"/>
                      </a:rPr>
                      <m:t>3</m:t>
                    </m:r>
                    <m:r>
                      <a:rPr lang="en-US" sz="2000" b="0" i="1" smtClean="0">
                        <a:latin typeface="Cambria Math" panose="02040503050406030204" pitchFamily="18" charset="0"/>
                      </a:rPr>
                      <m:t>.</m:t>
                    </m:r>
                    <m:r>
                      <a:rPr lang="en-US" sz="2000" b="0" i="1" smtClean="0">
                        <a:latin typeface="Cambria Math" panose="02040503050406030204" pitchFamily="18" charset="0"/>
                      </a:rPr>
                      <m:t>5</m:t>
                    </m:r>
                    <m:r>
                      <a:rPr lang="en-US" sz="2000" b="0" i="1" smtClean="0">
                        <a:latin typeface="Cambria Math" panose="02040503050406030204" pitchFamily="18" charset="0"/>
                      </a:rPr>
                      <m:t> </m:t>
                    </m:r>
                    <m:r>
                      <a:rPr lang="en-US" sz="2000" b="0" i="1" smtClean="0">
                        <a:latin typeface="Cambria Math" panose="02040503050406030204" pitchFamily="18" charset="0"/>
                      </a:rPr>
                      <m:t>𝑘𝑁</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𝑚</m:t>
                        </m:r>
                      </m:e>
                      <m:sup>
                        <m:r>
                          <a:rPr lang="en-US" sz="2000" b="0" i="1" smtClean="0">
                            <a:latin typeface="Cambria Math" panose="02040503050406030204" pitchFamily="18" charset="0"/>
                          </a:rPr>
                          <m:t>2</m:t>
                        </m:r>
                      </m:sup>
                    </m:sSup>
                  </m:oMath>
                </a14:m>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920167" y="2139498"/>
                <a:ext cx="5216032" cy="400110"/>
              </a:xfrm>
              <a:prstGeom prst="rect">
                <a:avLst/>
              </a:prstGeom>
              <a:blipFill rotWithShape="0">
                <a:blip r:embed="rId3"/>
                <a:stretch>
                  <a:fillRect l="-1285" t="-10606" b="-24242"/>
                </a:stretch>
              </a:blipFill>
            </p:spPr>
            <p:txBody>
              <a:bodyPr/>
              <a:lstStyle/>
              <a:p>
                <a:r>
                  <a:rPr lang="en-US">
                    <a:noFill/>
                  </a:rPr>
                  <a:t> </a:t>
                </a:r>
              </a:p>
            </p:txBody>
          </p:sp>
        </mc:Fallback>
      </mc:AlternateContent>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1910256" y="2501427"/>
            <a:ext cx="5943600" cy="1809115"/>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624447927"/>
              </p:ext>
            </p:extLst>
          </p:nvPr>
        </p:nvGraphicFramePr>
        <p:xfrm>
          <a:off x="791259" y="4364695"/>
          <a:ext cx="8181594" cy="2347976"/>
        </p:xfrm>
        <a:graphic>
          <a:graphicData uri="http://schemas.openxmlformats.org/drawingml/2006/table">
            <a:tbl>
              <a:tblPr firstRow="1" firstCol="1" bandRow="1">
                <a:tableStyleId>{5C22544A-7EE6-4342-B048-85BDC9FD1C3A}</a:tableStyleId>
              </a:tblPr>
              <a:tblGrid>
                <a:gridCol w="1559316">
                  <a:extLst>
                    <a:ext uri="{9D8B030D-6E8A-4147-A177-3AD203B41FA5}">
                      <a16:colId xmlns:a16="http://schemas.microsoft.com/office/drawing/2014/main" xmlns="" val="20000"/>
                    </a:ext>
                  </a:extLst>
                </a:gridCol>
                <a:gridCol w="1765824">
                  <a:extLst>
                    <a:ext uri="{9D8B030D-6E8A-4147-A177-3AD203B41FA5}">
                      <a16:colId xmlns:a16="http://schemas.microsoft.com/office/drawing/2014/main" xmlns="" val="20001"/>
                    </a:ext>
                  </a:extLst>
                </a:gridCol>
                <a:gridCol w="1522564">
                  <a:extLst>
                    <a:ext uri="{9D8B030D-6E8A-4147-A177-3AD203B41FA5}">
                      <a16:colId xmlns:a16="http://schemas.microsoft.com/office/drawing/2014/main" xmlns="" val="20002"/>
                    </a:ext>
                  </a:extLst>
                </a:gridCol>
                <a:gridCol w="1402684">
                  <a:extLst>
                    <a:ext uri="{9D8B030D-6E8A-4147-A177-3AD203B41FA5}">
                      <a16:colId xmlns:a16="http://schemas.microsoft.com/office/drawing/2014/main" xmlns="" val="20003"/>
                    </a:ext>
                  </a:extLst>
                </a:gridCol>
                <a:gridCol w="1931206">
                  <a:extLst>
                    <a:ext uri="{9D8B030D-6E8A-4147-A177-3AD203B41FA5}">
                      <a16:colId xmlns:a16="http://schemas.microsoft.com/office/drawing/2014/main" xmlns="" val="20004"/>
                    </a:ext>
                  </a:extLst>
                </a:gridCol>
              </a:tblGrid>
              <a:tr h="0">
                <a:tc>
                  <a:txBody>
                    <a:bodyPr/>
                    <a:lstStyle/>
                    <a:p>
                      <a:pPr marL="0" marR="0">
                        <a:lnSpc>
                          <a:spcPct val="107000"/>
                        </a:lnSpc>
                        <a:spcBef>
                          <a:spcPts val="0"/>
                        </a:spcBef>
                        <a:spcAft>
                          <a:spcPts val="0"/>
                        </a:spcAft>
                      </a:pPr>
                      <a:r>
                        <a:rPr lang="en-US" sz="1800" dirty="0">
                          <a:effectLst/>
                        </a:rPr>
                        <a:t>Zone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Material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Unit Weigh KN/m³</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Thickness cm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Wight (KN/m²)</a:t>
                      </a:r>
                      <a:br>
                        <a:rPr lang="en-US" sz="1800">
                          <a:effectLst/>
                        </a:rPr>
                      </a:br>
                      <a:r>
                        <a:rPr lang="en-US" sz="1800">
                          <a:effectLst/>
                        </a:rPr>
                        <a:t>(unit weigh * thickness in m)</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0"/>
                  </a:ext>
                </a:extLst>
              </a:tr>
              <a:tr h="0">
                <a:tc>
                  <a:txBody>
                    <a:bodyPr/>
                    <a:lstStyle/>
                    <a:p>
                      <a:pPr marL="0" marR="0">
                        <a:lnSpc>
                          <a:spcPct val="107000"/>
                        </a:lnSpc>
                        <a:spcBef>
                          <a:spcPts val="0"/>
                        </a:spcBef>
                        <a:spcAft>
                          <a:spcPts val="0"/>
                        </a:spcAft>
                      </a:pPr>
                      <a:r>
                        <a:rPr lang="en-US" sz="1800" dirty="0">
                          <a:effectLst/>
                        </a:rPr>
                        <a:t>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Ceramic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0.12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1.0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1.2 *10‾³</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1"/>
                  </a:ext>
                </a:extLst>
              </a:tr>
              <a:tr h="0">
                <a:tc>
                  <a:txBody>
                    <a:bodyPr/>
                    <a:lstStyle/>
                    <a:p>
                      <a:pPr marL="0" marR="0">
                        <a:lnSpc>
                          <a:spcPct val="107000"/>
                        </a:lnSpc>
                        <a:spcBef>
                          <a:spcPts val="0"/>
                        </a:spcBef>
                        <a:spcAft>
                          <a:spcPts val="0"/>
                        </a:spcAft>
                      </a:pPr>
                      <a:r>
                        <a:rPr lang="en-US" sz="1800" dirty="0">
                          <a:effectLst/>
                        </a:rPr>
                        <a:t>B</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Mortar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23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3.0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0.69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r h="0">
                <a:tc>
                  <a:txBody>
                    <a:bodyPr/>
                    <a:lstStyle/>
                    <a:p>
                      <a:pPr marL="0" marR="0">
                        <a:lnSpc>
                          <a:spcPct val="107000"/>
                        </a:lnSpc>
                        <a:spcBef>
                          <a:spcPts val="0"/>
                        </a:spcBef>
                        <a:spcAft>
                          <a:spcPts val="0"/>
                        </a:spcAft>
                      </a:pPr>
                      <a:r>
                        <a:rPr lang="en-US" sz="1800">
                          <a:effectLst/>
                        </a:rPr>
                        <a:t>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Filling Material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17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7.0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1.190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3"/>
                  </a:ext>
                </a:extLst>
              </a:tr>
              <a:tr h="0">
                <a:tc>
                  <a:txBody>
                    <a:bodyPr/>
                    <a:lstStyle/>
                    <a:p>
                      <a:pPr marL="0" marR="0">
                        <a:lnSpc>
                          <a:spcPct val="107000"/>
                        </a:lnSpc>
                        <a:spcBef>
                          <a:spcPts val="0"/>
                        </a:spcBef>
                        <a:spcAft>
                          <a:spcPts val="0"/>
                        </a:spcAft>
                      </a:pPr>
                      <a:r>
                        <a:rPr lang="en-US" sz="1800">
                          <a:effectLst/>
                        </a:rPr>
                        <a:t>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Slab Thickness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4"/>
                  </a:ext>
                </a:extLst>
              </a:tr>
              <a:tr h="0">
                <a:tc>
                  <a:txBody>
                    <a:bodyPr/>
                    <a:lstStyle/>
                    <a:p>
                      <a:pPr marL="0" marR="0">
                        <a:lnSpc>
                          <a:spcPct val="107000"/>
                        </a:lnSpc>
                        <a:spcBef>
                          <a:spcPts val="0"/>
                        </a:spcBef>
                        <a:spcAft>
                          <a:spcPts val="0"/>
                        </a:spcAft>
                      </a:pPr>
                      <a:r>
                        <a:rPr lang="en-US" sz="1800">
                          <a:effectLst/>
                        </a:rPr>
                        <a:t>E</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Plaster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23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dirty="0">
                          <a:effectLst/>
                        </a:rPr>
                        <a:t>0.345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5"/>
                  </a:ext>
                </a:extLst>
              </a:tr>
            </a:tbl>
          </a:graphicData>
        </a:graphic>
      </p:graphicFrame>
      <p:sp>
        <p:nvSpPr>
          <p:cNvPr id="9" name="TextBox 8"/>
          <p:cNvSpPr txBox="1"/>
          <p:nvPr/>
        </p:nvSpPr>
        <p:spPr>
          <a:xfrm>
            <a:off x="962404" y="1639473"/>
            <a:ext cx="5131558" cy="461665"/>
          </a:xfrm>
          <a:prstGeom prst="rect">
            <a:avLst/>
          </a:prstGeom>
          <a:noFill/>
        </p:spPr>
        <p:txBody>
          <a:bodyPr wrap="square" rtlCol="0">
            <a:spAutoFit/>
          </a:bodyPr>
          <a:lstStyle/>
          <a:p>
            <a:r>
              <a:rPr lang="en-US" sz="2400" dirty="0" smtClean="0"/>
              <a:t>a. Static load</a:t>
            </a:r>
            <a:endParaRPr lang="en-US" sz="2400" dirty="0"/>
          </a:p>
        </p:txBody>
      </p:sp>
    </p:spTree>
    <p:extLst>
      <p:ext uri="{BB962C8B-B14F-4D97-AF65-F5344CB8AC3E}">
        <p14:creationId xmlns:p14="http://schemas.microsoft.com/office/powerpoint/2010/main" val="18673007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Loads:</a:t>
            </a:r>
            <a:endParaRPr lang="en-US" sz="2800" dirty="0"/>
          </a:p>
        </p:txBody>
      </p:sp>
      <mc:AlternateContent xmlns:mc="http://schemas.openxmlformats.org/markup-compatibility/2006" xmlns:a14="http://schemas.microsoft.com/office/drawing/2010/main">
        <mc:Choice Requires="a14">
          <p:sp>
            <p:nvSpPr>
              <p:cNvPr id="3" name="TextBox 2"/>
              <p:cNvSpPr txBox="1"/>
              <p:nvPr/>
            </p:nvSpPr>
            <p:spPr>
              <a:xfrm>
                <a:off x="920166" y="2139498"/>
                <a:ext cx="7041419" cy="707886"/>
              </a:xfrm>
              <a:prstGeom prst="rect">
                <a:avLst/>
              </a:prstGeom>
              <a:noFill/>
            </p:spPr>
            <p:txBody>
              <a:bodyPr wrap="square" rtlCol="0">
                <a:spAutoFit/>
              </a:bodyPr>
              <a:lstStyle/>
              <a:p>
                <a:r>
                  <a:rPr lang="en-US" sz="2000" dirty="0"/>
                  <a:t>2- Live Load : In Basement, Ground, First floors   </a:t>
                </a:r>
                <a14:m>
                  <m:oMath xmlns:m="http://schemas.openxmlformats.org/officeDocument/2006/math">
                    <m:r>
                      <a:rPr lang="en-US" sz="2000" i="1">
                        <a:solidFill>
                          <a:srgbClr val="C00000"/>
                        </a:solidFill>
                        <a:latin typeface="Cambria Math" panose="02040503050406030204" pitchFamily="18" charset="0"/>
                      </a:rPr>
                      <m:t>5</m:t>
                    </m:r>
                    <m:r>
                      <a:rPr lang="en-US" sz="2000" i="1">
                        <a:latin typeface="Cambria Math" panose="02040503050406030204" pitchFamily="18" charset="0"/>
                      </a:rPr>
                      <m:t> </m:t>
                    </m:r>
                    <m:r>
                      <a:rPr lang="en-US" sz="2000" i="1">
                        <a:latin typeface="Cambria Math" panose="02040503050406030204" pitchFamily="18" charset="0"/>
                      </a:rPr>
                      <m:t>𝑘𝑁</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2</m:t>
                        </m:r>
                      </m:sup>
                    </m:sSup>
                  </m:oMath>
                </a14:m>
                <a:r>
                  <a:rPr lang="en-US" sz="2000" i="1" dirty="0">
                    <a:latin typeface="Cambria Math" panose="02040503050406030204" pitchFamily="18" charset="0"/>
                  </a:rPr>
                  <a:t/>
                </a:r>
                <a:br>
                  <a:rPr lang="en-US" sz="2000" i="1" dirty="0">
                    <a:latin typeface="Cambria Math" panose="02040503050406030204" pitchFamily="18" charset="0"/>
                  </a:rPr>
                </a:br>
                <a:r>
                  <a:rPr lang="en-US" sz="2000" i="1" dirty="0">
                    <a:latin typeface="Cambria Math" panose="02040503050406030204" pitchFamily="18" charset="0"/>
                  </a:rPr>
                  <a:t>                             </a:t>
                </a:r>
                <a:r>
                  <a:rPr lang="en-US" sz="2000" dirty="0"/>
                  <a:t>In 2</a:t>
                </a:r>
                <a:r>
                  <a:rPr lang="en-US" sz="2000" baseline="30000" dirty="0"/>
                  <a:t>nd</a:t>
                </a:r>
                <a:r>
                  <a:rPr lang="en-US" sz="2000" dirty="0"/>
                  <a:t> , 3</a:t>
                </a:r>
                <a:r>
                  <a:rPr lang="en-US" sz="2000" baseline="30000" dirty="0"/>
                  <a:t>rd</a:t>
                </a:r>
                <a:r>
                  <a:rPr lang="en-US" sz="2000" dirty="0"/>
                  <a:t> and 4</a:t>
                </a:r>
                <a:r>
                  <a:rPr lang="en-US" sz="2000" baseline="30000" dirty="0"/>
                  <a:t>th</a:t>
                </a:r>
                <a:r>
                  <a:rPr lang="en-US" sz="2000" dirty="0"/>
                  <a:t> floors                 </a:t>
                </a:r>
                <a14:m>
                  <m:oMath xmlns:m="http://schemas.openxmlformats.org/officeDocument/2006/math">
                    <m:r>
                      <a:rPr lang="en-US" sz="2000" i="1">
                        <a:solidFill>
                          <a:srgbClr val="C00000"/>
                        </a:solidFill>
                        <a:latin typeface="Cambria Math" panose="02040503050406030204" pitchFamily="18" charset="0"/>
                      </a:rPr>
                      <m:t>2</m:t>
                    </m:r>
                    <m:r>
                      <a:rPr lang="en-US" sz="2000" i="1">
                        <a:latin typeface="Cambria Math" panose="02040503050406030204" pitchFamily="18" charset="0"/>
                      </a:rPr>
                      <m:t> </m:t>
                    </m:r>
                    <m:r>
                      <a:rPr lang="en-US" sz="2000" i="1">
                        <a:latin typeface="Cambria Math" panose="02040503050406030204" pitchFamily="18" charset="0"/>
                      </a:rPr>
                      <m:t>𝑘𝑁</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2</m:t>
                        </m:r>
                      </m:sup>
                    </m:sSup>
                  </m:oMath>
                </a14:m>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920166" y="2139498"/>
                <a:ext cx="7041419" cy="707886"/>
              </a:xfrm>
              <a:prstGeom prst="rect">
                <a:avLst/>
              </a:prstGeom>
              <a:blipFill rotWithShape="0">
                <a:blip r:embed="rId3"/>
                <a:stretch>
                  <a:fillRect l="-952" t="-6034" b="-13793"/>
                </a:stretch>
              </a:blipFill>
            </p:spPr>
            <p:txBody>
              <a:bodyPr/>
              <a:lstStyle/>
              <a:p>
                <a:r>
                  <a:rPr lang="en-US">
                    <a:noFill/>
                  </a:rPr>
                  <a:t> </a:t>
                </a:r>
              </a:p>
            </p:txBody>
          </p:sp>
        </mc:Fallback>
      </mc:AlternateContent>
      <p:sp>
        <p:nvSpPr>
          <p:cNvPr id="9" name="TextBox 8"/>
          <p:cNvSpPr txBox="1"/>
          <p:nvPr/>
        </p:nvSpPr>
        <p:spPr>
          <a:xfrm>
            <a:off x="962404" y="1639473"/>
            <a:ext cx="5131558" cy="461665"/>
          </a:xfrm>
          <a:prstGeom prst="rect">
            <a:avLst/>
          </a:prstGeom>
          <a:noFill/>
        </p:spPr>
        <p:txBody>
          <a:bodyPr wrap="square" rtlCol="0">
            <a:spAutoFit/>
          </a:bodyPr>
          <a:lstStyle/>
          <a:p>
            <a:r>
              <a:rPr lang="en-US" sz="2400" dirty="0" smtClean="0"/>
              <a:t>a. Static load</a:t>
            </a:r>
            <a:endParaRPr lang="en-US" sz="2400" dirty="0"/>
          </a:p>
        </p:txBody>
      </p:sp>
      <p:pic>
        <p:nvPicPr>
          <p:cNvPr id="10" name="Picture 9" descr="C:\Users\Omar Barham\Desktop\Untitled-5.jpg"/>
          <p:cNvPicPr/>
          <p:nvPr/>
        </p:nvPicPr>
        <p:blipFill>
          <a:blip r:embed="rId4">
            <a:extLst>
              <a:ext uri="{28A0092B-C50C-407E-A947-70E740481C1C}">
                <a14:useLocalDpi xmlns:a14="http://schemas.microsoft.com/office/drawing/2010/main" val="0"/>
              </a:ext>
            </a:extLst>
          </a:blip>
          <a:srcRect/>
          <a:stretch>
            <a:fillRect/>
          </a:stretch>
        </p:blipFill>
        <p:spPr bwMode="auto">
          <a:xfrm>
            <a:off x="696037" y="2960155"/>
            <a:ext cx="8914086" cy="2778493"/>
          </a:xfrm>
          <a:prstGeom prst="rect">
            <a:avLst/>
          </a:prstGeom>
          <a:noFill/>
          <a:ln>
            <a:noFill/>
          </a:ln>
        </p:spPr>
      </p:pic>
    </p:spTree>
    <p:extLst>
      <p:ext uri="{BB962C8B-B14F-4D97-AF65-F5344CB8AC3E}">
        <p14:creationId xmlns:p14="http://schemas.microsoft.com/office/powerpoint/2010/main" val="1789311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Loads:</a:t>
            </a:r>
            <a:endParaRPr lang="en-US" sz="2800" dirty="0"/>
          </a:p>
        </p:txBody>
      </p:sp>
      <p:sp>
        <p:nvSpPr>
          <p:cNvPr id="9" name="TextBox 8"/>
          <p:cNvSpPr txBox="1"/>
          <p:nvPr/>
        </p:nvSpPr>
        <p:spPr>
          <a:xfrm>
            <a:off x="962404" y="1639473"/>
            <a:ext cx="5131558" cy="461665"/>
          </a:xfrm>
          <a:prstGeom prst="rect">
            <a:avLst/>
          </a:prstGeom>
          <a:noFill/>
        </p:spPr>
        <p:txBody>
          <a:bodyPr wrap="square" rtlCol="0">
            <a:spAutoFit/>
          </a:bodyPr>
          <a:lstStyle/>
          <a:p>
            <a:r>
              <a:rPr lang="en-US" sz="2400" dirty="0" smtClean="0"/>
              <a:t>b. Lateral loads (seismic) </a:t>
            </a:r>
            <a:endParaRPr lang="en-US" sz="2400" dirty="0"/>
          </a:p>
        </p:txBody>
      </p:sp>
      <p:sp>
        <p:nvSpPr>
          <p:cNvPr id="2" name="TextBox 1"/>
          <p:cNvSpPr txBox="1"/>
          <p:nvPr/>
        </p:nvSpPr>
        <p:spPr>
          <a:xfrm>
            <a:off x="1204090" y="2211142"/>
            <a:ext cx="6889531" cy="707886"/>
          </a:xfrm>
          <a:prstGeom prst="rect">
            <a:avLst/>
          </a:prstGeom>
          <a:noFill/>
        </p:spPr>
        <p:txBody>
          <a:bodyPr wrap="square" rtlCol="0">
            <a:spAutoFit/>
          </a:bodyPr>
          <a:lstStyle/>
          <a:p>
            <a:r>
              <a:rPr lang="en-US" sz="2000" dirty="0" smtClean="0"/>
              <a:t>The hotel is located in Nablus area which is classified zone 2B, according to Palestine seismic zone (z=0.2).</a:t>
            </a:r>
            <a:endParaRPr lang="en-US" sz="2000" dirty="0"/>
          </a:p>
        </p:txBody>
      </p:sp>
      <p:pic>
        <p:nvPicPr>
          <p:cNvPr id="8" name="Picture 7" descr="C:\Users\Omar Barham\Desktop\UN\Graduation Project\ASD\Load Comb.JPG"/>
          <p:cNvPicPr/>
          <p:nvPr/>
        </p:nvPicPr>
        <p:blipFill>
          <a:blip r:embed="rId3">
            <a:extLst>
              <a:ext uri="{28A0092B-C50C-407E-A947-70E740481C1C}">
                <a14:useLocalDpi xmlns:a14="http://schemas.microsoft.com/office/drawing/2010/main" val="0"/>
              </a:ext>
            </a:extLst>
          </a:blip>
          <a:srcRect/>
          <a:stretch>
            <a:fillRect/>
          </a:stretch>
        </p:blipFill>
        <p:spPr bwMode="auto">
          <a:xfrm>
            <a:off x="1107851" y="3390076"/>
            <a:ext cx="6347593" cy="2931895"/>
          </a:xfrm>
          <a:prstGeom prst="rect">
            <a:avLst/>
          </a:prstGeom>
          <a:noFill/>
          <a:ln>
            <a:noFill/>
          </a:ln>
        </p:spPr>
      </p:pic>
    </p:spTree>
    <p:extLst>
      <p:ext uri="{BB962C8B-B14F-4D97-AF65-F5344CB8AC3E}">
        <p14:creationId xmlns:p14="http://schemas.microsoft.com/office/powerpoint/2010/main" val="13129353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Programs:</a:t>
            </a:r>
            <a:endParaRPr lang="en-US" sz="2800" dirty="0"/>
          </a:p>
        </p:txBody>
      </p:sp>
      <p:sp>
        <p:nvSpPr>
          <p:cNvPr id="2" name="TextBox 1"/>
          <p:cNvSpPr txBox="1"/>
          <p:nvPr/>
        </p:nvSpPr>
        <p:spPr>
          <a:xfrm>
            <a:off x="696037" y="2016387"/>
            <a:ext cx="4146331" cy="2215991"/>
          </a:xfrm>
          <a:prstGeom prst="rect">
            <a:avLst/>
          </a:prstGeom>
          <a:noFill/>
        </p:spPr>
        <p:txBody>
          <a:bodyPr wrap="square" rtlCol="0">
            <a:spAutoFit/>
          </a:bodyPr>
          <a:lstStyle/>
          <a:p>
            <a:r>
              <a:rPr lang="en-US" sz="2400" dirty="0"/>
              <a:t>1</a:t>
            </a:r>
            <a:r>
              <a:rPr lang="en-US" sz="2400" dirty="0" smtClean="0"/>
              <a:t>- </a:t>
            </a:r>
            <a:r>
              <a:rPr lang="en-US" sz="2400" dirty="0"/>
              <a:t>ETABS </a:t>
            </a:r>
            <a:r>
              <a:rPr lang="en-US" sz="2400" dirty="0" smtClean="0"/>
              <a:t>2015</a:t>
            </a:r>
          </a:p>
          <a:p>
            <a:endParaRPr lang="en-US" sz="2400" dirty="0"/>
          </a:p>
          <a:p>
            <a:r>
              <a:rPr lang="en-US" sz="2400" dirty="0"/>
              <a:t>2- SAFE 2014</a:t>
            </a:r>
            <a:endParaRPr lang="en-US" sz="2400" dirty="0" smtClean="0"/>
          </a:p>
          <a:p>
            <a:endParaRPr lang="en-US" sz="2400" dirty="0"/>
          </a:p>
          <a:p>
            <a:r>
              <a:rPr lang="en-US" sz="2400" dirty="0"/>
              <a:t>3- AutoCAD </a:t>
            </a:r>
          </a:p>
          <a:p>
            <a:endParaRPr lang="en-US" dirty="0"/>
          </a:p>
        </p:txBody>
      </p:sp>
    </p:spTree>
    <p:extLst>
      <p:ext uri="{BB962C8B-B14F-4D97-AF65-F5344CB8AC3E}">
        <p14:creationId xmlns:p14="http://schemas.microsoft.com/office/powerpoint/2010/main" val="7334765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0978" y="2849956"/>
            <a:ext cx="9563365" cy="738664"/>
          </a:xfrm>
          <a:prstGeom prst="rect">
            <a:avLst/>
          </a:prstGeom>
          <a:noFill/>
        </p:spPr>
        <p:txBody>
          <a:bodyPr wrap="square" rtlCol="0">
            <a:spAutoFit/>
          </a:bodyPr>
          <a:lstStyle/>
          <a:p>
            <a:r>
              <a:rPr lang="en-US" sz="4200" dirty="0"/>
              <a:t>Preliminary </a:t>
            </a:r>
            <a:r>
              <a:rPr lang="en-US" sz="4200" dirty="0" smtClean="0"/>
              <a:t>dimensions </a:t>
            </a:r>
            <a:r>
              <a:rPr lang="en-US" sz="4200" dirty="0"/>
              <a:t>and 3D model</a:t>
            </a:r>
          </a:p>
        </p:txBody>
      </p:sp>
    </p:spTree>
    <p:extLst>
      <p:ext uri="{BB962C8B-B14F-4D97-AF65-F5344CB8AC3E}">
        <p14:creationId xmlns:p14="http://schemas.microsoft.com/office/powerpoint/2010/main" val="13092063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0" y="354841"/>
            <a:ext cx="7811783"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Introduction to structural system</a:t>
            </a:r>
            <a:r>
              <a:rPr lang="en-US" sz="2800" dirty="0" smtClean="0"/>
              <a:t>.</a:t>
            </a:r>
          </a:p>
        </p:txBody>
      </p:sp>
      <p:sp>
        <p:nvSpPr>
          <p:cNvPr id="2" name="TextBox 1"/>
          <p:cNvSpPr txBox="1"/>
          <p:nvPr/>
        </p:nvSpPr>
        <p:spPr>
          <a:xfrm>
            <a:off x="1119352" y="2071262"/>
            <a:ext cx="6164317" cy="430887"/>
          </a:xfrm>
          <a:prstGeom prst="rect">
            <a:avLst/>
          </a:prstGeom>
          <a:noFill/>
        </p:spPr>
        <p:txBody>
          <a:bodyPr wrap="square" rtlCol="0">
            <a:spAutoFit/>
          </a:bodyPr>
          <a:lstStyle/>
          <a:p>
            <a:r>
              <a:rPr lang="en-US" sz="2200" dirty="0" smtClean="0"/>
              <a:t>We divided the project into 2 blocks </a:t>
            </a:r>
            <a:endParaRPr lang="en-US" sz="22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925" y="2672419"/>
            <a:ext cx="9953625" cy="4067175"/>
          </a:xfrm>
          <a:prstGeom prst="rect">
            <a:avLst/>
          </a:prstGeom>
        </p:spPr>
      </p:pic>
    </p:spTree>
    <p:extLst>
      <p:ext uri="{BB962C8B-B14F-4D97-AF65-F5344CB8AC3E}">
        <p14:creationId xmlns:p14="http://schemas.microsoft.com/office/powerpoint/2010/main" val="6148881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6983418" cy="584775"/>
          </a:xfrm>
          <a:prstGeom prst="rect">
            <a:avLst/>
          </a:prstGeom>
          <a:noFill/>
        </p:spPr>
        <p:txBody>
          <a:bodyPr wrap="square" rtlCol="0">
            <a:spAutoFit/>
          </a:bodyPr>
          <a:lstStyle/>
          <a:p>
            <a:r>
              <a:rPr lang="en-US" sz="3000" dirty="0" smtClean="0"/>
              <a:t>2) </a:t>
            </a:r>
            <a:r>
              <a:rPr lang="en-US" sz="3200" dirty="0"/>
              <a:t>Preliminary design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Introduction to structural system</a:t>
            </a:r>
            <a:r>
              <a:rPr lang="en-US" sz="2800" dirty="0" smtClean="0"/>
              <a:t>.</a:t>
            </a:r>
          </a:p>
        </p:txBody>
      </p:sp>
      <p:sp>
        <p:nvSpPr>
          <p:cNvPr id="2" name="TextBox 1"/>
          <p:cNvSpPr txBox="1"/>
          <p:nvPr/>
        </p:nvSpPr>
        <p:spPr>
          <a:xfrm>
            <a:off x="1119352" y="2071262"/>
            <a:ext cx="6164317" cy="430887"/>
          </a:xfrm>
          <a:prstGeom prst="rect">
            <a:avLst/>
          </a:prstGeom>
          <a:noFill/>
        </p:spPr>
        <p:txBody>
          <a:bodyPr wrap="square" rtlCol="0">
            <a:spAutoFit/>
          </a:bodyPr>
          <a:lstStyle/>
          <a:p>
            <a:r>
              <a:rPr lang="en-US" sz="2200" dirty="0" smtClean="0"/>
              <a:t>One-way Voided Slab:</a:t>
            </a:r>
            <a:endParaRPr lang="en-US" sz="2200" dirty="0"/>
          </a:p>
        </p:txBody>
      </p:sp>
      <p:pic>
        <p:nvPicPr>
          <p:cNvPr id="7" name="Picture 6" descr="Description: C:\Users\Omar Barham\Desktop\UN\Graduation Project\Voided slab\I-section.JPG"/>
          <p:cNvPicPr/>
          <p:nvPr/>
        </p:nvPicPr>
        <p:blipFill>
          <a:blip r:embed="rId3">
            <a:extLst>
              <a:ext uri="{28A0092B-C50C-407E-A947-70E740481C1C}">
                <a14:useLocalDpi xmlns:a14="http://schemas.microsoft.com/office/drawing/2010/main" val="0"/>
              </a:ext>
            </a:extLst>
          </a:blip>
          <a:srcRect/>
          <a:stretch>
            <a:fillRect/>
          </a:stretch>
        </p:blipFill>
        <p:spPr bwMode="auto">
          <a:xfrm>
            <a:off x="6243145" y="1767049"/>
            <a:ext cx="3274542" cy="2653175"/>
          </a:xfrm>
          <a:prstGeom prst="rect">
            <a:avLst/>
          </a:prstGeom>
          <a:noFill/>
        </p:spPr>
      </p:pic>
      <mc:AlternateContent xmlns:mc="http://schemas.openxmlformats.org/markup-compatibility/2006" xmlns:a14="http://schemas.microsoft.com/office/drawing/2010/main">
        <mc:Choice Requires="a14">
          <p:sp>
            <p:nvSpPr>
              <p:cNvPr id="3" name="TextBox 2"/>
              <p:cNvSpPr txBox="1"/>
              <p:nvPr/>
            </p:nvSpPr>
            <p:spPr>
              <a:xfrm>
                <a:off x="1119351" y="2806362"/>
                <a:ext cx="3563007" cy="22677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𝐻𝑒𝑖𝑔</m:t>
                      </m:r>
                      <m:r>
                        <a:rPr lang="en-US" sz="2000" i="1">
                          <a:latin typeface="Cambria Math" panose="02040503050406030204" pitchFamily="18" charset="0"/>
                        </a:rPr>
                        <m:t>h</m:t>
                      </m:r>
                      <m:r>
                        <a:rPr lang="en-US" sz="2000" i="1">
                          <a:latin typeface="Cambria Math" panose="02040503050406030204" pitchFamily="18" charset="0"/>
                        </a:rPr>
                        <m:t>𝑡</m:t>
                      </m:r>
                      <m:r>
                        <a:rPr lang="en-US" sz="2000" i="1">
                          <a:latin typeface="Cambria Math" panose="02040503050406030204" pitchFamily="18" charset="0"/>
                        </a:rPr>
                        <m:t>, </m:t>
                      </m:r>
                      <m:r>
                        <a:rPr lang="en-US" sz="2000" i="1">
                          <a:latin typeface="Cambria Math" panose="02040503050406030204" pitchFamily="18" charset="0"/>
                        </a:rPr>
                        <m:t>𝐻</m:t>
                      </m:r>
                      <m:r>
                        <a:rPr lang="en-US" sz="2000" i="1">
                          <a:latin typeface="Cambria Math" panose="02040503050406030204" pitchFamily="18" charset="0"/>
                        </a:rPr>
                        <m:t>=</m:t>
                      </m:r>
                      <m:r>
                        <a:rPr lang="en-US" sz="2000" i="1">
                          <a:latin typeface="Cambria Math" panose="02040503050406030204" pitchFamily="18" charset="0"/>
                        </a:rPr>
                        <m:t>16</m:t>
                      </m:r>
                      <m:r>
                        <a:rPr lang="en-US" sz="2000" i="1">
                          <a:latin typeface="Cambria Math" panose="02040503050406030204" pitchFamily="18" charset="0"/>
                        </a:rPr>
                        <m:t> </m:t>
                      </m:r>
                      <m:r>
                        <a:rPr lang="en-US" sz="2000" i="1">
                          <a:latin typeface="Cambria Math" panose="02040503050406030204" pitchFamily="18" charset="0"/>
                        </a:rPr>
                        <m:t>𝑐𝑚</m:t>
                      </m:r>
                    </m:oMath>
                    <m:oMath xmlns:m="http://schemas.openxmlformats.org/officeDocument/2006/math">
                      <m:r>
                        <a:rPr lang="en-US" sz="2000" i="1">
                          <a:latin typeface="Cambria Math" panose="02040503050406030204" pitchFamily="18" charset="0"/>
                        </a:rPr>
                        <m:t>𝐹𝑜𝑜𝑡</m:t>
                      </m:r>
                      <m:r>
                        <a:rPr lang="en-US" sz="2000" i="1">
                          <a:latin typeface="Cambria Math" panose="02040503050406030204" pitchFamily="18" charset="0"/>
                        </a:rPr>
                        <m:t> </m:t>
                      </m:r>
                      <m:r>
                        <a:rPr lang="en-US" sz="2000" i="1">
                          <a:latin typeface="Cambria Math" panose="02040503050406030204" pitchFamily="18" charset="0"/>
                        </a:rPr>
                        <m:t>h</m:t>
                      </m:r>
                      <m:r>
                        <a:rPr lang="en-US" sz="2000" i="1">
                          <a:latin typeface="Cambria Math" panose="02040503050406030204" pitchFamily="18" charset="0"/>
                        </a:rPr>
                        <m:t>𝑒𝑖𝑔</m:t>
                      </m:r>
                      <m:r>
                        <a:rPr lang="en-US" sz="2000" i="1">
                          <a:latin typeface="Cambria Math" panose="02040503050406030204" pitchFamily="18" charset="0"/>
                        </a:rPr>
                        <m:t>h</m:t>
                      </m:r>
                      <m:r>
                        <a:rPr lang="en-US" sz="2000" i="1">
                          <a:latin typeface="Cambria Math" panose="02040503050406030204" pitchFamily="18" charset="0"/>
                        </a:rPr>
                        <m:t>𝑡</m:t>
                      </m:r>
                      <m:r>
                        <a:rPr lang="en-US" sz="2000" i="1">
                          <a:latin typeface="Cambria Math" panose="02040503050406030204" pitchFamily="18" charset="0"/>
                        </a:rPr>
                        <m:t>,</m:t>
                      </m:r>
                      <m:r>
                        <a:rPr lang="en-US" sz="2000" i="1">
                          <a:latin typeface="Cambria Math" panose="02040503050406030204" pitchFamily="18" charset="0"/>
                        </a:rPr>
                        <m:t>𝑃</m:t>
                      </m:r>
                      <m:r>
                        <a:rPr lang="en-US" sz="2000" i="1">
                          <a:latin typeface="Cambria Math" panose="02040503050406030204" pitchFamily="18" charset="0"/>
                        </a:rPr>
                        <m:t>=</m:t>
                      </m:r>
                      <m:r>
                        <a:rPr lang="en-US" sz="2000" i="1">
                          <a:latin typeface="Cambria Math" panose="02040503050406030204" pitchFamily="18" charset="0"/>
                        </a:rPr>
                        <m:t>7</m:t>
                      </m:r>
                      <m:r>
                        <a:rPr lang="en-US" sz="2000" i="1">
                          <a:latin typeface="Cambria Math" panose="02040503050406030204" pitchFamily="18" charset="0"/>
                        </a:rPr>
                        <m:t> </m:t>
                      </m:r>
                      <m:r>
                        <a:rPr lang="en-US" sz="2000" i="1">
                          <a:latin typeface="Cambria Math" panose="02040503050406030204" pitchFamily="18" charset="0"/>
                        </a:rPr>
                        <m:t>𝑐𝑚</m:t>
                      </m:r>
                    </m:oMath>
                    <m:oMath xmlns:m="http://schemas.openxmlformats.org/officeDocument/2006/math">
                      <m:r>
                        <a:rPr lang="en-US" sz="2000" i="1">
                          <a:latin typeface="Cambria Math" panose="02040503050406030204" pitchFamily="18" charset="0"/>
                        </a:rPr>
                        <m:t>𝑆𝑝𝑎𝑐𝑒𝑟</m:t>
                      </m:r>
                      <m:r>
                        <a:rPr lang="en-US" sz="2000" i="1">
                          <a:latin typeface="Cambria Math" panose="02040503050406030204" pitchFamily="18" charset="0"/>
                        </a:rPr>
                        <m:t> </m:t>
                      </m:r>
                      <m:r>
                        <a:rPr lang="en-US" sz="2000" i="1">
                          <a:latin typeface="Cambria Math" panose="02040503050406030204" pitchFamily="18" charset="0"/>
                        </a:rPr>
                        <m:t>h</m:t>
                      </m:r>
                      <m:r>
                        <a:rPr lang="en-US" sz="2000" i="1">
                          <a:latin typeface="Cambria Math" panose="02040503050406030204" pitchFamily="18" charset="0"/>
                        </a:rPr>
                        <m:t>𝑒𝑖𝑔</m:t>
                      </m:r>
                      <m:r>
                        <a:rPr lang="en-US" sz="2000" i="1">
                          <a:latin typeface="Cambria Math" panose="02040503050406030204" pitchFamily="18" charset="0"/>
                        </a:rPr>
                        <m:t>h</m:t>
                      </m:r>
                      <m:r>
                        <a:rPr lang="en-US" sz="2000" i="1">
                          <a:latin typeface="Cambria Math" panose="02040503050406030204" pitchFamily="18" charset="0"/>
                        </a:rPr>
                        <m:t>𝑡</m:t>
                      </m:r>
                      <m:r>
                        <a:rPr lang="en-US" sz="2000" i="1">
                          <a:latin typeface="Cambria Math" panose="02040503050406030204" pitchFamily="18" charset="0"/>
                        </a:rPr>
                        <m:t>,</m:t>
                      </m:r>
                      <m:r>
                        <a:rPr lang="en-US" sz="2000" i="1">
                          <a:latin typeface="Cambria Math" panose="02040503050406030204" pitchFamily="18" charset="0"/>
                        </a:rPr>
                        <m:t>𝑑</m:t>
                      </m:r>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8</m:t>
                      </m:r>
                      <m:r>
                        <a:rPr lang="en-US" sz="2000" i="1">
                          <a:latin typeface="Cambria Math" panose="02040503050406030204" pitchFamily="18" charset="0"/>
                        </a:rPr>
                        <m:t> </m:t>
                      </m:r>
                      <m:r>
                        <a:rPr lang="en-US" sz="2000" i="1">
                          <a:latin typeface="Cambria Math" panose="02040503050406030204" pitchFamily="18" charset="0"/>
                        </a:rPr>
                        <m:t>𝑐𝑚</m:t>
                      </m:r>
                    </m:oMath>
                    <m:oMath xmlns:m="http://schemas.openxmlformats.org/officeDocument/2006/math">
                      <m:r>
                        <a:rPr lang="en-US" sz="2000" i="1">
                          <a:latin typeface="Cambria Math" panose="02040503050406030204" pitchFamily="18" charset="0"/>
                        </a:rPr>
                        <m:t>𝑊𝑒𝑖𝑔</m:t>
                      </m:r>
                      <m:r>
                        <a:rPr lang="en-US" sz="2000" i="1">
                          <a:latin typeface="Cambria Math" panose="02040503050406030204" pitchFamily="18" charset="0"/>
                        </a:rPr>
                        <m:t>h</m:t>
                      </m:r>
                      <m:r>
                        <a:rPr lang="en-US" sz="2000" i="1">
                          <a:latin typeface="Cambria Math" panose="02040503050406030204" pitchFamily="18" charset="0"/>
                        </a:rPr>
                        <m:t>𝑡</m:t>
                      </m:r>
                      <m:r>
                        <a:rPr lang="en-US" sz="2000" i="1">
                          <a:latin typeface="Cambria Math" panose="02040503050406030204" pitchFamily="18" charset="0"/>
                        </a:rPr>
                        <m:t>=</m:t>
                      </m:r>
                      <m:r>
                        <a:rPr lang="en-US" sz="2000" i="1">
                          <a:latin typeface="Cambria Math" panose="02040503050406030204" pitchFamily="18" charset="0"/>
                        </a:rPr>
                        <m:t>1</m:t>
                      </m:r>
                      <m:r>
                        <a:rPr lang="en-US" sz="2000" i="1">
                          <a:latin typeface="Cambria Math" panose="02040503050406030204" pitchFamily="18" charset="0"/>
                        </a:rPr>
                        <m:t>.</m:t>
                      </m:r>
                      <m:r>
                        <a:rPr lang="en-US" sz="2000" i="1">
                          <a:latin typeface="Cambria Math" panose="02040503050406030204" pitchFamily="18" charset="0"/>
                        </a:rPr>
                        <m:t>24</m:t>
                      </m:r>
                      <m:r>
                        <a:rPr lang="en-US" sz="2000" i="1">
                          <a:latin typeface="Cambria Math" panose="02040503050406030204" pitchFamily="18" charset="0"/>
                        </a:rPr>
                        <m:t> </m:t>
                      </m:r>
                      <m:r>
                        <a:rPr lang="en-US" sz="2000" i="1">
                          <a:latin typeface="Cambria Math" panose="02040503050406030204" pitchFamily="18" charset="0"/>
                        </a:rPr>
                        <m:t>𝐾𝑔</m:t>
                      </m:r>
                    </m:oMath>
                    <m:oMath xmlns:m="http://schemas.openxmlformats.org/officeDocument/2006/math">
                      <m:r>
                        <a:rPr lang="en-US" sz="2000" i="1">
                          <a:latin typeface="Cambria Math" panose="02040503050406030204" pitchFamily="18" charset="0"/>
                        </a:rPr>
                        <m:t>𝑉𝑜𝑙𝑢𝑚𝑒</m:t>
                      </m:r>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028</m:t>
                      </m:r>
                      <m:r>
                        <a:rPr lang="en-US" sz="2000" i="1">
                          <a:latin typeface="Cambria Math" panose="02040503050406030204" pitchFamily="18" charset="0"/>
                        </a:rPr>
                        <m:t> </m:t>
                      </m:r>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3</m:t>
                          </m:r>
                        </m:sup>
                      </m:sSup>
                    </m:oMath>
                    <m:oMath xmlns:m="http://schemas.openxmlformats.org/officeDocument/2006/math">
                      <m:r>
                        <a:rPr lang="en-US" sz="2000" i="1">
                          <a:latin typeface="Cambria Math" panose="02040503050406030204" pitchFamily="18" charset="0"/>
                        </a:rPr>
                        <m:t>𝐷𝑒𝑛𝑠𝑖𝑡𝑦</m:t>
                      </m:r>
                      <m:r>
                        <a:rPr lang="en-US" sz="2000" i="1">
                          <a:latin typeface="Cambria Math" panose="02040503050406030204" pitchFamily="18" charset="0"/>
                        </a:rPr>
                        <m:t>=</m:t>
                      </m:r>
                      <m:r>
                        <a:rPr lang="en-US" sz="2000" i="1">
                          <a:latin typeface="Cambria Math" panose="02040503050406030204" pitchFamily="18" charset="0"/>
                        </a:rPr>
                        <m:t>46</m:t>
                      </m:r>
                      <m:r>
                        <a:rPr lang="en-US" sz="2000" i="1">
                          <a:latin typeface="Cambria Math" panose="02040503050406030204" pitchFamily="18" charset="0"/>
                        </a:rPr>
                        <m:t>.</m:t>
                      </m:r>
                      <m:r>
                        <a:rPr lang="en-US" sz="2000" i="1">
                          <a:latin typeface="Cambria Math" panose="02040503050406030204" pitchFamily="18" charset="0"/>
                        </a:rPr>
                        <m:t>13</m:t>
                      </m:r>
                      <m:r>
                        <a:rPr lang="en-US" sz="2000" i="1">
                          <a:latin typeface="Cambria Math" panose="02040503050406030204" pitchFamily="18" charset="0"/>
                        </a:rPr>
                        <m:t> </m:t>
                      </m:r>
                      <m:f>
                        <m:fPr>
                          <m:type m:val="lin"/>
                          <m:ctrlPr>
                            <a:rPr lang="en-US" sz="2000" i="1">
                              <a:latin typeface="Cambria Math" panose="02040503050406030204" pitchFamily="18" charset="0"/>
                            </a:rPr>
                          </m:ctrlPr>
                        </m:fPr>
                        <m:num>
                          <m:r>
                            <a:rPr lang="en-US" sz="2000" i="1">
                              <a:latin typeface="Cambria Math" panose="02040503050406030204" pitchFamily="18" charset="0"/>
                            </a:rPr>
                            <m:t>𝐾𝑔</m:t>
                          </m:r>
                        </m:num>
                        <m:den>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3</m:t>
                              </m:r>
                            </m:sup>
                          </m:sSup>
                        </m:den>
                      </m:f>
                    </m:oMath>
                    <m:oMath xmlns:m="http://schemas.openxmlformats.org/officeDocument/2006/math">
                      <m:r>
                        <a:rPr lang="en-US" sz="2000" i="1">
                          <a:latin typeface="Cambria Math" panose="02040503050406030204" pitchFamily="18" charset="0"/>
                        </a:rPr>
                        <m:t>𝛾</m:t>
                      </m:r>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453</m:t>
                      </m:r>
                      <m:r>
                        <a:rPr lang="en-US" sz="2000" i="1">
                          <a:latin typeface="Cambria Math" panose="02040503050406030204" pitchFamily="18" charset="0"/>
                        </a:rPr>
                        <m:t> </m:t>
                      </m:r>
                      <m:f>
                        <m:fPr>
                          <m:type m:val="lin"/>
                          <m:ctrlPr>
                            <a:rPr lang="en-US" sz="2000" i="1">
                              <a:latin typeface="Cambria Math" panose="02040503050406030204" pitchFamily="18" charset="0"/>
                            </a:rPr>
                          </m:ctrlPr>
                        </m:fPr>
                        <m:num>
                          <m:r>
                            <a:rPr lang="en-US" sz="2000" i="1">
                              <a:latin typeface="Cambria Math" panose="02040503050406030204" pitchFamily="18" charset="0"/>
                            </a:rPr>
                            <m:t>𝑘𝑁</m:t>
                          </m:r>
                        </m:num>
                        <m:den>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3</m:t>
                              </m:r>
                            </m:sup>
                          </m:sSup>
                        </m:den>
                      </m:f>
                    </m:oMath>
                  </m:oMathPara>
                </a14:m>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1119351" y="2806362"/>
                <a:ext cx="3563007" cy="2267737"/>
              </a:xfrm>
              <a:prstGeom prst="rect">
                <a:avLst/>
              </a:prstGeom>
              <a:blipFill rotWithShape="0">
                <a:blip r:embed="rId4"/>
                <a:stretch>
                  <a:fillRect b="-31183"/>
                </a:stretch>
              </a:blipFill>
            </p:spPr>
            <p:txBody>
              <a:bodyPr/>
              <a:lstStyle/>
              <a:p>
                <a:r>
                  <a:rPr lang="en-US">
                    <a:noFill/>
                  </a:rPr>
                  <a:t> </a:t>
                </a:r>
              </a:p>
            </p:txBody>
          </p:sp>
        </mc:Fallback>
      </mc:AlternateContent>
      <p:pic>
        <p:nvPicPr>
          <p:cNvPr id="9" name="Picture 8" descr="C:\Users\Omar Barham\Desktop\UN\Graduation Project\Voided slab\UBOOT.JPG"/>
          <p:cNvPicPr/>
          <p:nvPr/>
        </p:nvPicPr>
        <p:blipFill>
          <a:blip r:embed="rId5">
            <a:extLst>
              <a:ext uri="{28A0092B-C50C-407E-A947-70E740481C1C}">
                <a14:useLocalDpi xmlns:a14="http://schemas.microsoft.com/office/drawing/2010/main" val="0"/>
              </a:ext>
            </a:extLst>
          </a:blip>
          <a:srcRect/>
          <a:stretch>
            <a:fillRect/>
          </a:stretch>
        </p:blipFill>
        <p:spPr bwMode="auto">
          <a:xfrm>
            <a:off x="6630141" y="4442535"/>
            <a:ext cx="2887546" cy="1610243"/>
          </a:xfrm>
          <a:prstGeom prst="rect">
            <a:avLst/>
          </a:prstGeom>
          <a:noFill/>
          <a:ln>
            <a:noFill/>
          </a:ln>
        </p:spPr>
      </p:pic>
    </p:spTree>
    <p:extLst>
      <p:ext uri="{BB962C8B-B14F-4D97-AF65-F5344CB8AC3E}">
        <p14:creationId xmlns:p14="http://schemas.microsoft.com/office/powerpoint/2010/main" val="70781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6035" y="504968"/>
            <a:ext cx="6837529" cy="707886"/>
          </a:xfrm>
          <a:prstGeom prst="rect">
            <a:avLst/>
          </a:prstGeom>
          <a:noFill/>
        </p:spPr>
        <p:txBody>
          <a:bodyPr wrap="square" rtlCol="0">
            <a:spAutoFit/>
          </a:bodyPr>
          <a:lstStyle/>
          <a:p>
            <a:r>
              <a:rPr lang="en-US" sz="4000" dirty="0" smtClean="0"/>
              <a:t>Outline:</a:t>
            </a:r>
            <a:endParaRPr lang="en-US" sz="4000" dirty="0"/>
          </a:p>
        </p:txBody>
      </p:sp>
      <p:sp>
        <p:nvSpPr>
          <p:cNvPr id="6" name="TextBox 5"/>
          <p:cNvSpPr txBox="1"/>
          <p:nvPr/>
        </p:nvSpPr>
        <p:spPr>
          <a:xfrm>
            <a:off x="696035" y="1937982"/>
            <a:ext cx="10426889" cy="2554545"/>
          </a:xfrm>
          <a:prstGeom prst="rect">
            <a:avLst/>
          </a:prstGeom>
          <a:noFill/>
        </p:spPr>
        <p:txBody>
          <a:bodyPr wrap="square" rtlCol="0">
            <a:spAutoFit/>
          </a:bodyPr>
          <a:lstStyle/>
          <a:p>
            <a:pPr marL="285750" indent="-285750">
              <a:buFont typeface="Wingdings" panose="05000000000000000000" pitchFamily="2" charset="2"/>
              <a:buChar char="§"/>
            </a:pPr>
            <a:r>
              <a:rPr lang="en-US" sz="4000" dirty="0" smtClean="0"/>
              <a:t>Introduction.</a:t>
            </a:r>
          </a:p>
          <a:p>
            <a:pPr marL="285750" indent="-285750">
              <a:buFont typeface="Wingdings" panose="05000000000000000000" pitchFamily="2" charset="2"/>
              <a:buChar char="§"/>
            </a:pPr>
            <a:r>
              <a:rPr lang="en-US" sz="4000" dirty="0"/>
              <a:t>Preliminary </a:t>
            </a:r>
            <a:r>
              <a:rPr lang="en-US" sz="4000" dirty="0" smtClean="0"/>
              <a:t>dimensions </a:t>
            </a:r>
            <a:r>
              <a:rPr lang="en-US" sz="4000" dirty="0"/>
              <a:t>and 3D </a:t>
            </a:r>
            <a:r>
              <a:rPr lang="en-US" sz="4000" dirty="0" smtClean="0"/>
              <a:t>model.</a:t>
            </a:r>
          </a:p>
          <a:p>
            <a:pPr marL="285750" indent="-285750">
              <a:buFont typeface="Wingdings" panose="05000000000000000000" pitchFamily="2" charset="2"/>
              <a:buChar char="§"/>
            </a:pPr>
            <a:r>
              <a:rPr lang="en-US" sz="4000" dirty="0"/>
              <a:t>Dynamic </a:t>
            </a:r>
            <a:r>
              <a:rPr lang="en-US" sz="4000" dirty="0" smtClean="0"/>
              <a:t>Analysis</a:t>
            </a:r>
          </a:p>
          <a:p>
            <a:pPr marL="285750" indent="-285750">
              <a:buFont typeface="Wingdings" panose="05000000000000000000" pitchFamily="2" charset="2"/>
              <a:buChar char="§"/>
            </a:pPr>
            <a:r>
              <a:rPr lang="en-US" sz="4000" dirty="0"/>
              <a:t>Dynamic </a:t>
            </a:r>
            <a:r>
              <a:rPr lang="en-US" sz="4000" dirty="0" smtClean="0"/>
              <a:t>design.</a:t>
            </a:r>
          </a:p>
        </p:txBody>
      </p:sp>
    </p:spTree>
    <p:extLst>
      <p:ext uri="{BB962C8B-B14F-4D97-AF65-F5344CB8AC3E}">
        <p14:creationId xmlns:p14="http://schemas.microsoft.com/office/powerpoint/2010/main" val="42667734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6983418" cy="584775"/>
          </a:xfrm>
          <a:prstGeom prst="rect">
            <a:avLst/>
          </a:prstGeom>
          <a:noFill/>
        </p:spPr>
        <p:txBody>
          <a:bodyPr wrap="square" rtlCol="0">
            <a:spAutoFit/>
          </a:bodyPr>
          <a:lstStyle/>
          <a:p>
            <a:r>
              <a:rPr lang="en-US" sz="3000" dirty="0" smtClean="0"/>
              <a:t>2) </a:t>
            </a:r>
            <a:r>
              <a:rPr lang="en-US" sz="3200" dirty="0"/>
              <a:t>Preliminary design and 3D </a:t>
            </a:r>
            <a:r>
              <a:rPr lang="en-US" sz="3200" dirty="0" smtClean="0"/>
              <a:t>model</a:t>
            </a:r>
            <a:r>
              <a:rPr lang="en-US" sz="3000" dirty="0" smtClean="0"/>
              <a:t>:</a:t>
            </a:r>
            <a:endParaRPr lang="en-US" sz="3000"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42596" y="939616"/>
            <a:ext cx="9143294" cy="5476427"/>
          </a:xfrm>
          <a:prstGeom prst="rect">
            <a:avLst/>
          </a:prstGeom>
        </p:spPr>
      </p:pic>
      <p:sp>
        <p:nvSpPr>
          <p:cNvPr id="4" name="TextBox 3"/>
          <p:cNvSpPr txBox="1"/>
          <p:nvPr/>
        </p:nvSpPr>
        <p:spPr>
          <a:xfrm>
            <a:off x="3933850" y="6488668"/>
            <a:ext cx="1560786" cy="369332"/>
          </a:xfrm>
          <a:prstGeom prst="rect">
            <a:avLst/>
          </a:prstGeom>
          <a:noFill/>
        </p:spPr>
        <p:txBody>
          <a:bodyPr wrap="square" rtlCol="0">
            <a:spAutoFit/>
          </a:bodyPr>
          <a:lstStyle/>
          <a:p>
            <a:r>
              <a:rPr lang="en-US" dirty="0" smtClean="0"/>
              <a:t>Block A</a:t>
            </a:r>
            <a:endParaRPr lang="en-US" dirty="0"/>
          </a:p>
        </p:txBody>
      </p:sp>
    </p:spTree>
    <p:extLst>
      <p:ext uri="{BB962C8B-B14F-4D97-AF65-F5344CB8AC3E}">
        <p14:creationId xmlns:p14="http://schemas.microsoft.com/office/powerpoint/2010/main" val="3002580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6983418" cy="584775"/>
          </a:xfrm>
          <a:prstGeom prst="rect">
            <a:avLst/>
          </a:prstGeom>
          <a:noFill/>
        </p:spPr>
        <p:txBody>
          <a:bodyPr wrap="square" rtlCol="0">
            <a:spAutoFit/>
          </a:bodyPr>
          <a:lstStyle/>
          <a:p>
            <a:r>
              <a:rPr lang="en-US" sz="3000" dirty="0" smtClean="0"/>
              <a:t>2) </a:t>
            </a:r>
            <a:r>
              <a:rPr lang="en-US" sz="3200" dirty="0"/>
              <a:t>Preliminary design and 3D </a:t>
            </a:r>
            <a:r>
              <a:rPr lang="en-US" sz="3200" dirty="0" smtClean="0"/>
              <a:t>model</a:t>
            </a:r>
            <a:r>
              <a:rPr lang="en-US" sz="3000" dirty="0" smtClean="0"/>
              <a:t>:</a:t>
            </a:r>
            <a:endParaRPr lang="en-US" sz="3000" dirty="0"/>
          </a:p>
        </p:txBody>
      </p:sp>
      <p:sp>
        <p:nvSpPr>
          <p:cNvPr id="4" name="TextBox 3"/>
          <p:cNvSpPr txBox="1"/>
          <p:nvPr/>
        </p:nvSpPr>
        <p:spPr>
          <a:xfrm>
            <a:off x="3272161" y="6488668"/>
            <a:ext cx="1560786" cy="369332"/>
          </a:xfrm>
          <a:prstGeom prst="rect">
            <a:avLst/>
          </a:prstGeom>
          <a:noFill/>
        </p:spPr>
        <p:txBody>
          <a:bodyPr wrap="square" rtlCol="0">
            <a:spAutoFit/>
          </a:bodyPr>
          <a:lstStyle/>
          <a:p>
            <a:r>
              <a:rPr lang="en-US" dirty="0" smtClean="0"/>
              <a:t>Block B</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251" y="733908"/>
            <a:ext cx="7504607" cy="6124092"/>
          </a:xfrm>
          <a:prstGeom prst="rect">
            <a:avLst/>
          </a:prstGeom>
        </p:spPr>
      </p:pic>
    </p:spTree>
    <p:extLst>
      <p:ext uri="{BB962C8B-B14F-4D97-AF65-F5344CB8AC3E}">
        <p14:creationId xmlns:p14="http://schemas.microsoft.com/office/powerpoint/2010/main" val="23041175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7733406"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3" name="TextBox 2"/>
          <p:cNvSpPr txBox="1"/>
          <p:nvPr/>
        </p:nvSpPr>
        <p:spPr>
          <a:xfrm>
            <a:off x="731521" y="1227908"/>
            <a:ext cx="4271554"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Preliminary dimensions:</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2319164538"/>
              </p:ext>
            </p:extLst>
          </p:nvPr>
        </p:nvGraphicFramePr>
        <p:xfrm>
          <a:off x="731519" y="1946368"/>
          <a:ext cx="9261566" cy="3709848"/>
        </p:xfrm>
        <a:graphic>
          <a:graphicData uri="http://schemas.openxmlformats.org/drawingml/2006/table">
            <a:tbl>
              <a:tblPr firstRow="1" firstCol="1" bandRow="1">
                <a:tableStyleId>{5C22544A-7EE6-4342-B048-85BDC9FD1C3A}</a:tableStyleId>
              </a:tblPr>
              <a:tblGrid>
                <a:gridCol w="4630784">
                  <a:extLst>
                    <a:ext uri="{9D8B030D-6E8A-4147-A177-3AD203B41FA5}">
                      <a16:colId xmlns:a16="http://schemas.microsoft.com/office/drawing/2014/main" xmlns="" val="453903173"/>
                    </a:ext>
                  </a:extLst>
                </a:gridCol>
                <a:gridCol w="2314881">
                  <a:extLst>
                    <a:ext uri="{9D8B030D-6E8A-4147-A177-3AD203B41FA5}">
                      <a16:colId xmlns:a16="http://schemas.microsoft.com/office/drawing/2014/main" xmlns="" val="95423738"/>
                    </a:ext>
                  </a:extLst>
                </a:gridCol>
                <a:gridCol w="2315901">
                  <a:extLst>
                    <a:ext uri="{9D8B030D-6E8A-4147-A177-3AD203B41FA5}">
                      <a16:colId xmlns:a16="http://schemas.microsoft.com/office/drawing/2014/main" xmlns="" val="2555959387"/>
                    </a:ext>
                  </a:extLst>
                </a:gridCol>
              </a:tblGrid>
              <a:tr h="309154">
                <a:tc gridSpan="3">
                  <a:txBody>
                    <a:bodyPr/>
                    <a:lstStyle/>
                    <a:p>
                      <a:pPr marL="0" marR="0" algn="ctr">
                        <a:spcBef>
                          <a:spcPts val="0"/>
                        </a:spcBef>
                        <a:spcAft>
                          <a:spcPts val="0"/>
                        </a:spcAft>
                      </a:pPr>
                      <a:r>
                        <a:rPr lang="en-US" sz="2000" dirty="0">
                          <a:effectLst/>
                        </a:rPr>
                        <a:t>Column dimensions</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802730679"/>
                  </a:ext>
                </a:extLst>
              </a:tr>
              <a:tr h="309154">
                <a:tc>
                  <a:txBody>
                    <a:bodyPr/>
                    <a:lstStyle/>
                    <a:p>
                      <a:pPr marL="0" marR="0" algn="ctr">
                        <a:spcBef>
                          <a:spcPts val="0"/>
                        </a:spcBef>
                        <a:spcAft>
                          <a:spcPts val="0"/>
                        </a:spcAft>
                      </a:pPr>
                      <a:r>
                        <a:rPr lang="en-US" sz="2000">
                          <a:effectLst/>
                        </a:rPr>
                        <a:t>Name:</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spcBef>
                          <a:spcPts val="0"/>
                        </a:spcBef>
                        <a:spcAft>
                          <a:spcPts val="0"/>
                        </a:spcAft>
                      </a:pPr>
                      <a:r>
                        <a:rPr lang="en-US" sz="2000">
                          <a:effectLst/>
                        </a:rPr>
                        <a:t>Cross section:</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xmlns="" val="3907874565"/>
                  </a:ext>
                </a:extLst>
              </a:tr>
              <a:tr h="309154">
                <a:tc>
                  <a:txBody>
                    <a:bodyPr/>
                    <a:lstStyle/>
                    <a:p>
                      <a:pPr marL="0" marR="0" algn="ctr">
                        <a:spcBef>
                          <a:spcPts val="0"/>
                        </a:spcBef>
                        <a:spcAft>
                          <a:spcPts val="0"/>
                        </a:spcAft>
                      </a:pPr>
                      <a:r>
                        <a:rPr lang="en-US" sz="2000">
                          <a:effectLst/>
                        </a:rPr>
                        <a:t>C1</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spcBef>
                          <a:spcPts val="0"/>
                        </a:spcBef>
                        <a:spcAft>
                          <a:spcPts val="0"/>
                        </a:spcAft>
                      </a:pPr>
                      <a:r>
                        <a:rPr lang="en-US" sz="2000">
                          <a:effectLst/>
                        </a:rPr>
                        <a:t>60x30</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xmlns="" val="3138460774"/>
                  </a:ext>
                </a:extLst>
              </a:tr>
              <a:tr h="309154">
                <a:tc>
                  <a:txBody>
                    <a:bodyPr/>
                    <a:lstStyle/>
                    <a:p>
                      <a:pPr marL="0" marR="0" algn="ctr">
                        <a:spcBef>
                          <a:spcPts val="0"/>
                        </a:spcBef>
                        <a:spcAft>
                          <a:spcPts val="0"/>
                        </a:spcAft>
                      </a:pPr>
                      <a:r>
                        <a:rPr lang="en-US" sz="2000">
                          <a:effectLst/>
                        </a:rPr>
                        <a:t>C2</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spcBef>
                          <a:spcPts val="0"/>
                        </a:spcBef>
                        <a:spcAft>
                          <a:spcPts val="0"/>
                        </a:spcAft>
                      </a:pPr>
                      <a:r>
                        <a:rPr lang="en-US" sz="2000">
                          <a:effectLst/>
                        </a:rPr>
                        <a:t>80x30</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xmlns="" val="2737367417"/>
                  </a:ext>
                </a:extLst>
              </a:tr>
              <a:tr h="309154">
                <a:tc>
                  <a:txBody>
                    <a:bodyPr/>
                    <a:lstStyle/>
                    <a:p>
                      <a:pPr marL="0" marR="0" algn="ctr">
                        <a:spcBef>
                          <a:spcPts val="0"/>
                        </a:spcBef>
                        <a:spcAft>
                          <a:spcPts val="0"/>
                        </a:spcAft>
                      </a:pPr>
                      <a:r>
                        <a:rPr lang="en-US" sz="2000">
                          <a:effectLst/>
                        </a:rPr>
                        <a:t>C3</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spcBef>
                          <a:spcPts val="0"/>
                        </a:spcBef>
                        <a:spcAft>
                          <a:spcPts val="0"/>
                        </a:spcAft>
                      </a:pPr>
                      <a:r>
                        <a:rPr lang="en-US" sz="2000">
                          <a:effectLst/>
                        </a:rPr>
                        <a:t>40x40</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xmlns="" val="2190112489"/>
                  </a:ext>
                </a:extLst>
              </a:tr>
              <a:tr h="309154">
                <a:tc>
                  <a:txBody>
                    <a:bodyPr/>
                    <a:lstStyle/>
                    <a:p>
                      <a:pPr marL="0" marR="0" algn="ctr">
                        <a:spcBef>
                          <a:spcPts val="0"/>
                        </a:spcBef>
                        <a:spcAft>
                          <a:spcPts val="0"/>
                        </a:spcAft>
                      </a:pPr>
                      <a:r>
                        <a:rPr lang="en-US" sz="2000">
                          <a:effectLst/>
                        </a:rPr>
                        <a:t>CB</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spcBef>
                          <a:spcPts val="0"/>
                        </a:spcBef>
                        <a:spcAft>
                          <a:spcPts val="0"/>
                        </a:spcAft>
                      </a:pPr>
                      <a:r>
                        <a:rPr lang="en-US" sz="2000">
                          <a:effectLst/>
                        </a:rPr>
                        <a:t>80x40</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xmlns="" val="3928043947"/>
                  </a:ext>
                </a:extLst>
              </a:tr>
              <a:tr h="309154">
                <a:tc gridSpan="3">
                  <a:txBody>
                    <a:bodyPr/>
                    <a:lstStyle/>
                    <a:p>
                      <a:pPr marL="0" marR="0" algn="ctr">
                        <a:spcBef>
                          <a:spcPts val="0"/>
                        </a:spcBef>
                        <a:spcAft>
                          <a:spcPts val="0"/>
                        </a:spcAft>
                      </a:pPr>
                      <a:r>
                        <a:rPr lang="en-US" sz="2000">
                          <a:effectLst/>
                        </a:rPr>
                        <a:t>Beam dimensions</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292980870"/>
                  </a:ext>
                </a:extLst>
              </a:tr>
              <a:tr h="309154">
                <a:tc>
                  <a:txBody>
                    <a:bodyPr/>
                    <a:lstStyle/>
                    <a:p>
                      <a:pPr marL="0" marR="0" algn="ctr">
                        <a:spcBef>
                          <a:spcPts val="0"/>
                        </a:spcBef>
                        <a:spcAft>
                          <a:spcPts val="0"/>
                        </a:spcAft>
                      </a:pPr>
                      <a:r>
                        <a:rPr lang="en-US" sz="2000">
                          <a:effectLst/>
                        </a:rPr>
                        <a:t>B1</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30x70 </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Drop</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877559187"/>
                  </a:ext>
                </a:extLst>
              </a:tr>
              <a:tr h="309154">
                <a:tc>
                  <a:txBody>
                    <a:bodyPr/>
                    <a:lstStyle/>
                    <a:p>
                      <a:pPr marL="0" marR="0" algn="ctr">
                        <a:spcBef>
                          <a:spcPts val="0"/>
                        </a:spcBef>
                        <a:spcAft>
                          <a:spcPts val="0"/>
                        </a:spcAft>
                      </a:pPr>
                      <a:r>
                        <a:rPr lang="en-US" sz="2000">
                          <a:effectLst/>
                        </a:rPr>
                        <a:t>B2</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50x30</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Hidden</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601136535"/>
                  </a:ext>
                </a:extLst>
              </a:tr>
              <a:tr h="309154">
                <a:tc>
                  <a:txBody>
                    <a:bodyPr/>
                    <a:lstStyle/>
                    <a:p>
                      <a:pPr marL="0" marR="0" algn="ctr">
                        <a:spcBef>
                          <a:spcPts val="0"/>
                        </a:spcBef>
                        <a:spcAft>
                          <a:spcPts val="0"/>
                        </a:spcAft>
                      </a:pPr>
                      <a:r>
                        <a:rPr lang="en-US" sz="2000">
                          <a:effectLst/>
                        </a:rPr>
                        <a:t>B3</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60x30</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Hidden</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278125711"/>
                  </a:ext>
                </a:extLst>
              </a:tr>
              <a:tr h="309154">
                <a:tc>
                  <a:txBody>
                    <a:bodyPr/>
                    <a:lstStyle/>
                    <a:p>
                      <a:pPr marL="0" marR="0" algn="ctr">
                        <a:spcBef>
                          <a:spcPts val="0"/>
                        </a:spcBef>
                        <a:spcAft>
                          <a:spcPts val="0"/>
                        </a:spcAft>
                      </a:pPr>
                      <a:r>
                        <a:rPr lang="en-US" sz="2000">
                          <a:effectLst/>
                        </a:rPr>
                        <a:t>B4</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30x30</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Hidden</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537470554"/>
                  </a:ext>
                </a:extLst>
              </a:tr>
              <a:tr h="309154">
                <a:tc>
                  <a:txBody>
                    <a:bodyPr/>
                    <a:lstStyle/>
                    <a:p>
                      <a:pPr marL="0" marR="0" algn="ctr">
                        <a:spcBef>
                          <a:spcPts val="0"/>
                        </a:spcBef>
                        <a:spcAft>
                          <a:spcPts val="0"/>
                        </a:spcAft>
                      </a:pPr>
                      <a:r>
                        <a:rPr lang="en-US" sz="2000">
                          <a:effectLst/>
                        </a:rPr>
                        <a:t>B5</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30x90</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Drop</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668756106"/>
                  </a:ext>
                </a:extLst>
              </a:tr>
            </a:tbl>
          </a:graphicData>
        </a:graphic>
      </p:graphicFrame>
    </p:spTree>
    <p:extLst>
      <p:ext uri="{BB962C8B-B14F-4D97-AF65-F5344CB8AC3E}">
        <p14:creationId xmlns:p14="http://schemas.microsoft.com/office/powerpoint/2010/main" val="26261405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2) Preliminary dimensions and 3D model:</a:t>
            </a:r>
          </a:p>
        </p:txBody>
      </p:sp>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Materials and modifiers:</a:t>
            </a:r>
            <a:endParaRPr lang="en-US" sz="2400" dirty="0"/>
          </a:p>
        </p:txBody>
      </p:sp>
      <p:pic>
        <p:nvPicPr>
          <p:cNvPr id="6" name="Picture 5" descr="C:\Users\Omar Barham\Desktop\UN\Graduation Project\PICTURE\b375.JPG"/>
          <p:cNvPicPr/>
          <p:nvPr/>
        </p:nvPicPr>
        <p:blipFill>
          <a:blip r:embed="rId2">
            <a:extLst>
              <a:ext uri="{28A0092B-C50C-407E-A947-70E740481C1C}">
                <a14:useLocalDpi xmlns:a14="http://schemas.microsoft.com/office/drawing/2010/main" val="0"/>
              </a:ext>
            </a:extLst>
          </a:blip>
          <a:srcRect/>
          <a:stretch>
            <a:fillRect/>
          </a:stretch>
        </p:blipFill>
        <p:spPr bwMode="auto">
          <a:xfrm>
            <a:off x="240405" y="1565252"/>
            <a:ext cx="3874395" cy="5007076"/>
          </a:xfrm>
          <a:prstGeom prst="rect">
            <a:avLst/>
          </a:prstGeom>
          <a:noFill/>
          <a:ln>
            <a:noFill/>
          </a:ln>
        </p:spPr>
      </p:pic>
      <p:pic>
        <p:nvPicPr>
          <p:cNvPr id="9" name="Picture 8" descr="C:\Users\Omar Barham\Desktop\UN\Graduation Project\PICTURE\stteel.JPG"/>
          <p:cNvPicPr/>
          <p:nvPr/>
        </p:nvPicPr>
        <p:blipFill>
          <a:blip r:embed="rId3">
            <a:extLst>
              <a:ext uri="{28A0092B-C50C-407E-A947-70E740481C1C}">
                <a14:useLocalDpi xmlns:a14="http://schemas.microsoft.com/office/drawing/2010/main" val="0"/>
              </a:ext>
            </a:extLst>
          </a:blip>
          <a:srcRect/>
          <a:stretch>
            <a:fillRect/>
          </a:stretch>
        </p:blipFill>
        <p:spPr bwMode="auto">
          <a:xfrm>
            <a:off x="4304210" y="1572236"/>
            <a:ext cx="4447903" cy="3117330"/>
          </a:xfrm>
          <a:prstGeom prst="rect">
            <a:avLst/>
          </a:prstGeom>
          <a:noFill/>
          <a:ln>
            <a:noFill/>
          </a:ln>
        </p:spPr>
      </p:pic>
      <p:pic>
        <p:nvPicPr>
          <p:cNvPr id="10" name="Picture 9" descr="C:\Users\Omar Barham\Desktop\UN\Graduation Project\PICTURE\steel2.JPG"/>
          <p:cNvPicPr/>
          <p:nvPr/>
        </p:nvPicPr>
        <p:blipFill>
          <a:blip r:embed="rId4">
            <a:extLst>
              <a:ext uri="{28A0092B-C50C-407E-A947-70E740481C1C}">
                <a14:useLocalDpi xmlns:a14="http://schemas.microsoft.com/office/drawing/2010/main" val="0"/>
              </a:ext>
            </a:extLst>
          </a:blip>
          <a:srcRect/>
          <a:stretch>
            <a:fillRect/>
          </a:stretch>
        </p:blipFill>
        <p:spPr bwMode="auto">
          <a:xfrm>
            <a:off x="4304210" y="3263429"/>
            <a:ext cx="4447903" cy="3349931"/>
          </a:xfrm>
          <a:prstGeom prst="rect">
            <a:avLst/>
          </a:prstGeom>
          <a:noFill/>
          <a:ln>
            <a:noFill/>
          </a:ln>
        </p:spPr>
      </p:pic>
    </p:spTree>
    <p:extLst>
      <p:ext uri="{BB962C8B-B14F-4D97-AF65-F5344CB8AC3E}">
        <p14:creationId xmlns:p14="http://schemas.microsoft.com/office/powerpoint/2010/main" val="28631216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2) Preliminary dimensions and 3D model:</a:t>
            </a:r>
          </a:p>
        </p:txBody>
      </p:sp>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Materials and modifiers:</a:t>
            </a:r>
            <a:endParaRPr lang="en-US" sz="2400" dirty="0"/>
          </a:p>
        </p:txBody>
      </p:sp>
      <p:pic>
        <p:nvPicPr>
          <p:cNvPr id="5" name="Picture 4" descr="C:\Users\Omar Barham\Desktop\UN\Graduation Project\PICTURE\b5.JPG"/>
          <p:cNvPicPr/>
          <p:nvPr/>
        </p:nvPicPr>
        <p:blipFill>
          <a:blip r:embed="rId2">
            <a:extLst>
              <a:ext uri="{28A0092B-C50C-407E-A947-70E740481C1C}">
                <a14:useLocalDpi xmlns:a14="http://schemas.microsoft.com/office/drawing/2010/main" val="0"/>
              </a:ext>
            </a:extLst>
          </a:blip>
          <a:srcRect/>
          <a:stretch>
            <a:fillRect/>
          </a:stretch>
        </p:blipFill>
        <p:spPr bwMode="auto">
          <a:xfrm>
            <a:off x="2860453" y="1673212"/>
            <a:ext cx="4423216" cy="5067222"/>
          </a:xfrm>
          <a:prstGeom prst="rect">
            <a:avLst/>
          </a:prstGeom>
          <a:noFill/>
          <a:ln>
            <a:noFill/>
          </a:ln>
        </p:spPr>
      </p:pic>
    </p:spTree>
    <p:extLst>
      <p:ext uri="{BB962C8B-B14F-4D97-AF65-F5344CB8AC3E}">
        <p14:creationId xmlns:p14="http://schemas.microsoft.com/office/powerpoint/2010/main" val="1754390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2) Preliminary dimensions and 3D model:</a:t>
            </a:r>
          </a:p>
        </p:txBody>
      </p:sp>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Materials and modifiers:</a:t>
            </a:r>
            <a:endParaRPr lang="en-US" sz="2400"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2175642" y="2186423"/>
            <a:ext cx="5219700" cy="2967355"/>
          </a:xfrm>
          <a:prstGeom prst="rect">
            <a:avLst/>
          </a:prstGeom>
        </p:spPr>
      </p:pic>
    </p:spTree>
    <p:extLst>
      <p:ext uri="{BB962C8B-B14F-4D97-AF65-F5344CB8AC3E}">
        <p14:creationId xmlns:p14="http://schemas.microsoft.com/office/powerpoint/2010/main" val="19558024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2) Preliminary dimensions and 3D model:</a:t>
            </a:r>
          </a:p>
        </p:txBody>
      </p:sp>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Materials and modifiers:</a:t>
            </a:r>
            <a:endParaRPr lang="en-US" sz="2400" dirty="0"/>
          </a:p>
        </p:txBody>
      </p:sp>
      <p:sp>
        <p:nvSpPr>
          <p:cNvPr id="4" name="TextBox 3"/>
          <p:cNvSpPr txBox="1"/>
          <p:nvPr/>
        </p:nvSpPr>
        <p:spPr>
          <a:xfrm>
            <a:off x="5785945" y="3821802"/>
            <a:ext cx="2743200" cy="369332"/>
          </a:xfrm>
          <a:prstGeom prst="rect">
            <a:avLst/>
          </a:prstGeom>
          <a:noFill/>
        </p:spPr>
        <p:txBody>
          <a:bodyPr wrap="square" rtlCol="0">
            <a:spAutoFit/>
          </a:bodyPr>
          <a:lstStyle/>
          <a:p>
            <a:r>
              <a:rPr lang="en-US" dirty="0" smtClean="0"/>
              <a:t>Slab modifiers in block </a:t>
            </a:r>
            <a:r>
              <a:rPr lang="en-US" dirty="0"/>
              <a:t>A</a:t>
            </a:r>
            <a:endParaRPr lang="ar-SA" dirty="0"/>
          </a:p>
        </p:txBody>
      </p:sp>
      <p:pic>
        <p:nvPicPr>
          <p:cNvPr id="7" name="Picture 6" descr="C:\Users\Omar Barham\Desktop\Capture.JPG"/>
          <p:cNvPicPr/>
          <p:nvPr/>
        </p:nvPicPr>
        <p:blipFill>
          <a:blip r:embed="rId2">
            <a:extLst>
              <a:ext uri="{28A0092B-C50C-407E-A947-70E740481C1C}">
                <a14:useLocalDpi xmlns:a14="http://schemas.microsoft.com/office/drawing/2010/main" val="0"/>
              </a:ext>
            </a:extLst>
          </a:blip>
          <a:srcRect/>
          <a:stretch>
            <a:fillRect/>
          </a:stretch>
        </p:blipFill>
        <p:spPr bwMode="auto">
          <a:xfrm>
            <a:off x="631277" y="1784246"/>
            <a:ext cx="4842059" cy="4864748"/>
          </a:xfrm>
          <a:prstGeom prst="rect">
            <a:avLst/>
          </a:prstGeom>
          <a:noFill/>
          <a:ln>
            <a:noFill/>
          </a:ln>
        </p:spPr>
      </p:pic>
    </p:spTree>
    <p:extLst>
      <p:ext uri="{BB962C8B-B14F-4D97-AF65-F5344CB8AC3E}">
        <p14:creationId xmlns:p14="http://schemas.microsoft.com/office/powerpoint/2010/main" val="28816083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7942412"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3" name="Rectangle 2"/>
          <p:cNvSpPr/>
          <p:nvPr/>
        </p:nvSpPr>
        <p:spPr>
          <a:xfrm>
            <a:off x="914521" y="2288341"/>
            <a:ext cx="6096000" cy="1107996"/>
          </a:xfrm>
          <a:prstGeom prst="rect">
            <a:avLst/>
          </a:prstGeom>
        </p:spPr>
        <p:txBody>
          <a:bodyPr>
            <a:spAutoFit/>
          </a:bodyPr>
          <a:lstStyle/>
          <a:p>
            <a:r>
              <a:rPr lang="en-US" sz="2200" dirty="0" smtClean="0"/>
              <a:t>As </a:t>
            </a:r>
            <a:r>
              <a:rPr lang="en-US" sz="2200" dirty="0"/>
              <a:t>shown the </a:t>
            </a:r>
            <a:r>
              <a:rPr lang="en-US" sz="2200" dirty="0" smtClean="0"/>
              <a:t>structure </a:t>
            </a:r>
            <a:br>
              <a:rPr lang="en-US" sz="2200" dirty="0" smtClean="0"/>
            </a:br>
            <a:r>
              <a:rPr lang="en-US" sz="2200" dirty="0" smtClean="0"/>
              <a:t>move </a:t>
            </a:r>
            <a:r>
              <a:rPr lang="en-US" sz="2200" dirty="0"/>
              <a:t>as a rigid unit </a:t>
            </a:r>
            <a:r>
              <a:rPr lang="en-US" sz="2200" dirty="0" smtClean="0"/>
              <a:t/>
            </a:r>
            <a:br>
              <a:rPr lang="en-US" sz="2200" dirty="0" smtClean="0"/>
            </a:br>
            <a:r>
              <a:rPr lang="en-US" sz="2200" dirty="0" smtClean="0"/>
              <a:t>(</a:t>
            </a:r>
            <a:r>
              <a:rPr lang="en-US" sz="2200" dirty="0"/>
              <a:t>moving together) </a:t>
            </a:r>
          </a:p>
        </p:txBody>
      </p:sp>
      <p:sp>
        <p:nvSpPr>
          <p:cNvPr id="9" name="Rectangle 8"/>
          <p:cNvSpPr/>
          <p:nvPr/>
        </p:nvSpPr>
        <p:spPr>
          <a:xfrm>
            <a:off x="938109" y="1783744"/>
            <a:ext cx="3818674" cy="430887"/>
          </a:xfrm>
          <a:prstGeom prst="rect">
            <a:avLst/>
          </a:prstGeom>
        </p:spPr>
        <p:txBody>
          <a:bodyPr wrap="none">
            <a:spAutoFit/>
          </a:bodyPr>
          <a:lstStyle/>
          <a:p>
            <a:r>
              <a:rPr lang="en-US" sz="2200" dirty="0"/>
              <a:t>1- Checks for Compatibility: </a:t>
            </a:r>
          </a:p>
        </p:txBody>
      </p:sp>
      <p:pic>
        <p:nvPicPr>
          <p:cNvPr id="7" name="Picture 6" descr="C:\Users\Omar Barham\Desktop\UN\Graduation Project\PICTURE\Untitled-3.jpg"/>
          <p:cNvPicPr/>
          <p:nvPr/>
        </p:nvPicPr>
        <p:blipFill>
          <a:blip r:embed="rId3">
            <a:extLst>
              <a:ext uri="{28A0092B-C50C-407E-A947-70E740481C1C}">
                <a14:useLocalDpi xmlns:a14="http://schemas.microsoft.com/office/drawing/2010/main" val="0"/>
              </a:ext>
            </a:extLst>
          </a:blip>
          <a:srcRect/>
          <a:stretch>
            <a:fillRect/>
          </a:stretch>
        </p:blipFill>
        <p:spPr bwMode="auto">
          <a:xfrm>
            <a:off x="4586408" y="1083944"/>
            <a:ext cx="4848225" cy="5238750"/>
          </a:xfrm>
          <a:prstGeom prst="rect">
            <a:avLst/>
          </a:prstGeom>
          <a:noFill/>
          <a:ln>
            <a:noFill/>
          </a:ln>
        </p:spPr>
      </p:pic>
    </p:spTree>
    <p:extLst>
      <p:ext uri="{BB962C8B-B14F-4D97-AF65-F5344CB8AC3E}">
        <p14:creationId xmlns:p14="http://schemas.microsoft.com/office/powerpoint/2010/main" val="20787221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0" y="354841"/>
            <a:ext cx="7746469"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5415265" cy="800219"/>
          </a:xfrm>
          <a:prstGeom prst="rect">
            <a:avLst/>
          </a:prstGeom>
        </p:spPr>
        <p:txBody>
          <a:bodyPr wrap="none">
            <a:spAutoFit/>
          </a:bodyPr>
          <a:lstStyle/>
          <a:p>
            <a:r>
              <a:rPr lang="en-US" sz="2200" dirty="0" smtClean="0"/>
              <a:t>2- </a:t>
            </a:r>
            <a:r>
              <a:rPr lang="en-US" sz="2400" dirty="0"/>
              <a:t>Equilibrium check (Base reactions):</a:t>
            </a:r>
          </a:p>
          <a:p>
            <a:r>
              <a:rPr lang="en-US" sz="2200" dirty="0" smtClean="0"/>
              <a:t> </a:t>
            </a:r>
            <a:endParaRPr lang="en-US" sz="2200" dirty="0"/>
          </a:p>
        </p:txBody>
      </p:sp>
      <p:sp>
        <p:nvSpPr>
          <p:cNvPr id="11" name="TextBox 10"/>
          <p:cNvSpPr txBox="1"/>
          <p:nvPr/>
        </p:nvSpPr>
        <p:spPr>
          <a:xfrm>
            <a:off x="6353374" y="4776952"/>
            <a:ext cx="3137337" cy="369332"/>
          </a:xfrm>
          <a:prstGeom prst="rect">
            <a:avLst/>
          </a:prstGeom>
          <a:noFill/>
        </p:spPr>
        <p:txBody>
          <a:bodyPr wrap="square" rtlCol="0">
            <a:spAutoFit/>
          </a:bodyPr>
          <a:lstStyle/>
          <a:p>
            <a:r>
              <a:rPr lang="en-US" dirty="0" smtClean="0"/>
              <a:t>All less than 5%, OK</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491364248"/>
              </p:ext>
            </p:extLst>
          </p:nvPr>
        </p:nvGraphicFramePr>
        <p:xfrm>
          <a:off x="938107" y="2429688"/>
          <a:ext cx="8552603" cy="2220258"/>
        </p:xfrm>
        <a:graphic>
          <a:graphicData uri="http://schemas.openxmlformats.org/drawingml/2006/table">
            <a:tbl>
              <a:tblPr firstRow="1" firstCol="1" bandRow="1">
                <a:tableStyleId>{5C22544A-7EE6-4342-B048-85BDC9FD1C3A}</a:tableStyleId>
              </a:tblPr>
              <a:tblGrid>
                <a:gridCol w="787864">
                  <a:extLst>
                    <a:ext uri="{9D8B030D-6E8A-4147-A177-3AD203B41FA5}">
                      <a16:colId xmlns:a16="http://schemas.microsoft.com/office/drawing/2014/main" xmlns="" val="2052225729"/>
                    </a:ext>
                  </a:extLst>
                </a:gridCol>
                <a:gridCol w="1542782">
                  <a:extLst>
                    <a:ext uri="{9D8B030D-6E8A-4147-A177-3AD203B41FA5}">
                      <a16:colId xmlns:a16="http://schemas.microsoft.com/office/drawing/2014/main" xmlns="" val="1778897284"/>
                    </a:ext>
                  </a:extLst>
                </a:gridCol>
                <a:gridCol w="1833642">
                  <a:extLst>
                    <a:ext uri="{9D8B030D-6E8A-4147-A177-3AD203B41FA5}">
                      <a16:colId xmlns:a16="http://schemas.microsoft.com/office/drawing/2014/main" xmlns="" val="2356474360"/>
                    </a:ext>
                  </a:extLst>
                </a:gridCol>
                <a:gridCol w="4388315">
                  <a:extLst>
                    <a:ext uri="{9D8B030D-6E8A-4147-A177-3AD203B41FA5}">
                      <a16:colId xmlns:a16="http://schemas.microsoft.com/office/drawing/2014/main" xmlns="" val="4160653930"/>
                    </a:ext>
                  </a:extLst>
                </a:gridCol>
              </a:tblGrid>
              <a:tr h="370043">
                <a:tc gridSpan="4">
                  <a:txBody>
                    <a:bodyPr/>
                    <a:lstStyle/>
                    <a:p>
                      <a:pPr marL="0" marR="0" algn="ctr">
                        <a:spcBef>
                          <a:spcPts val="0"/>
                        </a:spcBef>
                        <a:spcAft>
                          <a:spcPts val="0"/>
                        </a:spcAft>
                      </a:pPr>
                      <a:r>
                        <a:rPr lang="en-US" sz="2000" dirty="0">
                          <a:effectLst/>
                        </a:rPr>
                        <a:t>Total load:</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370931374"/>
                  </a:ext>
                </a:extLst>
              </a:tr>
              <a:tr h="370043">
                <a:tc gridSpan="2">
                  <a:txBody>
                    <a:bodyPr/>
                    <a:lstStyle/>
                    <a:p>
                      <a:pPr marL="0" marR="0" algn="ctr">
                        <a:spcBef>
                          <a:spcPts val="0"/>
                        </a:spcBef>
                        <a:spcAft>
                          <a:spcPts val="0"/>
                        </a:spcAft>
                      </a:pPr>
                      <a:r>
                        <a:rPr lang="en-US" sz="2000" dirty="0">
                          <a:effectLst/>
                        </a:rPr>
                        <a:t>By hand</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spcBef>
                          <a:spcPts val="0"/>
                        </a:spcBef>
                        <a:spcAft>
                          <a:spcPts val="0"/>
                        </a:spcAft>
                      </a:pPr>
                      <a:r>
                        <a:rPr lang="en-US" sz="2000">
                          <a:effectLst/>
                        </a:rPr>
                        <a:t>By model</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Error %</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857883020"/>
                  </a:ext>
                </a:extLst>
              </a:tr>
              <a:tr h="370043">
                <a:tc>
                  <a:txBody>
                    <a:bodyPr/>
                    <a:lstStyle/>
                    <a:p>
                      <a:pPr marL="0" marR="0">
                        <a:spcBef>
                          <a:spcPts val="0"/>
                        </a:spcBef>
                        <a:spcAft>
                          <a:spcPts val="0"/>
                        </a:spcAft>
                      </a:pPr>
                      <a:r>
                        <a:rPr lang="en-US" sz="2000">
                          <a:effectLst/>
                        </a:rPr>
                        <a:t>Dead</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23181.15</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22687.28</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2.18</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715541453"/>
                  </a:ext>
                </a:extLst>
              </a:tr>
              <a:tr h="370043">
                <a:tc>
                  <a:txBody>
                    <a:bodyPr/>
                    <a:lstStyle/>
                    <a:p>
                      <a:pPr marL="0" marR="0">
                        <a:spcBef>
                          <a:spcPts val="0"/>
                        </a:spcBef>
                        <a:spcAft>
                          <a:spcPts val="0"/>
                        </a:spcAft>
                      </a:pPr>
                      <a:r>
                        <a:rPr lang="en-US" sz="2000">
                          <a:effectLst/>
                        </a:rPr>
                        <a:t>Live</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7748</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7553.819</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2.58</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836262646"/>
                  </a:ext>
                </a:extLst>
              </a:tr>
              <a:tr h="370043">
                <a:tc>
                  <a:txBody>
                    <a:bodyPr/>
                    <a:lstStyle/>
                    <a:p>
                      <a:pPr marL="0" marR="0">
                        <a:spcBef>
                          <a:spcPts val="0"/>
                        </a:spcBef>
                        <a:spcAft>
                          <a:spcPts val="0"/>
                        </a:spcAft>
                      </a:pPr>
                      <a:r>
                        <a:rPr lang="en-US" sz="2000">
                          <a:effectLst/>
                        </a:rPr>
                        <a:t>SD</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8227.345</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8001.932</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2.82</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12879857"/>
                  </a:ext>
                </a:extLst>
              </a:tr>
              <a:tr h="370043">
                <a:tc>
                  <a:txBody>
                    <a:bodyPr/>
                    <a:lstStyle/>
                    <a:p>
                      <a:pPr marL="0" marR="0">
                        <a:spcBef>
                          <a:spcPts val="0"/>
                        </a:spcBef>
                        <a:spcAft>
                          <a:spcPts val="0"/>
                        </a:spcAft>
                      </a:pPr>
                      <a:r>
                        <a:rPr lang="en-US" sz="2000">
                          <a:effectLst/>
                        </a:rPr>
                        <a:t>Wall</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10013.902</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9614.58</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4.15</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251423337"/>
                  </a:ext>
                </a:extLst>
              </a:tr>
            </a:tbl>
          </a:graphicData>
        </a:graphic>
      </p:graphicFrame>
    </p:spTree>
    <p:extLst>
      <p:ext uri="{BB962C8B-B14F-4D97-AF65-F5344CB8AC3E}">
        <p14:creationId xmlns:p14="http://schemas.microsoft.com/office/powerpoint/2010/main" val="26650538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33852"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6449201" cy="800219"/>
          </a:xfrm>
          <a:prstGeom prst="rect">
            <a:avLst/>
          </a:prstGeom>
        </p:spPr>
        <p:txBody>
          <a:bodyPr wrap="none">
            <a:spAutoFit/>
          </a:bodyPr>
          <a:lstStyle/>
          <a:p>
            <a:r>
              <a:rPr lang="en-US" sz="2200" dirty="0" smtClean="0"/>
              <a:t>3- </a:t>
            </a:r>
            <a:r>
              <a:rPr lang="en-US" sz="2400" dirty="0">
                <a:ea typeface="Calibri" panose="020F0502020204030204" pitchFamily="34" charset="0"/>
                <a:cs typeface="Arial" panose="020B0604020202020204" pitchFamily="34" charset="0"/>
              </a:rPr>
              <a:t>Checks moment stress-strain </a:t>
            </a:r>
            <a:r>
              <a:rPr lang="en-US" sz="2400" dirty="0" smtClean="0">
                <a:ea typeface="Calibri" panose="020F0502020204030204" pitchFamily="34" charset="0"/>
                <a:cs typeface="Arial" panose="020B0604020202020204" pitchFamily="34" charset="0"/>
              </a:rPr>
              <a:t>relationships:</a:t>
            </a:r>
            <a:endParaRPr lang="en-US" sz="2400" dirty="0"/>
          </a:p>
          <a:p>
            <a:r>
              <a:rPr lang="en-US" sz="2200" dirty="0" smtClean="0"/>
              <a:t> </a:t>
            </a:r>
            <a:endParaRPr lang="en-US" sz="2200" dirty="0"/>
          </a:p>
        </p:txBody>
      </p:sp>
      <p:sp>
        <p:nvSpPr>
          <p:cNvPr id="2" name="Rectangle 1"/>
          <p:cNvSpPr/>
          <p:nvPr/>
        </p:nvSpPr>
        <p:spPr>
          <a:xfrm>
            <a:off x="1291310" y="2288011"/>
            <a:ext cx="6096000" cy="646331"/>
          </a:xfrm>
          <a:prstGeom prst="rect">
            <a:avLst/>
          </a:prstGeom>
        </p:spPr>
        <p:txBody>
          <a:bodyPr>
            <a:spAutoFit/>
          </a:bodyPr>
          <a:lstStyle/>
          <a:p>
            <a:r>
              <a:rPr lang="en-US" dirty="0">
                <a:latin typeface="Calibri" panose="020F0502020204030204" pitchFamily="34" charset="0"/>
                <a:ea typeface="Calibri" panose="020F0502020204030204" pitchFamily="34" charset="0"/>
                <a:cs typeface="Arial" panose="020B0604020202020204" pitchFamily="34" charset="0"/>
              </a:rPr>
              <a:t>In our calculations we take slab strip and the interior beam in block A</a:t>
            </a:r>
            <a:endParaRPr lang="en-US" dirty="0"/>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1291310" y="3088230"/>
            <a:ext cx="6457708" cy="3537554"/>
          </a:xfrm>
          <a:prstGeom prst="rect">
            <a:avLst/>
          </a:prstGeom>
        </p:spPr>
      </p:pic>
    </p:spTree>
    <p:extLst>
      <p:ext uri="{BB962C8B-B14F-4D97-AF65-F5344CB8AC3E}">
        <p14:creationId xmlns:p14="http://schemas.microsoft.com/office/powerpoint/2010/main" val="1820098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4082" y="744717"/>
            <a:ext cx="8380429" cy="3600986"/>
          </a:xfrm>
          <a:prstGeom prst="rect">
            <a:avLst/>
          </a:prstGeom>
        </p:spPr>
        <p:txBody>
          <a:bodyPr wrap="square">
            <a:spAutoFit/>
          </a:bodyPr>
          <a:lstStyle/>
          <a:p>
            <a:r>
              <a:rPr lang="en-US" sz="2800" dirty="0"/>
              <a:t>Challenges and problems </a:t>
            </a:r>
            <a:r>
              <a:rPr lang="en-US" sz="2800" dirty="0" smtClean="0"/>
              <a:t>:</a:t>
            </a:r>
          </a:p>
          <a:p>
            <a:endParaRPr lang="en-US" sz="2000" dirty="0"/>
          </a:p>
          <a:p>
            <a:endParaRPr lang="en-US" sz="2000" dirty="0" smtClean="0"/>
          </a:p>
          <a:p>
            <a:r>
              <a:rPr lang="en-US" sz="2000" dirty="0" smtClean="0"/>
              <a:t> </a:t>
            </a:r>
            <a:r>
              <a:rPr lang="en-US" sz="2000" dirty="0"/>
              <a:t>The architect didn’t take any consideration for structural purposes</a:t>
            </a:r>
            <a:r>
              <a:rPr lang="en-US" sz="2000" dirty="0" smtClean="0"/>
              <a:t>.</a:t>
            </a:r>
          </a:p>
          <a:p>
            <a:endParaRPr lang="en-US" sz="2000" dirty="0"/>
          </a:p>
          <a:p>
            <a:r>
              <a:rPr lang="en-US" sz="2000" dirty="0" smtClean="0"/>
              <a:t> </a:t>
            </a:r>
            <a:r>
              <a:rPr lang="en-US" sz="2000" dirty="0"/>
              <a:t> </a:t>
            </a:r>
            <a:r>
              <a:rPr lang="en-US" sz="2000" dirty="0" smtClean="0"/>
              <a:t>The columns was so scattered so we have a panel of  10 * 7 </a:t>
            </a:r>
            <a:r>
              <a:rPr lang="en-US" sz="2000" dirty="0" err="1" smtClean="0"/>
              <a:t>m,and</a:t>
            </a:r>
            <a:r>
              <a:rPr lang="en-US" sz="2000" dirty="0" smtClean="0"/>
              <a:t> so a long spans </a:t>
            </a:r>
          </a:p>
          <a:p>
            <a:endParaRPr lang="en-US" sz="2000" dirty="0"/>
          </a:p>
          <a:p>
            <a:endParaRPr lang="en-US" sz="2000" dirty="0" smtClean="0"/>
          </a:p>
          <a:p>
            <a:r>
              <a:rPr lang="en-US" sz="2000" dirty="0" smtClean="0"/>
              <a:t> </a:t>
            </a:r>
            <a:r>
              <a:rPr lang="en-US" sz="2000" dirty="0"/>
              <a:t> The unsymmetrical shape of the building causes an extra load from lateral forces </a:t>
            </a:r>
            <a:r>
              <a:rPr lang="en-US" sz="2000" dirty="0" smtClean="0"/>
              <a:t>and so the natural period is too high .</a:t>
            </a:r>
            <a:endParaRPr lang="en-US" sz="2000" dirty="0"/>
          </a:p>
        </p:txBody>
      </p:sp>
    </p:spTree>
    <p:extLst>
      <p:ext uri="{BB962C8B-B14F-4D97-AF65-F5344CB8AC3E}">
        <p14:creationId xmlns:p14="http://schemas.microsoft.com/office/powerpoint/2010/main" val="13925703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7877098"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834468" y="1767049"/>
            <a:ext cx="6449201" cy="800219"/>
          </a:xfrm>
          <a:prstGeom prst="rect">
            <a:avLst/>
          </a:prstGeom>
        </p:spPr>
        <p:txBody>
          <a:bodyPr wrap="none">
            <a:spAutoFit/>
          </a:bodyPr>
          <a:lstStyle/>
          <a:p>
            <a:r>
              <a:rPr lang="en-US" sz="2200" dirty="0" smtClean="0"/>
              <a:t>3- </a:t>
            </a:r>
            <a:r>
              <a:rPr lang="en-US" sz="2400" dirty="0">
                <a:ea typeface="Calibri" panose="020F0502020204030204" pitchFamily="34" charset="0"/>
                <a:cs typeface="Arial" panose="020B0604020202020204" pitchFamily="34" charset="0"/>
              </a:rPr>
              <a:t>Checks moment stress-strain </a:t>
            </a:r>
            <a:r>
              <a:rPr lang="en-US" sz="2400" dirty="0" smtClean="0">
                <a:ea typeface="Calibri" panose="020F0502020204030204" pitchFamily="34" charset="0"/>
                <a:cs typeface="Arial" panose="020B0604020202020204" pitchFamily="34" charset="0"/>
              </a:rPr>
              <a:t>relationships:</a:t>
            </a:r>
            <a:endParaRPr lang="en-US" sz="2400" dirty="0"/>
          </a:p>
          <a:p>
            <a:r>
              <a:rPr lang="en-US" sz="2200" dirty="0" smtClean="0"/>
              <a:t> </a:t>
            </a:r>
            <a:endParaRPr lang="en-US" sz="2200" dirty="0"/>
          </a:p>
        </p:txBody>
      </p:sp>
      <p:sp>
        <p:nvSpPr>
          <p:cNvPr id="18" name="TextBox 17"/>
          <p:cNvSpPr txBox="1"/>
          <p:nvPr/>
        </p:nvSpPr>
        <p:spPr>
          <a:xfrm>
            <a:off x="727999" y="5872608"/>
            <a:ext cx="4930218" cy="369332"/>
          </a:xfrm>
          <a:prstGeom prst="rect">
            <a:avLst/>
          </a:prstGeom>
          <a:noFill/>
        </p:spPr>
        <p:txBody>
          <a:bodyPr wrap="square" rtlCol="0">
            <a:spAutoFit/>
          </a:bodyPr>
          <a:lstStyle/>
          <a:p>
            <a:r>
              <a:rPr lang="en-US" dirty="0" smtClean="0"/>
              <a:t>And we did the same for a beam </a:t>
            </a:r>
            <a:endParaRPr lang="en-US" dirty="0"/>
          </a:p>
        </p:txBody>
      </p:sp>
      <mc:AlternateContent xmlns:mc="http://schemas.openxmlformats.org/markup-compatibility/2006" xmlns:a14="http://schemas.microsoft.com/office/drawing/2010/main">
        <mc:Choice Requires="a14">
          <p:sp>
            <p:nvSpPr>
              <p:cNvPr id="2" name="Rectangle 1"/>
              <p:cNvSpPr/>
              <p:nvPr/>
            </p:nvSpPr>
            <p:spPr>
              <a:xfrm>
                <a:off x="727999" y="2524686"/>
                <a:ext cx="6096000" cy="3083280"/>
              </a:xfrm>
              <a:prstGeom prst="rect">
                <a:avLst/>
              </a:prstGeom>
            </p:spPr>
            <p:txBody>
              <a:bodyPr>
                <a:spAutoFit/>
              </a:bodyPr>
              <a:lstStyle/>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𝑀</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oMath>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𝑀</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19</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oMath>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𝑀</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oMath>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𝑀</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2</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19</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27</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25</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From 1-D analysis:</a:t>
                </a: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𝑊𝑢</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64</m:t>
                          </m:r>
                        </m:e>
                      </m:d>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m:t>
                      </m:r>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2</m:t>
                          </m:r>
                        </m:e>
                      </m:d>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97</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𝑀</m:t>
                          </m:r>
                        </m:e>
                        <m:sub>
                          <m:r>
                            <a:rPr lang="en-US" i="1">
                              <a:latin typeface="Cambria Math" panose="02040503050406030204" pitchFamily="18" charset="0"/>
                              <a:ea typeface="Calibri" panose="020F0502020204030204" pitchFamily="34" charset="0"/>
                              <a:cs typeface="Arial" panose="020B0604020202020204" pitchFamily="34" charset="0"/>
                            </a:rPr>
                            <m:t>h</m:t>
                          </m:r>
                          <m:r>
                            <a:rPr lang="en-US" i="1">
                              <a:latin typeface="Cambria Math" panose="02040503050406030204" pitchFamily="18" charset="0"/>
                              <a:ea typeface="Calibri" panose="020F0502020204030204" pitchFamily="34" charset="0"/>
                              <a:cs typeface="Arial" panose="020B0604020202020204" pitchFamily="34" charset="0"/>
                            </a:rPr>
                            <m:t>𝑎𝑛𝑑</m:t>
                          </m:r>
                        </m:sub>
                      </m:sSub>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𝑊𝑢</m:t>
                          </m:r>
                          <m:r>
                            <a:rPr lang="en-US" i="1">
                              <a:latin typeface="Cambria Math" panose="02040503050406030204" pitchFamily="18" charset="0"/>
                              <a:ea typeface="Calibri" panose="020F0502020204030204" pitchFamily="34" charset="0"/>
                              <a:cs typeface="Arial" panose="020B0604020202020204" pitchFamily="34" charset="0"/>
                            </a:rPr>
                            <m:t>×</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𝑙</m:t>
                              </m:r>
                            </m:e>
                            <m:sup>
                              <m:r>
                                <a:rPr lang="en-US" i="1">
                                  <a:latin typeface="Cambria Math" panose="02040503050406030204" pitchFamily="18" charset="0"/>
                                  <a:ea typeface="Calibri" panose="020F0502020204030204" pitchFamily="34" charset="0"/>
                                  <a:cs typeface="Arial" panose="020B0604020202020204" pitchFamily="34" charset="0"/>
                                </a:rPr>
                                <m:t>2</m:t>
                              </m:r>
                            </m:sup>
                          </m:sSup>
                        </m:num>
                        <m:den>
                          <m:r>
                            <a:rPr lang="en-US" i="1">
                              <a:latin typeface="Cambria Math" panose="02040503050406030204" pitchFamily="18" charset="0"/>
                              <a:ea typeface="Calibri" panose="020F0502020204030204" pitchFamily="34" charset="0"/>
                              <a:cs typeface="Arial" panose="020B0604020202020204" pitchFamily="34" charset="0"/>
                            </a:rPr>
                            <m:t>8</m:t>
                          </m:r>
                        </m:den>
                      </m:f>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97</m:t>
                          </m:r>
                          <m:r>
                            <a:rPr lang="en-US" i="1">
                              <a:latin typeface="Cambria Math" panose="02040503050406030204" pitchFamily="18" charset="0"/>
                              <a:ea typeface="Calibri" panose="020F0502020204030204" pitchFamily="34" charset="0"/>
                              <a:cs typeface="Arial" panose="020B0604020202020204" pitchFamily="34" charset="0"/>
                            </a:rPr>
                            <m:t>×</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4</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e>
                              </m:d>
                            </m:e>
                            <m:sup>
                              <m:r>
                                <a:rPr lang="en-US" i="1">
                                  <a:latin typeface="Cambria Math" panose="02040503050406030204" pitchFamily="18" charset="0"/>
                                  <a:ea typeface="Calibri" panose="020F0502020204030204" pitchFamily="34" charset="0"/>
                                  <a:cs typeface="Arial" panose="020B0604020202020204" pitchFamily="34" charset="0"/>
                                </a:rPr>
                                <m:t>2</m:t>
                              </m:r>
                            </m:sup>
                          </m:sSup>
                        </m:num>
                        <m:den>
                          <m:r>
                            <a:rPr lang="en-US" i="1">
                              <a:latin typeface="Cambria Math" panose="02040503050406030204" pitchFamily="18" charset="0"/>
                              <a:ea typeface="Calibri" panose="020F0502020204030204" pitchFamily="34" charset="0"/>
                              <a:cs typeface="Arial" panose="020B0604020202020204" pitchFamily="34" charset="0"/>
                            </a:rPr>
                            <m:t>8</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28</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𝐸𝑟𝑟𝑜𝑟</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28</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27</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m:t>
                          </m:r>
                        </m:num>
                        <m:den>
                          <m:r>
                            <a:rPr lang="en-US" i="1">
                              <a:latin typeface="Cambria Math" panose="02040503050406030204" pitchFamily="18" charset="0"/>
                              <a:ea typeface="Calibri" panose="020F0502020204030204" pitchFamily="34" charset="0"/>
                              <a:cs typeface="Arial" panose="020B0604020202020204" pitchFamily="34" charset="0"/>
                            </a:rPr>
                            <m:t>28</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100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7</m:t>
                      </m:r>
                      <m:r>
                        <a:rPr lang="en-US" i="1">
                          <a:latin typeface="Cambria Math" panose="02040503050406030204" pitchFamily="18" charset="0"/>
                          <a:ea typeface="Calibri" panose="020F0502020204030204" pitchFamily="34" charset="0"/>
                          <a:cs typeface="Arial" panose="020B0604020202020204" pitchFamily="34" charset="0"/>
                        </a:rPr>
                        <m:t>%&lt;</m:t>
                      </m:r>
                      <m:r>
                        <a:rPr lang="en-US" i="1">
                          <a:latin typeface="Cambria Math" panose="02040503050406030204" pitchFamily="18" charset="0"/>
                          <a:ea typeface="Calibri" panose="020F0502020204030204" pitchFamily="34" charset="0"/>
                          <a:cs typeface="Arial" panose="020B0604020202020204" pitchFamily="34" charset="0"/>
                        </a:rPr>
                        <m:t>10</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𝑂𝐾</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727999" y="2524686"/>
                <a:ext cx="6096000" cy="3083280"/>
              </a:xfrm>
              <a:prstGeom prst="rect">
                <a:avLst/>
              </a:prstGeom>
              <a:blipFill>
                <a:blip r:embed="rId3"/>
                <a:stretch>
                  <a:fillRect l="-800"/>
                </a:stretch>
              </a:blipFill>
            </p:spPr>
            <p:txBody>
              <a:bodyPr/>
              <a:lstStyle/>
              <a:p>
                <a:r>
                  <a:rPr lang="en-US">
                    <a:noFill/>
                  </a:rPr>
                  <a:t> </a:t>
                </a:r>
              </a:p>
            </p:txBody>
          </p:sp>
        </mc:Fallback>
      </mc:AlternateContent>
    </p:spTree>
    <p:extLst>
      <p:ext uri="{BB962C8B-B14F-4D97-AF65-F5344CB8AC3E}">
        <p14:creationId xmlns:p14="http://schemas.microsoft.com/office/powerpoint/2010/main" val="117783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0" y="354841"/>
            <a:ext cx="7994663"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3583032" cy="800219"/>
          </a:xfrm>
          <a:prstGeom prst="rect">
            <a:avLst/>
          </a:prstGeom>
        </p:spPr>
        <p:txBody>
          <a:bodyPr wrap="none">
            <a:spAutoFit/>
          </a:bodyPr>
          <a:lstStyle/>
          <a:p>
            <a:r>
              <a:rPr lang="en-US" sz="2200" dirty="0" smtClean="0"/>
              <a:t>4- </a:t>
            </a:r>
            <a:r>
              <a:rPr lang="en-US" sz="2400" dirty="0" smtClean="0">
                <a:ea typeface="Calibri" panose="020F0502020204030204" pitchFamily="34" charset="0"/>
                <a:cs typeface="Arial" panose="020B0604020202020204" pitchFamily="34" charset="0"/>
              </a:rPr>
              <a:t>Checks for deflection:</a:t>
            </a:r>
            <a:endParaRPr lang="en-US" sz="2400" dirty="0" smtClean="0"/>
          </a:p>
          <a:p>
            <a:r>
              <a:rPr lang="en-US" sz="2200" dirty="0" smtClean="0"/>
              <a:t> </a:t>
            </a:r>
            <a:endParaRPr lang="en-US" sz="2200" dirty="0"/>
          </a:p>
        </p:txBody>
      </p:sp>
      <p:pic>
        <p:nvPicPr>
          <p:cNvPr id="13" name="Picture 12" descr="C:\Users\Omar Barham\Desktop\UN\Graduation Project\PICTURE\aci def.JPG"/>
          <p:cNvPicPr/>
          <p:nvPr/>
        </p:nvPicPr>
        <p:blipFill>
          <a:blip r:embed="rId3">
            <a:extLst>
              <a:ext uri="{28A0092B-C50C-407E-A947-70E740481C1C}">
                <a14:useLocalDpi xmlns:a14="http://schemas.microsoft.com/office/drawing/2010/main" val="0"/>
              </a:ext>
            </a:extLst>
          </a:blip>
          <a:srcRect/>
          <a:stretch>
            <a:fillRect/>
          </a:stretch>
        </p:blipFill>
        <p:spPr bwMode="auto">
          <a:xfrm>
            <a:off x="938109" y="2371812"/>
            <a:ext cx="8493274" cy="2565948"/>
          </a:xfrm>
          <a:prstGeom prst="rect">
            <a:avLst/>
          </a:prstGeom>
          <a:noFill/>
          <a:ln>
            <a:noFill/>
          </a:ln>
        </p:spPr>
      </p:pic>
      <p:sp>
        <p:nvSpPr>
          <p:cNvPr id="3" name="TextBox 2"/>
          <p:cNvSpPr txBox="1"/>
          <p:nvPr/>
        </p:nvSpPr>
        <p:spPr>
          <a:xfrm>
            <a:off x="3317440" y="5383875"/>
            <a:ext cx="3866606" cy="369332"/>
          </a:xfrm>
          <a:prstGeom prst="rect">
            <a:avLst/>
          </a:prstGeom>
          <a:noFill/>
        </p:spPr>
        <p:txBody>
          <a:bodyPr wrap="square" rtlCol="0">
            <a:spAutoFit/>
          </a:bodyPr>
          <a:lstStyle/>
          <a:p>
            <a:r>
              <a:rPr lang="en-US" dirty="0" smtClean="0"/>
              <a:t>We have </a:t>
            </a:r>
            <a:r>
              <a:rPr lang="en-US" dirty="0"/>
              <a:t>case </a:t>
            </a:r>
            <a:r>
              <a:rPr lang="en-US" dirty="0" smtClean="0"/>
              <a:t>4  </a:t>
            </a:r>
            <a:r>
              <a:rPr lang="en-US" dirty="0"/>
              <a:t>that </a:t>
            </a:r>
            <a:r>
              <a:rPr lang="en-US" dirty="0" smtClean="0"/>
              <a:t>is:  </a:t>
            </a:r>
            <a:r>
              <a:rPr lang="en-US" dirty="0"/>
              <a:t>L/240</a:t>
            </a:r>
          </a:p>
        </p:txBody>
      </p:sp>
    </p:spTree>
    <p:extLst>
      <p:ext uri="{BB962C8B-B14F-4D97-AF65-F5344CB8AC3E}">
        <p14:creationId xmlns:p14="http://schemas.microsoft.com/office/powerpoint/2010/main" val="31861940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0" y="354841"/>
            <a:ext cx="8045259"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3583032" cy="800219"/>
          </a:xfrm>
          <a:prstGeom prst="rect">
            <a:avLst/>
          </a:prstGeom>
        </p:spPr>
        <p:txBody>
          <a:bodyPr wrap="none">
            <a:spAutoFit/>
          </a:bodyPr>
          <a:lstStyle/>
          <a:p>
            <a:r>
              <a:rPr lang="en-US" sz="2200" dirty="0" smtClean="0"/>
              <a:t>4- </a:t>
            </a:r>
            <a:r>
              <a:rPr lang="en-US" sz="2400" dirty="0" smtClean="0">
                <a:ea typeface="Calibri" panose="020F0502020204030204" pitchFamily="34" charset="0"/>
                <a:cs typeface="Arial" panose="020B0604020202020204" pitchFamily="34" charset="0"/>
              </a:rPr>
              <a:t>Checks for deflection:</a:t>
            </a:r>
            <a:endParaRPr lang="en-US" sz="2400" dirty="0" smtClean="0"/>
          </a:p>
          <a:p>
            <a:r>
              <a:rPr lang="en-US" sz="2200" dirty="0" smtClean="0"/>
              <a:t> </a:t>
            </a:r>
            <a:endParaRPr lang="en-US" sz="2200" dirty="0"/>
          </a:p>
        </p:txBody>
      </p:sp>
      <mc:AlternateContent xmlns:mc="http://schemas.openxmlformats.org/markup-compatibility/2006" xmlns:a14="http://schemas.microsoft.com/office/drawing/2010/main">
        <mc:Choice Requires="a14">
          <p:sp>
            <p:nvSpPr>
              <p:cNvPr id="3" name="Rectangle 2"/>
              <p:cNvSpPr/>
              <p:nvPr/>
            </p:nvSpPr>
            <p:spPr>
              <a:xfrm>
                <a:off x="1110395" y="2287574"/>
                <a:ext cx="7235115" cy="3155544"/>
              </a:xfrm>
              <a:prstGeom prst="rect">
                <a:avLst/>
              </a:prstGeom>
            </p:spPr>
            <p:txBody>
              <a:bodyPr wrap="square">
                <a:spAutoFit/>
              </a:bodyPr>
              <a:lstStyle/>
              <a:p>
                <a:r>
                  <a:rPr lang="en-US" dirty="0" smtClean="0"/>
                  <a:t>(we assumed the ∆ </a:t>
                </a:r>
                <a:r>
                  <a:rPr lang="en-US" dirty="0"/>
                  <a:t>sustained live load=</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e>
                      <m:sub>
                        <m:r>
                          <a:rPr lang="en-US" i="1">
                            <a:latin typeface="Cambria Math" panose="02040503050406030204" pitchFamily="18" charset="0"/>
                          </a:rPr>
                          <m:t>𝐿𝑖𝑣𝑒</m:t>
                        </m:r>
                      </m:sub>
                    </m:sSub>
                  </m:oMath>
                </a14:m>
                <a:r>
                  <a:rPr lang="en-US" dirty="0"/>
                  <a:t>)</a:t>
                </a:r>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𝑙𝑜𝑛𝑔</m:t>
                          </m:r>
                          <m:r>
                            <a:rPr lang="en-US" i="1">
                              <a:latin typeface="Cambria Math" panose="02040503050406030204" pitchFamily="18" charset="0"/>
                            </a:rPr>
                            <m:t> </m:t>
                          </m:r>
                          <m:r>
                            <a:rPr lang="en-US" i="1">
                              <a:latin typeface="Cambria Math" panose="02040503050406030204" pitchFamily="18" charset="0"/>
                            </a:rPr>
                            <m:t>𝑡𝑒𝑟𝑚</m:t>
                          </m:r>
                        </m:sub>
                      </m:sSub>
                      <m:r>
                        <a:rPr lang="en-US" i="1">
                          <a:latin typeface="Cambria Math" panose="02040503050406030204" pitchFamily="18" charset="0"/>
                        </a:rPr>
                        <m:t>=</m:t>
                      </m:r>
                      <m:r>
                        <a:rPr lang="en-US" i="1">
                          <a:latin typeface="Cambria Math" panose="02040503050406030204" pitchFamily="18" charset="0"/>
                        </a:rPr>
                        <m:t>34</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𝑎𝑣𝑔</m:t>
                          </m:r>
                          <m:r>
                            <a:rPr lang="en-US" i="1">
                              <a:latin typeface="Cambria Math" panose="02040503050406030204" pitchFamily="18" charset="0"/>
                            </a:rPr>
                            <m:t> </m:t>
                          </m:r>
                          <m:r>
                            <a:rPr lang="en-US" i="1">
                              <a:latin typeface="Cambria Math" panose="02040503050406030204" pitchFamily="18" charset="0"/>
                            </a:rPr>
                            <m:t>𝑐𝑜𝑟𝑛𝑒𝑟</m:t>
                          </m:r>
                        </m:sub>
                      </m:sSub>
                      <m:r>
                        <a:rPr lang="en-US" i="1">
                          <a:latin typeface="Cambria Math" panose="02040503050406030204" pitchFamily="18" charset="0"/>
                        </a:rPr>
                        <m:t>=</m:t>
                      </m:r>
                      <m:r>
                        <a:rPr lang="en-US" i="1">
                          <a:latin typeface="Cambria Math" panose="02040503050406030204" pitchFamily="18" charset="0"/>
                        </a:rPr>
                        <m:t>34</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7</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m:t>
                              </m:r>
                              <m:r>
                                <a:rPr lang="en-US" i="1">
                                  <a:latin typeface="Cambria Math" panose="02040503050406030204" pitchFamily="18" charset="0"/>
                                </a:rPr>
                                <m:t>6</m:t>
                              </m:r>
                              <m:r>
                                <a:rPr lang="en-US" i="1">
                                  <a:latin typeface="Cambria Math" panose="02040503050406030204" pitchFamily="18" charset="0"/>
                                </a:rPr>
                                <m:t>.</m:t>
                              </m:r>
                              <m:r>
                                <a:rPr lang="en-US" i="1">
                                  <a:latin typeface="Cambria Math" panose="02040503050406030204" pitchFamily="18" charset="0"/>
                                </a:rPr>
                                <m:t>3</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m:t>
                              </m:r>
                              <m:r>
                                <a:rPr lang="en-US" i="1">
                                  <a:latin typeface="Cambria Math" panose="02040503050406030204" pitchFamily="18" charset="0"/>
                                </a:rPr>
                                <m:t>1</m:t>
                              </m:r>
                            </m:num>
                            <m:den>
                              <m:r>
                                <a:rPr lang="en-US" i="1">
                                  <a:latin typeface="Cambria Math" panose="02040503050406030204" pitchFamily="18" charset="0"/>
                                </a:rPr>
                                <m:t>4</m:t>
                              </m:r>
                            </m:den>
                          </m:f>
                        </m:e>
                      </m:d>
                      <m:r>
                        <a:rPr lang="en-US" b="0" i="1" smtClean="0">
                          <a:latin typeface="Cambria Math" panose="02040503050406030204" pitchFamily="18" charset="0"/>
                        </a:rPr>
                        <m:t>      </m:t>
                      </m:r>
                      <m:r>
                        <a:rPr lang="en-US" i="1">
                          <a:latin typeface="Cambria Math" panose="02040503050406030204" pitchFamily="18" charset="0"/>
                        </a:rPr>
                        <m:t>=</m:t>
                      </m:r>
                      <m:r>
                        <a:rPr lang="en-US" i="1">
                          <a:latin typeface="Cambria Math" panose="02040503050406030204" pitchFamily="18" charset="0"/>
                        </a:rPr>
                        <m:t>29</m:t>
                      </m:r>
                      <m:r>
                        <a:rPr lang="en-US" i="1">
                          <a:latin typeface="Cambria Math" panose="02040503050406030204" pitchFamily="18" charset="0"/>
                        </a:rPr>
                        <m:t>.</m:t>
                      </m:r>
                      <m:r>
                        <a:rPr lang="en-US" i="1">
                          <a:latin typeface="Cambria Math" panose="02040503050406030204" pitchFamily="18" charset="0"/>
                        </a:rPr>
                        <m:t>73</m:t>
                      </m:r>
                      <m:r>
                        <a:rPr lang="en-US" i="1">
                          <a:latin typeface="Cambria Math" panose="02040503050406030204" pitchFamily="18" charset="0"/>
                        </a:rPr>
                        <m:t> </m:t>
                      </m:r>
                      <m:r>
                        <a:rPr lang="en-US" i="1">
                          <a:latin typeface="Cambria Math" panose="02040503050406030204" pitchFamily="18" charset="0"/>
                        </a:rPr>
                        <m:t>𝑚𝑚</m:t>
                      </m:r>
                    </m:oMath>
                  </m:oMathPara>
                </a14:m>
                <a:endParaRPr lang="en-US" dirty="0" smtClean="0"/>
              </a:p>
              <a:p>
                <a:endParaRPr lang="en-US" dirty="0"/>
              </a:p>
              <a:p>
                <a:r>
                  <a:rPr lang="en-US" dirty="0"/>
                  <a:t>The value from ACI-code </a:t>
                </a:r>
                <a14:m>
                  <m:oMath xmlns:m="http://schemas.openxmlformats.org/officeDocument/2006/math">
                    <m:r>
                      <a:rPr lang="en-US" i="1">
                        <a:latin typeface="Cambria Math" panose="02040503050406030204" pitchFamily="18" charset="0"/>
                      </a:rPr>
                      <m:t>= </m:t>
                    </m:r>
                    <m:r>
                      <a:rPr lang="en-US" i="1">
                        <a:latin typeface="Cambria Math" panose="02040503050406030204" pitchFamily="18" charset="0"/>
                      </a:rPr>
                      <m:t>𝐿</m:t>
                    </m:r>
                    <m:r>
                      <a:rPr lang="en-US" i="1">
                        <a:latin typeface="Cambria Math" panose="02040503050406030204" pitchFamily="18" charset="0"/>
                      </a:rPr>
                      <m:t> / </m:t>
                    </m:r>
                    <m:r>
                      <a:rPr lang="en-US" i="1">
                        <a:latin typeface="Cambria Math" panose="02040503050406030204" pitchFamily="18" charset="0"/>
                      </a:rPr>
                      <m:t>240</m:t>
                    </m:r>
                  </m:oMath>
                </a14:m>
                <a:r>
                  <a:rPr lang="en-US" dirty="0"/>
                  <a:t> </a:t>
                </a:r>
                <a14:m>
                  <m:oMath xmlns:m="http://schemas.openxmlformats.org/officeDocument/2006/math">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7</m:t>
                        </m:r>
                        <m:r>
                          <a:rPr lang="en-US" i="1">
                            <a:latin typeface="Cambria Math" panose="02040503050406030204" pitchFamily="18" charset="0"/>
                          </a:rPr>
                          <m:t>.</m:t>
                        </m:r>
                        <m:r>
                          <a:rPr lang="en-US" i="1">
                            <a:latin typeface="Cambria Math" panose="02040503050406030204" pitchFamily="18" charset="0"/>
                          </a:rPr>
                          <m:t>8</m:t>
                        </m:r>
                      </m:num>
                      <m:den>
                        <m:r>
                          <a:rPr lang="en-US" i="1">
                            <a:latin typeface="Cambria Math" panose="02040503050406030204" pitchFamily="18" charset="0"/>
                          </a:rPr>
                          <m:t>240</m:t>
                        </m:r>
                      </m:den>
                    </m:f>
                    <m:r>
                      <a:rPr lang="en-US" i="1">
                        <a:latin typeface="Cambria Math" panose="02040503050406030204" pitchFamily="18" charset="0"/>
                      </a:rPr>
                      <m:t>=</m:t>
                    </m:r>
                    <m:r>
                      <a:rPr lang="en-US" i="1">
                        <a:latin typeface="Cambria Math" panose="02040503050406030204" pitchFamily="18" charset="0"/>
                      </a:rPr>
                      <m:t>32</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i="1">
                        <a:latin typeface="Cambria Math" panose="02040503050406030204" pitchFamily="18" charset="0"/>
                      </a:rPr>
                      <m:t>𝑚𝑚</m:t>
                    </m:r>
                  </m:oMath>
                </a14:m>
                <a:endParaRPr lang="en-US" dirty="0" smtClean="0"/>
              </a:p>
              <a:p>
                <a:endParaRPr lang="en-US" i="1" dirty="0" smtClean="0"/>
              </a:p>
              <a:p>
                <a:endParaRPr lang="en-US" i="1" dirty="0" smtClean="0"/>
              </a:p>
              <a:p>
                <a:pPr algn="ctr"/>
                <a:r>
                  <a:rPr lang="en-US" sz="2200" dirty="0" smtClean="0">
                    <a:solidFill>
                      <a:schemeClr val="tx1"/>
                    </a:solidFill>
                  </a:rPr>
                  <a:t>32.5 </a:t>
                </a:r>
                <a14:m>
                  <m:oMath xmlns:m="http://schemas.openxmlformats.org/officeDocument/2006/math">
                    <m:r>
                      <a:rPr lang="en-US" sz="2200" i="1">
                        <a:solidFill>
                          <a:schemeClr val="tx1"/>
                        </a:solidFill>
                        <a:latin typeface="Cambria Math" panose="02040503050406030204" pitchFamily="18" charset="0"/>
                      </a:rPr>
                      <m:t>&gt;</m:t>
                    </m:r>
                    <m:r>
                      <a:rPr lang="en-US" sz="2200" i="1">
                        <a:solidFill>
                          <a:schemeClr val="tx1"/>
                        </a:solidFill>
                        <a:latin typeface="Cambria Math" panose="02040503050406030204" pitchFamily="18" charset="0"/>
                      </a:rPr>
                      <m:t>29</m:t>
                    </m:r>
                    <m:r>
                      <a:rPr lang="en-US" sz="2200" i="1">
                        <a:solidFill>
                          <a:schemeClr val="tx1"/>
                        </a:solidFill>
                        <a:latin typeface="Cambria Math" panose="02040503050406030204" pitchFamily="18" charset="0"/>
                      </a:rPr>
                      <m:t>.</m:t>
                    </m:r>
                    <m:r>
                      <a:rPr lang="en-US" sz="2200" i="1">
                        <a:solidFill>
                          <a:schemeClr val="tx1"/>
                        </a:solidFill>
                        <a:latin typeface="Cambria Math" panose="02040503050406030204" pitchFamily="18" charset="0"/>
                      </a:rPr>
                      <m:t>73</m:t>
                    </m:r>
                    <m:r>
                      <a:rPr lang="en-US" sz="2200" i="1">
                        <a:solidFill>
                          <a:schemeClr val="tx1"/>
                        </a:solidFill>
                        <a:latin typeface="Cambria Math" panose="02040503050406030204" pitchFamily="18" charset="0"/>
                      </a:rPr>
                      <m:t> ( </m:t>
                    </m:r>
                    <m:sSub>
                      <m:sSubPr>
                        <m:ctrlPr>
                          <a:rPr lang="en-US" sz="2200" i="1">
                            <a:solidFill>
                              <a:schemeClr val="tx1"/>
                            </a:solidFill>
                            <a:latin typeface="Cambria Math" panose="02040503050406030204" pitchFamily="18" charset="0"/>
                          </a:rPr>
                        </m:ctrlPr>
                      </m:sSubPr>
                      <m:e>
                        <m:r>
                          <a:rPr lang="en-US" sz="2200" i="1">
                            <a:solidFill>
                              <a:schemeClr val="tx1"/>
                            </a:solidFill>
                            <a:latin typeface="Cambria Math" panose="02040503050406030204" pitchFamily="18" charset="0"/>
                          </a:rPr>
                          <m:t>∆</m:t>
                        </m:r>
                      </m:e>
                      <m:sub>
                        <m:r>
                          <a:rPr lang="en-US" sz="2200" i="1">
                            <a:solidFill>
                              <a:schemeClr val="tx1"/>
                            </a:solidFill>
                            <a:latin typeface="Cambria Math" panose="02040503050406030204" pitchFamily="18" charset="0"/>
                          </a:rPr>
                          <m:t>𝑙𝑜𝑛𝑔</m:t>
                        </m:r>
                        <m:r>
                          <a:rPr lang="en-US" sz="2200" i="1">
                            <a:solidFill>
                              <a:schemeClr val="tx1"/>
                            </a:solidFill>
                            <a:latin typeface="Cambria Math" panose="02040503050406030204" pitchFamily="18" charset="0"/>
                          </a:rPr>
                          <m:t> </m:t>
                        </m:r>
                        <m:r>
                          <a:rPr lang="en-US" sz="2200" i="1">
                            <a:solidFill>
                              <a:schemeClr val="tx1"/>
                            </a:solidFill>
                            <a:latin typeface="Cambria Math" panose="02040503050406030204" pitchFamily="18" charset="0"/>
                          </a:rPr>
                          <m:t>𝑡𝑒𝑟𝑚</m:t>
                        </m:r>
                      </m:sub>
                    </m:sSub>
                    <m:r>
                      <a:rPr lang="en-US" sz="2200" i="1">
                        <a:solidFill>
                          <a:schemeClr val="tx1"/>
                        </a:solidFill>
                        <a:latin typeface="Cambria Math" panose="02040503050406030204" pitchFamily="18" charset="0"/>
                      </a:rPr>
                      <m:t> )   </m:t>
                    </m:r>
                    <m:r>
                      <a:rPr lang="en-US" sz="2200" i="1">
                        <a:solidFill>
                          <a:schemeClr val="tx1"/>
                        </a:solidFill>
                        <a:latin typeface="Cambria Math" panose="02040503050406030204" pitchFamily="18" charset="0"/>
                      </a:rPr>
                      <m:t>𝑂𝐾</m:t>
                    </m:r>
                  </m:oMath>
                </a14:m>
                <a:endParaRPr lang="en-US" sz="2200" dirty="0">
                  <a:solidFill>
                    <a:schemeClr val="tx1"/>
                  </a:solidFill>
                </a:endParaRPr>
              </a:p>
              <a:p>
                <a:pPr algn="just">
                  <a:lnSpc>
                    <a:spcPct val="107000"/>
                  </a:lnSpc>
                  <a:spcAft>
                    <a:spcPts val="800"/>
                  </a:spcAft>
                </a:pPr>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1110395" y="2287574"/>
                <a:ext cx="7235115" cy="3155544"/>
              </a:xfrm>
              <a:prstGeom prst="rect">
                <a:avLst/>
              </a:prstGeom>
              <a:blipFill>
                <a:blip r:embed="rId3"/>
                <a:stretch>
                  <a:fillRect l="-674" t="-1158"/>
                </a:stretch>
              </a:blipFill>
            </p:spPr>
            <p:txBody>
              <a:bodyPr/>
              <a:lstStyle/>
              <a:p>
                <a:r>
                  <a:rPr lang="en-US">
                    <a:noFill/>
                  </a:rPr>
                  <a:t> </a:t>
                </a:r>
              </a:p>
            </p:txBody>
          </p:sp>
        </mc:Fallback>
      </mc:AlternateContent>
    </p:spTree>
    <p:extLst>
      <p:ext uri="{BB962C8B-B14F-4D97-AF65-F5344CB8AC3E}">
        <p14:creationId xmlns:p14="http://schemas.microsoft.com/office/powerpoint/2010/main" val="34199481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Users\Omar Barham\Desktop\UN\Graduation Project\PICTURE\period.jpg"/>
          <p:cNvPicPr/>
          <p:nvPr/>
        </p:nvPicPr>
        <p:blipFill>
          <a:blip r:embed="rId3">
            <a:extLst>
              <a:ext uri="{28A0092B-C50C-407E-A947-70E740481C1C}">
                <a14:useLocalDpi xmlns:a14="http://schemas.microsoft.com/office/drawing/2010/main" val="0"/>
              </a:ext>
            </a:extLst>
          </a:blip>
          <a:srcRect/>
          <a:stretch>
            <a:fillRect/>
          </a:stretch>
        </p:blipFill>
        <p:spPr bwMode="auto">
          <a:xfrm>
            <a:off x="4660348" y="1505438"/>
            <a:ext cx="5246642" cy="4921487"/>
          </a:xfrm>
          <a:prstGeom prst="rect">
            <a:avLst/>
          </a:prstGeom>
          <a:noFill/>
          <a:ln>
            <a:noFill/>
          </a:ln>
        </p:spPr>
      </p:pic>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3118161" cy="800219"/>
          </a:xfrm>
          <a:prstGeom prst="rect">
            <a:avLst/>
          </a:prstGeom>
        </p:spPr>
        <p:txBody>
          <a:bodyPr wrap="none">
            <a:spAutoFit/>
          </a:bodyPr>
          <a:lstStyle/>
          <a:p>
            <a:r>
              <a:rPr lang="en-US" sz="2200" dirty="0" smtClean="0"/>
              <a:t>5- </a:t>
            </a:r>
            <a:r>
              <a:rPr lang="en-US" sz="2400" dirty="0" smtClean="0">
                <a:ea typeface="Calibri" panose="020F0502020204030204" pitchFamily="34" charset="0"/>
                <a:cs typeface="Arial" panose="020B0604020202020204" pitchFamily="34" charset="0"/>
              </a:rPr>
              <a:t>Checks the period:</a:t>
            </a:r>
            <a:endParaRPr lang="en-US" sz="2400" dirty="0" smtClean="0"/>
          </a:p>
          <a:p>
            <a:r>
              <a:rPr lang="en-US" sz="2200" dirty="0" smtClean="0"/>
              <a:t> </a:t>
            </a:r>
            <a:endParaRPr lang="en-US" sz="2200" dirty="0"/>
          </a:p>
        </p:txBody>
      </p:sp>
      <p:sp>
        <p:nvSpPr>
          <p:cNvPr id="2" name="TextBox 1"/>
          <p:cNvSpPr txBox="1"/>
          <p:nvPr/>
        </p:nvSpPr>
        <p:spPr>
          <a:xfrm>
            <a:off x="1188720" y="2583963"/>
            <a:ext cx="4258491" cy="369332"/>
          </a:xfrm>
          <a:prstGeom prst="rect">
            <a:avLst/>
          </a:prstGeom>
          <a:noFill/>
        </p:spPr>
        <p:txBody>
          <a:bodyPr wrap="square" rtlCol="0">
            <a:spAutoFit/>
          </a:bodyPr>
          <a:lstStyle/>
          <a:p>
            <a:r>
              <a:rPr lang="en-US" dirty="0"/>
              <a:t>The fundamental period T=0.472</a:t>
            </a:r>
          </a:p>
        </p:txBody>
      </p:sp>
      <p:sp>
        <p:nvSpPr>
          <p:cNvPr id="11" name="Rectangle 10"/>
          <p:cNvSpPr/>
          <p:nvPr/>
        </p:nvSpPr>
        <p:spPr>
          <a:xfrm>
            <a:off x="269965" y="3351281"/>
            <a:ext cx="6096000" cy="646331"/>
          </a:xfrm>
          <a:prstGeom prst="rect">
            <a:avLst/>
          </a:prstGeom>
        </p:spPr>
        <p:txBody>
          <a:bodyPr>
            <a:spAutoFit/>
          </a:bodyPr>
          <a:lstStyle/>
          <a:p>
            <a:r>
              <a:rPr lang="en-US" dirty="0"/>
              <a:t>To check this value, we used Rayleigh analytical </a:t>
            </a:r>
            <a:endParaRPr lang="en-US" dirty="0" smtClean="0"/>
          </a:p>
          <a:p>
            <a:r>
              <a:rPr lang="en-US" dirty="0" smtClean="0"/>
              <a:t>method:</a:t>
            </a:r>
            <a:endParaRPr lang="en-US" dirty="0"/>
          </a:p>
        </p:txBody>
      </p:sp>
      <p:pic>
        <p:nvPicPr>
          <p:cNvPr id="13" name="Picture 12"/>
          <p:cNvPicPr/>
          <p:nvPr/>
        </p:nvPicPr>
        <p:blipFill>
          <a:blip r:embed="rId4">
            <a:extLst>
              <a:ext uri="{28A0092B-C50C-407E-A947-70E740481C1C}">
                <a14:useLocalDpi xmlns:a14="http://schemas.microsoft.com/office/drawing/2010/main" val="0"/>
              </a:ext>
            </a:extLst>
          </a:blip>
          <a:srcRect/>
          <a:stretch>
            <a:fillRect/>
          </a:stretch>
        </p:blipFill>
        <p:spPr bwMode="auto">
          <a:xfrm>
            <a:off x="938109" y="4355672"/>
            <a:ext cx="2484120" cy="818515"/>
          </a:xfrm>
          <a:prstGeom prst="rect">
            <a:avLst/>
          </a:prstGeom>
          <a:noFill/>
          <a:ln>
            <a:noFill/>
          </a:ln>
        </p:spPr>
      </p:pic>
    </p:spTree>
    <p:extLst>
      <p:ext uri="{BB962C8B-B14F-4D97-AF65-F5344CB8AC3E}">
        <p14:creationId xmlns:p14="http://schemas.microsoft.com/office/powerpoint/2010/main" val="41198179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3118161" cy="800219"/>
          </a:xfrm>
          <a:prstGeom prst="rect">
            <a:avLst/>
          </a:prstGeom>
        </p:spPr>
        <p:txBody>
          <a:bodyPr wrap="none">
            <a:spAutoFit/>
          </a:bodyPr>
          <a:lstStyle/>
          <a:p>
            <a:r>
              <a:rPr lang="en-US" sz="2200" dirty="0" smtClean="0"/>
              <a:t>5- </a:t>
            </a:r>
            <a:r>
              <a:rPr lang="en-US" sz="2400" dirty="0" smtClean="0">
                <a:ea typeface="Calibri" panose="020F0502020204030204" pitchFamily="34" charset="0"/>
                <a:cs typeface="Arial" panose="020B0604020202020204" pitchFamily="34" charset="0"/>
              </a:rPr>
              <a:t>Checks the period:</a:t>
            </a:r>
            <a:endParaRPr lang="en-US" sz="2400" dirty="0" smtClean="0"/>
          </a:p>
          <a:p>
            <a:r>
              <a:rPr lang="en-US" sz="2200" dirty="0" smtClean="0"/>
              <a:t> </a:t>
            </a:r>
            <a:endParaRPr lang="en-US" sz="2200" dirty="0"/>
          </a:p>
        </p:txBody>
      </p:sp>
      <p:sp>
        <p:nvSpPr>
          <p:cNvPr id="3" name="TextBox 2"/>
          <p:cNvSpPr txBox="1"/>
          <p:nvPr/>
        </p:nvSpPr>
        <p:spPr>
          <a:xfrm>
            <a:off x="1332411" y="2357695"/>
            <a:ext cx="2913017" cy="646331"/>
          </a:xfrm>
          <a:prstGeom prst="rect">
            <a:avLst/>
          </a:prstGeom>
          <a:noFill/>
        </p:spPr>
        <p:txBody>
          <a:bodyPr wrap="square" rtlCol="0">
            <a:spAutoFit/>
          </a:bodyPr>
          <a:lstStyle/>
          <a:p>
            <a:r>
              <a:rPr lang="en-US" dirty="0" smtClean="0"/>
              <a:t>Mass calculation:</a:t>
            </a:r>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2887200227"/>
              </p:ext>
            </p:extLst>
          </p:nvPr>
        </p:nvGraphicFramePr>
        <p:xfrm>
          <a:off x="938109" y="3004026"/>
          <a:ext cx="8266513" cy="3305338"/>
        </p:xfrm>
        <a:graphic>
          <a:graphicData uri="http://schemas.openxmlformats.org/drawingml/2006/table">
            <a:tbl>
              <a:tblPr firstRow="1" firstCol="1" bandRow="1">
                <a:tableStyleId>{5C22544A-7EE6-4342-B048-85BDC9FD1C3A}</a:tableStyleId>
              </a:tblPr>
              <a:tblGrid>
                <a:gridCol w="1409292">
                  <a:extLst>
                    <a:ext uri="{9D8B030D-6E8A-4147-A177-3AD203B41FA5}">
                      <a16:colId xmlns:a16="http://schemas.microsoft.com/office/drawing/2014/main" xmlns="" val="2157274182"/>
                    </a:ext>
                  </a:extLst>
                </a:gridCol>
                <a:gridCol w="978953">
                  <a:extLst>
                    <a:ext uri="{9D8B030D-6E8A-4147-A177-3AD203B41FA5}">
                      <a16:colId xmlns:a16="http://schemas.microsoft.com/office/drawing/2014/main" xmlns="" val="3833707279"/>
                    </a:ext>
                  </a:extLst>
                </a:gridCol>
                <a:gridCol w="978953">
                  <a:extLst>
                    <a:ext uri="{9D8B030D-6E8A-4147-A177-3AD203B41FA5}">
                      <a16:colId xmlns:a16="http://schemas.microsoft.com/office/drawing/2014/main" xmlns="" val="163141000"/>
                    </a:ext>
                  </a:extLst>
                </a:gridCol>
                <a:gridCol w="979863">
                  <a:extLst>
                    <a:ext uri="{9D8B030D-6E8A-4147-A177-3AD203B41FA5}">
                      <a16:colId xmlns:a16="http://schemas.microsoft.com/office/drawing/2014/main" xmlns="" val="2217774361"/>
                    </a:ext>
                  </a:extLst>
                </a:gridCol>
                <a:gridCol w="979863">
                  <a:extLst>
                    <a:ext uri="{9D8B030D-6E8A-4147-A177-3AD203B41FA5}">
                      <a16:colId xmlns:a16="http://schemas.microsoft.com/office/drawing/2014/main" xmlns="" val="3178852343"/>
                    </a:ext>
                  </a:extLst>
                </a:gridCol>
                <a:gridCol w="979863">
                  <a:extLst>
                    <a:ext uri="{9D8B030D-6E8A-4147-A177-3AD203B41FA5}">
                      <a16:colId xmlns:a16="http://schemas.microsoft.com/office/drawing/2014/main" xmlns="" val="2144617738"/>
                    </a:ext>
                  </a:extLst>
                </a:gridCol>
                <a:gridCol w="979863">
                  <a:extLst>
                    <a:ext uri="{9D8B030D-6E8A-4147-A177-3AD203B41FA5}">
                      <a16:colId xmlns:a16="http://schemas.microsoft.com/office/drawing/2014/main" xmlns="" val="1773016183"/>
                    </a:ext>
                  </a:extLst>
                </a:gridCol>
                <a:gridCol w="979863">
                  <a:extLst>
                    <a:ext uri="{9D8B030D-6E8A-4147-A177-3AD203B41FA5}">
                      <a16:colId xmlns:a16="http://schemas.microsoft.com/office/drawing/2014/main" xmlns="" val="1741351879"/>
                    </a:ext>
                  </a:extLst>
                </a:gridCol>
              </a:tblGrid>
              <a:tr h="550889">
                <a:tc>
                  <a:txBody>
                    <a:bodyPr/>
                    <a:lstStyle/>
                    <a:p>
                      <a:pPr marL="0" marR="0" algn="ctr">
                        <a:spcBef>
                          <a:spcPts val="0"/>
                        </a:spcBef>
                        <a:spcAft>
                          <a:spcPts val="0"/>
                        </a:spcAft>
                      </a:pPr>
                      <a:r>
                        <a:rPr lang="en-US" sz="1500" dirty="0">
                          <a:effectLst/>
                        </a:rPr>
                        <a:t>Element/Story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S1</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S2</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S3</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S4</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S5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S6</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S7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701378011"/>
                  </a:ext>
                </a:extLst>
              </a:tr>
              <a:tr h="275445">
                <a:tc>
                  <a:txBody>
                    <a:bodyPr/>
                    <a:lstStyle/>
                    <a:p>
                      <a:pPr marL="0" marR="0" algn="ctr">
                        <a:spcBef>
                          <a:spcPts val="0"/>
                        </a:spcBef>
                        <a:spcAft>
                          <a:spcPts val="0"/>
                        </a:spcAft>
                      </a:pPr>
                      <a:r>
                        <a:rPr lang="en-US" sz="1500" dirty="0">
                          <a:effectLst/>
                        </a:rPr>
                        <a:t>Slab</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1517.87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1517.87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1517.87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1517.87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1517.87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1517.87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1517.87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168814643"/>
                  </a:ext>
                </a:extLst>
              </a:tr>
              <a:tr h="550889">
                <a:tc>
                  <a:txBody>
                    <a:bodyPr/>
                    <a:lstStyle/>
                    <a:p>
                      <a:pPr marL="0" marR="0" algn="ctr">
                        <a:spcBef>
                          <a:spcPts val="0"/>
                        </a:spcBef>
                        <a:spcAft>
                          <a:spcPts val="0"/>
                        </a:spcAft>
                      </a:pPr>
                      <a:r>
                        <a:rPr lang="en-US" sz="1500" dirty="0">
                          <a:effectLst/>
                        </a:rPr>
                        <a:t>Masonry Wall</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1450</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1450</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1450</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1450</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1450</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1450</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1450</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100074874"/>
                  </a:ext>
                </a:extLst>
              </a:tr>
              <a:tr h="275445">
                <a:tc>
                  <a:txBody>
                    <a:bodyPr/>
                    <a:lstStyle/>
                    <a:p>
                      <a:pPr marL="0" marR="0" algn="ctr">
                        <a:spcBef>
                          <a:spcPts val="0"/>
                        </a:spcBef>
                        <a:spcAft>
                          <a:spcPts val="0"/>
                        </a:spcAft>
                      </a:pPr>
                      <a:r>
                        <a:rPr lang="en-US" sz="1500">
                          <a:effectLst/>
                        </a:rPr>
                        <a:t>SID</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1157.8</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1157.8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1157.8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1157.8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1157.8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1157.8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1157.8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71133183"/>
                  </a:ext>
                </a:extLst>
              </a:tr>
              <a:tr h="275445">
                <a:tc>
                  <a:txBody>
                    <a:bodyPr/>
                    <a:lstStyle/>
                    <a:p>
                      <a:pPr marL="0" marR="0" algn="ctr">
                        <a:spcBef>
                          <a:spcPts val="0"/>
                        </a:spcBef>
                        <a:spcAft>
                          <a:spcPts val="0"/>
                        </a:spcAft>
                      </a:pPr>
                      <a:r>
                        <a:rPr lang="en-US" sz="1500">
                          <a:effectLst/>
                        </a:rPr>
                        <a:t>Stairs</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179.5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179.5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179.5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179.5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179.5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179.5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89.75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2935385"/>
                  </a:ext>
                </a:extLst>
              </a:tr>
              <a:tr h="275445">
                <a:tc>
                  <a:txBody>
                    <a:bodyPr/>
                    <a:lstStyle/>
                    <a:p>
                      <a:pPr marL="0" marR="0" algn="ctr">
                        <a:spcBef>
                          <a:spcPts val="0"/>
                        </a:spcBef>
                        <a:spcAft>
                          <a:spcPts val="0"/>
                        </a:spcAft>
                      </a:pPr>
                      <a:r>
                        <a:rPr lang="en-US" sz="1500">
                          <a:effectLst/>
                        </a:rPr>
                        <a:t>Beams</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696.85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696.85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696.85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696.85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696.85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696.85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696.85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0231403"/>
                  </a:ext>
                </a:extLst>
              </a:tr>
              <a:tr h="275445">
                <a:tc>
                  <a:txBody>
                    <a:bodyPr/>
                    <a:lstStyle/>
                    <a:p>
                      <a:pPr marL="0" marR="0" algn="ctr">
                        <a:spcBef>
                          <a:spcPts val="0"/>
                        </a:spcBef>
                        <a:spcAft>
                          <a:spcPts val="0"/>
                        </a:spcAft>
                      </a:pPr>
                      <a:r>
                        <a:rPr lang="en-US" sz="1500">
                          <a:effectLst/>
                        </a:rPr>
                        <a:t>Columns</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257.5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186</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164.625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157.625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157.625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157.625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78.8125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489638665"/>
                  </a:ext>
                </a:extLst>
              </a:tr>
              <a:tr h="275445">
                <a:tc>
                  <a:txBody>
                    <a:bodyPr/>
                    <a:lstStyle/>
                    <a:p>
                      <a:pPr marL="0" marR="0" algn="ctr">
                        <a:spcBef>
                          <a:spcPts val="0"/>
                        </a:spcBef>
                        <a:spcAft>
                          <a:spcPts val="0"/>
                        </a:spcAft>
                      </a:pPr>
                      <a:r>
                        <a:rPr lang="en-US" sz="1500">
                          <a:effectLst/>
                        </a:rPr>
                        <a:t>Walls</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864.75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532</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532</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532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532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532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266</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726405776"/>
                  </a:ext>
                </a:extLst>
              </a:tr>
              <a:tr h="275445">
                <a:tc>
                  <a:txBody>
                    <a:bodyPr/>
                    <a:lstStyle/>
                    <a:p>
                      <a:pPr marL="0" marR="0" algn="ctr">
                        <a:spcBef>
                          <a:spcPts val="0"/>
                        </a:spcBef>
                        <a:spcAft>
                          <a:spcPts val="0"/>
                        </a:spcAft>
                      </a:pPr>
                      <a:r>
                        <a:rPr lang="en-US" sz="1500">
                          <a:effectLst/>
                        </a:rPr>
                        <a:t>Mass (kN)</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6124.27</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5720.02</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5698.65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5691.65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5691.65</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5691.65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5257.08</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459200492"/>
                  </a:ext>
                </a:extLst>
              </a:tr>
              <a:tr h="275445">
                <a:tc>
                  <a:txBody>
                    <a:bodyPr/>
                    <a:lstStyle/>
                    <a:p>
                      <a:pPr marL="0" marR="0" algn="ctr">
                        <a:spcBef>
                          <a:spcPts val="0"/>
                        </a:spcBef>
                        <a:spcAft>
                          <a:spcPts val="0"/>
                        </a:spcAft>
                      </a:pPr>
                      <a:r>
                        <a:rPr lang="en-US" sz="1500">
                          <a:effectLst/>
                        </a:rPr>
                        <a:t>Mass (ton)</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624.29</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583.08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580.90</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580.19</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580.19</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a:effectLst/>
                        </a:rPr>
                        <a:t>580.19</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500" dirty="0">
                          <a:effectLst/>
                        </a:rPr>
                        <a:t>535.89</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599809569"/>
                  </a:ext>
                </a:extLst>
              </a:tr>
            </a:tbl>
          </a:graphicData>
        </a:graphic>
      </p:graphicFrame>
    </p:spTree>
    <p:extLst>
      <p:ext uri="{BB962C8B-B14F-4D97-AF65-F5344CB8AC3E}">
        <p14:creationId xmlns:p14="http://schemas.microsoft.com/office/powerpoint/2010/main" val="23998182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3118161" cy="800219"/>
          </a:xfrm>
          <a:prstGeom prst="rect">
            <a:avLst/>
          </a:prstGeom>
        </p:spPr>
        <p:txBody>
          <a:bodyPr wrap="none">
            <a:spAutoFit/>
          </a:bodyPr>
          <a:lstStyle/>
          <a:p>
            <a:r>
              <a:rPr lang="en-US" sz="2200" dirty="0" smtClean="0"/>
              <a:t>5- </a:t>
            </a:r>
            <a:r>
              <a:rPr lang="en-US" sz="2400" dirty="0" smtClean="0">
                <a:ea typeface="Calibri" panose="020F0502020204030204" pitchFamily="34" charset="0"/>
                <a:cs typeface="Arial" panose="020B0604020202020204" pitchFamily="34" charset="0"/>
              </a:rPr>
              <a:t>Checks the period:</a:t>
            </a:r>
            <a:endParaRPr lang="en-US" sz="2400" dirty="0" smtClean="0"/>
          </a:p>
          <a:p>
            <a:r>
              <a:rPr lang="en-US" sz="2200" dirty="0" smtClean="0"/>
              <a:t> </a:t>
            </a:r>
            <a:endParaRPr lang="en-US" sz="2200" dirty="0"/>
          </a:p>
        </p:txBody>
      </p:sp>
      <p:sp>
        <p:nvSpPr>
          <p:cNvPr id="3" name="TextBox 2"/>
          <p:cNvSpPr txBox="1"/>
          <p:nvPr/>
        </p:nvSpPr>
        <p:spPr>
          <a:xfrm>
            <a:off x="1332411" y="2357695"/>
            <a:ext cx="5491588" cy="1200329"/>
          </a:xfrm>
          <a:prstGeom prst="rect">
            <a:avLst/>
          </a:prstGeom>
          <a:noFill/>
        </p:spPr>
        <p:txBody>
          <a:bodyPr wrap="square" rtlCol="0">
            <a:spAutoFit/>
          </a:bodyPr>
          <a:lstStyle/>
          <a:p>
            <a:r>
              <a:rPr lang="en-US" dirty="0" smtClean="0"/>
              <a:t>To find the period in Y:</a:t>
            </a:r>
          </a:p>
          <a:p>
            <a:r>
              <a:rPr lang="en-US" dirty="0"/>
              <a:t>Drift values due to (1 KN/m2 – in y-direction)</a:t>
            </a:r>
            <a:br>
              <a:rPr lang="en-US" dirty="0"/>
            </a:br>
            <a:endParaRPr lang="en-US" dirty="0"/>
          </a:p>
          <a:p>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2271168102"/>
              </p:ext>
            </p:extLst>
          </p:nvPr>
        </p:nvGraphicFramePr>
        <p:xfrm>
          <a:off x="938107" y="3174606"/>
          <a:ext cx="8140578" cy="2742867"/>
        </p:xfrm>
        <a:graphic>
          <a:graphicData uri="http://schemas.openxmlformats.org/drawingml/2006/table">
            <a:tbl>
              <a:tblPr firstRow="1" firstCol="1" bandRow="1">
                <a:tableStyleId>{5C22544A-7EE6-4342-B048-85BDC9FD1C3A}</a:tableStyleId>
              </a:tblPr>
              <a:tblGrid>
                <a:gridCol w="1622561">
                  <a:extLst>
                    <a:ext uri="{9D8B030D-6E8A-4147-A177-3AD203B41FA5}">
                      <a16:colId xmlns:a16="http://schemas.microsoft.com/office/drawing/2014/main" xmlns="" val="388179485"/>
                    </a:ext>
                  </a:extLst>
                </a:gridCol>
                <a:gridCol w="1627936">
                  <a:extLst>
                    <a:ext uri="{9D8B030D-6E8A-4147-A177-3AD203B41FA5}">
                      <a16:colId xmlns:a16="http://schemas.microsoft.com/office/drawing/2014/main" xmlns="" val="545922398"/>
                    </a:ext>
                  </a:extLst>
                </a:gridCol>
                <a:gridCol w="1627936">
                  <a:extLst>
                    <a:ext uri="{9D8B030D-6E8A-4147-A177-3AD203B41FA5}">
                      <a16:colId xmlns:a16="http://schemas.microsoft.com/office/drawing/2014/main" xmlns="" val="3326301815"/>
                    </a:ext>
                  </a:extLst>
                </a:gridCol>
                <a:gridCol w="1231928">
                  <a:extLst>
                    <a:ext uri="{9D8B030D-6E8A-4147-A177-3AD203B41FA5}">
                      <a16:colId xmlns:a16="http://schemas.microsoft.com/office/drawing/2014/main" xmlns="" val="1422499919"/>
                    </a:ext>
                  </a:extLst>
                </a:gridCol>
                <a:gridCol w="2030217">
                  <a:extLst>
                    <a:ext uri="{9D8B030D-6E8A-4147-A177-3AD203B41FA5}">
                      <a16:colId xmlns:a16="http://schemas.microsoft.com/office/drawing/2014/main" xmlns="" val="93317260"/>
                    </a:ext>
                  </a:extLst>
                </a:gridCol>
              </a:tblGrid>
              <a:tr h="609526">
                <a:tc>
                  <a:txBody>
                    <a:bodyPr/>
                    <a:lstStyle/>
                    <a:p>
                      <a:pPr marL="0" marR="0">
                        <a:spcBef>
                          <a:spcPts val="0"/>
                        </a:spcBef>
                        <a:spcAft>
                          <a:spcPts val="0"/>
                        </a:spcAft>
                      </a:pPr>
                      <a:r>
                        <a:rPr lang="en-US" sz="1800">
                          <a:effectLst/>
                        </a:rPr>
                        <a:t>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delta1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delta2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delta3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delta average (mm)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272237608"/>
                  </a:ext>
                </a:extLst>
              </a:tr>
              <a:tr h="304763">
                <a:tc>
                  <a:txBody>
                    <a:bodyPr/>
                    <a:lstStyle/>
                    <a:p>
                      <a:pPr marL="0" marR="0" algn="ctr">
                        <a:spcBef>
                          <a:spcPts val="0"/>
                        </a:spcBef>
                        <a:spcAft>
                          <a:spcPts val="0"/>
                        </a:spcAft>
                      </a:pPr>
                      <a:r>
                        <a:rPr lang="en-US" sz="1800">
                          <a:effectLst/>
                        </a:rPr>
                        <a:t>story 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0.27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148707860"/>
                  </a:ext>
                </a:extLst>
              </a:tr>
              <a:tr h="304763">
                <a:tc>
                  <a:txBody>
                    <a:bodyPr/>
                    <a:lstStyle/>
                    <a:p>
                      <a:pPr marL="0" marR="0" algn="ctr">
                        <a:spcBef>
                          <a:spcPts val="0"/>
                        </a:spcBef>
                        <a:spcAft>
                          <a:spcPts val="0"/>
                        </a:spcAft>
                      </a:pPr>
                      <a:r>
                        <a:rPr lang="en-US" sz="1800">
                          <a:effectLst/>
                        </a:rPr>
                        <a:t>story 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0.80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54502244"/>
                  </a:ext>
                </a:extLst>
              </a:tr>
              <a:tr h="304763">
                <a:tc>
                  <a:txBody>
                    <a:bodyPr/>
                    <a:lstStyle/>
                    <a:p>
                      <a:pPr marL="0" marR="0" algn="ctr">
                        <a:spcBef>
                          <a:spcPts val="0"/>
                        </a:spcBef>
                        <a:spcAft>
                          <a:spcPts val="0"/>
                        </a:spcAft>
                      </a:pPr>
                      <a:r>
                        <a:rPr lang="en-US" sz="1800">
                          <a:effectLst/>
                        </a:rPr>
                        <a:t>story 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1.4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1.4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1.4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1.40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915207113"/>
                  </a:ext>
                </a:extLst>
              </a:tr>
              <a:tr h="304763">
                <a:tc>
                  <a:txBody>
                    <a:bodyPr/>
                    <a:lstStyle/>
                    <a:p>
                      <a:pPr marL="0" marR="0" algn="ctr">
                        <a:spcBef>
                          <a:spcPts val="0"/>
                        </a:spcBef>
                        <a:spcAft>
                          <a:spcPts val="0"/>
                        </a:spcAft>
                      </a:pPr>
                      <a:r>
                        <a:rPr lang="en-US" sz="1800">
                          <a:effectLst/>
                        </a:rPr>
                        <a:t>story 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2.1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2.1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2.2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2.13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226023416"/>
                  </a:ext>
                </a:extLst>
              </a:tr>
              <a:tr h="304763">
                <a:tc>
                  <a:txBody>
                    <a:bodyPr/>
                    <a:lstStyle/>
                    <a:p>
                      <a:pPr marL="0" marR="0" algn="ctr">
                        <a:spcBef>
                          <a:spcPts val="0"/>
                        </a:spcBef>
                        <a:spcAft>
                          <a:spcPts val="0"/>
                        </a:spcAft>
                      </a:pPr>
                      <a:r>
                        <a:rPr lang="en-US" sz="1800">
                          <a:effectLst/>
                        </a:rPr>
                        <a:t>story 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2.8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2.9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dirty="0">
                          <a:effectLst/>
                        </a:rPr>
                        <a:t>2.93</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773427243"/>
                  </a:ext>
                </a:extLst>
              </a:tr>
              <a:tr h="304763">
                <a:tc>
                  <a:txBody>
                    <a:bodyPr/>
                    <a:lstStyle/>
                    <a:p>
                      <a:pPr marL="0" marR="0" algn="ctr">
                        <a:spcBef>
                          <a:spcPts val="0"/>
                        </a:spcBef>
                        <a:spcAft>
                          <a:spcPts val="0"/>
                        </a:spcAft>
                      </a:pPr>
                      <a:r>
                        <a:rPr lang="en-US" sz="1800">
                          <a:effectLst/>
                        </a:rPr>
                        <a:t>story 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3.73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9707052"/>
                  </a:ext>
                </a:extLst>
              </a:tr>
              <a:tr h="304763">
                <a:tc>
                  <a:txBody>
                    <a:bodyPr/>
                    <a:lstStyle/>
                    <a:p>
                      <a:pPr marL="0" marR="0" algn="ctr">
                        <a:spcBef>
                          <a:spcPts val="0"/>
                        </a:spcBef>
                        <a:spcAft>
                          <a:spcPts val="0"/>
                        </a:spcAft>
                      </a:pPr>
                      <a:r>
                        <a:rPr lang="en-US" sz="1800">
                          <a:effectLst/>
                        </a:rPr>
                        <a:t>story 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4.3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4.5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4.7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dirty="0">
                          <a:effectLst/>
                        </a:rPr>
                        <a:t>4.50</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234722599"/>
                  </a:ext>
                </a:extLst>
              </a:tr>
            </a:tbl>
          </a:graphicData>
        </a:graphic>
      </p:graphicFrame>
    </p:spTree>
    <p:extLst>
      <p:ext uri="{BB962C8B-B14F-4D97-AF65-F5344CB8AC3E}">
        <p14:creationId xmlns:p14="http://schemas.microsoft.com/office/powerpoint/2010/main" val="4281059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3118161" cy="800219"/>
          </a:xfrm>
          <a:prstGeom prst="rect">
            <a:avLst/>
          </a:prstGeom>
        </p:spPr>
        <p:txBody>
          <a:bodyPr wrap="none">
            <a:spAutoFit/>
          </a:bodyPr>
          <a:lstStyle/>
          <a:p>
            <a:r>
              <a:rPr lang="en-US" sz="2200" dirty="0" smtClean="0"/>
              <a:t>5- </a:t>
            </a:r>
            <a:r>
              <a:rPr lang="en-US" sz="2400" dirty="0" smtClean="0">
                <a:ea typeface="Calibri" panose="020F0502020204030204" pitchFamily="34" charset="0"/>
                <a:cs typeface="Arial" panose="020B0604020202020204" pitchFamily="34" charset="0"/>
              </a:rPr>
              <a:t>Checks the period:</a:t>
            </a:r>
            <a:endParaRPr lang="en-US" sz="2400" dirty="0" smtClean="0"/>
          </a:p>
          <a:p>
            <a:r>
              <a:rPr lang="en-US" sz="2200" dirty="0" smtClean="0"/>
              <a:t> </a:t>
            </a:r>
            <a:endParaRPr lang="en-US" sz="2200" dirty="0"/>
          </a:p>
        </p:txBody>
      </p:sp>
      <p:sp>
        <p:nvSpPr>
          <p:cNvPr id="3" name="TextBox 2"/>
          <p:cNvSpPr txBox="1"/>
          <p:nvPr/>
        </p:nvSpPr>
        <p:spPr>
          <a:xfrm>
            <a:off x="1332411" y="2357695"/>
            <a:ext cx="2913017" cy="646331"/>
          </a:xfrm>
          <a:prstGeom prst="rect">
            <a:avLst/>
          </a:prstGeom>
          <a:noFill/>
        </p:spPr>
        <p:txBody>
          <a:bodyPr wrap="square" rtlCol="0">
            <a:spAutoFit/>
          </a:bodyPr>
          <a:lstStyle/>
          <a:p>
            <a:r>
              <a:rPr lang="en-US" dirty="0"/>
              <a:t>Period in Y:</a:t>
            </a:r>
          </a:p>
          <a:p>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1595764393"/>
              </p:ext>
            </p:extLst>
          </p:nvPr>
        </p:nvGraphicFramePr>
        <p:xfrm>
          <a:off x="907154" y="3004026"/>
          <a:ext cx="8053965" cy="2926510"/>
        </p:xfrm>
        <a:graphic>
          <a:graphicData uri="http://schemas.openxmlformats.org/drawingml/2006/table">
            <a:tbl>
              <a:tblPr firstRow="1" firstCol="1" bandRow="1">
                <a:tableStyleId>{5C22544A-7EE6-4342-B048-85BDC9FD1C3A}</a:tableStyleId>
              </a:tblPr>
              <a:tblGrid>
                <a:gridCol w="1287074">
                  <a:extLst>
                    <a:ext uri="{9D8B030D-6E8A-4147-A177-3AD203B41FA5}">
                      <a16:colId xmlns:a16="http://schemas.microsoft.com/office/drawing/2014/main" xmlns="" val="31050455"/>
                    </a:ext>
                  </a:extLst>
                </a:gridCol>
                <a:gridCol w="1318099">
                  <a:extLst>
                    <a:ext uri="{9D8B030D-6E8A-4147-A177-3AD203B41FA5}">
                      <a16:colId xmlns:a16="http://schemas.microsoft.com/office/drawing/2014/main" xmlns="" val="2391361204"/>
                    </a:ext>
                  </a:extLst>
                </a:gridCol>
                <a:gridCol w="1307462">
                  <a:extLst>
                    <a:ext uri="{9D8B030D-6E8A-4147-A177-3AD203B41FA5}">
                      <a16:colId xmlns:a16="http://schemas.microsoft.com/office/drawing/2014/main" xmlns="" val="1016626834"/>
                    </a:ext>
                  </a:extLst>
                </a:gridCol>
                <a:gridCol w="1341146">
                  <a:extLst>
                    <a:ext uri="{9D8B030D-6E8A-4147-A177-3AD203B41FA5}">
                      <a16:colId xmlns:a16="http://schemas.microsoft.com/office/drawing/2014/main" xmlns="" val="637922635"/>
                    </a:ext>
                  </a:extLst>
                </a:gridCol>
                <a:gridCol w="1443083">
                  <a:extLst>
                    <a:ext uri="{9D8B030D-6E8A-4147-A177-3AD203B41FA5}">
                      <a16:colId xmlns:a16="http://schemas.microsoft.com/office/drawing/2014/main" xmlns="" val="2858019739"/>
                    </a:ext>
                  </a:extLst>
                </a:gridCol>
                <a:gridCol w="1357101">
                  <a:extLst>
                    <a:ext uri="{9D8B030D-6E8A-4147-A177-3AD203B41FA5}">
                      <a16:colId xmlns:a16="http://schemas.microsoft.com/office/drawing/2014/main" xmlns="" val="835129563"/>
                    </a:ext>
                  </a:extLst>
                </a:gridCol>
              </a:tblGrid>
              <a:tr h="585302">
                <a:tc>
                  <a:txBody>
                    <a:bodyPr/>
                    <a:lstStyle/>
                    <a:p>
                      <a:pPr marL="0" marR="0">
                        <a:spcBef>
                          <a:spcPts val="0"/>
                        </a:spcBef>
                        <a:spcAft>
                          <a:spcPts val="0"/>
                        </a:spcAft>
                      </a:pPr>
                      <a:r>
                        <a:rPr lang="en-US" sz="1800">
                          <a:effectLst/>
                        </a:rPr>
                        <a:t>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mass</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force</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delta</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Mass*(delta^2)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force*delta</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96980078"/>
                  </a:ext>
                </a:extLst>
              </a:tr>
              <a:tr h="292651">
                <a:tc>
                  <a:txBody>
                    <a:bodyPr/>
                    <a:lstStyle/>
                    <a:p>
                      <a:pPr marL="0" marR="0" algn="ctr">
                        <a:spcBef>
                          <a:spcPts val="0"/>
                        </a:spcBef>
                        <a:spcAft>
                          <a:spcPts val="0"/>
                        </a:spcAft>
                      </a:pPr>
                      <a:r>
                        <a:rPr lang="en-US" sz="1800">
                          <a:effectLst/>
                        </a:rPr>
                        <a:t>S1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624.29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0.0002667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4.44E-05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0.088267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080474644"/>
                  </a:ext>
                </a:extLst>
              </a:tr>
              <a:tr h="292651">
                <a:tc>
                  <a:txBody>
                    <a:bodyPr/>
                    <a:lstStyle/>
                    <a:p>
                      <a:pPr marL="0" marR="0" algn="ctr">
                        <a:spcBef>
                          <a:spcPts val="0"/>
                        </a:spcBef>
                        <a:spcAft>
                          <a:spcPts val="0"/>
                        </a:spcAft>
                      </a:pPr>
                      <a:r>
                        <a:rPr lang="en-US" sz="1800">
                          <a:effectLst/>
                        </a:rPr>
                        <a:t>S2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583.08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0.0008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0.000373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0.2648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797590956"/>
                  </a:ext>
                </a:extLst>
              </a:tr>
              <a:tr h="292651">
                <a:tc>
                  <a:txBody>
                    <a:bodyPr/>
                    <a:lstStyle/>
                    <a:p>
                      <a:pPr marL="0" marR="0" algn="ctr">
                        <a:spcBef>
                          <a:spcPts val="0"/>
                        </a:spcBef>
                        <a:spcAft>
                          <a:spcPts val="0"/>
                        </a:spcAft>
                      </a:pPr>
                      <a:r>
                        <a:rPr lang="en-US" sz="1800">
                          <a:effectLst/>
                        </a:rPr>
                        <a:t>S3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580.90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0.0014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0.001139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0.4634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79816789"/>
                  </a:ext>
                </a:extLst>
              </a:tr>
              <a:tr h="292651">
                <a:tc>
                  <a:txBody>
                    <a:bodyPr/>
                    <a:lstStyle/>
                    <a:p>
                      <a:pPr marL="0" marR="0" algn="ctr">
                        <a:spcBef>
                          <a:spcPts val="0"/>
                        </a:spcBef>
                        <a:spcAft>
                          <a:spcPts val="0"/>
                        </a:spcAft>
                      </a:pPr>
                      <a:r>
                        <a:rPr lang="en-US" sz="1800">
                          <a:effectLst/>
                        </a:rPr>
                        <a:t>S4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580.19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0.0021333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0.002641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0.706133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983105927"/>
                  </a:ext>
                </a:extLst>
              </a:tr>
              <a:tr h="292651">
                <a:tc>
                  <a:txBody>
                    <a:bodyPr/>
                    <a:lstStyle/>
                    <a:p>
                      <a:pPr marL="0" marR="0" algn="ctr">
                        <a:spcBef>
                          <a:spcPts val="0"/>
                        </a:spcBef>
                        <a:spcAft>
                          <a:spcPts val="0"/>
                        </a:spcAft>
                      </a:pPr>
                      <a:r>
                        <a:rPr lang="en-US" sz="1800">
                          <a:effectLst/>
                        </a:rPr>
                        <a:t>S5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580.19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0.0029333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0.004992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0.970933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441748068"/>
                  </a:ext>
                </a:extLst>
              </a:tr>
              <a:tr h="292651">
                <a:tc>
                  <a:txBody>
                    <a:bodyPr/>
                    <a:lstStyle/>
                    <a:p>
                      <a:pPr marL="0" marR="0" algn="ctr">
                        <a:spcBef>
                          <a:spcPts val="0"/>
                        </a:spcBef>
                        <a:spcAft>
                          <a:spcPts val="0"/>
                        </a:spcAft>
                      </a:pPr>
                      <a:r>
                        <a:rPr lang="en-US" sz="1800">
                          <a:effectLst/>
                        </a:rPr>
                        <a:t>S6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580.19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0.0037333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dirty="0">
                          <a:effectLst/>
                        </a:rPr>
                        <a:t>0.008087</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1.235733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881777104"/>
                  </a:ext>
                </a:extLst>
              </a:tr>
              <a:tr h="292651">
                <a:tc>
                  <a:txBody>
                    <a:bodyPr/>
                    <a:lstStyle/>
                    <a:p>
                      <a:pPr marL="0" marR="0" algn="ctr">
                        <a:spcBef>
                          <a:spcPts val="0"/>
                        </a:spcBef>
                        <a:spcAft>
                          <a:spcPts val="0"/>
                        </a:spcAft>
                      </a:pPr>
                      <a:r>
                        <a:rPr lang="en-US" sz="1800">
                          <a:effectLst/>
                        </a:rPr>
                        <a:t>S7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535.89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331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0.0045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0.010852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1.4895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867846108"/>
                  </a:ext>
                </a:extLst>
              </a:tr>
              <a:tr h="292651">
                <a:tc gridSpan="4">
                  <a:txBody>
                    <a:bodyPr/>
                    <a:lstStyle/>
                    <a:p>
                      <a:pPr marL="0" marR="0" algn="ctr">
                        <a:spcBef>
                          <a:spcPts val="0"/>
                        </a:spcBef>
                        <a:spcAft>
                          <a:spcPts val="0"/>
                        </a:spcAft>
                      </a:pPr>
                      <a:r>
                        <a:rPr lang="en-US" sz="1800">
                          <a:effectLst/>
                        </a:rPr>
                        <a:t>Total</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800">
                          <a:effectLst/>
                        </a:rPr>
                        <a:t>0.028127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dirty="0">
                          <a:effectLst/>
                        </a:rPr>
                        <a:t>5.218767</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139748894"/>
                  </a:ext>
                </a:extLst>
              </a:tr>
            </a:tbl>
          </a:graphicData>
        </a:graphic>
      </p:graphicFrame>
    </p:spTree>
    <p:extLst>
      <p:ext uri="{BB962C8B-B14F-4D97-AF65-F5344CB8AC3E}">
        <p14:creationId xmlns:p14="http://schemas.microsoft.com/office/powerpoint/2010/main" val="30651087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3118161" cy="800219"/>
          </a:xfrm>
          <a:prstGeom prst="rect">
            <a:avLst/>
          </a:prstGeom>
        </p:spPr>
        <p:txBody>
          <a:bodyPr wrap="none">
            <a:spAutoFit/>
          </a:bodyPr>
          <a:lstStyle/>
          <a:p>
            <a:r>
              <a:rPr lang="en-US" sz="2200" dirty="0" smtClean="0"/>
              <a:t>5- </a:t>
            </a:r>
            <a:r>
              <a:rPr lang="en-US" sz="2400" dirty="0" smtClean="0">
                <a:ea typeface="Calibri" panose="020F0502020204030204" pitchFamily="34" charset="0"/>
                <a:cs typeface="Arial" panose="020B0604020202020204" pitchFamily="34" charset="0"/>
              </a:rPr>
              <a:t>Checks the period:</a:t>
            </a:r>
            <a:endParaRPr lang="en-US" sz="2400" dirty="0" smtClean="0"/>
          </a:p>
          <a:p>
            <a:r>
              <a:rPr lang="en-US" sz="2200" dirty="0" smtClean="0"/>
              <a:t> </a:t>
            </a:r>
            <a:endParaRPr lang="en-US" sz="2200" dirty="0"/>
          </a:p>
        </p:txBody>
      </p:sp>
      <p:sp>
        <p:nvSpPr>
          <p:cNvPr id="3" name="TextBox 2"/>
          <p:cNvSpPr txBox="1"/>
          <p:nvPr/>
        </p:nvSpPr>
        <p:spPr>
          <a:xfrm>
            <a:off x="1332411" y="2357695"/>
            <a:ext cx="2913017" cy="646331"/>
          </a:xfrm>
          <a:prstGeom prst="rect">
            <a:avLst/>
          </a:prstGeom>
          <a:noFill/>
        </p:spPr>
        <p:txBody>
          <a:bodyPr wrap="square" rtlCol="0">
            <a:spAutoFit/>
          </a:bodyPr>
          <a:lstStyle/>
          <a:p>
            <a:r>
              <a:rPr lang="en-US" dirty="0"/>
              <a:t>Period in Y:</a:t>
            </a:r>
          </a:p>
          <a:p>
            <a:endParaRPr lang="en-US" dirty="0" smtClean="0"/>
          </a:p>
        </p:txBody>
      </p:sp>
      <mc:AlternateContent xmlns:mc="http://schemas.openxmlformats.org/markup-compatibility/2006" xmlns:a14="http://schemas.microsoft.com/office/drawing/2010/main">
        <mc:Choice Requires="a14">
          <p:sp>
            <p:nvSpPr>
              <p:cNvPr id="4" name="Rectangle 3"/>
              <p:cNvSpPr/>
              <p:nvPr/>
            </p:nvSpPr>
            <p:spPr>
              <a:xfrm>
                <a:off x="938109" y="3004026"/>
                <a:ext cx="5865452" cy="9106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0">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𝑎𝑛𝑎𝑙𝑦𝑡𝑖𝑐𝑎𝑙</m:t>
                          </m:r>
                          <m:r>
                            <a:rPr lang="en-US" i="0">
                              <a:latin typeface="Cambria Math" panose="02040503050406030204" pitchFamily="18" charset="0"/>
                            </a:rPr>
                            <m:t> </m:t>
                          </m:r>
                          <m:r>
                            <a:rPr lang="en-US" i="1">
                              <a:latin typeface="Cambria Math" panose="02040503050406030204" pitchFamily="18" charset="0"/>
                            </a:rPr>
                            <m:t>𝑠𝑜𝑙𝑢𝑡𝑖𝑜𝑛</m:t>
                          </m:r>
                        </m:e>
                      </m:d>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14</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028127</m:t>
                              </m:r>
                            </m:num>
                            <m:den>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218767</m:t>
                              </m:r>
                            </m:den>
                          </m:f>
                        </m:e>
                      </m:rad>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4610</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938109" y="3004026"/>
                <a:ext cx="5865452" cy="910699"/>
              </a:xfrm>
              <a:prstGeom prst="rect">
                <a:avLst/>
              </a:prstGeom>
              <a:blipFill>
                <a:blip r:embed="rId3"/>
                <a:stretch>
                  <a:fillRect/>
                </a:stretch>
              </a:blipFill>
            </p:spPr>
            <p:txBody>
              <a:bodyPr/>
              <a:lstStyle/>
              <a:p>
                <a:r>
                  <a:rPr lang="en-US">
                    <a:noFill/>
                  </a:rPr>
                  <a:t> </a:t>
                </a:r>
              </a:p>
            </p:txBody>
          </p:sp>
        </mc:Fallback>
      </mc:AlternateContent>
      <p:pic>
        <p:nvPicPr>
          <p:cNvPr id="8" name="Picture 7" descr="C:\Users\Omar Barham\Desktop\UN\Graduation Project\PICTURE\periodY.JPG"/>
          <p:cNvPicPr/>
          <p:nvPr/>
        </p:nvPicPr>
        <p:blipFill>
          <a:blip r:embed="rId4">
            <a:extLst>
              <a:ext uri="{28A0092B-C50C-407E-A947-70E740481C1C}">
                <a14:useLocalDpi xmlns:a14="http://schemas.microsoft.com/office/drawing/2010/main" val="0"/>
              </a:ext>
            </a:extLst>
          </a:blip>
          <a:srcRect/>
          <a:stretch>
            <a:fillRect/>
          </a:stretch>
        </p:blipFill>
        <p:spPr bwMode="auto">
          <a:xfrm>
            <a:off x="1273628" y="4334788"/>
            <a:ext cx="6198326" cy="655223"/>
          </a:xfrm>
          <a:prstGeom prst="rect">
            <a:avLst/>
          </a:prstGeom>
          <a:noFill/>
          <a:ln>
            <a:noFill/>
          </a:ln>
        </p:spPr>
      </p:pic>
      <mc:AlternateContent xmlns:mc="http://schemas.openxmlformats.org/markup-compatibility/2006" xmlns:a14="http://schemas.microsoft.com/office/drawing/2010/main">
        <mc:Choice Requires="a14">
          <p:sp>
            <p:nvSpPr>
              <p:cNvPr id="7" name="Rectangle 6"/>
              <p:cNvSpPr/>
              <p:nvPr/>
            </p:nvSpPr>
            <p:spPr>
              <a:xfrm>
                <a:off x="1204592" y="5571765"/>
                <a:ext cx="555370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𝐸𝑟𝑟𝑜𝑟</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4820</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4610</m:t>
                          </m:r>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4820</m:t>
                          </m:r>
                        </m:den>
                      </m:f>
                      <m:r>
                        <a:rPr lang="en-US" i="0">
                          <a:latin typeface="Cambria Math" panose="02040503050406030204" pitchFamily="18" charset="0"/>
                        </a:rPr>
                        <m:t>=</m:t>
                      </m:r>
                      <m:r>
                        <a:rPr lang="en-US" i="0">
                          <a:latin typeface="Cambria Math" panose="02040503050406030204" pitchFamily="18" charset="0"/>
                        </a:rPr>
                        <m:t>4</m:t>
                      </m:r>
                      <m:r>
                        <a:rPr lang="en-US" i="0">
                          <a:latin typeface="Cambria Math" panose="02040503050406030204" pitchFamily="18" charset="0"/>
                        </a:rPr>
                        <m:t>.</m:t>
                      </m:r>
                      <m:r>
                        <a:rPr lang="en-US" i="0">
                          <a:latin typeface="Cambria Math" panose="02040503050406030204" pitchFamily="18" charset="0"/>
                        </a:rPr>
                        <m:t>35</m:t>
                      </m:r>
                      <m:r>
                        <a:rPr lang="en-US" i="0">
                          <a:latin typeface="Cambria Math" panose="02040503050406030204" pitchFamily="18" charset="0"/>
                        </a:rPr>
                        <m:t> %&lt;</m:t>
                      </m:r>
                      <m:r>
                        <a:rPr lang="en-US" i="0">
                          <a:latin typeface="Cambria Math" panose="02040503050406030204" pitchFamily="18" charset="0"/>
                        </a:rPr>
                        <m:t>5</m:t>
                      </m:r>
                      <m:r>
                        <a:rPr lang="en-US" i="0">
                          <a:latin typeface="Cambria Math" panose="02040503050406030204" pitchFamily="18" charset="0"/>
                        </a:rPr>
                        <m:t> %……….</m:t>
                      </m:r>
                      <m:r>
                        <a:rPr lang="en-US" i="1">
                          <a:latin typeface="Cambria Math" panose="02040503050406030204" pitchFamily="18" charset="0"/>
                        </a:rPr>
                        <m:t>𝑜𝑘</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204592" y="5571765"/>
                <a:ext cx="5553700" cy="612732"/>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417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2) </a:t>
            </a:r>
            <a:r>
              <a:rPr lang="en-US" sz="3200" dirty="0"/>
              <a:t>Preliminary dimensions and 3D </a:t>
            </a:r>
            <a:r>
              <a:rPr lang="en-US" sz="3200" dirty="0" smtClean="0"/>
              <a:t>model</a:t>
            </a:r>
            <a:r>
              <a:rPr lang="en-US" sz="3000" dirty="0" smtClean="0"/>
              <a:t>:</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Checks</a:t>
            </a:r>
          </a:p>
        </p:txBody>
      </p:sp>
      <p:sp>
        <p:nvSpPr>
          <p:cNvPr id="9" name="Rectangle 8"/>
          <p:cNvSpPr/>
          <p:nvPr/>
        </p:nvSpPr>
        <p:spPr>
          <a:xfrm>
            <a:off x="938109" y="1783744"/>
            <a:ext cx="6931706" cy="461665"/>
          </a:xfrm>
          <a:prstGeom prst="rect">
            <a:avLst/>
          </a:prstGeom>
        </p:spPr>
        <p:txBody>
          <a:bodyPr wrap="none">
            <a:spAutoFit/>
          </a:bodyPr>
          <a:lstStyle/>
          <a:p>
            <a:r>
              <a:rPr lang="en-US" sz="2200" dirty="0" smtClean="0"/>
              <a:t>6- </a:t>
            </a:r>
            <a:r>
              <a:rPr lang="en-US" sz="2400" dirty="0">
                <a:ea typeface="Calibri" panose="020F0502020204030204" pitchFamily="34" charset="0"/>
                <a:cs typeface="Arial" panose="020B0604020202020204" pitchFamily="34" charset="0"/>
              </a:rPr>
              <a:t>Check if torsion mode exist in 1st two modes:</a:t>
            </a:r>
            <a:r>
              <a:rPr lang="en-US" sz="2200" dirty="0" smtClean="0"/>
              <a:t> </a:t>
            </a:r>
            <a:endParaRPr lang="en-US" sz="2200" dirty="0"/>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611641" y="2798715"/>
            <a:ext cx="9799456" cy="2661559"/>
          </a:xfrm>
          <a:prstGeom prst="rect">
            <a:avLst/>
          </a:prstGeom>
        </p:spPr>
      </p:pic>
    </p:spTree>
    <p:extLst>
      <p:ext uri="{BB962C8B-B14F-4D97-AF65-F5344CB8AC3E}">
        <p14:creationId xmlns:p14="http://schemas.microsoft.com/office/powerpoint/2010/main" val="35903073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35115" y="2680138"/>
            <a:ext cx="8040415" cy="738664"/>
          </a:xfrm>
          <a:prstGeom prst="rect">
            <a:avLst/>
          </a:prstGeom>
          <a:noFill/>
        </p:spPr>
        <p:txBody>
          <a:bodyPr wrap="square" rtlCol="0">
            <a:spAutoFit/>
          </a:bodyPr>
          <a:lstStyle/>
          <a:p>
            <a:pPr algn="ctr"/>
            <a:r>
              <a:rPr lang="en-US" sz="4200" dirty="0"/>
              <a:t>Dynamic Analysis</a:t>
            </a:r>
          </a:p>
        </p:txBody>
      </p:sp>
    </p:spTree>
    <p:extLst>
      <p:ext uri="{BB962C8B-B14F-4D97-AF65-F5344CB8AC3E}">
        <p14:creationId xmlns:p14="http://schemas.microsoft.com/office/powerpoint/2010/main" val="936409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84286" y="813631"/>
            <a:ext cx="8040415" cy="738664"/>
          </a:xfrm>
          <a:prstGeom prst="rect">
            <a:avLst/>
          </a:prstGeom>
          <a:noFill/>
        </p:spPr>
        <p:txBody>
          <a:bodyPr wrap="square" rtlCol="0">
            <a:spAutoFit/>
          </a:bodyPr>
          <a:lstStyle/>
          <a:p>
            <a:pPr algn="ctr"/>
            <a:r>
              <a:rPr lang="en-US" sz="4200" dirty="0" smtClean="0"/>
              <a:t>Introduction</a:t>
            </a:r>
            <a:endParaRPr lang="en-US" sz="4200" dirty="0"/>
          </a:p>
        </p:txBody>
      </p:sp>
      <p:sp>
        <p:nvSpPr>
          <p:cNvPr id="2" name="TextBox 1"/>
          <p:cNvSpPr txBox="1"/>
          <p:nvPr/>
        </p:nvSpPr>
        <p:spPr>
          <a:xfrm>
            <a:off x="1583703" y="2234153"/>
            <a:ext cx="7440998" cy="3539430"/>
          </a:xfrm>
          <a:prstGeom prst="rect">
            <a:avLst/>
          </a:prstGeom>
          <a:noFill/>
        </p:spPr>
        <p:txBody>
          <a:bodyPr wrap="square" rtlCol="0">
            <a:spAutoFit/>
          </a:bodyPr>
          <a:lstStyle/>
          <a:p>
            <a:pPr marL="457200" indent="-457200">
              <a:buFont typeface="Wingdings" panose="05000000000000000000" pitchFamily="2" charset="2"/>
              <a:buChar char="q"/>
            </a:pPr>
            <a:r>
              <a:rPr lang="en-US" sz="2800" dirty="0" smtClean="0">
                <a:latin typeface="Times New Roman" pitchFamily="18" charset="0"/>
                <a:cs typeface="Times New Roman" pitchFamily="18" charset="0"/>
              </a:rPr>
              <a:t>Hotel is </a:t>
            </a:r>
            <a:r>
              <a:rPr lang="en-US" sz="2800" dirty="0">
                <a:latin typeface="Times New Roman" pitchFamily="18" charset="0"/>
                <a:cs typeface="Times New Roman" pitchFamily="18" charset="0"/>
              </a:rPr>
              <a:t>located in </a:t>
            </a:r>
            <a:r>
              <a:rPr lang="en-US" sz="2800" dirty="0" smtClean="0">
                <a:latin typeface="Times New Roman" pitchFamily="18" charset="0"/>
                <a:cs typeface="Times New Roman" pitchFamily="18" charset="0"/>
              </a:rPr>
              <a:t>Nablus  </a:t>
            </a:r>
            <a:r>
              <a:rPr lang="en-US" sz="2800" dirty="0">
                <a:latin typeface="Times New Roman" pitchFamily="18" charset="0"/>
                <a:cs typeface="Times New Roman" pitchFamily="18" charset="0"/>
              </a:rPr>
              <a:t>city</a:t>
            </a:r>
            <a:r>
              <a:rPr lang="en-US" sz="2800" dirty="0" smtClean="0">
                <a:latin typeface="Times New Roman" pitchFamily="18" charset="0"/>
                <a:cs typeface="Times New Roman" pitchFamily="18" charset="0"/>
              </a:rPr>
              <a:t>.</a:t>
            </a:r>
          </a:p>
          <a:p>
            <a:endParaRPr lang="en-US" sz="2800" dirty="0">
              <a:latin typeface="Times New Roman" pitchFamily="18" charset="0"/>
              <a:cs typeface="Times New Roman" pitchFamily="18" charset="0"/>
            </a:endParaRPr>
          </a:p>
          <a:p>
            <a:pPr marL="457200" indent="-457200">
              <a:buFont typeface="Wingdings" panose="05000000000000000000" pitchFamily="2" charset="2"/>
              <a:buChar char="q"/>
            </a:pPr>
            <a:r>
              <a:rPr lang="en-US" sz="2800" dirty="0">
                <a:latin typeface="Times New Roman" pitchFamily="18" charset="0"/>
                <a:cs typeface="Times New Roman" pitchFamily="18" charset="0"/>
              </a:rPr>
              <a:t>The </a:t>
            </a:r>
            <a:r>
              <a:rPr lang="en-US" sz="2800" dirty="0" smtClean="0">
                <a:latin typeface="Times New Roman" pitchFamily="18" charset="0"/>
                <a:cs typeface="Times New Roman" pitchFamily="18" charset="0"/>
              </a:rPr>
              <a:t>Hotel </a:t>
            </a:r>
            <a:r>
              <a:rPr lang="en-US" sz="2800" dirty="0">
                <a:latin typeface="Times New Roman" pitchFamily="18" charset="0"/>
                <a:cs typeface="Times New Roman" pitchFamily="18" charset="0"/>
              </a:rPr>
              <a:t>is composed of two </a:t>
            </a:r>
            <a:r>
              <a:rPr lang="en-US" sz="2800" dirty="0" smtClean="0">
                <a:latin typeface="Times New Roman" pitchFamily="18" charset="0"/>
                <a:cs typeface="Times New Roman" pitchFamily="18" charset="0"/>
              </a:rPr>
              <a:t>Blocks, </a:t>
            </a:r>
            <a:r>
              <a:rPr lang="en-US" sz="2800" dirty="0">
                <a:latin typeface="Times New Roman" pitchFamily="18" charset="0"/>
                <a:cs typeface="Times New Roman" pitchFamily="18" charset="0"/>
              </a:rPr>
              <a:t>A and B</a:t>
            </a:r>
            <a:r>
              <a:rPr lang="en-US" sz="2800" dirty="0" smtClean="0">
                <a:latin typeface="Times New Roman" pitchFamily="18" charset="0"/>
                <a:cs typeface="Times New Roman" pitchFamily="18" charset="0"/>
              </a:rPr>
              <a:t>.</a:t>
            </a:r>
          </a:p>
          <a:p>
            <a:endParaRPr lang="en-US" sz="2800" dirty="0">
              <a:latin typeface="Times New Roman" pitchFamily="18" charset="0"/>
              <a:cs typeface="Times New Roman" pitchFamily="18" charset="0"/>
            </a:endParaRPr>
          </a:p>
          <a:p>
            <a:pPr marL="457200" indent="-457200">
              <a:buFont typeface="Wingdings" panose="05000000000000000000" pitchFamily="2" charset="2"/>
              <a:buChar char="q"/>
            </a:pPr>
            <a:r>
              <a:rPr lang="en-US" sz="2800" dirty="0" smtClean="0">
                <a:latin typeface="Times New Roman" pitchFamily="18" charset="0"/>
                <a:cs typeface="Times New Roman" pitchFamily="18" charset="0"/>
              </a:rPr>
              <a:t>Both of block A,B have a 7 stories </a:t>
            </a:r>
          </a:p>
          <a:p>
            <a:endParaRPr lang="en-US" sz="2800" dirty="0">
              <a:latin typeface="Times New Roman" pitchFamily="18" charset="0"/>
              <a:cs typeface="Times New Roman" pitchFamily="18" charset="0"/>
            </a:endParaRPr>
          </a:p>
          <a:p>
            <a:pPr marL="457200" indent="-457200">
              <a:buFont typeface="Wingdings" panose="05000000000000000000" pitchFamily="2" charset="2"/>
              <a:buChar char="q"/>
            </a:pPr>
            <a:r>
              <a:rPr lang="en-US" sz="2800" dirty="0">
                <a:latin typeface="Times New Roman" pitchFamily="18" charset="0"/>
                <a:cs typeface="Times New Roman" pitchFamily="18" charset="0"/>
              </a:rPr>
              <a:t>The total area of structure is </a:t>
            </a:r>
            <a:r>
              <a:rPr lang="en-US" sz="2800" dirty="0" smtClean="0">
                <a:latin typeface="Times New Roman" pitchFamily="18" charset="0"/>
                <a:cs typeface="Times New Roman" pitchFamily="18" charset="0"/>
              </a:rPr>
              <a:t>5400 </a:t>
            </a:r>
            <a:r>
              <a:rPr lang="en-US" sz="2800" dirty="0">
                <a:latin typeface="Times New Roman" pitchFamily="18" charset="0"/>
                <a:cs typeface="Times New Roman" pitchFamily="18" charset="0"/>
              </a:rPr>
              <a:t>m</a:t>
            </a:r>
            <a:r>
              <a:rPr lang="en-US" sz="2800" baseline="30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a:t>
            </a:r>
          </a:p>
          <a:p>
            <a:endParaRPr lang="en-US" sz="2800" dirty="0"/>
          </a:p>
        </p:txBody>
      </p:sp>
    </p:spTree>
    <p:extLst>
      <p:ext uri="{BB962C8B-B14F-4D97-AF65-F5344CB8AC3E}">
        <p14:creationId xmlns:p14="http://schemas.microsoft.com/office/powerpoint/2010/main" val="8145405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2" y="1840429"/>
            <a:ext cx="3252652" cy="400110"/>
          </a:xfrm>
          <a:prstGeom prst="rect">
            <a:avLst/>
          </a:prstGeom>
          <a:noFill/>
        </p:spPr>
        <p:txBody>
          <a:bodyPr wrap="square" rtlCol="0">
            <a:spAutoFit/>
          </a:bodyPr>
          <a:lstStyle/>
          <a:p>
            <a:r>
              <a:rPr lang="en-US" sz="2000" dirty="0"/>
              <a:t>1- Site classifications </a:t>
            </a:r>
          </a:p>
        </p:txBody>
      </p:sp>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759921" y="3448594"/>
            <a:ext cx="8359231" cy="3137989"/>
          </a:xfrm>
          <a:prstGeom prst="rect">
            <a:avLst/>
          </a:prstGeom>
        </p:spPr>
      </p:pic>
      <mc:AlternateContent xmlns:mc="http://schemas.openxmlformats.org/markup-compatibility/2006" xmlns:a14="http://schemas.microsoft.com/office/drawing/2010/main">
        <mc:Choice Requires="a14">
          <p:sp>
            <p:nvSpPr>
              <p:cNvPr id="3" name="Rectangle 2"/>
              <p:cNvSpPr/>
              <p:nvPr/>
            </p:nvSpPr>
            <p:spPr>
              <a:xfrm>
                <a:off x="1301834" y="2499238"/>
                <a:ext cx="6096000" cy="910699"/>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𝑆𝑢</m:t>
                      </m:r>
                      <m:r>
                        <a:rPr lang="en-US" i="0">
                          <a:latin typeface="Cambria Math" panose="02040503050406030204" pitchFamily="18" charset="0"/>
                        </a:rPr>
                        <m:t> = </m:t>
                      </m:r>
                      <m:f>
                        <m:fPr>
                          <m:ctrlPr>
                            <a:rPr lang="en-US" i="1">
                              <a:latin typeface="Cambria Math" panose="02040503050406030204" pitchFamily="18" charset="0"/>
                            </a:rPr>
                          </m:ctrlPr>
                        </m:fPr>
                        <m:num>
                          <m:r>
                            <a:rPr lang="en-US" i="0">
                              <a:latin typeface="Cambria Math" panose="02040503050406030204" pitchFamily="18" charset="0"/>
                            </a:rPr>
                            <m:t>250</m:t>
                          </m:r>
                          <m:r>
                            <a:rPr lang="en-US" i="0">
                              <a:latin typeface="Cambria Math" panose="02040503050406030204" pitchFamily="18" charset="0"/>
                            </a:rPr>
                            <m:t> </m:t>
                          </m:r>
                          <m:r>
                            <a:rPr lang="en-US" i="1">
                              <a:latin typeface="Cambria Math" panose="02040503050406030204" pitchFamily="18" charset="0"/>
                            </a:rPr>
                            <m:t>𝐾</m:t>
                          </m:r>
                          <m:f>
                            <m:fPr>
                              <m:type m:val="lin"/>
                              <m:ctrlPr>
                                <a:rPr lang="en-US" i="1">
                                  <a:latin typeface="Cambria Math" panose="02040503050406030204" pitchFamily="18" charset="0"/>
                                </a:rPr>
                              </m:ctrlPr>
                            </m:fPr>
                            <m:num>
                              <m:r>
                                <a:rPr lang="en-US" i="1">
                                  <a:latin typeface="Cambria Math" panose="02040503050406030204" pitchFamily="18" charset="0"/>
                                </a:rPr>
                                <m:t>𝑁</m:t>
                              </m:r>
                            </m:num>
                            <m:den>
                              <m:r>
                                <a:rPr lang="en-US" i="0">
                                  <a:latin typeface="Cambria Math" panose="02040503050406030204" pitchFamily="18" charset="0"/>
                                </a:rPr>
                                <m:t> </m:t>
                              </m:r>
                            </m:den>
                          </m:f>
                          <m:r>
                            <a:rPr lang="en-US" i="1">
                              <a:latin typeface="Cambria Math" panose="02040503050406030204" pitchFamily="18" charset="0"/>
                            </a:rPr>
                            <m:t>𝑚</m:t>
                          </m:r>
                          <m:r>
                            <a:rPr lang="en-US" i="0">
                              <a:latin typeface="Cambria Math" panose="02040503050406030204" pitchFamily="18" charset="0"/>
                            </a:rPr>
                            <m:t>2</m:t>
                          </m:r>
                          <m:r>
                            <a:rPr lang="en-US" i="0">
                              <a:latin typeface="Cambria Math" panose="02040503050406030204" pitchFamily="18" charset="0"/>
                            </a:rPr>
                            <m:t> </m:t>
                          </m:r>
                        </m:num>
                        <m:den>
                          <m:r>
                            <a:rPr lang="en-US" i="0">
                              <a:latin typeface="Cambria Math" panose="02040503050406030204" pitchFamily="18" charset="0"/>
                            </a:rPr>
                            <m:t>2</m:t>
                          </m:r>
                        </m:den>
                      </m:f>
                      <m:r>
                        <a:rPr lang="en-US" i="0">
                          <a:latin typeface="Cambria Math" panose="02040503050406030204" pitchFamily="18" charset="0"/>
                        </a:rPr>
                        <m:t>=</m:t>
                      </m:r>
                      <m:r>
                        <a:rPr lang="en-US" i="0">
                          <a:latin typeface="Cambria Math" panose="02040503050406030204" pitchFamily="18" charset="0"/>
                        </a:rPr>
                        <m:t>125</m:t>
                      </m:r>
                      <m:f>
                        <m:fPr>
                          <m:ctrlPr>
                            <a:rPr lang="en-US" i="1">
                              <a:latin typeface="Cambria Math" panose="02040503050406030204" pitchFamily="18" charset="0"/>
                            </a:rPr>
                          </m:ctrlPr>
                        </m:fPr>
                        <m:num>
                          <m:r>
                            <a:rPr lang="en-US" i="1">
                              <a:latin typeface="Cambria Math" panose="02040503050406030204" pitchFamily="18" charset="0"/>
                            </a:rPr>
                            <m:t>𝑘𝑁</m:t>
                          </m:r>
                        </m:num>
                        <m:den>
                          <m:r>
                            <a:rPr lang="en-US" i="1">
                              <a:latin typeface="Cambria Math" panose="02040503050406030204" pitchFamily="18" charset="0"/>
                            </a:rPr>
                            <m:t>𝑚</m:t>
                          </m:r>
                          <m:r>
                            <a:rPr lang="en-US" i="0">
                              <a:latin typeface="Cambria Math" panose="02040503050406030204" pitchFamily="18" charset="0"/>
                            </a:rPr>
                            <m:t>2</m:t>
                          </m:r>
                        </m:den>
                      </m:f>
                      <m:r>
                        <a:rPr lang="en-US" i="0">
                          <a:latin typeface="Cambria Math" panose="02040503050406030204" pitchFamily="18" charset="0"/>
                        </a:rPr>
                        <m:t>  &gt; </m:t>
                      </m:r>
                      <m:r>
                        <a:rPr lang="en-US" i="0">
                          <a:latin typeface="Cambria Math" panose="02040503050406030204" pitchFamily="18" charset="0"/>
                        </a:rPr>
                        <m:t>2000</m:t>
                      </m:r>
                      <m:r>
                        <a:rPr lang="en-US" i="1">
                          <a:latin typeface="Cambria Math" panose="02040503050406030204" pitchFamily="18" charset="0"/>
                        </a:rPr>
                        <m:t>𝑃𝑠𝑖</m:t>
                      </m:r>
                      <m:d>
                        <m:dPr>
                          <m:ctrlPr>
                            <a:rPr lang="en-US" i="1">
                              <a:latin typeface="Cambria Math" panose="02040503050406030204" pitchFamily="18" charset="0"/>
                            </a:rPr>
                          </m:ctrlPr>
                        </m:dPr>
                        <m:e>
                          <m:r>
                            <a:rPr lang="en-US" i="0">
                              <a:latin typeface="Cambria Math" panose="02040503050406030204" pitchFamily="18" charset="0"/>
                            </a:rPr>
                            <m:t>100</m:t>
                          </m:r>
                          <m:f>
                            <m:fPr>
                              <m:ctrlPr>
                                <a:rPr lang="en-US" i="1">
                                  <a:latin typeface="Cambria Math" panose="02040503050406030204" pitchFamily="18" charset="0"/>
                                </a:rPr>
                              </m:ctrlPr>
                            </m:fPr>
                            <m:num>
                              <m:r>
                                <a:rPr lang="en-US" i="1">
                                  <a:latin typeface="Cambria Math" panose="02040503050406030204" pitchFamily="18" charset="0"/>
                                </a:rPr>
                                <m:t>𝐾𝑁</m:t>
                              </m:r>
                            </m:num>
                            <m:den>
                              <m:r>
                                <a:rPr lang="en-US" i="1">
                                  <a:latin typeface="Cambria Math" panose="02040503050406030204" pitchFamily="18" charset="0"/>
                                </a:rPr>
                                <m:t>𝑚</m:t>
                              </m:r>
                              <m:r>
                                <a:rPr lang="en-US" i="0">
                                  <a:latin typeface="Cambria Math" panose="02040503050406030204" pitchFamily="18" charset="0"/>
                                </a:rPr>
                                <m:t>2</m:t>
                              </m:r>
                            </m:den>
                          </m:f>
                        </m:e>
                      </m:d>
                      <m:r>
                        <a:rPr lang="en-US" i="0">
                          <a:latin typeface="Cambria Math" panose="02040503050406030204" pitchFamily="18" charset="0"/>
                        </a:rPr>
                        <m:t>→  →</m:t>
                      </m:r>
                      <m:r>
                        <a:rPr lang="en-US" i="1">
                          <a:latin typeface="Cambria Math" panose="02040503050406030204" pitchFamily="18" charset="0"/>
                        </a:rPr>
                        <m:t>𝑆𝑜</m:t>
                      </m:r>
                      <m:r>
                        <a:rPr lang="en-US" i="0">
                          <a:latin typeface="Cambria Math" panose="02040503050406030204" pitchFamily="18" charset="0"/>
                        </a:rPr>
                        <m:t> </m:t>
                      </m:r>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𝑒</m:t>
                      </m:r>
                      <m:r>
                        <a:rPr lang="en-US" i="0">
                          <a:latin typeface="Cambria Math" panose="02040503050406030204" pitchFamily="18" charset="0"/>
                        </a:rPr>
                        <m:t> </m:t>
                      </m:r>
                      <m:r>
                        <a:rPr lang="en-US" i="1">
                          <a:latin typeface="Cambria Math" panose="02040503050406030204" pitchFamily="18" charset="0"/>
                        </a:rPr>
                        <m:t>𝑠𝑜𝑖𝑙</m:t>
                      </m:r>
                      <m:r>
                        <a:rPr lang="en-US" i="0">
                          <a:latin typeface="Cambria Math" panose="02040503050406030204" pitchFamily="18" charset="0"/>
                        </a:rPr>
                        <m:t> </m:t>
                      </m:r>
                      <m:r>
                        <a:rPr lang="en-US" i="1">
                          <a:latin typeface="Cambria Math" panose="02040503050406030204" pitchFamily="18" charset="0"/>
                        </a:rPr>
                        <m:t>𝑖𝑠</m:t>
                      </m:r>
                      <m:r>
                        <a:rPr lang="en-US" i="0">
                          <a:latin typeface="Cambria Math" panose="02040503050406030204" pitchFamily="18" charset="0"/>
                        </a:rPr>
                        <m:t> </m:t>
                      </m:r>
                      <m:r>
                        <a:rPr lang="en-US" i="1">
                          <a:latin typeface="Cambria Math" panose="02040503050406030204" pitchFamily="18" charset="0"/>
                        </a:rPr>
                        <m:t>𝑐𝑙𝑎𝑠𝑠𝑖𝑓𝑖𝑒𝑑</m:t>
                      </m:r>
                      <m:r>
                        <a:rPr lang="en-US" i="0">
                          <a:latin typeface="Cambria Math" panose="02040503050406030204" pitchFamily="18" charset="0"/>
                        </a:rPr>
                        <m:t> </m:t>
                      </m:r>
                      <m:r>
                        <a:rPr lang="en-US" i="1">
                          <a:latin typeface="Cambria Math" panose="02040503050406030204" pitchFamily="18" charset="0"/>
                        </a:rPr>
                        <m:t>𝑎𝑠</m:t>
                      </m:r>
                      <m:r>
                        <a:rPr lang="en-US" i="0">
                          <a:latin typeface="Cambria Math" panose="02040503050406030204" pitchFamily="18" charset="0"/>
                        </a:rPr>
                        <m:t> </m:t>
                      </m:r>
                      <m:r>
                        <a:rPr lang="en-US" b="1" i="1">
                          <a:latin typeface="Cambria Math" panose="02040503050406030204" pitchFamily="18" charset="0"/>
                        </a:rPr>
                        <m:t>𝑪</m:t>
                      </m:r>
                      <m:r>
                        <a:rPr lang="en-US" b="0" i="0">
                          <a:latin typeface="Cambria Math" panose="02040503050406030204" pitchFamily="18" charset="0"/>
                        </a:rPr>
                        <m:t> </m:t>
                      </m:r>
                      <m:r>
                        <a:rPr lang="en-US" b="1" i="1">
                          <a:latin typeface="Cambria Math" panose="02040503050406030204" pitchFamily="18" charset="0"/>
                        </a:rPr>
                        <m:t>𝒄𝒍𝒂𝒔𝒔</m:t>
                      </m:r>
                      <m:r>
                        <a:rPr lang="en-US" b="0" i="0">
                          <a:latin typeface="Cambria Math" panose="02040503050406030204" pitchFamily="18" charset="0"/>
                        </a:rPr>
                        <m:t> </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1301834" y="2499238"/>
                <a:ext cx="6096000" cy="910699"/>
              </a:xfrm>
              <a:prstGeom prst="rect">
                <a:avLst/>
              </a:prstGeom>
              <a:blipFill>
                <a:blip r:embed="rId4"/>
                <a:stretch>
                  <a:fillRect b="-5369"/>
                </a:stretch>
              </a:blipFill>
            </p:spPr>
            <p:txBody>
              <a:bodyPr/>
              <a:lstStyle/>
              <a:p>
                <a:r>
                  <a:rPr lang="en-US">
                    <a:noFill/>
                  </a:rPr>
                  <a:t> </a:t>
                </a:r>
              </a:p>
            </p:txBody>
          </p:sp>
        </mc:Fallback>
      </mc:AlternateContent>
    </p:spTree>
    <p:extLst>
      <p:ext uri="{BB962C8B-B14F-4D97-AF65-F5344CB8AC3E}">
        <p14:creationId xmlns:p14="http://schemas.microsoft.com/office/powerpoint/2010/main" val="25754842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smtClean="0"/>
              <a:t>2- </a:t>
            </a:r>
            <a:r>
              <a:rPr lang="en-US" sz="2000" dirty="0"/>
              <a:t>Seismic Zone factor and design seismic spectral acceleration (SD1, SDs):</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866056" y="2313919"/>
            <a:ext cx="3317132" cy="4544081"/>
          </a:xfrm>
          <a:prstGeom prst="rect">
            <a:avLst/>
          </a:prstGeom>
        </p:spPr>
      </p:pic>
      <p:sp>
        <p:nvSpPr>
          <p:cNvPr id="4" name="TextBox 3"/>
          <p:cNvSpPr txBox="1"/>
          <p:nvPr/>
        </p:nvSpPr>
        <p:spPr>
          <a:xfrm>
            <a:off x="1371600" y="2667862"/>
            <a:ext cx="4140926" cy="646331"/>
          </a:xfrm>
          <a:prstGeom prst="rect">
            <a:avLst/>
          </a:prstGeom>
          <a:noFill/>
        </p:spPr>
        <p:txBody>
          <a:bodyPr wrap="square" rtlCol="0">
            <a:spAutoFit/>
          </a:bodyPr>
          <a:lstStyle/>
          <a:p>
            <a:r>
              <a:rPr lang="en-US" dirty="0"/>
              <a:t>The hotel located in Nablus city which is in Zone 2B, and has Z = 0.2 g</a:t>
            </a:r>
          </a:p>
        </p:txBody>
      </p:sp>
    </p:spTree>
    <p:extLst>
      <p:ext uri="{BB962C8B-B14F-4D97-AF65-F5344CB8AC3E}">
        <p14:creationId xmlns:p14="http://schemas.microsoft.com/office/powerpoint/2010/main" val="33112759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smtClean="0"/>
              <a:t>2- </a:t>
            </a:r>
            <a:r>
              <a:rPr lang="en-US" sz="2000" dirty="0"/>
              <a:t>Seismic Zone factor and design seismic spectral acceleration (SD1, SDs):</a:t>
            </a:r>
          </a:p>
        </p:txBody>
      </p:sp>
      <mc:AlternateContent xmlns:mc="http://schemas.openxmlformats.org/markup-compatibility/2006" xmlns:a14="http://schemas.microsoft.com/office/drawing/2010/main">
        <mc:Choice Requires="a14">
          <p:sp>
            <p:nvSpPr>
              <p:cNvPr id="3" name="Rectangle 2"/>
              <p:cNvSpPr/>
              <p:nvPr/>
            </p:nvSpPr>
            <p:spPr>
              <a:xfrm>
                <a:off x="1301834" y="2517740"/>
                <a:ext cx="6096000" cy="923330"/>
              </a:xfrm>
              <a:prstGeom prst="rect">
                <a:avLst/>
              </a:prstGeom>
            </p:spPr>
            <p:txBody>
              <a:bodyPr>
                <a:spAutoFit/>
              </a:bodyPr>
              <a:lstStyle/>
              <a:p>
                <a:pPr lvl="0"/>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ea typeface="Calibri" panose="020F0502020204030204" pitchFamily="34" charset="0"/>
                          <a:cs typeface="Arial" panose="020B0604020202020204" pitchFamily="34" charset="0"/>
                        </a:rPr>
                        <m:t>𝑆𝑠</m:t>
                      </m:r>
                      <m:r>
                        <a:rPr lang="en-US" i="1" smtClean="0">
                          <a:latin typeface="Cambria Math" panose="02040503050406030204" pitchFamily="18" charset="0"/>
                          <a:ea typeface="Calibri" panose="020F0502020204030204" pitchFamily="34" charset="0"/>
                          <a:cs typeface="Arial" panose="020B0604020202020204" pitchFamily="34" charset="0"/>
                        </a:rPr>
                        <m:t>= </m:t>
                      </m:r>
                      <m:r>
                        <a:rPr lang="en-US" i="1" smtClean="0">
                          <a:latin typeface="Cambria Math" panose="02040503050406030204" pitchFamily="18" charset="0"/>
                          <a:ea typeface="Calibri" panose="020F0502020204030204" pitchFamily="34" charset="0"/>
                          <a:cs typeface="Arial" panose="020B0604020202020204" pitchFamily="34" charset="0"/>
                        </a:rPr>
                        <m:t>2</m:t>
                      </m:r>
                      <m:r>
                        <a:rPr lang="en-US" i="1" smtClean="0">
                          <a:latin typeface="Cambria Math" panose="02040503050406030204" pitchFamily="18" charset="0"/>
                          <a:ea typeface="Calibri" panose="020F0502020204030204" pitchFamily="34" charset="0"/>
                          <a:cs typeface="Arial" panose="020B0604020202020204" pitchFamily="34" charset="0"/>
                        </a:rPr>
                        <m:t>.</m:t>
                      </m:r>
                      <m:r>
                        <a:rPr lang="en-US" i="1" smtClean="0">
                          <a:latin typeface="Cambria Math" panose="02040503050406030204" pitchFamily="18" charset="0"/>
                          <a:ea typeface="Calibri" panose="020F0502020204030204" pitchFamily="34" charset="0"/>
                          <a:cs typeface="Arial" panose="020B0604020202020204" pitchFamily="34" charset="0"/>
                        </a:rPr>
                        <m:t>5</m:t>
                      </m:r>
                      <m:r>
                        <a:rPr lang="en-US" i="1" smtClean="0">
                          <a:latin typeface="Cambria Math" panose="02040503050406030204" pitchFamily="18" charset="0"/>
                          <a:ea typeface="Calibri" panose="020F0502020204030204" pitchFamily="34" charset="0"/>
                          <a:cs typeface="Arial" panose="020B0604020202020204" pitchFamily="34" charset="0"/>
                        </a:rPr>
                        <m:t> × </m:t>
                      </m:r>
                      <m:r>
                        <a:rPr lang="en-US" i="1" smtClean="0">
                          <a:latin typeface="Cambria Math" panose="02040503050406030204" pitchFamily="18" charset="0"/>
                          <a:ea typeface="Calibri" panose="020F0502020204030204" pitchFamily="34" charset="0"/>
                          <a:cs typeface="Arial" panose="020B0604020202020204" pitchFamily="34" charset="0"/>
                        </a:rPr>
                        <m:t>𝑍</m:t>
                      </m:r>
                      <m:r>
                        <a:rPr lang="en-US" i="1" smtClean="0">
                          <a:latin typeface="Cambria Math" panose="02040503050406030204" pitchFamily="18" charset="0"/>
                          <a:ea typeface="Calibri" panose="020F0502020204030204" pitchFamily="34" charset="0"/>
                          <a:cs typeface="Arial" panose="020B0604020202020204" pitchFamily="34" charset="0"/>
                        </a:rPr>
                        <m:t> = </m:t>
                      </m:r>
                      <m:r>
                        <a:rPr lang="en-US" i="1" smtClean="0">
                          <a:latin typeface="Cambria Math" panose="02040503050406030204" pitchFamily="18" charset="0"/>
                          <a:ea typeface="Calibri" panose="020F0502020204030204" pitchFamily="34" charset="0"/>
                          <a:cs typeface="Arial" panose="020B0604020202020204" pitchFamily="34" charset="0"/>
                        </a:rPr>
                        <m:t>2</m:t>
                      </m:r>
                      <m:r>
                        <a:rPr lang="en-US" i="1" smtClean="0">
                          <a:latin typeface="Cambria Math" panose="02040503050406030204" pitchFamily="18" charset="0"/>
                          <a:ea typeface="Calibri" panose="020F0502020204030204" pitchFamily="34" charset="0"/>
                          <a:cs typeface="Arial" panose="020B0604020202020204" pitchFamily="34" charset="0"/>
                        </a:rPr>
                        <m:t>.</m:t>
                      </m:r>
                      <m:r>
                        <a:rPr lang="en-US" i="1" smtClean="0">
                          <a:latin typeface="Cambria Math" panose="02040503050406030204" pitchFamily="18" charset="0"/>
                          <a:ea typeface="Calibri" panose="020F0502020204030204" pitchFamily="34" charset="0"/>
                          <a:cs typeface="Arial" panose="020B0604020202020204" pitchFamily="34" charset="0"/>
                        </a:rPr>
                        <m:t>5</m:t>
                      </m:r>
                      <m:r>
                        <a:rPr lang="en-US" i="1" smtClean="0">
                          <a:latin typeface="Cambria Math" panose="02040503050406030204" pitchFamily="18" charset="0"/>
                          <a:ea typeface="Calibri" panose="020F0502020204030204" pitchFamily="34" charset="0"/>
                          <a:cs typeface="Arial" panose="020B0604020202020204" pitchFamily="34" charset="0"/>
                        </a:rPr>
                        <m:t> ×</m:t>
                      </m:r>
                      <m:r>
                        <a:rPr lang="en-US" i="1" smtClean="0">
                          <a:latin typeface="Cambria Math" panose="02040503050406030204" pitchFamily="18" charset="0"/>
                          <a:ea typeface="Calibri" panose="020F0502020204030204" pitchFamily="34" charset="0"/>
                          <a:cs typeface="Arial" panose="020B0604020202020204" pitchFamily="34" charset="0"/>
                        </a:rPr>
                        <m:t>0</m:t>
                      </m:r>
                      <m:r>
                        <a:rPr lang="en-US" i="1" smtClean="0">
                          <a:latin typeface="Cambria Math" panose="02040503050406030204" pitchFamily="18" charset="0"/>
                          <a:ea typeface="Calibri" panose="020F0502020204030204" pitchFamily="34" charset="0"/>
                          <a:cs typeface="Arial" panose="020B0604020202020204" pitchFamily="34" charset="0"/>
                        </a:rPr>
                        <m:t>.</m:t>
                      </m:r>
                      <m:r>
                        <a:rPr lang="en-US" i="1" smtClean="0">
                          <a:latin typeface="Cambria Math" panose="02040503050406030204" pitchFamily="18" charset="0"/>
                          <a:ea typeface="Calibri" panose="020F0502020204030204" pitchFamily="34" charset="0"/>
                          <a:cs typeface="Arial" panose="020B0604020202020204" pitchFamily="34" charset="0"/>
                        </a:rPr>
                        <m:t>2</m:t>
                      </m:r>
                      <m:r>
                        <a:rPr lang="en-US" i="1" smtClean="0">
                          <a:latin typeface="Cambria Math" panose="02040503050406030204" pitchFamily="18" charset="0"/>
                          <a:ea typeface="Calibri" panose="020F0502020204030204" pitchFamily="34" charset="0"/>
                          <a:cs typeface="Arial" panose="020B0604020202020204" pitchFamily="34" charset="0"/>
                        </a:rPr>
                        <m:t>=</m:t>
                      </m:r>
                      <m:r>
                        <a:rPr lang="en-US" i="1" smtClean="0">
                          <a:latin typeface="Cambria Math" panose="02040503050406030204" pitchFamily="18" charset="0"/>
                          <a:ea typeface="Calibri" panose="020F0502020204030204" pitchFamily="34" charset="0"/>
                          <a:cs typeface="Arial" panose="020B0604020202020204" pitchFamily="34" charset="0"/>
                        </a:rPr>
                        <m:t>0</m:t>
                      </m:r>
                      <m:r>
                        <a:rPr lang="en-US" i="1" smtClean="0">
                          <a:latin typeface="Cambria Math" panose="02040503050406030204" pitchFamily="18" charset="0"/>
                          <a:ea typeface="Calibri" panose="020F0502020204030204" pitchFamily="34" charset="0"/>
                          <a:cs typeface="Arial" panose="020B0604020202020204" pitchFamily="34" charset="0"/>
                        </a:rPr>
                        <m:t>.</m:t>
                      </m:r>
                      <m:r>
                        <a:rPr lang="en-US" i="1" smtClean="0">
                          <a:latin typeface="Cambria Math" panose="02040503050406030204" pitchFamily="18" charset="0"/>
                          <a:ea typeface="Calibri" panose="020F0502020204030204" pitchFamily="34" charset="0"/>
                          <a:cs typeface="Arial" panose="020B0604020202020204" pitchFamily="34" charset="0"/>
                        </a:rPr>
                        <m:t>5</m:t>
                      </m:r>
                    </m:oMath>
                  </m:oMathPara>
                </a14:m>
                <a:endParaRPr lang="en-US" i="1" dirty="0" smtClean="0">
                  <a:latin typeface="Cambria Math" panose="020405030504060302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𝑆</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𝑍</m:t>
                      </m:r>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m:t>
                      </m:r>
                      <m:r>
                        <a:rPr lang="en-US" i="1">
                          <a:latin typeface="Cambria Math" panose="02040503050406030204" pitchFamily="18" charset="0"/>
                          <a:ea typeface="Calibri" panose="020F0502020204030204" pitchFamily="34" charset="0"/>
                          <a:cs typeface="Arial" panose="020B0604020202020204" pitchFamily="34" charset="0"/>
                        </a:rPr>
                        <m:t>  </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lvl="0"/>
                <a:endParaRPr lang="en-US" i="1" dirty="0" smtClean="0">
                  <a:latin typeface="Cambria Math" panose="02040503050406030204" pitchFamily="18"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301834" y="2517740"/>
                <a:ext cx="6096000" cy="92333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301834" y="4712834"/>
                <a:ext cx="6096000" cy="923330"/>
              </a:xfrm>
              <a:prstGeom prst="rect">
                <a:avLst/>
              </a:prstGeom>
            </p:spPr>
            <p:txBody>
              <a:bodyPr>
                <a:spAutoFit/>
              </a:bodyPr>
              <a:lstStyle/>
              <a:p>
                <a:pPr lvl="0"/>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ea typeface="Calibri" panose="020F0502020204030204" pitchFamily="34" charset="0"/>
                          <a:cs typeface="Arial" panose="020B0604020202020204" pitchFamily="34" charset="0"/>
                        </a:rPr>
                        <m:t>𝑆𝑀𝑆</m:t>
                      </m:r>
                      <m:r>
                        <a:rPr lang="en-US" i="1" smtClean="0">
                          <a:latin typeface="Cambria Math" panose="02040503050406030204" pitchFamily="18" charset="0"/>
                          <a:ea typeface="Calibri" panose="020F0502020204030204" pitchFamily="34" charset="0"/>
                          <a:cs typeface="Arial" panose="020B0604020202020204" pitchFamily="34" charset="0"/>
                        </a:rPr>
                        <m:t>= </m:t>
                      </m:r>
                      <m:r>
                        <a:rPr lang="en-US" i="1" smtClean="0">
                          <a:latin typeface="Cambria Math" panose="02040503050406030204" pitchFamily="18" charset="0"/>
                          <a:ea typeface="Calibri" panose="020F0502020204030204" pitchFamily="34" charset="0"/>
                          <a:cs typeface="Arial" panose="020B0604020202020204" pitchFamily="34" charset="0"/>
                        </a:rPr>
                        <m:t>𝐹𝑎</m:t>
                      </m:r>
                      <m:r>
                        <a:rPr lang="en-US" i="1" smtClean="0">
                          <a:latin typeface="Cambria Math" panose="02040503050406030204" pitchFamily="18" charset="0"/>
                          <a:ea typeface="Calibri" panose="020F0502020204030204" pitchFamily="34" charset="0"/>
                          <a:cs typeface="Arial" panose="020B0604020202020204" pitchFamily="34" charset="0"/>
                        </a:rPr>
                        <m:t>×</m:t>
                      </m:r>
                      <m:r>
                        <a:rPr lang="en-US" i="1" smtClean="0">
                          <a:latin typeface="Cambria Math" panose="02040503050406030204" pitchFamily="18" charset="0"/>
                          <a:ea typeface="Calibri" panose="020F0502020204030204" pitchFamily="34" charset="0"/>
                          <a:cs typeface="Arial" panose="020B0604020202020204" pitchFamily="34" charset="0"/>
                        </a:rPr>
                        <m:t>𝑆𝑠</m:t>
                      </m:r>
                    </m:oMath>
                  </m:oMathPara>
                </a14:m>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𝑆𝑀</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𝐹𝑣</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𝑆</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 </m:t>
                      </m:r>
                    </m:oMath>
                  </m:oMathPara>
                </a14:m>
                <a:endParaRPr lang="en-US" dirty="0"/>
              </a:p>
              <a:p>
                <a:pPr lvl="0"/>
                <a:r>
                  <a:rPr lang="en-US" dirty="0">
                    <a:latin typeface="Times New Roman" panose="02020603050405020304" pitchFamily="18" charset="0"/>
                    <a:ea typeface="Calibri" panose="020F0502020204030204" pitchFamily="34" charset="0"/>
                    <a:cs typeface="Arial" panose="020B0604020202020204" pitchFamily="34" charset="0"/>
                  </a:rPr>
                  <a:t>  </a:t>
                </a:r>
              </a:p>
            </p:txBody>
          </p:sp>
        </mc:Choice>
        <mc:Fallback xmlns="">
          <p:sp>
            <p:nvSpPr>
              <p:cNvPr id="7" name="Rectangle 6"/>
              <p:cNvSpPr>
                <a:spLocks noRot="1" noChangeAspect="1" noMove="1" noResize="1" noEditPoints="1" noAdjustHandles="1" noChangeArrowheads="1" noChangeShapeType="1" noTextEdit="1"/>
              </p:cNvSpPr>
              <p:nvPr/>
            </p:nvSpPr>
            <p:spPr>
              <a:xfrm>
                <a:off x="1301834" y="4712834"/>
                <a:ext cx="6096000" cy="923330"/>
              </a:xfrm>
              <a:prstGeom prst="rect">
                <a:avLst/>
              </a:prstGeom>
              <a:blipFill>
                <a:blip r:embed="rId4"/>
                <a:stretch>
                  <a:fillRect/>
                </a:stretch>
              </a:blipFill>
            </p:spPr>
            <p:txBody>
              <a:bodyPr/>
              <a:lstStyle/>
              <a:p>
                <a:r>
                  <a:rPr lang="en-US">
                    <a:noFill/>
                  </a:rPr>
                  <a:t> </a:t>
                </a:r>
              </a:p>
            </p:txBody>
          </p:sp>
        </mc:Fallback>
      </mc:AlternateContent>
      <p:sp>
        <p:nvSpPr>
          <p:cNvPr id="9" name="Rectangle 8"/>
          <p:cNvSpPr/>
          <p:nvPr/>
        </p:nvSpPr>
        <p:spPr>
          <a:xfrm>
            <a:off x="1097181" y="3512303"/>
            <a:ext cx="7824750" cy="923330"/>
          </a:xfrm>
          <a:prstGeom prst="rect">
            <a:avLst/>
          </a:prstGeom>
        </p:spPr>
        <p:txBody>
          <a:bodyPr wrap="square">
            <a:spAutoFit/>
          </a:bodyPr>
          <a:lstStyle/>
          <a:p>
            <a:r>
              <a:rPr lang="en-US" dirty="0" smtClean="0"/>
              <a:t>Determine </a:t>
            </a:r>
            <a:r>
              <a:rPr lang="en-US" dirty="0"/>
              <a:t>the maximum considered earthquake spectral response accelerations adjusted for site class effects, SMS at short period and SM1 at long period according to IBC 1613.3.3:</a:t>
            </a:r>
          </a:p>
        </p:txBody>
      </p:sp>
    </p:spTree>
    <p:extLst>
      <p:ext uri="{BB962C8B-B14F-4D97-AF65-F5344CB8AC3E}">
        <p14:creationId xmlns:p14="http://schemas.microsoft.com/office/powerpoint/2010/main" val="17953693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smtClean="0"/>
              <a:t>2- </a:t>
            </a:r>
            <a:r>
              <a:rPr lang="en-US" sz="2000" dirty="0"/>
              <a:t>Seismic Zone factor and design seismic spectral acceleration (SD1, SDs):</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953490" y="2240538"/>
            <a:ext cx="8242762" cy="2158365"/>
          </a:xfrm>
          <a:prstGeom prst="rect">
            <a:avLst/>
          </a:prstGeom>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1188621" y="4398903"/>
            <a:ext cx="8242762" cy="2459097"/>
          </a:xfrm>
          <a:prstGeom prst="rect">
            <a:avLst/>
          </a:prstGeom>
        </p:spPr>
      </p:pic>
    </p:spTree>
    <p:extLst>
      <p:ext uri="{BB962C8B-B14F-4D97-AF65-F5344CB8AC3E}">
        <p14:creationId xmlns:p14="http://schemas.microsoft.com/office/powerpoint/2010/main" val="26411012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smtClean="0"/>
              <a:t>2- </a:t>
            </a:r>
            <a:r>
              <a:rPr lang="en-US" sz="2000" dirty="0"/>
              <a:t>Seismic Zone factor and design seismic spectral acceleration (SD1, SDs):</a:t>
            </a:r>
          </a:p>
        </p:txBody>
      </p:sp>
      <mc:AlternateContent xmlns:mc="http://schemas.openxmlformats.org/markup-compatibility/2006" xmlns:a14="http://schemas.microsoft.com/office/drawing/2010/main">
        <mc:Choice Requires="a14">
          <p:sp>
            <p:nvSpPr>
              <p:cNvPr id="3" name="Rectangle 2"/>
              <p:cNvSpPr/>
              <p:nvPr/>
            </p:nvSpPr>
            <p:spPr>
              <a:xfrm>
                <a:off x="1097181" y="2772020"/>
                <a:ext cx="380867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𝑆𝑀𝑆</m:t>
                      </m:r>
                      <m:r>
                        <a:rPr lang="en-US" i="0">
                          <a:latin typeface="Cambria Math" panose="02040503050406030204" pitchFamily="18" charset="0"/>
                        </a:rPr>
                        <m:t>= </m:t>
                      </m:r>
                      <m:r>
                        <a:rPr lang="en-US" i="1">
                          <a:latin typeface="Cambria Math" panose="02040503050406030204" pitchFamily="18" charset="0"/>
                        </a:rPr>
                        <m:t>𝐹𝑎</m:t>
                      </m:r>
                      <m:r>
                        <a:rPr lang="en-US" i="0">
                          <a:latin typeface="Cambria Math" panose="02040503050406030204" pitchFamily="18" charset="0"/>
                        </a:rPr>
                        <m:t>×</m:t>
                      </m:r>
                      <m:r>
                        <a:rPr lang="en-US" i="1">
                          <a:latin typeface="Cambria Math" panose="02040503050406030204" pitchFamily="18" charset="0"/>
                        </a:rPr>
                        <m:t>𝑆𝑠</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 </m:t>
                      </m:r>
                      <m:r>
                        <a:rPr lang="en-US" i="1">
                          <a:latin typeface="Cambria Math" panose="02040503050406030204" pitchFamily="18" charset="0"/>
                        </a:rPr>
                        <m:t>𝑔</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1097181" y="2772020"/>
                <a:ext cx="3808671" cy="369332"/>
              </a:xfrm>
              <a:prstGeom prst="rect">
                <a:avLst/>
              </a:prstGeom>
              <a:blipFill>
                <a:blip r:embed="rId3"/>
                <a:stretch>
                  <a:fillRect b="-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275881" y="2772020"/>
                <a:ext cx="426943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𝑆𝑀</m:t>
                      </m:r>
                      <m:r>
                        <a:rPr lang="en-US" i="0">
                          <a:latin typeface="Cambria Math" panose="02040503050406030204" pitchFamily="18" charset="0"/>
                        </a:rPr>
                        <m:t>1</m:t>
                      </m:r>
                      <m:r>
                        <a:rPr lang="en-US" i="0">
                          <a:latin typeface="Cambria Math" panose="02040503050406030204" pitchFamily="18" charset="0"/>
                        </a:rPr>
                        <m:t>=</m:t>
                      </m:r>
                      <m:r>
                        <a:rPr lang="en-US" i="1">
                          <a:latin typeface="Cambria Math" panose="02040503050406030204" pitchFamily="18" charset="0"/>
                        </a:rPr>
                        <m:t>𝐹𝑣</m:t>
                      </m:r>
                      <m:r>
                        <a:rPr lang="en-US" i="0">
                          <a:latin typeface="Cambria Math" panose="02040503050406030204" pitchFamily="18" charset="0"/>
                        </a:rPr>
                        <m:t>× </m:t>
                      </m:r>
                      <m:r>
                        <a:rPr lang="en-US" i="1">
                          <a:latin typeface="Cambria Math" panose="02040503050406030204" pitchFamily="18" charset="0"/>
                        </a:rPr>
                        <m:t>𝑆</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55</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25</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3875</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5275881" y="2772020"/>
                <a:ext cx="4269437" cy="369332"/>
              </a:xfrm>
              <a:prstGeom prst="rect">
                <a:avLst/>
              </a:prstGeom>
              <a:blipFill>
                <a:blip r:embed="rId4"/>
                <a:stretch>
                  <a:fillRect/>
                </a:stretch>
              </a:blipFill>
            </p:spPr>
            <p:txBody>
              <a:bodyPr/>
              <a:lstStyle/>
              <a:p>
                <a:r>
                  <a:rPr lang="en-US">
                    <a:noFill/>
                  </a:rPr>
                  <a:t> </a:t>
                </a:r>
              </a:p>
            </p:txBody>
          </p:sp>
        </mc:Fallback>
      </mc:AlternateContent>
      <p:sp>
        <p:nvSpPr>
          <p:cNvPr id="7" name="Rectangle 6"/>
          <p:cNvSpPr/>
          <p:nvPr/>
        </p:nvSpPr>
        <p:spPr>
          <a:xfrm>
            <a:off x="1097181" y="3816524"/>
            <a:ext cx="8242762" cy="646331"/>
          </a:xfrm>
          <a:prstGeom prst="rect">
            <a:avLst/>
          </a:prstGeom>
        </p:spPr>
        <p:txBody>
          <a:bodyPr wrap="square">
            <a:spAutoFit/>
          </a:bodyPr>
          <a:lstStyle/>
          <a:p>
            <a:r>
              <a:rPr lang="en-US" dirty="0" smtClean="0"/>
              <a:t>Determine </a:t>
            </a:r>
            <a:r>
              <a:rPr lang="en-US" dirty="0"/>
              <a:t>the 5% damped design spectral response accelerations SDS at short period and SD1 at long period in accordance with IBC 1613.3.4.</a:t>
            </a:r>
          </a:p>
        </p:txBody>
      </p:sp>
      <mc:AlternateContent xmlns:mc="http://schemas.openxmlformats.org/markup-compatibility/2006" xmlns:a14="http://schemas.microsoft.com/office/drawing/2010/main">
        <mc:Choice Requires="a14">
          <p:sp>
            <p:nvSpPr>
              <p:cNvPr id="9" name="Rectangle 8"/>
              <p:cNvSpPr/>
              <p:nvPr/>
            </p:nvSpPr>
            <p:spPr>
              <a:xfrm>
                <a:off x="3001516" y="4881786"/>
                <a:ext cx="179049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𝑆𝐷𝑆</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num>
                        <m:den>
                          <m:r>
                            <a:rPr lang="en-US" i="1">
                              <a:latin typeface="Cambria Math" panose="02040503050406030204" pitchFamily="18" charset="0"/>
                            </a:rPr>
                            <m:t>3</m:t>
                          </m:r>
                        </m:den>
                      </m:f>
                      <m:r>
                        <a:rPr lang="en-US" i="1">
                          <a:latin typeface="Cambria Math" panose="02040503050406030204" pitchFamily="18" charset="0"/>
                        </a:rPr>
                        <m:t>×</m:t>
                      </m:r>
                      <m:r>
                        <a:rPr lang="en-US" i="1">
                          <a:latin typeface="Cambria Math" panose="02040503050406030204" pitchFamily="18" charset="0"/>
                        </a:rPr>
                        <m:t>𝑆𝑀𝑠</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3001516" y="4881786"/>
                <a:ext cx="1790490" cy="6127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5505254" y="4850990"/>
                <a:ext cx="1808507"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𝑆𝐷</m:t>
                      </m:r>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m:t>
                          </m:r>
                        </m:num>
                        <m:den>
                          <m:r>
                            <a:rPr lang="en-US" i="0">
                              <a:latin typeface="Cambria Math" panose="02040503050406030204" pitchFamily="18" charset="0"/>
                            </a:rPr>
                            <m:t>3</m:t>
                          </m:r>
                        </m:den>
                      </m:f>
                      <m:r>
                        <a:rPr lang="en-US" i="0">
                          <a:latin typeface="Cambria Math" panose="02040503050406030204" pitchFamily="18" charset="0"/>
                        </a:rPr>
                        <m:t>×</m:t>
                      </m:r>
                      <m:r>
                        <a:rPr lang="en-US" i="1">
                          <a:latin typeface="Cambria Math" panose="02040503050406030204" pitchFamily="18" charset="0"/>
                        </a:rPr>
                        <m:t>𝑆𝑀</m:t>
                      </m:r>
                      <m:r>
                        <a:rPr lang="en-US" i="0">
                          <a:latin typeface="Cambria Math" panose="02040503050406030204" pitchFamily="18" charset="0"/>
                        </a:rPr>
                        <m:t>1</m:t>
                      </m:r>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5505254" y="4850990"/>
                <a:ext cx="1808507" cy="612732"/>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528692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smtClean="0"/>
              <a:t>2- </a:t>
            </a:r>
            <a:r>
              <a:rPr lang="en-US" sz="2000" dirty="0"/>
              <a:t>Seismic Zone factor and design seismic spectral acceleration (SD1, SDs):</a:t>
            </a:r>
          </a:p>
        </p:txBody>
      </p:sp>
      <mc:AlternateContent xmlns:mc="http://schemas.openxmlformats.org/markup-compatibility/2006" xmlns:a14="http://schemas.microsoft.com/office/drawing/2010/main">
        <mc:Choice Requires="a14">
          <p:sp>
            <p:nvSpPr>
              <p:cNvPr id="8" name="Rectangle 7"/>
              <p:cNvSpPr/>
              <p:nvPr/>
            </p:nvSpPr>
            <p:spPr>
              <a:xfrm>
                <a:off x="727998" y="2457154"/>
                <a:ext cx="8416001" cy="3349122"/>
              </a:xfrm>
              <a:prstGeom prst="rect">
                <a:avLst/>
              </a:prstGeom>
            </p:spPr>
            <p:txBody>
              <a:bodyPr wrap="square">
                <a:spAutoFit/>
              </a:bodyPr>
              <a:lstStyle/>
              <a:p>
                <a:pPr marL="457200" marR="0">
                  <a:spcBef>
                    <a:spcPts val="0"/>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Because of the Z factor is </a:t>
                </a:r>
                <a:r>
                  <a:rPr lang="en-US" dirty="0" smtClean="0">
                    <a:latin typeface="Times New Roman" panose="02020603050405020304" pitchFamily="18" charset="0"/>
                    <a:ea typeface="Calibri" panose="020F0502020204030204" pitchFamily="34" charset="0"/>
                    <a:cs typeface="Arial" panose="020B0604020202020204" pitchFamily="34" charset="0"/>
                  </a:rPr>
                  <a:t>taken </a:t>
                </a:r>
                <a:r>
                  <a:rPr lang="en-US" dirty="0">
                    <a:latin typeface="Times New Roman" panose="02020603050405020304" pitchFamily="18" charset="0"/>
                    <a:ea typeface="Calibri" panose="020F0502020204030204" pitchFamily="34" charset="0"/>
                    <a:cs typeface="Arial" panose="020B0604020202020204" pitchFamily="34" charset="0"/>
                  </a:rPr>
                  <a:t>from the map (which is probability of exceedance = 10 % and the IBC code is probability of exceedance = 2 %) so we multiply the values of SDs and SD1 by (3/2).</a:t>
                </a:r>
                <a:br>
                  <a:rPr lang="en-US" dirty="0">
                    <a:latin typeface="Times New Roman" panose="02020603050405020304" pitchFamily="18" charset="0"/>
                    <a:ea typeface="Calibri" panose="020F0502020204030204" pitchFamily="34" charset="0"/>
                    <a:cs typeface="Arial" panose="020B0604020202020204" pitchFamily="34" charset="0"/>
                  </a:rPr>
                </a:br>
                <a:r>
                  <a:rPr lang="en-US" dirty="0">
                    <a:latin typeface="Times New Roman" panose="02020603050405020304" pitchFamily="18" charset="0"/>
                    <a:ea typeface="Calibri" panose="020F0502020204030204" pitchFamily="34" charset="0"/>
                    <a:cs typeface="Arial" panose="020B0604020202020204" pitchFamily="34" charset="0"/>
                  </a:rPr>
                  <a:t/>
                </a:r>
                <a:br>
                  <a:rPr lang="en-US" dirty="0">
                    <a:latin typeface="Times New Roman" panose="02020603050405020304" pitchFamily="18" charset="0"/>
                    <a:ea typeface="Calibri" panose="020F0502020204030204" pitchFamily="34" charset="0"/>
                    <a:cs typeface="Arial" panose="020B0604020202020204" pitchFamily="34" charset="0"/>
                  </a:rPr>
                </a:br>
                <a:r>
                  <a:rPr lang="en-US" dirty="0" smtClean="0">
                    <a:latin typeface="Times New Roman" panose="02020603050405020304" pitchFamily="18" charset="0"/>
                    <a:ea typeface="Calibri" panose="020F0502020204030204" pitchFamily="34" charset="0"/>
                    <a:cs typeface="Arial" panose="020B0604020202020204" pitchFamily="34" charset="0"/>
                  </a:rPr>
                  <a:t>NOTE: we </a:t>
                </a:r>
                <a:r>
                  <a:rPr lang="en-US" dirty="0">
                    <a:latin typeface="Times New Roman" panose="02020603050405020304" pitchFamily="18" charset="0"/>
                    <a:ea typeface="Calibri" panose="020F0502020204030204" pitchFamily="34" charset="0"/>
                    <a:cs typeface="Arial" panose="020B0604020202020204" pitchFamily="34" charset="0"/>
                  </a:rPr>
                  <a:t>want to design the structure as 10 % of exceedance at 50 year exposure time with return design period of 475 years.</a:t>
                </a:r>
                <a:br>
                  <a:rPr lang="en-US" dirty="0">
                    <a:latin typeface="Times New Roman" panose="02020603050405020304" pitchFamily="18" charset="0"/>
                    <a:ea typeface="Calibri" panose="020F0502020204030204" pitchFamily="34" charset="0"/>
                    <a:cs typeface="Arial" panose="020B0604020202020204" pitchFamily="34" charset="0"/>
                  </a:rPr>
                </a:br>
                <a:r>
                  <a:rPr lang="en-US" dirty="0">
                    <a:latin typeface="Times New Roman" panose="02020603050405020304" pitchFamily="18" charset="0"/>
                    <a:ea typeface="Calibri" panose="020F0502020204030204" pitchFamily="34" charset="0"/>
                    <a:cs typeface="Arial" panose="020B0604020202020204" pitchFamily="34" charset="0"/>
                  </a:rPr>
                  <a:t/>
                </a:r>
                <a:br>
                  <a:rPr lang="en-US" dirty="0">
                    <a:latin typeface="Times New Roman" panose="02020603050405020304" pitchFamily="18" charset="0"/>
                    <a:ea typeface="Calibri" panose="020F0502020204030204" pitchFamily="34" charset="0"/>
                    <a:cs typeface="Arial" panose="020B0604020202020204" pitchFamily="34" charset="0"/>
                  </a:rPr>
                </a:b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𝑆𝐷𝑆</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3</m:t>
                          </m:r>
                        </m:num>
                        <m:den>
                          <m:r>
                            <a:rPr lang="en-US" i="1">
                              <a:latin typeface="Cambria Math" panose="02040503050406030204" pitchFamily="18" charset="0"/>
                              <a:ea typeface="Calibri" panose="020F0502020204030204" pitchFamily="34" charset="0"/>
                              <a:cs typeface="Arial" panose="020B0604020202020204" pitchFamily="34" charset="0"/>
                            </a:rPr>
                            <m:t>2</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2</m:t>
                          </m:r>
                        </m:num>
                        <m:den>
                          <m:r>
                            <a:rPr lang="en-US" i="1">
                              <a:latin typeface="Cambria Math" panose="02040503050406030204" pitchFamily="18" charset="0"/>
                              <a:ea typeface="Calibri" panose="020F0502020204030204" pitchFamily="34" charset="0"/>
                              <a:cs typeface="Arial" panose="020B0604020202020204" pitchFamily="34" charset="0"/>
                            </a:rPr>
                            <m:t>3</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𝑆𝑀𝑠</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3</m:t>
                          </m:r>
                        </m:num>
                        <m:den>
                          <m:r>
                            <a:rPr lang="en-US" i="1">
                              <a:latin typeface="Cambria Math" panose="02040503050406030204" pitchFamily="18" charset="0"/>
                              <a:ea typeface="Calibri" panose="020F0502020204030204" pitchFamily="34" charset="0"/>
                              <a:cs typeface="Arial" panose="020B0604020202020204" pitchFamily="34" charset="0"/>
                            </a:rPr>
                            <m:t>2</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2</m:t>
                          </m:r>
                        </m:num>
                        <m:den>
                          <m:r>
                            <a:rPr lang="en-US" i="1">
                              <a:latin typeface="Cambria Math" panose="02040503050406030204" pitchFamily="18" charset="0"/>
                              <a:ea typeface="Calibri" panose="020F0502020204030204" pitchFamily="34" charset="0"/>
                              <a:cs typeface="Arial" panose="020B0604020202020204" pitchFamily="34" charset="0"/>
                            </a:rPr>
                            <m:t>3</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𝑔</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457200" marR="0">
                  <a:spcBef>
                    <a:spcPts val="0"/>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p>
              <a:p>
                <a:pPr marL="457200" marR="0">
                  <a:spcBef>
                    <a:spcPts val="0"/>
                  </a:spcBef>
                  <a:spcAft>
                    <a:spcPts val="0"/>
                  </a:spcAft>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𝑆𝐷</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3</m:t>
                          </m:r>
                        </m:num>
                        <m:den>
                          <m:r>
                            <a:rPr lang="en-US" i="1">
                              <a:latin typeface="Cambria Math" panose="02040503050406030204" pitchFamily="18" charset="0"/>
                              <a:ea typeface="Calibri" panose="020F0502020204030204" pitchFamily="34" charset="0"/>
                              <a:cs typeface="Arial" panose="020B0604020202020204" pitchFamily="34" charset="0"/>
                            </a:rPr>
                            <m:t>2</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2</m:t>
                          </m:r>
                        </m:num>
                        <m:den>
                          <m:r>
                            <a:rPr lang="en-US" i="1">
                              <a:latin typeface="Cambria Math" panose="02040503050406030204" pitchFamily="18" charset="0"/>
                              <a:ea typeface="Calibri" panose="020F0502020204030204" pitchFamily="34" charset="0"/>
                              <a:cs typeface="Arial" panose="020B0604020202020204" pitchFamily="34" charset="0"/>
                            </a:rPr>
                            <m:t>3</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𝑆𝑀</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3</m:t>
                          </m:r>
                        </m:num>
                        <m:den>
                          <m:r>
                            <a:rPr lang="en-US" i="1">
                              <a:latin typeface="Cambria Math" panose="02040503050406030204" pitchFamily="18" charset="0"/>
                              <a:ea typeface="Calibri" panose="020F0502020204030204" pitchFamily="34" charset="0"/>
                              <a:cs typeface="Arial" panose="020B0604020202020204" pitchFamily="34" charset="0"/>
                            </a:rPr>
                            <m:t>2</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2</m:t>
                          </m:r>
                        </m:num>
                        <m:den>
                          <m:r>
                            <a:rPr lang="en-US" i="1">
                              <a:latin typeface="Cambria Math" panose="02040503050406030204" pitchFamily="18" charset="0"/>
                              <a:ea typeface="Calibri" panose="020F0502020204030204" pitchFamily="34" charset="0"/>
                              <a:cs typeface="Arial" panose="020B0604020202020204" pitchFamily="34" charset="0"/>
                            </a:rPr>
                            <m:t>3</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3875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3875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𝑔</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727998" y="2457154"/>
                <a:ext cx="8416001" cy="3349122"/>
              </a:xfrm>
              <a:prstGeom prst="rect">
                <a:avLst/>
              </a:prstGeom>
              <a:blipFill>
                <a:blip r:embed="rId3"/>
                <a:stretch>
                  <a:fillRect t="-911" r="-290"/>
                </a:stretch>
              </a:blipFill>
            </p:spPr>
            <p:txBody>
              <a:bodyPr/>
              <a:lstStyle/>
              <a:p>
                <a:r>
                  <a:rPr lang="en-US">
                    <a:noFill/>
                  </a:rPr>
                  <a:t> </a:t>
                </a:r>
              </a:p>
            </p:txBody>
          </p:sp>
        </mc:Fallback>
      </mc:AlternateContent>
    </p:spTree>
    <p:extLst>
      <p:ext uri="{BB962C8B-B14F-4D97-AF65-F5344CB8AC3E}">
        <p14:creationId xmlns:p14="http://schemas.microsoft.com/office/powerpoint/2010/main" val="24998534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a:t>3- Determination of seismic Design category and importance factor (</a:t>
            </a:r>
            <a:r>
              <a:rPr lang="en-US" sz="2000" dirty="0" err="1"/>
              <a:t>Ie</a:t>
            </a:r>
            <a:r>
              <a:rPr lang="en-US" sz="2000" dirty="0"/>
              <a:t>):</a:t>
            </a:r>
          </a:p>
        </p:txBody>
      </p:sp>
      <p:sp>
        <p:nvSpPr>
          <p:cNvPr id="3" name="Rectangle 2"/>
          <p:cNvSpPr/>
          <p:nvPr/>
        </p:nvSpPr>
        <p:spPr>
          <a:xfrm>
            <a:off x="1301834" y="2313919"/>
            <a:ext cx="8025046" cy="646331"/>
          </a:xfrm>
          <a:prstGeom prst="rect">
            <a:avLst/>
          </a:prstGeom>
        </p:spPr>
        <p:txBody>
          <a:bodyPr wrap="square">
            <a:spAutoFit/>
          </a:bodyPr>
          <a:lstStyle/>
          <a:p>
            <a:r>
              <a:rPr lang="en-US" dirty="0"/>
              <a:t>The IBC code classifies the structures according to the nature of occupancy, and the hotel is defined as risk category 2, because it is a normal building.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1834" y="3257822"/>
            <a:ext cx="8420100" cy="2876550"/>
          </a:xfrm>
          <a:prstGeom prst="rect">
            <a:avLst/>
          </a:prstGeom>
        </p:spPr>
      </p:pic>
    </p:spTree>
    <p:extLst>
      <p:ext uri="{BB962C8B-B14F-4D97-AF65-F5344CB8AC3E}">
        <p14:creationId xmlns:p14="http://schemas.microsoft.com/office/powerpoint/2010/main" val="32726219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a:t>3- Determination of seismic Design category and importance factor (</a:t>
            </a:r>
            <a:r>
              <a:rPr lang="en-US" sz="2000" dirty="0" err="1"/>
              <a:t>Ie</a:t>
            </a:r>
            <a:r>
              <a:rPr lang="en-US" sz="2000" dirty="0"/>
              <a:t>):</a:t>
            </a:r>
          </a:p>
        </p:txBody>
      </p:sp>
      <p:sp>
        <p:nvSpPr>
          <p:cNvPr id="7" name="Rectangle 6"/>
          <p:cNvSpPr/>
          <p:nvPr/>
        </p:nvSpPr>
        <p:spPr>
          <a:xfrm>
            <a:off x="1467395" y="2461166"/>
            <a:ext cx="7023462" cy="646331"/>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Then using ASCE 7-10 to determine the importance factor of the Building from (table 1.5-2: in ASCE)</a:t>
            </a:r>
            <a:endParaRPr lang="en-US"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467394" y="3328123"/>
            <a:ext cx="8225245" cy="2994299"/>
          </a:xfrm>
          <a:prstGeom prst="rect">
            <a:avLst/>
          </a:prstGeom>
        </p:spPr>
      </p:pic>
    </p:spTree>
    <p:extLst>
      <p:ext uri="{BB962C8B-B14F-4D97-AF65-F5344CB8AC3E}">
        <p14:creationId xmlns:p14="http://schemas.microsoft.com/office/powerpoint/2010/main" val="13426918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606407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Seismic Parameters</a:t>
            </a:r>
          </a:p>
        </p:txBody>
      </p:sp>
      <p:sp>
        <p:nvSpPr>
          <p:cNvPr id="2" name="TextBox 1"/>
          <p:cNvSpPr txBox="1"/>
          <p:nvPr/>
        </p:nvSpPr>
        <p:spPr>
          <a:xfrm>
            <a:off x="1097181" y="1840429"/>
            <a:ext cx="10842269" cy="400110"/>
          </a:xfrm>
          <a:prstGeom prst="rect">
            <a:avLst/>
          </a:prstGeom>
          <a:noFill/>
        </p:spPr>
        <p:txBody>
          <a:bodyPr wrap="square" rtlCol="0">
            <a:spAutoFit/>
          </a:bodyPr>
          <a:lstStyle/>
          <a:p>
            <a:r>
              <a:rPr lang="en-US" sz="2000" dirty="0"/>
              <a:t>3- Determination of seismic Design category and importance factor (</a:t>
            </a:r>
            <a:r>
              <a:rPr lang="en-US" sz="2000" dirty="0" err="1"/>
              <a:t>Ie</a:t>
            </a:r>
            <a:r>
              <a:rPr lang="en-US" sz="2000" dirty="0"/>
              <a:t>):</a:t>
            </a: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670207" y="3583805"/>
            <a:ext cx="4333422" cy="2640329"/>
          </a:xfrm>
          <a:prstGeom prst="rect">
            <a:avLst/>
          </a:prstGeom>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5107526" y="3522209"/>
            <a:ext cx="4231641" cy="2701925"/>
          </a:xfrm>
          <a:prstGeom prst="rect">
            <a:avLst/>
          </a:prstGeom>
        </p:spPr>
      </p:pic>
      <p:sp>
        <p:nvSpPr>
          <p:cNvPr id="3" name="Rectangle 2"/>
          <p:cNvSpPr/>
          <p:nvPr/>
        </p:nvSpPr>
        <p:spPr>
          <a:xfrm>
            <a:off x="3098001" y="6279840"/>
            <a:ext cx="4019049" cy="400110"/>
          </a:xfrm>
          <a:prstGeom prst="rect">
            <a:avLst/>
          </a:prstGeom>
        </p:spPr>
        <p:txBody>
          <a:bodyPr wrap="none">
            <a:spAutoFit/>
          </a:bodyPr>
          <a:lstStyle/>
          <a:p>
            <a:r>
              <a:rPr lang="en-US" sz="2000" b="1" dirty="0">
                <a:latin typeface="Times New Roman" panose="02020603050405020304" pitchFamily="18" charset="0"/>
                <a:ea typeface="Calibri" panose="020F0502020204030204" pitchFamily="34" charset="0"/>
                <a:cs typeface="TimesNewRomanPSMT"/>
              </a:rPr>
              <a:t>So the seismic design category is D</a:t>
            </a: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sz="2000" dirty="0"/>
          </a:p>
        </p:txBody>
      </p:sp>
      <p:sp>
        <p:nvSpPr>
          <p:cNvPr id="4" name="Rectangle 3"/>
          <p:cNvSpPr/>
          <p:nvPr/>
        </p:nvSpPr>
        <p:spPr>
          <a:xfrm>
            <a:off x="1301834" y="2404714"/>
            <a:ext cx="8037384" cy="923330"/>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Since all other structures shall be assigned to a seismic design category based on their risk category and the design spectral response acceleration parameters, SDS and SD1. Using ASCE 7-10:</a:t>
            </a:r>
          </a:p>
        </p:txBody>
      </p:sp>
    </p:spTree>
    <p:extLst>
      <p:ext uri="{BB962C8B-B14F-4D97-AF65-F5344CB8AC3E}">
        <p14:creationId xmlns:p14="http://schemas.microsoft.com/office/powerpoint/2010/main" val="13404655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building frame system and Response modification factor (R):</a:t>
            </a:r>
            <a:endParaRPr lang="en-US" sz="2800" dirty="0" smtClean="0"/>
          </a:p>
        </p:txBody>
      </p:sp>
      <p:sp>
        <p:nvSpPr>
          <p:cNvPr id="2" name="TextBox 1"/>
          <p:cNvSpPr txBox="1"/>
          <p:nvPr/>
        </p:nvSpPr>
        <p:spPr>
          <a:xfrm>
            <a:off x="953589" y="2502149"/>
            <a:ext cx="6074229" cy="2308324"/>
          </a:xfrm>
          <a:prstGeom prst="rect">
            <a:avLst/>
          </a:prstGeom>
          <a:noFill/>
        </p:spPr>
        <p:txBody>
          <a:bodyPr wrap="square" rtlCol="0">
            <a:spAutoFit/>
          </a:bodyPr>
          <a:lstStyle/>
          <a:p>
            <a:r>
              <a:rPr lang="en-US" dirty="0"/>
              <a:t>There are 3 types of building frame system according to resistance the gravity and lateral </a:t>
            </a:r>
            <a:r>
              <a:rPr lang="en-US" dirty="0" smtClean="0"/>
              <a:t>loads:</a:t>
            </a:r>
          </a:p>
          <a:p>
            <a:endParaRPr lang="en-US" dirty="0"/>
          </a:p>
          <a:p>
            <a:r>
              <a:rPr lang="en-US" dirty="0"/>
              <a:t>1- Bearing wall </a:t>
            </a:r>
            <a:r>
              <a:rPr lang="en-US" dirty="0" smtClean="0"/>
              <a:t>system</a:t>
            </a:r>
          </a:p>
          <a:p>
            <a:endParaRPr lang="en-US" dirty="0" smtClean="0"/>
          </a:p>
          <a:p>
            <a:r>
              <a:rPr lang="en-US" dirty="0"/>
              <a:t>2- Building frame </a:t>
            </a:r>
            <a:r>
              <a:rPr lang="en-US" dirty="0" smtClean="0"/>
              <a:t>system</a:t>
            </a:r>
          </a:p>
          <a:p>
            <a:endParaRPr lang="en-US" dirty="0" smtClean="0"/>
          </a:p>
          <a:p>
            <a:r>
              <a:rPr lang="en-US" dirty="0"/>
              <a:t>3- The moment resisting frame system</a:t>
            </a:r>
          </a:p>
        </p:txBody>
      </p:sp>
    </p:spTree>
    <p:extLst>
      <p:ext uri="{BB962C8B-B14F-4D97-AF65-F5344CB8AC3E}">
        <p14:creationId xmlns:p14="http://schemas.microsoft.com/office/powerpoint/2010/main" val="444012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Project description:</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037" y="2016387"/>
            <a:ext cx="10058400" cy="4238037"/>
          </a:xfrm>
          <a:prstGeom prst="rect">
            <a:avLst/>
          </a:prstGeom>
        </p:spPr>
      </p:pic>
      <p:sp>
        <p:nvSpPr>
          <p:cNvPr id="10" name="TextBox 9"/>
          <p:cNvSpPr txBox="1"/>
          <p:nvPr/>
        </p:nvSpPr>
        <p:spPr>
          <a:xfrm>
            <a:off x="5102381" y="6069758"/>
            <a:ext cx="1450428" cy="369332"/>
          </a:xfrm>
          <a:prstGeom prst="rect">
            <a:avLst/>
          </a:prstGeom>
          <a:noFill/>
        </p:spPr>
        <p:txBody>
          <a:bodyPr wrap="square" rtlCol="0">
            <a:spAutoFit/>
          </a:bodyPr>
          <a:lstStyle/>
          <a:p>
            <a:r>
              <a:rPr lang="en-US" dirty="0" smtClean="0"/>
              <a:t>Basement</a:t>
            </a:r>
            <a:endParaRPr lang="en-US" dirty="0"/>
          </a:p>
        </p:txBody>
      </p:sp>
    </p:spTree>
    <p:extLst>
      <p:ext uri="{BB962C8B-B14F-4D97-AF65-F5344CB8AC3E}">
        <p14:creationId xmlns:p14="http://schemas.microsoft.com/office/powerpoint/2010/main" val="38802773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building frame system and Response modification factor (R):</a:t>
            </a:r>
            <a:endParaRPr lang="en-US" sz="2800" dirty="0" smtClean="0"/>
          </a:p>
        </p:txBody>
      </p:sp>
      <p:sp>
        <p:nvSpPr>
          <p:cNvPr id="3" name="TextBox 2"/>
          <p:cNvSpPr txBox="1"/>
          <p:nvPr/>
        </p:nvSpPr>
        <p:spPr>
          <a:xfrm>
            <a:off x="1149530" y="3070521"/>
            <a:ext cx="6533531" cy="430887"/>
          </a:xfrm>
          <a:prstGeom prst="rect">
            <a:avLst/>
          </a:prstGeom>
          <a:noFill/>
        </p:spPr>
        <p:txBody>
          <a:bodyPr wrap="square" rtlCol="0">
            <a:spAutoFit/>
          </a:bodyPr>
          <a:lstStyle/>
          <a:p>
            <a:r>
              <a:rPr lang="en-US" sz="2200" dirty="0"/>
              <a:t>Walls take </a:t>
            </a:r>
            <a:r>
              <a:rPr lang="en-US" sz="2200" dirty="0" smtClean="0"/>
              <a:t>97.75% </a:t>
            </a:r>
            <a:r>
              <a:rPr lang="en-US" sz="2200" dirty="0"/>
              <a:t>of lateral loads in </a:t>
            </a:r>
            <a:r>
              <a:rPr lang="en-US" sz="2200" dirty="0" smtClean="0"/>
              <a:t>y-directions</a:t>
            </a:r>
            <a:endParaRPr lang="en-US" sz="2200" dirty="0"/>
          </a:p>
        </p:txBody>
      </p:sp>
      <p:sp>
        <p:nvSpPr>
          <p:cNvPr id="7" name="TextBox 6"/>
          <p:cNvSpPr txBox="1"/>
          <p:nvPr/>
        </p:nvSpPr>
        <p:spPr>
          <a:xfrm>
            <a:off x="1149531" y="4158549"/>
            <a:ext cx="6126480" cy="430887"/>
          </a:xfrm>
          <a:prstGeom prst="rect">
            <a:avLst/>
          </a:prstGeom>
          <a:noFill/>
        </p:spPr>
        <p:txBody>
          <a:bodyPr wrap="square" rtlCol="0">
            <a:spAutoFit/>
          </a:bodyPr>
          <a:lstStyle/>
          <a:p>
            <a:r>
              <a:rPr lang="en-US" sz="2200" dirty="0" smtClean="0"/>
              <a:t>Walls take 98% of lateral </a:t>
            </a:r>
            <a:r>
              <a:rPr lang="en-US" sz="2200" dirty="0" smtClean="0"/>
              <a:t>loads in x-directions</a:t>
            </a:r>
            <a:endParaRPr lang="en-US" sz="2200" dirty="0"/>
          </a:p>
        </p:txBody>
      </p:sp>
      <p:sp>
        <p:nvSpPr>
          <p:cNvPr id="4" name="Rectangle 3"/>
          <p:cNvSpPr/>
          <p:nvPr/>
        </p:nvSpPr>
        <p:spPr>
          <a:xfrm>
            <a:off x="1149531" y="5155137"/>
            <a:ext cx="7245531" cy="923330"/>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From </a:t>
            </a:r>
            <a:r>
              <a:rPr lang="en-US" dirty="0" smtClean="0">
                <a:latin typeface="Times New Roman" panose="02020603050405020304" pitchFamily="18" charset="0"/>
                <a:ea typeface="Calibri" panose="020F0502020204030204" pitchFamily="34" charset="0"/>
                <a:cs typeface="Arial" panose="020B0604020202020204" pitchFamily="34" charset="0"/>
              </a:rPr>
              <a:t>this results </a:t>
            </a:r>
            <a:r>
              <a:rPr lang="en-US" dirty="0">
                <a:latin typeface="Times New Roman" panose="02020603050405020304" pitchFamily="18" charset="0"/>
                <a:ea typeface="Calibri" panose="020F0502020204030204" pitchFamily="34" charset="0"/>
                <a:cs typeface="Arial" panose="020B0604020202020204" pitchFamily="34" charset="0"/>
              </a:rPr>
              <a:t>and since the building is located in moderate seismic area then the system is </a:t>
            </a:r>
            <a:r>
              <a:rPr lang="en-US" u="sng" dirty="0">
                <a:latin typeface="Times New Roman" panose="02020603050405020304" pitchFamily="18" charset="0"/>
                <a:ea typeface="Calibri" panose="020F0502020204030204" pitchFamily="34" charset="0"/>
                <a:cs typeface="Arial" panose="020B0604020202020204" pitchFamily="34" charset="0"/>
              </a:rPr>
              <a:t>building frame system with intermediate reinforcement</a:t>
            </a:r>
            <a:r>
              <a:rPr lang="en-US" dirty="0">
                <a:latin typeface="Times New Roman" panose="02020603050405020304" pitchFamily="18" charset="0"/>
                <a:ea typeface="Calibri" panose="020F0502020204030204" pitchFamily="34" charset="0"/>
                <a:cs typeface="Arial" panose="020B0604020202020204" pitchFamily="34" charset="0"/>
              </a:rPr>
              <a:t>.</a:t>
            </a:r>
            <a:br>
              <a:rPr lang="en-US" dirty="0">
                <a:latin typeface="Times New Roman" panose="02020603050405020304" pitchFamily="18" charset="0"/>
                <a:ea typeface="Calibri" panose="020F0502020204030204" pitchFamily="34" charset="0"/>
                <a:cs typeface="Arial" panose="020B0604020202020204" pitchFamily="34" charset="0"/>
              </a:rPr>
            </a:br>
            <a:endParaRPr lang="en-US" dirty="0"/>
          </a:p>
        </p:txBody>
      </p:sp>
    </p:spTree>
    <p:extLst>
      <p:ext uri="{BB962C8B-B14F-4D97-AF65-F5344CB8AC3E}">
        <p14:creationId xmlns:p14="http://schemas.microsoft.com/office/powerpoint/2010/main" val="39984301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building frame system and Response modification factor (R):</a:t>
            </a:r>
            <a:endParaRPr lang="en-US" sz="2800" dirty="0" smtClean="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619794" y="2502149"/>
            <a:ext cx="7119258" cy="2888479"/>
          </a:xfrm>
          <a:prstGeom prst="rect">
            <a:avLst/>
          </a:prstGeom>
        </p:spPr>
      </p:pic>
      <p:sp>
        <p:nvSpPr>
          <p:cNvPr id="4" name="Rectangle 3"/>
          <p:cNvSpPr/>
          <p:nvPr/>
        </p:nvSpPr>
        <p:spPr>
          <a:xfrm>
            <a:off x="1619794" y="5875161"/>
            <a:ext cx="6583680" cy="646331"/>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So we will use the </a:t>
            </a:r>
            <a:r>
              <a:rPr lang="en-US" b="1" dirty="0">
                <a:latin typeface="Times New Roman" panose="02020603050405020304" pitchFamily="18" charset="0"/>
                <a:ea typeface="Calibri" panose="020F0502020204030204" pitchFamily="34" charset="0"/>
                <a:cs typeface="Arial" panose="020B0604020202020204" pitchFamily="34" charset="0"/>
              </a:rPr>
              <a:t>Ordinary reinforced concrete shear walls</a:t>
            </a:r>
            <a:r>
              <a:rPr lang="en-US" dirty="0">
                <a:latin typeface="Times New Roman" panose="02020603050405020304" pitchFamily="18" charset="0"/>
                <a:ea typeface="Calibri" panose="020F0502020204030204" pitchFamily="34" charset="0"/>
                <a:cs typeface="Arial" panose="020B0604020202020204" pitchFamily="34" charset="0"/>
              </a:rPr>
              <a:t> system with R = 5, Cd = 4.5 and Ω = 2.5 </a:t>
            </a:r>
            <a:endParaRPr lang="en-US" dirty="0"/>
          </a:p>
        </p:txBody>
      </p:sp>
    </p:spTree>
    <p:extLst>
      <p:ext uri="{BB962C8B-B14F-4D97-AF65-F5344CB8AC3E}">
        <p14:creationId xmlns:p14="http://schemas.microsoft.com/office/powerpoint/2010/main" val="28773110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Determinations of Approximate Fundamental Period (Ta):</a:t>
            </a:r>
            <a:endParaRPr lang="en-US" sz="2800" dirty="0" smtClean="0"/>
          </a:p>
        </p:txBody>
      </p:sp>
      <p:sp>
        <p:nvSpPr>
          <p:cNvPr id="2" name="Rectangle 1"/>
          <p:cNvSpPr/>
          <p:nvPr/>
        </p:nvSpPr>
        <p:spPr>
          <a:xfrm>
            <a:off x="1062445" y="2622509"/>
            <a:ext cx="7336972" cy="646331"/>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According to ASCE 7-10 code the analytical periods shall be less than approximate fundamental method (Ta):</a:t>
            </a:r>
          </a:p>
        </p:txBody>
      </p:sp>
      <mc:AlternateContent xmlns:mc="http://schemas.openxmlformats.org/markup-compatibility/2006" xmlns:a14="http://schemas.microsoft.com/office/drawing/2010/main">
        <mc:Choice Requires="a14">
          <p:sp>
            <p:nvSpPr>
              <p:cNvPr id="3" name="Rectangle 2"/>
              <p:cNvSpPr/>
              <p:nvPr/>
            </p:nvSpPr>
            <p:spPr>
              <a:xfrm>
                <a:off x="3836391" y="3322670"/>
                <a:ext cx="1789080" cy="370743"/>
              </a:xfrm>
              <a:prstGeom prst="rect">
                <a:avLst/>
              </a:prstGeom>
            </p:spPr>
            <p:txBody>
              <a:bodyPr wrap="none">
                <a:spAutoFit/>
              </a:bodyPr>
              <a:lstStyle/>
              <a:p>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𝑇𝑎</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𝐶𝑡</m:t>
                    </m:r>
                    <m:r>
                      <a:rPr lang="en-US" i="1">
                        <a:latin typeface="Cambria Math" panose="02040503050406030204" pitchFamily="18" charset="0"/>
                        <a:ea typeface="Calibri" panose="020F0502020204030204" pitchFamily="34" charset="0"/>
                        <a:cs typeface="Arial" panose="020B0604020202020204" pitchFamily="34" charset="0"/>
                      </a:rPr>
                      <m:t>× </m:t>
                    </m:r>
                    <m:sSup>
                      <m:sSupPr>
                        <m:ctrlPr>
                          <a:rPr lang="en-US" i="1">
                            <a:effectLst/>
                            <a:latin typeface="Cambria Math" panose="02040503050406030204" pitchFamily="18" charset="0"/>
                            <a:ea typeface="Cambria Math" panose="02040503050406030204" pitchFamily="18" charset="0"/>
                            <a:cs typeface="Cambria Math" panose="02040503050406030204" pitchFamily="18" charset="0"/>
                          </a:rPr>
                        </m:ctrlPr>
                      </m:sSupPr>
                      <m:e>
                        <m:sSub>
                          <m:sSubPr>
                            <m:ctrlPr>
                              <a:rPr lang="en-US"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i="1">
                                <a:latin typeface="Cambria Math" panose="02040503050406030204" pitchFamily="18" charset="0"/>
                                <a:ea typeface="Cambria Math" panose="02040503050406030204" pitchFamily="18" charset="0"/>
                                <a:cs typeface="Cambria Math" panose="02040503050406030204" pitchFamily="18" charset="0"/>
                              </a:rPr>
                              <m:t>h</m:t>
                            </m:r>
                          </m:e>
                          <m:sub>
                            <m:r>
                              <a:rPr lang="en-US" i="1">
                                <a:latin typeface="Cambria Math" panose="02040503050406030204" pitchFamily="18" charset="0"/>
                                <a:ea typeface="Cambria Math" panose="02040503050406030204" pitchFamily="18" charset="0"/>
                                <a:cs typeface="Cambria Math" panose="02040503050406030204" pitchFamily="18" charset="0"/>
                              </a:rPr>
                              <m:t>𝑛</m:t>
                            </m:r>
                          </m:sub>
                        </m:sSub>
                      </m:e>
                      <m:sup>
                        <m:r>
                          <a:rPr lang="en-US" i="1">
                            <a:latin typeface="Cambria Math" panose="02040503050406030204" pitchFamily="18" charset="0"/>
                            <a:ea typeface="Cambria Math" panose="02040503050406030204" pitchFamily="18" charset="0"/>
                            <a:cs typeface="Cambria Math" panose="02040503050406030204" pitchFamily="18" charset="0"/>
                          </a:rPr>
                          <m:t>𝑥</m:t>
                        </m:r>
                      </m:sup>
                    </m:sSup>
                  </m:oMath>
                </a14:m>
                <a:r>
                  <a:rPr lang="en-US" dirty="0">
                    <a:latin typeface="Times New Roman" panose="02020603050405020304" pitchFamily="18" charset="0"/>
                    <a:ea typeface="Calibri" panose="020F0502020204030204" pitchFamily="34" charset="0"/>
                    <a:cs typeface="Arial" panose="020B0604020202020204" pitchFamily="34" charset="0"/>
                  </a:rPr>
                  <a:t> </a:t>
                </a:r>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3836391" y="3322670"/>
                <a:ext cx="1789080" cy="370743"/>
              </a:xfrm>
              <a:prstGeom prst="rect">
                <a:avLst/>
              </a:prstGeom>
              <a:blipFill>
                <a:blip r:embed="rId3"/>
                <a:stretch>
                  <a:fillRect/>
                </a:stretch>
              </a:blipFill>
            </p:spPr>
            <p:txBody>
              <a:bodyPr/>
              <a:lstStyle/>
              <a:p>
                <a:r>
                  <a:rPr lang="en-US">
                    <a:noFill/>
                  </a:rPr>
                  <a:t> </a:t>
                </a:r>
              </a:p>
            </p:txBody>
          </p:sp>
        </mc:Fallback>
      </mc:AlternateContent>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1211223" y="3747243"/>
            <a:ext cx="8097974" cy="2888688"/>
          </a:xfrm>
          <a:prstGeom prst="rect">
            <a:avLst/>
          </a:prstGeom>
        </p:spPr>
      </p:pic>
    </p:spTree>
    <p:extLst>
      <p:ext uri="{BB962C8B-B14F-4D97-AF65-F5344CB8AC3E}">
        <p14:creationId xmlns:p14="http://schemas.microsoft.com/office/powerpoint/2010/main" val="33537603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Determinations of Approximate Fundamental Period (Ta):</a:t>
            </a:r>
            <a:endParaRPr lang="en-US" sz="2800" dirty="0" smtClean="0"/>
          </a:p>
        </p:txBody>
      </p:sp>
      <mc:AlternateContent xmlns:mc="http://schemas.openxmlformats.org/markup-compatibility/2006" xmlns:a14="http://schemas.microsoft.com/office/drawing/2010/main">
        <mc:Choice Requires="a14">
          <p:sp>
            <p:nvSpPr>
              <p:cNvPr id="4" name="Rectangle 3"/>
              <p:cNvSpPr/>
              <p:nvPr/>
            </p:nvSpPr>
            <p:spPr>
              <a:xfrm>
                <a:off x="2045301" y="2315944"/>
                <a:ext cx="5358197" cy="3724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𝑇𝑎</m:t>
                      </m:r>
                      <m:r>
                        <a:rPr lang="en-US" i="0">
                          <a:latin typeface="Cambria Math" panose="02040503050406030204" pitchFamily="18" charset="0"/>
                        </a:rPr>
                        <m:t> =</m:t>
                      </m:r>
                      <m:r>
                        <a:rPr lang="en-US" i="1">
                          <a:latin typeface="Cambria Math" panose="02040503050406030204" pitchFamily="18" charset="0"/>
                        </a:rPr>
                        <m:t>𝐶𝑡</m:t>
                      </m:r>
                      <m:r>
                        <a:rPr lang="en-US" i="0">
                          <a:latin typeface="Cambria Math" panose="02040503050406030204" pitchFamily="18" charset="0"/>
                        </a:rPr>
                        <m:t>× </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𝑛</m:t>
                              </m:r>
                            </m:sub>
                          </m:sSub>
                        </m:e>
                        <m:sup>
                          <m:r>
                            <a:rPr lang="en-US" i="1">
                              <a:latin typeface="Cambria Math" panose="02040503050406030204" pitchFamily="18" charset="0"/>
                            </a:rPr>
                            <m:t>𝑥</m:t>
                          </m:r>
                        </m:sup>
                      </m:sSup>
                      <m:r>
                        <a:rPr lang="en-US" i="0">
                          <a:latin typeface="Cambria Math" panose="02040503050406030204" pitchFamily="18" charset="0"/>
                        </a:rPr>
                        <m:t>= </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0488</m:t>
                      </m:r>
                      <m:r>
                        <a:rPr lang="en-US" i="0">
                          <a:latin typeface="Cambria Math" panose="02040503050406030204" pitchFamily="18" charset="0"/>
                        </a:rPr>
                        <m:t>∗ </m:t>
                      </m:r>
                      <m:sSup>
                        <m:sSupPr>
                          <m:ctrlPr>
                            <a:rPr lang="en-US" i="1">
                              <a:latin typeface="Cambria Math" panose="02040503050406030204" pitchFamily="18" charset="0"/>
                            </a:rPr>
                          </m:ctrlPr>
                        </m:sSupPr>
                        <m:e>
                          <m:r>
                            <a:rPr lang="en-US" i="0">
                              <a:latin typeface="Cambria Math" panose="02040503050406030204" pitchFamily="18" charset="0"/>
                            </a:rPr>
                            <m:t>23</m:t>
                          </m:r>
                          <m:r>
                            <a:rPr lang="en-US" i="0">
                              <a:latin typeface="Cambria Math" panose="02040503050406030204" pitchFamily="18" charset="0"/>
                            </a:rPr>
                            <m:t>.</m:t>
                          </m:r>
                          <m:r>
                            <a:rPr lang="en-US" i="0">
                              <a:latin typeface="Cambria Math" panose="02040503050406030204" pitchFamily="18" charset="0"/>
                            </a:rPr>
                            <m:t>75</m:t>
                          </m:r>
                          <m:r>
                            <a:rPr lang="en-US" i="0">
                              <a:latin typeface="Cambria Math" panose="02040503050406030204" pitchFamily="18" charset="0"/>
                            </a:rPr>
                            <m:t> </m:t>
                          </m:r>
                        </m:e>
                        <m:sup>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sup>
                      </m:sSup>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525</m:t>
                      </m:r>
                      <m:r>
                        <a:rPr lang="en-US" i="0">
                          <a:latin typeface="Cambria Math" panose="02040503050406030204" pitchFamily="18" charset="0"/>
                        </a:rPr>
                        <m:t> </m:t>
                      </m:r>
                      <m:r>
                        <a:rPr lang="en-US" i="1">
                          <a:latin typeface="Cambria Math" panose="02040503050406030204" pitchFamily="18" charset="0"/>
                        </a:rPr>
                        <m:t>𝑠𝑒𝑐</m:t>
                      </m:r>
                      <m:r>
                        <a:rPr lang="en-US" i="0">
                          <a:latin typeface="Cambria Math" panose="02040503050406030204" pitchFamily="18" charset="0"/>
                        </a:rPr>
                        <m:t> </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2045301" y="2315944"/>
                <a:ext cx="5358197" cy="372410"/>
              </a:xfrm>
              <a:prstGeom prst="rect">
                <a:avLst/>
              </a:prstGeom>
              <a:blipFill>
                <a:blip r:embed="rId3"/>
                <a:stretch>
                  <a:fillRect/>
                </a:stretch>
              </a:blipFill>
            </p:spPr>
            <p:txBody>
              <a:bodyPr/>
              <a:lstStyle/>
              <a:p>
                <a:r>
                  <a:rPr lang="en-US">
                    <a:noFill/>
                  </a:rPr>
                  <a:t> </a:t>
                </a:r>
              </a:p>
            </p:txBody>
          </p:sp>
        </mc:Fallback>
      </mc:AlternateContent>
      <p:sp>
        <p:nvSpPr>
          <p:cNvPr id="7" name="Rectangle 6"/>
          <p:cNvSpPr/>
          <p:nvPr/>
        </p:nvSpPr>
        <p:spPr>
          <a:xfrm>
            <a:off x="759921" y="2754698"/>
            <a:ext cx="8958845" cy="369332"/>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Also the code suggests maximizing this value by multiply it by Cu coefficient of upper limits </a:t>
            </a:r>
            <a:endParaRPr lang="en-US" dirty="0"/>
          </a:p>
        </p:txBody>
      </p:sp>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1971928" y="3245116"/>
            <a:ext cx="6182133" cy="2636287"/>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2446179" y="6118163"/>
                <a:ext cx="455643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𝑇𝑎</m:t>
                      </m:r>
                      <m:r>
                        <a:rPr lang="en-US" i="0">
                          <a:latin typeface="Cambria Math" panose="02040503050406030204" pitchFamily="18" charset="0"/>
                        </a:rPr>
                        <m:t> =</m:t>
                      </m:r>
                      <m:r>
                        <a:rPr lang="en-US" i="1">
                          <a:latin typeface="Cambria Math" panose="02040503050406030204" pitchFamily="18" charset="0"/>
                        </a:rPr>
                        <m:t>𝐶𝑢</m:t>
                      </m:r>
                      <m:r>
                        <a:rPr lang="en-US" i="0">
                          <a:latin typeface="Cambria Math" panose="02040503050406030204" pitchFamily="18" charset="0"/>
                        </a:rPr>
                        <m:t>×</m:t>
                      </m:r>
                      <m:r>
                        <a:rPr lang="en-US" i="1">
                          <a:latin typeface="Cambria Math" panose="02040503050406030204" pitchFamily="18" charset="0"/>
                        </a:rPr>
                        <m:t>𝑇𝑎</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40</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525</m:t>
                      </m:r>
                      <m:r>
                        <a:rPr lang="en-US" i="0">
                          <a:latin typeface="Cambria Math" panose="02040503050406030204" pitchFamily="18" charset="0"/>
                        </a:rPr>
                        <m:t> =</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735</m:t>
                      </m:r>
                      <m:r>
                        <a:rPr lang="en-US" i="0">
                          <a:latin typeface="Cambria Math" panose="02040503050406030204" pitchFamily="18" charset="0"/>
                        </a:rPr>
                        <m:t> </m:t>
                      </m:r>
                      <m:r>
                        <a:rPr lang="en-US" i="1">
                          <a:latin typeface="Cambria Math" panose="02040503050406030204" pitchFamily="18" charset="0"/>
                        </a:rPr>
                        <m:t>𝑠𝑒𝑐</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2446179" y="6118163"/>
                <a:ext cx="4556439" cy="369332"/>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328499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1446769" y="1767049"/>
            <a:ext cx="6952648" cy="3724016"/>
          </a:xfrm>
          <a:prstGeom prst="rect">
            <a:avLst/>
          </a:prstGeom>
        </p:spPr>
      </p:pic>
      <p:sp>
        <p:nvSpPr>
          <p:cNvPr id="2" name="Rectangle 1"/>
          <p:cNvSpPr/>
          <p:nvPr/>
        </p:nvSpPr>
        <p:spPr>
          <a:xfrm>
            <a:off x="1446769" y="5691119"/>
            <a:ext cx="2794355" cy="369332"/>
          </a:xfrm>
          <a:prstGeom prst="rect">
            <a:avLst/>
          </a:prstGeom>
        </p:spPr>
        <p:txBody>
          <a:bodyPr wrap="none">
            <a:spAutoFit/>
          </a:bodyPr>
          <a:lstStyle/>
          <a:p>
            <a:r>
              <a:rPr lang="en-US" b="1" dirty="0" smtClean="0">
                <a:latin typeface="Times New Roman" panose="02020603050405020304" pitchFamily="18" charset="0"/>
                <a:ea typeface="Calibri" panose="020F0502020204030204" pitchFamily="34" charset="0"/>
                <a:cs typeface="Arial" panose="020B0604020202020204" pitchFamily="34" charset="0"/>
              </a:rPr>
              <a:t>Equivalent </a:t>
            </a:r>
            <a:r>
              <a:rPr lang="en-US" b="1" dirty="0">
                <a:latin typeface="Times New Roman" panose="02020603050405020304" pitchFamily="18" charset="0"/>
                <a:ea typeface="Calibri" panose="020F0502020204030204" pitchFamily="34" charset="0"/>
                <a:cs typeface="Arial" panose="020B0604020202020204" pitchFamily="34" charset="0"/>
              </a:rPr>
              <a:t>static methods </a:t>
            </a:r>
            <a:endParaRPr lang="en-US" b="1" dirty="0"/>
          </a:p>
        </p:txBody>
      </p:sp>
      <p:sp>
        <p:nvSpPr>
          <p:cNvPr id="3" name="Rectangle 2"/>
          <p:cNvSpPr/>
          <p:nvPr/>
        </p:nvSpPr>
        <p:spPr>
          <a:xfrm>
            <a:off x="1446769" y="6075839"/>
            <a:ext cx="7121651" cy="369332"/>
          </a:xfrm>
          <a:prstGeom prst="rect">
            <a:avLst/>
          </a:prstGeom>
        </p:spPr>
        <p:txBody>
          <a:bodyPr wrap="square">
            <a:spAutoFit/>
          </a:bodyPr>
          <a:lstStyle/>
          <a:p>
            <a:r>
              <a:rPr lang="en-US" dirty="0"/>
              <a:t>Dynamic methods</a:t>
            </a:r>
            <a:r>
              <a:rPr lang="en-US" dirty="0" smtClean="0"/>
              <a:t>: </a:t>
            </a:r>
            <a:r>
              <a:rPr lang="en-US" dirty="0"/>
              <a:t>Linear modal response spectrum analysis </a:t>
            </a:r>
          </a:p>
        </p:txBody>
      </p:sp>
    </p:spTree>
    <p:extLst>
      <p:ext uri="{BB962C8B-B14F-4D97-AF65-F5344CB8AC3E}">
        <p14:creationId xmlns:p14="http://schemas.microsoft.com/office/powerpoint/2010/main" val="21680752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995656"/>
            <a:ext cx="3839513" cy="446276"/>
          </a:xfrm>
          <a:prstGeom prst="rect">
            <a:avLst/>
          </a:prstGeom>
        </p:spPr>
        <p:txBody>
          <a:bodyPr wrap="none">
            <a:spAutoFit/>
          </a:bodyPr>
          <a:lstStyle/>
          <a:p>
            <a:r>
              <a:rPr lang="en-US" sz="2300" dirty="0"/>
              <a:t>1- Equivalent Static Method</a:t>
            </a:r>
          </a:p>
        </p:txBody>
      </p:sp>
      <mc:AlternateContent xmlns:mc="http://schemas.openxmlformats.org/markup-compatibility/2006" xmlns:a14="http://schemas.microsoft.com/office/drawing/2010/main">
        <mc:Choice Requires="a14">
          <p:sp>
            <p:nvSpPr>
              <p:cNvPr id="3" name="Rectangle 2"/>
              <p:cNvSpPr/>
              <p:nvPr/>
            </p:nvSpPr>
            <p:spPr>
              <a:xfrm>
                <a:off x="1260269" y="3099200"/>
                <a:ext cx="7911440" cy="769441"/>
              </a:xfrm>
              <a:prstGeom prst="rect">
                <a:avLst/>
              </a:prstGeom>
            </p:spPr>
            <p:txBody>
              <a:bodyPr wrap="square">
                <a:spAutoFit/>
              </a:bodyPr>
              <a:lstStyle/>
              <a:p>
                <a:r>
                  <a:rPr lang="en-US" sz="2200" dirty="0" smtClean="0">
                    <a:latin typeface="Times New Roman" panose="02020603050405020304" pitchFamily="18" charset="0"/>
                    <a:ea typeface="Calibri" panose="020F0502020204030204" pitchFamily="34" charset="0"/>
                    <a:cs typeface="Arial" panose="020B0604020202020204" pitchFamily="34" charset="0"/>
                  </a:rPr>
                  <a:t>According to ASCE 7-10, </a:t>
                </a:r>
                <a14:m>
                  <m:oMath xmlns:m="http://schemas.openxmlformats.org/officeDocument/2006/math">
                    <m:r>
                      <a:rPr lang="en-US" sz="2200" i="1">
                        <a:latin typeface="Cambria Math" panose="02040503050406030204" pitchFamily="18" charset="0"/>
                        <a:ea typeface="Calibri" panose="020F0502020204030204" pitchFamily="34" charset="0"/>
                        <a:cs typeface="Arial" panose="020B0604020202020204" pitchFamily="34" charset="0"/>
                      </a:rPr>
                      <m:t>𝑇</m:t>
                    </m:r>
                    <m:r>
                      <a:rPr lang="en-US" sz="2200" i="1">
                        <a:latin typeface="Cambria Math" panose="02040503050406030204" pitchFamily="18" charset="0"/>
                        <a:ea typeface="Calibri" panose="020F0502020204030204" pitchFamily="34" charset="0"/>
                        <a:cs typeface="Arial" panose="020B0604020202020204" pitchFamily="34" charset="0"/>
                      </a:rPr>
                      <m:t>h</m:t>
                    </m:r>
                    <m:r>
                      <a:rPr lang="en-US" sz="2200" i="1">
                        <a:latin typeface="Cambria Math" panose="02040503050406030204" pitchFamily="18" charset="0"/>
                        <a:ea typeface="Calibri" panose="020F0502020204030204" pitchFamily="34" charset="0"/>
                        <a:cs typeface="Arial" panose="020B0604020202020204" pitchFamily="34" charset="0"/>
                      </a:rPr>
                      <m:t>𝑒</m:t>
                    </m:r>
                    <m:r>
                      <a:rPr lang="en-US" sz="2200" i="1">
                        <a:latin typeface="Cambria Math" panose="02040503050406030204" pitchFamily="18" charset="0"/>
                        <a:ea typeface="Calibri" panose="020F0502020204030204" pitchFamily="34" charset="0"/>
                        <a:cs typeface="Arial" panose="020B0604020202020204" pitchFamily="34" charset="0"/>
                      </a:rPr>
                      <m:t> </m:t>
                    </m:r>
                    <m:r>
                      <a:rPr lang="en-US" sz="2200" i="1">
                        <a:latin typeface="Cambria Math" panose="02040503050406030204" pitchFamily="18" charset="0"/>
                        <a:ea typeface="Calibri" panose="020F0502020204030204" pitchFamily="34" charset="0"/>
                        <a:cs typeface="Arial" panose="020B0604020202020204" pitchFamily="34" charset="0"/>
                      </a:rPr>
                      <m:t>𝑆𝑒𝑖𝑠𝑚𝑖𝑐</m:t>
                    </m:r>
                    <m:r>
                      <a:rPr lang="en-US" sz="2200" i="1">
                        <a:latin typeface="Cambria Math" panose="02040503050406030204" pitchFamily="18" charset="0"/>
                        <a:ea typeface="Calibri" panose="020F0502020204030204" pitchFamily="34" charset="0"/>
                        <a:cs typeface="Arial" panose="020B0604020202020204" pitchFamily="34" charset="0"/>
                      </a:rPr>
                      <m:t> </m:t>
                    </m:r>
                    <m:r>
                      <a:rPr lang="en-US" sz="2200" i="1">
                        <a:latin typeface="Cambria Math" panose="02040503050406030204" pitchFamily="18" charset="0"/>
                        <a:ea typeface="Calibri" panose="020F0502020204030204" pitchFamily="34" charset="0"/>
                        <a:cs typeface="Arial" panose="020B0604020202020204" pitchFamily="34" charset="0"/>
                      </a:rPr>
                      <m:t>𝐵𝑎𝑠𝑒</m:t>
                    </m:r>
                    <m:r>
                      <a:rPr lang="en-US" sz="2200" i="1">
                        <a:latin typeface="Cambria Math" panose="02040503050406030204" pitchFamily="18" charset="0"/>
                        <a:ea typeface="Calibri" panose="020F0502020204030204" pitchFamily="34" charset="0"/>
                        <a:cs typeface="Arial" panose="020B0604020202020204" pitchFamily="34" charset="0"/>
                      </a:rPr>
                      <m:t> </m:t>
                    </m:r>
                    <m:r>
                      <a:rPr lang="en-US" sz="2200" i="1">
                        <a:latin typeface="Cambria Math" panose="02040503050406030204" pitchFamily="18" charset="0"/>
                        <a:ea typeface="Calibri" panose="020F0502020204030204" pitchFamily="34" charset="0"/>
                        <a:cs typeface="Arial" panose="020B0604020202020204" pitchFamily="34" charset="0"/>
                      </a:rPr>
                      <m:t>𝑠</m:t>
                    </m:r>
                    <m:r>
                      <a:rPr lang="en-US" sz="2200" i="1">
                        <a:latin typeface="Cambria Math" panose="02040503050406030204" pitchFamily="18" charset="0"/>
                        <a:ea typeface="Calibri" panose="020F0502020204030204" pitchFamily="34" charset="0"/>
                        <a:cs typeface="Arial" panose="020B0604020202020204" pitchFamily="34" charset="0"/>
                      </a:rPr>
                      <m:t>h</m:t>
                    </m:r>
                    <m:r>
                      <a:rPr lang="en-US" sz="2200" i="1">
                        <a:latin typeface="Cambria Math" panose="02040503050406030204" pitchFamily="18" charset="0"/>
                        <a:ea typeface="Calibri" panose="020F0502020204030204" pitchFamily="34" charset="0"/>
                        <a:cs typeface="Arial" panose="020B0604020202020204" pitchFamily="34" charset="0"/>
                      </a:rPr>
                      <m:t>𝑒𝑎𝑟</m:t>
                    </m:r>
                  </m:oMath>
                </a14:m>
                <a:endParaRPr lang="en-US" sz="2200" i="1" dirty="0" smtClean="0">
                  <a:latin typeface="Cambria Math" panose="02040503050406030204" pitchFamily="18" charset="0"/>
                  <a:ea typeface="Calibri" panose="020F0502020204030204" pitchFamily="34" charset="0"/>
                  <a:cs typeface="Arial" panose="020B0604020202020204" pitchFamily="34" charset="0"/>
                </a:endParaRPr>
              </a:p>
              <a:p>
                <a:pPr algn="ctr"/>
                <a14:m>
                  <m:oMath xmlns:m="http://schemas.openxmlformats.org/officeDocument/2006/math">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𝑉</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𝐶𝑆𝑒</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𝑊</m:t>
                    </m:r>
                  </m:oMath>
                </a14:m>
                <a:r>
                  <a:rPr lang="en-US" sz="2200" dirty="0">
                    <a:latin typeface="Times New Roman" panose="02020603050405020304" pitchFamily="18" charset="0"/>
                    <a:ea typeface="Calibri" panose="020F0502020204030204" pitchFamily="34" charset="0"/>
                    <a:cs typeface="Arial" panose="020B0604020202020204" pitchFamily="34" charset="0"/>
                  </a:rPr>
                  <a:t> </a:t>
                </a:r>
              </a:p>
            </p:txBody>
          </p:sp>
        </mc:Choice>
        <mc:Fallback xmlns="">
          <p:sp>
            <p:nvSpPr>
              <p:cNvPr id="3" name="Rectangle 2"/>
              <p:cNvSpPr>
                <a:spLocks noRot="1" noChangeAspect="1" noMove="1" noResize="1" noEditPoints="1" noAdjustHandles="1" noChangeArrowheads="1" noChangeShapeType="1" noTextEdit="1"/>
              </p:cNvSpPr>
              <p:nvPr/>
            </p:nvSpPr>
            <p:spPr>
              <a:xfrm>
                <a:off x="1260269" y="3099200"/>
                <a:ext cx="7911440" cy="769441"/>
              </a:xfrm>
              <a:prstGeom prst="rect">
                <a:avLst/>
              </a:prstGeom>
              <a:blipFill>
                <a:blip r:embed="rId3"/>
                <a:stretch>
                  <a:fillRect l="-1002" t="-4724" b="-8661"/>
                </a:stretch>
              </a:blipFill>
            </p:spPr>
            <p:txBody>
              <a:bodyPr/>
              <a:lstStyle/>
              <a:p>
                <a:r>
                  <a:rPr lang="en-US">
                    <a:noFill/>
                  </a:rPr>
                  <a:t> </a:t>
                </a:r>
              </a:p>
            </p:txBody>
          </p:sp>
        </mc:Fallback>
      </mc:AlternateContent>
    </p:spTree>
    <p:extLst>
      <p:ext uri="{BB962C8B-B14F-4D97-AF65-F5344CB8AC3E}">
        <p14:creationId xmlns:p14="http://schemas.microsoft.com/office/powerpoint/2010/main" val="280513391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995656"/>
            <a:ext cx="3839513" cy="446276"/>
          </a:xfrm>
          <a:prstGeom prst="rect">
            <a:avLst/>
          </a:prstGeom>
        </p:spPr>
        <p:txBody>
          <a:bodyPr wrap="none">
            <a:spAutoFit/>
          </a:bodyPr>
          <a:lstStyle/>
          <a:p>
            <a:r>
              <a:rPr lang="en-US" sz="2300" dirty="0"/>
              <a:t>1- Equivalent Static Method</a:t>
            </a:r>
          </a:p>
        </p:txBody>
      </p:sp>
      <p:sp>
        <p:nvSpPr>
          <p:cNvPr id="4" name="Rectangle 3"/>
          <p:cNvSpPr/>
          <p:nvPr/>
        </p:nvSpPr>
        <p:spPr>
          <a:xfrm>
            <a:off x="1481942" y="2670539"/>
            <a:ext cx="1849224"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W = 41057.28 </a:t>
            </a:r>
            <a:r>
              <a:rPr lang="en-US" dirty="0" err="1">
                <a:latin typeface="Times New Roman" panose="02020603050405020304" pitchFamily="18" charset="0"/>
                <a:ea typeface="Calibri" panose="020F0502020204030204" pitchFamily="34" charset="0"/>
                <a:cs typeface="Arial" panose="020B0604020202020204" pitchFamily="34" charset="0"/>
              </a:rPr>
              <a:t>kN</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525384" y="3268478"/>
                <a:ext cx="9075221" cy="3330912"/>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Calculating the Seismic Response Coefficient </a:t>
                </a: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𝐶𝑆𝑒</m:t>
                    </m:r>
                  </m:oMath>
                </a14:m>
                <a:r>
                  <a:rPr lang="en-US" dirty="0">
                    <a:latin typeface="Times New Roman" panose="02020603050405020304" pitchFamily="18" charset="0"/>
                    <a:ea typeface="Calibri" panose="020F0502020204030204" pitchFamily="34" charset="0"/>
                    <a:cs typeface="Arial" panose="020B0604020202020204" pitchFamily="34" charset="0"/>
                  </a:rPr>
                  <a:t>:</a:t>
                </a: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𝑇𝑠</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𝑆𝐷</m:t>
                          </m:r>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𝑆𝐷𝑠</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3875</m:t>
                          </m:r>
                        </m:num>
                        <m:den>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645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𝑠𝑒𝑐</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𝑆𝑖𝑛𝑐𝑒</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𝑇𝑠</m:t>
                      </m:r>
                      <m:r>
                        <a:rPr lang="en-US" i="1">
                          <a:latin typeface="Cambria Math" panose="02040503050406030204" pitchFamily="18" charset="0"/>
                          <a:ea typeface="Calibri" panose="020F0502020204030204" pitchFamily="34" charset="0"/>
                          <a:cs typeface="Arial" panose="020B0604020202020204" pitchFamily="34" charset="0"/>
                        </a:rPr>
                        <m:t>&gt;</m:t>
                      </m:r>
                      <m:r>
                        <a:rPr lang="en-US" i="1">
                          <a:latin typeface="Cambria Math" panose="02040503050406030204" pitchFamily="18" charset="0"/>
                          <a:ea typeface="Calibri" panose="020F0502020204030204" pitchFamily="34" charset="0"/>
                          <a:cs typeface="Arial" panose="020B0604020202020204" pitchFamily="34" charset="0"/>
                        </a:rPr>
                        <m:t>𝑇</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482</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m:t>
                      </m:r>
                      <m:r>
                        <a:rPr lang="en-US" i="1">
                          <a:latin typeface="Cambria Math" panose="02040503050406030204" pitchFamily="18" charset="0"/>
                          <a:ea typeface="Calibri" panose="020F0502020204030204" pitchFamily="34" charset="0"/>
                          <a:cs typeface="Arial" panose="020B0604020202020204" pitchFamily="34" charset="0"/>
                        </a:rPr>
                        <m:t>h</m:t>
                      </m:r>
                      <m:r>
                        <a:rPr lang="en-US" i="1">
                          <a:latin typeface="Cambria Math" panose="02040503050406030204" pitchFamily="18" charset="0"/>
                          <a:ea typeface="Calibri" panose="020F0502020204030204" pitchFamily="34" charset="0"/>
                          <a:cs typeface="Arial" panose="020B0604020202020204" pitchFamily="34" charset="0"/>
                        </a:rPr>
                        <m:t>𝑒𝑛</m:t>
                      </m:r>
                      <m:r>
                        <a:rPr lang="en-US" i="1">
                          <a:latin typeface="Cambria Math" panose="02040503050406030204" pitchFamily="18" charset="0"/>
                          <a:ea typeface="Calibri" panose="020F0502020204030204" pitchFamily="34" charset="0"/>
                          <a:cs typeface="Arial" panose="020B0604020202020204" pitchFamily="34" charset="0"/>
                        </a:rPr>
                        <m:t>:</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𝐶𝑆𝑒</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𝑆𝐷𝑠</m:t>
                              </m:r>
                            </m:num>
                            <m:den>
                              <m:r>
                                <a:rPr lang="en-US" i="1">
                                  <a:latin typeface="Cambria Math" panose="02040503050406030204" pitchFamily="18" charset="0"/>
                                  <a:ea typeface="Calibri" panose="020F0502020204030204" pitchFamily="34" charset="0"/>
                                  <a:cs typeface="Arial" panose="020B0604020202020204" pitchFamily="34" charset="0"/>
                                </a:rPr>
                                <m:t>𝑅</m:t>
                              </m:r>
                            </m:den>
                          </m:f>
                        </m:num>
                        <m:den>
                          <m:r>
                            <a:rPr lang="en-US" i="1">
                              <a:latin typeface="Cambria Math" panose="02040503050406030204" pitchFamily="18" charset="0"/>
                              <a:ea typeface="Calibri" panose="020F0502020204030204" pitchFamily="34" charset="0"/>
                              <a:cs typeface="Arial" panose="020B0604020202020204" pitchFamily="34" charset="0"/>
                            </a:rPr>
                            <m:t>𝐼𝑒</m:t>
                          </m:r>
                        </m:den>
                      </m:f>
                      <m:r>
                        <a:rPr lang="en-US" i="1">
                          <a:latin typeface="Cambria Math" panose="02040503050406030204" pitchFamily="18" charset="0"/>
                          <a:ea typeface="Calibri" panose="020F0502020204030204" pitchFamily="34" charset="0"/>
                          <a:cs typeface="Arial" panose="020B0604020202020204" pitchFamily="34" charset="0"/>
                        </a:rPr>
                        <m:t>&gt; </m:t>
                      </m:r>
                      <m:d>
                        <m:dPr>
                          <m:begChr m:val="{"/>
                          <m:endChr m:val=""/>
                          <m:ctrlPr>
                            <a:rPr lang="en-US" i="1">
                              <a:latin typeface="Cambria Math" panose="02040503050406030204" pitchFamily="18" charset="0"/>
                              <a:ea typeface="Calibri" panose="020F0502020204030204" pitchFamily="34" charset="0"/>
                              <a:cs typeface="Arial" panose="020B0604020202020204" pitchFamily="34" charset="0"/>
                            </a:rPr>
                          </m:ctrlPr>
                        </m:dPr>
                        <m:e>
                          <m:eqArr>
                            <m:eqArrPr>
                              <m:ctrlPr>
                                <a:rPr lang="en-US" i="1">
                                  <a:latin typeface="Cambria Math" panose="02040503050406030204" pitchFamily="18" charset="0"/>
                                  <a:ea typeface="Calibri" panose="020F0502020204030204" pitchFamily="34" charset="0"/>
                                  <a:cs typeface="Arial" panose="020B0604020202020204" pitchFamily="34" charset="0"/>
                                </a:rPr>
                              </m:ctrlPr>
                            </m:eqArrPr>
                            <m:e>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044</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𝑆𝐷𝑠</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𝐼𝑒</m:t>
                              </m:r>
                            </m:e>
                            <m:e>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01</m:t>
                              </m:r>
                            </m:e>
                          </m:eqArr>
                        </m:e>
                      </m:d>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𝐶𝑆𝑒</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num>
                            <m:den>
                              <m:r>
                                <a:rPr lang="en-US" i="1">
                                  <a:latin typeface="Cambria Math" panose="02040503050406030204" pitchFamily="18" charset="0"/>
                                  <a:ea typeface="Calibri" panose="020F0502020204030204" pitchFamily="34" charset="0"/>
                                  <a:cs typeface="Arial" panose="020B0604020202020204" pitchFamily="34" charset="0"/>
                                </a:rPr>
                                <m:t>5</m:t>
                              </m:r>
                            </m:den>
                          </m:f>
                        </m:num>
                        <m:den>
                          <m:r>
                            <a:rPr lang="en-US" i="1">
                              <a:latin typeface="Cambria Math" panose="02040503050406030204" pitchFamily="18" charset="0"/>
                              <a:ea typeface="Calibri" panose="020F0502020204030204" pitchFamily="34" charset="0"/>
                              <a:cs typeface="Arial" panose="020B0604020202020204" pitchFamily="34" charset="0"/>
                            </a:rPr>
                            <m:t>1</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12</m:t>
                      </m:r>
                      <m:r>
                        <a:rPr lang="en-US" i="1">
                          <a:latin typeface="Cambria Math" panose="02040503050406030204" pitchFamily="18" charset="0"/>
                          <a:ea typeface="Calibri" panose="020F0502020204030204" pitchFamily="34" charset="0"/>
                          <a:cs typeface="Arial" panose="020B0604020202020204" pitchFamily="34" charset="0"/>
                        </a:rPr>
                        <m:t>&gt;</m:t>
                      </m:r>
                      <m:d>
                        <m:dPr>
                          <m:begChr m:val="{"/>
                          <m:endChr m:val=""/>
                          <m:ctrlPr>
                            <a:rPr lang="en-US" i="1">
                              <a:latin typeface="Cambria Math" panose="02040503050406030204" pitchFamily="18" charset="0"/>
                              <a:ea typeface="Calibri" panose="020F0502020204030204" pitchFamily="34" charset="0"/>
                              <a:cs typeface="Arial" panose="020B0604020202020204" pitchFamily="34" charset="0"/>
                            </a:rPr>
                          </m:ctrlPr>
                        </m:dPr>
                        <m:e>
                          <m:eqArr>
                            <m:eqArrPr>
                              <m:ctrlPr>
                                <a:rPr lang="en-US" i="1">
                                  <a:latin typeface="Cambria Math" panose="02040503050406030204" pitchFamily="18" charset="0"/>
                                  <a:ea typeface="Calibri" panose="020F0502020204030204" pitchFamily="34" charset="0"/>
                                  <a:cs typeface="Arial" panose="020B0604020202020204" pitchFamily="34" charset="0"/>
                                </a:rPr>
                              </m:ctrlPr>
                            </m:eqArrPr>
                            <m:e>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044</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0264</m:t>
                              </m:r>
                            </m:e>
                            <m:e>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01</m:t>
                              </m:r>
                            </m:e>
                          </m:eqArr>
                        </m:e>
                      </m:d>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center"/>
                    </m:oMathParaPr>
                    <m:oMath xmlns:m="http://schemas.openxmlformats.org/officeDocument/2006/math">
                      <m:r>
                        <a:rPr lang="en-US" sz="2200" i="1">
                          <a:latin typeface="Cambria Math" panose="02040503050406030204" pitchFamily="18" charset="0"/>
                          <a:ea typeface="Calibri" panose="020F0502020204030204" pitchFamily="34" charset="0"/>
                          <a:cs typeface="Arial" panose="020B0604020202020204" pitchFamily="34" charset="0"/>
                        </a:rPr>
                        <m:t>𝑇</m:t>
                      </m:r>
                      <m:r>
                        <a:rPr lang="en-US" sz="2200" i="1">
                          <a:latin typeface="Cambria Math" panose="02040503050406030204" pitchFamily="18" charset="0"/>
                          <a:ea typeface="Calibri" panose="020F0502020204030204" pitchFamily="34" charset="0"/>
                          <a:cs typeface="Arial" panose="020B0604020202020204" pitchFamily="34" charset="0"/>
                        </a:rPr>
                        <m:t>h</m:t>
                      </m:r>
                      <m:r>
                        <a:rPr lang="en-US" sz="2200" i="1">
                          <a:latin typeface="Cambria Math" panose="02040503050406030204" pitchFamily="18" charset="0"/>
                          <a:ea typeface="Calibri" panose="020F0502020204030204" pitchFamily="34" charset="0"/>
                          <a:cs typeface="Arial" panose="020B0604020202020204" pitchFamily="34" charset="0"/>
                        </a:rPr>
                        <m:t>𝑒</m:t>
                      </m:r>
                      <m:r>
                        <a:rPr lang="en-US" sz="2200" i="1">
                          <a:latin typeface="Cambria Math" panose="02040503050406030204" pitchFamily="18" charset="0"/>
                          <a:ea typeface="Calibri" panose="020F0502020204030204" pitchFamily="34" charset="0"/>
                          <a:cs typeface="Arial" panose="020B0604020202020204" pitchFamily="34" charset="0"/>
                        </a:rPr>
                        <m:t> </m:t>
                      </m:r>
                      <m:r>
                        <a:rPr lang="en-US" sz="2200" i="1">
                          <a:latin typeface="Cambria Math" panose="02040503050406030204" pitchFamily="18" charset="0"/>
                          <a:ea typeface="Calibri" panose="020F0502020204030204" pitchFamily="34" charset="0"/>
                          <a:cs typeface="Arial" panose="020B0604020202020204" pitchFamily="34" charset="0"/>
                        </a:rPr>
                        <m:t>𝑆𝑒𝑖𝑠𝑚𝑖𝑐</m:t>
                      </m:r>
                      <m:r>
                        <a:rPr lang="en-US" sz="2200" i="1">
                          <a:latin typeface="Cambria Math" panose="02040503050406030204" pitchFamily="18" charset="0"/>
                          <a:ea typeface="Calibri" panose="020F0502020204030204" pitchFamily="34" charset="0"/>
                          <a:cs typeface="Arial" panose="020B0604020202020204" pitchFamily="34" charset="0"/>
                        </a:rPr>
                        <m:t> </m:t>
                      </m:r>
                      <m:r>
                        <a:rPr lang="en-US" sz="2200" i="1">
                          <a:latin typeface="Cambria Math" panose="02040503050406030204" pitchFamily="18" charset="0"/>
                          <a:ea typeface="Calibri" panose="020F0502020204030204" pitchFamily="34" charset="0"/>
                          <a:cs typeface="Arial" panose="020B0604020202020204" pitchFamily="34" charset="0"/>
                        </a:rPr>
                        <m:t>𝐵𝑎𝑠𝑒</m:t>
                      </m:r>
                      <m:r>
                        <a:rPr lang="en-US" sz="2200" i="1">
                          <a:latin typeface="Cambria Math" panose="02040503050406030204" pitchFamily="18" charset="0"/>
                          <a:ea typeface="Calibri" panose="020F0502020204030204" pitchFamily="34" charset="0"/>
                          <a:cs typeface="Arial" panose="020B0604020202020204" pitchFamily="34" charset="0"/>
                        </a:rPr>
                        <m:t> </m:t>
                      </m:r>
                      <m:r>
                        <a:rPr lang="en-US" sz="2200" i="1">
                          <a:latin typeface="Cambria Math" panose="02040503050406030204" pitchFamily="18" charset="0"/>
                          <a:ea typeface="Calibri" panose="020F0502020204030204" pitchFamily="34" charset="0"/>
                          <a:cs typeface="Arial" panose="020B0604020202020204" pitchFamily="34" charset="0"/>
                        </a:rPr>
                        <m:t>𝑠</m:t>
                      </m:r>
                      <m:r>
                        <a:rPr lang="en-US" sz="2200" i="1">
                          <a:latin typeface="Cambria Math" panose="02040503050406030204" pitchFamily="18" charset="0"/>
                          <a:ea typeface="Calibri" panose="020F0502020204030204" pitchFamily="34" charset="0"/>
                          <a:cs typeface="Arial" panose="020B0604020202020204" pitchFamily="34" charset="0"/>
                        </a:rPr>
                        <m:t>h</m:t>
                      </m:r>
                      <m:r>
                        <a:rPr lang="en-US" sz="2200" i="1">
                          <a:latin typeface="Cambria Math" panose="02040503050406030204" pitchFamily="18" charset="0"/>
                          <a:ea typeface="Calibri" panose="020F0502020204030204" pitchFamily="34" charset="0"/>
                          <a:cs typeface="Arial" panose="020B0604020202020204" pitchFamily="34" charset="0"/>
                        </a:rPr>
                        <m:t>𝑒𝑎𝑟</m:t>
                      </m:r>
                      <m:d>
                        <m:dPr>
                          <m:ctrlPr>
                            <a:rPr lang="en-US" sz="2200" i="1">
                              <a:latin typeface="Cambria Math" panose="02040503050406030204" pitchFamily="18" charset="0"/>
                              <a:ea typeface="Calibri" panose="020F0502020204030204" pitchFamily="34" charset="0"/>
                              <a:cs typeface="Arial" panose="020B0604020202020204" pitchFamily="34" charset="0"/>
                            </a:rPr>
                          </m:ctrlPr>
                        </m:dPr>
                        <m:e>
                          <m:r>
                            <a:rPr lang="en-US" sz="2200" i="1">
                              <a:latin typeface="Cambria Math" panose="02040503050406030204" pitchFamily="18" charset="0"/>
                              <a:ea typeface="Calibri" panose="020F0502020204030204" pitchFamily="34" charset="0"/>
                              <a:cs typeface="Arial" panose="020B0604020202020204" pitchFamily="34" charset="0"/>
                            </a:rPr>
                            <m:t>𝑉</m:t>
                          </m:r>
                        </m:e>
                      </m:d>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𝐶𝑆𝑒</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𝑊</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0</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12</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41057</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28</m:t>
                      </m:r>
                      <m:r>
                        <a:rPr lang="en-US" sz="2200" i="1">
                          <a:latin typeface="Cambria Math" panose="02040503050406030204" pitchFamily="18" charset="0"/>
                          <a:ea typeface="Calibri" panose="020F0502020204030204" pitchFamily="34" charset="0"/>
                          <a:cs typeface="Arial" panose="020B0604020202020204" pitchFamily="34" charset="0"/>
                        </a:rPr>
                        <m:t>=</m:t>
                      </m:r>
                      <m:r>
                        <a:rPr lang="en-US" sz="2200" i="1">
                          <a:latin typeface="Cambria Math" panose="02040503050406030204" pitchFamily="18" charset="0"/>
                          <a:ea typeface="Calibri" panose="020F0502020204030204" pitchFamily="34" charset="0"/>
                          <a:cs typeface="Arial" panose="020B0604020202020204" pitchFamily="34" charset="0"/>
                        </a:rPr>
                        <m:t>4925</m:t>
                      </m:r>
                      <m:r>
                        <a:rPr lang="en-US" sz="2200" i="1">
                          <a:latin typeface="Cambria Math" panose="02040503050406030204" pitchFamily="18" charset="0"/>
                          <a:ea typeface="Calibri" panose="020F0502020204030204" pitchFamily="34" charset="0"/>
                          <a:cs typeface="Arial" panose="020B0604020202020204" pitchFamily="34" charset="0"/>
                        </a:rPr>
                        <m:t> </m:t>
                      </m:r>
                      <m:r>
                        <a:rPr lang="en-US" sz="2200" i="1">
                          <a:latin typeface="Cambria Math" panose="02040503050406030204" pitchFamily="18" charset="0"/>
                          <a:ea typeface="Calibri" panose="020F0502020204030204" pitchFamily="34" charset="0"/>
                          <a:cs typeface="Arial" panose="020B0604020202020204" pitchFamily="34" charset="0"/>
                        </a:rPr>
                        <m:t>𝑘𝑁</m:t>
                      </m:r>
                    </m:oMath>
                  </m:oMathPara>
                </a14:m>
                <a:endParaRPr lang="en-US" sz="2200"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525384" y="3268478"/>
                <a:ext cx="9075221" cy="3330912"/>
              </a:xfrm>
              <a:prstGeom prst="rect">
                <a:avLst/>
              </a:prstGeom>
              <a:blipFill>
                <a:blip r:embed="rId3"/>
                <a:stretch>
                  <a:fillRect l="-537" t="-914"/>
                </a:stretch>
              </a:blipFill>
            </p:spPr>
            <p:txBody>
              <a:bodyPr/>
              <a:lstStyle/>
              <a:p>
                <a:r>
                  <a:rPr lang="en-US">
                    <a:noFill/>
                  </a:rPr>
                  <a:t> </a:t>
                </a:r>
              </a:p>
            </p:txBody>
          </p:sp>
        </mc:Fallback>
      </mc:AlternateContent>
    </p:spTree>
    <p:extLst>
      <p:ext uri="{BB962C8B-B14F-4D97-AF65-F5344CB8AC3E}">
        <p14:creationId xmlns:p14="http://schemas.microsoft.com/office/powerpoint/2010/main" val="10118204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3" name="TextBox 2"/>
          <p:cNvSpPr txBox="1"/>
          <p:nvPr/>
        </p:nvSpPr>
        <p:spPr>
          <a:xfrm>
            <a:off x="759921" y="1243829"/>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4" name="Rectangle 3"/>
          <p:cNvSpPr/>
          <p:nvPr/>
        </p:nvSpPr>
        <p:spPr>
          <a:xfrm>
            <a:off x="1037012" y="1995656"/>
            <a:ext cx="3839513" cy="446276"/>
          </a:xfrm>
          <a:prstGeom prst="rect">
            <a:avLst/>
          </a:prstGeom>
        </p:spPr>
        <p:txBody>
          <a:bodyPr wrap="none">
            <a:spAutoFit/>
          </a:bodyPr>
          <a:lstStyle/>
          <a:p>
            <a:r>
              <a:rPr lang="en-US" sz="2300" dirty="0"/>
              <a:t>1- Equivalent Static Method</a:t>
            </a: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1521760" y="2441932"/>
            <a:ext cx="7082470" cy="4074482"/>
          </a:xfrm>
          <a:prstGeom prst="rect">
            <a:avLst/>
          </a:prstGeom>
        </p:spPr>
      </p:pic>
      <p:sp>
        <p:nvSpPr>
          <p:cNvPr id="9" name="Rectangle 8"/>
          <p:cNvSpPr/>
          <p:nvPr/>
        </p:nvSpPr>
        <p:spPr>
          <a:xfrm>
            <a:off x="5144194" y="2072600"/>
            <a:ext cx="4699363" cy="369332"/>
          </a:xfrm>
          <a:prstGeom prst="rect">
            <a:avLst/>
          </a:prstGeom>
        </p:spPr>
        <p:txBody>
          <a:bodyPr wrap="none">
            <a:spAutoFit/>
          </a:bodyPr>
          <a:lstStyle/>
          <a:p>
            <a:r>
              <a:rPr lang="en-US" dirty="0"/>
              <a:t>We assigned equivalent static load in ETABS</a:t>
            </a:r>
          </a:p>
        </p:txBody>
      </p:sp>
    </p:spTree>
    <p:extLst>
      <p:ext uri="{BB962C8B-B14F-4D97-AF65-F5344CB8AC3E}">
        <p14:creationId xmlns:p14="http://schemas.microsoft.com/office/powerpoint/2010/main" val="226666524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995656"/>
            <a:ext cx="3839513" cy="446276"/>
          </a:xfrm>
          <a:prstGeom prst="rect">
            <a:avLst/>
          </a:prstGeom>
        </p:spPr>
        <p:txBody>
          <a:bodyPr wrap="none">
            <a:spAutoFit/>
          </a:bodyPr>
          <a:lstStyle/>
          <a:p>
            <a:r>
              <a:rPr lang="en-US" sz="2300" dirty="0"/>
              <a:t>1- Equivalent Static Method</a:t>
            </a:r>
          </a:p>
        </p:txBody>
      </p:sp>
      <p:sp>
        <p:nvSpPr>
          <p:cNvPr id="3" name="TextBox 2"/>
          <p:cNvSpPr txBox="1"/>
          <p:nvPr/>
        </p:nvSpPr>
        <p:spPr>
          <a:xfrm>
            <a:off x="637308" y="2901325"/>
            <a:ext cx="9601200" cy="369332"/>
          </a:xfrm>
          <a:prstGeom prst="rect">
            <a:avLst/>
          </a:prstGeom>
          <a:noFill/>
        </p:spPr>
        <p:txBody>
          <a:bodyPr wrap="square" rtlCol="0">
            <a:spAutoFit/>
          </a:bodyPr>
          <a:lstStyle/>
          <a:p>
            <a:r>
              <a:rPr lang="en-US" dirty="0" smtClean="0"/>
              <a:t>The </a:t>
            </a:r>
            <a:r>
              <a:rPr lang="en-US" dirty="0" smtClean="0"/>
              <a:t>following results was obtained:</a:t>
            </a:r>
            <a:endParaRPr lang="en-US"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870756" y="3815274"/>
            <a:ext cx="8744297" cy="1461060"/>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2432458" y="5655227"/>
                <a:ext cx="4888133" cy="6183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𝐸𝑟𝑟𝑜𝑟</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4925</m:t>
                          </m:r>
                          <m:r>
                            <a:rPr lang="en-US" i="0">
                              <a:latin typeface="Cambria Math" panose="02040503050406030204" pitchFamily="18" charset="0"/>
                            </a:rPr>
                            <m:t>−</m:t>
                          </m:r>
                          <m:r>
                            <a:rPr lang="en-US" i="0">
                              <a:latin typeface="Cambria Math" panose="02040503050406030204" pitchFamily="18" charset="0"/>
                            </a:rPr>
                            <m:t>4726</m:t>
                          </m:r>
                        </m:num>
                        <m:den>
                          <m:r>
                            <a:rPr lang="en-US" i="0">
                              <a:latin typeface="Cambria Math" panose="02040503050406030204" pitchFamily="18" charset="0"/>
                            </a:rPr>
                            <m:t>4726</m:t>
                          </m:r>
                        </m:den>
                      </m:f>
                      <m:r>
                        <a:rPr lang="en-US" i="0">
                          <a:latin typeface="Cambria Math" panose="02040503050406030204" pitchFamily="18" charset="0"/>
                        </a:rPr>
                        <m:t>×</m:t>
                      </m:r>
                      <m:r>
                        <a:rPr lang="en-US" i="0">
                          <a:latin typeface="Cambria Math" panose="02040503050406030204" pitchFamily="18" charset="0"/>
                        </a:rPr>
                        <m:t>100</m:t>
                      </m:r>
                      <m:r>
                        <a:rPr lang="en-US" i="0">
                          <a:latin typeface="Cambria Math" panose="02040503050406030204" pitchFamily="18" charset="0"/>
                        </a:rPr>
                        <m:t>%=</m:t>
                      </m:r>
                      <m:r>
                        <a:rPr lang="en-US" i="0">
                          <a:latin typeface="Cambria Math" panose="02040503050406030204" pitchFamily="18" charset="0"/>
                        </a:rPr>
                        <m:t>4</m:t>
                      </m:r>
                      <m:r>
                        <a:rPr lang="en-US" i="0">
                          <a:latin typeface="Cambria Math" panose="02040503050406030204" pitchFamily="18" charset="0"/>
                        </a:rPr>
                        <m:t>.</m:t>
                      </m:r>
                      <m:r>
                        <a:rPr lang="en-US" i="0">
                          <a:latin typeface="Cambria Math" panose="02040503050406030204" pitchFamily="18" charset="0"/>
                        </a:rPr>
                        <m:t>22</m:t>
                      </m:r>
                      <m:r>
                        <a:rPr lang="en-US" i="0">
                          <a:latin typeface="Cambria Math" panose="02040503050406030204" pitchFamily="18" charset="0"/>
                        </a:rPr>
                        <m:t>%&lt;</m:t>
                      </m:r>
                      <m:r>
                        <a:rPr lang="en-US" i="0">
                          <a:latin typeface="Cambria Math" panose="02040503050406030204" pitchFamily="18" charset="0"/>
                        </a:rPr>
                        <m:t>5</m:t>
                      </m:r>
                      <m:r>
                        <a:rPr lang="en-US" i="0">
                          <a:latin typeface="Cambria Math" panose="02040503050406030204" pitchFamily="18" charset="0"/>
                        </a:rPr>
                        <m:t>%</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2432458" y="5655227"/>
                <a:ext cx="4888133" cy="618311"/>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694083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59921" y="1243829"/>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995656"/>
            <a:ext cx="4990469" cy="446276"/>
          </a:xfrm>
          <a:prstGeom prst="rect">
            <a:avLst/>
          </a:prstGeom>
        </p:spPr>
        <p:txBody>
          <a:bodyPr wrap="none">
            <a:spAutoFit/>
          </a:bodyPr>
          <a:lstStyle/>
          <a:p>
            <a:r>
              <a:rPr lang="en-US" sz="2300" dirty="0" smtClean="0"/>
              <a:t>2- </a:t>
            </a:r>
            <a:r>
              <a:rPr lang="en-US" sz="2300" dirty="0"/>
              <a:t>Modal response spectrum analysis</a:t>
            </a: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1662545" y="2441932"/>
            <a:ext cx="7051963" cy="4416067"/>
          </a:xfrm>
          <a:prstGeom prst="rect">
            <a:avLst/>
          </a:prstGeom>
        </p:spPr>
      </p:pic>
    </p:spTree>
    <p:extLst>
      <p:ext uri="{BB962C8B-B14F-4D97-AF65-F5344CB8AC3E}">
        <p14:creationId xmlns:p14="http://schemas.microsoft.com/office/powerpoint/2010/main" val="20098994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Project description: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037" y="2016387"/>
            <a:ext cx="10058400" cy="3661856"/>
          </a:xfrm>
          <a:prstGeom prst="rect">
            <a:avLst/>
          </a:prstGeom>
        </p:spPr>
      </p:pic>
      <p:sp>
        <p:nvSpPr>
          <p:cNvPr id="8" name="TextBox 7"/>
          <p:cNvSpPr txBox="1"/>
          <p:nvPr/>
        </p:nvSpPr>
        <p:spPr>
          <a:xfrm>
            <a:off x="5102381" y="5970407"/>
            <a:ext cx="1724088" cy="369332"/>
          </a:xfrm>
          <a:prstGeom prst="rect">
            <a:avLst/>
          </a:prstGeom>
          <a:noFill/>
        </p:spPr>
        <p:txBody>
          <a:bodyPr wrap="square" rtlCol="0">
            <a:spAutoFit/>
          </a:bodyPr>
          <a:lstStyle/>
          <a:p>
            <a:r>
              <a:rPr lang="en-US" dirty="0" smtClean="0"/>
              <a:t>Ground Floor</a:t>
            </a:r>
            <a:endParaRPr lang="en-US" dirty="0"/>
          </a:p>
        </p:txBody>
      </p:sp>
    </p:spTree>
    <p:extLst>
      <p:ext uri="{BB962C8B-B14F-4D97-AF65-F5344CB8AC3E}">
        <p14:creationId xmlns:p14="http://schemas.microsoft.com/office/powerpoint/2010/main" val="368384635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549380"/>
            <a:ext cx="4990469" cy="446276"/>
          </a:xfrm>
          <a:prstGeom prst="rect">
            <a:avLst/>
          </a:prstGeom>
        </p:spPr>
        <p:txBody>
          <a:bodyPr wrap="none">
            <a:spAutoFit/>
          </a:bodyPr>
          <a:lstStyle/>
          <a:p>
            <a:r>
              <a:rPr lang="en-US" sz="2300" dirty="0" smtClean="0"/>
              <a:t>2- </a:t>
            </a:r>
            <a:r>
              <a:rPr lang="en-US" sz="2300" dirty="0"/>
              <a:t>Modal response spectrum analysis</a:t>
            </a:r>
          </a:p>
        </p:txBody>
      </p:sp>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6203457" y="1647827"/>
            <a:ext cx="4391920" cy="5085482"/>
          </a:xfrm>
          <a:prstGeom prst="rect">
            <a:avLst/>
          </a:prstGeom>
        </p:spPr>
      </p:pic>
      <mc:AlternateContent xmlns:mc="http://schemas.openxmlformats.org/markup-compatibility/2006" xmlns:a14="http://schemas.microsoft.com/office/drawing/2010/main">
        <mc:Choice Requires="a14">
          <p:sp>
            <p:nvSpPr>
              <p:cNvPr id="3" name="Rectangle 2"/>
              <p:cNvSpPr/>
              <p:nvPr/>
            </p:nvSpPr>
            <p:spPr>
              <a:xfrm>
                <a:off x="-1046859" y="2232999"/>
                <a:ext cx="6096000" cy="64633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𝐸𝑥</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𝐸𝑥</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𝐸𝑦</m:t>
                      </m:r>
                      <m:r>
                        <a:rPr lang="en-US" i="1">
                          <a:latin typeface="Cambria Math" panose="02040503050406030204" pitchFamily="18" charset="0"/>
                          <a:ea typeface="Calibri" panose="020F0502020204030204" pitchFamily="34" charset="0"/>
                          <a:cs typeface="Arial" panose="020B0604020202020204" pitchFamily="34" charset="0"/>
                        </a:rPr>
                        <m:t> </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𝐸𝑦</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𝐸𝑦</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𝐸𝑥</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046859" y="2232999"/>
                <a:ext cx="6096000" cy="646331"/>
              </a:xfrm>
              <a:prstGeom prst="rect">
                <a:avLst/>
              </a:prstGeom>
              <a:blipFill>
                <a:blip r:embed="rId4"/>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746067" y="3208329"/>
                <a:ext cx="6096000" cy="2258375"/>
              </a:xfrm>
              <a:prstGeom prst="rect">
                <a:avLst/>
              </a:prstGeom>
            </p:spPr>
            <p:txBody>
              <a:bodyPr>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Then, the acceleration of main direction should </a:t>
                </a:r>
                <a:r>
                  <a:rPr lang="en-US" dirty="0" smtClean="0">
                    <a:latin typeface="Times New Roman" panose="02020603050405020304" pitchFamily="18" charset="0"/>
                    <a:ea typeface="Calibri" panose="020F0502020204030204" pitchFamily="34" charset="0"/>
                    <a:cs typeface="Arial" panose="020B0604020202020204" pitchFamily="34" charset="0"/>
                  </a:rPr>
                  <a:t>be</a:t>
                </a:r>
              </a:p>
              <a:p>
                <a:pPr/>
                <a:r>
                  <a:rPr lang="en-US" dirty="0" smtClean="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multiplied by a </a:t>
                </a:r>
                <a:br>
                  <a:rPr lang="en-US" dirty="0">
                    <a:latin typeface="Times New Roman" panose="02020603050405020304" pitchFamily="18" charset="0"/>
                    <a:ea typeface="Calibri" panose="020F0502020204030204" pitchFamily="34" charset="0"/>
                    <a:cs typeface="Arial" panose="020B0604020202020204" pitchFamily="34" charset="0"/>
                  </a:rPr>
                </a:b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ea typeface="Calibri" panose="020F0502020204030204" pitchFamily="34" charset="0"/>
                          <a:cs typeface="Arial" panose="020B0604020202020204" pitchFamily="34" charset="0"/>
                        </a:rPr>
                        <m:t>scale</m:t>
                      </m:r>
                      <m:r>
                        <a:rPr lang="en-US">
                          <a:latin typeface="Cambria Math" panose="02040503050406030204" pitchFamily="18" charset="0"/>
                          <a:ea typeface="Calibri" panose="020F0502020204030204" pitchFamily="34" charset="0"/>
                          <a:cs typeface="Arial" panose="020B0604020202020204" pitchFamily="34" charset="0"/>
                        </a:rPr>
                        <m:t> </m:t>
                      </m:r>
                      <m:r>
                        <m:rPr>
                          <m:sty m:val="p"/>
                        </m:rPr>
                        <a:rPr lang="en-US">
                          <a:latin typeface="Cambria Math" panose="02040503050406030204" pitchFamily="18" charset="0"/>
                          <a:ea typeface="Calibri" panose="020F0502020204030204" pitchFamily="34" charset="0"/>
                          <a:cs typeface="Arial" panose="020B0604020202020204" pitchFamily="34" charset="0"/>
                        </a:rPr>
                        <m:t>factor</m:t>
                      </m:r>
                      <m:r>
                        <a:rPr lang="en-US">
                          <a:latin typeface="Cambria Math" panose="02040503050406030204" pitchFamily="18" charset="0"/>
                          <a:ea typeface="Calibri" panose="020F0502020204030204" pitchFamily="34" charset="0"/>
                          <a:cs typeface="Arial" panose="020B0604020202020204" pitchFamily="34" charset="0"/>
                        </a:rPr>
                        <m:t> </m:t>
                      </m:r>
                      <m:r>
                        <m:rPr>
                          <m:sty m:val="p"/>
                        </m:rPr>
                        <a:rPr lang="en-US">
                          <a:latin typeface="Cambria Math" panose="02040503050406030204" pitchFamily="18" charset="0"/>
                          <a:ea typeface="Calibri" panose="020F0502020204030204" pitchFamily="34" charset="0"/>
                          <a:cs typeface="Arial" panose="020B0604020202020204" pitchFamily="34" charset="0"/>
                        </a:rPr>
                        <m:t>of</m:t>
                      </m:r>
                      <m:r>
                        <a:rPr lang="en-US">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𝐼</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𝑔</m:t>
                              </m:r>
                            </m:e>
                          </m:d>
                        </m:num>
                        <m:den>
                          <m:r>
                            <a:rPr lang="en-US" i="1">
                              <a:latin typeface="Cambria Math" panose="02040503050406030204" pitchFamily="18" charset="0"/>
                              <a:ea typeface="Calibri" panose="020F0502020204030204" pitchFamily="34" charset="0"/>
                              <a:cs typeface="Arial" panose="020B0604020202020204" pitchFamily="34" charset="0"/>
                            </a:rPr>
                            <m:t>𝑅</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9810</m:t>
                          </m:r>
                        </m:num>
                        <m:den>
                          <m:r>
                            <a:rPr lang="en-US" i="1">
                              <a:latin typeface="Cambria Math" panose="02040503050406030204" pitchFamily="18" charset="0"/>
                              <a:ea typeface="Calibri" panose="020F0502020204030204" pitchFamily="34" charset="0"/>
                              <a:cs typeface="Arial" panose="020B0604020202020204" pitchFamily="34" charset="0"/>
                            </a:rPr>
                            <m:t>5</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1962</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And the other direction should be multiplied by:</a:t>
                </a: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𝐼</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𝑔</m:t>
                          </m:r>
                        </m:num>
                        <m:den>
                          <m:r>
                            <a:rPr lang="en-US" i="1">
                              <a:latin typeface="Cambria Math" panose="02040503050406030204" pitchFamily="18" charset="0"/>
                              <a:ea typeface="Calibri" panose="020F0502020204030204" pitchFamily="34" charset="0"/>
                              <a:cs typeface="Arial" panose="020B0604020202020204" pitchFamily="34" charset="0"/>
                            </a:rPr>
                            <m:t>𝑅</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9810</m:t>
                          </m:r>
                        </m:num>
                        <m:den>
                          <m:r>
                            <a:rPr lang="en-US" i="1">
                              <a:latin typeface="Cambria Math" panose="02040503050406030204" pitchFamily="18" charset="0"/>
                              <a:ea typeface="Calibri" panose="020F0502020204030204" pitchFamily="34" charset="0"/>
                              <a:cs typeface="Arial" panose="020B0604020202020204" pitchFamily="34" charset="0"/>
                            </a:rPr>
                            <m:t>5</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588</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746067" y="3208329"/>
                <a:ext cx="6096000" cy="2258375"/>
              </a:xfrm>
              <a:prstGeom prst="rect">
                <a:avLst/>
              </a:prstGeom>
              <a:blipFill>
                <a:blip r:embed="rId5"/>
                <a:stretch>
                  <a:fillRect l="-800" t="-1348"/>
                </a:stretch>
              </a:blipFill>
            </p:spPr>
            <p:txBody>
              <a:bodyPr/>
              <a:lstStyle/>
              <a:p>
                <a:r>
                  <a:rPr lang="en-US">
                    <a:noFill/>
                  </a:rPr>
                  <a:t> </a:t>
                </a:r>
              </a:p>
            </p:txBody>
          </p:sp>
        </mc:Fallback>
      </mc:AlternateContent>
      <p:sp>
        <p:nvSpPr>
          <p:cNvPr id="8" name="TextBox 7"/>
          <p:cNvSpPr txBox="1"/>
          <p:nvPr/>
        </p:nvSpPr>
        <p:spPr>
          <a:xfrm>
            <a:off x="9141921" y="6245614"/>
            <a:ext cx="1345104" cy="630942"/>
          </a:xfrm>
          <a:prstGeom prst="rect">
            <a:avLst/>
          </a:prstGeom>
          <a:noFill/>
        </p:spPr>
        <p:txBody>
          <a:bodyPr wrap="square" rtlCol="0">
            <a:spAutoFit/>
          </a:bodyPr>
          <a:lstStyle/>
          <a:p>
            <a:r>
              <a:rPr lang="en-US" sz="1700" i="1" dirty="0" smtClean="0"/>
              <a:t>x-directions</a:t>
            </a:r>
            <a:endParaRPr lang="en-US" sz="1700" i="1" dirty="0"/>
          </a:p>
          <a:p>
            <a:endParaRPr lang="en-US" dirty="0"/>
          </a:p>
        </p:txBody>
      </p:sp>
    </p:spTree>
    <p:extLst>
      <p:ext uri="{BB962C8B-B14F-4D97-AF65-F5344CB8AC3E}">
        <p14:creationId xmlns:p14="http://schemas.microsoft.com/office/powerpoint/2010/main" val="371808820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549380"/>
            <a:ext cx="4990469" cy="446276"/>
          </a:xfrm>
          <a:prstGeom prst="rect">
            <a:avLst/>
          </a:prstGeom>
        </p:spPr>
        <p:txBody>
          <a:bodyPr wrap="none">
            <a:spAutoFit/>
          </a:bodyPr>
          <a:lstStyle/>
          <a:p>
            <a:r>
              <a:rPr lang="en-US" sz="2300" dirty="0" smtClean="0"/>
              <a:t>2- </a:t>
            </a:r>
            <a:r>
              <a:rPr lang="en-US" sz="2300" dirty="0"/>
              <a:t>Modal response spectrum analysis</a:t>
            </a: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532736" y="2331345"/>
            <a:ext cx="9373263" cy="2517746"/>
          </a:xfrm>
          <a:prstGeom prst="rect">
            <a:avLst/>
          </a:prstGeom>
        </p:spPr>
      </p:pic>
    </p:spTree>
    <p:extLst>
      <p:ext uri="{BB962C8B-B14F-4D97-AF65-F5344CB8AC3E}">
        <p14:creationId xmlns:p14="http://schemas.microsoft.com/office/powerpoint/2010/main" val="84768528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549380"/>
            <a:ext cx="4990469" cy="446276"/>
          </a:xfrm>
          <a:prstGeom prst="rect">
            <a:avLst/>
          </a:prstGeom>
        </p:spPr>
        <p:txBody>
          <a:bodyPr wrap="none">
            <a:spAutoFit/>
          </a:bodyPr>
          <a:lstStyle/>
          <a:p>
            <a:r>
              <a:rPr lang="en-US" sz="2300" dirty="0" smtClean="0"/>
              <a:t>2- </a:t>
            </a:r>
            <a:r>
              <a:rPr lang="en-US" sz="2300" dirty="0"/>
              <a:t>Modal response spectrum analysis</a:t>
            </a:r>
          </a:p>
        </p:txBody>
      </p:sp>
      <mc:AlternateContent xmlns:mc="http://schemas.openxmlformats.org/markup-compatibility/2006" xmlns:a14="http://schemas.microsoft.com/office/drawing/2010/main">
        <mc:Choice Requires="a14">
          <p:sp>
            <p:nvSpPr>
              <p:cNvPr id="3" name="Rectangle 2"/>
              <p:cNvSpPr/>
              <p:nvPr/>
            </p:nvSpPr>
            <p:spPr>
              <a:xfrm>
                <a:off x="746067" y="2289308"/>
                <a:ext cx="7926878" cy="2285947"/>
              </a:xfrm>
              <a:prstGeom prst="rect">
                <a:avLst/>
              </a:prstGeom>
            </p:spPr>
            <p:txBody>
              <a:bodyPr wrap="square">
                <a:spAutoFit/>
              </a:bodyPr>
              <a:lstStyle/>
              <a:p>
                <a:pPr lvl="0"/>
                <a:r>
                  <a:rPr lang="en-US" dirty="0" smtClean="0">
                    <a:latin typeface="Times New Roman" panose="02020603050405020304" pitchFamily="18" charset="0"/>
                    <a:ea typeface="Calibri" panose="020F0502020204030204" pitchFamily="34" charset="0"/>
                    <a:cs typeface="Arial" panose="020B0604020202020204" pitchFamily="34" charset="0"/>
                  </a:rPr>
                  <a:t>the response spectrum base shear is less than static base shear so we have to make the response spectrum is the dominant method to make a design by it, to achieve this the ASCE7-10 code scale the forces by multiply the scale factor by </a:t>
                </a:r>
                <a:r>
                  <a:rPr lang="en-US" dirty="0">
                    <a:latin typeface="Times New Roman" panose="02020603050405020304" pitchFamily="18" charset="0"/>
                    <a:ea typeface="Times New Roman" panose="02020603050405020304" pitchFamily="18" charset="0"/>
                    <a:cs typeface="Arial" panose="020B0604020202020204" pitchFamily="34" charset="0"/>
                  </a:rPr>
                  <a:t/>
                </a:r>
                <a:br>
                  <a:rPr lang="en-US" dirty="0">
                    <a:latin typeface="Times New Roman" panose="02020603050405020304" pitchFamily="18"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85</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𝑉𝑠𝑡𝑎𝑡𝑖𝑐</m:t>
                          </m:r>
                        </m:num>
                        <m:den>
                          <m:r>
                            <a:rPr lang="en-US" i="1">
                              <a:latin typeface="Cambria Math" panose="02040503050406030204" pitchFamily="18" charset="0"/>
                              <a:ea typeface="Calibri" panose="020F0502020204030204" pitchFamily="34" charset="0"/>
                              <a:cs typeface="Arial" panose="020B0604020202020204" pitchFamily="34" charset="0"/>
                            </a:rPr>
                            <m:t>𝑉𝑟𝑒𝑠𝑝𝑜𝑛𝑠𝑒</m:t>
                          </m:r>
                        </m:den>
                      </m:f>
                    </m:oMath>
                  </m:oMathPara>
                </a14:m>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lvl="0"/>
                <a:r>
                  <a:rPr lang="en-US" dirty="0" smtClean="0">
                    <a:latin typeface="Times New Roman" panose="02020603050405020304" pitchFamily="18" charset="0"/>
                    <a:ea typeface="Times New Roman" panose="02020603050405020304" pitchFamily="18" charset="0"/>
                    <a:cs typeface="Arial" panose="020B0604020202020204" pitchFamily="34" charset="0"/>
                  </a:rPr>
                  <a:t>So </a:t>
                </a:r>
                <a:r>
                  <a:rPr lang="en-US" dirty="0">
                    <a:latin typeface="Times New Roman" panose="02020603050405020304" pitchFamily="18" charset="0"/>
                    <a:ea typeface="Times New Roman" panose="02020603050405020304" pitchFamily="18" charset="0"/>
                    <a:cs typeface="Arial" panose="020B0604020202020204" pitchFamily="34" charset="0"/>
                  </a:rPr>
                  <a:t>the scale factor for response in X-direction is:</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457200" marR="0">
                  <a:spcBef>
                    <a:spcPts val="0"/>
                  </a:spcBef>
                  <a:spcAft>
                    <a:spcPts val="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1962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85</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4726</m:t>
                          </m:r>
                        </m:num>
                        <m:den>
                          <m:r>
                            <a:rPr lang="en-US" i="1">
                              <a:latin typeface="Cambria Math" panose="02040503050406030204" pitchFamily="18" charset="0"/>
                              <a:ea typeface="Calibri" panose="020F0502020204030204" pitchFamily="34" charset="0"/>
                              <a:cs typeface="Arial" panose="020B0604020202020204" pitchFamily="34" charset="0"/>
                            </a:rPr>
                            <m:t>2679</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97</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2940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m:t>
                      </m:r>
                    </m:oMath>
                  </m:oMathPara>
                </a14:m>
                <a:endParaRPr lang="en-US" dirty="0" smtClean="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746067" y="2289308"/>
                <a:ext cx="7926878" cy="2285947"/>
              </a:xfrm>
              <a:prstGeom prst="rect">
                <a:avLst/>
              </a:prstGeom>
              <a:blipFill>
                <a:blip r:embed="rId3"/>
                <a:stretch>
                  <a:fillRect l="-615" t="-16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300251" y="4868907"/>
                <a:ext cx="7606146" cy="889795"/>
              </a:xfrm>
              <a:prstGeom prst="rect">
                <a:avLst/>
              </a:prstGeom>
            </p:spPr>
            <p:txBody>
              <a:bodyPr wrap="square">
                <a:spAutoFit/>
              </a:bodyPr>
              <a:lstStyle/>
              <a:p>
                <a:pPr marL="457200" marR="0">
                  <a:spcBef>
                    <a:spcPts val="0"/>
                  </a:spcBef>
                  <a:spcAft>
                    <a:spcPts val="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The scale factor for response in Y-direction is:</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457200" marR="0">
                  <a:spcBef>
                    <a:spcPts val="0"/>
                  </a:spcBef>
                  <a:spcAft>
                    <a:spcPts val="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1962</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85</m:t>
                      </m:r>
                      <m:r>
                        <a:rPr lang="en-US" i="1">
                          <a:latin typeface="Cambria Math" panose="02040503050406030204" pitchFamily="18" charset="0"/>
                          <a:ea typeface="Times New Roman" panose="02020603050405020304" pitchFamily="18" charset="0"/>
                          <a:cs typeface="Arial" panose="020B0604020202020204" pitchFamily="34" charset="0"/>
                        </a:rPr>
                        <m:t>×</m:t>
                      </m:r>
                      <m:f>
                        <m:fPr>
                          <m:ctrlPr>
                            <a:rPr lang="en-US" i="1">
                              <a:latin typeface="Cambria Math" panose="02040503050406030204" pitchFamily="18" charset="0"/>
                              <a:ea typeface="Times New Roman" panose="02020603050405020304" pitchFamily="18" charset="0"/>
                              <a:cs typeface="Arial" panose="020B0604020202020204" pitchFamily="34" charset="0"/>
                            </a:rPr>
                          </m:ctrlPr>
                        </m:fPr>
                        <m:num>
                          <m:r>
                            <a:rPr lang="en-US" i="1">
                              <a:latin typeface="Cambria Math" panose="02040503050406030204" pitchFamily="18" charset="0"/>
                              <a:ea typeface="Times New Roman" panose="02020603050405020304" pitchFamily="18" charset="0"/>
                              <a:cs typeface="Arial" panose="020B0604020202020204" pitchFamily="34" charset="0"/>
                            </a:rPr>
                            <m:t>4726</m:t>
                          </m:r>
                        </m:num>
                        <m:den>
                          <m:r>
                            <a:rPr lang="en-US" i="1">
                              <a:latin typeface="Cambria Math" panose="02040503050406030204" pitchFamily="18" charset="0"/>
                              <a:ea typeface="Times New Roman" panose="02020603050405020304" pitchFamily="18" charset="0"/>
                              <a:cs typeface="Arial" panose="020B0604020202020204" pitchFamily="34" charset="0"/>
                            </a:rPr>
                            <m:t>2954</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11</m:t>
                          </m:r>
                        </m:den>
                      </m:f>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2667</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99</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00251" y="4868907"/>
                <a:ext cx="7606146" cy="889795"/>
              </a:xfrm>
              <a:prstGeom prst="rect">
                <a:avLst/>
              </a:prstGeom>
              <a:blipFill>
                <a:blip r:embed="rId4"/>
                <a:stretch>
                  <a:fillRect t="-4110"/>
                </a:stretch>
              </a:blipFill>
            </p:spPr>
            <p:txBody>
              <a:bodyPr/>
              <a:lstStyle/>
              <a:p>
                <a:r>
                  <a:rPr lang="en-US">
                    <a:noFill/>
                  </a:rPr>
                  <a:t> </a:t>
                </a:r>
              </a:p>
            </p:txBody>
          </p:sp>
        </mc:Fallback>
      </mc:AlternateContent>
    </p:spTree>
    <p:extLst>
      <p:ext uri="{BB962C8B-B14F-4D97-AF65-F5344CB8AC3E}">
        <p14:creationId xmlns:p14="http://schemas.microsoft.com/office/powerpoint/2010/main" val="42357496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549380"/>
            <a:ext cx="4990469" cy="446276"/>
          </a:xfrm>
          <a:prstGeom prst="rect">
            <a:avLst/>
          </a:prstGeom>
        </p:spPr>
        <p:txBody>
          <a:bodyPr wrap="none">
            <a:spAutoFit/>
          </a:bodyPr>
          <a:lstStyle/>
          <a:p>
            <a:r>
              <a:rPr lang="en-US" sz="2300" dirty="0" smtClean="0"/>
              <a:t>2- </a:t>
            </a:r>
            <a:r>
              <a:rPr lang="en-US" sz="2300" dirty="0"/>
              <a:t>Modal response spectrum analysis</a:t>
            </a:r>
          </a:p>
        </p:txBody>
      </p:sp>
      <p:sp>
        <p:nvSpPr>
          <p:cNvPr id="7" name="Rectangle 6"/>
          <p:cNvSpPr/>
          <p:nvPr/>
        </p:nvSpPr>
        <p:spPr>
          <a:xfrm>
            <a:off x="746067" y="2260662"/>
            <a:ext cx="4674678" cy="400110"/>
          </a:xfrm>
          <a:prstGeom prst="rect">
            <a:avLst/>
          </a:prstGeom>
        </p:spPr>
        <p:txBody>
          <a:bodyPr wrap="none">
            <a:spAutoFit/>
          </a:bodyPr>
          <a:lstStyle/>
          <a:p>
            <a:pPr marL="457200" marR="0">
              <a:spcBef>
                <a:spcPts val="0"/>
              </a:spcBef>
              <a:spcAft>
                <a:spcPts val="0"/>
              </a:spcAft>
            </a:pPr>
            <a:r>
              <a:rPr lang="en-US" sz="2000" dirty="0">
                <a:latin typeface="Times New Roman" panose="02020603050405020304" pitchFamily="18" charset="0"/>
                <a:ea typeface="Calibri" panose="020F0502020204030204" pitchFamily="34" charset="0"/>
                <a:cs typeface="Arial" panose="020B0604020202020204" pitchFamily="34" charset="0"/>
              </a:rPr>
              <a:t>So the base reaction after modification:</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037011" y="3176992"/>
            <a:ext cx="8439497" cy="2253990"/>
          </a:xfrm>
          <a:prstGeom prst="rect">
            <a:avLst/>
          </a:prstGeom>
        </p:spPr>
      </p:pic>
    </p:spTree>
    <p:extLst>
      <p:ext uri="{BB962C8B-B14F-4D97-AF65-F5344CB8AC3E}">
        <p14:creationId xmlns:p14="http://schemas.microsoft.com/office/powerpoint/2010/main" val="5417190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Determination of Seismic Base reactions:</a:t>
            </a:r>
            <a:endParaRPr lang="en-US" sz="2800" dirty="0" smtClean="0"/>
          </a:p>
        </p:txBody>
      </p:sp>
      <p:sp>
        <p:nvSpPr>
          <p:cNvPr id="2" name="Rectangle 1"/>
          <p:cNvSpPr/>
          <p:nvPr/>
        </p:nvSpPr>
        <p:spPr>
          <a:xfrm>
            <a:off x="1037012" y="1549380"/>
            <a:ext cx="4990469" cy="446276"/>
          </a:xfrm>
          <a:prstGeom prst="rect">
            <a:avLst/>
          </a:prstGeom>
        </p:spPr>
        <p:txBody>
          <a:bodyPr wrap="none">
            <a:spAutoFit/>
          </a:bodyPr>
          <a:lstStyle/>
          <a:p>
            <a:r>
              <a:rPr lang="en-US" sz="2300" dirty="0" smtClean="0"/>
              <a:t>2- </a:t>
            </a:r>
            <a:r>
              <a:rPr lang="en-US" sz="2300" dirty="0"/>
              <a:t>Modal response spectrum analysis</a:t>
            </a:r>
          </a:p>
        </p:txBody>
      </p:sp>
      <p:sp>
        <p:nvSpPr>
          <p:cNvPr id="3" name="Rectangle 2"/>
          <p:cNvSpPr/>
          <p:nvPr/>
        </p:nvSpPr>
        <p:spPr>
          <a:xfrm>
            <a:off x="1037012" y="2274516"/>
            <a:ext cx="4721164" cy="369332"/>
          </a:xfrm>
          <a:prstGeom prst="rect">
            <a:avLst/>
          </a:prstGeom>
        </p:spPr>
        <p:txBody>
          <a:bodyPr wrap="none">
            <a:spAutoFit/>
          </a:bodyPr>
          <a:lstStyle/>
          <a:p>
            <a:r>
              <a:rPr lang="en-US" dirty="0"/>
              <a:t>The modal mass participation ratio(MMPR): </a:t>
            </a: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954489" y="2922708"/>
            <a:ext cx="9090056" cy="2674528"/>
          </a:xfrm>
          <a:prstGeom prst="rect">
            <a:avLst/>
          </a:prstGeom>
        </p:spPr>
      </p:pic>
    </p:spTree>
    <p:extLst>
      <p:ext uri="{BB962C8B-B14F-4D97-AF65-F5344CB8AC3E}">
        <p14:creationId xmlns:p14="http://schemas.microsoft.com/office/powerpoint/2010/main" val="3737351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Load combinations:</a:t>
            </a:r>
          </a:p>
        </p:txBody>
      </p:sp>
      <p:graphicFrame>
        <p:nvGraphicFramePr>
          <p:cNvPr id="7" name="Table 6"/>
          <p:cNvGraphicFramePr>
            <a:graphicFrameLocks noGrp="1"/>
          </p:cNvGraphicFramePr>
          <p:nvPr>
            <p:extLst>
              <p:ext uri="{D42A27DB-BD31-4B8C-83A1-F6EECF244321}">
                <p14:modId xmlns:p14="http://schemas.microsoft.com/office/powerpoint/2010/main" val="2744704308"/>
              </p:ext>
            </p:extLst>
          </p:nvPr>
        </p:nvGraphicFramePr>
        <p:xfrm>
          <a:off x="1571986" y="1848554"/>
          <a:ext cx="7461178" cy="2155409"/>
        </p:xfrm>
        <a:graphic>
          <a:graphicData uri="http://schemas.openxmlformats.org/drawingml/2006/table">
            <a:tbl>
              <a:tblPr firstRow="1" firstCol="1" bandRow="1">
                <a:tableStyleId>{5C22544A-7EE6-4342-B048-85BDC9FD1C3A}</a:tableStyleId>
              </a:tblPr>
              <a:tblGrid>
                <a:gridCol w="3819688">
                  <a:extLst>
                    <a:ext uri="{9D8B030D-6E8A-4147-A177-3AD203B41FA5}">
                      <a16:colId xmlns:a16="http://schemas.microsoft.com/office/drawing/2014/main" xmlns="" val="1904658499"/>
                    </a:ext>
                  </a:extLst>
                </a:gridCol>
                <a:gridCol w="3641490">
                  <a:extLst>
                    <a:ext uri="{9D8B030D-6E8A-4147-A177-3AD203B41FA5}">
                      <a16:colId xmlns:a16="http://schemas.microsoft.com/office/drawing/2014/main" xmlns="" val="1174825822"/>
                    </a:ext>
                  </a:extLst>
                </a:gridCol>
              </a:tblGrid>
              <a:tr h="718469">
                <a:tc>
                  <a:txBody>
                    <a:bodyPr/>
                    <a:lstStyle/>
                    <a:p>
                      <a:pPr marL="0" marR="0">
                        <a:spcBef>
                          <a:spcPts val="0"/>
                        </a:spcBef>
                        <a:spcAft>
                          <a:spcPts val="0"/>
                        </a:spcAft>
                      </a:pPr>
                      <a:r>
                        <a:rPr lang="en-US" sz="2000">
                          <a:effectLst/>
                        </a:rPr>
                        <a:t>Ultimate load combinations</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000">
                          <a:effectLst/>
                        </a:rPr>
                        <a:t>Service load combinations</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010264939"/>
                  </a:ext>
                </a:extLst>
              </a:tr>
              <a:tr h="359235">
                <a:tc>
                  <a:txBody>
                    <a:bodyPr/>
                    <a:lstStyle/>
                    <a:p>
                      <a:pPr marL="0" marR="0" algn="ctr">
                        <a:spcBef>
                          <a:spcPts val="0"/>
                        </a:spcBef>
                        <a:spcAft>
                          <a:spcPts val="0"/>
                        </a:spcAft>
                      </a:pPr>
                      <a:r>
                        <a:rPr lang="en-US" sz="2000">
                          <a:effectLst/>
                        </a:rPr>
                        <a:t>1.4D</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D+L</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243540136"/>
                  </a:ext>
                </a:extLst>
              </a:tr>
              <a:tr h="359235">
                <a:tc>
                  <a:txBody>
                    <a:bodyPr/>
                    <a:lstStyle/>
                    <a:p>
                      <a:pPr marL="0" marR="0" algn="ctr">
                        <a:spcBef>
                          <a:spcPts val="0"/>
                        </a:spcBef>
                        <a:spcAft>
                          <a:spcPts val="0"/>
                        </a:spcAft>
                      </a:pPr>
                      <a:r>
                        <a:rPr lang="en-US" sz="2000">
                          <a:effectLst/>
                        </a:rPr>
                        <a:t>1.2D+1.6L</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a:effectLst/>
                        </a:rPr>
                        <a:t>1D+0.75L+0.7E</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229709969"/>
                  </a:ext>
                </a:extLst>
              </a:tr>
              <a:tr h="359235">
                <a:tc>
                  <a:txBody>
                    <a:bodyPr/>
                    <a:lstStyle/>
                    <a:p>
                      <a:pPr marL="0" marR="0" algn="ctr">
                        <a:spcBef>
                          <a:spcPts val="0"/>
                        </a:spcBef>
                        <a:spcAft>
                          <a:spcPts val="0"/>
                        </a:spcAft>
                      </a:pPr>
                      <a:r>
                        <a:rPr lang="en-US" sz="2000">
                          <a:effectLst/>
                        </a:rPr>
                        <a:t>1.2D+1E +1L</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0.6D+0.7 E</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810277919"/>
                  </a:ext>
                </a:extLst>
              </a:tr>
              <a:tr h="359235">
                <a:tc>
                  <a:txBody>
                    <a:bodyPr/>
                    <a:lstStyle/>
                    <a:p>
                      <a:pPr marL="0" marR="0" algn="ctr">
                        <a:spcBef>
                          <a:spcPts val="0"/>
                        </a:spcBef>
                        <a:spcAft>
                          <a:spcPts val="0"/>
                        </a:spcAft>
                      </a:pPr>
                      <a:r>
                        <a:rPr lang="en-US" sz="2000">
                          <a:effectLst/>
                        </a:rPr>
                        <a:t>0.9D+1E</a:t>
                      </a:r>
                      <a:endParaRPr lang="en-US" sz="2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dirty="0">
                          <a:effectLst/>
                        </a:rPr>
                        <a:t>1D+0.7E</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470492650"/>
                  </a:ext>
                </a:extLst>
              </a:tr>
            </a:tbl>
          </a:graphicData>
        </a:graphic>
      </p:graphicFrame>
      <mc:AlternateContent xmlns:mc="http://schemas.openxmlformats.org/markup-compatibility/2006" xmlns:a14="http://schemas.microsoft.com/office/drawing/2010/main">
        <mc:Choice Requires="a14">
          <p:sp>
            <p:nvSpPr>
              <p:cNvPr id="8" name="Rectangle 7"/>
              <p:cNvSpPr/>
              <p:nvPr/>
            </p:nvSpPr>
            <p:spPr>
              <a:xfrm>
                <a:off x="1671597" y="4347937"/>
                <a:ext cx="1976951"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𝐸</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𝜌</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𝐸</m:t>
                    </m:r>
                    <m:r>
                      <a:rPr lang="en-US" i="1">
                        <a:latin typeface="Cambria Math" panose="02040503050406030204" pitchFamily="18" charset="0"/>
                        <a:ea typeface="Calibri" panose="020F0502020204030204" pitchFamily="34" charset="0"/>
                        <a:cs typeface="Arial" panose="020B0604020202020204" pitchFamily="34" charset="0"/>
                      </a:rPr>
                      <m:t>h</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𝐸𝑣</m:t>
                    </m:r>
                  </m:oMath>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1671597" y="4347937"/>
                <a:ext cx="1976951" cy="369332"/>
              </a:xfrm>
              <a:prstGeom prst="rect">
                <a:avLst/>
              </a:prstGeom>
              <a:blipFill>
                <a:blip r:embed="rId3"/>
                <a:stretch>
                  <a:fillRect b="-8197"/>
                </a:stretch>
              </a:blipFill>
            </p:spPr>
            <p:txBody>
              <a:bodyPr/>
              <a:lstStyle/>
              <a:p>
                <a:r>
                  <a:rPr lang="en-US">
                    <a:noFill/>
                  </a:rPr>
                  <a:t> </a:t>
                </a:r>
              </a:p>
            </p:txBody>
          </p:sp>
        </mc:Fallback>
      </mc:AlternateContent>
      <p:sp>
        <p:nvSpPr>
          <p:cNvPr id="10" name="Rectangle 9"/>
          <p:cNvSpPr/>
          <p:nvPr/>
        </p:nvSpPr>
        <p:spPr>
          <a:xfrm>
            <a:off x="1671597" y="4876577"/>
            <a:ext cx="2832827"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Eh </a:t>
            </a:r>
            <a:r>
              <a:rPr lang="en-US" dirty="0" smtClean="0">
                <a:latin typeface="Times New Roman" panose="02020603050405020304" pitchFamily="18" charset="0"/>
                <a:ea typeface="Calibri" panose="020F0502020204030204" pitchFamily="34" charset="0"/>
                <a:cs typeface="Arial" panose="020B0604020202020204" pitchFamily="34" charset="0"/>
              </a:rPr>
              <a:t>including Eh-x and </a:t>
            </a:r>
            <a:r>
              <a:rPr lang="en-US" dirty="0">
                <a:latin typeface="Times New Roman" panose="02020603050405020304" pitchFamily="18" charset="0"/>
                <a:ea typeface="Calibri" panose="020F0502020204030204" pitchFamily="34" charset="0"/>
                <a:cs typeface="Arial" panose="020B0604020202020204" pitchFamily="34" charset="0"/>
              </a:rPr>
              <a:t>Eh-y </a:t>
            </a:r>
            <a:endParaRPr lang="en-US" dirty="0"/>
          </a:p>
        </p:txBody>
      </p:sp>
      <mc:AlternateContent xmlns:mc="http://schemas.openxmlformats.org/markup-compatibility/2006" xmlns:a14="http://schemas.microsoft.com/office/drawing/2010/main">
        <mc:Choice Requires="a14">
          <p:sp>
            <p:nvSpPr>
              <p:cNvPr id="11" name="Rectangle 10"/>
              <p:cNvSpPr/>
              <p:nvPr/>
            </p:nvSpPr>
            <p:spPr>
              <a:xfrm>
                <a:off x="1671597" y="5405217"/>
                <a:ext cx="836704" cy="369332"/>
              </a:xfrm>
              <a:prstGeom prst="rect">
                <a:avLst/>
              </a:prstGeom>
            </p:spPr>
            <p:txBody>
              <a:bodyPr wrap="none">
                <a:spAutoFit/>
              </a:bodyPr>
              <a:lstStyle/>
              <a:p>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𝜌</m:t>
                    </m:r>
                  </m:oMath>
                </a14:m>
                <a:r>
                  <a:rPr lang="en-US" dirty="0" smtClean="0"/>
                  <a:t>= 1.3</a:t>
                </a:r>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1671597" y="5405217"/>
                <a:ext cx="836704" cy="369332"/>
              </a:xfrm>
              <a:prstGeom prst="rect">
                <a:avLst/>
              </a:prstGeom>
              <a:blipFill>
                <a:blip r:embed="rId4"/>
                <a:stretch>
                  <a:fillRect t="-11667" r="-6569" b="-25000"/>
                </a:stretch>
              </a:blipFill>
            </p:spPr>
            <p:txBody>
              <a:bodyPr/>
              <a:lstStyle/>
              <a:p>
                <a:r>
                  <a:rPr lang="en-US">
                    <a:noFill/>
                  </a:rPr>
                  <a:t> </a:t>
                </a:r>
              </a:p>
            </p:txBody>
          </p:sp>
        </mc:Fallback>
      </mc:AlternateContent>
    </p:spTree>
    <p:extLst>
      <p:ext uri="{BB962C8B-B14F-4D97-AF65-F5344CB8AC3E}">
        <p14:creationId xmlns:p14="http://schemas.microsoft.com/office/powerpoint/2010/main" val="366068535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Load combinations:</a:t>
            </a:r>
          </a:p>
        </p:txBody>
      </p:sp>
      <mc:AlternateContent xmlns:mc="http://schemas.openxmlformats.org/markup-compatibility/2006" xmlns:a14="http://schemas.microsoft.com/office/drawing/2010/main">
        <mc:Choice Requires="a14">
          <p:sp>
            <p:nvSpPr>
              <p:cNvPr id="2" name="Rectangle 1"/>
              <p:cNvSpPr/>
              <p:nvPr/>
            </p:nvSpPr>
            <p:spPr>
              <a:xfrm>
                <a:off x="746067" y="1781851"/>
                <a:ext cx="3408625"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For</m:t>
                      </m:r>
                      <m:r>
                        <a:rPr lang="en-US" b="0" i="0" smtClean="0">
                          <a:latin typeface="Cambria Math" panose="02040503050406030204" pitchFamily="18" charset="0"/>
                        </a:rPr>
                        <m:t> </m:t>
                      </m:r>
                      <m:r>
                        <m:rPr>
                          <m:sty m:val="p"/>
                        </m:rPr>
                        <a:rPr lang="en-US" b="0" i="0" smtClean="0">
                          <a:latin typeface="Cambria Math" panose="02040503050406030204" pitchFamily="18" charset="0"/>
                        </a:rPr>
                        <m:t>example</m:t>
                      </m:r>
                      <m:r>
                        <a:rPr lang="en-US" b="0" i="0" smtClean="0">
                          <a:latin typeface="Cambria Math" panose="02040503050406030204" pitchFamily="18" charset="0"/>
                        </a:rPr>
                        <m:t>:</m:t>
                      </m:r>
                    </m:oMath>
                    <m:oMath xmlns:m="http://schemas.openxmlformats.org/officeDocument/2006/math">
                      <m:r>
                        <a:rPr lang="en-US" b="0" i="0" smtClean="0">
                          <a:latin typeface="Cambria Math" panose="02040503050406030204" pitchFamily="18" charset="0"/>
                        </a:rPr>
                        <m:t> </m:t>
                      </m:r>
                      <m:d>
                        <m:dPr>
                          <m:begChr m:val=""/>
                          <m:ctrlPr>
                            <a:rPr lang="en-US" i="1">
                              <a:latin typeface="Cambria Math" panose="02040503050406030204" pitchFamily="18" charset="0"/>
                            </a:rPr>
                          </m:ctrlPr>
                        </m:dPr>
                        <m:e>
                          <m:r>
                            <a:rPr lang="en-US">
                              <a:latin typeface="Cambria Math" panose="02040503050406030204" pitchFamily="18" charset="0"/>
                            </a:rPr>
                            <m:t>1</m:t>
                          </m:r>
                          <m:r>
                            <a:rPr lang="en-US" b="0" i="0" smtClean="0">
                              <a:latin typeface="Cambria Math" panose="02040503050406030204" pitchFamily="18" charset="0"/>
                            </a:rPr>
                            <m:t>.</m:t>
                          </m:r>
                          <m:r>
                            <a:rPr lang="en-US" b="0" i="0" smtClean="0">
                              <a:latin typeface="Cambria Math" panose="02040503050406030204" pitchFamily="18" charset="0"/>
                            </a:rPr>
                            <m:t>2</m:t>
                          </m:r>
                          <m:r>
                            <a:rPr lang="en-US" i="1">
                              <a:latin typeface="Cambria Math" panose="02040503050406030204" pitchFamily="18" charset="0"/>
                            </a:rPr>
                            <m:t>𝐷</m:t>
                          </m:r>
                          <m:r>
                            <a:rPr lang="en-US" i="0">
                              <a:latin typeface="Cambria Math" panose="02040503050406030204" pitchFamily="18" charset="0"/>
                            </a:rPr>
                            <m:t>+</m:t>
                          </m:r>
                          <m:r>
                            <a:rPr lang="en-US" i="0">
                              <a:latin typeface="Cambria Math" panose="02040503050406030204" pitchFamily="18" charset="0"/>
                            </a:rPr>
                            <m:t>1</m:t>
                          </m:r>
                          <m:r>
                            <a:rPr lang="en-US" i="1">
                              <a:latin typeface="Cambria Math" panose="02040503050406030204" pitchFamily="18" charset="0"/>
                            </a:rPr>
                            <m:t>𝐿</m:t>
                          </m:r>
                          <m:r>
                            <a:rPr lang="en-US" i="0">
                              <a:latin typeface="Cambria Math" panose="02040503050406030204" pitchFamily="18" charset="0"/>
                            </a:rPr>
                            <m:t>+</m:t>
                          </m:r>
                          <m:r>
                            <a:rPr lang="en-US" i="0">
                              <a:latin typeface="Cambria Math" panose="02040503050406030204" pitchFamily="18" charset="0"/>
                            </a:rPr>
                            <m:t>1</m:t>
                          </m:r>
                          <m:r>
                            <a:rPr lang="en-US" i="1">
                              <a:latin typeface="Cambria Math" panose="02040503050406030204" pitchFamily="18" charset="0"/>
                            </a:rPr>
                            <m:t>𝐸</m:t>
                          </m:r>
                          <m:r>
                            <a:rPr lang="en-US" i="0">
                              <a:latin typeface="Cambria Math" panose="02040503050406030204" pitchFamily="18" charset="0"/>
                            </a:rPr>
                            <m:t>(</m:t>
                          </m:r>
                          <m:r>
                            <a:rPr lang="en-US" i="1">
                              <a:latin typeface="Cambria Math" panose="02040503050406030204" pitchFamily="18" charset="0"/>
                            </a:rPr>
                            <m:t>𝑟𝑒𝑠𝑝𝑜𝑛𝑠𝑒</m:t>
                          </m:r>
                          <m:r>
                            <a:rPr lang="en-US" i="0">
                              <a:latin typeface="Cambria Math" panose="02040503050406030204" pitchFamily="18" charset="0"/>
                            </a:rPr>
                            <m:t>−</m:t>
                          </m:r>
                          <m:r>
                            <a:rPr lang="en-US" i="1">
                              <a:latin typeface="Cambria Math" panose="02040503050406030204" pitchFamily="18" charset="0"/>
                            </a:rPr>
                            <m:t>𝑦</m:t>
                          </m:r>
                        </m:e>
                      </m:d>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746067" y="1781851"/>
                <a:ext cx="3408625" cy="646331"/>
              </a:xfrm>
              <a:prstGeom prst="rect">
                <a:avLst/>
              </a:prstGeom>
              <a:blipFill>
                <a:blip r:embed="rId3"/>
                <a:stretch>
                  <a:fillRect t="-25472" r="-14107" b="-106604"/>
                </a:stretch>
              </a:blipFill>
            </p:spPr>
            <p:txBody>
              <a:bodyPr/>
              <a:lstStyle/>
              <a:p>
                <a:r>
                  <a:rPr lang="en-US">
                    <a:noFill/>
                  </a:rPr>
                  <a:t> </a:t>
                </a:r>
              </a:p>
            </p:txBody>
          </p:sp>
        </mc:Fallback>
      </mc:AlternateContent>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4349834" y="1142451"/>
            <a:ext cx="5137958" cy="5493876"/>
          </a:xfrm>
          <a:prstGeom prst="rect">
            <a:avLst/>
          </a:prstGeom>
        </p:spPr>
      </p:pic>
      <mc:AlternateContent xmlns:mc="http://schemas.openxmlformats.org/markup-compatibility/2006" xmlns:a14="http://schemas.microsoft.com/office/drawing/2010/main">
        <mc:Choice Requires="a14">
          <p:sp>
            <p:nvSpPr>
              <p:cNvPr id="3" name="Rectangle 2"/>
              <p:cNvSpPr/>
              <p:nvPr/>
            </p:nvSpPr>
            <p:spPr>
              <a:xfrm>
                <a:off x="890131" y="2705453"/>
                <a:ext cx="203305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𝐸</m:t>
                      </m:r>
                      <m:r>
                        <a:rPr lang="en-US" i="0">
                          <a:latin typeface="Cambria Math" panose="02040503050406030204" pitchFamily="18" charset="0"/>
                        </a:rPr>
                        <m:t>=</m:t>
                      </m:r>
                      <m:r>
                        <a:rPr lang="en-US" i="1">
                          <a:latin typeface="Cambria Math" panose="02040503050406030204" pitchFamily="18" charset="0"/>
                        </a:rPr>
                        <m:t>𝜌</m:t>
                      </m:r>
                      <m:r>
                        <a:rPr lang="en-US" i="0" smtClean="0">
                          <a:latin typeface="Cambria Math" panose="02040503050406030204" pitchFamily="18" charset="0"/>
                        </a:rPr>
                        <m:t>×</m:t>
                      </m:r>
                      <m:r>
                        <a:rPr lang="en-US" i="0">
                          <a:latin typeface="Cambria Math" panose="02040503050406030204" pitchFamily="18" charset="0"/>
                        </a:rPr>
                        <m:t> </m:t>
                      </m:r>
                      <m:r>
                        <a:rPr lang="en-US" i="1">
                          <a:latin typeface="Cambria Math" panose="02040503050406030204" pitchFamily="18" charset="0"/>
                        </a:rPr>
                        <m:t>𝐸</m:t>
                      </m:r>
                      <m:r>
                        <a:rPr lang="en-US" i="1">
                          <a:latin typeface="Cambria Math" panose="02040503050406030204" pitchFamily="18" charset="0"/>
                        </a:rPr>
                        <m:t>h</m:t>
                      </m:r>
                      <m:r>
                        <a:rPr lang="en-US" i="0">
                          <a:latin typeface="Cambria Math" panose="02040503050406030204" pitchFamily="18" charset="0"/>
                        </a:rPr>
                        <m:t>+</m:t>
                      </m:r>
                      <m:r>
                        <a:rPr lang="en-US" i="1">
                          <a:latin typeface="Cambria Math" panose="02040503050406030204" pitchFamily="18" charset="0"/>
                        </a:rPr>
                        <m:t>𝐸𝑣</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890131" y="2705453"/>
                <a:ext cx="2033056" cy="369332"/>
              </a:xfrm>
              <a:prstGeom prst="rect">
                <a:avLst/>
              </a:prstGeom>
              <a:blipFill>
                <a:blip r:embed="rId5"/>
                <a:stretch>
                  <a:fillRect b="-8333"/>
                </a:stretch>
              </a:blipFill>
            </p:spPr>
            <p:txBody>
              <a:bodyPr/>
              <a:lstStyle/>
              <a:p>
                <a:r>
                  <a:rPr lang="en-US">
                    <a:noFill/>
                  </a:rPr>
                  <a:t> </a:t>
                </a:r>
              </a:p>
            </p:txBody>
          </p:sp>
        </mc:Fallback>
      </mc:AlternateContent>
    </p:spTree>
    <p:extLst>
      <p:ext uri="{BB962C8B-B14F-4D97-AF65-F5344CB8AC3E}">
        <p14:creationId xmlns:p14="http://schemas.microsoft.com/office/powerpoint/2010/main" val="142854091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Structural Configuration: </a:t>
            </a:r>
            <a:endParaRPr lang="en-US" sz="2800" dirty="0" smtClean="0"/>
          </a:p>
        </p:txBody>
      </p:sp>
      <p:sp>
        <p:nvSpPr>
          <p:cNvPr id="4" name="TextBox 3"/>
          <p:cNvSpPr txBox="1"/>
          <p:nvPr/>
        </p:nvSpPr>
        <p:spPr>
          <a:xfrm>
            <a:off x="1011382" y="1662545"/>
            <a:ext cx="3131127" cy="400110"/>
          </a:xfrm>
          <a:prstGeom prst="rect">
            <a:avLst/>
          </a:prstGeom>
          <a:noFill/>
        </p:spPr>
        <p:txBody>
          <a:bodyPr wrap="square" rtlCol="0">
            <a:spAutoFit/>
          </a:bodyPr>
          <a:lstStyle/>
          <a:p>
            <a:r>
              <a:rPr lang="en-US" sz="2000" dirty="0" smtClean="0"/>
              <a:t>1- Plane </a:t>
            </a:r>
            <a:r>
              <a:rPr lang="en-US" sz="2000" dirty="0"/>
              <a:t>Configuration </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26473" y="3083443"/>
            <a:ext cx="8451670" cy="3455902"/>
          </a:xfrm>
          <a:prstGeom prst="rect">
            <a:avLst/>
          </a:prstGeom>
        </p:spPr>
      </p:pic>
      <p:sp>
        <p:nvSpPr>
          <p:cNvPr id="7" name="Rectangle 6"/>
          <p:cNvSpPr/>
          <p:nvPr/>
        </p:nvSpPr>
        <p:spPr>
          <a:xfrm>
            <a:off x="3142348" y="2593170"/>
            <a:ext cx="3219920" cy="430887"/>
          </a:xfrm>
          <a:prstGeom prst="rect">
            <a:avLst/>
          </a:prstGeom>
        </p:spPr>
        <p:txBody>
          <a:bodyPr wrap="none">
            <a:spAutoFit/>
          </a:bodyPr>
          <a:lstStyle/>
          <a:p>
            <a:pPr algn="ctr">
              <a:spcAft>
                <a:spcPts val="1000"/>
              </a:spcAft>
            </a:pPr>
            <a:r>
              <a:rPr lang="en-US" sz="2200" i="1" dirty="0">
                <a:solidFill>
                  <a:srgbClr val="1F497D"/>
                </a:solidFill>
                <a:latin typeface="Times New Roman" panose="02020603050405020304" pitchFamily="18" charset="0"/>
                <a:ea typeface="Calibri" panose="020F0502020204030204" pitchFamily="34" charset="0"/>
                <a:cs typeface="Arial" panose="020B0604020202020204" pitchFamily="34" charset="0"/>
              </a:rPr>
              <a:t>Displacement from mode 3</a:t>
            </a:r>
          </a:p>
        </p:txBody>
      </p:sp>
    </p:spTree>
    <p:extLst>
      <p:ext uri="{BB962C8B-B14F-4D97-AF65-F5344CB8AC3E}">
        <p14:creationId xmlns:p14="http://schemas.microsoft.com/office/powerpoint/2010/main" val="323101002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Structural Configuration: </a:t>
            </a:r>
            <a:endParaRPr lang="en-US" sz="2800" dirty="0" smtClean="0"/>
          </a:p>
        </p:txBody>
      </p:sp>
      <p:sp>
        <p:nvSpPr>
          <p:cNvPr id="4" name="TextBox 3"/>
          <p:cNvSpPr txBox="1"/>
          <p:nvPr/>
        </p:nvSpPr>
        <p:spPr>
          <a:xfrm>
            <a:off x="1011382" y="1662545"/>
            <a:ext cx="3131127" cy="400110"/>
          </a:xfrm>
          <a:prstGeom prst="rect">
            <a:avLst/>
          </a:prstGeom>
          <a:noFill/>
        </p:spPr>
        <p:txBody>
          <a:bodyPr wrap="square" rtlCol="0">
            <a:spAutoFit/>
          </a:bodyPr>
          <a:lstStyle/>
          <a:p>
            <a:r>
              <a:rPr lang="en-US" sz="2000" dirty="0" smtClean="0"/>
              <a:t>1- Plane </a:t>
            </a:r>
            <a:r>
              <a:rPr lang="en-US" sz="2000" dirty="0"/>
              <a:t>Configuration </a:t>
            </a:r>
          </a:p>
        </p:txBody>
      </p:sp>
      <mc:AlternateContent xmlns:mc="http://schemas.openxmlformats.org/markup-compatibility/2006" xmlns:a14="http://schemas.microsoft.com/office/drawing/2010/main">
        <mc:Choice Requires="a14">
          <p:sp>
            <p:nvSpPr>
              <p:cNvPr id="2" name="Rectangle 1"/>
              <p:cNvSpPr/>
              <p:nvPr/>
            </p:nvSpPr>
            <p:spPr>
              <a:xfrm>
                <a:off x="1250331" y="2523897"/>
                <a:ext cx="24592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1">
                          <a:latin typeface="Cambria Math" panose="02040503050406030204" pitchFamily="18" charset="0"/>
                        </a:rPr>
                        <m:t>𝑦</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03459</m:t>
                      </m:r>
                      <m:r>
                        <a:rPr lang="en-US" i="0">
                          <a:latin typeface="Cambria Math" panose="02040503050406030204" pitchFamily="18" charset="0"/>
                        </a:rPr>
                        <m:t> </m:t>
                      </m:r>
                      <m:r>
                        <a:rPr lang="en-US" i="1">
                          <a:latin typeface="Cambria Math" panose="02040503050406030204" pitchFamily="18" charset="0"/>
                        </a:rPr>
                        <m:t>𝑚𝑚</m:t>
                      </m:r>
                      <m:r>
                        <a:rPr lang="en-US" i="0">
                          <a:latin typeface="Cambria Math" panose="02040503050406030204" pitchFamily="18" charset="0"/>
                        </a:rPr>
                        <m:t> </m:t>
                      </m:r>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250331" y="2523897"/>
                <a:ext cx="2459263" cy="369332"/>
              </a:xfrm>
              <a:prstGeom prst="rect">
                <a:avLst/>
              </a:prstGeom>
              <a:blipFill>
                <a:blip r:embed="rId3"/>
                <a:stretch>
                  <a:fillRect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5049141" y="2523897"/>
                <a:ext cx="240796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1">
                          <a:latin typeface="Cambria Math" panose="02040503050406030204" pitchFamily="18" charset="0"/>
                        </a:rPr>
                        <m:t>𝑦</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03132</m:t>
                      </m:r>
                      <m:r>
                        <a:rPr lang="en-US" i="0">
                          <a:latin typeface="Cambria Math" panose="02040503050406030204" pitchFamily="18" charset="0"/>
                        </a:rPr>
                        <m:t> </m:t>
                      </m:r>
                      <m:r>
                        <a:rPr lang="en-US" i="1">
                          <a:latin typeface="Cambria Math" panose="02040503050406030204" pitchFamily="18" charset="0"/>
                        </a:rPr>
                        <m:t>𝑚𝑚</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5049141" y="2523897"/>
                <a:ext cx="2407967" cy="369332"/>
              </a:xfrm>
              <a:prstGeom prst="rect">
                <a:avLst/>
              </a:prstGeom>
              <a:blipFill>
                <a:blip r:embed="rId4"/>
                <a:stretch>
                  <a:fillRect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250331" y="3220058"/>
                <a:ext cx="8245533" cy="61651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𝑆𝑜</m:t>
                      </m:r>
                      <m:r>
                        <a:rPr lang="en-US" i="0">
                          <a:latin typeface="Cambria Math" panose="02040503050406030204" pitchFamily="18" charset="0"/>
                        </a:rPr>
                        <m:t> ∆</m:t>
                      </m:r>
                      <m:r>
                        <a:rPr lang="en-US" i="1">
                          <a:latin typeface="Cambria Math" panose="02040503050406030204" pitchFamily="18" charset="0"/>
                        </a:rPr>
                        <m:t>𝑎𝑣𝑔</m:t>
                      </m:r>
                      <m:r>
                        <a:rPr lang="en-US" i="0">
                          <a:latin typeface="Cambria Math" panose="02040503050406030204" pitchFamily="18" charset="0"/>
                        </a:rPr>
                        <m:t>(</m:t>
                      </m:r>
                      <m:r>
                        <a:rPr lang="en-US" i="1">
                          <a:latin typeface="Cambria Math" panose="02040503050406030204" pitchFamily="18" charset="0"/>
                        </a:rPr>
                        <m:t>𝑦</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2</m:t>
                          </m:r>
                        </m:num>
                        <m:den>
                          <m:r>
                            <a:rPr lang="en-US" i="0">
                              <a:latin typeface="Cambria Math" panose="02040503050406030204" pitchFamily="18" charset="0"/>
                            </a:rPr>
                            <m:t>2</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03459</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03132</m:t>
                          </m:r>
                        </m:num>
                        <m:den>
                          <m:r>
                            <a:rPr lang="en-US" i="0">
                              <a:latin typeface="Cambria Math" panose="02040503050406030204" pitchFamily="18" charset="0"/>
                            </a:rPr>
                            <m:t>2</m:t>
                          </m:r>
                        </m:den>
                      </m:f>
                      <m:r>
                        <a:rPr lang="en-US" i="0">
                          <a:latin typeface="Cambria Math" panose="02040503050406030204" pitchFamily="18" charset="0"/>
                        </a:rPr>
                        <m:t>= </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03295</m:t>
                      </m:r>
                      <m:r>
                        <a:rPr lang="en-US" i="0">
                          <a:latin typeface="Cambria Math" panose="02040503050406030204" pitchFamily="18" charset="0"/>
                        </a:rPr>
                        <m:t> </m:t>
                      </m:r>
                      <m:r>
                        <a:rPr lang="en-US" i="1">
                          <a:latin typeface="Cambria Math" panose="02040503050406030204" pitchFamily="18" charset="0"/>
                        </a:rPr>
                        <m:t>𝑚𝑚</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250331" y="3220058"/>
                <a:ext cx="8245533" cy="61651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250331" y="4050632"/>
                <a:ext cx="496135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a:rPr lang="en-US" i="0">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𝑚𝑎𝑥</m:t>
                          </m:r>
                        </m:e>
                      </m:d>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03559</m:t>
                      </m:r>
                      <m:r>
                        <a:rPr lang="en-US" i="0">
                          <a:latin typeface="Cambria Math" panose="02040503050406030204" pitchFamily="18" charset="0"/>
                        </a:rPr>
                        <m:t>&lt;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 ∆</m:t>
                      </m:r>
                      <m:r>
                        <a:rPr lang="en-US" i="1">
                          <a:latin typeface="Cambria Math" panose="02040503050406030204" pitchFamily="18" charset="0"/>
                        </a:rPr>
                        <m:t>𝑎𝑣𝑔</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03954</m:t>
                      </m:r>
                      <m:r>
                        <a:rPr lang="en-US" i="0">
                          <a:latin typeface="Cambria Math" panose="02040503050406030204" pitchFamily="18" charset="0"/>
                        </a:rPr>
                        <m:t> </m:t>
                      </m:r>
                      <m:r>
                        <a:rPr lang="en-US" i="1">
                          <a:latin typeface="Cambria Math" panose="02040503050406030204" pitchFamily="18" charset="0"/>
                        </a:rPr>
                        <m:t>𝑚𝑚</m:t>
                      </m:r>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250331" y="4050632"/>
                <a:ext cx="4961358" cy="369332"/>
              </a:xfrm>
              <a:prstGeom prst="rect">
                <a:avLst/>
              </a:prstGeom>
              <a:blipFill>
                <a:blip r:embed="rId6"/>
                <a:stretch>
                  <a:fillRect b="-8197"/>
                </a:stretch>
              </a:blipFill>
            </p:spPr>
            <p:txBody>
              <a:bodyPr/>
              <a:lstStyle/>
              <a:p>
                <a:r>
                  <a:rPr lang="en-US">
                    <a:noFill/>
                  </a:rPr>
                  <a:t> </a:t>
                </a:r>
              </a:p>
            </p:txBody>
          </p:sp>
        </mc:Fallback>
      </mc:AlternateContent>
      <p:sp>
        <p:nvSpPr>
          <p:cNvPr id="11" name="Rectangle 10"/>
          <p:cNvSpPr/>
          <p:nvPr/>
        </p:nvSpPr>
        <p:spPr>
          <a:xfrm>
            <a:off x="1250330" y="4993976"/>
            <a:ext cx="6771451" cy="369332"/>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So there is no torsional irregularity nor extreme torsional irregularity.</a:t>
            </a:r>
          </a:p>
        </p:txBody>
      </p:sp>
    </p:spTree>
    <p:extLst>
      <p:ext uri="{BB962C8B-B14F-4D97-AF65-F5344CB8AC3E}">
        <p14:creationId xmlns:p14="http://schemas.microsoft.com/office/powerpoint/2010/main" val="272754256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Structural Configuration: </a:t>
            </a:r>
            <a:endParaRPr lang="en-US" sz="2800" dirty="0" smtClean="0"/>
          </a:p>
        </p:txBody>
      </p:sp>
      <p:sp>
        <p:nvSpPr>
          <p:cNvPr id="4" name="TextBox 3"/>
          <p:cNvSpPr txBox="1"/>
          <p:nvPr/>
        </p:nvSpPr>
        <p:spPr>
          <a:xfrm>
            <a:off x="1011382" y="1662545"/>
            <a:ext cx="3131127" cy="400110"/>
          </a:xfrm>
          <a:prstGeom prst="rect">
            <a:avLst/>
          </a:prstGeom>
          <a:noFill/>
        </p:spPr>
        <p:txBody>
          <a:bodyPr wrap="square" rtlCol="0">
            <a:spAutoFit/>
          </a:bodyPr>
          <a:lstStyle/>
          <a:p>
            <a:r>
              <a:rPr lang="en-US" sz="2000" dirty="0" smtClean="0"/>
              <a:t>2- </a:t>
            </a:r>
            <a:r>
              <a:rPr lang="en-US" dirty="0"/>
              <a:t>Vertical configuration</a:t>
            </a:r>
            <a:endParaRPr lang="en-US" sz="2000" dirty="0"/>
          </a:p>
        </p:txBody>
      </p:sp>
      <mc:AlternateContent xmlns:mc="http://schemas.openxmlformats.org/markup-compatibility/2006">
        <mc:Choice xmlns:a14="http://schemas.microsoft.com/office/drawing/2010/main" Requires="a14">
          <p:sp>
            <p:nvSpPr>
              <p:cNvPr id="7" name="Rectangle 6"/>
              <p:cNvSpPr/>
              <p:nvPr/>
            </p:nvSpPr>
            <p:spPr>
              <a:xfrm>
                <a:off x="746067" y="2545163"/>
                <a:ext cx="7294690" cy="1477328"/>
              </a:xfrm>
              <a:prstGeom prst="rect">
                <a:avLst/>
              </a:prstGeom>
            </p:spPr>
            <p:txBody>
              <a:bodyPr wrap="square">
                <a:spAutoFit/>
              </a:bodyPr>
              <a:lstStyle/>
              <a:p>
                <a:pPr marL="457200"/>
                <a:r>
                  <a:rPr lang="en-US" dirty="0"/>
                  <a:t>The drift values from the ETABS are taken from story 7 and 6 from response in Y-directions:</a:t>
                </a:r>
                <a:br>
                  <a:rPr lang="en-US" dirty="0"/>
                </a:br>
                <a:r>
                  <a:rPr lang="en-US" dirty="0"/>
                  <a:t/>
                </a:r>
                <a:br>
                  <a:rPr lang="en-US" dirty="0"/>
                </a:br>
                <a14:m>
                  <m:oMathPara xmlns:m="http://schemas.openxmlformats.org/officeDocument/2006/math">
                    <m:oMathParaPr>
                      <m:jc m:val="left"/>
                    </m:oMathParaPr>
                    <m:oMath xmlns:m="http://schemas.openxmlformats.org/officeDocument/2006/math">
                      <m:r>
                        <a:rPr lang="en-US" i="1"/>
                        <m:t>∆</m:t>
                      </m:r>
                      <m:d>
                        <m:dPr>
                          <m:ctrlPr>
                            <a:rPr lang="en-US" i="1"/>
                          </m:ctrlPr>
                        </m:dPr>
                        <m:e>
                          <m:r>
                            <a:rPr lang="en-US" i="1"/>
                            <m:t>6</m:t>
                          </m:r>
                          <m:r>
                            <a:rPr lang="en-US" i="1"/>
                            <m:t>−</m:t>
                          </m:r>
                          <m:r>
                            <a:rPr lang="en-US" i="1"/>
                            <m:t>7</m:t>
                          </m:r>
                        </m:e>
                      </m:d>
                      <m:r>
                        <a:rPr lang="en-US" i="1"/>
                        <m:t>=</m:t>
                      </m:r>
                      <m:r>
                        <a:rPr lang="en-US" i="1"/>
                        <m:t>2</m:t>
                      </m:r>
                      <m:r>
                        <a:rPr lang="en-US" i="1"/>
                        <m:t>.</m:t>
                      </m:r>
                      <m:r>
                        <a:rPr lang="en-US" i="1"/>
                        <m:t>3</m:t>
                      </m:r>
                      <m:r>
                        <a:rPr lang="en-US" i="1"/>
                        <m:t> </m:t>
                      </m:r>
                      <m:r>
                        <a:rPr lang="en-US" i="1"/>
                        <m:t>𝑚𝑚</m:t>
                      </m:r>
                      <m:r>
                        <a:rPr lang="en-US" i="1"/>
                        <m:t>,   ∆(</m:t>
                      </m:r>
                      <m:r>
                        <a:rPr lang="en-US" i="1"/>
                        <m:t>5</m:t>
                      </m:r>
                      <m:r>
                        <a:rPr lang="en-US" i="1"/>
                        <m:t>−</m:t>
                      </m:r>
                      <m:r>
                        <a:rPr lang="en-US" i="1"/>
                        <m:t>6</m:t>
                      </m:r>
                      <m:r>
                        <a:rPr lang="en-US" i="1"/>
                        <m:t>)=</m:t>
                      </m:r>
                      <m:r>
                        <a:rPr lang="en-US" i="1"/>
                        <m:t>2</m:t>
                      </m:r>
                      <m:r>
                        <a:rPr lang="en-US" i="1"/>
                        <m:t>.</m:t>
                      </m:r>
                      <m:r>
                        <a:rPr lang="en-US" i="1"/>
                        <m:t>333</m:t>
                      </m:r>
                      <m:r>
                        <a:rPr lang="en-US" i="1"/>
                        <m:t> </m:t>
                      </m:r>
                      <m:r>
                        <a:rPr lang="en-US" i="1"/>
                        <m:t>𝑚𝑚</m:t>
                      </m:r>
                    </m:oMath>
                  </m:oMathPara>
                </a14:m>
                <a:r>
                  <a:rPr lang="en-US" dirty="0"/>
                  <a:t/>
                </a:r>
                <a:br>
                  <a:rPr lang="en-US" dirty="0"/>
                </a:br>
                <a:r>
                  <a:rPr lang="en-US" dirty="0"/>
                  <a:t/>
                </a:r>
                <a:br>
                  <a:rPr lang="en-US" dirty="0"/>
                </a:br>
                <a14:m>
                  <m:oMathPara xmlns:m="http://schemas.openxmlformats.org/officeDocument/2006/math">
                    <m:oMathParaPr>
                      <m:jc m:val="left"/>
                    </m:oMathParaPr>
                    <m:oMath xmlns:m="http://schemas.openxmlformats.org/officeDocument/2006/math">
                      <m:f>
                        <m:fPr>
                          <m:ctrlPr>
                            <a:rPr lang="en-US" i="1"/>
                          </m:ctrlPr>
                        </m:fPr>
                        <m:num>
                          <m:r>
                            <a:rPr lang="en-US" i="1"/>
                            <m:t>1</m:t>
                          </m:r>
                        </m:num>
                        <m:den>
                          <m:r>
                            <a:rPr lang="en-US" i="1"/>
                            <m:t>∆</m:t>
                          </m:r>
                          <m:d>
                            <m:dPr>
                              <m:ctrlPr>
                                <a:rPr lang="en-US" i="1"/>
                              </m:ctrlPr>
                            </m:dPr>
                            <m:e>
                              <m:r>
                                <a:rPr lang="en-US" i="1"/>
                                <m:t>5</m:t>
                              </m:r>
                              <m:r>
                                <a:rPr lang="en-US" i="1"/>
                                <m:t>−</m:t>
                              </m:r>
                              <m:r>
                                <a:rPr lang="en-US" i="1"/>
                                <m:t>6</m:t>
                              </m:r>
                            </m:e>
                          </m:d>
                        </m:den>
                      </m:f>
                      <m:r>
                        <a:rPr lang="en-US" i="1"/>
                        <m:t> =</m:t>
                      </m:r>
                      <m:r>
                        <a:rPr lang="en-US" i="1"/>
                        <m:t>0</m:t>
                      </m:r>
                      <m:r>
                        <a:rPr lang="en-US" i="1"/>
                        <m:t>.</m:t>
                      </m:r>
                      <m:r>
                        <a:rPr lang="en-US" i="1"/>
                        <m:t>428</m:t>
                      </m:r>
                      <m:r>
                        <a:rPr lang="en-US" i="1"/>
                        <m:t>&gt;</m:t>
                      </m:r>
                      <m:r>
                        <a:rPr lang="en-US" i="1"/>
                        <m:t>0</m:t>
                      </m:r>
                      <m:r>
                        <a:rPr lang="en-US" i="1"/>
                        <m:t>.</m:t>
                      </m:r>
                      <m:r>
                        <a:rPr lang="en-US" i="1"/>
                        <m:t>7</m:t>
                      </m:r>
                      <m:f>
                        <m:fPr>
                          <m:ctrlPr>
                            <a:rPr lang="en-US" i="1"/>
                          </m:ctrlPr>
                        </m:fPr>
                        <m:num>
                          <m:r>
                            <a:rPr lang="en-US" i="1"/>
                            <m:t>1</m:t>
                          </m:r>
                        </m:num>
                        <m:den>
                          <m:r>
                            <a:rPr lang="en-US" i="1"/>
                            <m:t>∆</m:t>
                          </m:r>
                          <m:d>
                            <m:dPr>
                              <m:ctrlPr>
                                <a:rPr lang="en-US" i="1"/>
                              </m:ctrlPr>
                            </m:dPr>
                            <m:e>
                              <m:r>
                                <a:rPr lang="en-US" i="1"/>
                                <m:t>6</m:t>
                              </m:r>
                              <m:r>
                                <a:rPr lang="en-US" i="1"/>
                                <m:t>−</m:t>
                              </m:r>
                              <m:r>
                                <a:rPr lang="en-US" i="1"/>
                                <m:t>7</m:t>
                              </m:r>
                            </m:e>
                          </m:d>
                        </m:den>
                      </m:f>
                      <m:r>
                        <a:rPr lang="en-US" i="1"/>
                        <m:t> =</m:t>
                      </m:r>
                      <m:r>
                        <a:rPr lang="en-US" i="1"/>
                        <m:t>0</m:t>
                      </m:r>
                      <m:r>
                        <a:rPr lang="en-US" i="1"/>
                        <m:t>.</m:t>
                      </m:r>
                      <m:r>
                        <a:rPr lang="en-US" i="1"/>
                        <m:t>304</m:t>
                      </m:r>
                    </m:oMath>
                  </m:oMathPara>
                </a14:m>
                <a:endParaRPr lang="en-US" dirty="0"/>
              </a:p>
              <a:p>
                <a:pPr marL="457200" marR="0">
                  <a:spcBef>
                    <a:spcPts val="0"/>
                  </a:spcBef>
                  <a:spcAft>
                    <a:spcPts val="0"/>
                  </a:spcAft>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428</m:t>
                      </m:r>
                      <m:r>
                        <a:rPr lang="en-US" i="1">
                          <a:latin typeface="Cambria Math" panose="02040503050406030204" pitchFamily="18" charset="0"/>
                          <a:ea typeface="Calibri" panose="020F0502020204030204" pitchFamily="34" charset="0"/>
                          <a:cs typeface="Arial" panose="020B0604020202020204" pitchFamily="34" charset="0"/>
                        </a:rPr>
                        <m:t>&gt;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7</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m:t>
                          </m:r>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e>
                          </m:d>
                        </m:den>
                      </m:f>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304</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457200" marR="0">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7" name="Rectangle 6"/>
              <p:cNvSpPr>
                <a:spLocks noRot="1" noChangeAspect="1" noMove="1" noResize="1" noEditPoints="1" noAdjustHandles="1" noChangeArrowheads="1" noChangeShapeType="1" noTextEdit="1"/>
              </p:cNvSpPr>
              <p:nvPr/>
            </p:nvSpPr>
            <p:spPr>
              <a:xfrm>
                <a:off x="746067" y="2545163"/>
                <a:ext cx="7294690" cy="1477328"/>
              </a:xfrm>
              <a:prstGeom prst="rect">
                <a:avLst/>
              </a:prstGeom>
              <a:blipFill rotWithShape="0">
                <a:blip r:embed="rId3"/>
                <a:stretch>
                  <a:fillRect t="-2893" b="-33884"/>
                </a:stretch>
              </a:blipFill>
            </p:spPr>
            <p:txBody>
              <a:bodyPr/>
              <a:lstStyle/>
              <a:p>
                <a:r>
                  <a:rPr lang="en-US">
                    <a:noFill/>
                  </a:rPr>
                  <a:t> </a:t>
                </a:r>
              </a:p>
            </p:txBody>
          </p:sp>
        </mc:Fallback>
      </mc:AlternateContent>
      <p:sp>
        <p:nvSpPr>
          <p:cNvPr id="2" name="TextBox 1"/>
          <p:cNvSpPr txBox="1"/>
          <p:nvPr/>
        </p:nvSpPr>
        <p:spPr>
          <a:xfrm>
            <a:off x="1311965" y="5078896"/>
            <a:ext cx="5635487" cy="369332"/>
          </a:xfrm>
          <a:prstGeom prst="rect">
            <a:avLst/>
          </a:prstGeom>
          <a:noFill/>
        </p:spPr>
        <p:txBody>
          <a:bodyPr wrap="square" rtlCol="0">
            <a:spAutoFit/>
          </a:bodyPr>
          <a:lstStyle/>
          <a:p>
            <a:r>
              <a:rPr lang="en-US" dirty="0" smtClean="0"/>
              <a:t>So there is no story drift nor extreme story drift </a:t>
            </a:r>
            <a:endParaRPr lang="en-US" dirty="0"/>
          </a:p>
        </p:txBody>
      </p:sp>
      <p:sp>
        <p:nvSpPr>
          <p:cNvPr id="3" name="TextBox 2"/>
          <p:cNvSpPr txBox="1"/>
          <p:nvPr/>
        </p:nvSpPr>
        <p:spPr>
          <a:xfrm>
            <a:off x="5049141" y="1678726"/>
            <a:ext cx="2703444" cy="367747"/>
          </a:xfrm>
          <a:prstGeom prst="rect">
            <a:avLst/>
          </a:prstGeom>
          <a:noFill/>
        </p:spPr>
        <p:txBody>
          <a:bodyPr wrap="square" rtlCol="0">
            <a:spAutoFit/>
          </a:bodyPr>
          <a:lstStyle/>
          <a:p>
            <a:r>
              <a:rPr lang="en-US" dirty="0" smtClean="0"/>
              <a:t>Soft story checks</a:t>
            </a:r>
            <a:endParaRPr lang="en-US" dirty="0"/>
          </a:p>
        </p:txBody>
      </p:sp>
    </p:spTree>
    <p:extLst>
      <p:ext uri="{BB962C8B-B14F-4D97-AF65-F5344CB8AC3E}">
        <p14:creationId xmlns:p14="http://schemas.microsoft.com/office/powerpoint/2010/main" val="996378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Project description: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037" y="2016387"/>
            <a:ext cx="10058400" cy="3857889"/>
          </a:xfrm>
          <a:prstGeom prst="rect">
            <a:avLst/>
          </a:prstGeom>
        </p:spPr>
      </p:pic>
      <p:sp>
        <p:nvSpPr>
          <p:cNvPr id="8" name="TextBox 7"/>
          <p:cNvSpPr txBox="1"/>
          <p:nvPr/>
        </p:nvSpPr>
        <p:spPr>
          <a:xfrm>
            <a:off x="5102381" y="5981774"/>
            <a:ext cx="1450428" cy="369332"/>
          </a:xfrm>
          <a:prstGeom prst="rect">
            <a:avLst/>
          </a:prstGeom>
          <a:noFill/>
        </p:spPr>
        <p:txBody>
          <a:bodyPr wrap="square" rtlCol="0">
            <a:spAutoFit/>
          </a:bodyPr>
          <a:lstStyle/>
          <a:p>
            <a:r>
              <a:rPr lang="en-US" dirty="0"/>
              <a:t>M</a:t>
            </a:r>
            <a:r>
              <a:rPr lang="en-US" dirty="0" smtClean="0"/>
              <a:t>ezzanine</a:t>
            </a:r>
            <a:endParaRPr lang="en-US" dirty="0"/>
          </a:p>
        </p:txBody>
      </p:sp>
    </p:spTree>
    <p:extLst>
      <p:ext uri="{BB962C8B-B14F-4D97-AF65-F5344CB8AC3E}">
        <p14:creationId xmlns:p14="http://schemas.microsoft.com/office/powerpoint/2010/main" val="23680003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Story Drifts Checks and Design of seismic Joint:</a:t>
            </a:r>
            <a:endParaRPr lang="en-US" sz="2800" dirty="0" smtClean="0"/>
          </a:p>
        </p:txBody>
      </p:sp>
      <p:pic>
        <p:nvPicPr>
          <p:cNvPr id="8" name="Picture 7" descr="C:\Users\Omar Barham\Desktop\drift.JPG"/>
          <p:cNvPicPr/>
          <p:nvPr/>
        </p:nvPicPr>
        <p:blipFill>
          <a:blip r:embed="rId3">
            <a:extLst>
              <a:ext uri="{28A0092B-C50C-407E-A947-70E740481C1C}">
                <a14:useLocalDpi xmlns:a14="http://schemas.microsoft.com/office/drawing/2010/main" val="0"/>
              </a:ext>
            </a:extLst>
          </a:blip>
          <a:srcRect/>
          <a:stretch>
            <a:fillRect/>
          </a:stretch>
        </p:blipFill>
        <p:spPr bwMode="auto">
          <a:xfrm>
            <a:off x="1023158" y="2189825"/>
            <a:ext cx="8166158" cy="2936355"/>
          </a:xfrm>
          <a:prstGeom prst="rect">
            <a:avLst/>
          </a:prstGeom>
          <a:noFill/>
          <a:ln>
            <a:noFill/>
          </a:ln>
        </p:spPr>
      </p:pic>
    </p:spTree>
    <p:extLst>
      <p:ext uri="{BB962C8B-B14F-4D97-AF65-F5344CB8AC3E}">
        <p14:creationId xmlns:p14="http://schemas.microsoft.com/office/powerpoint/2010/main" val="58476085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Story Drifts Checks and Design of seismic Joint:</a:t>
            </a:r>
            <a:endParaRPr lang="en-US" sz="2800" dirty="0" smtClean="0"/>
          </a:p>
        </p:txBody>
      </p:sp>
      <mc:AlternateContent xmlns:mc="http://schemas.openxmlformats.org/markup-compatibility/2006">
        <mc:Choice xmlns:a14="http://schemas.microsoft.com/office/drawing/2010/main" Requires="a14">
          <p:sp>
            <p:nvSpPr>
              <p:cNvPr id="2" name="Rectangle 1"/>
              <p:cNvSpPr/>
              <p:nvPr/>
            </p:nvSpPr>
            <p:spPr>
              <a:xfrm>
                <a:off x="997526" y="1790315"/>
                <a:ext cx="7786255" cy="3394391"/>
              </a:xfrm>
              <a:prstGeom prst="rect">
                <a:avLst/>
              </a:prstGeom>
            </p:spPr>
            <p:txBody>
              <a:bodyPr wrap="square">
                <a:spAutoFit/>
              </a:bodyPr>
              <a:lstStyle/>
              <a:p>
                <a:r>
                  <a:rPr lang="en-US" dirty="0" smtClean="0">
                    <a:latin typeface="Times New Roman" panose="02020603050405020304" pitchFamily="18" charset="0"/>
                    <a:ea typeface="Calibri" panose="020F0502020204030204" pitchFamily="34" charset="0"/>
                    <a:cs typeface="Arial" panose="020B0604020202020204" pitchFamily="34" charset="0"/>
                  </a:rPr>
                  <a:t>Risk category: ΙΙ</a:t>
                </a:r>
                <a:br>
                  <a:rPr lang="en-US" dirty="0" smtClean="0">
                    <a:latin typeface="Times New Roman" panose="02020603050405020304" pitchFamily="18" charset="0"/>
                    <a:ea typeface="Calibri" panose="020F0502020204030204" pitchFamily="34" charset="0"/>
                    <a:cs typeface="Arial" panose="020B0604020202020204" pitchFamily="34" charset="0"/>
                  </a:rPr>
                </a:br>
                <a:r>
                  <a:rPr lang="en-US" dirty="0" smtClean="0">
                    <a:latin typeface="Times New Roman" panose="02020603050405020304" pitchFamily="18" charset="0"/>
                    <a:ea typeface="Calibri" panose="020F0502020204030204" pitchFamily="34" charset="0"/>
                    <a:cs typeface="Arial" panose="020B0604020202020204" pitchFamily="34" charset="0"/>
                  </a:rPr>
                  <a:t/>
                </a:r>
                <a:br>
                  <a:rPr lang="en-US" dirty="0" smtClean="0">
                    <a:latin typeface="Times New Roman" panose="02020603050405020304" pitchFamily="18" charset="0"/>
                    <a:ea typeface="Calibri" panose="020F0502020204030204" pitchFamily="34" charset="0"/>
                    <a:cs typeface="Arial" panose="020B0604020202020204" pitchFamily="34" charset="0"/>
                  </a:rPr>
                </a:br>
                <a:r>
                  <a:rPr lang="en-US" dirty="0" smtClean="0">
                    <a:latin typeface="Times New Roman" panose="02020603050405020304" pitchFamily="18" charset="0"/>
                    <a:ea typeface="Calibri" panose="020F0502020204030204" pitchFamily="34" charset="0"/>
                    <a:cs typeface="Arial" panose="020B0604020202020204" pitchFamily="34" charset="0"/>
                  </a:rPr>
                  <a:t>Structure type: Masonry cantilever shear wall </a:t>
                </a:r>
                <a:br>
                  <a:rPr lang="en-US" dirty="0" smtClean="0">
                    <a:latin typeface="Times New Roman" panose="02020603050405020304" pitchFamily="18" charset="0"/>
                    <a:ea typeface="Calibri" panose="020F0502020204030204" pitchFamily="34" charset="0"/>
                    <a:cs typeface="Arial" panose="020B0604020202020204" pitchFamily="34" charset="0"/>
                  </a:rPr>
                </a:br>
                <a:endParaRPr lang="en-US" dirty="0" smtClean="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Allowable story drift </a:t>
                </a: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𝑎</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oMath>
                </a14:m>
                <a:r>
                  <a:rPr lang="en-US" dirty="0">
                    <a:latin typeface="Times New Roman" panose="02020603050405020304" pitchFamily="18" charset="0"/>
                    <a:ea typeface="Calibri" panose="020F0502020204030204" pitchFamily="34" charset="0"/>
                    <a:cs typeface="Arial" panose="020B0604020202020204" pitchFamily="34" charset="0"/>
                  </a:rPr>
                  <a:t/>
                </a:r>
                <a:br>
                  <a:rPr lang="en-US" dirty="0">
                    <a:latin typeface="Times New Roman" panose="02020603050405020304" pitchFamily="18" charset="0"/>
                    <a:ea typeface="Calibri" panose="020F0502020204030204" pitchFamily="34" charset="0"/>
                    <a:cs typeface="Arial" panose="020B0604020202020204" pitchFamily="34" charset="0"/>
                  </a:rPr>
                </a:br>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But we have </a:t>
                </a:r>
                <a:r>
                  <a:rPr lang="en-US" dirty="0" smtClean="0">
                    <a:latin typeface="Times New Roman" panose="02020603050405020304" pitchFamily="18" charset="0"/>
                    <a:ea typeface="Calibri" panose="020F0502020204030204" pitchFamily="34" charset="0"/>
                    <a:cs typeface="Arial" panose="020B0604020202020204" pitchFamily="34" charset="0"/>
                  </a:rPr>
                  <a:t>seismic </a:t>
                </a:r>
                <a:r>
                  <a:rPr lang="en-US" dirty="0">
                    <a:latin typeface="Times New Roman" panose="02020603050405020304" pitchFamily="18" charset="0"/>
                    <a:ea typeface="Calibri" panose="020F0502020204030204" pitchFamily="34" charset="0"/>
                    <a:cs typeface="Arial" panose="020B0604020202020204" pitchFamily="34" charset="0"/>
                  </a:rPr>
                  <a:t>design category D. So, according to </a:t>
                </a:r>
                <a:r>
                  <a:rPr lang="en-US" dirty="0" smtClean="0">
                    <a:latin typeface="Times New Roman" panose="02020603050405020304" pitchFamily="18" charset="0"/>
                    <a:ea typeface="Calibri" panose="020F0502020204030204" pitchFamily="34" charset="0"/>
                    <a:cs typeface="Arial" panose="020B0604020202020204" pitchFamily="34" charset="0"/>
                  </a:rPr>
                  <a:t>12.12.1.1 </a:t>
                </a:r>
                <a:r>
                  <a:rPr lang="en-US" dirty="0">
                    <a:latin typeface="Times New Roman" panose="02020603050405020304" pitchFamily="18" charset="0"/>
                    <a:ea typeface="Calibri" panose="020F0502020204030204" pitchFamily="34" charset="0"/>
                    <a:cs typeface="Arial" panose="020B0604020202020204" pitchFamily="34" charset="0"/>
                  </a:rPr>
                  <a:t>in ASCE 7-10</a:t>
                </a:r>
                <a:r>
                  <a:rPr lang="en-US" dirty="0" smtClean="0">
                    <a:latin typeface="Times New Roman" panose="02020603050405020304" pitchFamily="18" charset="0"/>
                    <a:ea typeface="Calibri" panose="020F0502020204030204" pitchFamily="34" charset="0"/>
                    <a:cs typeface="Arial" panose="020B0604020202020204" pitchFamily="34" charset="0"/>
                  </a:rPr>
                  <a:t>,</a:t>
                </a:r>
                <a:br>
                  <a:rPr lang="en-US" dirty="0" smtClean="0">
                    <a:latin typeface="Times New Roman" panose="02020603050405020304" pitchFamily="18" charset="0"/>
                    <a:ea typeface="Calibri" panose="020F0502020204030204" pitchFamily="34" charset="0"/>
                    <a:cs typeface="Arial" panose="020B0604020202020204" pitchFamily="34" charset="0"/>
                  </a:rPr>
                </a:br>
                <a:r>
                  <a:rPr lang="en-US" dirty="0" smtClean="0">
                    <a:latin typeface="Times New Roman" panose="02020603050405020304" pitchFamily="18" charset="0"/>
                    <a:ea typeface="Calibri" panose="020F0502020204030204" pitchFamily="34" charset="0"/>
                    <a:cs typeface="Arial" panose="020B0604020202020204" pitchFamily="34" charset="0"/>
                  </a:rPr>
                  <a:t/>
                </a:r>
                <a:br>
                  <a:rPr lang="en-US" dirty="0" smtClean="0">
                    <a:latin typeface="Times New Roman" panose="02020603050405020304" pitchFamily="18" charset="0"/>
                    <a:ea typeface="Calibri" panose="020F0502020204030204" pitchFamily="34" charset="0"/>
                    <a:cs typeface="Arial" panose="020B0604020202020204" pitchFamily="34" charset="0"/>
                  </a:rPr>
                </a:br>
                <a:r>
                  <a:rPr lang="en-US" dirty="0" smtClean="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the story drift shall not exceed: </a:t>
                </a:r>
                <a14:m>
                  <m:oMath xmlns:m="http://schemas.openxmlformats.org/officeDocument/2006/math">
                    <m:f>
                      <m:fPr>
                        <m:type m:val="skw"/>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𝑎</m:t>
                        </m:r>
                      </m:num>
                      <m:den>
                        <m:r>
                          <a:rPr lang="en-US" i="1">
                            <a:latin typeface="Cambria Math" panose="02040503050406030204" pitchFamily="18" charset="0"/>
                            <a:ea typeface="Calibri" panose="020F0502020204030204" pitchFamily="34" charset="0"/>
                            <a:cs typeface="Arial" panose="020B0604020202020204" pitchFamily="34" charset="0"/>
                          </a:rPr>
                          <m:t>𝜌</m:t>
                        </m:r>
                      </m:den>
                    </m:f>
                    <m:r>
                      <a:rPr lang="en-US" i="1">
                        <a:latin typeface="Cambria Math" panose="02040503050406030204" pitchFamily="18" charset="0"/>
                        <a:ea typeface="Calibri" panose="020F0502020204030204" pitchFamily="34" charset="0"/>
                        <a:cs typeface="Arial" panose="020B0604020202020204" pitchFamily="34" charset="0"/>
                      </a:rPr>
                      <m:t>,  </m:t>
                    </m:r>
                  </m:oMath>
                </a14:m>
                <a:endParaRPr lang="en-US" i="1" dirty="0" smtClean="0">
                  <a:latin typeface="Cambria Math" panose="02040503050406030204" pitchFamily="18" charset="0"/>
                  <a:ea typeface="Calibri" panose="020F0502020204030204" pitchFamily="34" charset="0"/>
                  <a:cs typeface="Arial" panose="020B0604020202020204" pitchFamily="34" charset="0"/>
                </a:endParaRPr>
              </a:p>
              <a:p>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𝜌</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 </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f>
                        <m:fPr>
                          <m:type m:val="skw"/>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𝑎</m:t>
                          </m:r>
                        </m:num>
                        <m:den>
                          <m:r>
                            <a:rPr lang="en-US" i="1">
                              <a:latin typeface="Cambria Math" panose="02040503050406030204" pitchFamily="18" charset="0"/>
                              <a:ea typeface="Calibri" panose="020F0502020204030204" pitchFamily="34" charset="0"/>
                              <a:cs typeface="Arial" panose="020B0604020202020204" pitchFamily="34" charset="0"/>
                            </a:rPr>
                            <m:t>𝜌</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32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num>
                        <m:den>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den>
                      </m:f>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25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2" name="Rectangle 1"/>
              <p:cNvSpPr>
                <a:spLocks noRot="1" noChangeAspect="1" noMove="1" noResize="1" noEditPoints="1" noAdjustHandles="1" noChangeArrowheads="1" noChangeShapeType="1" noTextEdit="1"/>
              </p:cNvSpPr>
              <p:nvPr/>
            </p:nvSpPr>
            <p:spPr>
              <a:xfrm>
                <a:off x="997526" y="1790315"/>
                <a:ext cx="7786255" cy="3394391"/>
              </a:xfrm>
              <a:prstGeom prst="rect">
                <a:avLst/>
              </a:prstGeom>
              <a:blipFill rotWithShape="0">
                <a:blip r:embed="rId3"/>
                <a:stretch>
                  <a:fillRect l="-705" t="-1077"/>
                </a:stretch>
              </a:blipFill>
            </p:spPr>
            <p:txBody>
              <a:bodyPr/>
              <a:lstStyle/>
              <a:p>
                <a:r>
                  <a:rPr lang="en-US">
                    <a:noFill/>
                  </a:rPr>
                  <a:t> </a:t>
                </a:r>
              </a:p>
            </p:txBody>
          </p:sp>
        </mc:Fallback>
      </mc:AlternateContent>
    </p:spTree>
    <p:extLst>
      <p:ext uri="{BB962C8B-B14F-4D97-AF65-F5344CB8AC3E}">
        <p14:creationId xmlns:p14="http://schemas.microsoft.com/office/powerpoint/2010/main" val="352580597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Story Drifts Checks and Design of seismic Joint:</a:t>
            </a:r>
            <a:endParaRPr lang="en-US" sz="2800" dirty="0" smtClean="0"/>
          </a:p>
        </p:txBody>
      </p:sp>
      <p:pic>
        <p:nvPicPr>
          <p:cNvPr id="7" name="Picture 6" descr="C:\Users\Omar Barham\Desktop\UN\Graduation Project\PICTURE\Story drift.JPG"/>
          <p:cNvPicPr/>
          <p:nvPr/>
        </p:nvPicPr>
        <p:blipFill>
          <a:blip r:embed="rId3">
            <a:extLst>
              <a:ext uri="{28A0092B-C50C-407E-A947-70E740481C1C}">
                <a14:useLocalDpi xmlns:a14="http://schemas.microsoft.com/office/drawing/2010/main" val="0"/>
              </a:ext>
            </a:extLst>
          </a:blip>
          <a:srcRect/>
          <a:stretch>
            <a:fillRect/>
          </a:stretch>
        </p:blipFill>
        <p:spPr bwMode="auto">
          <a:xfrm>
            <a:off x="2743201" y="1805853"/>
            <a:ext cx="5459066" cy="4304001"/>
          </a:xfrm>
          <a:prstGeom prst="rect">
            <a:avLst/>
          </a:prstGeom>
          <a:noFill/>
          <a:ln>
            <a:noFill/>
          </a:ln>
        </p:spPr>
      </p:pic>
    </p:spTree>
    <p:extLst>
      <p:ext uri="{BB962C8B-B14F-4D97-AF65-F5344CB8AC3E}">
        <p14:creationId xmlns:p14="http://schemas.microsoft.com/office/powerpoint/2010/main" val="193982863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Story Drifts Checks and Design of seismic Joint:</a:t>
            </a:r>
            <a:endParaRPr lang="en-US" sz="2800" dirty="0" smtClean="0"/>
          </a:p>
        </p:txBody>
      </p:sp>
      <p:sp>
        <p:nvSpPr>
          <p:cNvPr id="8" name="Rectangle 7"/>
          <p:cNvSpPr/>
          <p:nvPr/>
        </p:nvSpPr>
        <p:spPr>
          <a:xfrm>
            <a:off x="746067" y="1926472"/>
            <a:ext cx="9004453" cy="646331"/>
          </a:xfrm>
          <a:prstGeom prst="rect">
            <a:avLst/>
          </a:prstGeom>
        </p:spPr>
        <p:txBody>
          <a:bodyPr wrap="none">
            <a:spAutoFit/>
          </a:bodyPr>
          <a:lstStyle/>
          <a:p>
            <a:r>
              <a:rPr lang="en-US" dirty="0"/>
              <a:t>12.12.3 in ASCE 7-10: allow for the maximum inelastic response displacement (</a:t>
            </a:r>
            <a:r>
              <a:rPr lang="en-US" dirty="0" smtClean="0"/>
              <a:t>𝛿𝑀</a:t>
            </a:r>
            <a:r>
              <a:rPr lang="en-US" dirty="0"/>
              <a:t>).</a:t>
            </a:r>
          </a:p>
          <a:p>
            <a:endParaRPr lang="en-US" dirty="0"/>
          </a:p>
        </p:txBody>
      </p:sp>
      <mc:AlternateContent xmlns:mc="http://schemas.openxmlformats.org/markup-compatibility/2006" xmlns:a14="http://schemas.microsoft.com/office/drawing/2010/main">
        <mc:Choice Requires="a14">
          <p:sp>
            <p:nvSpPr>
              <p:cNvPr id="9" name="Rectangle 8"/>
              <p:cNvSpPr/>
              <p:nvPr/>
            </p:nvSpPr>
            <p:spPr>
              <a:xfrm>
                <a:off x="942109" y="2572803"/>
                <a:ext cx="6096000" cy="1972271"/>
              </a:xfrm>
              <a:prstGeom prst="rect">
                <a:avLst/>
              </a:prstGeom>
            </p:spPr>
            <p:txBody>
              <a:bodyPr>
                <a:spAutoFit/>
              </a:bodyPr>
              <a:lstStyle/>
              <a:p>
                <a:r>
                  <a:rPr lang="en-US" dirty="0" smtClean="0">
                    <a:latin typeface="Times New Roman" panose="02020603050405020304" pitchFamily="18" charset="0"/>
                    <a:ea typeface="Calibri" panose="020F0502020204030204" pitchFamily="34" charset="0"/>
                    <a:cs typeface="Arial" panose="020B0604020202020204" pitchFamily="34" charset="0"/>
                  </a:rPr>
                  <a:t> </a:t>
                </a:r>
              </a:p>
              <a:p>
                <a:r>
                  <a:rPr lang="en-US" dirty="0">
                    <a:latin typeface="Times New Roman" panose="02020603050405020304" pitchFamily="18" charset="0"/>
                    <a:ea typeface="Calibri" panose="020F0502020204030204" pitchFamily="34" charset="0"/>
                    <a:cs typeface="Arial" panose="020B0604020202020204" pitchFamily="34" charset="0"/>
                  </a:rPr>
                  <a:t> </a:t>
                </a:r>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𝛿</m:t>
                          </m:r>
                        </m:e>
                        <m:sub>
                          <m:r>
                            <a:rPr lang="en-US" i="1">
                              <a:latin typeface="Cambria Math" panose="02040503050406030204" pitchFamily="18" charset="0"/>
                              <a:ea typeface="Calibri" panose="020F0502020204030204" pitchFamily="34" charset="0"/>
                              <a:cs typeface="Arial" panose="020B0604020202020204" pitchFamily="34" charset="0"/>
                            </a:rPr>
                            <m:t>𝑀</m:t>
                          </m:r>
                        </m:sub>
                      </m:sSub>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𝐶</m:t>
                              </m:r>
                            </m:e>
                            <m:sub>
                              <m:r>
                                <a:rPr lang="en-US" i="1">
                                  <a:latin typeface="Cambria Math" panose="02040503050406030204" pitchFamily="18" charset="0"/>
                                  <a:ea typeface="Calibri" panose="020F0502020204030204" pitchFamily="34" charset="0"/>
                                  <a:cs typeface="Arial" panose="020B0604020202020204" pitchFamily="34" charset="0"/>
                                </a:rPr>
                                <m:t>𝑑</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𝛿</m:t>
                              </m:r>
                            </m:e>
                            <m:sub>
                              <m:r>
                                <a:rPr lang="en-US" i="1">
                                  <a:latin typeface="Cambria Math" panose="02040503050406030204" pitchFamily="18" charset="0"/>
                                  <a:ea typeface="Calibri" panose="020F0502020204030204" pitchFamily="34" charset="0"/>
                                  <a:cs typeface="Arial" panose="020B0604020202020204" pitchFamily="34" charset="0"/>
                                </a:rPr>
                                <m:t>𝑚𝑎𝑥</m:t>
                              </m:r>
                            </m:sub>
                          </m:sSub>
                        </m:num>
                        <m:den>
                          <m:r>
                            <a:rPr lang="en-US" i="1">
                              <a:latin typeface="Cambria Math" panose="02040503050406030204" pitchFamily="18" charset="0"/>
                              <a:ea typeface="Calibri" panose="020F0502020204030204" pitchFamily="34" charset="0"/>
                              <a:cs typeface="Arial" panose="020B0604020202020204" pitchFamily="34" charset="0"/>
                            </a:rPr>
                            <m:t>𝐼</m:t>
                          </m:r>
                        </m:den>
                      </m:f>
                      <m:r>
                        <a:rPr lang="en-US" i="1">
                          <a:latin typeface="Cambria Math" panose="02040503050406030204" pitchFamily="18" charset="0"/>
                          <a:ea typeface="Calibri" panose="020F0502020204030204" pitchFamily="34" charset="0"/>
                          <a:cs typeface="Arial" panose="020B0604020202020204" pitchFamily="34" charset="0"/>
                        </a:rPr>
                        <m:t>,     </m:t>
                      </m:r>
                      <m:d>
                        <m:dPr>
                          <m:ctrlPr>
                            <a:rPr lang="en-US" i="1">
                              <a:latin typeface="Cambria Math" panose="02040503050406030204" pitchFamily="18" charset="0"/>
                              <a:ea typeface="Calibri" panose="020F0502020204030204" pitchFamily="34" charset="0"/>
                              <a:cs typeface="Arial" panose="020B0604020202020204" pitchFamily="34" charset="0"/>
                            </a:rPr>
                          </m:ctrlPr>
                        </m:dPr>
                        <m:e>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𝐶</m:t>
                              </m:r>
                            </m:e>
                            <m:sub>
                              <m:r>
                                <a:rPr lang="en-US" i="1">
                                  <a:latin typeface="Cambria Math" panose="02040503050406030204" pitchFamily="18" charset="0"/>
                                  <a:ea typeface="Calibri" panose="020F0502020204030204" pitchFamily="34" charset="0"/>
                                  <a:cs typeface="Arial" panose="020B0604020202020204" pitchFamily="34" charset="0"/>
                                </a:rPr>
                                <m:t>𝑑</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e>
                      </m:d>
                      <m:r>
                        <a:rPr lang="en-US" i="1">
                          <a:latin typeface="Cambria Math" panose="02040503050406030204" pitchFamily="18" charset="0"/>
                          <a:ea typeface="Calibri" panose="020F0502020204030204" pitchFamily="34" charset="0"/>
                          <a:cs typeface="Arial" panose="020B0604020202020204" pitchFamily="34" charset="0"/>
                        </a:rPr>
                        <m:t>,</m:t>
                      </m:r>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𝐼</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e>
                      </m:d>
                      <m:r>
                        <a:rPr lang="en-US" i="1">
                          <a:latin typeface="Cambria Math" panose="02040503050406030204" pitchFamily="18" charset="0"/>
                          <a:ea typeface="Calibri" panose="020F0502020204030204" pitchFamily="34" charset="0"/>
                          <a:cs typeface="Arial" panose="020B0604020202020204" pitchFamily="34" charset="0"/>
                        </a:rPr>
                        <m:t>,</m:t>
                      </m:r>
                      <m:d>
                        <m:dPr>
                          <m:ctrlPr>
                            <a:rPr lang="en-US" i="1">
                              <a:latin typeface="Cambria Math" panose="02040503050406030204" pitchFamily="18" charset="0"/>
                              <a:ea typeface="Calibri" panose="020F0502020204030204" pitchFamily="34" charset="0"/>
                              <a:cs typeface="Arial" panose="020B0604020202020204" pitchFamily="34" charset="0"/>
                            </a:rPr>
                          </m:ctrlPr>
                        </m:dPr>
                        <m:e>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𝛿</m:t>
                              </m:r>
                            </m:e>
                            <m:sub>
                              <m:r>
                                <a:rPr lang="en-US" i="1">
                                  <a:latin typeface="Cambria Math" panose="02040503050406030204" pitchFamily="18" charset="0"/>
                                  <a:ea typeface="Calibri" panose="020F0502020204030204" pitchFamily="34" charset="0"/>
                                  <a:cs typeface="Arial" panose="020B0604020202020204" pitchFamily="34" charset="0"/>
                                </a:rPr>
                                <m:t>𝑀</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𝑚𝑚</m:t>
                          </m:r>
                        </m:e>
                      </m:d>
                    </m:oMath>
                  </m:oMathPara>
                </a14:m>
                <a:endParaRPr lang="en-US" dirty="0" smtClean="0">
                  <a:latin typeface="Times New Roman" panose="02020603050405020304" pitchFamily="18" charset="0"/>
                  <a:ea typeface="Calibri" panose="020F0502020204030204" pitchFamily="34" charset="0"/>
                  <a:cs typeface="Arial" panose="020B0604020202020204" pitchFamily="34" charset="0"/>
                </a:endParaRPr>
              </a:p>
              <a:p>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𝛿</m:t>
                          </m:r>
                        </m:e>
                        <m:sub>
                          <m:r>
                            <a:rPr lang="en-US" i="1">
                              <a:latin typeface="Cambria Math" panose="02040503050406030204" pitchFamily="18" charset="0"/>
                              <a:ea typeface="Calibri" panose="020F0502020204030204" pitchFamily="34" charset="0"/>
                              <a:cs typeface="Arial" panose="020B0604020202020204" pitchFamily="34" charset="0"/>
                            </a:rPr>
                            <m:t>𝑀</m:t>
                          </m:r>
                        </m:sub>
                      </m:sSub>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4</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num>
                        <m:den>
                          <m:r>
                            <a:rPr lang="en-US" i="1">
                              <a:latin typeface="Cambria Math" panose="02040503050406030204" pitchFamily="18" charset="0"/>
                              <a:ea typeface="Calibri" panose="020F0502020204030204" pitchFamily="34" charset="0"/>
                              <a:cs typeface="Arial" panose="020B0604020202020204" pitchFamily="34" charset="0"/>
                            </a:rPr>
                            <m:t>1</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942109" y="2572803"/>
                <a:ext cx="6096000" cy="1972271"/>
              </a:xfrm>
              <a:prstGeom prst="rect">
                <a:avLst/>
              </a:prstGeom>
              <a:blipFill>
                <a:blip r:embed="rId3"/>
                <a:stretch>
                  <a:fillRect/>
                </a:stretch>
              </a:blipFill>
            </p:spPr>
            <p:txBody>
              <a:bodyPr/>
              <a:lstStyle/>
              <a:p>
                <a:r>
                  <a:rPr lang="en-US">
                    <a:noFill/>
                  </a:rPr>
                  <a:t> </a:t>
                </a:r>
              </a:p>
            </p:txBody>
          </p:sp>
        </mc:Fallback>
      </mc:AlternateContent>
      <p:sp>
        <p:nvSpPr>
          <p:cNvPr id="10" name="Rectangle 9"/>
          <p:cNvSpPr/>
          <p:nvPr/>
        </p:nvSpPr>
        <p:spPr>
          <a:xfrm>
            <a:off x="942108" y="5191405"/>
            <a:ext cx="7190509" cy="646331"/>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The maximum inelastic story drift (11.25mm) is less than the allowed story drift (25mm)</a:t>
            </a:r>
          </a:p>
        </p:txBody>
      </p:sp>
    </p:spTree>
    <p:extLst>
      <p:ext uri="{BB962C8B-B14F-4D97-AF65-F5344CB8AC3E}">
        <p14:creationId xmlns:p14="http://schemas.microsoft.com/office/powerpoint/2010/main" val="98891130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8099166" cy="584775"/>
          </a:xfrm>
          <a:prstGeom prst="rect">
            <a:avLst/>
          </a:prstGeom>
          <a:noFill/>
        </p:spPr>
        <p:txBody>
          <a:bodyPr wrap="square" rtlCol="0">
            <a:spAutoFit/>
          </a:bodyPr>
          <a:lstStyle/>
          <a:p>
            <a:r>
              <a:rPr lang="en-US" sz="3000" dirty="0" smtClean="0"/>
              <a:t>3) </a:t>
            </a:r>
            <a:r>
              <a:rPr lang="en-US" sz="3200" dirty="0"/>
              <a:t>Dynamic </a:t>
            </a:r>
            <a:r>
              <a:rPr lang="en-US" sz="3200" dirty="0" smtClean="0"/>
              <a:t>Analysis:</a:t>
            </a:r>
            <a:endParaRPr lang="en-US" sz="3000" dirty="0"/>
          </a:p>
        </p:txBody>
      </p:sp>
      <p:sp>
        <p:nvSpPr>
          <p:cNvPr id="5" name="TextBox 4"/>
          <p:cNvSpPr txBox="1"/>
          <p:nvPr/>
        </p:nvSpPr>
        <p:spPr>
          <a:xfrm>
            <a:off x="746067" y="981360"/>
            <a:ext cx="860614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Story Drifts Checks and Design of seismic Joint:</a:t>
            </a:r>
            <a:endParaRPr lang="en-US" sz="2800" dirty="0" smtClean="0"/>
          </a:p>
        </p:txBody>
      </p:sp>
      <mc:AlternateContent xmlns:mc="http://schemas.openxmlformats.org/markup-compatibility/2006">
        <mc:Choice xmlns:a14="http://schemas.microsoft.com/office/drawing/2010/main" Requires="a14">
          <p:sp>
            <p:nvSpPr>
              <p:cNvPr id="2" name="Rectangle 1"/>
              <p:cNvSpPr/>
              <p:nvPr/>
            </p:nvSpPr>
            <p:spPr>
              <a:xfrm>
                <a:off x="969818" y="1929007"/>
                <a:ext cx="8021782" cy="2835392"/>
              </a:xfrm>
              <a:prstGeom prst="rect">
                <a:avLst/>
              </a:prstGeom>
            </p:spPr>
            <p:txBody>
              <a:bodyPr wrap="square">
                <a:spAutoFit/>
              </a:bodyPr>
              <a:lstStyle/>
              <a:p>
                <a:r>
                  <a:rPr lang="en-US" sz="2000" b="1" dirty="0" smtClean="0">
                    <a:latin typeface="Times New Roman" panose="02020603050405020304" pitchFamily="18" charset="0"/>
                    <a:ea typeface="Calibri" panose="020F0502020204030204" pitchFamily="34" charset="0"/>
                    <a:cs typeface="Arial" panose="020B0604020202020204" pitchFamily="34" charset="0"/>
                  </a:rPr>
                  <a:t>The seismic joint:</a:t>
                </a:r>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 </a:t>
                </a:r>
              </a:p>
              <a:p>
                <a:r>
                  <a:rPr lang="en-US" dirty="0">
                    <a:latin typeface="Times New Roman" panose="02020603050405020304" pitchFamily="18" charset="0"/>
                    <a:ea typeface="Calibri" panose="020F0502020204030204" pitchFamily="34" charset="0"/>
                    <a:cs typeface="Arial" panose="020B0604020202020204" pitchFamily="34" charset="0"/>
                  </a:rPr>
                  <a:t>According to ASCE seismic separation should be SRSS of inelastic displacements by this formula: </a:t>
                </a:r>
              </a:p>
              <a:p>
                <a:pPr/>
                <a:r>
                  <a:rPr lang="en-US" dirty="0">
                    <a:latin typeface="Times New Roman" panose="02020603050405020304" pitchFamily="18" charset="0"/>
                    <a:ea typeface="Calibri" panose="020F0502020204030204" pitchFamily="34" charset="0"/>
                    <a:cs typeface="Arial" panose="020B0604020202020204" pitchFamily="34" charset="0"/>
                  </a:rPr>
                  <a:t/>
                </a:r>
                <a:br>
                  <a:rPr lang="en-US" dirty="0">
                    <a:latin typeface="Times New Roman" panose="02020603050405020304" pitchFamily="18" charset="0"/>
                    <a:ea typeface="Calibri" panose="020F0502020204030204" pitchFamily="34"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 =</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d>
                            <m:dPr>
                              <m:ctrlPr>
                                <a:rPr lang="en-US" i="1">
                                  <a:latin typeface="Cambria Math" panose="02040503050406030204" pitchFamily="18" charset="0"/>
                                  <a:ea typeface="Calibri" panose="020F0502020204030204" pitchFamily="34" charset="0"/>
                                  <a:cs typeface="Arial" panose="020B0604020202020204" pitchFamily="34" charset="0"/>
                                </a:rPr>
                              </m:ctrlPr>
                            </m:dPr>
                            <m:e>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𝐼𝑛𝑒𝑙𝑎𝑠𝑡𝑖𝑐</m:t>
                                      </m:r>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𝑜𝑓</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𝑏𝑙𝑜𝑐𝑘</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𝐴</m:t>
                                      </m:r>
                                    </m:e>
                                  </m:d>
                                </m:e>
                                <m:sup>
                                  <m:r>
                                    <a:rPr lang="en-US" i="1">
                                      <a:latin typeface="Cambria Math" panose="02040503050406030204" pitchFamily="18" charset="0"/>
                                      <a:ea typeface="Calibri" panose="020F0502020204030204" pitchFamily="34" charset="0"/>
                                      <a:cs typeface="Arial" panose="020B0604020202020204" pitchFamily="34" charset="0"/>
                                    </a:rPr>
                                    <m:t>2</m:t>
                                  </m:r>
                                </m:sup>
                              </m:sSup>
                              <m:r>
                                <a:rPr lang="en-US" i="1">
                                  <a:latin typeface="Cambria Math" panose="02040503050406030204" pitchFamily="18" charset="0"/>
                                  <a:ea typeface="Calibri" panose="020F0502020204030204" pitchFamily="34" charset="0"/>
                                  <a:cs typeface="Arial" panose="020B0604020202020204" pitchFamily="34" charset="0"/>
                                </a:rPr>
                                <m:t>+</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𝐼𝑛𝑒𝑙𝑎𝑠𝑡𝑖𝑐</m:t>
                                      </m:r>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𝑜𝑓</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𝑏𝑙𝑜𝑐𝑘</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𝐵</m:t>
                                      </m:r>
                                    </m:e>
                                  </m:d>
                                </m:e>
                                <m:sup>
                                  <m:r>
                                    <a:rPr lang="en-US" i="1">
                                      <a:latin typeface="Cambria Math" panose="02040503050406030204" pitchFamily="18" charset="0"/>
                                      <a:ea typeface="Calibri" panose="020F0502020204030204" pitchFamily="34" charset="0"/>
                                      <a:cs typeface="Arial" panose="020B0604020202020204" pitchFamily="34" charset="0"/>
                                    </a:rPr>
                                    <m:t>2</m:t>
                                  </m:r>
                                </m:sup>
                              </m:sSup>
                            </m:e>
                          </m:d>
                        </m:e>
                        <m:sup>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sup>
                      </m:sSup>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 =</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d>
                            <m:dPr>
                              <m:ctrlPr>
                                <a:rPr lang="en-US" i="1">
                                  <a:latin typeface="Cambria Math" panose="02040503050406030204" pitchFamily="18" charset="0"/>
                                  <a:ea typeface="Calibri" panose="020F0502020204030204" pitchFamily="34" charset="0"/>
                                  <a:cs typeface="Arial" panose="020B0604020202020204" pitchFamily="34" charset="0"/>
                                </a:rPr>
                              </m:ctrlPr>
                            </m:dPr>
                            <m:e>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b="0" i="1" smtClean="0">
                                          <a:latin typeface="Cambria Math" panose="02040503050406030204" pitchFamily="18" charset="0"/>
                                          <a:ea typeface="Calibri" panose="020F0502020204030204" pitchFamily="34" charset="0"/>
                                          <a:cs typeface="Arial" panose="020B0604020202020204" pitchFamily="34" charset="0"/>
                                        </a:rPr>
                                        <m:t>11</m:t>
                                      </m:r>
                                      <m:r>
                                        <a:rPr lang="en-US" b="0" i="1" smtClean="0">
                                          <a:latin typeface="Cambria Math" panose="02040503050406030204" pitchFamily="18" charset="0"/>
                                          <a:ea typeface="Calibri" panose="020F0502020204030204" pitchFamily="34" charset="0"/>
                                          <a:cs typeface="Arial" panose="020B0604020202020204" pitchFamily="34" charset="0"/>
                                        </a:rPr>
                                        <m:t>.</m:t>
                                      </m:r>
                                      <m:r>
                                        <a:rPr lang="en-US" b="0" i="1" smtClean="0">
                                          <a:latin typeface="Cambria Math" panose="02040503050406030204" pitchFamily="18" charset="0"/>
                                          <a:ea typeface="Calibri" panose="020F0502020204030204" pitchFamily="34" charset="0"/>
                                          <a:cs typeface="Arial" panose="020B0604020202020204" pitchFamily="34" charset="0"/>
                                        </a:rPr>
                                        <m:t>25</m:t>
                                      </m:r>
                                    </m:e>
                                  </m:d>
                                </m:e>
                                <m:sup>
                                  <m:r>
                                    <a:rPr lang="en-US" i="1">
                                      <a:latin typeface="Cambria Math" panose="02040503050406030204" pitchFamily="18" charset="0"/>
                                      <a:ea typeface="Calibri" panose="020F0502020204030204" pitchFamily="34" charset="0"/>
                                      <a:cs typeface="Arial" panose="020B0604020202020204" pitchFamily="34" charset="0"/>
                                    </a:rPr>
                                    <m:t>2</m:t>
                                  </m:r>
                                </m:sup>
                              </m:sSup>
                              <m:r>
                                <a:rPr lang="en-US" i="1">
                                  <a:latin typeface="Cambria Math" panose="02040503050406030204" pitchFamily="18" charset="0"/>
                                  <a:ea typeface="Calibri" panose="020F0502020204030204" pitchFamily="34" charset="0"/>
                                  <a:cs typeface="Arial" panose="020B0604020202020204" pitchFamily="34" charset="0"/>
                                </a:rPr>
                                <m:t>+</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21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e>
                                  </m:d>
                                </m:e>
                                <m:sup>
                                  <m:r>
                                    <a:rPr lang="en-US" i="1">
                                      <a:latin typeface="Cambria Math" panose="02040503050406030204" pitchFamily="18" charset="0"/>
                                      <a:ea typeface="Calibri" panose="020F0502020204030204" pitchFamily="34" charset="0"/>
                                      <a:cs typeface="Arial" panose="020B0604020202020204" pitchFamily="34" charset="0"/>
                                    </a:rPr>
                                    <m:t>2</m:t>
                                  </m:r>
                                </m:sup>
                              </m:sSup>
                            </m:e>
                          </m:d>
                        </m:e>
                        <m:sup>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sup>
                      </m:sSup>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24</m:t>
                      </m:r>
                      <m:r>
                        <a:rPr lang="en-US" b="0" i="1" smtClean="0">
                          <a:latin typeface="Cambria Math" panose="02040503050406030204" pitchFamily="18" charset="0"/>
                          <a:ea typeface="Calibri" panose="020F0502020204030204" pitchFamily="34" charset="0"/>
                          <a:cs typeface="Arial" panose="020B0604020202020204" pitchFamily="34" charset="0"/>
                        </a:rPr>
                        <m:t>.</m:t>
                      </m:r>
                      <m:r>
                        <a:rPr lang="en-US" b="0" i="1" smtClean="0">
                          <a:latin typeface="Cambria Math" panose="02040503050406030204" pitchFamily="18" charset="0"/>
                          <a:ea typeface="Calibri" panose="020F0502020204030204" pitchFamily="34" charset="0"/>
                          <a:cs typeface="Arial" panose="020B0604020202020204" pitchFamily="34" charset="0"/>
                        </a:rPr>
                        <m:t>4</m:t>
                      </m:r>
                      <m:r>
                        <a:rPr lang="en-US" i="1">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 </a:t>
                </a:r>
              </a:p>
              <a:p>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so take the </a:t>
                </a:r>
                <a:r>
                  <a:rPr lang="en-US" dirty="0">
                    <a:latin typeface="Times New Roman" panose="02020603050405020304" pitchFamily="18" charset="0"/>
                    <a:ea typeface="Calibri" panose="020F0502020204030204" pitchFamily="34" charset="0"/>
                    <a:cs typeface="Arial" panose="020B0604020202020204" pitchFamily="34" charset="0"/>
                  </a:rPr>
                  <a:t>seismic </a:t>
                </a:r>
                <a:r>
                  <a:rPr lang="en-US" dirty="0">
                    <a:latin typeface="Times New Roman" panose="02020603050405020304" pitchFamily="18" charset="0"/>
                    <a:ea typeface="Calibri" panose="020F0502020204030204" pitchFamily="34" charset="0"/>
                    <a:cs typeface="Arial" panose="020B0604020202020204" pitchFamily="34" charset="0"/>
                  </a:rPr>
                  <a:t>joint </a:t>
                </a:r>
                <a:r>
                  <a:rPr lang="en-US" dirty="0" smtClean="0">
                    <a:latin typeface="Times New Roman" panose="02020603050405020304" pitchFamily="18" charset="0"/>
                    <a:ea typeface="Calibri" panose="020F0502020204030204" pitchFamily="34" charset="0"/>
                    <a:cs typeface="Arial" panose="020B0604020202020204" pitchFamily="34" charset="0"/>
                  </a:rPr>
                  <a:t>distance </a:t>
                </a:r>
                <a:r>
                  <a:rPr lang="en-US" b="1" dirty="0">
                    <a:latin typeface="Times New Roman" panose="02020603050405020304" pitchFamily="18" charset="0"/>
                    <a:ea typeface="Calibri" panose="020F0502020204030204" pitchFamily="34" charset="0"/>
                    <a:cs typeface="Arial" panose="020B0604020202020204" pitchFamily="34" charset="0"/>
                  </a:rPr>
                  <a:t>equal 3 cm </a:t>
                </a:r>
                <a:endParaRPr lang="en-US" b="1" dirty="0">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2" name="Rectangle 1"/>
              <p:cNvSpPr>
                <a:spLocks noRot="1" noChangeAspect="1" noMove="1" noResize="1" noEditPoints="1" noAdjustHandles="1" noChangeArrowheads="1" noChangeShapeType="1" noTextEdit="1"/>
              </p:cNvSpPr>
              <p:nvPr/>
            </p:nvSpPr>
            <p:spPr>
              <a:xfrm>
                <a:off x="969818" y="1929007"/>
                <a:ext cx="8021782" cy="2835392"/>
              </a:xfrm>
              <a:prstGeom prst="rect">
                <a:avLst/>
              </a:prstGeom>
              <a:blipFill rotWithShape="0">
                <a:blip r:embed="rId3"/>
                <a:stretch>
                  <a:fillRect l="-760" t="-1073" r="-988" b="-1288"/>
                </a:stretch>
              </a:blipFill>
            </p:spPr>
            <p:txBody>
              <a:bodyPr/>
              <a:lstStyle/>
              <a:p>
                <a:r>
                  <a:rPr lang="en-US">
                    <a:noFill/>
                  </a:rPr>
                  <a:t> </a:t>
                </a:r>
              </a:p>
            </p:txBody>
          </p:sp>
        </mc:Fallback>
      </mc:AlternateContent>
    </p:spTree>
    <p:extLst>
      <p:ext uri="{BB962C8B-B14F-4D97-AF65-F5344CB8AC3E}">
        <p14:creationId xmlns:p14="http://schemas.microsoft.com/office/powerpoint/2010/main" val="584897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5201" y="2870261"/>
            <a:ext cx="3698448" cy="738664"/>
          </a:xfrm>
          <a:prstGeom prst="rect">
            <a:avLst/>
          </a:prstGeom>
        </p:spPr>
        <p:txBody>
          <a:bodyPr wrap="none">
            <a:spAutoFit/>
          </a:bodyPr>
          <a:lstStyle/>
          <a:p>
            <a:r>
              <a:rPr lang="en-US" sz="4200" dirty="0" smtClean="0">
                <a:latin typeface="Times New Roman" panose="02020603050405020304" pitchFamily="18" charset="0"/>
                <a:ea typeface="Calibri" panose="020F0502020204030204" pitchFamily="34" charset="0"/>
                <a:cs typeface="Arial" panose="020B0604020202020204" pitchFamily="34" charset="0"/>
              </a:rPr>
              <a:t>Dynamic design</a:t>
            </a:r>
            <a:endParaRPr lang="en-US" sz="4200" dirty="0"/>
          </a:p>
        </p:txBody>
      </p:sp>
    </p:spTree>
    <p:extLst>
      <p:ext uri="{BB962C8B-B14F-4D97-AF65-F5344CB8AC3E}">
        <p14:creationId xmlns:p14="http://schemas.microsoft.com/office/powerpoint/2010/main" val="23659405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7664" y="851338"/>
            <a:ext cx="8040415" cy="738664"/>
          </a:xfrm>
          <a:prstGeom prst="rect">
            <a:avLst/>
          </a:prstGeom>
          <a:noFill/>
        </p:spPr>
        <p:txBody>
          <a:bodyPr wrap="square" rtlCol="0">
            <a:spAutoFit/>
          </a:bodyPr>
          <a:lstStyle/>
          <a:p>
            <a:pPr algn="ctr"/>
            <a:r>
              <a:rPr lang="en-US" sz="4200" dirty="0" smtClean="0">
                <a:solidFill>
                  <a:srgbClr val="FF0000"/>
                </a:solidFill>
              </a:rPr>
              <a:t>Design criteria</a:t>
            </a:r>
            <a:endParaRPr lang="en-US" sz="4200" dirty="0">
              <a:solidFill>
                <a:srgbClr val="FF0000"/>
              </a:solidFill>
            </a:endParaRPr>
          </a:p>
        </p:txBody>
      </p:sp>
      <p:sp>
        <p:nvSpPr>
          <p:cNvPr id="3" name="TextBox 2"/>
          <p:cNvSpPr txBox="1"/>
          <p:nvPr/>
        </p:nvSpPr>
        <p:spPr>
          <a:xfrm>
            <a:off x="612742" y="2064470"/>
            <a:ext cx="7560297" cy="3970318"/>
          </a:xfrm>
          <a:prstGeom prst="rect">
            <a:avLst/>
          </a:prstGeom>
          <a:noFill/>
        </p:spPr>
        <p:txBody>
          <a:bodyPr wrap="square" rtlCol="0">
            <a:spAutoFit/>
          </a:bodyPr>
          <a:lstStyle/>
          <a:p>
            <a:pPr marL="285750" indent="-285750">
              <a:buFont typeface="Wingdings" panose="05000000000000000000" pitchFamily="2" charset="2"/>
              <a:buChar char="q"/>
            </a:pPr>
            <a:r>
              <a:rPr lang="en-US" sz="3600" dirty="0" smtClean="0"/>
              <a:t>Strength </a:t>
            </a:r>
          </a:p>
          <a:p>
            <a:endParaRPr lang="en-US" sz="3600" dirty="0" smtClean="0"/>
          </a:p>
          <a:p>
            <a:pPr marL="285750" indent="-285750">
              <a:buFont typeface="Wingdings" panose="05000000000000000000" pitchFamily="2" charset="2"/>
              <a:buChar char="q"/>
            </a:pPr>
            <a:r>
              <a:rPr lang="en-US" sz="3600" dirty="0" smtClean="0"/>
              <a:t>Serviceability and Stability</a:t>
            </a:r>
          </a:p>
          <a:p>
            <a:endParaRPr lang="en-US" sz="3600" dirty="0" smtClean="0"/>
          </a:p>
          <a:p>
            <a:pPr marL="285750" indent="-285750">
              <a:buFont typeface="Wingdings" panose="05000000000000000000" pitchFamily="2" charset="2"/>
              <a:buChar char="q"/>
            </a:pPr>
            <a:r>
              <a:rPr lang="en-US" sz="3600" dirty="0" smtClean="0"/>
              <a:t>Cost effective  </a:t>
            </a:r>
          </a:p>
          <a:p>
            <a:pPr marL="285750" indent="-285750">
              <a:buFont typeface="Wingdings" panose="05000000000000000000" pitchFamily="2" charset="2"/>
              <a:buChar char="q"/>
            </a:pPr>
            <a:endParaRPr lang="en-US" sz="3600" dirty="0" smtClean="0"/>
          </a:p>
          <a:p>
            <a:pPr marL="285750" indent="-285750">
              <a:buFont typeface="Wingdings" panose="05000000000000000000" pitchFamily="2" charset="2"/>
              <a:buChar char="q"/>
            </a:pPr>
            <a:endParaRPr lang="en-US" sz="3600" dirty="0"/>
          </a:p>
        </p:txBody>
      </p:sp>
    </p:spTree>
    <p:extLst>
      <p:ext uri="{BB962C8B-B14F-4D97-AF65-F5344CB8AC3E}">
        <p14:creationId xmlns:p14="http://schemas.microsoft.com/office/powerpoint/2010/main" val="412583253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84775"/>
          </a:xfrm>
          <a:prstGeom prst="rect">
            <a:avLst/>
          </a:prstGeom>
          <a:noFill/>
        </p:spPr>
        <p:txBody>
          <a:bodyPr wrap="square" rtlCol="0">
            <a:spAutoFit/>
          </a:bodyPr>
          <a:lstStyle/>
          <a:p>
            <a:r>
              <a:rPr lang="en-US" sz="3000" dirty="0" smtClean="0"/>
              <a:t>3) </a:t>
            </a:r>
            <a:r>
              <a:rPr lang="en-US" sz="3200" dirty="0"/>
              <a:t>3-D analysis </a:t>
            </a:r>
            <a:r>
              <a:rPr lang="en-US" sz="3200" dirty="0" smtClean="0"/>
              <a:t>and Static design</a:t>
            </a:r>
            <a:r>
              <a:rPr lang="en-US" sz="3000" dirty="0" smtClean="0"/>
              <a:t>:</a:t>
            </a:r>
            <a:endParaRPr lang="en-US" sz="3000" dirty="0"/>
          </a:p>
        </p:txBody>
      </p:sp>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Check slab for shear:</a:t>
            </a:r>
            <a:endParaRPr lang="en-US" sz="2400" dirty="0"/>
          </a:p>
        </p:txBody>
      </p:sp>
      <mc:AlternateContent xmlns:mc="http://schemas.openxmlformats.org/markup-compatibility/2006" xmlns:a14="http://schemas.microsoft.com/office/drawing/2010/main">
        <mc:Choice Requires="a14">
          <p:sp>
            <p:nvSpPr>
              <p:cNvPr id="8" name="Rectangle 7"/>
              <p:cNvSpPr/>
              <p:nvPr/>
            </p:nvSpPr>
            <p:spPr>
              <a:xfrm>
                <a:off x="788277" y="4957910"/>
                <a:ext cx="7198894" cy="369332"/>
              </a:xfrm>
              <a:prstGeom prst="rect">
                <a:avLst/>
              </a:prstGeom>
            </p:spPr>
            <p:txBody>
              <a:bodyPr wrap="none">
                <a:spAutoFit/>
              </a:bodyPr>
              <a:lstStyle/>
              <a:p>
                <a:r>
                  <a:rPr lang="en-US" dirty="0"/>
                  <a:t>From V23 the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𝑚𝑎𝑥</m:t>
                        </m:r>
                      </m:sub>
                    </m:sSub>
                    <m:r>
                      <a:rPr lang="en-US" i="1">
                        <a:latin typeface="Cambria Math" panose="02040503050406030204" pitchFamily="18" charset="0"/>
                      </a:rPr>
                      <m:t>=</m:t>
                    </m:r>
                    <m:r>
                      <a:rPr lang="en-US" i="1">
                        <a:latin typeface="Cambria Math" panose="02040503050406030204" pitchFamily="18" charset="0"/>
                      </a:rPr>
                      <m:t>51</m:t>
                    </m:r>
                    <m:r>
                      <a:rPr lang="en-US" i="1">
                        <a:latin typeface="Cambria Math" panose="02040503050406030204" pitchFamily="18" charset="0"/>
                      </a:rPr>
                      <m:t>.</m:t>
                    </m:r>
                    <m:r>
                      <a:rPr lang="en-US" i="1">
                        <a:latin typeface="Cambria Math" panose="02040503050406030204" pitchFamily="18" charset="0"/>
                      </a:rPr>
                      <m:t>544</m:t>
                    </m:r>
                    <m:r>
                      <a:rPr lang="en-US" i="1">
                        <a:latin typeface="Cambria Math" panose="02040503050406030204" pitchFamily="18" charset="0"/>
                      </a:rPr>
                      <m:t> </m:t>
                    </m:r>
                    <m:r>
                      <a:rPr lang="en-US" i="1">
                        <a:latin typeface="Cambria Math" panose="02040503050406030204" pitchFamily="18" charset="0"/>
                      </a:rPr>
                      <m:t>𝑘𝑁</m:t>
                    </m:r>
                    <m:r>
                      <a:rPr lang="en-US" i="1">
                        <a:latin typeface="Cambria Math" panose="02040503050406030204" pitchFamily="18" charset="0"/>
                      </a:rPr>
                      <m:t>/</m:t>
                    </m:r>
                    <m:r>
                      <a:rPr lang="en-US" i="1">
                        <a:latin typeface="Cambria Math" panose="02040503050406030204" pitchFamily="18" charset="0"/>
                      </a:rPr>
                      <m:t>𝑚</m:t>
                    </m:r>
                    <m:r>
                      <a:rPr lang="en-US" i="1">
                        <a:latin typeface="Cambria Math" panose="02040503050406030204" pitchFamily="18" charset="0"/>
                      </a:rPr>
                      <m:t>  =</m:t>
                    </m:r>
                    <m:r>
                      <a:rPr lang="en-US" i="1">
                        <a:latin typeface="Cambria Math" panose="02040503050406030204" pitchFamily="18" charset="0"/>
                      </a:rPr>
                      <m:t>51</m:t>
                    </m:r>
                    <m:r>
                      <a:rPr lang="en-US" i="1">
                        <a:latin typeface="Cambria Math" panose="02040503050406030204" pitchFamily="18" charset="0"/>
                      </a:rPr>
                      <m:t>.</m:t>
                    </m:r>
                    <m:r>
                      <a:rPr lang="en-US" i="1">
                        <a:latin typeface="Cambria Math" panose="02040503050406030204" pitchFamily="18" charset="0"/>
                      </a:rPr>
                      <m:t>544</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55</m:t>
                    </m:r>
                    <m:r>
                      <a:rPr lang="en-US" i="1">
                        <a:latin typeface="Cambria Math" panose="02040503050406030204" pitchFamily="18" charset="0"/>
                      </a:rPr>
                      <m:t>=</m:t>
                    </m:r>
                    <m:r>
                      <a:rPr lang="en-US" i="1">
                        <a:latin typeface="Cambria Math" panose="02040503050406030204" pitchFamily="18" charset="0"/>
                      </a:rPr>
                      <m:t>28</m:t>
                    </m:r>
                    <m:r>
                      <a:rPr lang="en-US" i="1">
                        <a:latin typeface="Cambria Math" panose="02040503050406030204" pitchFamily="18" charset="0"/>
                      </a:rPr>
                      <m:t>.</m:t>
                    </m:r>
                    <m:r>
                      <a:rPr lang="en-US" i="1">
                        <a:latin typeface="Cambria Math" panose="02040503050406030204" pitchFamily="18" charset="0"/>
                      </a:rPr>
                      <m:t>35</m:t>
                    </m:r>
                    <m:r>
                      <a:rPr lang="en-US" i="1">
                        <a:latin typeface="Cambria Math" panose="02040503050406030204" pitchFamily="18" charset="0"/>
                      </a:rPr>
                      <m:t> </m:t>
                    </m:r>
                    <m:r>
                      <a:rPr lang="en-US" i="1">
                        <a:latin typeface="Cambria Math" panose="02040503050406030204" pitchFamily="18" charset="0"/>
                      </a:rPr>
                      <m:t>𝑘𝑁</m:t>
                    </m:r>
                    <m:r>
                      <a:rPr lang="en-US" i="1">
                        <a:latin typeface="Cambria Math" panose="02040503050406030204" pitchFamily="18" charset="0"/>
                      </a:rPr>
                      <m:t>/</m:t>
                    </m:r>
                    <m:r>
                      <a:rPr lang="en-US" i="1">
                        <a:latin typeface="Cambria Math" panose="02040503050406030204" pitchFamily="18" charset="0"/>
                      </a:rPr>
                      <m:t>𝑟𝑖𝑏</m:t>
                    </m:r>
                  </m:oMath>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788277" y="4957910"/>
                <a:ext cx="7198894" cy="369332"/>
              </a:xfrm>
              <a:prstGeom prst="rect">
                <a:avLst/>
              </a:prstGeom>
              <a:blipFill>
                <a:blip r:embed="rId2"/>
                <a:stretch>
                  <a:fillRect l="-677" t="-9836" b="-22951"/>
                </a:stretch>
              </a:blipFill>
            </p:spPr>
            <p:txBody>
              <a:bodyPr/>
              <a:lstStyle/>
              <a:p>
                <a:r>
                  <a:rPr lang="en-US">
                    <a:noFill/>
                  </a:rPr>
                  <a:t> </a:t>
                </a:r>
              </a:p>
            </p:txBody>
          </p:sp>
        </mc:Fallback>
      </mc:AlternateContent>
      <p:pic>
        <p:nvPicPr>
          <p:cNvPr id="10" name="Picture 9" descr="C:\Users\Omar Barham\Desktop\UN\Graduation Project\PICTURE\shear.jpg"/>
          <p:cNvPicPr/>
          <p:nvPr/>
        </p:nvPicPr>
        <p:blipFill>
          <a:blip r:embed="rId3">
            <a:extLst>
              <a:ext uri="{28A0092B-C50C-407E-A947-70E740481C1C}">
                <a14:useLocalDpi xmlns:a14="http://schemas.microsoft.com/office/drawing/2010/main" val="0"/>
              </a:ext>
            </a:extLst>
          </a:blip>
          <a:srcRect/>
          <a:stretch>
            <a:fillRect/>
          </a:stretch>
        </p:blipFill>
        <p:spPr bwMode="auto">
          <a:xfrm>
            <a:off x="5197376" y="1880456"/>
            <a:ext cx="4172585" cy="2762250"/>
          </a:xfrm>
          <a:prstGeom prst="rect">
            <a:avLst/>
          </a:prstGeom>
          <a:noFill/>
          <a:ln>
            <a:noFill/>
          </a:ln>
        </p:spPr>
      </p:pic>
      <p:pic>
        <p:nvPicPr>
          <p:cNvPr id="11" name="Picture 10" descr="C:\Users\Omar Barham\Desktop\UN\Graduation Project\PICTURE\sher2.jpg"/>
          <p:cNvPicPr/>
          <p:nvPr/>
        </p:nvPicPr>
        <p:blipFill>
          <a:blip r:embed="rId4">
            <a:extLst>
              <a:ext uri="{28A0092B-C50C-407E-A947-70E740481C1C}">
                <a14:useLocalDpi xmlns:a14="http://schemas.microsoft.com/office/drawing/2010/main" val="0"/>
              </a:ext>
            </a:extLst>
          </a:blip>
          <a:srcRect/>
          <a:stretch>
            <a:fillRect/>
          </a:stretch>
        </p:blipFill>
        <p:spPr bwMode="auto">
          <a:xfrm>
            <a:off x="1305935" y="1927718"/>
            <a:ext cx="2781156" cy="2714987"/>
          </a:xfrm>
          <a:prstGeom prst="rect">
            <a:avLst/>
          </a:prstGeom>
          <a:noFill/>
          <a:ln>
            <a:noFill/>
          </a:ln>
        </p:spPr>
      </p:pic>
      <mc:AlternateContent xmlns:mc="http://schemas.openxmlformats.org/markup-compatibility/2006" xmlns:a14="http://schemas.microsoft.com/office/drawing/2010/main">
        <mc:Choice Requires="a14">
          <p:sp>
            <p:nvSpPr>
              <p:cNvPr id="4" name="Rectangle 3"/>
              <p:cNvSpPr/>
              <p:nvPr/>
            </p:nvSpPr>
            <p:spPr>
              <a:xfrm>
                <a:off x="1039091" y="5436435"/>
                <a:ext cx="6096000" cy="116673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𝐵𝑢𝑡</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Cambria Math" panose="02040503050406030204" pitchFamily="18"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𝑉</m:t>
                          </m:r>
                        </m:e>
                        <m:sub>
                          <m:r>
                            <a:rPr lang="en-US" i="1">
                              <a:latin typeface="Cambria Math" panose="02040503050406030204" pitchFamily="18" charset="0"/>
                              <a:ea typeface="Calibri" panose="020F0502020204030204" pitchFamily="34" charset="0"/>
                              <a:cs typeface="Arial" panose="020B0604020202020204" pitchFamily="34" charset="0"/>
                            </a:rPr>
                            <m:t>𝑐</m:t>
                          </m:r>
                        </m:sub>
                      </m:sSub>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6</m:t>
                          </m:r>
                        </m:den>
                      </m:f>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Arial" panose="020B0604020202020204" pitchFamily="34" charset="0"/>
                        </a:rPr>
                        <m:t>30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Arial" panose="020B0604020202020204" pitchFamily="34" charset="0"/>
                        </a:rPr>
                        <m:t>150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Arial" panose="020B0604020202020204" pitchFamily="34" charset="0"/>
                        </a:rPr>
                        <m:t>260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i="1">
                              <a:latin typeface="Cambria Math" panose="02040503050406030204" pitchFamily="18" charset="0"/>
                              <a:ea typeface="Times New Roman" panose="02020603050405020304" pitchFamily="18" charset="0"/>
                              <a:cs typeface="Arial" panose="020B0604020202020204" pitchFamily="34" charset="0"/>
                            </a:rPr>
                          </m:ctrlPr>
                        </m:sSubPr>
                        <m:e>
                          <m:r>
                            <a:rPr lang="en-US" i="1">
                              <a:latin typeface="Cambria Math" panose="02040503050406030204" pitchFamily="18" charset="0"/>
                              <a:ea typeface="Times New Roman" panose="02020603050405020304" pitchFamily="18" charset="0"/>
                              <a:cs typeface="Arial" panose="020B0604020202020204" pitchFamily="34" charset="0"/>
                            </a:rPr>
                            <m:t>𝑉</m:t>
                          </m:r>
                        </m:e>
                        <m:sub>
                          <m:r>
                            <a:rPr lang="en-US" i="1">
                              <a:latin typeface="Cambria Math" panose="02040503050406030204" pitchFamily="18" charset="0"/>
                              <a:ea typeface="Times New Roman" panose="02020603050405020304" pitchFamily="18" charset="0"/>
                              <a:cs typeface="Arial" panose="020B0604020202020204" pitchFamily="34" charset="0"/>
                            </a:rPr>
                            <m:t>𝑐</m:t>
                          </m:r>
                        </m:sub>
                      </m:sSub>
                      <m:r>
                        <a:rPr lang="en-US" i="1">
                          <a:latin typeface="Cambria Math" panose="02040503050406030204" pitchFamily="18" charset="0"/>
                          <a:ea typeface="Times New Roman" panose="02020603050405020304" pitchFamily="18" charset="0"/>
                          <a:cs typeface="Arial" panose="020B0604020202020204" pitchFamily="34" charset="0"/>
                        </a:rPr>
                        <m:t>&gt;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𝑉</m:t>
                          </m:r>
                        </m:e>
                        <m:sub>
                          <m:r>
                            <a:rPr lang="en-US" i="1">
                              <a:latin typeface="Cambria Math" panose="02040503050406030204" pitchFamily="18" charset="0"/>
                              <a:ea typeface="Calibri" panose="020F0502020204030204" pitchFamily="34" charset="0"/>
                              <a:cs typeface="Arial" panose="020B0604020202020204" pitchFamily="34" charset="0"/>
                            </a:rPr>
                            <m:t>𝑚𝑎𝑥</m:t>
                          </m:r>
                        </m:sub>
                      </m:sSub>
                      <m:r>
                        <a:rPr lang="en-US" i="1">
                          <a:latin typeface="Cambria Math" panose="02040503050406030204" pitchFamily="18" charset="0"/>
                          <a:ea typeface="Times New Roman" panose="02020603050405020304" pitchFamily="18" charset="0"/>
                          <a:cs typeface="Arial" panose="020B0604020202020204" pitchFamily="34" charset="0"/>
                        </a:rPr>
                        <m:t>, </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039091" y="5436435"/>
                <a:ext cx="6096000" cy="1166730"/>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12741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84775"/>
          </a:xfrm>
          <a:prstGeom prst="rect">
            <a:avLst/>
          </a:prstGeom>
          <a:noFill/>
        </p:spPr>
        <p:txBody>
          <a:bodyPr wrap="square" rtlCol="0">
            <a:spAutoFit/>
          </a:bodyPr>
          <a:lstStyle/>
          <a:p>
            <a:r>
              <a:rPr lang="en-US" sz="3000" dirty="0" smtClean="0"/>
              <a:t>4) </a:t>
            </a:r>
            <a:r>
              <a:rPr lang="en-US" sz="3200" dirty="0">
                <a:latin typeface="Times New Roman" panose="02020603050405020304" pitchFamily="18" charset="0"/>
                <a:ea typeface="Calibri" panose="020F0502020204030204" pitchFamily="34" charset="0"/>
                <a:cs typeface="Arial" panose="020B0604020202020204" pitchFamily="34" charset="0"/>
              </a:rPr>
              <a:t>Dynamic design</a:t>
            </a:r>
            <a:endParaRPr lang="en-US" sz="3200" dirty="0"/>
          </a:p>
        </p:txBody>
      </p:sp>
      <p:sp>
        <p:nvSpPr>
          <p:cNvPr id="3" name="TextBox 2"/>
          <p:cNvSpPr txBox="1"/>
          <p:nvPr/>
        </p:nvSpPr>
        <p:spPr>
          <a:xfrm>
            <a:off x="788277" y="1103587"/>
            <a:ext cx="4716977"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slab for flexure:</a:t>
            </a:r>
            <a:endParaRPr lang="en-US" sz="2400" dirty="0"/>
          </a:p>
        </p:txBody>
      </p:sp>
      <p:pic>
        <p:nvPicPr>
          <p:cNvPr id="12" name="Picture 11" descr="C:\Users\Omar Barham\Desktop\UN\Graduation Project\PICTURE\moment2.jpg"/>
          <p:cNvPicPr/>
          <p:nvPr/>
        </p:nvPicPr>
        <p:blipFill>
          <a:blip r:embed="rId2">
            <a:extLst>
              <a:ext uri="{28A0092B-C50C-407E-A947-70E740481C1C}">
                <a14:useLocalDpi xmlns:a14="http://schemas.microsoft.com/office/drawing/2010/main" val="0"/>
              </a:ext>
            </a:extLst>
          </a:blip>
          <a:srcRect/>
          <a:stretch>
            <a:fillRect/>
          </a:stretch>
        </p:blipFill>
        <p:spPr bwMode="auto">
          <a:xfrm>
            <a:off x="5081056" y="1729223"/>
            <a:ext cx="5088180" cy="3807127"/>
          </a:xfrm>
          <a:prstGeom prst="rect">
            <a:avLst/>
          </a:prstGeom>
          <a:noFill/>
          <a:ln>
            <a:noFill/>
          </a:ln>
        </p:spPr>
      </p:pic>
      <mc:AlternateContent xmlns:mc="http://schemas.openxmlformats.org/markup-compatibility/2006" xmlns:a14="http://schemas.microsoft.com/office/drawing/2010/main">
        <mc:Choice Requires="a14">
          <p:sp>
            <p:nvSpPr>
              <p:cNvPr id="4" name="Rectangle 3"/>
              <p:cNvSpPr/>
              <p:nvPr/>
            </p:nvSpPr>
            <p:spPr>
              <a:xfrm>
                <a:off x="300251" y="2354859"/>
                <a:ext cx="6096000" cy="646331"/>
              </a:xfrm>
              <a:prstGeom prst="rect">
                <a:avLst/>
              </a:prstGeom>
            </p:spPr>
            <p:txBody>
              <a:bodyPr>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The maximum moment is </a:t>
                </a: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52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8</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29</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04</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𝑟𝑖𝑏</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00251" y="2354859"/>
                <a:ext cx="6096000" cy="646331"/>
              </a:xfrm>
              <a:prstGeom prst="rect">
                <a:avLst/>
              </a:prstGeom>
              <a:blipFill>
                <a:blip r:embed="rId3"/>
                <a:stretch>
                  <a:fillRect l="-800" t="-4717" b="-7547"/>
                </a:stretch>
              </a:blipFill>
            </p:spPr>
            <p:txBody>
              <a:bodyPr/>
              <a:lstStyle/>
              <a:p>
                <a:r>
                  <a:rPr lang="en-US">
                    <a:noFill/>
                  </a:rPr>
                  <a:t> </a:t>
                </a:r>
              </a:p>
            </p:txBody>
          </p:sp>
        </mc:Fallback>
      </mc:AlternateContent>
    </p:spTree>
    <p:extLst>
      <p:ext uri="{BB962C8B-B14F-4D97-AF65-F5344CB8AC3E}">
        <p14:creationId xmlns:p14="http://schemas.microsoft.com/office/powerpoint/2010/main" val="406171130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slab:</a:t>
            </a:r>
            <a:endParaRPr lang="en-US" sz="2400" dirty="0"/>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529459" y="1729223"/>
            <a:ext cx="8242738" cy="4168513"/>
          </a:xfrm>
          <a:prstGeom prst="rect">
            <a:avLst/>
          </a:prstGeom>
        </p:spPr>
      </p:pic>
    </p:spTree>
    <p:extLst>
      <p:ext uri="{BB962C8B-B14F-4D97-AF65-F5344CB8AC3E}">
        <p14:creationId xmlns:p14="http://schemas.microsoft.com/office/powerpoint/2010/main" val="1188797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Project description: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257" y="2016387"/>
            <a:ext cx="9972675" cy="3952875"/>
          </a:xfrm>
          <a:prstGeom prst="rect">
            <a:avLst/>
          </a:prstGeom>
        </p:spPr>
      </p:pic>
      <p:sp>
        <p:nvSpPr>
          <p:cNvPr id="3" name="Rectangle 2"/>
          <p:cNvSpPr/>
          <p:nvPr/>
        </p:nvSpPr>
        <p:spPr>
          <a:xfrm>
            <a:off x="5241536" y="5784596"/>
            <a:ext cx="1165704"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rPr>
              <a:t>First Floor</a:t>
            </a:r>
            <a:endParaRPr lang="en-US" dirty="0"/>
          </a:p>
        </p:txBody>
      </p:sp>
    </p:spTree>
    <p:extLst>
      <p:ext uri="{BB962C8B-B14F-4D97-AF65-F5344CB8AC3E}">
        <p14:creationId xmlns:p14="http://schemas.microsoft.com/office/powerpoint/2010/main" val="162153375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pic>
        <p:nvPicPr>
          <p:cNvPr id="5" name="Picture 4" descr="C:\Users\Omar Barham\Desktop\UN\Graduation Project\PICTURE\beams.JPG"/>
          <p:cNvPicPr/>
          <p:nvPr/>
        </p:nvPicPr>
        <p:blipFill>
          <a:blip r:embed="rId3">
            <a:extLst>
              <a:ext uri="{28A0092B-C50C-407E-A947-70E740481C1C}">
                <a14:useLocalDpi xmlns:a14="http://schemas.microsoft.com/office/drawing/2010/main" val="0"/>
              </a:ext>
            </a:extLst>
          </a:blip>
          <a:srcRect/>
          <a:stretch>
            <a:fillRect/>
          </a:stretch>
        </p:blipFill>
        <p:spPr bwMode="auto">
          <a:xfrm>
            <a:off x="1620984" y="1334419"/>
            <a:ext cx="7424044" cy="5224866"/>
          </a:xfrm>
          <a:prstGeom prst="rect">
            <a:avLst/>
          </a:prstGeom>
          <a:noFill/>
          <a:ln>
            <a:noFill/>
          </a:ln>
        </p:spPr>
      </p:pic>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beams:</a:t>
            </a:r>
            <a:endParaRPr lang="en-US" sz="2400" dirty="0"/>
          </a:p>
        </p:txBody>
      </p:sp>
    </p:spTree>
    <p:extLst>
      <p:ext uri="{BB962C8B-B14F-4D97-AF65-F5344CB8AC3E}">
        <p14:creationId xmlns:p14="http://schemas.microsoft.com/office/powerpoint/2010/main" val="403342098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4265768" y="416396"/>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beams:</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251" y="939616"/>
            <a:ext cx="10229922" cy="5918384"/>
          </a:xfrm>
          <a:prstGeom prst="rect">
            <a:avLst/>
          </a:prstGeom>
        </p:spPr>
      </p:pic>
    </p:spTree>
    <p:extLst>
      <p:ext uri="{BB962C8B-B14F-4D97-AF65-F5344CB8AC3E}">
        <p14:creationId xmlns:p14="http://schemas.microsoft.com/office/powerpoint/2010/main" val="77232130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88277" y="1103587"/>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columns:</a:t>
            </a:r>
            <a:endParaRPr lang="en-US" sz="2400" dirty="0"/>
          </a:p>
        </p:txBody>
      </p:sp>
      <p:pic>
        <p:nvPicPr>
          <p:cNvPr id="5" name="Picture 4" descr="C:\Users\Omar Barham\Desktop\UN\Graduation Project\PICTURE\columns grid.JPG"/>
          <p:cNvPicPr/>
          <p:nvPr/>
        </p:nvPicPr>
        <p:blipFill>
          <a:blip r:embed="rId3">
            <a:extLst>
              <a:ext uri="{28A0092B-C50C-407E-A947-70E740481C1C}">
                <a14:useLocalDpi xmlns:a14="http://schemas.microsoft.com/office/drawing/2010/main" val="0"/>
              </a:ext>
            </a:extLst>
          </a:blip>
          <a:srcRect/>
          <a:stretch>
            <a:fillRect/>
          </a:stretch>
        </p:blipFill>
        <p:spPr bwMode="auto">
          <a:xfrm>
            <a:off x="1801091" y="1565252"/>
            <a:ext cx="7073611" cy="4914822"/>
          </a:xfrm>
          <a:prstGeom prst="rect">
            <a:avLst/>
          </a:prstGeom>
          <a:noFill/>
          <a:ln>
            <a:noFill/>
          </a:ln>
        </p:spPr>
      </p:pic>
    </p:spTree>
    <p:extLst>
      <p:ext uri="{BB962C8B-B14F-4D97-AF65-F5344CB8AC3E}">
        <p14:creationId xmlns:p14="http://schemas.microsoft.com/office/powerpoint/2010/main" val="403633668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4321186" y="416396"/>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columns:</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8362" y="939616"/>
            <a:ext cx="7156880" cy="5918384"/>
          </a:xfrm>
          <a:prstGeom prst="rect">
            <a:avLst/>
          </a:prstGeom>
        </p:spPr>
      </p:pic>
    </p:spTree>
    <p:extLst>
      <p:ext uri="{BB962C8B-B14F-4D97-AF65-F5344CB8AC3E}">
        <p14:creationId xmlns:p14="http://schemas.microsoft.com/office/powerpoint/2010/main" val="178445603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pic>
        <p:nvPicPr>
          <p:cNvPr id="5" name="Picture 4" descr="C:\Users\Omar Barham\Desktop\UN\Graduation Project\PICTURE\SHEAR WALL\basement-wall.jpg"/>
          <p:cNvPicPr/>
          <p:nvPr/>
        </p:nvPicPr>
        <p:blipFill>
          <a:blip r:embed="rId3">
            <a:extLst>
              <a:ext uri="{28A0092B-C50C-407E-A947-70E740481C1C}">
                <a14:useLocalDpi xmlns:a14="http://schemas.microsoft.com/office/drawing/2010/main" val="0"/>
              </a:ext>
            </a:extLst>
          </a:blip>
          <a:srcRect/>
          <a:stretch>
            <a:fillRect/>
          </a:stretch>
        </p:blipFill>
        <p:spPr bwMode="auto">
          <a:xfrm>
            <a:off x="1139131" y="1968105"/>
            <a:ext cx="8614467" cy="4238731"/>
          </a:xfrm>
          <a:prstGeom prst="rect">
            <a:avLst/>
          </a:prstGeom>
          <a:noFill/>
          <a:ln>
            <a:noFill/>
          </a:ln>
        </p:spPr>
      </p:pic>
    </p:spTree>
    <p:extLst>
      <p:ext uri="{BB962C8B-B14F-4D97-AF65-F5344CB8AC3E}">
        <p14:creationId xmlns:p14="http://schemas.microsoft.com/office/powerpoint/2010/main" val="186989764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722851011"/>
              </p:ext>
            </p:extLst>
          </p:nvPr>
        </p:nvGraphicFramePr>
        <p:xfrm>
          <a:off x="1205345" y="1774142"/>
          <a:ext cx="7860824" cy="571168"/>
        </p:xfrm>
        <a:graphic>
          <a:graphicData uri="http://schemas.openxmlformats.org/drawingml/2006/table">
            <a:tbl>
              <a:tblPr firstRow="1" firstCol="1" bandRow="1">
                <a:tableStyleId>{69012ECD-51FC-41F1-AA8D-1B2483CD663E}</a:tableStyleId>
              </a:tblPr>
              <a:tblGrid>
                <a:gridCol w="1571127">
                  <a:extLst>
                    <a:ext uri="{9D8B030D-6E8A-4147-A177-3AD203B41FA5}">
                      <a16:colId xmlns:a16="http://schemas.microsoft.com/office/drawing/2014/main" xmlns="" val="3881324924"/>
                    </a:ext>
                  </a:extLst>
                </a:gridCol>
                <a:gridCol w="1573722">
                  <a:extLst>
                    <a:ext uri="{9D8B030D-6E8A-4147-A177-3AD203B41FA5}">
                      <a16:colId xmlns:a16="http://schemas.microsoft.com/office/drawing/2014/main" xmlns="" val="1555318653"/>
                    </a:ext>
                  </a:extLst>
                </a:gridCol>
                <a:gridCol w="1573722">
                  <a:extLst>
                    <a:ext uri="{9D8B030D-6E8A-4147-A177-3AD203B41FA5}">
                      <a16:colId xmlns:a16="http://schemas.microsoft.com/office/drawing/2014/main" xmlns="" val="3718538740"/>
                    </a:ext>
                  </a:extLst>
                </a:gridCol>
                <a:gridCol w="1573722">
                  <a:extLst>
                    <a:ext uri="{9D8B030D-6E8A-4147-A177-3AD203B41FA5}">
                      <a16:colId xmlns:a16="http://schemas.microsoft.com/office/drawing/2014/main" xmlns="" val="10287269"/>
                    </a:ext>
                  </a:extLst>
                </a:gridCol>
                <a:gridCol w="1568531">
                  <a:extLst>
                    <a:ext uri="{9D8B030D-6E8A-4147-A177-3AD203B41FA5}">
                      <a16:colId xmlns:a16="http://schemas.microsoft.com/office/drawing/2014/main" xmlns="" val="3414882021"/>
                    </a:ext>
                  </a:extLst>
                </a:gridCol>
              </a:tblGrid>
              <a:tr h="285584">
                <a:tc>
                  <a:txBody>
                    <a:bodyPr/>
                    <a:lstStyle/>
                    <a:p>
                      <a:pPr marL="0" marR="0">
                        <a:spcBef>
                          <a:spcPts val="0"/>
                        </a:spcBef>
                        <a:spcAft>
                          <a:spcPts val="0"/>
                        </a:spcAft>
                      </a:pPr>
                      <a:r>
                        <a:rPr lang="en-US" sz="1800">
                          <a:effectLst/>
                        </a:rPr>
                        <a:t>Pu</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62090027"/>
                  </a:ext>
                </a:extLst>
              </a:tr>
              <a:tr h="285584">
                <a:tc>
                  <a:txBody>
                    <a:bodyPr/>
                    <a:lstStyle/>
                    <a:p>
                      <a:pPr marL="0" marR="0">
                        <a:spcBef>
                          <a:spcPts val="0"/>
                        </a:spcBef>
                        <a:spcAft>
                          <a:spcPts val="0"/>
                        </a:spcAft>
                      </a:pPr>
                      <a:r>
                        <a:rPr lang="en-US" sz="1800">
                          <a:effectLst/>
                        </a:rPr>
                        <a:t>3405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65 KN.m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160 KN.m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38.14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dirty="0">
                          <a:effectLst/>
                        </a:rPr>
                        <a:t>198 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57102683"/>
                  </a:ext>
                </a:extLst>
              </a:tr>
            </a:tbl>
          </a:graphicData>
        </a:graphic>
      </p:graphicFrame>
      <mc:AlternateContent xmlns:mc="http://schemas.openxmlformats.org/markup-compatibility/2006" xmlns:a14="http://schemas.microsoft.com/office/drawing/2010/main">
        <mc:Choice Requires="a14">
          <p:sp>
            <p:nvSpPr>
              <p:cNvPr id="7" name="Rectangle 6"/>
              <p:cNvSpPr/>
              <p:nvPr/>
            </p:nvSpPr>
            <p:spPr>
              <a:xfrm>
                <a:off x="1205344" y="2933541"/>
                <a:ext cx="8492837" cy="1655197"/>
              </a:xfrm>
              <a:prstGeom prst="rect">
                <a:avLst/>
              </a:prstGeom>
            </p:spPr>
            <p:txBody>
              <a:bodyPr wrap="square">
                <a:spAutoFit/>
              </a:bodyPr>
              <a:lstStyle/>
              <a:p>
                <a:pPr marL="342900" lvl="0" indent="-342900" algn="just">
                  <a:buFont typeface="+mj-lt"/>
                  <a:buAutoNum type="arabicParenR"/>
                </a:pPr>
                <a14:m>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𝑉</m:t>
                    </m:r>
                    <m:r>
                      <a:rPr lang="en-US" i="1">
                        <a:latin typeface="Cambria Math" panose="02040503050406030204" pitchFamily="18" charset="0"/>
                        <a:ea typeface="Times New Roman" panose="02020603050405020304" pitchFamily="18" charset="0"/>
                        <a:cs typeface="Arial" panose="020B0604020202020204" pitchFamily="34" charset="0"/>
                      </a:rPr>
                      <m:t>2</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38</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14</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𝑘𝑁</m:t>
                    </m:r>
                  </m:oMath>
                </a14:m>
                <a:r>
                  <a:rPr lang="en-US" dirty="0">
                    <a:latin typeface="Times New Roman" panose="02020603050405020304" pitchFamily="18" charset="0"/>
                    <a:ea typeface="Times New Roman" panose="02020603050405020304" pitchFamily="18" charset="0"/>
                    <a:cs typeface="Arial" panose="020B0604020202020204" pitchFamily="34" charset="0"/>
                  </a:rPr>
                  <a:t/>
                </a:r>
                <a:br>
                  <a:rPr lang="en-US" dirty="0">
                    <a:latin typeface="Times New Roman" panose="02020603050405020304" pitchFamily="18" charset="0"/>
                    <a:ea typeface="Times New Roman" panose="02020603050405020304" pitchFamily="18" charset="0"/>
                    <a:cs typeface="Arial" panose="020B0604020202020204" pitchFamily="34" charset="0"/>
                  </a:rPr>
                </a:b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𝑉𝐶</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𝜆</m:t>
                        </m:r>
                        <m:r>
                          <a:rPr lang="en-US" i="1">
                            <a:latin typeface="Cambria Math" panose="02040503050406030204" pitchFamily="18" charset="0"/>
                            <a:ea typeface="Calibri" panose="020F0502020204030204" pitchFamily="34" charset="0"/>
                            <a:cs typeface="Arial" panose="020B0604020202020204" pitchFamily="34" charset="0"/>
                          </a:rPr>
                          <m:t>×</m:t>
                        </m:r>
                        <m:rad>
                          <m:radPr>
                            <m:degHide m:val="on"/>
                            <m:ctrlPr>
                              <a:rPr lang="en-US" i="1">
                                <a:latin typeface="Cambria Math" panose="02040503050406030204" pitchFamily="18" charset="0"/>
                                <a:ea typeface="Calibri" panose="020F0502020204030204" pitchFamily="34" charset="0"/>
                                <a:cs typeface="Arial" panose="020B0604020202020204" pitchFamily="34" charset="0"/>
                              </a:rPr>
                            </m:ctrlPr>
                          </m:radPr>
                          <m:deg/>
                          <m:e>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𝑓</m:t>
                                </m:r>
                              </m:e>
                              <m:sup>
                                <m:r>
                                  <a:rPr lang="en-US" i="1">
                                    <a:latin typeface="Cambria Math" panose="02040503050406030204" pitchFamily="18" charset="0"/>
                                    <a:ea typeface="Calibri" panose="020F0502020204030204" pitchFamily="34" charset="0"/>
                                    <a:cs typeface="Arial" panose="020B0604020202020204" pitchFamily="34" charset="0"/>
                                  </a:rPr>
                                  <m:t>′</m:t>
                                </m:r>
                              </m:sup>
                            </m:sSup>
                            <m:r>
                              <a:rPr lang="en-US" i="1">
                                <a:latin typeface="Cambria Math" panose="02040503050406030204" pitchFamily="18" charset="0"/>
                                <a:ea typeface="Calibri" panose="020F0502020204030204" pitchFamily="34" charset="0"/>
                                <a:cs typeface="Arial" panose="020B0604020202020204" pitchFamily="34" charset="0"/>
                              </a:rPr>
                              <m:t>𝑐</m:t>
                            </m:r>
                          </m:e>
                        </m:rad>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𝐵𝑤</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𝑑</m:t>
                        </m:r>
                      </m:num>
                      <m:den>
                        <m:r>
                          <a:rPr lang="en-US" i="1">
                            <a:latin typeface="Cambria Math" panose="02040503050406030204" pitchFamily="18" charset="0"/>
                            <a:ea typeface="Calibri" panose="020F0502020204030204" pitchFamily="34" charset="0"/>
                            <a:cs typeface="Arial" panose="020B0604020202020204" pitchFamily="34" charset="0"/>
                          </a:rPr>
                          <m:t>6</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75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ad>
                          <m:radPr>
                            <m:degHide m:val="on"/>
                            <m:ctrlPr>
                              <a:rPr lang="en-US" i="1">
                                <a:latin typeface="Cambria Math" panose="02040503050406030204" pitchFamily="18" charset="0"/>
                                <a:ea typeface="Calibri" panose="020F0502020204030204" pitchFamily="34" charset="0"/>
                                <a:cs typeface="Arial" panose="020B0604020202020204" pitchFamily="34" charset="0"/>
                              </a:rPr>
                            </m:ctrlPr>
                          </m:radPr>
                          <m:deg/>
                          <m:e>
                            <m:r>
                              <a:rPr lang="en-US" i="1">
                                <a:latin typeface="Cambria Math" panose="02040503050406030204" pitchFamily="18" charset="0"/>
                                <a:ea typeface="Calibri" panose="020F0502020204030204" pitchFamily="34" charset="0"/>
                                <a:cs typeface="Arial" panose="020B0604020202020204" pitchFamily="34" charset="0"/>
                              </a:rPr>
                              <m:t>30</m:t>
                            </m:r>
                          </m:e>
                        </m:rad>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1000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250</m:t>
                        </m:r>
                      </m:num>
                      <m:den>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1000</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194</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spcBef>
                    <a:spcPts val="0"/>
                  </a:spcBef>
                  <a:spcAft>
                    <a:spcPts val="0"/>
                  </a:spcAft>
                </a:pP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𝑠𝑖𝑛𝑐𝑒</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𝑉𝑢</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38</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14</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&lt;</m:t>
                    </m:r>
                    <m:d>
                      <m:dPr>
                        <m:ctrlPr>
                          <a:rPr lang="en-US" i="1">
                            <a:latin typeface="Cambria Math" panose="02040503050406030204" pitchFamily="18" charset="0"/>
                            <a:ea typeface="Calibri" panose="020F0502020204030204" pitchFamily="34" charset="0"/>
                            <a:cs typeface="Arial" panose="020B0604020202020204" pitchFamily="34" charset="0"/>
                          </a:rPr>
                        </m:ctrlPr>
                      </m:dPr>
                      <m:e>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𝑉𝐶</m:t>
                            </m:r>
                          </m:num>
                          <m:den>
                            <m:r>
                              <a:rPr lang="en-US" i="1">
                                <a:latin typeface="Cambria Math" panose="02040503050406030204" pitchFamily="18" charset="0"/>
                                <a:ea typeface="Calibri" panose="020F0502020204030204" pitchFamily="34" charset="0"/>
                                <a:cs typeface="Arial" panose="020B0604020202020204" pitchFamily="34" charset="0"/>
                              </a:rPr>
                              <m:t>2</m:t>
                            </m:r>
                          </m:den>
                        </m:f>
                      </m:e>
                    </m:d>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97</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𝑘𝑁</m:t>
                    </m:r>
                    <m:r>
                      <a:rPr lang="en-US" i="1">
                        <a:latin typeface="Cambria Math" panose="02040503050406030204" pitchFamily="18" charset="0"/>
                        <a:ea typeface="Times New Roman" panose="02020603050405020304" pitchFamily="18" charset="0"/>
                        <a:cs typeface="Arial" panose="020B0604020202020204" pitchFamily="34" charset="0"/>
                      </a:rPr>
                      <m:t> </m:t>
                    </m:r>
                  </m:oMath>
                </a14:m>
                <a:r>
                  <a:rPr lang="en-US" dirty="0">
                    <a:latin typeface="Times New Roman" panose="02020603050405020304" pitchFamily="18" charset="0"/>
                    <a:ea typeface="Times New Roman" panose="02020603050405020304" pitchFamily="18" charset="0"/>
                    <a:cs typeface="Arial" panose="020B0604020202020204" pitchFamily="34" charset="0"/>
                  </a:rPr>
                  <a:t> </a:t>
                </a:r>
                <a:br>
                  <a:rPr lang="en-US" dirty="0">
                    <a:latin typeface="Times New Roman" panose="02020603050405020304" pitchFamily="18" charset="0"/>
                    <a:ea typeface="Times New Roman" panose="02020603050405020304" pitchFamily="18" charset="0"/>
                    <a:cs typeface="Arial" panose="020B0604020202020204" pitchFamily="34" charset="0"/>
                  </a:rPr>
                </a:br>
                <a:r>
                  <a:rPr lang="en-US" dirty="0">
                    <a:latin typeface="Times New Roman" panose="02020603050405020304" pitchFamily="18" charset="0"/>
                    <a:ea typeface="Times New Roman" panose="02020603050405020304" pitchFamily="18" charset="0"/>
                    <a:cs typeface="Times New Roman" panose="02020603050405020304" pitchFamily="18" charset="0"/>
                  </a:rPr>
                  <a:t>So we don’t need any reinforcement in the 2-direction (weak direction).</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205344" y="2933541"/>
                <a:ext cx="8492837" cy="1655197"/>
              </a:xfrm>
              <a:prstGeom prst="rect">
                <a:avLst/>
              </a:prstGeom>
              <a:blipFill>
                <a:blip r:embed="rId3"/>
                <a:stretch>
                  <a:fillRect l="-574" t="-1471" b="-4779"/>
                </a:stretch>
              </a:blipFill>
            </p:spPr>
            <p:txBody>
              <a:bodyPr/>
              <a:lstStyle/>
              <a:p>
                <a:r>
                  <a:rPr lang="en-US">
                    <a:noFill/>
                  </a:rPr>
                  <a:t> </a:t>
                </a:r>
              </a:p>
            </p:txBody>
          </p:sp>
        </mc:Fallback>
      </mc:AlternateContent>
    </p:spTree>
    <p:extLst>
      <p:ext uri="{BB962C8B-B14F-4D97-AF65-F5344CB8AC3E}">
        <p14:creationId xmlns:p14="http://schemas.microsoft.com/office/powerpoint/2010/main" val="190938842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722851011"/>
              </p:ext>
            </p:extLst>
          </p:nvPr>
        </p:nvGraphicFramePr>
        <p:xfrm>
          <a:off x="1205345" y="1774142"/>
          <a:ext cx="7860824" cy="571168"/>
        </p:xfrm>
        <a:graphic>
          <a:graphicData uri="http://schemas.openxmlformats.org/drawingml/2006/table">
            <a:tbl>
              <a:tblPr firstRow="1" firstCol="1" bandRow="1">
                <a:tableStyleId>{69012ECD-51FC-41F1-AA8D-1B2483CD663E}</a:tableStyleId>
              </a:tblPr>
              <a:tblGrid>
                <a:gridCol w="1571127">
                  <a:extLst>
                    <a:ext uri="{9D8B030D-6E8A-4147-A177-3AD203B41FA5}">
                      <a16:colId xmlns:a16="http://schemas.microsoft.com/office/drawing/2014/main" xmlns="" val="3881324924"/>
                    </a:ext>
                  </a:extLst>
                </a:gridCol>
                <a:gridCol w="1573722">
                  <a:extLst>
                    <a:ext uri="{9D8B030D-6E8A-4147-A177-3AD203B41FA5}">
                      <a16:colId xmlns:a16="http://schemas.microsoft.com/office/drawing/2014/main" xmlns="" val="1555318653"/>
                    </a:ext>
                  </a:extLst>
                </a:gridCol>
                <a:gridCol w="1573722">
                  <a:extLst>
                    <a:ext uri="{9D8B030D-6E8A-4147-A177-3AD203B41FA5}">
                      <a16:colId xmlns:a16="http://schemas.microsoft.com/office/drawing/2014/main" xmlns="" val="3718538740"/>
                    </a:ext>
                  </a:extLst>
                </a:gridCol>
                <a:gridCol w="1573722">
                  <a:extLst>
                    <a:ext uri="{9D8B030D-6E8A-4147-A177-3AD203B41FA5}">
                      <a16:colId xmlns:a16="http://schemas.microsoft.com/office/drawing/2014/main" xmlns="" val="10287269"/>
                    </a:ext>
                  </a:extLst>
                </a:gridCol>
                <a:gridCol w="1568531">
                  <a:extLst>
                    <a:ext uri="{9D8B030D-6E8A-4147-A177-3AD203B41FA5}">
                      <a16:colId xmlns:a16="http://schemas.microsoft.com/office/drawing/2014/main" xmlns="" val="3414882021"/>
                    </a:ext>
                  </a:extLst>
                </a:gridCol>
              </a:tblGrid>
              <a:tr h="285584">
                <a:tc>
                  <a:txBody>
                    <a:bodyPr/>
                    <a:lstStyle/>
                    <a:p>
                      <a:pPr marL="0" marR="0">
                        <a:spcBef>
                          <a:spcPts val="0"/>
                        </a:spcBef>
                        <a:spcAft>
                          <a:spcPts val="0"/>
                        </a:spcAft>
                      </a:pPr>
                      <a:r>
                        <a:rPr lang="en-US" sz="1800">
                          <a:effectLst/>
                        </a:rPr>
                        <a:t>Pu</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62090027"/>
                  </a:ext>
                </a:extLst>
              </a:tr>
              <a:tr h="285584">
                <a:tc>
                  <a:txBody>
                    <a:bodyPr/>
                    <a:lstStyle/>
                    <a:p>
                      <a:pPr marL="0" marR="0">
                        <a:spcBef>
                          <a:spcPts val="0"/>
                        </a:spcBef>
                        <a:spcAft>
                          <a:spcPts val="0"/>
                        </a:spcAft>
                      </a:pPr>
                      <a:r>
                        <a:rPr lang="en-US" sz="1800">
                          <a:effectLst/>
                        </a:rPr>
                        <a:t>3405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65 KN.m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160 KN.m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38.14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dirty="0">
                          <a:effectLst/>
                        </a:rPr>
                        <a:t>198 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57102683"/>
                  </a:ext>
                </a:extLst>
              </a:tr>
            </a:tbl>
          </a:graphicData>
        </a:graphic>
      </p:graphicFrame>
      <mc:AlternateContent xmlns:mc="http://schemas.openxmlformats.org/markup-compatibility/2006" xmlns:a14="http://schemas.microsoft.com/office/drawing/2010/main">
        <mc:Choice Requires="a14">
          <p:sp>
            <p:nvSpPr>
              <p:cNvPr id="4" name="Rectangle 3"/>
              <p:cNvSpPr/>
              <p:nvPr/>
            </p:nvSpPr>
            <p:spPr>
              <a:xfrm>
                <a:off x="1205345" y="2562518"/>
                <a:ext cx="8427386" cy="4119333"/>
              </a:xfrm>
              <a:prstGeom prst="rect">
                <a:avLst/>
              </a:prstGeom>
            </p:spPr>
            <p:txBody>
              <a:bodyPr wrap="square">
                <a:spAutoFit/>
              </a:bodyPr>
              <a:lstStyle/>
              <a:p>
                <a:pPr lvl="0" algn="just"/>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ea typeface="Times New Roman" panose="02020603050405020304" pitchFamily="18" charset="0"/>
                          <a:cs typeface="Arial" panose="020B0604020202020204" pitchFamily="34" charset="0"/>
                        </a:rPr>
                        <m:t>2</m:t>
                      </m:r>
                      <m:r>
                        <a:rPr lang="en-US" b="0" i="1" smtClean="0">
                          <a:latin typeface="Cambria Math" panose="02040503050406030204" pitchFamily="18" charset="0"/>
                          <a:ea typeface="Times New Roman" panose="02020603050405020304" pitchFamily="18" charset="0"/>
                          <a:cs typeface="Arial" panose="020B0604020202020204" pitchFamily="34" charset="0"/>
                        </a:rPr>
                        <m:t>) </m:t>
                      </m:r>
                      <m:r>
                        <a:rPr lang="en-US" i="1" smtClean="0">
                          <a:latin typeface="Cambria Math" panose="02040503050406030204" pitchFamily="18" charset="0"/>
                          <a:ea typeface="Times New Roman" panose="02020603050405020304" pitchFamily="18" charset="0"/>
                          <a:cs typeface="Arial" panose="020B0604020202020204" pitchFamily="34" charset="0"/>
                        </a:rPr>
                        <m:t>𝑉</m:t>
                      </m:r>
                      <m:r>
                        <a:rPr lang="en-US" i="1" smtClean="0">
                          <a:latin typeface="Cambria Math" panose="02040503050406030204" pitchFamily="18" charset="0"/>
                          <a:ea typeface="Times New Roman" panose="02020603050405020304" pitchFamily="18" charset="0"/>
                          <a:cs typeface="Arial" panose="020B0604020202020204" pitchFamily="34" charset="0"/>
                        </a:rPr>
                        <m:t>3</m:t>
                      </m:r>
                      <m:r>
                        <a:rPr lang="en-US" i="1" smtClean="0">
                          <a:latin typeface="Cambria Math" panose="02040503050406030204" pitchFamily="18" charset="0"/>
                          <a:ea typeface="Times New Roman" panose="02020603050405020304" pitchFamily="18" charset="0"/>
                          <a:cs typeface="Arial" panose="020B0604020202020204" pitchFamily="34" charset="0"/>
                        </a:rPr>
                        <m:t>=</m:t>
                      </m:r>
                      <m:r>
                        <a:rPr lang="en-US" i="1" smtClean="0">
                          <a:latin typeface="Cambria Math" panose="02040503050406030204" pitchFamily="18" charset="0"/>
                          <a:ea typeface="Times New Roman" panose="02020603050405020304" pitchFamily="18" charset="0"/>
                          <a:cs typeface="Arial" panose="020B0604020202020204" pitchFamily="34" charset="0"/>
                        </a:rPr>
                        <m:t>198</m:t>
                      </m:r>
                      <m:r>
                        <a:rPr lang="en-US" i="1" smtClean="0">
                          <a:latin typeface="Cambria Math" panose="02040503050406030204" pitchFamily="18" charset="0"/>
                          <a:ea typeface="Times New Roman" panose="02020603050405020304" pitchFamily="18" charset="0"/>
                          <a:cs typeface="Arial" panose="020B0604020202020204" pitchFamily="34" charset="0"/>
                        </a:rPr>
                        <m:t> </m:t>
                      </m:r>
                      <m:r>
                        <a:rPr lang="en-US" i="1" smtClean="0">
                          <a:latin typeface="Cambria Math" panose="02040503050406030204" pitchFamily="18" charset="0"/>
                          <a:ea typeface="Times New Roman" panose="02020603050405020304" pitchFamily="18" charset="0"/>
                          <a:cs typeface="Arial" panose="020B0604020202020204" pitchFamily="34" charset="0"/>
                        </a:rPr>
                        <m:t>𝑘𝑁</m:t>
                      </m:r>
                    </m:oMath>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𝑉𝐶</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𝜆</m:t>
                          </m:r>
                          <m:r>
                            <a:rPr lang="en-US" i="1">
                              <a:latin typeface="Cambria Math" panose="02040503050406030204" pitchFamily="18" charset="0"/>
                              <a:ea typeface="Calibri" panose="020F0502020204030204" pitchFamily="34" charset="0"/>
                              <a:cs typeface="Arial" panose="020B0604020202020204" pitchFamily="34" charset="0"/>
                            </a:rPr>
                            <m:t>×</m:t>
                          </m:r>
                          <m:rad>
                            <m:radPr>
                              <m:degHide m:val="on"/>
                              <m:ctrlPr>
                                <a:rPr lang="en-US" i="1">
                                  <a:latin typeface="Cambria Math" panose="02040503050406030204" pitchFamily="18" charset="0"/>
                                  <a:ea typeface="Calibri" panose="020F0502020204030204" pitchFamily="34" charset="0"/>
                                  <a:cs typeface="Arial" panose="020B0604020202020204" pitchFamily="34" charset="0"/>
                                </a:rPr>
                              </m:ctrlPr>
                            </m:radPr>
                            <m:deg/>
                            <m:e>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𝑓</m:t>
                                  </m:r>
                                </m:e>
                                <m:sup>
                                  <m:r>
                                    <a:rPr lang="en-US" i="1">
                                      <a:latin typeface="Cambria Math" panose="02040503050406030204" pitchFamily="18" charset="0"/>
                                      <a:ea typeface="Calibri" panose="020F0502020204030204" pitchFamily="34" charset="0"/>
                                      <a:cs typeface="Arial" panose="020B0604020202020204" pitchFamily="34" charset="0"/>
                                    </a:rPr>
                                    <m:t>′</m:t>
                                  </m:r>
                                </m:sup>
                              </m:sSup>
                              <m:r>
                                <a:rPr lang="en-US" i="1">
                                  <a:latin typeface="Cambria Math" panose="02040503050406030204" pitchFamily="18" charset="0"/>
                                  <a:ea typeface="Calibri" panose="020F0502020204030204" pitchFamily="34" charset="0"/>
                                  <a:cs typeface="Arial" panose="020B0604020202020204" pitchFamily="34" charset="0"/>
                                </a:rPr>
                                <m:t>𝑐</m:t>
                              </m:r>
                            </m:e>
                          </m:rad>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𝐵𝑤</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𝑑</m:t>
                          </m:r>
                        </m:num>
                        <m:den>
                          <m:r>
                            <a:rPr lang="en-US" i="1">
                              <a:latin typeface="Cambria Math" panose="02040503050406030204" pitchFamily="18" charset="0"/>
                              <a:ea typeface="Calibri" panose="020F0502020204030204" pitchFamily="34" charset="0"/>
                              <a:cs typeface="Arial" panose="020B0604020202020204" pitchFamily="34" charset="0"/>
                            </a:rPr>
                            <m:t>6</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75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ad>
                            <m:radPr>
                              <m:degHide m:val="on"/>
                              <m:ctrlPr>
                                <a:rPr lang="en-US" i="1">
                                  <a:latin typeface="Cambria Math" panose="02040503050406030204" pitchFamily="18" charset="0"/>
                                  <a:ea typeface="Calibri" panose="020F0502020204030204" pitchFamily="34" charset="0"/>
                                  <a:cs typeface="Arial" panose="020B0604020202020204" pitchFamily="34" charset="0"/>
                                </a:rPr>
                              </m:ctrlPr>
                            </m:radPr>
                            <m:deg/>
                            <m:e>
                              <m:r>
                                <a:rPr lang="en-US" i="1">
                                  <a:latin typeface="Cambria Math" panose="02040503050406030204" pitchFamily="18" charset="0"/>
                                  <a:ea typeface="Calibri" panose="020F0502020204030204" pitchFamily="34" charset="0"/>
                                  <a:cs typeface="Arial" panose="020B0604020202020204" pitchFamily="34" charset="0"/>
                                </a:rPr>
                                <m:t>30</m:t>
                              </m:r>
                            </m:e>
                          </m:rad>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300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1260</m:t>
                          </m:r>
                        </m:num>
                        <m:den>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1000</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248</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𝐾𝑁</m:t>
                      </m:r>
                    </m:oMath>
                  </m:oMathPara>
                </a14:m>
                <a:endParaRPr lang="en-US" i="1" dirty="0" smtClean="0">
                  <a:latin typeface="Cambria Math" panose="02040503050406030204" pitchFamily="18" charset="0"/>
                  <a:ea typeface="Calibri" panose="020F0502020204030204" pitchFamily="34" charset="0"/>
                  <a:cs typeface="Arial" panose="020B0604020202020204" pitchFamily="34" charset="0"/>
                </a:endParaRPr>
              </a:p>
              <a:p>
                <a:pPr lvl="0" algn="just"/>
                <a:endParaRPr lang="en-US" i="1" dirty="0" smtClean="0">
                  <a:latin typeface="Cambria Math" panose="02040503050406030204" pitchFamily="18" charset="0"/>
                  <a:ea typeface="Calibri" panose="020F0502020204030204" pitchFamily="34" charset="0"/>
                  <a:cs typeface="Arial" panose="020B0604020202020204" pitchFamily="34" charset="0"/>
                </a:endParaRPr>
              </a:p>
              <a:p>
                <a:pPr lvl="0" algn="just"/>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𝑠𝑖𝑛𝑐𝑒</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𝑉𝑢</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198</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𝐾𝑁</m:t>
                      </m:r>
                      <m:r>
                        <a:rPr lang="en-US" i="1">
                          <a:latin typeface="Cambria Math" panose="02040503050406030204" pitchFamily="18" charset="0"/>
                          <a:ea typeface="Calibri" panose="020F0502020204030204" pitchFamily="34" charset="0"/>
                          <a:cs typeface="Arial" panose="020B0604020202020204" pitchFamily="34" charset="0"/>
                        </a:rPr>
                        <m:t>&gt;</m:t>
                      </m:r>
                      <m:d>
                        <m:dPr>
                          <m:ctrlPr>
                            <a:rPr lang="en-US" i="1">
                              <a:latin typeface="Cambria Math" panose="02040503050406030204" pitchFamily="18" charset="0"/>
                              <a:ea typeface="Calibri" panose="020F0502020204030204" pitchFamily="34" charset="0"/>
                              <a:cs typeface="Arial" panose="020B0604020202020204" pitchFamily="34" charset="0"/>
                            </a:rPr>
                          </m:ctrlPr>
                        </m:dPr>
                        <m:e>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𝑉𝐶</m:t>
                              </m:r>
                            </m:num>
                            <m:den>
                              <m:r>
                                <a:rPr lang="en-US" i="1">
                                  <a:latin typeface="Cambria Math" panose="02040503050406030204" pitchFamily="18" charset="0"/>
                                  <a:ea typeface="Calibri" panose="020F0502020204030204" pitchFamily="34" charset="0"/>
                                  <a:cs typeface="Arial" panose="020B0604020202020204" pitchFamily="34" charset="0"/>
                                </a:rPr>
                                <m:t>2</m:t>
                              </m:r>
                            </m:den>
                          </m:f>
                        </m:e>
                      </m:d>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129</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37</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𝐾𝑁</m:t>
                      </m:r>
                      <m:r>
                        <a:rPr lang="en-US" i="1">
                          <a:latin typeface="Cambria Math" panose="02040503050406030204" pitchFamily="18" charset="0"/>
                          <a:ea typeface="Times New Roman" panose="02020603050405020304" pitchFamily="18" charset="0"/>
                          <a:cs typeface="Arial" panose="020B0604020202020204" pitchFamily="34" charset="0"/>
                        </a:rPr>
                        <m:t> , </m:t>
                      </m:r>
                      <m:r>
                        <a:rPr lang="en-US" i="1">
                          <a:latin typeface="Cambria Math" panose="02040503050406030204" pitchFamily="18" charset="0"/>
                          <a:ea typeface="Times New Roman" panose="02020603050405020304" pitchFamily="18" charset="0"/>
                          <a:cs typeface="Arial" panose="020B0604020202020204" pitchFamily="34" charset="0"/>
                        </a:rPr>
                        <m:t>𝑤𝑒</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𝑢𝑠𝑒</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𝑚𝑖𝑛</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𝑟𝑒𝑖𝑛𝑓𝑜𝑟𝑐𝑒𝑚𝑒𝑛𝑡</m:t>
                      </m:r>
                    </m:oMath>
                  </m:oMathPara>
                </a14:m>
                <a:endParaRPr lang="en-US" i="1" dirty="0" smtClean="0">
                  <a:latin typeface="Cambria Math" panose="02040503050406030204" pitchFamily="18" charset="0"/>
                  <a:ea typeface="Times New Roman" panose="02020603050405020304" pitchFamily="18" charset="0"/>
                  <a:cs typeface="Arial" panose="020B0604020202020204" pitchFamily="34" charset="0"/>
                </a:endParaRPr>
              </a:p>
              <a:p>
                <a:pPr lvl="0" algn="just"/>
                <a:endParaRPr lang="en-US" i="1" dirty="0" smtClean="0">
                  <a:latin typeface="Cambria Math" panose="02040503050406030204" pitchFamily="18" charset="0"/>
                  <a:ea typeface="Times New Roman" panose="02020603050405020304" pitchFamily="18" charset="0"/>
                  <a:cs typeface="Arial" panose="020B0604020202020204" pitchFamily="34" charset="0"/>
                </a:endParaRPr>
              </a:p>
              <a:p>
                <a:pPr lvl="0" algn="just"/>
                <a14:m>
                  <m:oMathPara xmlns:m="http://schemas.openxmlformats.org/officeDocument/2006/math">
                    <m:oMathParaPr>
                      <m:jc m:val="left"/>
                    </m:oMathParaPr>
                    <m:oMath xmlns:m="http://schemas.openxmlformats.org/officeDocument/2006/math">
                      <m:d>
                        <m:dPr>
                          <m:ctrlPr>
                            <a:rPr lang="en-US" i="1">
                              <a:latin typeface="Cambria Math" panose="02040503050406030204" pitchFamily="18" charset="0"/>
                              <a:ea typeface="Calibri" panose="020F0502020204030204" pitchFamily="34" charset="0"/>
                              <a:cs typeface="Arial" panose="020B0604020202020204" pitchFamily="34" charset="0"/>
                            </a:rPr>
                          </m:ctrlPr>
                        </m:dPr>
                        <m:e>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𝐴𝑣</m:t>
                              </m:r>
                            </m:num>
                            <m:den>
                              <m:r>
                                <a:rPr lang="en-US" i="1">
                                  <a:latin typeface="Cambria Math" panose="02040503050406030204" pitchFamily="18" charset="0"/>
                                  <a:ea typeface="Calibri" panose="020F0502020204030204" pitchFamily="34" charset="0"/>
                                  <a:cs typeface="Arial" panose="020B0604020202020204" pitchFamily="34" charset="0"/>
                                </a:rPr>
                                <m:t>𝑆</m:t>
                              </m:r>
                            </m:den>
                          </m:f>
                        </m:e>
                      </m:d>
                      <m:r>
                        <a:rPr lang="en-US" i="1">
                          <a:latin typeface="Cambria Math" panose="02040503050406030204" pitchFamily="18" charset="0"/>
                          <a:ea typeface="Calibri" panose="020F0502020204030204" pitchFamily="34" charset="0"/>
                          <a:cs typeface="Arial" panose="020B0604020202020204" pitchFamily="34" charset="0"/>
                        </a:rPr>
                        <m:t>𝑚𝑖𝑛</m:t>
                      </m:r>
                      <m:r>
                        <a:rPr lang="en-US" i="1">
                          <a:latin typeface="Cambria Math" panose="02040503050406030204" pitchFamily="18" charset="0"/>
                          <a:ea typeface="Calibri" panose="020F0502020204030204" pitchFamily="34" charset="0"/>
                          <a:cs typeface="Arial" panose="020B0604020202020204" pitchFamily="34" charset="0"/>
                        </a:rPr>
                        <m:t>=</m:t>
                      </m:r>
                      <m:r>
                        <m:rPr>
                          <m:sty m:val="p"/>
                        </m:rPr>
                        <a:rPr lang="en-US">
                          <a:latin typeface="Cambria Math" panose="02040503050406030204" pitchFamily="18" charset="0"/>
                          <a:ea typeface="Calibri" panose="020F0502020204030204" pitchFamily="34" charset="0"/>
                          <a:cs typeface="Arial" panose="020B0604020202020204" pitchFamily="34" charset="0"/>
                        </a:rPr>
                        <m:t>max</m:t>
                      </m:r>
                      <m:d>
                        <m:dPr>
                          <m:ctrlPr>
                            <a:rPr lang="en-US" i="1">
                              <a:latin typeface="Cambria Math" panose="02040503050406030204" pitchFamily="18" charset="0"/>
                              <a:ea typeface="Calibri" panose="020F0502020204030204" pitchFamily="34" charset="0"/>
                              <a:cs typeface="Cambria Math" panose="02040503050406030204" pitchFamily="18" charset="0"/>
                            </a:rPr>
                          </m:ctrlPr>
                        </m:dPr>
                        <m:e>
                          <m:r>
                            <a:rPr lang="en-US">
                              <a:latin typeface="Cambria Math" panose="02040503050406030204" pitchFamily="18" charset="0"/>
                              <a:ea typeface="Calibri" panose="020F0502020204030204" pitchFamily="34" charset="0"/>
                              <a:cs typeface="Arial" panose="020B0604020202020204" pitchFamily="34" charset="0"/>
                            </a:rPr>
                            <m:t>0</m:t>
                          </m:r>
                          <m:r>
                            <a:rPr lang="en-US">
                              <a:latin typeface="Cambria Math" panose="02040503050406030204" pitchFamily="18" charset="0"/>
                              <a:ea typeface="Calibri" panose="020F0502020204030204" pitchFamily="34" charset="0"/>
                              <a:cs typeface="Arial" panose="020B0604020202020204" pitchFamily="34" charset="0"/>
                            </a:rPr>
                            <m:t>.</m:t>
                          </m:r>
                          <m:r>
                            <a:rPr lang="en-US">
                              <a:latin typeface="Cambria Math" panose="02040503050406030204" pitchFamily="18" charset="0"/>
                              <a:ea typeface="Calibri" panose="020F0502020204030204" pitchFamily="34" charset="0"/>
                              <a:cs typeface="Arial" panose="020B0604020202020204" pitchFamily="34" charset="0"/>
                            </a:rPr>
                            <m:t>062</m:t>
                          </m:r>
                          <m:r>
                            <a:rPr lang="en-US">
                              <a:latin typeface="Cambria Math" panose="02040503050406030204" pitchFamily="18" charset="0"/>
                              <a:ea typeface="Calibri" panose="020F0502020204030204" pitchFamily="34" charset="0"/>
                              <a:cs typeface="Arial" panose="020B0604020202020204" pitchFamily="34" charset="0"/>
                            </a:rPr>
                            <m:t> </m:t>
                          </m:r>
                          <m:rad>
                            <m:radPr>
                              <m:degHide m:val="on"/>
                              <m:ctrlPr>
                                <a:rPr lang="en-US" i="1">
                                  <a:latin typeface="Cambria Math" panose="02040503050406030204" pitchFamily="18" charset="0"/>
                                  <a:ea typeface="Calibri" panose="020F0502020204030204" pitchFamily="34" charset="0"/>
                                  <a:cs typeface="Arial" panose="020B0604020202020204" pitchFamily="34" charset="0"/>
                                </a:rPr>
                              </m:ctrlPr>
                            </m:radPr>
                            <m:deg/>
                            <m:e>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m:rPr>
                                      <m:sty m:val="p"/>
                                    </m:rPr>
                                    <a:rPr lang="en-US">
                                      <a:latin typeface="Cambria Math" panose="02040503050406030204" pitchFamily="18" charset="0"/>
                                      <a:ea typeface="Calibri" panose="020F0502020204030204" pitchFamily="34" charset="0"/>
                                      <a:cs typeface="Cambria Math" panose="02040503050406030204" pitchFamily="18" charset="0"/>
                                    </a:rPr>
                                    <m:t>f</m:t>
                                  </m:r>
                                </m:e>
                                <m:sup>
                                  <m:r>
                                    <a:rPr lang="en-US" i="1">
                                      <a:latin typeface="Cambria Math" panose="02040503050406030204" pitchFamily="18" charset="0"/>
                                      <a:ea typeface="Calibri" panose="020F0502020204030204" pitchFamily="34" charset="0"/>
                                      <a:cs typeface="Arial" panose="020B0604020202020204" pitchFamily="34" charset="0"/>
                                    </a:rPr>
                                    <m:t>′</m:t>
                                  </m:r>
                                </m:sup>
                              </m:sSup>
                              <m:r>
                                <m:rPr>
                                  <m:sty m:val="p"/>
                                </m:rPr>
                                <a:rPr lang="en-US" sz="1100">
                                  <a:effectLst/>
                                  <a:latin typeface="Cambria Math" panose="02040503050406030204" pitchFamily="18" charset="0"/>
                                  <a:ea typeface="Calibri" panose="020F0502020204030204" pitchFamily="34" charset="0"/>
                                  <a:cs typeface="Arial" panose="020B0604020202020204" pitchFamily="34" charset="0"/>
                                </a:rPr>
                                <m:t>c</m:t>
                              </m:r>
                            </m:e>
                          </m:rad>
                          <m:f>
                            <m:fPr>
                              <m:ctrlPr>
                                <a:rPr lang="en-US" sz="1100" i="1">
                                  <a:effectLst/>
                                  <a:latin typeface="Cambria Math" panose="02040503050406030204" pitchFamily="18" charset="0"/>
                                  <a:ea typeface="Calibri" panose="020F0502020204030204" pitchFamily="34" charset="0"/>
                                  <a:cs typeface="Arial" panose="020B0604020202020204" pitchFamily="34" charset="0"/>
                                </a:rPr>
                              </m:ctrlPr>
                            </m:fPr>
                            <m:num>
                              <m:r>
                                <m:rPr>
                                  <m:sty m:val="p"/>
                                </m:rPr>
                                <a:rPr lang="en-US">
                                  <a:latin typeface="Cambria Math" panose="02040503050406030204" pitchFamily="18" charset="0"/>
                                  <a:ea typeface="Calibri" panose="020F0502020204030204" pitchFamily="34" charset="0"/>
                                  <a:cs typeface="Arial" panose="020B0604020202020204" pitchFamily="34" charset="0"/>
                                </a:rPr>
                                <m:t>b</m:t>
                              </m:r>
                              <m:r>
                                <m:rPr>
                                  <m:sty m:val="p"/>
                                </m:rPr>
                                <a:rPr lang="en-US" sz="1100">
                                  <a:effectLst/>
                                  <a:latin typeface="Cambria Math" panose="02040503050406030204" pitchFamily="18" charset="0"/>
                                  <a:ea typeface="Calibri" panose="020F0502020204030204" pitchFamily="34" charset="0"/>
                                  <a:cs typeface="Arial" panose="020B0604020202020204" pitchFamily="34" charset="0"/>
                                </a:rPr>
                                <m:t>w</m:t>
                              </m:r>
                            </m:num>
                            <m:den>
                              <m:r>
                                <m:rPr>
                                  <m:sty m:val="p"/>
                                </m:rPr>
                                <a:rPr lang="en-US">
                                  <a:latin typeface="Cambria Math" panose="02040503050406030204" pitchFamily="18" charset="0"/>
                                  <a:ea typeface="Calibri" panose="020F0502020204030204" pitchFamily="34" charset="0"/>
                                  <a:cs typeface="Arial" panose="020B0604020202020204" pitchFamily="34" charset="0"/>
                                </a:rPr>
                                <m:t>f</m:t>
                              </m:r>
                              <m:r>
                                <m:rPr>
                                  <m:sty m:val="p"/>
                                </m:rPr>
                                <a:rPr lang="en-US" sz="1100">
                                  <a:effectLst/>
                                  <a:latin typeface="Cambria Math" panose="02040503050406030204" pitchFamily="18" charset="0"/>
                                  <a:ea typeface="Calibri" panose="020F0502020204030204" pitchFamily="34" charset="0"/>
                                  <a:cs typeface="Arial" panose="020B0604020202020204" pitchFamily="34" charset="0"/>
                                </a:rPr>
                                <m:t>yt</m:t>
                              </m:r>
                            </m:den>
                          </m:f>
                        </m:e>
                        <m:e>
                          <m:f>
                            <m:fPr>
                              <m:ctrlPr>
                                <a:rPr lang="en-US" sz="1100" i="1">
                                  <a:effectLst/>
                                  <a:latin typeface="Cambria Math" panose="02040503050406030204" pitchFamily="18" charset="0"/>
                                  <a:ea typeface="Calibri" panose="020F0502020204030204" pitchFamily="34" charset="0"/>
                                  <a:cs typeface="Arial" panose="020B0604020202020204" pitchFamily="34" charset="0"/>
                                </a:rPr>
                              </m:ctrlPr>
                            </m:fPr>
                            <m:num>
                              <m:r>
                                <a:rPr lang="en-US">
                                  <a:latin typeface="Cambria Math" panose="02040503050406030204" pitchFamily="18" charset="0"/>
                                  <a:ea typeface="Calibri" panose="020F0502020204030204" pitchFamily="34" charset="0"/>
                                  <a:cs typeface="Arial" panose="020B0604020202020204" pitchFamily="34" charset="0"/>
                                </a:rPr>
                                <m:t>0</m:t>
                              </m:r>
                              <m:r>
                                <a:rPr lang="en-US">
                                  <a:latin typeface="Cambria Math" panose="02040503050406030204" pitchFamily="18" charset="0"/>
                                  <a:ea typeface="Calibri" panose="020F0502020204030204" pitchFamily="34" charset="0"/>
                                  <a:cs typeface="Arial" panose="020B0604020202020204" pitchFamily="34" charset="0"/>
                                </a:rPr>
                                <m:t>.</m:t>
                              </m:r>
                              <m:r>
                                <a:rPr lang="en-US">
                                  <a:latin typeface="Cambria Math" panose="02040503050406030204" pitchFamily="18" charset="0"/>
                                  <a:ea typeface="Calibri" panose="020F0502020204030204" pitchFamily="34" charset="0"/>
                                  <a:cs typeface="Arial" panose="020B0604020202020204" pitchFamily="34" charset="0"/>
                                </a:rPr>
                                <m:t>35</m:t>
                              </m:r>
                              <m:r>
                                <a:rPr lang="en-US">
                                  <a:latin typeface="Cambria Math" panose="02040503050406030204" pitchFamily="18" charset="0"/>
                                  <a:ea typeface="Calibri" panose="020F0502020204030204" pitchFamily="34" charset="0"/>
                                  <a:cs typeface="Arial" panose="020B0604020202020204" pitchFamily="34" charset="0"/>
                                </a:rPr>
                                <m:t> </m:t>
                              </m:r>
                              <m:r>
                                <m:rPr>
                                  <m:sty m:val="p"/>
                                </m:rPr>
                                <a:rPr lang="en-US">
                                  <a:latin typeface="Cambria Math" panose="02040503050406030204" pitchFamily="18" charset="0"/>
                                  <a:ea typeface="Calibri" panose="020F0502020204030204" pitchFamily="34" charset="0"/>
                                  <a:cs typeface="Arial" panose="020B0604020202020204" pitchFamily="34" charset="0"/>
                                </a:rPr>
                                <m:t>b</m:t>
                              </m:r>
                              <m:r>
                                <m:rPr>
                                  <m:sty m:val="p"/>
                                </m:rPr>
                                <a:rPr lang="en-US" sz="1100">
                                  <a:effectLst/>
                                  <a:latin typeface="Cambria Math" panose="02040503050406030204" pitchFamily="18" charset="0"/>
                                  <a:ea typeface="Calibri" panose="020F0502020204030204" pitchFamily="34" charset="0"/>
                                  <a:cs typeface="Arial" panose="020B0604020202020204" pitchFamily="34" charset="0"/>
                                </a:rPr>
                                <m:t>w</m:t>
                              </m:r>
                            </m:num>
                            <m:den>
                              <m:r>
                                <m:rPr>
                                  <m:sty m:val="p"/>
                                </m:rPr>
                                <a:rPr lang="en-US">
                                  <a:latin typeface="Cambria Math" panose="02040503050406030204" pitchFamily="18" charset="0"/>
                                  <a:ea typeface="Calibri" panose="020F0502020204030204" pitchFamily="34" charset="0"/>
                                  <a:cs typeface="Arial" panose="020B0604020202020204" pitchFamily="34" charset="0"/>
                                </a:rPr>
                                <m:t>f</m:t>
                              </m:r>
                              <m:r>
                                <m:rPr>
                                  <m:sty m:val="p"/>
                                </m:rPr>
                                <a:rPr lang="en-US" sz="1100">
                                  <a:effectLst/>
                                  <a:latin typeface="Cambria Math" panose="02040503050406030204" pitchFamily="18" charset="0"/>
                                  <a:ea typeface="Calibri" panose="020F0502020204030204" pitchFamily="34" charset="0"/>
                                  <a:cs typeface="Arial" panose="020B0604020202020204" pitchFamily="34" charset="0"/>
                                </a:rPr>
                                <m:t>yt</m:t>
                              </m:r>
                            </m:den>
                          </m:f>
                        </m:e>
                      </m:d>
                      <m:r>
                        <a:rPr lang="en-US">
                          <a:latin typeface="Cambria Math" panose="02040503050406030204" pitchFamily="18" charset="0"/>
                          <a:ea typeface="Calibri" panose="020F0502020204030204" pitchFamily="34" charset="0"/>
                          <a:cs typeface="Arial" panose="020B0604020202020204" pitchFamily="34" charset="0"/>
                        </a:rPr>
                        <m:t>=</m:t>
                      </m:r>
                      <m:r>
                        <a:rPr lang="en-US">
                          <a:latin typeface="Cambria Math" panose="02040503050406030204" pitchFamily="18" charset="0"/>
                          <a:ea typeface="Calibri" panose="020F0502020204030204" pitchFamily="34" charset="0"/>
                          <a:cs typeface="Arial" panose="020B0604020202020204" pitchFamily="34" charset="0"/>
                        </a:rPr>
                        <m:t>0</m:t>
                      </m:r>
                      <m:r>
                        <a:rPr lang="en-US">
                          <a:latin typeface="Cambria Math" panose="02040503050406030204" pitchFamily="18" charset="0"/>
                          <a:ea typeface="Calibri" panose="020F0502020204030204" pitchFamily="34" charset="0"/>
                          <a:cs typeface="Arial" panose="020B0604020202020204" pitchFamily="34" charset="0"/>
                        </a:rPr>
                        <m:t>.</m:t>
                      </m:r>
                      <m:r>
                        <a:rPr lang="en-US">
                          <a:latin typeface="Cambria Math" panose="02040503050406030204" pitchFamily="18" charset="0"/>
                          <a:ea typeface="Calibri" panose="020F0502020204030204" pitchFamily="34" charset="0"/>
                          <a:cs typeface="Arial" panose="020B0604020202020204" pitchFamily="34" charset="0"/>
                        </a:rPr>
                        <m:t>25</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m:rPr>
                              <m:sty m:val="p"/>
                            </m:rPr>
                            <a:rPr lang="en-US">
                              <a:latin typeface="Cambria Math" panose="02040503050406030204" pitchFamily="18" charset="0"/>
                              <a:ea typeface="Calibri" panose="020F0502020204030204" pitchFamily="34" charset="0"/>
                              <a:cs typeface="Arial" panose="020B0604020202020204" pitchFamily="34" charset="0"/>
                            </a:rPr>
                            <m:t>mm</m:t>
                          </m:r>
                          <m:r>
                            <a:rPr lang="en-US">
                              <a:latin typeface="Cambria Math" panose="02040503050406030204" pitchFamily="18" charset="0"/>
                              <a:ea typeface="Calibri" panose="020F0502020204030204" pitchFamily="34" charset="0"/>
                              <a:cs typeface="Arial" panose="020B0604020202020204" pitchFamily="34" charset="0"/>
                            </a:rPr>
                            <m:t>2</m:t>
                          </m:r>
                        </m:num>
                        <m:den>
                          <m:r>
                            <m:rPr>
                              <m:sty m:val="p"/>
                            </m:rPr>
                            <a:rPr lang="en-US">
                              <a:latin typeface="Cambria Math" panose="02040503050406030204" pitchFamily="18" charset="0"/>
                              <a:ea typeface="Calibri" panose="020F0502020204030204" pitchFamily="34" charset="0"/>
                              <a:cs typeface="Arial" panose="020B0604020202020204" pitchFamily="34" charset="0"/>
                            </a:rPr>
                            <m:t>mm</m:t>
                          </m:r>
                        </m:den>
                      </m:f>
                    </m:oMath>
                  </m:oMathPara>
                </a14:m>
                <a:endParaRPr lang="en-US" dirty="0" smtClean="0">
                  <a:latin typeface="Cambria Math" panose="02040503050406030204" pitchFamily="18" charset="0"/>
                  <a:ea typeface="Calibri" panose="020F0502020204030204" pitchFamily="34" charset="0"/>
                  <a:cs typeface="Arial" panose="020B0604020202020204" pitchFamily="34" charset="0"/>
                </a:endParaRPr>
              </a:p>
              <a:p>
                <a:pPr lvl="0" algn="just"/>
                <a:endParaRPr lang="en-US" dirty="0" smtClean="0">
                  <a:latin typeface="Cambria Math" panose="02040503050406030204" pitchFamily="18" charset="0"/>
                  <a:ea typeface="Calibri" panose="020F0502020204030204" pitchFamily="34" charset="0"/>
                  <a:cs typeface="Arial" panose="020B0604020202020204" pitchFamily="34" charset="0"/>
                </a:endParaRPr>
              </a:p>
              <a:p>
                <a:pPr lvl="0" algn="just"/>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𝜌</m:t>
                      </m:r>
                      <m:r>
                        <a:rPr lang="en-US" i="1" baseline="-25000">
                          <a:latin typeface="Cambria Math" panose="02040503050406030204" pitchFamily="18" charset="0"/>
                          <a:ea typeface="Calibri" panose="020F0502020204030204" pitchFamily="34" charset="0"/>
                          <a:cs typeface="Arial" panose="020B0604020202020204" pitchFamily="34" charset="0"/>
                        </a:rPr>
                        <m:t>𝑡</m:t>
                      </m:r>
                      <m:r>
                        <a:rPr lang="en-US" i="1">
                          <a:latin typeface="Cambria Math" panose="02040503050406030204" pitchFamily="18" charset="0"/>
                          <a:ea typeface="Calibri" panose="020F0502020204030204" pitchFamily="34" charset="0"/>
                          <a:cs typeface="Arial" panose="020B0604020202020204" pitchFamily="34" charset="0"/>
                        </a:rPr>
                        <m:t> =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𝐴</m:t>
                              </m:r>
                            </m:e>
                            <m:sub>
                              <m:r>
                                <a:rPr lang="en-US" i="1">
                                  <a:latin typeface="Cambria Math" panose="02040503050406030204" pitchFamily="18" charset="0"/>
                                  <a:ea typeface="Calibri" panose="020F0502020204030204" pitchFamily="34" charset="0"/>
                                  <a:cs typeface="Arial" panose="020B0604020202020204" pitchFamily="34" charset="0"/>
                                </a:rPr>
                                <m:t>𝑣</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𝑠</m:t>
                          </m:r>
                        </m:num>
                        <m:den>
                          <m:r>
                            <a:rPr lang="en-US" i="1">
                              <a:latin typeface="Cambria Math" panose="02040503050406030204" pitchFamily="18" charset="0"/>
                              <a:ea typeface="Calibri" panose="020F0502020204030204" pitchFamily="34" charset="0"/>
                              <a:cs typeface="Arial" panose="020B0604020202020204" pitchFamily="34" charset="0"/>
                            </a:rPr>
                            <m:t>𝑡</m:t>
                          </m:r>
                        </m:den>
                      </m:f>
                      <m:r>
                        <a:rPr lang="en-US" i="1">
                          <a:latin typeface="Cambria Math" panose="02040503050406030204" pitchFamily="18" charset="0"/>
                          <a:ea typeface="Calibri" panose="020F0502020204030204" pitchFamily="34" charset="0"/>
                          <a:cs typeface="Arial" panose="020B0604020202020204" pitchFamily="34" charset="0"/>
                        </a:rPr>
                        <m:t> =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m:t>
                          </m:r>
                        </m:num>
                        <m:den>
                          <m:r>
                            <a:rPr lang="en-US" i="1">
                              <a:latin typeface="Cambria Math" panose="02040503050406030204" pitchFamily="18" charset="0"/>
                              <a:ea typeface="Calibri" panose="020F0502020204030204" pitchFamily="34" charset="0"/>
                              <a:cs typeface="Arial" panose="020B0604020202020204" pitchFamily="34" charset="0"/>
                            </a:rPr>
                            <m:t>300</m:t>
                          </m:r>
                        </m:den>
                      </m:f>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000833</m:t>
                      </m:r>
                      <m:r>
                        <a:rPr lang="en-US" i="1">
                          <a:latin typeface="Cambria Math" panose="02040503050406030204" pitchFamily="18" charset="0"/>
                          <a:ea typeface="Calibri" panose="020F0502020204030204" pitchFamily="34" charset="0"/>
                          <a:cs typeface="Arial" panose="020B0604020202020204" pitchFamily="34" charset="0"/>
                        </a:rPr>
                        <m:t> &lt;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0025</m:t>
                      </m:r>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𝑢𝑠𝑒</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𝜌</m:t>
                      </m:r>
                      <m:r>
                        <a:rPr lang="en-US" i="1" baseline="-25000">
                          <a:latin typeface="Cambria Math" panose="02040503050406030204" pitchFamily="18" charset="0"/>
                          <a:ea typeface="Calibri" panose="020F0502020204030204" pitchFamily="34" charset="0"/>
                          <a:cs typeface="Arial" panose="020B0604020202020204" pitchFamily="34" charset="0"/>
                        </a:rPr>
                        <m:t>𝑡</m:t>
                      </m:r>
                      <m:r>
                        <a:rPr lang="en-US" i="1" baseline="-25000">
                          <a:latin typeface="Cambria Math" panose="02040503050406030204" pitchFamily="18" charset="0"/>
                          <a:ea typeface="Calibri" panose="020F0502020204030204" pitchFamily="34" charset="0"/>
                          <a:cs typeface="Arial" panose="020B0604020202020204" pitchFamily="34" charset="0"/>
                        </a:rPr>
                        <m:t>, </m:t>
                      </m:r>
                      <m:r>
                        <a:rPr lang="en-US" i="1" baseline="-25000">
                          <a:latin typeface="Cambria Math" panose="02040503050406030204" pitchFamily="18" charset="0"/>
                          <a:ea typeface="Calibri" panose="020F0502020204030204" pitchFamily="34" charset="0"/>
                          <a:cs typeface="Arial" panose="020B0604020202020204" pitchFamily="34" charset="0"/>
                        </a:rPr>
                        <m:t>𝑚𝑖𝑛</m:t>
                      </m:r>
                      <m:r>
                        <a:rPr lang="en-US" i="1" baseline="-25000">
                          <a:latin typeface="Cambria Math" panose="02040503050406030204" pitchFamily="18" charset="0"/>
                          <a:ea typeface="Calibri" panose="020F0502020204030204" pitchFamily="34" charset="0"/>
                          <a:cs typeface="Arial" panose="020B0604020202020204" pitchFamily="34" charset="0"/>
                        </a:rPr>
                        <m:t> = </m:t>
                      </m:r>
                      <m:r>
                        <a:rPr lang="en-US" i="1" baseline="-25000">
                          <a:latin typeface="Cambria Math" panose="02040503050406030204" pitchFamily="18" charset="0"/>
                          <a:ea typeface="Calibri" panose="020F0502020204030204" pitchFamily="34" charset="0"/>
                          <a:cs typeface="Arial" panose="020B0604020202020204" pitchFamily="34" charset="0"/>
                        </a:rPr>
                        <m:t>0</m:t>
                      </m:r>
                      <m:r>
                        <a:rPr lang="en-US" i="1" baseline="-25000">
                          <a:latin typeface="Cambria Math" panose="02040503050406030204" pitchFamily="18" charset="0"/>
                          <a:ea typeface="Calibri" panose="020F0502020204030204" pitchFamily="34" charset="0"/>
                          <a:cs typeface="Arial" panose="020B0604020202020204" pitchFamily="34" charset="0"/>
                        </a:rPr>
                        <m:t>.</m:t>
                      </m:r>
                      <m:r>
                        <a:rPr lang="en-US" i="1" baseline="-25000">
                          <a:latin typeface="Cambria Math" panose="02040503050406030204" pitchFamily="18" charset="0"/>
                          <a:ea typeface="Calibri" panose="020F0502020204030204" pitchFamily="34" charset="0"/>
                          <a:cs typeface="Arial" panose="020B0604020202020204" pitchFamily="34" charset="0"/>
                        </a:rPr>
                        <m:t>0025</m:t>
                      </m:r>
                    </m:oMath>
                  </m:oMathPara>
                </a14:m>
                <a:endParaRPr lang="en-US" i="1" dirty="0" smtClean="0">
                  <a:latin typeface="Cambria Math" panose="02040503050406030204" pitchFamily="18" charset="0"/>
                  <a:ea typeface="Calibri" panose="020F0502020204030204" pitchFamily="34" charset="0"/>
                  <a:cs typeface="Arial" panose="020B0604020202020204" pitchFamily="34" charset="0"/>
                </a:endParaRPr>
              </a:p>
              <a:p>
                <a:pPr lvl="0" algn="just"/>
                <a:endParaRPr lang="en-US" i="1" dirty="0" smtClean="0">
                  <a:latin typeface="Cambria Math" panose="02040503050406030204" pitchFamily="18" charset="0"/>
                  <a:ea typeface="Calibri" panose="020F0502020204030204" pitchFamily="34" charset="0"/>
                  <a:cs typeface="Arial" panose="020B0604020202020204" pitchFamily="34" charset="0"/>
                </a:endParaRPr>
              </a:p>
              <a:p>
                <a:pPr lvl="0" algn="just"/>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𝑆𝑜</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m:t>
                      </m:r>
                      <m:r>
                        <a:rPr lang="en-US" i="1">
                          <a:latin typeface="Cambria Math" panose="02040503050406030204" pitchFamily="18" charset="0"/>
                          <a:ea typeface="Calibri" panose="020F0502020204030204" pitchFamily="34" charset="0"/>
                          <a:cs typeface="Arial" panose="020B0604020202020204" pitchFamily="34" charset="0"/>
                        </a:rPr>
                        <m:t>h</m:t>
                      </m:r>
                      <m:r>
                        <a:rPr lang="en-US" i="1">
                          <a:latin typeface="Cambria Math" panose="02040503050406030204" pitchFamily="18" charset="0"/>
                          <a:ea typeface="Calibri" panose="020F0502020204030204" pitchFamily="34" charset="0"/>
                          <a:cs typeface="Arial" panose="020B0604020202020204" pitchFamily="34" charset="0"/>
                        </a:rPr>
                        <m:t>𝑒</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𝐴𝑡</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0025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300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1000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750</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𝟒</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𝟏𝟐</m:t>
                      </m:r>
                      <m:r>
                        <a:rPr lang="en-US" b="1"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Arial" panose="020B0604020202020204" pitchFamily="34" charset="0"/>
                        </a:rPr>
                        <m:t>𝒎</m:t>
                      </m:r>
                      <m:r>
                        <a:rPr lang="en-US" b="1"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Arial" panose="020B0604020202020204" pitchFamily="34" charset="0"/>
                        </a:rPr>
                        <m:t>𝒊𝒏</m:t>
                      </m:r>
                      <m:r>
                        <a:rPr lang="en-US" b="1"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Arial" panose="020B0604020202020204" pitchFamily="34" charset="0"/>
                        </a:rPr>
                        <m:t>𝒆𝒂𝒄𝒉</m:t>
                      </m:r>
                      <m:r>
                        <a:rPr lang="en-US" b="1"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Arial" panose="020B0604020202020204" pitchFamily="34" charset="0"/>
                        </a:rPr>
                        <m:t>𝒇𝒂𝒄𝒆</m:t>
                      </m:r>
                      <m:r>
                        <a:rPr lang="en-US" b="1" i="1">
                          <a:latin typeface="Cambria Math" panose="02040503050406030204" pitchFamily="18" charset="0"/>
                          <a:ea typeface="Calibri" panose="020F0502020204030204" pitchFamily="34" charset="0"/>
                          <a:cs typeface="Arial" panose="020B0604020202020204" pitchFamily="34" charset="0"/>
                        </a:rPr>
                        <m:t>)</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205345" y="2562518"/>
                <a:ext cx="8427386" cy="4119333"/>
              </a:xfrm>
              <a:prstGeom prst="rect">
                <a:avLst/>
              </a:prstGeom>
              <a:blipFill>
                <a:blip r:embed="rId3"/>
                <a:stretch>
                  <a:fillRect b="-444"/>
                </a:stretch>
              </a:blipFill>
            </p:spPr>
            <p:txBody>
              <a:bodyPr/>
              <a:lstStyle/>
              <a:p>
                <a:r>
                  <a:rPr lang="en-US">
                    <a:noFill/>
                  </a:rPr>
                  <a:t> </a:t>
                </a:r>
              </a:p>
            </p:txBody>
          </p:sp>
        </mc:Fallback>
      </mc:AlternateContent>
    </p:spTree>
    <p:extLst>
      <p:ext uri="{BB962C8B-B14F-4D97-AF65-F5344CB8AC3E}">
        <p14:creationId xmlns:p14="http://schemas.microsoft.com/office/powerpoint/2010/main" val="87121633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2512969" y="3435194"/>
            <a:ext cx="6553200" cy="1307056"/>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722851011"/>
              </p:ext>
            </p:extLst>
          </p:nvPr>
        </p:nvGraphicFramePr>
        <p:xfrm>
          <a:off x="1205345" y="1774142"/>
          <a:ext cx="7860824" cy="571168"/>
        </p:xfrm>
        <a:graphic>
          <a:graphicData uri="http://schemas.openxmlformats.org/drawingml/2006/table">
            <a:tbl>
              <a:tblPr firstRow="1" firstCol="1" bandRow="1">
                <a:tableStyleId>{69012ECD-51FC-41F1-AA8D-1B2483CD663E}</a:tableStyleId>
              </a:tblPr>
              <a:tblGrid>
                <a:gridCol w="1571127">
                  <a:extLst>
                    <a:ext uri="{9D8B030D-6E8A-4147-A177-3AD203B41FA5}">
                      <a16:colId xmlns:a16="http://schemas.microsoft.com/office/drawing/2014/main" xmlns="" val="3881324924"/>
                    </a:ext>
                  </a:extLst>
                </a:gridCol>
                <a:gridCol w="1573722">
                  <a:extLst>
                    <a:ext uri="{9D8B030D-6E8A-4147-A177-3AD203B41FA5}">
                      <a16:colId xmlns:a16="http://schemas.microsoft.com/office/drawing/2014/main" xmlns="" val="1555318653"/>
                    </a:ext>
                  </a:extLst>
                </a:gridCol>
                <a:gridCol w="1573722">
                  <a:extLst>
                    <a:ext uri="{9D8B030D-6E8A-4147-A177-3AD203B41FA5}">
                      <a16:colId xmlns:a16="http://schemas.microsoft.com/office/drawing/2014/main" xmlns="" val="3718538740"/>
                    </a:ext>
                  </a:extLst>
                </a:gridCol>
                <a:gridCol w="1573722">
                  <a:extLst>
                    <a:ext uri="{9D8B030D-6E8A-4147-A177-3AD203B41FA5}">
                      <a16:colId xmlns:a16="http://schemas.microsoft.com/office/drawing/2014/main" xmlns="" val="10287269"/>
                    </a:ext>
                  </a:extLst>
                </a:gridCol>
                <a:gridCol w="1568531">
                  <a:extLst>
                    <a:ext uri="{9D8B030D-6E8A-4147-A177-3AD203B41FA5}">
                      <a16:colId xmlns:a16="http://schemas.microsoft.com/office/drawing/2014/main" xmlns="" val="3414882021"/>
                    </a:ext>
                  </a:extLst>
                </a:gridCol>
              </a:tblGrid>
              <a:tr h="285584">
                <a:tc>
                  <a:txBody>
                    <a:bodyPr/>
                    <a:lstStyle/>
                    <a:p>
                      <a:pPr marL="0" marR="0">
                        <a:spcBef>
                          <a:spcPts val="0"/>
                        </a:spcBef>
                        <a:spcAft>
                          <a:spcPts val="0"/>
                        </a:spcAft>
                      </a:pPr>
                      <a:r>
                        <a:rPr lang="en-US" sz="1800">
                          <a:effectLst/>
                        </a:rPr>
                        <a:t>Pu</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62090027"/>
                  </a:ext>
                </a:extLst>
              </a:tr>
              <a:tr h="285584">
                <a:tc>
                  <a:txBody>
                    <a:bodyPr/>
                    <a:lstStyle/>
                    <a:p>
                      <a:pPr marL="0" marR="0">
                        <a:spcBef>
                          <a:spcPts val="0"/>
                        </a:spcBef>
                        <a:spcAft>
                          <a:spcPts val="0"/>
                        </a:spcAft>
                      </a:pPr>
                      <a:r>
                        <a:rPr lang="en-US" sz="1800">
                          <a:effectLst/>
                        </a:rPr>
                        <a:t>3405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65 KN.m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160 KN.m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38.14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dirty="0">
                          <a:effectLst/>
                        </a:rPr>
                        <a:t>198 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57102683"/>
                  </a:ext>
                </a:extLst>
              </a:tr>
            </a:tbl>
          </a:graphicData>
        </a:graphic>
      </p:graphicFrame>
    </p:spTree>
    <p:extLst>
      <p:ext uri="{BB962C8B-B14F-4D97-AF65-F5344CB8AC3E}">
        <p14:creationId xmlns:p14="http://schemas.microsoft.com/office/powerpoint/2010/main" val="38161681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722851011"/>
              </p:ext>
            </p:extLst>
          </p:nvPr>
        </p:nvGraphicFramePr>
        <p:xfrm>
          <a:off x="1205345" y="1774142"/>
          <a:ext cx="7860824" cy="571168"/>
        </p:xfrm>
        <a:graphic>
          <a:graphicData uri="http://schemas.openxmlformats.org/drawingml/2006/table">
            <a:tbl>
              <a:tblPr firstRow="1" firstCol="1" bandRow="1">
                <a:tableStyleId>{69012ECD-51FC-41F1-AA8D-1B2483CD663E}</a:tableStyleId>
              </a:tblPr>
              <a:tblGrid>
                <a:gridCol w="1571127">
                  <a:extLst>
                    <a:ext uri="{9D8B030D-6E8A-4147-A177-3AD203B41FA5}">
                      <a16:colId xmlns:a16="http://schemas.microsoft.com/office/drawing/2014/main" xmlns="" val="3881324924"/>
                    </a:ext>
                  </a:extLst>
                </a:gridCol>
                <a:gridCol w="1573722">
                  <a:extLst>
                    <a:ext uri="{9D8B030D-6E8A-4147-A177-3AD203B41FA5}">
                      <a16:colId xmlns:a16="http://schemas.microsoft.com/office/drawing/2014/main" xmlns="" val="1555318653"/>
                    </a:ext>
                  </a:extLst>
                </a:gridCol>
                <a:gridCol w="1573722">
                  <a:extLst>
                    <a:ext uri="{9D8B030D-6E8A-4147-A177-3AD203B41FA5}">
                      <a16:colId xmlns:a16="http://schemas.microsoft.com/office/drawing/2014/main" xmlns="" val="3718538740"/>
                    </a:ext>
                  </a:extLst>
                </a:gridCol>
                <a:gridCol w="1573722">
                  <a:extLst>
                    <a:ext uri="{9D8B030D-6E8A-4147-A177-3AD203B41FA5}">
                      <a16:colId xmlns:a16="http://schemas.microsoft.com/office/drawing/2014/main" xmlns="" val="10287269"/>
                    </a:ext>
                  </a:extLst>
                </a:gridCol>
                <a:gridCol w="1568531">
                  <a:extLst>
                    <a:ext uri="{9D8B030D-6E8A-4147-A177-3AD203B41FA5}">
                      <a16:colId xmlns:a16="http://schemas.microsoft.com/office/drawing/2014/main" xmlns="" val="3414882021"/>
                    </a:ext>
                  </a:extLst>
                </a:gridCol>
              </a:tblGrid>
              <a:tr h="285584">
                <a:tc>
                  <a:txBody>
                    <a:bodyPr/>
                    <a:lstStyle/>
                    <a:p>
                      <a:pPr marL="0" marR="0">
                        <a:spcBef>
                          <a:spcPts val="0"/>
                        </a:spcBef>
                        <a:spcAft>
                          <a:spcPts val="0"/>
                        </a:spcAft>
                      </a:pPr>
                      <a:r>
                        <a:rPr lang="en-US" sz="1800">
                          <a:effectLst/>
                        </a:rPr>
                        <a:t>Pu</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62090027"/>
                  </a:ext>
                </a:extLst>
              </a:tr>
              <a:tr h="285584">
                <a:tc>
                  <a:txBody>
                    <a:bodyPr/>
                    <a:lstStyle/>
                    <a:p>
                      <a:pPr marL="0" marR="0">
                        <a:spcBef>
                          <a:spcPts val="0"/>
                        </a:spcBef>
                        <a:spcAft>
                          <a:spcPts val="0"/>
                        </a:spcAft>
                      </a:pPr>
                      <a:r>
                        <a:rPr lang="en-US" sz="1800">
                          <a:effectLst/>
                        </a:rPr>
                        <a:t>3405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65 KN.m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160 KN.m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38.14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dirty="0">
                          <a:effectLst/>
                        </a:rPr>
                        <a:t>198 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57102683"/>
                  </a:ext>
                </a:extLst>
              </a:tr>
            </a:tbl>
          </a:graphicData>
        </a:graphic>
      </p:graphicFrame>
      <mc:AlternateContent xmlns:mc="http://schemas.openxmlformats.org/markup-compatibility/2006" xmlns:a14="http://schemas.microsoft.com/office/drawing/2010/main">
        <mc:Choice Requires="a14">
          <p:sp>
            <p:nvSpPr>
              <p:cNvPr id="8" name="Rectangle 7"/>
              <p:cNvSpPr/>
              <p:nvPr/>
            </p:nvSpPr>
            <p:spPr>
              <a:xfrm>
                <a:off x="411088" y="2699571"/>
                <a:ext cx="8811491" cy="3604064"/>
              </a:xfrm>
              <a:prstGeom prst="rect">
                <a:avLst/>
              </a:prstGeom>
            </p:spPr>
            <p:txBody>
              <a:bodyPr wrap="square">
                <a:spAutoFit/>
              </a:bodyPr>
              <a:lstStyle/>
              <a:p>
                <a:pPr marL="685800" algn="just"/>
                <a:r>
                  <a:rPr lang="en-US" b="1" dirty="0" smtClean="0"/>
                  <a:t>About Y axis(2-direction):</a:t>
                </a:r>
              </a:p>
              <a:p>
                <a:pPr marL="685800" algn="just"/>
                <a:endParaRPr lang="en-US" i="1" dirty="0" smtClean="0">
                  <a:latin typeface="Cambria Math" panose="020405030504060302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h</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300</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𝑀𝑢</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𝐾𝑁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𝜌</m:t>
                      </m:r>
                      <m:r>
                        <a:rPr lang="en-US" i="1" baseline="-25000">
                          <a:latin typeface="Cambria Math" panose="02040503050406030204" pitchFamily="18" charset="0"/>
                          <a:ea typeface="Calibri" panose="020F0502020204030204" pitchFamily="34" charset="0"/>
                          <a:cs typeface="Arial" panose="020B0604020202020204" pitchFamily="34" charset="0"/>
                        </a:rPr>
                        <m:t>𝑙</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0053</m:t>
                      </m:r>
                      <m:r>
                        <a:rPr lang="en-US" i="1">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𝐹𝑟𝑜𝑚</m:t>
                      </m:r>
                      <m:r>
                        <a:rPr lang="en-US" b="0" i="1" smtClean="0">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𝐸𝑇𝐴𝐵𝑠</m:t>
                      </m:r>
                      <m:r>
                        <a:rPr lang="en-US" i="1">
                          <a:latin typeface="Cambria Math" panose="02040503050406030204" pitchFamily="18" charset="0"/>
                          <a:ea typeface="Calibri" panose="020F0502020204030204" pitchFamily="34" charset="0"/>
                          <a:cs typeface="Arial" panose="020B0604020202020204" pitchFamily="34" charset="0"/>
                        </a:rPr>
                        <m:t>)</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cs typeface="Cambria Math" panose="02040503050406030204" pitchFamily="18" charset="0"/>
                        </a:rPr>
                        <m:t>  </m:t>
                      </m:r>
                      <m:r>
                        <a:rPr lang="en-US" i="1">
                          <a:latin typeface="Cambria Math" panose="02040503050406030204" pitchFamily="18" charset="0"/>
                          <a:ea typeface="Calibri" panose="020F0502020204030204" pitchFamily="34" charset="0"/>
                          <a:cs typeface="Cambria Math" panose="02040503050406030204" pitchFamily="18" charset="0"/>
                        </a:rPr>
                        <m:t>𝛾</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Cambria Math" panose="02040503050406030204" pitchFamily="18" charset="0"/>
                            </a:rPr>
                            <m:t>h</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Cambria Math" panose="02040503050406030204" pitchFamily="18" charset="0"/>
                            </a:rPr>
                            <m:t>∗</m:t>
                          </m:r>
                          <m:r>
                            <a:rPr lang="en-US" i="1">
                              <a:latin typeface="Cambria Math" panose="02040503050406030204" pitchFamily="18" charset="0"/>
                              <a:ea typeface="Calibri" panose="020F0502020204030204" pitchFamily="34" charset="0"/>
                              <a:cs typeface="Cambria Math" panose="02040503050406030204" pitchFamily="18" charset="0"/>
                            </a:rPr>
                            <m:t>𝑐𝑜𝑣𝑒𝑟</m:t>
                          </m:r>
                        </m:num>
                        <m:den>
                          <m:r>
                            <a:rPr lang="en-US" i="1">
                              <a:latin typeface="Cambria Math" panose="02040503050406030204" pitchFamily="18" charset="0"/>
                              <a:ea typeface="Calibri" panose="020F0502020204030204" pitchFamily="34" charset="0"/>
                              <a:cs typeface="Arial" panose="020B0604020202020204" pitchFamily="34" charset="0"/>
                            </a:rPr>
                            <m:t>h</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300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Cambria Math" panose="02040503050406030204" pitchFamily="18" charset="0"/>
                            </a:rPr>
                            <m:t>∗</m:t>
                          </m:r>
                          <m:r>
                            <a:rPr lang="en-US" i="1">
                              <a:latin typeface="Cambria Math" panose="02040503050406030204" pitchFamily="18" charset="0"/>
                              <a:ea typeface="Calibri" panose="020F0502020204030204" pitchFamily="34" charset="0"/>
                              <a:cs typeface="Arial" panose="020B0604020202020204" pitchFamily="34" charset="0"/>
                            </a:rPr>
                            <m:t>60</m:t>
                          </m:r>
                        </m:num>
                        <m:den>
                          <m:r>
                            <a:rPr lang="en-US" i="1">
                              <a:latin typeface="Cambria Math" panose="02040503050406030204" pitchFamily="18" charset="0"/>
                              <a:ea typeface="Calibri" panose="020F0502020204030204" pitchFamily="34" charset="0"/>
                              <a:cs typeface="Arial" panose="020B0604020202020204" pitchFamily="34" charset="0"/>
                            </a:rPr>
                            <m:t>300</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left"/>
                    </m:oMathParaPr>
                    <m:oMath xmlns:m="http://schemas.openxmlformats.org/officeDocument/2006/math">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𝑀𝑢</m:t>
                          </m:r>
                        </m:num>
                        <m:den>
                          <m:r>
                            <a:rPr lang="en-US" i="1">
                              <a:latin typeface="Cambria Math" panose="02040503050406030204" pitchFamily="18" charset="0"/>
                              <a:ea typeface="Calibri" panose="020F0502020204030204" pitchFamily="34" charset="0"/>
                              <a:cs typeface="Arial" panose="020B0604020202020204" pitchFamily="34" charset="0"/>
                            </a:rPr>
                            <m:t>𝑏</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h</m:t>
                              </m:r>
                            </m:e>
                            <m:sup>
                              <m:r>
                                <a:rPr lang="en-US" i="1">
                                  <a:latin typeface="Cambria Math" panose="02040503050406030204" pitchFamily="18" charset="0"/>
                                  <a:ea typeface="Calibri" panose="020F0502020204030204" pitchFamily="34" charset="0"/>
                                  <a:cs typeface="Arial" panose="020B0604020202020204" pitchFamily="34" charset="0"/>
                                </a:rPr>
                                <m:t>2</m:t>
                              </m:r>
                            </m:sup>
                          </m:sSup>
                        </m:den>
                      </m:f>
                      <m:r>
                        <a:rPr lang="en-US" i="1">
                          <a:latin typeface="Cambria Math" panose="02040503050406030204" pitchFamily="18" charset="0"/>
                          <a:ea typeface="Calibri" panose="020F0502020204030204" pitchFamily="34" charset="0"/>
                          <a:cs typeface="Arial" panose="020B0604020202020204" pitchFamily="34" charset="0"/>
                        </a:rPr>
                        <m:t> = (</m:t>
                      </m:r>
                      <m:r>
                        <a:rPr lang="en-US" i="1">
                          <a:latin typeface="Cambria Math" panose="02040503050406030204" pitchFamily="18" charset="0"/>
                          <a:ea typeface="Calibri" panose="020F0502020204030204" pitchFamily="34" charset="0"/>
                          <a:cs typeface="Arial" panose="020B0604020202020204" pitchFamily="34" charset="0"/>
                        </a:rPr>
                        <m:t>65</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10</m:t>
                      </m:r>
                      <m:r>
                        <a:rPr lang="en-US" i="1">
                          <a:latin typeface="Cambria Math" panose="02040503050406030204" pitchFamily="18" charset="0"/>
                          <a:ea typeface="Calibri" panose="020F0502020204030204" pitchFamily="34" charset="0"/>
                          <a:cs typeface="Arial" panose="020B0604020202020204" pitchFamily="34" charset="0"/>
                        </a:rPr>
                        <m:t>⁶</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1400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300</m:t>
                      </m:r>
                      <m:r>
                        <a:rPr lang="en-US" i="1">
                          <a:latin typeface="Cambria Math" panose="02040503050406030204" pitchFamily="18" charset="0"/>
                          <a:ea typeface="Calibri" panose="020F0502020204030204" pitchFamily="34" charset="0"/>
                          <a:cs typeface="Arial" panose="020B0604020202020204" pitchFamily="34" charset="0"/>
                        </a:rPr>
                        <m:t>²</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7</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07369</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Then from curve of moment-axial interaction diagram we determine:</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left"/>
                    </m:oMathParaPr>
                    <m:oMath xmlns:m="http://schemas.openxmlformats.org/officeDocument/2006/math">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b="1" i="1">
                              <a:latin typeface="Cambria Math" panose="02040503050406030204" pitchFamily="18" charset="0"/>
                              <a:ea typeface="Calibri" panose="020F0502020204030204" pitchFamily="34" charset="0"/>
                              <a:cs typeface="Arial" panose="020B0604020202020204" pitchFamily="34" charset="0"/>
                            </a:rPr>
                            <m:t>∅</m:t>
                          </m:r>
                          <m:r>
                            <m:rPr>
                              <m:sty m:val="p"/>
                            </m:rPr>
                            <a:rPr lang="en-US">
                              <a:latin typeface="Cambria Math" panose="02040503050406030204" pitchFamily="18" charset="0"/>
                              <a:ea typeface="Calibri" panose="020F0502020204030204" pitchFamily="34" charset="0"/>
                              <a:cs typeface="Arial" panose="020B0604020202020204" pitchFamily="34" charset="0"/>
                            </a:rPr>
                            <m:t>P</m:t>
                          </m:r>
                          <m:r>
                            <a:rPr lang="en-US" i="1">
                              <a:latin typeface="Cambria Math" panose="02040503050406030204" pitchFamily="18" charset="0"/>
                              <a:ea typeface="Calibri" panose="020F0502020204030204" pitchFamily="34" charset="0"/>
                              <a:cs typeface="Arial" panose="020B0604020202020204" pitchFamily="34" charset="0"/>
                            </a:rPr>
                            <m:t>𝑜</m:t>
                          </m:r>
                        </m:num>
                        <m:den>
                          <m:r>
                            <a:rPr lang="en-US" i="1">
                              <a:latin typeface="Cambria Math" panose="02040503050406030204" pitchFamily="18" charset="0"/>
                              <a:ea typeface="Calibri" panose="020F0502020204030204" pitchFamily="34" charset="0"/>
                              <a:cs typeface="Arial" panose="020B0604020202020204" pitchFamily="34" charset="0"/>
                            </a:rPr>
                            <m:t>𝑏</m:t>
                          </m:r>
                          <m:r>
                            <a:rPr lang="en-US" i="1">
                              <a:latin typeface="Cambria Math" panose="02040503050406030204" pitchFamily="18" charset="0"/>
                              <a:ea typeface="Calibri" panose="020F0502020204030204" pitchFamily="34" charset="0"/>
                              <a:cs typeface="Arial" panose="020B0604020202020204" pitchFamily="34" charset="0"/>
                            </a:rPr>
                            <m:t>h</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So, the </a:t>
                </a:r>
                <a14:m>
                  <m:oMath xmlns:m="http://schemas.openxmlformats.org/officeDocument/2006/math">
                    <m:r>
                      <a:rPr lang="en-US" i="1">
                        <a:latin typeface="Cambria Math" panose="02040503050406030204" pitchFamily="18" charset="0"/>
                        <a:ea typeface="Times New Roman" panose="02020603050405020304" pitchFamily="18" charset="0"/>
                        <a:cs typeface="Cambria Math" panose="02040503050406030204" pitchFamily="18" charset="0"/>
                      </a:rPr>
                      <m:t>∅</m:t>
                    </m:r>
                    <m:r>
                      <a:rPr lang="en-US" i="1">
                        <a:latin typeface="Cambria Math" panose="02040503050406030204" pitchFamily="18" charset="0"/>
                        <a:ea typeface="Times New Roman" panose="02020603050405020304" pitchFamily="18" charset="0"/>
                        <a:cs typeface="Arial" panose="020B0604020202020204" pitchFamily="34" charset="0"/>
                      </a:rPr>
                      <m:t>𝑃𝑜</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𝑦</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46</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300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1400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4292</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411088" y="2699571"/>
                <a:ext cx="8811491" cy="3604064"/>
              </a:xfrm>
              <a:prstGeom prst="rect">
                <a:avLst/>
              </a:prstGeom>
              <a:blipFill>
                <a:blip r:embed="rId3"/>
                <a:stretch>
                  <a:fillRect t="-1184" b="-1861"/>
                </a:stretch>
              </a:blipFill>
            </p:spPr>
            <p:txBody>
              <a:bodyPr/>
              <a:lstStyle/>
              <a:p>
                <a:r>
                  <a:rPr lang="en-US">
                    <a:noFill/>
                  </a:rPr>
                  <a:t> </a:t>
                </a:r>
              </a:p>
            </p:txBody>
          </p:sp>
        </mc:Fallback>
      </mc:AlternateContent>
    </p:spTree>
    <p:extLst>
      <p:ext uri="{BB962C8B-B14F-4D97-AF65-F5344CB8AC3E}">
        <p14:creationId xmlns:p14="http://schemas.microsoft.com/office/powerpoint/2010/main" val="31601650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722851011"/>
              </p:ext>
            </p:extLst>
          </p:nvPr>
        </p:nvGraphicFramePr>
        <p:xfrm>
          <a:off x="1205345" y="1774142"/>
          <a:ext cx="7860824" cy="571168"/>
        </p:xfrm>
        <a:graphic>
          <a:graphicData uri="http://schemas.openxmlformats.org/drawingml/2006/table">
            <a:tbl>
              <a:tblPr firstRow="1" firstCol="1" bandRow="1">
                <a:tableStyleId>{69012ECD-51FC-41F1-AA8D-1B2483CD663E}</a:tableStyleId>
              </a:tblPr>
              <a:tblGrid>
                <a:gridCol w="1571127">
                  <a:extLst>
                    <a:ext uri="{9D8B030D-6E8A-4147-A177-3AD203B41FA5}">
                      <a16:colId xmlns:a16="http://schemas.microsoft.com/office/drawing/2014/main" xmlns="" val="3881324924"/>
                    </a:ext>
                  </a:extLst>
                </a:gridCol>
                <a:gridCol w="1573722">
                  <a:extLst>
                    <a:ext uri="{9D8B030D-6E8A-4147-A177-3AD203B41FA5}">
                      <a16:colId xmlns:a16="http://schemas.microsoft.com/office/drawing/2014/main" xmlns="" val="1555318653"/>
                    </a:ext>
                  </a:extLst>
                </a:gridCol>
                <a:gridCol w="1573722">
                  <a:extLst>
                    <a:ext uri="{9D8B030D-6E8A-4147-A177-3AD203B41FA5}">
                      <a16:colId xmlns:a16="http://schemas.microsoft.com/office/drawing/2014/main" xmlns="" val="3718538740"/>
                    </a:ext>
                  </a:extLst>
                </a:gridCol>
                <a:gridCol w="1573722">
                  <a:extLst>
                    <a:ext uri="{9D8B030D-6E8A-4147-A177-3AD203B41FA5}">
                      <a16:colId xmlns:a16="http://schemas.microsoft.com/office/drawing/2014/main" xmlns="" val="10287269"/>
                    </a:ext>
                  </a:extLst>
                </a:gridCol>
                <a:gridCol w="1568531">
                  <a:extLst>
                    <a:ext uri="{9D8B030D-6E8A-4147-A177-3AD203B41FA5}">
                      <a16:colId xmlns:a16="http://schemas.microsoft.com/office/drawing/2014/main" xmlns="" val="3414882021"/>
                    </a:ext>
                  </a:extLst>
                </a:gridCol>
              </a:tblGrid>
              <a:tr h="285584">
                <a:tc>
                  <a:txBody>
                    <a:bodyPr/>
                    <a:lstStyle/>
                    <a:p>
                      <a:pPr marL="0" marR="0">
                        <a:spcBef>
                          <a:spcPts val="0"/>
                        </a:spcBef>
                        <a:spcAft>
                          <a:spcPts val="0"/>
                        </a:spcAft>
                      </a:pPr>
                      <a:r>
                        <a:rPr lang="en-US" sz="1800">
                          <a:effectLst/>
                        </a:rPr>
                        <a:t>Pu</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62090027"/>
                  </a:ext>
                </a:extLst>
              </a:tr>
              <a:tr h="285584">
                <a:tc>
                  <a:txBody>
                    <a:bodyPr/>
                    <a:lstStyle/>
                    <a:p>
                      <a:pPr marL="0" marR="0">
                        <a:spcBef>
                          <a:spcPts val="0"/>
                        </a:spcBef>
                        <a:spcAft>
                          <a:spcPts val="0"/>
                        </a:spcAft>
                      </a:pPr>
                      <a:r>
                        <a:rPr lang="en-US" sz="1800">
                          <a:effectLst/>
                        </a:rPr>
                        <a:t>3405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65 KN.m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160 KN.m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38.14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dirty="0">
                          <a:effectLst/>
                        </a:rPr>
                        <a:t>198 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57102683"/>
                  </a:ext>
                </a:extLst>
              </a:tr>
            </a:tbl>
          </a:graphicData>
        </a:graphic>
      </p:graphicFrame>
      <mc:AlternateContent xmlns:mc="http://schemas.openxmlformats.org/markup-compatibility/2006" xmlns:a14="http://schemas.microsoft.com/office/drawing/2010/main">
        <mc:Choice Requires="a14">
          <p:sp>
            <p:nvSpPr>
              <p:cNvPr id="4" name="Rectangle 3"/>
              <p:cNvSpPr/>
              <p:nvPr/>
            </p:nvSpPr>
            <p:spPr>
              <a:xfrm>
                <a:off x="393224" y="2562518"/>
                <a:ext cx="8672945" cy="4138569"/>
              </a:xfrm>
              <a:prstGeom prst="rect">
                <a:avLst/>
              </a:prstGeom>
            </p:spPr>
            <p:txBody>
              <a:bodyPr wrap="square">
                <a:spAutoFit/>
              </a:bodyPr>
              <a:lstStyle/>
              <a:p>
                <a:pPr marL="685800" marR="0" algn="just">
                  <a:spcBef>
                    <a:spcPts val="0"/>
                  </a:spcBef>
                  <a:spcAft>
                    <a:spcPts val="0"/>
                  </a:spcAft>
                </a:pPr>
                <a:r>
                  <a:rPr lang="en-US" b="1" dirty="0" smtClean="0">
                    <a:latin typeface="Times New Roman" panose="02020603050405020304" pitchFamily="18" charset="0"/>
                    <a:ea typeface="Times New Roman" panose="02020603050405020304" pitchFamily="18" charset="0"/>
                    <a:cs typeface="Arial" panose="020B0604020202020204" pitchFamily="34" charset="0"/>
                  </a:rPr>
                  <a:t>About X axis(3-direction):</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r>
                <a:br>
                  <a:rPr lang="en-US" dirty="0">
                    <a:latin typeface="Times New Roman" panose="02020603050405020304" pitchFamily="18"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𝐴𝑠𝑠𝑢𝑚𝑒</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h</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1400</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𝑀𝑢</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160</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𝐾𝑁</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𝑚</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𝜌</m:t>
                      </m:r>
                      <m:r>
                        <a:rPr lang="en-US" i="1" baseline="-25000">
                          <a:latin typeface="Cambria Math" panose="02040503050406030204" pitchFamily="18" charset="0"/>
                          <a:ea typeface="Calibri" panose="020F0502020204030204" pitchFamily="34" charset="0"/>
                          <a:cs typeface="Arial" panose="020B0604020202020204" pitchFamily="34" charset="0"/>
                        </a:rPr>
                        <m:t>𝑙</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0053</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𝐸𝑇𝐴𝐵𝑆</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𝑉𝐴𝐿𝑈𝐸</m:t>
                      </m:r>
                      <m:r>
                        <a:rPr lang="en-US" i="1">
                          <a:latin typeface="Cambria Math" panose="02040503050406030204" pitchFamily="18" charset="0"/>
                          <a:ea typeface="Calibri" panose="020F0502020204030204" pitchFamily="34" charset="0"/>
                          <a:cs typeface="Arial" panose="020B0604020202020204" pitchFamily="34" charset="0"/>
                        </a:rPr>
                        <m:t>)</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457200" marR="0">
                  <a:spcBef>
                    <a:spcPts val="320"/>
                  </a:spcBef>
                  <a:spcAft>
                    <a:spcPts val="800"/>
                  </a:spcAft>
                </a:pPr>
                <a14:m>
                  <m:oMathPara xmlns:m="http://schemas.openxmlformats.org/officeDocument/2006/math">
                    <m:oMathParaPr>
                      <m:jc m:val="left"/>
                    </m:oMathParaPr>
                    <m:oMath xmlns:m="http://schemas.openxmlformats.org/officeDocument/2006/math">
                      <m:r>
                        <a:rPr lang="en-US" b="1" i="1">
                          <a:latin typeface="Cambria Math" panose="02040503050406030204" pitchFamily="18" charset="0"/>
                          <a:ea typeface="Calibri" panose="020F0502020204030204" pitchFamily="34" charset="0"/>
                          <a:cs typeface="Cambria Math" panose="02040503050406030204" pitchFamily="18" charset="0"/>
                        </a:rPr>
                        <m:t>     </m:t>
                      </m:r>
                      <m:r>
                        <a:rPr lang="en-US" b="1" i="1">
                          <a:latin typeface="Cambria Math" panose="02040503050406030204" pitchFamily="18" charset="0"/>
                          <a:ea typeface="Calibri" panose="020F0502020204030204" pitchFamily="34" charset="0"/>
                          <a:cs typeface="Cambria Math" panose="02040503050406030204" pitchFamily="18" charset="0"/>
                        </a:rPr>
                        <m:t>𝜸</m:t>
                      </m:r>
                      <m:r>
                        <a:rPr lang="en-US" b="1" i="1">
                          <a:latin typeface="Cambria Math" panose="02040503050406030204" pitchFamily="18" charset="0"/>
                          <a:ea typeface="Calibri" panose="020F0502020204030204" pitchFamily="34" charset="0"/>
                          <a:cs typeface="Arial" panose="020B0604020202020204" pitchFamily="34" charset="0"/>
                        </a:rPr>
                        <m:t> =</m:t>
                      </m:r>
                      <m:f>
                        <m:fPr>
                          <m:ctrlPr>
                            <a:rPr lang="en-US" b="1" i="1">
                              <a:latin typeface="Cambria Math" panose="02040503050406030204" pitchFamily="18" charset="0"/>
                              <a:ea typeface="Calibri" panose="020F0502020204030204" pitchFamily="34" charset="0"/>
                              <a:cs typeface="Arial" panose="020B0604020202020204" pitchFamily="34" charset="0"/>
                            </a:rPr>
                          </m:ctrlPr>
                        </m:fPr>
                        <m:num>
                          <m:r>
                            <a:rPr lang="en-US" b="1"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Cambria Math" panose="02040503050406030204" pitchFamily="18" charset="0"/>
                            </a:rPr>
                            <m:t>𝒉</m:t>
                          </m:r>
                          <m:r>
                            <a:rPr lang="en-US" b="1"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Arial" panose="020B0604020202020204" pitchFamily="34" charset="0"/>
                            </a:rPr>
                            <m:t>𝟐</m:t>
                          </m:r>
                          <m:r>
                            <a:rPr lang="en-US" b="1" i="1">
                              <a:latin typeface="Cambria Math" panose="02040503050406030204" pitchFamily="18" charset="0"/>
                              <a:ea typeface="Calibri" panose="020F0502020204030204" pitchFamily="34" charset="0"/>
                              <a:cs typeface="Cambria Math" panose="02040503050406030204" pitchFamily="18" charset="0"/>
                            </a:rPr>
                            <m:t>∗</m:t>
                          </m:r>
                          <m:r>
                            <a:rPr lang="en-US" b="1" i="1">
                              <a:latin typeface="Cambria Math" panose="02040503050406030204" pitchFamily="18" charset="0"/>
                              <a:ea typeface="Calibri" panose="020F0502020204030204" pitchFamily="34" charset="0"/>
                              <a:cs typeface="Cambria Math" panose="02040503050406030204" pitchFamily="18" charset="0"/>
                            </a:rPr>
                            <m:t>𝒄𝒐𝒗𝒆𝒓</m:t>
                          </m:r>
                        </m:num>
                        <m:den>
                          <m:r>
                            <a:rPr lang="en-US" b="1" i="1">
                              <a:latin typeface="Cambria Math" panose="02040503050406030204" pitchFamily="18" charset="0"/>
                              <a:ea typeface="Calibri" panose="020F0502020204030204" pitchFamily="34" charset="0"/>
                              <a:cs typeface="Arial" panose="020B0604020202020204" pitchFamily="34" charset="0"/>
                            </a:rPr>
                            <m:t>𝒉</m:t>
                          </m:r>
                        </m:den>
                      </m:f>
                      <m:r>
                        <a:rPr lang="en-US" b="1" i="1">
                          <a:latin typeface="Cambria Math" panose="02040503050406030204" pitchFamily="18" charset="0"/>
                          <a:ea typeface="Calibri" panose="020F0502020204030204" pitchFamily="34" charset="0"/>
                          <a:cs typeface="Arial" panose="020B0604020202020204" pitchFamily="34" charset="0"/>
                        </a:rPr>
                        <m:t>=</m:t>
                      </m:r>
                      <m:f>
                        <m:fPr>
                          <m:ctrlPr>
                            <a:rPr lang="en-US" b="1" i="1">
                              <a:latin typeface="Cambria Math" panose="02040503050406030204" pitchFamily="18" charset="0"/>
                              <a:ea typeface="Calibri" panose="020F0502020204030204" pitchFamily="34" charset="0"/>
                              <a:cs typeface="Arial" panose="020B0604020202020204" pitchFamily="34" charset="0"/>
                            </a:rPr>
                          </m:ctrlPr>
                        </m:fPr>
                        <m:num>
                          <m:r>
                            <a:rPr lang="en-US" b="1" i="1">
                              <a:latin typeface="Cambria Math" panose="02040503050406030204" pitchFamily="18" charset="0"/>
                              <a:ea typeface="Calibri" panose="020F0502020204030204" pitchFamily="34" charset="0"/>
                              <a:cs typeface="Arial" panose="020B0604020202020204" pitchFamily="34" charset="0"/>
                            </a:rPr>
                            <m:t>𝟏𝟒𝟎𝟎</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𝟐</m:t>
                          </m:r>
                          <m:r>
                            <a:rPr lang="en-US" b="1" i="1">
                              <a:latin typeface="Cambria Math" panose="02040503050406030204" pitchFamily="18" charset="0"/>
                              <a:ea typeface="Calibri" panose="020F0502020204030204" pitchFamily="34" charset="0"/>
                              <a:cs typeface="Cambria Math" panose="02040503050406030204" pitchFamily="18" charset="0"/>
                            </a:rPr>
                            <m:t>∗</m:t>
                          </m:r>
                          <m:r>
                            <a:rPr lang="en-US" b="1" i="1">
                              <a:latin typeface="Cambria Math" panose="02040503050406030204" pitchFamily="18" charset="0"/>
                              <a:ea typeface="Calibri" panose="020F0502020204030204" pitchFamily="34" charset="0"/>
                              <a:cs typeface="Arial" panose="020B0604020202020204" pitchFamily="34" charset="0"/>
                            </a:rPr>
                            <m:t>𝟔𝟎</m:t>
                          </m:r>
                        </m:num>
                        <m:den>
                          <m:r>
                            <a:rPr lang="en-US" b="1" i="1">
                              <a:latin typeface="Cambria Math" panose="02040503050406030204" pitchFamily="18" charset="0"/>
                              <a:ea typeface="Calibri" panose="020F0502020204030204" pitchFamily="34" charset="0"/>
                              <a:cs typeface="Arial" panose="020B0604020202020204" pitchFamily="34" charset="0"/>
                            </a:rPr>
                            <m:t>𝟏𝟒𝟎𝟎</m:t>
                          </m:r>
                        </m:den>
                      </m:f>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𝟎</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𝟗𝟏</m:t>
                      </m:r>
                    </m:oMath>
                    <m:oMath xmlns:m="http://schemas.openxmlformats.org/officeDocument/2006/math">
                      <m:r>
                        <a:rPr lang="en-US" b="1" i="1">
                          <a:latin typeface="Cambria Math" panose="02040503050406030204" pitchFamily="18" charset="0"/>
                          <a:ea typeface="Calibri" panose="020F0502020204030204" pitchFamily="34" charset="0"/>
                          <a:cs typeface="Arial" panose="020B0604020202020204" pitchFamily="34" charset="0"/>
                        </a:rPr>
                        <m:t>      </m:t>
                      </m:r>
                      <m:f>
                        <m:fPr>
                          <m:ctrlPr>
                            <a:rPr lang="en-US" b="1" i="1">
                              <a:latin typeface="Cambria Math" panose="02040503050406030204" pitchFamily="18" charset="0"/>
                              <a:ea typeface="Calibri" panose="020F0502020204030204" pitchFamily="34" charset="0"/>
                              <a:cs typeface="Arial" panose="020B0604020202020204" pitchFamily="34" charset="0"/>
                            </a:rPr>
                          </m:ctrlPr>
                        </m:fPr>
                        <m:num>
                          <m:r>
                            <a:rPr lang="en-US" b="1" i="1">
                              <a:latin typeface="Cambria Math" panose="02040503050406030204" pitchFamily="18" charset="0"/>
                              <a:ea typeface="Calibri" panose="020F0502020204030204" pitchFamily="34" charset="0"/>
                              <a:cs typeface="Arial" panose="020B0604020202020204" pitchFamily="34" charset="0"/>
                            </a:rPr>
                            <m:t>𝑴𝒖</m:t>
                          </m:r>
                        </m:num>
                        <m:den>
                          <m:r>
                            <a:rPr lang="en-US" b="1" i="1">
                              <a:latin typeface="Cambria Math" panose="02040503050406030204" pitchFamily="18" charset="0"/>
                              <a:ea typeface="Calibri" panose="020F0502020204030204" pitchFamily="34" charset="0"/>
                              <a:cs typeface="Arial" panose="020B0604020202020204" pitchFamily="34" charset="0"/>
                            </a:rPr>
                            <m:t>𝒃</m:t>
                          </m:r>
                          <m:sSup>
                            <m:sSupPr>
                              <m:ctrlPr>
                                <a:rPr lang="en-US" b="1" i="1">
                                  <a:latin typeface="Cambria Math" panose="02040503050406030204" pitchFamily="18" charset="0"/>
                                  <a:ea typeface="Calibri" panose="020F0502020204030204" pitchFamily="34" charset="0"/>
                                  <a:cs typeface="Arial" panose="020B0604020202020204" pitchFamily="34" charset="0"/>
                                </a:rPr>
                              </m:ctrlPr>
                            </m:sSupPr>
                            <m:e>
                              <m:r>
                                <a:rPr lang="en-US" b="1" i="1">
                                  <a:latin typeface="Cambria Math" panose="02040503050406030204" pitchFamily="18" charset="0"/>
                                  <a:ea typeface="Calibri" panose="020F0502020204030204" pitchFamily="34" charset="0"/>
                                  <a:cs typeface="Arial" panose="020B0604020202020204" pitchFamily="34" charset="0"/>
                                </a:rPr>
                                <m:t>𝒉</m:t>
                              </m:r>
                            </m:e>
                            <m:sup>
                              <m:r>
                                <a:rPr lang="en-US" b="1" i="1">
                                  <a:latin typeface="Cambria Math" panose="02040503050406030204" pitchFamily="18" charset="0"/>
                                  <a:ea typeface="Calibri" panose="020F0502020204030204" pitchFamily="34" charset="0"/>
                                  <a:cs typeface="Arial" panose="020B0604020202020204" pitchFamily="34" charset="0"/>
                                </a:rPr>
                                <m:t>𝟐</m:t>
                              </m:r>
                            </m:sup>
                          </m:sSup>
                        </m:den>
                      </m:f>
                      <m:r>
                        <a:rPr lang="en-US" b="1" i="1">
                          <a:latin typeface="Cambria Math" panose="02040503050406030204" pitchFamily="18" charset="0"/>
                          <a:ea typeface="Calibri" panose="020F0502020204030204" pitchFamily="34" charset="0"/>
                          <a:cs typeface="Arial" panose="020B0604020202020204" pitchFamily="34" charset="0"/>
                        </a:rPr>
                        <m:t> = (</m:t>
                      </m:r>
                      <m:r>
                        <a:rPr lang="en-US" b="1" i="1">
                          <a:latin typeface="Cambria Math" panose="02040503050406030204" pitchFamily="18" charset="0"/>
                          <a:ea typeface="Calibri" panose="020F0502020204030204" pitchFamily="34" charset="0"/>
                          <a:cs typeface="Arial" panose="020B0604020202020204" pitchFamily="34" charset="0"/>
                        </a:rPr>
                        <m:t>𝟏𝟔𝟎</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𝟏𝟎</m:t>
                      </m:r>
                      <m:r>
                        <a:rPr lang="en-US" b="1" i="1">
                          <a:latin typeface="Cambria Math" panose="02040503050406030204" pitchFamily="18" charset="0"/>
                          <a:ea typeface="Calibri" panose="020F0502020204030204" pitchFamily="34" charset="0"/>
                          <a:cs typeface="Arial" panose="020B0604020202020204" pitchFamily="34" charset="0"/>
                        </a:rPr>
                        <m:t>⁶</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𝟏𝟒𝟎𝟎</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𝟑𝟎𝟎</m:t>
                      </m:r>
                      <m:r>
                        <a:rPr lang="en-US" b="1" i="1">
                          <a:latin typeface="Cambria Math" panose="02040503050406030204" pitchFamily="18" charset="0"/>
                          <a:ea typeface="Calibri" panose="020F0502020204030204" pitchFamily="34" charset="0"/>
                          <a:cs typeface="Arial" panose="020B0604020202020204" pitchFamily="34" charset="0"/>
                        </a:rPr>
                        <m:t>²</m:t>
                      </m:r>
                      <m:r>
                        <a:rPr lang="en-US" b="1" i="1">
                          <a:latin typeface="Cambria Math" panose="02040503050406030204" pitchFamily="18" charset="0"/>
                          <a:ea typeface="Calibri" panose="020F0502020204030204" pitchFamily="34" charset="0"/>
                          <a:cs typeface="Arial" panose="020B0604020202020204" pitchFamily="34" charset="0"/>
                        </a:rPr>
                        <m:t>)) /</m:t>
                      </m:r>
                      <m:r>
                        <a:rPr lang="en-US" b="1" i="1">
                          <a:latin typeface="Cambria Math" panose="02040503050406030204" pitchFamily="18" charset="0"/>
                          <a:ea typeface="Calibri" panose="020F0502020204030204" pitchFamily="34" charset="0"/>
                          <a:cs typeface="Arial" panose="020B0604020202020204" pitchFamily="34" charset="0"/>
                        </a:rPr>
                        <m:t>𝟕</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𝟎</m:t>
                      </m:r>
                      <m:r>
                        <a:rPr lang="en-US" b="1" i="1">
                          <a:latin typeface="Cambria Math" panose="02040503050406030204" pitchFamily="18" charset="0"/>
                          <a:ea typeface="Calibri" panose="020F0502020204030204" pitchFamily="34" charset="0"/>
                          <a:cs typeface="Arial" panose="020B0604020202020204" pitchFamily="34" charset="0"/>
                        </a:rPr>
                        <m:t>.</m:t>
                      </m:r>
                      <m:r>
                        <a:rPr lang="en-US" b="1" i="1">
                          <a:latin typeface="Cambria Math" panose="02040503050406030204" pitchFamily="18" charset="0"/>
                          <a:ea typeface="Calibri" panose="020F0502020204030204" pitchFamily="34" charset="0"/>
                          <a:cs typeface="Arial" panose="020B0604020202020204" pitchFamily="34" charset="0"/>
                        </a:rPr>
                        <m:t>𝟎𝟑𝟖𝟖</m:t>
                      </m:r>
                    </m:oMath>
                  </m:oMathPara>
                </a14:m>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Then from curve of moment-axial interaction diagram we determine:</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b="1" i="1">
                            <a:latin typeface="Cambria Math" panose="02040503050406030204" pitchFamily="18" charset="0"/>
                            <a:ea typeface="Calibri" panose="020F0502020204030204" pitchFamily="34" charset="0"/>
                            <a:cs typeface="Arial" panose="020B0604020202020204" pitchFamily="34" charset="0"/>
                          </a:rPr>
                          <m:t>∅</m:t>
                        </m:r>
                        <m:r>
                          <m:rPr>
                            <m:sty m:val="p"/>
                          </m:rPr>
                          <a:rPr lang="en-US">
                            <a:latin typeface="Cambria Math" panose="02040503050406030204" pitchFamily="18" charset="0"/>
                            <a:ea typeface="Calibri" panose="020F0502020204030204" pitchFamily="34" charset="0"/>
                            <a:cs typeface="Arial" panose="020B0604020202020204" pitchFamily="34" charset="0"/>
                          </a:rPr>
                          <m:t>P</m:t>
                        </m:r>
                        <m:r>
                          <a:rPr lang="en-US" i="1">
                            <a:latin typeface="Cambria Math" panose="02040503050406030204" pitchFamily="18" charset="0"/>
                            <a:ea typeface="Calibri" panose="020F0502020204030204" pitchFamily="34" charset="0"/>
                            <a:cs typeface="Arial" panose="020B0604020202020204" pitchFamily="34" charset="0"/>
                          </a:rPr>
                          <m:t>𝑜</m:t>
                        </m:r>
                      </m:num>
                      <m:den>
                        <m:r>
                          <a:rPr lang="en-US" i="1">
                            <a:latin typeface="Cambria Math" panose="02040503050406030204" pitchFamily="18" charset="0"/>
                            <a:ea typeface="Calibri" panose="020F0502020204030204" pitchFamily="34" charset="0"/>
                            <a:cs typeface="Arial" panose="020B0604020202020204" pitchFamily="34" charset="0"/>
                          </a:rPr>
                          <m:t>𝑏</m:t>
                        </m:r>
                        <m:r>
                          <a:rPr lang="en-US" i="1">
                            <a:latin typeface="Cambria Math" panose="02040503050406030204" pitchFamily="18" charset="0"/>
                            <a:ea typeface="Calibri" panose="020F0502020204030204" pitchFamily="34" charset="0"/>
                            <a:cs typeface="Arial" panose="020B0604020202020204" pitchFamily="34" charset="0"/>
                          </a:rPr>
                          <m:t>h</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 </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r>
                  <a:rPr lang="en-US" dirty="0" smtClean="0">
                    <a:latin typeface="Times New Roman" panose="02020603050405020304" pitchFamily="18" charset="0"/>
                    <a:ea typeface="Times New Roman" panose="02020603050405020304" pitchFamily="18" charset="0"/>
                    <a:cs typeface="Arial" panose="020B0604020202020204" pitchFamily="34" charset="0"/>
                  </a:rPr>
                  <a:t>So</a:t>
                </a:r>
                <a:r>
                  <a:rPr lang="en-US" dirty="0">
                    <a:latin typeface="Times New Roman" panose="02020603050405020304" pitchFamily="18" charset="0"/>
                    <a:ea typeface="Times New Roman" panose="02020603050405020304" pitchFamily="18" charset="0"/>
                    <a:cs typeface="Arial" panose="020B0604020202020204" pitchFamily="34" charset="0"/>
                  </a:rPr>
                  <a:t>, the </a:t>
                </a:r>
                <a14:m>
                  <m:oMath xmlns:m="http://schemas.openxmlformats.org/officeDocument/2006/math">
                    <m:r>
                      <a:rPr lang="en-US" b="1" i="1" smtClean="0">
                        <a:latin typeface="Cambria Math" panose="02040503050406030204" pitchFamily="18" charset="0"/>
                        <a:ea typeface="Times New Roman" panose="02020603050405020304" pitchFamily="18" charset="0"/>
                        <a:cs typeface="Cambria Math" panose="02040503050406030204" pitchFamily="18" charset="0"/>
                      </a:rPr>
                      <m:t>∅</m:t>
                    </m:r>
                    <m:r>
                      <a:rPr lang="en-US" b="1" i="1">
                        <a:latin typeface="Cambria Math" panose="02040503050406030204" pitchFamily="18" charset="0"/>
                        <a:ea typeface="Times New Roman" panose="02020603050405020304" pitchFamily="18" charset="0"/>
                        <a:cs typeface="Arial" panose="020B0604020202020204" pitchFamily="34" charset="0"/>
                      </a:rPr>
                      <m:t>𝑷𝒐</m:t>
                    </m:r>
                    <m:r>
                      <a:rPr lang="en-US" b="1" i="1">
                        <a:latin typeface="Cambria Math" panose="02040503050406030204" pitchFamily="18" charset="0"/>
                        <a:ea typeface="Times New Roman" panose="02020603050405020304" pitchFamily="18" charset="0"/>
                        <a:cs typeface="Arial" panose="020B0604020202020204" pitchFamily="34" charset="0"/>
                      </a:rPr>
                      <m:t> </m:t>
                    </m:r>
                    <m:r>
                      <a:rPr lang="en-US" b="1" i="1" smtClean="0">
                        <a:latin typeface="Cambria Math" panose="02040503050406030204" pitchFamily="18" charset="0"/>
                        <a:ea typeface="Times New Roman" panose="02020603050405020304" pitchFamily="18" charset="0"/>
                        <a:cs typeface="Arial" panose="020B0604020202020204" pitchFamily="34" charset="0"/>
                      </a:rPr>
                      <m:t>𝒙</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b="1" i="1">
                        <a:latin typeface="Cambria Math" panose="02040503050406030204" pitchFamily="18" charset="0"/>
                        <a:ea typeface="Times New Roman" panose="02020603050405020304" pitchFamily="18" charset="0"/>
                        <a:cs typeface="Arial" panose="020B0604020202020204" pitchFamily="34" charset="0"/>
                      </a:rPr>
                      <m:t>𝟏</m:t>
                    </m:r>
                    <m:r>
                      <a:rPr lang="en-US" b="1" i="1">
                        <a:latin typeface="Cambria Math" panose="02040503050406030204" pitchFamily="18" charset="0"/>
                        <a:ea typeface="Times New Roman" panose="02020603050405020304" pitchFamily="18" charset="0"/>
                        <a:cs typeface="Arial" panose="020B0604020202020204" pitchFamily="34" charset="0"/>
                      </a:rPr>
                      <m:t>.</m:t>
                    </m:r>
                    <m:r>
                      <a:rPr lang="en-US" b="1" i="1">
                        <a:latin typeface="Cambria Math" panose="02040503050406030204" pitchFamily="18" charset="0"/>
                        <a:ea typeface="Times New Roman" panose="02020603050405020304" pitchFamily="18" charset="0"/>
                        <a:cs typeface="Arial" panose="020B0604020202020204" pitchFamily="34" charset="0"/>
                      </a:rPr>
                      <m:t>𝟓</m:t>
                    </m:r>
                    <m:r>
                      <a:rPr lang="en-US" b="1" i="1">
                        <a:latin typeface="Cambria Math" panose="02040503050406030204" pitchFamily="18" charset="0"/>
                        <a:ea typeface="Times New Roman" panose="02020603050405020304" pitchFamily="18" charset="0"/>
                        <a:cs typeface="Arial" panose="020B0604020202020204" pitchFamily="34" charset="0"/>
                      </a:rPr>
                      <m:t>×</m:t>
                    </m:r>
                    <m:r>
                      <a:rPr lang="en-US" b="1" i="1">
                        <a:latin typeface="Cambria Math" panose="02040503050406030204" pitchFamily="18" charset="0"/>
                        <a:ea typeface="Times New Roman" panose="02020603050405020304" pitchFamily="18" charset="0"/>
                        <a:cs typeface="Arial" panose="020B0604020202020204" pitchFamily="34" charset="0"/>
                      </a:rPr>
                      <m:t>𝟑𝟎𝟎</m:t>
                    </m:r>
                    <m:r>
                      <a:rPr lang="en-US" b="1" i="1">
                        <a:latin typeface="Cambria Math" panose="02040503050406030204" pitchFamily="18" charset="0"/>
                        <a:ea typeface="Times New Roman" panose="02020603050405020304" pitchFamily="18" charset="0"/>
                        <a:cs typeface="Arial" panose="020B0604020202020204" pitchFamily="34" charset="0"/>
                      </a:rPr>
                      <m:t>×</m:t>
                    </m:r>
                    <m:r>
                      <a:rPr lang="en-US" b="1" i="1">
                        <a:latin typeface="Cambria Math" panose="02040503050406030204" pitchFamily="18" charset="0"/>
                        <a:ea typeface="Times New Roman" panose="02020603050405020304" pitchFamily="18" charset="0"/>
                        <a:cs typeface="Arial" panose="020B0604020202020204" pitchFamily="34" charset="0"/>
                      </a:rPr>
                      <m:t>𝟏𝟒𝟎𝟎</m:t>
                    </m:r>
                    <m:r>
                      <a:rPr lang="en-US" b="1" i="1">
                        <a:latin typeface="Cambria Math" panose="02040503050406030204" pitchFamily="18" charset="0"/>
                        <a:ea typeface="Times New Roman" panose="02020603050405020304" pitchFamily="18" charset="0"/>
                        <a:cs typeface="Arial" panose="020B0604020202020204" pitchFamily="34" charset="0"/>
                      </a:rPr>
                      <m:t>=</m:t>
                    </m:r>
                    <m:r>
                      <a:rPr lang="en-US" b="1" i="1">
                        <a:latin typeface="Cambria Math" panose="02040503050406030204" pitchFamily="18" charset="0"/>
                        <a:ea typeface="Times New Roman" panose="02020603050405020304" pitchFamily="18" charset="0"/>
                        <a:cs typeface="Arial" panose="020B0604020202020204" pitchFamily="34" charset="0"/>
                      </a:rPr>
                      <m:t>𝟒𝟒𝟏𝟎</m:t>
                    </m:r>
                  </m:oMath>
                </a14:m>
                <a:endParaRPr lang="en-US" b="1"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Pure axial from ACI-code:</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ea typeface="Times New Roman" panose="02020603050405020304" pitchFamily="18" charset="0"/>
                          <a:cs typeface="Arial" panose="020B0604020202020204" pitchFamily="34" charset="0"/>
                        </a:rPr>
                        <m:t>𝜱</m:t>
                      </m:r>
                      <m:r>
                        <a:rPr lang="en-US" b="1" i="1">
                          <a:latin typeface="Cambria Math" panose="02040503050406030204" pitchFamily="18" charset="0"/>
                          <a:ea typeface="Times New Roman" panose="02020603050405020304" pitchFamily="18" charset="0"/>
                          <a:cs typeface="Arial" panose="020B0604020202020204" pitchFamily="34" charset="0"/>
                        </a:rPr>
                        <m:t>𝑷</m:t>
                      </m:r>
                      <m:r>
                        <a:rPr lang="en-US" b="1" i="1">
                          <a:latin typeface="Cambria Math" panose="02040503050406030204" pitchFamily="18" charset="0"/>
                          <a:ea typeface="Times New Roman" panose="02020603050405020304" pitchFamily="18" charset="0"/>
                          <a:cs typeface="Arial" panose="020B0604020202020204" pitchFamily="34" charset="0"/>
                        </a:rPr>
                        <m:t>𝟎</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65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85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85</m:t>
                      </m:r>
                      <m:r>
                        <a:rPr lang="en-US" i="1">
                          <a:latin typeface="Cambria Math" panose="02040503050406030204" pitchFamily="18" charset="0"/>
                          <a:ea typeface="Times New Roman" panose="02020603050405020304" pitchFamily="18" charset="0"/>
                          <a:cs typeface="Arial" panose="020B0604020202020204" pitchFamily="34" charset="0"/>
                        </a:rPr>
                        <m:t>𝑓𝑐</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𝐴𝑔</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𝐴𝑠</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𝑓𝑦</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𝐴𝑠</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b="1" i="1">
                          <a:latin typeface="Cambria Math" panose="02040503050406030204" pitchFamily="18" charset="0"/>
                          <a:ea typeface="Times New Roman" panose="02020603050405020304" pitchFamily="18" charset="0"/>
                          <a:cs typeface="Arial" panose="020B0604020202020204" pitchFamily="34" charset="0"/>
                        </a:rPr>
                        <m:t>𝟓𝟗𝟐𝟐</m:t>
                      </m:r>
                      <m:r>
                        <a:rPr lang="en-US" b="1" i="1">
                          <a:latin typeface="Cambria Math" panose="02040503050406030204" pitchFamily="18" charset="0"/>
                          <a:ea typeface="Times New Roman" panose="02020603050405020304" pitchFamily="18" charset="0"/>
                          <a:cs typeface="Arial" panose="020B0604020202020204" pitchFamily="34" charset="0"/>
                        </a:rPr>
                        <m:t>.</m:t>
                      </m:r>
                      <m:r>
                        <a:rPr lang="en-US" b="1" i="1">
                          <a:latin typeface="Cambria Math" panose="02040503050406030204" pitchFamily="18" charset="0"/>
                          <a:ea typeface="Times New Roman" panose="02020603050405020304" pitchFamily="18" charset="0"/>
                          <a:cs typeface="Arial" panose="020B0604020202020204" pitchFamily="34" charset="0"/>
                        </a:rPr>
                        <m:t>𝟏𝟐</m:t>
                      </m:r>
                    </m:oMath>
                  </m:oMathPara>
                </a14:m>
                <a:endParaRPr lang="en-US" b="1"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93224" y="2562518"/>
                <a:ext cx="8672945" cy="4138569"/>
              </a:xfrm>
              <a:prstGeom prst="rect">
                <a:avLst/>
              </a:prstGeom>
              <a:blipFill>
                <a:blip r:embed="rId3"/>
                <a:stretch>
                  <a:fillRect t="-736"/>
                </a:stretch>
              </a:blipFill>
            </p:spPr>
            <p:txBody>
              <a:bodyPr/>
              <a:lstStyle/>
              <a:p>
                <a:r>
                  <a:rPr lang="en-US">
                    <a:noFill/>
                  </a:rPr>
                  <a:t> </a:t>
                </a:r>
              </a:p>
            </p:txBody>
          </p:sp>
        </mc:Fallback>
      </mc:AlternateContent>
    </p:spTree>
    <p:extLst>
      <p:ext uri="{BB962C8B-B14F-4D97-AF65-F5344CB8AC3E}">
        <p14:creationId xmlns:p14="http://schemas.microsoft.com/office/powerpoint/2010/main" val="420363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251" y="354841"/>
            <a:ext cx="5527344" cy="553998"/>
          </a:xfrm>
          <a:prstGeom prst="rect">
            <a:avLst/>
          </a:prstGeom>
          <a:noFill/>
        </p:spPr>
        <p:txBody>
          <a:bodyPr wrap="square" rtlCol="0">
            <a:spAutoFit/>
          </a:bodyPr>
          <a:lstStyle/>
          <a:p>
            <a:r>
              <a:rPr lang="en-US" sz="3000" dirty="0" smtClean="0"/>
              <a:t>1) Introduction:</a:t>
            </a:r>
            <a:endParaRPr lang="en-US" sz="3000" dirty="0"/>
          </a:p>
        </p:txBody>
      </p:sp>
      <p:sp>
        <p:nvSpPr>
          <p:cNvPr id="7" name="TextBox 6"/>
          <p:cNvSpPr txBox="1"/>
          <p:nvPr/>
        </p:nvSpPr>
        <p:spPr>
          <a:xfrm>
            <a:off x="696037" y="1201003"/>
            <a:ext cx="513155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Project description: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251" y="2016387"/>
            <a:ext cx="9915525" cy="3657600"/>
          </a:xfrm>
          <a:prstGeom prst="rect">
            <a:avLst/>
          </a:prstGeom>
        </p:spPr>
      </p:pic>
      <p:sp>
        <p:nvSpPr>
          <p:cNvPr id="2" name="Rectangle 1"/>
          <p:cNvSpPr/>
          <p:nvPr/>
        </p:nvSpPr>
        <p:spPr>
          <a:xfrm>
            <a:off x="4050743" y="5735450"/>
            <a:ext cx="2151551"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rPr>
              <a:t>2</a:t>
            </a:r>
            <a:r>
              <a:rPr lang="en-US" baseline="30000" dirty="0" smtClean="0">
                <a:latin typeface="Times New Roman" panose="02020603050405020304" pitchFamily="18" charset="0"/>
                <a:ea typeface="Times New Roman" panose="02020603050405020304" pitchFamily="18" charset="0"/>
              </a:rPr>
              <a:t>nd</a:t>
            </a:r>
            <a:r>
              <a:rPr lang="en-US" dirty="0" smtClean="0">
                <a:latin typeface="Times New Roman" panose="02020603050405020304" pitchFamily="18" charset="0"/>
                <a:ea typeface="Times New Roman" panose="02020603050405020304" pitchFamily="18" charset="0"/>
              </a:rPr>
              <a:t> , 3</a:t>
            </a:r>
            <a:r>
              <a:rPr lang="en-US" baseline="30000" dirty="0" smtClean="0">
                <a:latin typeface="Times New Roman" panose="02020603050405020304" pitchFamily="18" charset="0"/>
                <a:ea typeface="Times New Roman" panose="02020603050405020304" pitchFamily="18" charset="0"/>
              </a:rPr>
              <a:t>rd</a:t>
            </a:r>
            <a:r>
              <a:rPr lang="en-US" dirty="0" smtClean="0">
                <a:latin typeface="Times New Roman" panose="02020603050405020304" pitchFamily="18" charset="0"/>
                <a:ea typeface="Times New Roman" panose="02020603050405020304" pitchFamily="18" charset="0"/>
              </a:rPr>
              <a:t> and 4</a:t>
            </a:r>
            <a:r>
              <a:rPr lang="en-US" baseline="30000" dirty="0" smtClean="0">
                <a:latin typeface="Times New Roman" panose="02020603050405020304" pitchFamily="18" charset="0"/>
                <a:ea typeface="Times New Roman" panose="02020603050405020304" pitchFamily="18" charset="0"/>
              </a:rPr>
              <a:t>th</a:t>
            </a:r>
            <a:r>
              <a:rPr lang="en-US" dirty="0" smtClean="0">
                <a:latin typeface="Times New Roman" panose="02020603050405020304" pitchFamily="18" charset="0"/>
                <a:ea typeface="Times New Roman" panose="02020603050405020304" pitchFamily="18" charset="0"/>
              </a:rPr>
              <a:t> floors</a:t>
            </a:r>
            <a:endParaRPr lang="en-US" dirty="0"/>
          </a:p>
        </p:txBody>
      </p:sp>
    </p:spTree>
    <p:extLst>
      <p:ext uri="{BB962C8B-B14F-4D97-AF65-F5344CB8AC3E}">
        <p14:creationId xmlns:p14="http://schemas.microsoft.com/office/powerpoint/2010/main" val="9612566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722851011"/>
              </p:ext>
            </p:extLst>
          </p:nvPr>
        </p:nvGraphicFramePr>
        <p:xfrm>
          <a:off x="1205345" y="1774142"/>
          <a:ext cx="7860824" cy="571168"/>
        </p:xfrm>
        <a:graphic>
          <a:graphicData uri="http://schemas.openxmlformats.org/drawingml/2006/table">
            <a:tbl>
              <a:tblPr firstRow="1" firstCol="1" bandRow="1">
                <a:tableStyleId>{69012ECD-51FC-41F1-AA8D-1B2483CD663E}</a:tableStyleId>
              </a:tblPr>
              <a:tblGrid>
                <a:gridCol w="1571127">
                  <a:extLst>
                    <a:ext uri="{9D8B030D-6E8A-4147-A177-3AD203B41FA5}">
                      <a16:colId xmlns:a16="http://schemas.microsoft.com/office/drawing/2014/main" xmlns="" val="3881324924"/>
                    </a:ext>
                  </a:extLst>
                </a:gridCol>
                <a:gridCol w="1573722">
                  <a:extLst>
                    <a:ext uri="{9D8B030D-6E8A-4147-A177-3AD203B41FA5}">
                      <a16:colId xmlns:a16="http://schemas.microsoft.com/office/drawing/2014/main" xmlns="" val="1555318653"/>
                    </a:ext>
                  </a:extLst>
                </a:gridCol>
                <a:gridCol w="1573722">
                  <a:extLst>
                    <a:ext uri="{9D8B030D-6E8A-4147-A177-3AD203B41FA5}">
                      <a16:colId xmlns:a16="http://schemas.microsoft.com/office/drawing/2014/main" xmlns="" val="3718538740"/>
                    </a:ext>
                  </a:extLst>
                </a:gridCol>
                <a:gridCol w="1573722">
                  <a:extLst>
                    <a:ext uri="{9D8B030D-6E8A-4147-A177-3AD203B41FA5}">
                      <a16:colId xmlns:a16="http://schemas.microsoft.com/office/drawing/2014/main" xmlns="" val="10287269"/>
                    </a:ext>
                  </a:extLst>
                </a:gridCol>
                <a:gridCol w="1568531">
                  <a:extLst>
                    <a:ext uri="{9D8B030D-6E8A-4147-A177-3AD203B41FA5}">
                      <a16:colId xmlns:a16="http://schemas.microsoft.com/office/drawing/2014/main" xmlns="" val="3414882021"/>
                    </a:ext>
                  </a:extLst>
                </a:gridCol>
              </a:tblGrid>
              <a:tr h="285584">
                <a:tc>
                  <a:txBody>
                    <a:bodyPr/>
                    <a:lstStyle/>
                    <a:p>
                      <a:pPr marL="0" marR="0">
                        <a:spcBef>
                          <a:spcPts val="0"/>
                        </a:spcBef>
                        <a:spcAft>
                          <a:spcPts val="0"/>
                        </a:spcAft>
                      </a:pPr>
                      <a:r>
                        <a:rPr lang="en-US" sz="1800">
                          <a:effectLst/>
                        </a:rPr>
                        <a:t>Pu</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Mu3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Vu3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62090027"/>
                  </a:ext>
                </a:extLst>
              </a:tr>
              <a:tr h="285584">
                <a:tc>
                  <a:txBody>
                    <a:bodyPr/>
                    <a:lstStyle/>
                    <a:p>
                      <a:pPr marL="0" marR="0">
                        <a:spcBef>
                          <a:spcPts val="0"/>
                        </a:spcBef>
                        <a:spcAft>
                          <a:spcPts val="0"/>
                        </a:spcAft>
                      </a:pPr>
                      <a:r>
                        <a:rPr lang="en-US" sz="1800">
                          <a:effectLst/>
                        </a:rPr>
                        <a:t>3405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65 KN.m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160 KN.m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a:effectLst/>
                        </a:rPr>
                        <a:t>38.14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800" dirty="0">
                          <a:effectLst/>
                        </a:rPr>
                        <a:t>198 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57102683"/>
                  </a:ext>
                </a:extLst>
              </a:tr>
            </a:tbl>
          </a:graphicData>
        </a:graphic>
      </p:graphicFrame>
      <mc:AlternateContent xmlns:mc="http://schemas.openxmlformats.org/markup-compatibility/2006" xmlns:a14="http://schemas.microsoft.com/office/drawing/2010/main">
        <mc:Choice Requires="a14">
          <p:sp>
            <p:nvSpPr>
              <p:cNvPr id="5" name="Rectangle 4"/>
              <p:cNvSpPr/>
              <p:nvPr/>
            </p:nvSpPr>
            <p:spPr>
              <a:xfrm>
                <a:off x="743960" y="2635683"/>
                <a:ext cx="6096000" cy="2288512"/>
              </a:xfrm>
              <a:prstGeom prst="rect">
                <a:avLst/>
              </a:prstGeom>
            </p:spPr>
            <p:txBody>
              <a:bodyPr>
                <a:spAutoFit/>
              </a:bodyPr>
              <a:lstStyle/>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So from equation of reciprocal method:</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𝛷</m:t>
                          </m:r>
                          <m:r>
                            <a:rPr lang="en-US" i="1">
                              <a:latin typeface="Cambria Math" panose="02040503050406030204" pitchFamily="18" charset="0"/>
                              <a:ea typeface="Calibri" panose="020F0502020204030204" pitchFamily="34" charset="0"/>
                              <a:cs typeface="Arial" panose="020B0604020202020204" pitchFamily="34" charset="0"/>
                            </a:rPr>
                            <m:t>𝑃𝑛</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𝛷</m:t>
                          </m:r>
                          <m:r>
                            <a:rPr lang="en-US" i="1">
                              <a:latin typeface="Cambria Math" panose="02040503050406030204" pitchFamily="18" charset="0"/>
                              <a:ea typeface="Calibri" panose="020F0502020204030204" pitchFamily="34" charset="0"/>
                              <a:cs typeface="Arial" panose="020B0604020202020204" pitchFamily="34" charset="0"/>
                            </a:rPr>
                            <m:t>𝑃𝑛𝑥</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𝛷</m:t>
                          </m:r>
                          <m:r>
                            <a:rPr lang="en-US" i="1">
                              <a:latin typeface="Cambria Math" panose="02040503050406030204" pitchFamily="18" charset="0"/>
                              <a:ea typeface="Calibri" panose="020F0502020204030204" pitchFamily="34" charset="0"/>
                              <a:cs typeface="Arial" panose="020B0604020202020204" pitchFamily="34" charset="0"/>
                            </a:rPr>
                            <m:t>𝑃𝑛𝑦</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𝛷</m:t>
                          </m:r>
                          <m:r>
                            <a:rPr lang="en-US" i="1">
                              <a:latin typeface="Cambria Math" panose="02040503050406030204" pitchFamily="18" charset="0"/>
                              <a:ea typeface="Calibri" panose="020F0502020204030204" pitchFamily="34" charset="0"/>
                              <a:cs typeface="Arial" panose="020B0604020202020204" pitchFamily="34" charset="0"/>
                            </a:rPr>
                            <m:t>𝑃𝑛</m:t>
                          </m:r>
                          <m:r>
                            <a:rPr lang="en-US" i="1">
                              <a:latin typeface="Cambria Math" panose="02040503050406030204" pitchFamily="18" charset="0"/>
                              <a:ea typeface="Calibri" panose="020F0502020204030204" pitchFamily="34" charset="0"/>
                              <a:cs typeface="Arial" panose="020B0604020202020204" pitchFamily="34" charset="0"/>
                            </a:rPr>
                            <m:t>0</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4410</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4292</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5922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12</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00029</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𝛷</m:t>
                      </m:r>
                      <m:r>
                        <a:rPr lang="en-US" i="1">
                          <a:latin typeface="Cambria Math" panose="02040503050406030204" pitchFamily="18" charset="0"/>
                          <a:ea typeface="Calibri" panose="020F0502020204030204" pitchFamily="34" charset="0"/>
                          <a:cs typeface="Arial" panose="020B0604020202020204" pitchFamily="34" charset="0"/>
                        </a:rPr>
                        <m:t>𝑃𝑛</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3437</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45</m:t>
                      </m:r>
                      <m:r>
                        <a:rPr lang="en-US" i="1">
                          <a:latin typeface="Cambria Math" panose="02040503050406030204" pitchFamily="18" charset="0"/>
                          <a:ea typeface="Calibri" panose="020F0502020204030204" pitchFamily="34" charset="0"/>
                          <a:cs typeface="Arial" panose="020B0604020202020204" pitchFamily="34" charset="0"/>
                        </a:rPr>
                        <m:t>&gt;</m:t>
                      </m:r>
                      <m:r>
                        <a:rPr lang="en-US" i="1">
                          <a:latin typeface="Cambria Math" panose="02040503050406030204" pitchFamily="18" charset="0"/>
                          <a:ea typeface="Calibri" panose="020F0502020204030204" pitchFamily="34" charset="0"/>
                          <a:cs typeface="Arial" panose="020B0604020202020204" pitchFamily="34" charset="0"/>
                        </a:rPr>
                        <m:t>3405</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𝑘𝑁</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𝑜𝑘</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743960" y="2635683"/>
                <a:ext cx="6096000" cy="2288512"/>
              </a:xfrm>
              <a:prstGeom prst="rect">
                <a:avLst/>
              </a:prstGeom>
              <a:blipFill>
                <a:blip r:embed="rId3"/>
                <a:stretch>
                  <a:fillRect t="-13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516771" y="5214568"/>
                <a:ext cx="5323189" cy="369332"/>
              </a:xfrm>
              <a:prstGeom prst="rect">
                <a:avLst/>
              </a:prstGeom>
            </p:spPr>
            <p:txBody>
              <a:bodyPr wrap="none">
                <a:spAutoFit/>
              </a:bodyPr>
              <a:lstStyle/>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So the assumption is true which </a:t>
                </a:r>
                <a:r>
                  <a:rPr lang="en-US" dirty="0" smtClean="0">
                    <a:latin typeface="Times New Roman" panose="02020603050405020304" pitchFamily="18" charset="0"/>
                    <a:ea typeface="Times New Roman" panose="02020603050405020304" pitchFamily="18" charset="0"/>
                    <a:cs typeface="Arial" panose="020B0604020202020204" pitchFamily="34" charset="0"/>
                  </a:rPr>
                  <a:t>is</a:t>
                </a:r>
                <a:r>
                  <a:rPr lang="ar-SA" dirty="0" smtClean="0">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𝜌</m:t>
                    </m:r>
                    <m:r>
                      <a:rPr lang="en-US" i="1" baseline="-25000">
                        <a:latin typeface="Cambria Math" panose="02040503050406030204" pitchFamily="18" charset="0"/>
                        <a:ea typeface="Calibri" panose="020F0502020204030204" pitchFamily="34" charset="0"/>
                        <a:cs typeface="Arial" panose="020B0604020202020204" pitchFamily="34" charset="0"/>
                      </a:rPr>
                      <m:t>𝑙</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0053</m:t>
                    </m:r>
                    <m:r>
                      <a:rPr lang="en-US" i="1">
                        <a:latin typeface="Cambria Math" panose="02040503050406030204" pitchFamily="18" charset="0"/>
                        <a:ea typeface="Calibri" panose="020F0502020204030204" pitchFamily="34" charset="0"/>
                        <a:cs typeface="Arial" panose="020B0604020202020204" pitchFamily="34" charset="0"/>
                      </a:rPr>
                      <m:t> </m:t>
                    </m:r>
                  </m:oMath>
                </a14:m>
                <a:endParaRPr lang="ar-SA" dirty="0" smtClean="0">
                  <a:latin typeface="Times New Roman" panose="02020603050405020304" pitchFamily="18" charset="0"/>
                  <a:ea typeface="Times New Roman" panose="02020603050405020304" pitchFamily="18"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516771" y="5214568"/>
                <a:ext cx="5323189" cy="369332"/>
              </a:xfrm>
              <a:prstGeom prst="rect">
                <a:avLst/>
              </a:prstGeom>
              <a:blipFill>
                <a:blip r:embed="rId4"/>
                <a:stretch>
                  <a:fillRect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166381877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2877445" y="1095269"/>
            <a:ext cx="6280958" cy="4049463"/>
          </a:xfrm>
          <a:prstGeom prst="rect">
            <a:avLst/>
          </a:prstGeom>
        </p:spPr>
      </p:pic>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mc:AlternateContent xmlns:mc="http://schemas.openxmlformats.org/markup-compatibility/2006" xmlns:a14="http://schemas.microsoft.com/office/drawing/2010/main">
        <mc:Choice Requires="a14">
          <p:sp>
            <p:nvSpPr>
              <p:cNvPr id="4" name="Rectangle 3"/>
              <p:cNvSpPr/>
              <p:nvPr/>
            </p:nvSpPr>
            <p:spPr>
              <a:xfrm>
                <a:off x="0" y="4908441"/>
                <a:ext cx="9735684" cy="2073581"/>
              </a:xfrm>
              <a:prstGeom prst="rect">
                <a:avLst/>
              </a:prstGeom>
            </p:spPr>
            <p:txBody>
              <a:bodyPr wrap="square">
                <a:spAutoFit/>
              </a:bodyPr>
              <a:lstStyle/>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Check for </a:t>
                </a: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𝜌</m:t>
                    </m:r>
                    <m:r>
                      <a:rPr lang="en-US" i="1" baseline="-25000">
                        <a:latin typeface="Cambria Math" panose="02040503050406030204" pitchFamily="18" charset="0"/>
                        <a:ea typeface="Calibri" panose="020F0502020204030204" pitchFamily="34" charset="0"/>
                        <a:cs typeface="Arial" panose="020B0604020202020204" pitchFamily="34" charset="0"/>
                      </a:rPr>
                      <m:t>𝑙</m:t>
                    </m:r>
                    <m:r>
                      <a:rPr lang="en-US" i="1" baseline="-25000">
                        <a:latin typeface="Cambria Math" panose="02040503050406030204" pitchFamily="18" charset="0"/>
                        <a:ea typeface="Calibri" panose="020F0502020204030204" pitchFamily="34" charset="0"/>
                        <a:cs typeface="Arial" panose="020B0604020202020204" pitchFamily="34" charset="0"/>
                      </a:rPr>
                      <m:t> </m:t>
                    </m:r>
                    <m:r>
                      <a:rPr lang="en-US" i="1" baseline="-25000">
                        <a:latin typeface="Cambria Math" panose="02040503050406030204" pitchFamily="18" charset="0"/>
                        <a:ea typeface="Calibri" panose="020F0502020204030204" pitchFamily="34" charset="0"/>
                        <a:cs typeface="Arial" panose="020B0604020202020204" pitchFamily="34" charset="0"/>
                      </a:rPr>
                      <m:t>𝑚𝑖𝑛</m:t>
                    </m:r>
                    <m:r>
                      <a:rPr lang="en-US">
                        <a:latin typeface="Cambria Math" panose="02040503050406030204" pitchFamily="18" charset="0"/>
                        <a:ea typeface="Calibri" panose="020F0502020204030204" pitchFamily="34" charset="0"/>
                        <a:cs typeface="Arial" panose="020B0604020202020204" pitchFamily="34" charset="0"/>
                      </a:rPr>
                      <m:t> </m:t>
                    </m:r>
                  </m:oMath>
                </a14:m>
                <a:r>
                  <a:rPr lang="en-US" dirty="0">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𝜌</m:t>
                      </m:r>
                      <m:r>
                        <a:rPr lang="en-US" i="1">
                          <a:latin typeface="Cambria Math" panose="02040503050406030204" pitchFamily="18" charset="0"/>
                          <a:ea typeface="Times New Roman" panose="02020603050405020304" pitchFamily="18" charset="0"/>
                          <a:cs typeface="Arial" panose="020B0604020202020204" pitchFamily="34" charset="0"/>
                        </a:rPr>
                        <m:t>𝑙</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𝑚𝑖𝑛</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𝑚𝑎𝑥</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0025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h</m:t>
                      </m:r>
                      <m:r>
                        <a:rPr lang="en-US" i="1">
                          <a:latin typeface="Cambria Math" panose="02040503050406030204" pitchFamily="18" charset="0"/>
                          <a:ea typeface="Times New Roman" panose="02020603050405020304" pitchFamily="18" charset="0"/>
                          <a:cs typeface="Arial" panose="020B0604020202020204" pitchFamily="34" charset="0"/>
                        </a:rPr>
                        <m:t>𝑤</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𝐿𝑤</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𝜌</m:t>
                      </m:r>
                      <m:r>
                        <a:rPr lang="en-US" i="1">
                          <a:latin typeface="Cambria Math" panose="02040503050406030204" pitchFamily="18" charset="0"/>
                          <a:ea typeface="Times New Roman" panose="02020603050405020304" pitchFamily="18" charset="0"/>
                          <a:cs typeface="Arial" panose="020B0604020202020204" pitchFamily="34" charset="0"/>
                        </a:rPr>
                        <m:t>𝑡</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0025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0025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0025</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Since,</a:t>
                </a:r>
                <a14:m>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𝜌</m:t>
                    </m:r>
                    <m:r>
                      <a:rPr lang="en-US" i="1">
                        <a:latin typeface="Cambria Math" panose="02040503050406030204" pitchFamily="18" charset="0"/>
                        <a:ea typeface="Times New Roman" panose="02020603050405020304" pitchFamily="18" charset="0"/>
                        <a:cs typeface="Arial" panose="020B0604020202020204" pitchFamily="34" charset="0"/>
                      </a:rPr>
                      <m:t>𝑙</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0053</m:t>
                    </m:r>
                    <m:r>
                      <a:rPr lang="en-US" i="1">
                        <a:latin typeface="Cambria Math" panose="02040503050406030204" pitchFamily="18" charset="0"/>
                        <a:ea typeface="Times New Roman" panose="02020603050405020304" pitchFamily="18" charset="0"/>
                        <a:cs typeface="Arial" panose="020B0604020202020204" pitchFamily="34" charset="0"/>
                      </a:rPr>
                      <m:t>&gt; </m:t>
                    </m:r>
                    <m:r>
                      <a:rPr lang="en-US" i="1">
                        <a:latin typeface="Cambria Math" panose="02040503050406030204" pitchFamily="18" charset="0"/>
                        <a:ea typeface="Times New Roman" panose="02020603050405020304" pitchFamily="18" charset="0"/>
                        <a:cs typeface="Arial" panose="020B0604020202020204" pitchFamily="34" charset="0"/>
                      </a:rPr>
                      <m:t>𝜌</m:t>
                    </m:r>
                    <m:r>
                      <a:rPr lang="en-US" i="1">
                        <a:latin typeface="Cambria Math" panose="02040503050406030204" pitchFamily="18" charset="0"/>
                        <a:ea typeface="Times New Roman" panose="02020603050405020304" pitchFamily="18" charset="0"/>
                        <a:cs typeface="Arial" panose="020B0604020202020204" pitchFamily="34" charset="0"/>
                      </a:rPr>
                      <m:t>𝑙</m:t>
                    </m:r>
                    <m:func>
                      <m:funcPr>
                        <m:ctrlPr>
                          <a:rPr lang="en-US" i="1">
                            <a:latin typeface="Cambria Math" panose="02040503050406030204" pitchFamily="18" charset="0"/>
                            <a:ea typeface="Times New Roman" panose="02020603050405020304" pitchFamily="18" charset="0"/>
                            <a:cs typeface="Arial" panose="020B0604020202020204" pitchFamily="34" charset="0"/>
                          </a:rPr>
                        </m:ctrlPr>
                      </m:funcPr>
                      <m:fName>
                        <m:r>
                          <m:rPr>
                            <m:sty m:val="p"/>
                          </m:rPr>
                          <a:rPr lang="en-US">
                            <a:latin typeface="Cambria Math" panose="02040503050406030204" pitchFamily="18" charset="0"/>
                            <a:ea typeface="Times New Roman" panose="02020603050405020304" pitchFamily="18" charset="0"/>
                            <a:cs typeface="Arial" panose="020B0604020202020204" pitchFamily="34" charset="0"/>
                          </a:rPr>
                          <m:t>min</m:t>
                        </m:r>
                      </m:fName>
                      <m:e>
                        <m:r>
                          <a:rPr lang="en-US" i="1">
                            <a:latin typeface="Cambria Math" panose="02040503050406030204" pitchFamily="18" charset="0"/>
                            <a:ea typeface="Times New Roman" panose="02020603050405020304" pitchFamily="18" charset="0"/>
                            <a:cs typeface="Arial" panose="020B0604020202020204" pitchFamily="34" charset="0"/>
                          </a:rPr>
                          <m:t>  </m:t>
                        </m:r>
                      </m:e>
                    </m:func>
                    <m:r>
                      <a:rPr lang="en-US" i="1">
                        <a:latin typeface="Cambria Math" panose="02040503050406030204" pitchFamily="18" charset="0"/>
                        <a:ea typeface="Times New Roman" panose="02020603050405020304" pitchFamily="18" charset="0"/>
                        <a:cs typeface="Cambria Math" panose="02040503050406030204" pitchFamily="18" charset="0"/>
                      </a:rPr>
                      <m:t>≫≫≫</m:t>
                    </m:r>
                    <m:r>
                      <a:rPr lang="en-US" i="1">
                        <a:latin typeface="Cambria Math" panose="02040503050406030204" pitchFamily="18" charset="0"/>
                        <a:ea typeface="Times New Roman" panose="02020603050405020304" pitchFamily="18" charset="0"/>
                        <a:cs typeface="Arial" panose="020B0604020202020204" pitchFamily="34" charset="0"/>
                      </a:rPr>
                      <m:t>𝑂𝐾</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So, </a:t>
                </a:r>
                <a14:m>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𝐴𝑣</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0053</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300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1400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2226</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m:t>
                    </m:r>
                    <m:sSup>
                      <m:sSupPr>
                        <m:ctrlPr>
                          <a:rPr lang="en-US" i="1">
                            <a:latin typeface="Cambria Math" panose="02040503050406030204" pitchFamily="18" charset="0"/>
                            <a:ea typeface="Times New Roman" panose="02020603050405020304" pitchFamily="18" charset="0"/>
                            <a:cs typeface="Arial" panose="020B0604020202020204" pitchFamily="34" charset="0"/>
                          </a:rPr>
                        </m:ctrlPr>
                      </m:sSupPr>
                      <m:e>
                        <m:r>
                          <a:rPr lang="en-US" i="1">
                            <a:latin typeface="Cambria Math" panose="02040503050406030204" pitchFamily="18" charset="0"/>
                            <a:ea typeface="Times New Roman" panose="02020603050405020304" pitchFamily="18" charset="0"/>
                            <a:cs typeface="Arial" panose="020B0604020202020204" pitchFamily="34" charset="0"/>
                          </a:rPr>
                          <m:t>𝑚</m:t>
                        </m:r>
                      </m:e>
                      <m:sup>
                        <m:r>
                          <a:rPr lang="en-US" i="1">
                            <a:latin typeface="Cambria Math" panose="02040503050406030204" pitchFamily="18" charset="0"/>
                            <a:ea typeface="Times New Roman" panose="02020603050405020304" pitchFamily="18" charset="0"/>
                            <a:cs typeface="Arial" panose="020B0604020202020204" pitchFamily="34" charset="0"/>
                          </a:rPr>
                          <m:t>2</m:t>
                        </m:r>
                      </m:sup>
                    </m:sSup>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1</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4</m:t>
                    </m:r>
                    <m:r>
                      <a:rPr lang="en-US" i="1">
                        <a:latin typeface="Cambria Math" panose="02040503050406030204" pitchFamily="18" charset="0"/>
                        <a:ea typeface="Times New Roman" panose="02020603050405020304" pitchFamily="18" charset="0"/>
                        <a:cs typeface="Arial" panose="020B0604020202020204" pitchFamily="34" charset="0"/>
                      </a:rPr>
                      <m:t>𝑚</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4</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16</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𝑖𝑛</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𝑒𝑎𝑐</m:t>
                    </m:r>
                    <m:r>
                      <a:rPr lang="en-US" i="1">
                        <a:latin typeface="Cambria Math" panose="02040503050406030204" pitchFamily="18" charset="0"/>
                        <a:ea typeface="Times New Roman" panose="02020603050405020304" pitchFamily="18" charset="0"/>
                        <a:cs typeface="Arial" panose="020B0604020202020204" pitchFamily="34" charset="0"/>
                      </a:rPr>
                      <m:t>h</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𝑓𝑎𝑐𝑒</m:t>
                    </m:r>
                    <m:r>
                      <a:rPr lang="en-US" i="1">
                        <a:latin typeface="Cambria Math" panose="02040503050406030204" pitchFamily="18" charset="0"/>
                        <a:ea typeface="Times New Roman" panose="02020603050405020304" pitchFamily="18" charset="0"/>
                        <a:cs typeface="Arial" panose="020B0604020202020204" pitchFamily="34" charset="0"/>
                      </a:rPr>
                      <m:t>)</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6858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0" y="4908441"/>
                <a:ext cx="9735684" cy="2073581"/>
              </a:xfrm>
              <a:prstGeom prst="rect">
                <a:avLst/>
              </a:prstGeom>
              <a:blipFill>
                <a:blip r:embed="rId4"/>
                <a:stretch>
                  <a:fillRect t="-1471"/>
                </a:stretch>
              </a:blipFill>
            </p:spPr>
            <p:txBody>
              <a:bodyPr/>
              <a:lstStyle/>
              <a:p>
                <a:r>
                  <a:rPr lang="en-US">
                    <a:noFill/>
                  </a:rPr>
                  <a:t> </a:t>
                </a:r>
              </a:p>
            </p:txBody>
          </p:sp>
        </mc:Fallback>
      </mc:AlternateContent>
    </p:spTree>
    <p:extLst>
      <p:ext uri="{BB962C8B-B14F-4D97-AF65-F5344CB8AC3E}">
        <p14:creationId xmlns:p14="http://schemas.microsoft.com/office/powerpoint/2010/main" val="118459291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shear wall:</a:t>
            </a:r>
            <a:endParaRPr 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1" y="781079"/>
            <a:ext cx="5165148" cy="5802950"/>
          </a:xfrm>
          <a:prstGeom prst="rect">
            <a:avLst/>
          </a:prstGeom>
        </p:spPr>
      </p:pic>
    </p:spTree>
    <p:extLst>
      <p:ext uri="{BB962C8B-B14F-4D97-AF65-F5344CB8AC3E}">
        <p14:creationId xmlns:p14="http://schemas.microsoft.com/office/powerpoint/2010/main" val="3150253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stairs:</a:t>
            </a:r>
            <a:endParaRPr lang="en-US" sz="2400" dirty="0"/>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678334" y="2189018"/>
            <a:ext cx="6883774" cy="3338945"/>
          </a:xfrm>
          <a:prstGeom prst="rect">
            <a:avLst/>
          </a:prstGeom>
        </p:spPr>
      </p:pic>
      <p:sp>
        <p:nvSpPr>
          <p:cNvPr id="4" name="TextBox 3"/>
          <p:cNvSpPr txBox="1"/>
          <p:nvPr/>
        </p:nvSpPr>
        <p:spPr>
          <a:xfrm>
            <a:off x="3920836" y="5790715"/>
            <a:ext cx="3089564" cy="369332"/>
          </a:xfrm>
          <a:prstGeom prst="rect">
            <a:avLst/>
          </a:prstGeom>
          <a:noFill/>
        </p:spPr>
        <p:txBody>
          <a:bodyPr wrap="square" rtlCol="0">
            <a:spAutoFit/>
          </a:bodyPr>
          <a:lstStyle/>
          <a:p>
            <a:r>
              <a:rPr lang="en-US" dirty="0" smtClean="0"/>
              <a:t>Thickness: 20 cm</a:t>
            </a:r>
            <a:endParaRPr lang="en-US" dirty="0"/>
          </a:p>
        </p:txBody>
      </p:sp>
    </p:spTree>
    <p:extLst>
      <p:ext uri="{BB962C8B-B14F-4D97-AF65-F5344CB8AC3E}">
        <p14:creationId xmlns:p14="http://schemas.microsoft.com/office/powerpoint/2010/main" val="178786558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stairs:</a:t>
            </a:r>
            <a:endParaRPr lang="en-US" sz="2400" dirty="0"/>
          </a:p>
        </p:txBody>
      </p:sp>
      <p:sp>
        <p:nvSpPr>
          <p:cNvPr id="5" name="Rectangle 4"/>
          <p:cNvSpPr/>
          <p:nvPr/>
        </p:nvSpPr>
        <p:spPr>
          <a:xfrm>
            <a:off x="1165622" y="1626967"/>
            <a:ext cx="1239442" cy="430887"/>
          </a:xfrm>
          <a:prstGeom prst="rect">
            <a:avLst/>
          </a:prstGeom>
        </p:spPr>
        <p:txBody>
          <a:bodyPr wrap="none">
            <a:spAutoFit/>
          </a:bodyPr>
          <a:lstStyle/>
          <a:p>
            <a:r>
              <a:rPr lang="ar-SA" sz="2200" dirty="0"/>
              <a:t>1</a:t>
            </a:r>
            <a:r>
              <a:rPr lang="en-US" sz="2200" dirty="0"/>
              <a:t>) Loads</a:t>
            </a:r>
          </a:p>
        </p:txBody>
      </p:sp>
      <mc:AlternateContent xmlns:mc="http://schemas.openxmlformats.org/markup-compatibility/2006" xmlns:a14="http://schemas.microsoft.com/office/drawing/2010/main">
        <mc:Choice Requires="a14">
          <p:sp>
            <p:nvSpPr>
              <p:cNvPr id="7" name="Rectangle 6"/>
              <p:cNvSpPr/>
              <p:nvPr/>
            </p:nvSpPr>
            <p:spPr>
              <a:xfrm>
                <a:off x="1137451" y="2343788"/>
                <a:ext cx="5309017" cy="400110"/>
              </a:xfrm>
              <a:prstGeom prst="rect">
                <a:avLst/>
              </a:prstGeom>
            </p:spPr>
            <p:txBody>
              <a:bodyPr wrap="none">
                <a:spAutoFit/>
              </a:bodyPr>
              <a:lstStyle/>
              <a:p>
                <a:pPr lvl="0" algn="just"/>
                <a:r>
                  <a:rPr lang="en-US" sz="2000" dirty="0">
                    <a:latin typeface="Times New Roman" panose="02020603050405020304" pitchFamily="18" charset="0"/>
                    <a:ea typeface="Times New Roman" panose="02020603050405020304" pitchFamily="18" charset="0"/>
                    <a:cs typeface="Arial" panose="020B0604020202020204" pitchFamily="34" charset="0"/>
                  </a:rPr>
                  <a:t>The own weight of stairs </a:t>
                </a:r>
                <a14:m>
                  <m:oMath xmlns:m="http://schemas.openxmlformats.org/officeDocument/2006/math">
                    <m:r>
                      <a:rPr lang="en-US" sz="2000" i="1">
                        <a:latin typeface="Cambria Math" panose="02040503050406030204" pitchFamily="18" charset="0"/>
                        <a:ea typeface="Times New Roman" panose="02020603050405020304" pitchFamily="18" charset="0"/>
                        <a:cs typeface="Arial" panose="020B0604020202020204" pitchFamily="34" charset="0"/>
                      </a:rPr>
                      <m:t>= </m:t>
                    </m:r>
                    <m:r>
                      <a:rPr lang="en-US" sz="2000" i="1">
                        <a:latin typeface="Cambria Math" panose="02040503050406030204" pitchFamily="18" charset="0"/>
                        <a:ea typeface="Times New Roman" panose="02020603050405020304" pitchFamily="18" charset="0"/>
                        <a:cs typeface="Arial" panose="020B0604020202020204" pitchFamily="34" charset="0"/>
                      </a:rPr>
                      <m:t>0</m:t>
                    </m:r>
                    <m:r>
                      <a:rPr lang="en-US" sz="2000" i="1">
                        <a:latin typeface="Cambria Math" panose="02040503050406030204" pitchFamily="18" charset="0"/>
                        <a:ea typeface="Times New Roman" panose="02020603050405020304" pitchFamily="18" charset="0"/>
                        <a:cs typeface="Arial" panose="020B0604020202020204" pitchFamily="34" charset="0"/>
                      </a:rPr>
                      <m:t>.</m:t>
                    </m:r>
                    <m:r>
                      <a:rPr lang="en-US" sz="2000" i="1">
                        <a:latin typeface="Cambria Math" panose="02040503050406030204" pitchFamily="18" charset="0"/>
                        <a:ea typeface="Times New Roman" panose="02020603050405020304" pitchFamily="18" charset="0"/>
                        <a:cs typeface="Arial" panose="020B0604020202020204" pitchFamily="34" charset="0"/>
                      </a:rPr>
                      <m:t>2</m:t>
                    </m:r>
                    <m:r>
                      <a:rPr lang="en-US" sz="2000" i="1">
                        <a:latin typeface="Cambria Math" panose="02040503050406030204" pitchFamily="18" charset="0"/>
                        <a:ea typeface="Times New Roman" panose="02020603050405020304" pitchFamily="18" charset="0"/>
                        <a:cs typeface="Arial" panose="020B0604020202020204" pitchFamily="34" charset="0"/>
                      </a:rPr>
                      <m:t>∗</m:t>
                    </m:r>
                    <m:r>
                      <a:rPr lang="en-US" sz="2000" i="1">
                        <a:latin typeface="Cambria Math" panose="02040503050406030204" pitchFamily="18" charset="0"/>
                        <a:ea typeface="Times New Roman" panose="02020603050405020304" pitchFamily="18" charset="0"/>
                        <a:cs typeface="Arial" panose="020B0604020202020204" pitchFamily="34" charset="0"/>
                      </a:rPr>
                      <m:t>25</m:t>
                    </m:r>
                    <m:r>
                      <a:rPr lang="en-US" sz="2000" i="1">
                        <a:latin typeface="Cambria Math" panose="02040503050406030204" pitchFamily="18" charset="0"/>
                        <a:ea typeface="Times New Roman" panose="02020603050405020304" pitchFamily="18" charset="0"/>
                        <a:cs typeface="Arial" panose="020B0604020202020204" pitchFamily="34" charset="0"/>
                      </a:rPr>
                      <m:t>=</m:t>
                    </m:r>
                    <m:r>
                      <a:rPr lang="en-US" sz="2000" i="1">
                        <a:latin typeface="Cambria Math" panose="02040503050406030204" pitchFamily="18" charset="0"/>
                        <a:ea typeface="Times New Roman" panose="02020603050405020304" pitchFamily="18" charset="0"/>
                        <a:cs typeface="Arial" panose="020B0604020202020204" pitchFamily="34" charset="0"/>
                      </a:rPr>
                      <m:t>5</m:t>
                    </m:r>
                    <m:r>
                      <a:rPr lang="en-US" sz="2000" i="1">
                        <a:latin typeface="Cambria Math" panose="02040503050406030204" pitchFamily="18" charset="0"/>
                        <a:ea typeface="Times New Roman" panose="02020603050405020304" pitchFamily="18" charset="0"/>
                        <a:cs typeface="Arial" panose="020B0604020202020204" pitchFamily="34" charset="0"/>
                      </a:rPr>
                      <m:t> </m:t>
                    </m:r>
                    <m:r>
                      <a:rPr lang="en-US" sz="2000" i="1">
                        <a:latin typeface="Cambria Math" panose="02040503050406030204" pitchFamily="18" charset="0"/>
                        <a:ea typeface="Times New Roman" panose="02020603050405020304" pitchFamily="18" charset="0"/>
                        <a:cs typeface="Arial" panose="020B0604020202020204" pitchFamily="34" charset="0"/>
                      </a:rPr>
                      <m:t>𝑘𝑁</m:t>
                    </m:r>
                    <m:r>
                      <a:rPr lang="en-US" sz="2000" i="1">
                        <a:latin typeface="Cambria Math" panose="02040503050406030204" pitchFamily="18" charset="0"/>
                        <a:ea typeface="Times New Roman" panose="02020603050405020304" pitchFamily="18" charset="0"/>
                        <a:cs typeface="Arial" panose="020B0604020202020204" pitchFamily="34" charset="0"/>
                      </a:rPr>
                      <m:t>/</m:t>
                    </m:r>
                    <m:sSup>
                      <m:sSupPr>
                        <m:ctrlPr>
                          <a:rPr lang="en-US" sz="2000" i="1">
                            <a:latin typeface="Cambria Math" panose="02040503050406030204" pitchFamily="18" charset="0"/>
                            <a:ea typeface="Times New Roman" panose="02020603050405020304" pitchFamily="18" charset="0"/>
                            <a:cs typeface="Arial" panose="020B0604020202020204" pitchFamily="34" charset="0"/>
                          </a:rPr>
                        </m:ctrlPr>
                      </m:sSupPr>
                      <m:e>
                        <m:r>
                          <a:rPr lang="en-US" sz="2000" i="1">
                            <a:latin typeface="Cambria Math" panose="02040503050406030204" pitchFamily="18" charset="0"/>
                            <a:ea typeface="Times New Roman" panose="02020603050405020304" pitchFamily="18" charset="0"/>
                            <a:cs typeface="Arial" panose="020B0604020202020204" pitchFamily="34" charset="0"/>
                          </a:rPr>
                          <m:t>𝑚</m:t>
                        </m:r>
                      </m:e>
                      <m:sup>
                        <m:r>
                          <a:rPr lang="en-US" sz="2000" i="1">
                            <a:latin typeface="Cambria Math" panose="02040503050406030204" pitchFamily="18" charset="0"/>
                            <a:ea typeface="Times New Roman" panose="02020603050405020304" pitchFamily="18" charset="0"/>
                            <a:cs typeface="Arial" panose="020B0604020202020204" pitchFamily="34" charset="0"/>
                          </a:rPr>
                          <m:t>2</m:t>
                        </m:r>
                      </m:sup>
                    </m:sSup>
                  </m:oMath>
                </a14:m>
                <a:endParaRPr lang="en-US" sz="2000"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137451" y="2343788"/>
                <a:ext cx="5309017" cy="400110"/>
              </a:xfrm>
              <a:prstGeom prst="rect">
                <a:avLst/>
              </a:prstGeom>
              <a:blipFill>
                <a:blip r:embed="rId3"/>
                <a:stretch>
                  <a:fillRect l="-1264" t="-7576" b="-257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165622" y="3022661"/>
                <a:ext cx="2518895" cy="400110"/>
              </a:xfrm>
              <a:prstGeom prst="rect">
                <a:avLst/>
              </a:prstGeom>
            </p:spPr>
            <p:txBody>
              <a:bodyPr wrap="none">
                <a:spAutoFit/>
              </a:bodyPr>
              <a:lstStyle/>
              <a:p>
                <a:pPr lvl="0" algn="just"/>
                <a:r>
                  <a:rPr lang="en-US" sz="2000" dirty="0" smtClean="0">
                    <a:latin typeface="Times New Roman" panose="02020603050405020304" pitchFamily="18" charset="0"/>
                    <a:ea typeface="Times New Roman" panose="02020603050405020304" pitchFamily="18" charset="0"/>
                    <a:cs typeface="Arial" panose="020B0604020202020204" pitchFamily="34" charset="0"/>
                  </a:rPr>
                  <a:t>L</a:t>
                </a:r>
                <a14:m>
                  <m:oMath xmlns:m="http://schemas.openxmlformats.org/officeDocument/2006/math">
                    <m:r>
                      <m:rPr>
                        <m:sty m:val="p"/>
                      </m:rPr>
                      <a:rPr lang="en-US" sz="2000" b="0" i="0" smtClean="0">
                        <a:latin typeface="Cambria Math" panose="02040503050406030204" pitchFamily="18" charset="0"/>
                        <a:ea typeface="Times New Roman" panose="02020603050405020304" pitchFamily="18" charset="0"/>
                        <a:cs typeface="Arial" panose="020B0604020202020204" pitchFamily="34" charset="0"/>
                      </a:rPr>
                      <m:t>ive</m:t>
                    </m:r>
                    <m:r>
                      <a:rPr lang="en-US" sz="2000" b="0" i="0" smtClean="0">
                        <a:latin typeface="Cambria Math" panose="02040503050406030204" pitchFamily="18" charset="0"/>
                        <a:ea typeface="Times New Roman" panose="02020603050405020304" pitchFamily="18" charset="0"/>
                        <a:cs typeface="Arial" panose="020B0604020202020204" pitchFamily="34" charset="0"/>
                      </a:rPr>
                      <m:t> </m:t>
                    </m:r>
                    <m:r>
                      <m:rPr>
                        <m:sty m:val="p"/>
                      </m:rPr>
                      <a:rPr lang="en-US" sz="2000" b="0" i="0" smtClean="0">
                        <a:latin typeface="Cambria Math" panose="02040503050406030204" pitchFamily="18" charset="0"/>
                        <a:ea typeface="Times New Roman" panose="02020603050405020304" pitchFamily="18" charset="0"/>
                        <a:cs typeface="Arial" panose="020B0604020202020204" pitchFamily="34" charset="0"/>
                      </a:rPr>
                      <m:t>load</m:t>
                    </m:r>
                    <m:r>
                      <a:rPr lang="en-US" sz="2000" i="1">
                        <a:latin typeface="Cambria Math" panose="02040503050406030204" pitchFamily="18" charset="0"/>
                        <a:ea typeface="Times New Roman" panose="02020603050405020304" pitchFamily="18" charset="0"/>
                        <a:cs typeface="Arial" panose="020B0604020202020204" pitchFamily="34" charset="0"/>
                      </a:rPr>
                      <m:t>=</m:t>
                    </m:r>
                    <m:r>
                      <a:rPr lang="en-US" sz="2000" b="0" i="1" smtClean="0">
                        <a:latin typeface="Cambria Math" panose="02040503050406030204" pitchFamily="18" charset="0"/>
                        <a:ea typeface="Times New Roman" panose="02020603050405020304" pitchFamily="18" charset="0"/>
                        <a:cs typeface="Arial" panose="020B0604020202020204" pitchFamily="34" charset="0"/>
                      </a:rPr>
                      <m:t>5</m:t>
                    </m:r>
                    <m:r>
                      <a:rPr lang="en-US" sz="2000" b="0" i="1" smtClean="0">
                        <a:latin typeface="Cambria Math" panose="02040503050406030204" pitchFamily="18" charset="0"/>
                        <a:ea typeface="Times New Roman" panose="02020603050405020304" pitchFamily="18" charset="0"/>
                        <a:cs typeface="Arial" panose="020B0604020202020204" pitchFamily="34" charset="0"/>
                      </a:rPr>
                      <m:t> </m:t>
                    </m:r>
                    <m:r>
                      <a:rPr lang="en-US" sz="2000" i="1">
                        <a:latin typeface="Cambria Math" panose="02040503050406030204" pitchFamily="18" charset="0"/>
                        <a:ea typeface="Times New Roman" panose="02020603050405020304" pitchFamily="18" charset="0"/>
                        <a:cs typeface="Arial" panose="020B0604020202020204" pitchFamily="34" charset="0"/>
                      </a:rPr>
                      <m:t>𝑘𝑁</m:t>
                    </m:r>
                    <m:r>
                      <a:rPr lang="en-US" sz="2000" i="1">
                        <a:latin typeface="Cambria Math" panose="02040503050406030204" pitchFamily="18" charset="0"/>
                        <a:ea typeface="Times New Roman" panose="02020603050405020304" pitchFamily="18" charset="0"/>
                        <a:cs typeface="Arial" panose="020B0604020202020204" pitchFamily="34" charset="0"/>
                      </a:rPr>
                      <m:t>/</m:t>
                    </m:r>
                    <m:sSup>
                      <m:sSupPr>
                        <m:ctrlPr>
                          <a:rPr lang="en-US" sz="2000" i="1">
                            <a:latin typeface="Cambria Math" panose="02040503050406030204" pitchFamily="18" charset="0"/>
                            <a:ea typeface="Times New Roman" panose="02020603050405020304" pitchFamily="18" charset="0"/>
                            <a:cs typeface="Arial" panose="020B0604020202020204" pitchFamily="34" charset="0"/>
                          </a:rPr>
                        </m:ctrlPr>
                      </m:sSupPr>
                      <m:e>
                        <m:r>
                          <a:rPr lang="en-US" sz="2000" i="1">
                            <a:latin typeface="Cambria Math" panose="02040503050406030204" pitchFamily="18" charset="0"/>
                            <a:ea typeface="Times New Roman" panose="02020603050405020304" pitchFamily="18" charset="0"/>
                            <a:cs typeface="Arial" panose="020B0604020202020204" pitchFamily="34" charset="0"/>
                          </a:rPr>
                          <m:t>𝑚</m:t>
                        </m:r>
                      </m:e>
                      <m:sup>
                        <m:r>
                          <a:rPr lang="en-US" sz="2000" i="1">
                            <a:latin typeface="Cambria Math" panose="02040503050406030204" pitchFamily="18" charset="0"/>
                            <a:ea typeface="Times New Roman" panose="02020603050405020304" pitchFamily="18" charset="0"/>
                            <a:cs typeface="Arial" panose="020B0604020202020204" pitchFamily="34" charset="0"/>
                          </a:rPr>
                          <m:t>2</m:t>
                        </m:r>
                      </m:sup>
                    </m:sSup>
                  </m:oMath>
                </a14:m>
                <a:endParaRPr lang="en-US" sz="2000"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1165622" y="3022661"/>
                <a:ext cx="2518895" cy="400110"/>
              </a:xfrm>
              <a:prstGeom prst="rect">
                <a:avLst/>
              </a:prstGeom>
              <a:blipFill>
                <a:blip r:embed="rId4"/>
                <a:stretch>
                  <a:fillRect l="-2421" t="-9231" b="-2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137451" y="3809515"/>
                <a:ext cx="4248535" cy="400110"/>
              </a:xfrm>
              <a:prstGeom prst="rect">
                <a:avLst/>
              </a:prstGeom>
            </p:spPr>
            <p:txBody>
              <a:bodyPr wrap="none">
                <a:spAutoFit/>
              </a:bodyPr>
              <a:lstStyle/>
              <a:p>
                <a:pPr lvl="0" algn="just"/>
                <a:r>
                  <a:rPr lang="en-US" sz="2000" dirty="0" smtClean="0">
                    <a:latin typeface="Times New Roman" panose="02020603050405020304" pitchFamily="18" charset="0"/>
                    <a:ea typeface="Times New Roman" panose="02020603050405020304" pitchFamily="18" charset="0"/>
                    <a:cs typeface="Arial" panose="020B0604020202020204" pitchFamily="34" charset="0"/>
                  </a:rPr>
                  <a:t>S</a:t>
                </a:r>
                <a14:m>
                  <m:oMath xmlns:m="http://schemas.openxmlformats.org/officeDocument/2006/math">
                    <m:r>
                      <m:rPr>
                        <m:sty m:val="p"/>
                      </m:rPr>
                      <a:rPr lang="en-US" sz="2000" b="0" i="0" smtClean="0">
                        <a:latin typeface="Cambria Math" panose="02040503050406030204" pitchFamily="18" charset="0"/>
                        <a:ea typeface="Times New Roman" panose="02020603050405020304" pitchFamily="18" charset="0"/>
                        <a:cs typeface="Arial" panose="020B0604020202020204" pitchFamily="34" charset="0"/>
                      </a:rPr>
                      <m:t>uper</m:t>
                    </m:r>
                    <m:r>
                      <a:rPr lang="en-US" sz="2000" b="0" i="0" smtClean="0">
                        <a:latin typeface="Cambria Math" panose="02040503050406030204" pitchFamily="18" charset="0"/>
                        <a:ea typeface="Times New Roman" panose="02020603050405020304" pitchFamily="18" charset="0"/>
                        <a:cs typeface="Arial" panose="020B0604020202020204" pitchFamily="34" charset="0"/>
                      </a:rPr>
                      <m:t> </m:t>
                    </m:r>
                    <m:r>
                      <m:rPr>
                        <m:sty m:val="p"/>
                      </m:rPr>
                      <a:rPr lang="en-US" sz="2000" b="0" i="0" smtClean="0">
                        <a:latin typeface="Cambria Math" panose="02040503050406030204" pitchFamily="18" charset="0"/>
                        <a:ea typeface="Times New Roman" panose="02020603050405020304" pitchFamily="18" charset="0"/>
                        <a:cs typeface="Arial" panose="020B0604020202020204" pitchFamily="34" charset="0"/>
                      </a:rPr>
                      <m:t>Imposed</m:t>
                    </m:r>
                    <m:r>
                      <a:rPr lang="en-US" sz="2000" b="0" i="0" smtClean="0">
                        <a:latin typeface="Cambria Math" panose="02040503050406030204" pitchFamily="18" charset="0"/>
                        <a:ea typeface="Times New Roman" panose="02020603050405020304" pitchFamily="18" charset="0"/>
                        <a:cs typeface="Arial" panose="020B0604020202020204" pitchFamily="34" charset="0"/>
                      </a:rPr>
                      <m:t> </m:t>
                    </m:r>
                    <m:r>
                      <m:rPr>
                        <m:sty m:val="p"/>
                      </m:rPr>
                      <a:rPr lang="en-US" sz="2000" b="0" i="0" smtClean="0">
                        <a:latin typeface="Cambria Math" panose="02040503050406030204" pitchFamily="18" charset="0"/>
                        <a:ea typeface="Times New Roman" panose="02020603050405020304" pitchFamily="18" charset="0"/>
                        <a:cs typeface="Arial" panose="020B0604020202020204" pitchFamily="34" charset="0"/>
                      </a:rPr>
                      <m:t>dead</m:t>
                    </m:r>
                    <m:r>
                      <a:rPr lang="en-US" sz="2000" b="0" i="0" smtClean="0">
                        <a:latin typeface="Cambria Math" panose="02040503050406030204" pitchFamily="18" charset="0"/>
                        <a:ea typeface="Times New Roman" panose="02020603050405020304" pitchFamily="18" charset="0"/>
                        <a:cs typeface="Arial" panose="020B0604020202020204" pitchFamily="34" charset="0"/>
                      </a:rPr>
                      <m:t> </m:t>
                    </m:r>
                    <m:r>
                      <m:rPr>
                        <m:sty m:val="p"/>
                      </m:rPr>
                      <a:rPr lang="en-US" sz="2000" b="0" i="0" smtClean="0">
                        <a:latin typeface="Cambria Math" panose="02040503050406030204" pitchFamily="18" charset="0"/>
                        <a:ea typeface="Times New Roman" panose="02020603050405020304" pitchFamily="18" charset="0"/>
                        <a:cs typeface="Arial" panose="020B0604020202020204" pitchFamily="34" charset="0"/>
                      </a:rPr>
                      <m:t>load</m:t>
                    </m:r>
                    <m:r>
                      <a:rPr lang="en-US" sz="2000" b="0" i="0" smtClean="0">
                        <a:latin typeface="Cambria Math" panose="02040503050406030204" pitchFamily="18" charset="0"/>
                        <a:ea typeface="Times New Roman" panose="02020603050405020304" pitchFamily="18" charset="0"/>
                        <a:cs typeface="Arial" panose="020B0604020202020204" pitchFamily="34" charset="0"/>
                      </a:rPr>
                      <m:t>=</m:t>
                    </m:r>
                    <m:r>
                      <a:rPr lang="en-US" sz="2000" b="0" i="0" smtClean="0">
                        <a:latin typeface="Cambria Math" panose="02040503050406030204" pitchFamily="18" charset="0"/>
                        <a:ea typeface="Times New Roman" panose="02020603050405020304" pitchFamily="18" charset="0"/>
                        <a:cs typeface="Arial" panose="020B0604020202020204" pitchFamily="34" charset="0"/>
                      </a:rPr>
                      <m:t>5</m:t>
                    </m:r>
                    <m:r>
                      <a:rPr lang="en-US" sz="2000" i="1">
                        <a:latin typeface="Cambria Math" panose="02040503050406030204" pitchFamily="18" charset="0"/>
                        <a:ea typeface="Times New Roman" panose="02020603050405020304" pitchFamily="18" charset="0"/>
                        <a:cs typeface="Arial" panose="020B0604020202020204" pitchFamily="34" charset="0"/>
                      </a:rPr>
                      <m:t>𝑘𝑁</m:t>
                    </m:r>
                    <m:r>
                      <a:rPr lang="en-US" sz="2000" i="1">
                        <a:latin typeface="Cambria Math" panose="02040503050406030204" pitchFamily="18" charset="0"/>
                        <a:ea typeface="Times New Roman" panose="02020603050405020304" pitchFamily="18" charset="0"/>
                        <a:cs typeface="Arial" panose="020B0604020202020204" pitchFamily="34" charset="0"/>
                      </a:rPr>
                      <m:t>/</m:t>
                    </m:r>
                    <m:sSup>
                      <m:sSupPr>
                        <m:ctrlPr>
                          <a:rPr lang="en-US" sz="2000" i="1">
                            <a:latin typeface="Cambria Math" panose="02040503050406030204" pitchFamily="18" charset="0"/>
                            <a:ea typeface="Times New Roman" panose="02020603050405020304" pitchFamily="18" charset="0"/>
                            <a:cs typeface="Arial" panose="020B0604020202020204" pitchFamily="34" charset="0"/>
                          </a:rPr>
                        </m:ctrlPr>
                      </m:sSupPr>
                      <m:e>
                        <m:r>
                          <a:rPr lang="en-US" sz="2000" i="1">
                            <a:latin typeface="Cambria Math" panose="02040503050406030204" pitchFamily="18" charset="0"/>
                            <a:ea typeface="Times New Roman" panose="02020603050405020304" pitchFamily="18" charset="0"/>
                            <a:cs typeface="Arial" panose="020B0604020202020204" pitchFamily="34" charset="0"/>
                          </a:rPr>
                          <m:t>𝑚</m:t>
                        </m:r>
                      </m:e>
                      <m:sup>
                        <m:r>
                          <a:rPr lang="en-US" sz="2000" i="1">
                            <a:latin typeface="Cambria Math" panose="02040503050406030204" pitchFamily="18" charset="0"/>
                            <a:ea typeface="Times New Roman" panose="02020603050405020304" pitchFamily="18" charset="0"/>
                            <a:cs typeface="Arial" panose="020B0604020202020204" pitchFamily="34" charset="0"/>
                          </a:rPr>
                          <m:t>2</m:t>
                        </m:r>
                      </m:sup>
                    </m:sSup>
                  </m:oMath>
                </a14:m>
                <a:endParaRPr lang="en-US" sz="2000"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1137451" y="3809515"/>
                <a:ext cx="4248535" cy="400110"/>
              </a:xfrm>
              <a:prstGeom prst="rect">
                <a:avLst/>
              </a:prstGeom>
              <a:blipFill>
                <a:blip r:embed="rId5"/>
                <a:stretch>
                  <a:fillRect l="-1578" t="-9091" b="-25758"/>
                </a:stretch>
              </a:blipFill>
            </p:spPr>
            <p:txBody>
              <a:bodyPr/>
              <a:lstStyle/>
              <a:p>
                <a:r>
                  <a:rPr lang="en-US">
                    <a:noFill/>
                  </a:rPr>
                  <a:t> </a:t>
                </a:r>
              </a:p>
            </p:txBody>
          </p:sp>
        </mc:Fallback>
      </mc:AlternateContent>
    </p:spTree>
    <p:extLst>
      <p:ext uri="{BB962C8B-B14F-4D97-AF65-F5344CB8AC3E}">
        <p14:creationId xmlns:p14="http://schemas.microsoft.com/office/powerpoint/2010/main" val="346944592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stairs:</a:t>
            </a:r>
            <a:endParaRPr lang="en-US" sz="2400" dirty="0"/>
          </a:p>
        </p:txBody>
      </p:sp>
      <p:sp>
        <p:nvSpPr>
          <p:cNvPr id="5" name="Rectangle 4"/>
          <p:cNvSpPr/>
          <p:nvPr/>
        </p:nvSpPr>
        <p:spPr>
          <a:xfrm>
            <a:off x="1165622" y="1626967"/>
            <a:ext cx="1832553" cy="430887"/>
          </a:xfrm>
          <a:prstGeom prst="rect">
            <a:avLst/>
          </a:prstGeom>
        </p:spPr>
        <p:txBody>
          <a:bodyPr wrap="none">
            <a:spAutoFit/>
          </a:bodyPr>
          <a:lstStyle/>
          <a:p>
            <a:r>
              <a:rPr lang="en-US" sz="2200" dirty="0" smtClean="0"/>
              <a:t>2) Deflection</a:t>
            </a:r>
            <a:endParaRPr lang="en-US" sz="2200" dirty="0"/>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5174326" y="878061"/>
            <a:ext cx="3941964" cy="5120957"/>
          </a:xfrm>
          <a:prstGeom prst="rect">
            <a:avLst/>
          </a:prstGeom>
        </p:spPr>
      </p:pic>
      <p:sp>
        <p:nvSpPr>
          <p:cNvPr id="4" name="TextBox 3"/>
          <p:cNvSpPr txBox="1"/>
          <p:nvPr/>
        </p:nvSpPr>
        <p:spPr>
          <a:xfrm>
            <a:off x="623454" y="2604655"/>
            <a:ext cx="3985809" cy="369332"/>
          </a:xfrm>
          <a:prstGeom prst="rect">
            <a:avLst/>
          </a:prstGeom>
          <a:noFill/>
        </p:spPr>
        <p:txBody>
          <a:bodyPr wrap="square" rtlCol="0">
            <a:spAutoFit/>
          </a:bodyPr>
          <a:lstStyle/>
          <a:p>
            <a:r>
              <a:rPr lang="en-US" dirty="0" smtClean="0"/>
              <a:t>Long term max. deflection = 7.3 mm</a:t>
            </a:r>
            <a:endParaRPr lang="en-US" dirty="0"/>
          </a:p>
        </p:txBody>
      </p:sp>
      <p:sp>
        <p:nvSpPr>
          <p:cNvPr id="6" name="TextBox 5"/>
          <p:cNvSpPr txBox="1"/>
          <p:nvPr/>
        </p:nvSpPr>
        <p:spPr>
          <a:xfrm>
            <a:off x="600559" y="2973987"/>
            <a:ext cx="4008704" cy="369332"/>
          </a:xfrm>
          <a:prstGeom prst="rect">
            <a:avLst/>
          </a:prstGeom>
          <a:noFill/>
        </p:spPr>
        <p:txBody>
          <a:bodyPr wrap="square" rtlCol="0">
            <a:spAutoFit/>
          </a:bodyPr>
          <a:lstStyle/>
          <a:p>
            <a:r>
              <a:rPr lang="en-US" dirty="0"/>
              <a:t>Deflection </a:t>
            </a:r>
            <a:r>
              <a:rPr lang="en-US" dirty="0" smtClean="0"/>
              <a:t>limitation: “ACI”</a:t>
            </a:r>
            <a:endParaRPr lang="en-US" dirty="0"/>
          </a:p>
        </p:txBody>
      </p:sp>
      <mc:AlternateContent xmlns:mc="http://schemas.openxmlformats.org/markup-compatibility/2006" xmlns:a14="http://schemas.microsoft.com/office/drawing/2010/main">
        <mc:Choice Requires="a14">
          <p:sp>
            <p:nvSpPr>
              <p:cNvPr id="11" name="Rectangle 10"/>
              <p:cNvSpPr/>
              <p:nvPr/>
            </p:nvSpPr>
            <p:spPr>
              <a:xfrm>
                <a:off x="689946" y="3438539"/>
                <a:ext cx="2783904" cy="6182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a:latin typeface="Cambria Math" panose="02040503050406030204" pitchFamily="18" charset="0"/>
                            </a:rPr>
                            <m:t>𝑙</m:t>
                          </m:r>
                        </m:num>
                        <m:den>
                          <m:r>
                            <a:rPr lang="en-US" b="0" i="1" smtClean="0">
                              <a:latin typeface="Cambria Math" panose="02040503050406030204" pitchFamily="18" charset="0"/>
                            </a:rPr>
                            <m:t>36</m:t>
                          </m:r>
                          <m:r>
                            <a:rPr lang="en-US" i="1">
                              <a:latin typeface="Cambria Math" panose="02040503050406030204" pitchFamily="18" charset="0"/>
                            </a:rPr>
                            <m:t>0</m:t>
                          </m:r>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4240</m:t>
                          </m:r>
                        </m:num>
                        <m:den>
                          <m:r>
                            <a:rPr lang="en-US" i="1">
                              <a:latin typeface="Cambria Math" panose="02040503050406030204" pitchFamily="18" charset="0"/>
                            </a:rPr>
                            <m:t>360</m:t>
                          </m:r>
                        </m:den>
                      </m:f>
                      <m:r>
                        <a:rPr lang="en-US" i="1">
                          <a:latin typeface="Cambria Math" panose="02040503050406030204" pitchFamily="18" charset="0"/>
                        </a:rPr>
                        <m:t> =</m:t>
                      </m:r>
                      <m:r>
                        <a:rPr lang="en-US" i="1">
                          <a:latin typeface="Cambria Math" panose="02040503050406030204" pitchFamily="18" charset="0"/>
                        </a:rPr>
                        <m:t>11</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 </m:t>
                      </m:r>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689946" y="3438539"/>
                <a:ext cx="2783904" cy="618246"/>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7871449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stairs:</a:t>
            </a:r>
            <a:endParaRPr lang="en-US" sz="2400" dirty="0"/>
          </a:p>
        </p:txBody>
      </p:sp>
      <p:sp>
        <p:nvSpPr>
          <p:cNvPr id="5" name="Rectangle 4"/>
          <p:cNvSpPr/>
          <p:nvPr/>
        </p:nvSpPr>
        <p:spPr>
          <a:xfrm>
            <a:off x="1165622" y="1626967"/>
            <a:ext cx="1221809" cy="430887"/>
          </a:xfrm>
          <a:prstGeom prst="rect">
            <a:avLst/>
          </a:prstGeom>
        </p:spPr>
        <p:txBody>
          <a:bodyPr wrap="none">
            <a:spAutoFit/>
          </a:bodyPr>
          <a:lstStyle/>
          <a:p>
            <a:r>
              <a:rPr lang="en-US" sz="2200" dirty="0" smtClean="0"/>
              <a:t>3) Shear</a:t>
            </a:r>
            <a:endParaRPr lang="en-US" sz="2200" dirty="0"/>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6543472" y="129914"/>
            <a:ext cx="4193801" cy="6423286"/>
          </a:xfrm>
          <a:prstGeom prst="rect">
            <a:avLst/>
          </a:prstGeom>
        </p:spPr>
      </p:pic>
      <mc:AlternateContent xmlns:mc="http://schemas.openxmlformats.org/markup-compatibility/2006" xmlns:a14="http://schemas.microsoft.com/office/drawing/2010/main">
        <mc:Choice Requires="a14">
          <p:sp>
            <p:nvSpPr>
              <p:cNvPr id="7" name="Rectangle 6"/>
              <p:cNvSpPr/>
              <p:nvPr/>
            </p:nvSpPr>
            <p:spPr>
              <a:xfrm>
                <a:off x="166255" y="2318068"/>
                <a:ext cx="6248400" cy="2795124"/>
              </a:xfrm>
              <a:prstGeom prst="rect">
                <a:avLst/>
              </a:prstGeom>
            </p:spPr>
            <p:txBody>
              <a:bodyPr wrap="square">
                <a:spAutoFit/>
              </a:bodyPr>
              <a:lstStyle/>
              <a:p>
                <a:pPr algn="just"/>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𝑉𝑢</m:t>
                      </m:r>
                      <m:r>
                        <a:rPr lang="en-US" i="1">
                          <a:latin typeface="Cambria Math" panose="02040503050406030204" pitchFamily="18" charset="0"/>
                          <a:ea typeface="Times New Roman" panose="02020603050405020304" pitchFamily="18" charset="0"/>
                          <a:cs typeface="Arial" panose="020B0604020202020204" pitchFamily="34" charset="0"/>
                        </a:rPr>
                        <m:t> = </m:t>
                      </m:r>
                      <m:r>
                        <a:rPr lang="en-US" i="1">
                          <a:latin typeface="Cambria Math" panose="02040503050406030204" pitchFamily="18" charset="0"/>
                          <a:ea typeface="Times New Roman" panose="02020603050405020304" pitchFamily="18" charset="0"/>
                          <a:cs typeface="Arial" panose="020B0604020202020204" pitchFamily="34" charset="0"/>
                        </a:rPr>
                        <m:t>46</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𝑘𝑁</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m:t>
                      </m:r>
                    </m:oMath>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𝑑</m:t>
                      </m:r>
                      <m:r>
                        <a:rPr lang="en-US" i="1">
                          <a:latin typeface="Cambria Math" panose="02040503050406030204" pitchFamily="18" charset="0"/>
                          <a:ea typeface="Times New Roman" panose="02020603050405020304" pitchFamily="18" charset="0"/>
                          <a:cs typeface="Arial" panose="020B0604020202020204" pitchFamily="34" charset="0"/>
                        </a:rPr>
                        <m:t> = </m:t>
                      </m:r>
                      <m:r>
                        <a:rPr lang="en-US" i="1">
                          <a:latin typeface="Cambria Math" panose="02040503050406030204" pitchFamily="18" charset="0"/>
                          <a:ea typeface="Times New Roman" panose="02020603050405020304" pitchFamily="18" charset="0"/>
                          <a:cs typeface="Arial" panose="020B0604020202020204" pitchFamily="34" charset="0"/>
                        </a:rPr>
                        <m:t>200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40</m:t>
                      </m:r>
                      <m:r>
                        <a:rPr lang="en-US" i="1">
                          <a:latin typeface="Cambria Math" panose="02040503050406030204" pitchFamily="18" charset="0"/>
                          <a:ea typeface="Times New Roman" panose="02020603050405020304" pitchFamily="18" charset="0"/>
                          <a:cs typeface="Arial" panose="020B0604020202020204" pitchFamily="34" charset="0"/>
                        </a:rPr>
                        <m:t> = </m:t>
                      </m:r>
                      <m:r>
                        <a:rPr lang="en-US" i="1">
                          <a:latin typeface="Cambria Math" panose="02040503050406030204" pitchFamily="18" charset="0"/>
                          <a:ea typeface="Times New Roman" panose="02020603050405020304" pitchFamily="18" charset="0"/>
                          <a:cs typeface="Arial" panose="020B0604020202020204" pitchFamily="34" charset="0"/>
                        </a:rPr>
                        <m:t>160</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𝑚𝑚</m:t>
                      </m:r>
                    </m:oMath>
                  </m:oMathPara>
                </a14:m>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algn="just"/>
                <a:endParaRPr lang="en-US" dirty="0">
                  <a:latin typeface="Times New Roman" panose="02020603050405020304" pitchFamily="18" charset="0"/>
                  <a:ea typeface="Calibri" panose="020F0502020204030204" pitchFamily="34" charset="0"/>
                  <a:cs typeface="Arial" panose="020B0604020202020204" pitchFamily="34" charset="0"/>
                </a:endParaRPr>
              </a:p>
              <a:p>
                <a:pPr algn="just"/>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Times New Roman" panose="02020603050405020304" pitchFamily="18" charset="0"/>
                          <a:cs typeface="Cambria Math" panose="02040503050406030204" pitchFamily="18" charset="0"/>
                        </a:rPr>
                        <m:t>∅</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𝑉𝑐</m:t>
                      </m:r>
                      <m:r>
                        <a:rPr lang="en-US" i="1">
                          <a:latin typeface="Cambria Math" panose="02040503050406030204" pitchFamily="18" charset="0"/>
                          <a:ea typeface="Times New Roman" panose="02020603050405020304" pitchFamily="18" charset="0"/>
                          <a:cs typeface="Arial" panose="020B0604020202020204" pitchFamily="34" charset="0"/>
                        </a:rPr>
                        <m:t> = </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75</m:t>
                      </m:r>
                      <m:r>
                        <a:rPr lang="en-US" i="1">
                          <a:latin typeface="Cambria Math" panose="02040503050406030204" pitchFamily="18" charset="0"/>
                          <a:ea typeface="Times New Roman" panose="02020603050405020304" pitchFamily="18" charset="0"/>
                          <a:cs typeface="Arial" panose="020B0604020202020204" pitchFamily="34" charset="0"/>
                        </a:rPr>
                        <m:t>×</m:t>
                      </m:r>
                      <m:f>
                        <m:fPr>
                          <m:ctrlPr>
                            <a:rPr lang="en-US" i="1">
                              <a:latin typeface="Cambria Math" panose="02040503050406030204" pitchFamily="18" charset="0"/>
                              <a:ea typeface="Times New Roman" panose="02020603050405020304" pitchFamily="18" charset="0"/>
                              <a:cs typeface="Arial" panose="020B0604020202020204" pitchFamily="34" charset="0"/>
                            </a:rPr>
                          </m:ctrlPr>
                        </m:fPr>
                        <m:num>
                          <m:r>
                            <a:rPr lang="en-US" i="1">
                              <a:latin typeface="Cambria Math" panose="02040503050406030204" pitchFamily="18" charset="0"/>
                              <a:ea typeface="Times New Roman" panose="02020603050405020304" pitchFamily="18" charset="0"/>
                              <a:cs typeface="Arial" panose="020B0604020202020204" pitchFamily="34" charset="0"/>
                            </a:rPr>
                            <m:t>1</m:t>
                          </m:r>
                        </m:num>
                        <m:den>
                          <m:r>
                            <a:rPr lang="en-US" i="1">
                              <a:latin typeface="Cambria Math" panose="02040503050406030204" pitchFamily="18" charset="0"/>
                              <a:ea typeface="Times New Roman" panose="02020603050405020304" pitchFamily="18" charset="0"/>
                              <a:cs typeface="Arial" panose="020B0604020202020204" pitchFamily="34" charset="0"/>
                            </a:rPr>
                            <m:t>6</m:t>
                          </m:r>
                        </m:den>
                      </m:f>
                      <m:r>
                        <a:rPr lang="en-US" i="1">
                          <a:latin typeface="Cambria Math" panose="02040503050406030204" pitchFamily="18" charset="0"/>
                          <a:ea typeface="Times New Roman" panose="02020603050405020304" pitchFamily="18" charset="0"/>
                          <a:cs typeface="Arial" panose="020B0604020202020204" pitchFamily="34" charset="0"/>
                        </a:rPr>
                        <m:t>×</m:t>
                      </m:r>
                      <m:rad>
                        <m:radPr>
                          <m:degHide m:val="on"/>
                          <m:ctrlPr>
                            <a:rPr lang="en-US" i="1">
                              <a:latin typeface="Cambria Math" panose="02040503050406030204" pitchFamily="18" charset="0"/>
                              <a:ea typeface="Times New Roman" panose="02020603050405020304" pitchFamily="18" charset="0"/>
                              <a:cs typeface="Arial" panose="020B0604020202020204" pitchFamily="34" charset="0"/>
                            </a:rPr>
                          </m:ctrlPr>
                        </m:radPr>
                        <m:deg/>
                        <m:e>
                          <m:r>
                            <a:rPr lang="en-US" i="1">
                              <a:latin typeface="Cambria Math" panose="02040503050406030204" pitchFamily="18" charset="0"/>
                              <a:ea typeface="Times New Roman" panose="02020603050405020304" pitchFamily="18" charset="0"/>
                              <a:cs typeface="Arial" panose="020B0604020202020204" pitchFamily="34" charset="0"/>
                            </a:rPr>
                            <m:t>𝑓𝑐</m:t>
                          </m:r>
                          <m:r>
                            <a:rPr lang="en-US" i="1">
                              <a:latin typeface="Cambria Math" panose="02040503050406030204" pitchFamily="18" charset="0"/>
                              <a:ea typeface="Times New Roman" panose="02020603050405020304" pitchFamily="18" charset="0"/>
                              <a:cs typeface="Arial" panose="020B0604020202020204" pitchFamily="34" charset="0"/>
                            </a:rPr>
                            <m:t>` </m:t>
                          </m:r>
                        </m:e>
                      </m:rad>
                      <m:r>
                        <a:rPr lang="en-US" i="1">
                          <a:latin typeface="Cambria Math" panose="02040503050406030204" pitchFamily="18" charset="0"/>
                          <a:ea typeface="Times New Roman" panose="02020603050405020304" pitchFamily="18" charset="0"/>
                          <a:cs typeface="Arial" panose="020B0604020202020204" pitchFamily="34" charset="0"/>
                        </a:rPr>
                        <m:t>𝑏</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𝑑</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75</m:t>
                      </m:r>
                      <m:r>
                        <a:rPr lang="en-US" i="1">
                          <a:latin typeface="Cambria Math" panose="02040503050406030204" pitchFamily="18" charset="0"/>
                          <a:ea typeface="Times New Roman" panose="02020603050405020304" pitchFamily="18" charset="0"/>
                          <a:cs typeface="Arial" panose="020B0604020202020204" pitchFamily="34" charset="0"/>
                        </a:rPr>
                        <m:t>×</m:t>
                      </m:r>
                      <m:f>
                        <m:fPr>
                          <m:ctrlPr>
                            <a:rPr lang="en-US" i="1">
                              <a:latin typeface="Cambria Math" panose="02040503050406030204" pitchFamily="18" charset="0"/>
                              <a:ea typeface="Times New Roman" panose="02020603050405020304" pitchFamily="18" charset="0"/>
                              <a:cs typeface="Arial" panose="020B0604020202020204" pitchFamily="34" charset="0"/>
                            </a:rPr>
                          </m:ctrlPr>
                        </m:fPr>
                        <m:num>
                          <m:r>
                            <a:rPr lang="en-US" i="1">
                              <a:latin typeface="Cambria Math" panose="02040503050406030204" pitchFamily="18" charset="0"/>
                              <a:ea typeface="Times New Roman" panose="02020603050405020304" pitchFamily="18" charset="0"/>
                              <a:cs typeface="Arial" panose="020B0604020202020204" pitchFamily="34" charset="0"/>
                            </a:rPr>
                            <m:t>1</m:t>
                          </m:r>
                        </m:num>
                        <m:den>
                          <m:r>
                            <a:rPr lang="en-US" i="1">
                              <a:latin typeface="Cambria Math" panose="02040503050406030204" pitchFamily="18" charset="0"/>
                              <a:ea typeface="Times New Roman" panose="02020603050405020304" pitchFamily="18" charset="0"/>
                              <a:cs typeface="Arial" panose="020B0604020202020204" pitchFamily="34" charset="0"/>
                            </a:rPr>
                            <m:t>6</m:t>
                          </m:r>
                        </m:den>
                      </m:f>
                      <m:r>
                        <a:rPr lang="en-US" i="1">
                          <a:latin typeface="Cambria Math" panose="02040503050406030204" pitchFamily="18" charset="0"/>
                          <a:ea typeface="Times New Roman" panose="02020603050405020304" pitchFamily="18" charset="0"/>
                          <a:cs typeface="Arial" panose="020B0604020202020204" pitchFamily="34" charset="0"/>
                        </a:rPr>
                        <m:t>×</m:t>
                      </m:r>
                      <m:rad>
                        <m:radPr>
                          <m:degHide m:val="on"/>
                          <m:ctrlPr>
                            <a:rPr lang="en-US" i="1">
                              <a:latin typeface="Cambria Math" panose="02040503050406030204" pitchFamily="18" charset="0"/>
                              <a:ea typeface="Times New Roman" panose="02020603050405020304" pitchFamily="18" charset="0"/>
                              <a:cs typeface="Arial" panose="020B0604020202020204" pitchFamily="34" charset="0"/>
                            </a:rPr>
                          </m:ctrlPr>
                        </m:radPr>
                        <m:deg/>
                        <m:e>
                          <m:r>
                            <a:rPr lang="en-US" i="1">
                              <a:latin typeface="Cambria Math" panose="02040503050406030204" pitchFamily="18" charset="0"/>
                              <a:ea typeface="Times New Roman" panose="02020603050405020304" pitchFamily="18" charset="0"/>
                              <a:cs typeface="Arial" panose="020B0604020202020204" pitchFamily="34" charset="0"/>
                            </a:rPr>
                            <m:t>30</m:t>
                          </m:r>
                        </m:e>
                      </m:rad>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1000</m:t>
                      </m:r>
                      <m:r>
                        <a:rPr lang="en-US" i="1">
                          <a:latin typeface="Cambria Math" panose="02040503050406030204" pitchFamily="18" charset="0"/>
                          <a:ea typeface="Times New Roman" panose="02020603050405020304" pitchFamily="18" charset="0"/>
                          <a:cs typeface="Arial" panose="020B0604020202020204" pitchFamily="34" charset="0"/>
                        </a:rPr>
                        <m:t>×</m:t>
                      </m:r>
                      <m:f>
                        <m:fPr>
                          <m:ctrlPr>
                            <a:rPr lang="en-US" i="1">
                              <a:latin typeface="Cambria Math" panose="02040503050406030204" pitchFamily="18" charset="0"/>
                              <a:ea typeface="Times New Roman" panose="02020603050405020304" pitchFamily="18" charset="0"/>
                              <a:cs typeface="Arial" panose="020B0604020202020204" pitchFamily="34" charset="0"/>
                            </a:rPr>
                          </m:ctrlPr>
                        </m:fPr>
                        <m:num>
                          <m:r>
                            <a:rPr lang="en-US" i="1">
                              <a:latin typeface="Cambria Math" panose="02040503050406030204" pitchFamily="18" charset="0"/>
                              <a:ea typeface="Times New Roman" panose="02020603050405020304" pitchFamily="18" charset="0"/>
                              <a:cs typeface="Arial" panose="020B0604020202020204" pitchFamily="34" charset="0"/>
                            </a:rPr>
                            <m:t>160</m:t>
                          </m:r>
                        </m:num>
                        <m:den>
                          <m:r>
                            <a:rPr lang="en-US" i="1">
                              <a:latin typeface="Cambria Math" panose="02040503050406030204" pitchFamily="18" charset="0"/>
                              <a:ea typeface="Times New Roman" panose="02020603050405020304" pitchFamily="18" charset="0"/>
                              <a:cs typeface="Arial" panose="020B0604020202020204" pitchFamily="34" charset="0"/>
                            </a:rPr>
                            <m:t>1000</m:t>
                          </m:r>
                        </m:den>
                      </m:f>
                      <m:r>
                        <a:rPr lang="en-US" i="1">
                          <a:latin typeface="Cambria Math" panose="02040503050406030204" pitchFamily="18" charset="0"/>
                          <a:ea typeface="Times New Roman" panose="02020603050405020304" pitchFamily="18" charset="0"/>
                          <a:cs typeface="Arial" panose="020B0604020202020204" pitchFamily="34" charset="0"/>
                        </a:rPr>
                        <m:t> = </m:t>
                      </m:r>
                      <m:r>
                        <a:rPr lang="en-US" i="1">
                          <a:latin typeface="Cambria Math" panose="02040503050406030204" pitchFamily="18" charset="0"/>
                          <a:ea typeface="Times New Roman" panose="02020603050405020304" pitchFamily="18" charset="0"/>
                          <a:cs typeface="Arial" panose="020B0604020202020204" pitchFamily="34" charset="0"/>
                        </a:rPr>
                        <m:t>109</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𝑘𝑁</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m:t>
                      </m:r>
                      <m:r>
                        <a:rPr lang="en-US" i="1">
                          <a:latin typeface="Cambria Math" panose="02040503050406030204" pitchFamily="18" charset="0"/>
                          <a:ea typeface="Times New Roman" panose="02020603050405020304" pitchFamily="18" charset="0"/>
                          <a:cs typeface="Arial" panose="020B0604020202020204" pitchFamily="34" charset="0"/>
                        </a:rPr>
                        <m:t> </m:t>
                      </m:r>
                    </m:oMath>
                  </m:oMathPara>
                </a14:m>
                <a:endParaRPr lang="en-US" dirty="0" smtClean="0">
                  <a:latin typeface="Cambria Math" panose="02040503050406030204" pitchFamily="18" charset="0"/>
                  <a:ea typeface="Calibri" panose="020F0502020204030204" pitchFamily="34" charset="0"/>
                  <a:cs typeface="Arial" panose="020B0604020202020204" pitchFamily="34" charset="0"/>
                </a:endParaRPr>
              </a:p>
              <a:p>
                <a:pPr algn="just"/>
                <a:r>
                  <a:rPr lang="en-US" dirty="0">
                    <a:latin typeface="Cambria Math" panose="02040503050406030204" pitchFamily="18" charset="0"/>
                    <a:ea typeface="Calibri" panose="020F0502020204030204" pitchFamily="34" charset="0"/>
                    <a:cs typeface="Arial" panose="020B0604020202020204" pitchFamily="34" charset="0"/>
                  </a:rPr>
                  <a:t/>
                </a:r>
                <a:br>
                  <a:rPr lang="en-US" dirty="0">
                    <a:latin typeface="Cambria Math" panose="02040503050406030204" pitchFamily="18" charset="0"/>
                    <a:ea typeface="Calibri" panose="020F0502020204030204" pitchFamily="34" charset="0"/>
                    <a:cs typeface="Arial" panose="020B0604020202020204" pitchFamily="34" charset="0"/>
                  </a:rPr>
                </a:br>
                <a14:m>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𝑆𝑖𝑛𝑐𝑒</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Cambria Math" panose="02040503050406030204" pitchFamily="18" charset="0"/>
                      </a:rPr>
                      <m:t>∅</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𝑉𝑐</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109</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𝑘𝑁</m:t>
                    </m:r>
                    <m:r>
                      <a:rPr lang="en-US" i="1">
                        <a:latin typeface="Cambria Math" panose="02040503050406030204" pitchFamily="18" charset="0"/>
                        <a:ea typeface="Times New Roman" panose="02020603050405020304" pitchFamily="18" charset="0"/>
                        <a:cs typeface="Arial" panose="020B0604020202020204" pitchFamily="34" charset="0"/>
                      </a:rPr>
                      <m:t>&gt; </m:t>
                    </m:r>
                    <m:r>
                      <a:rPr lang="en-US" i="1">
                        <a:latin typeface="Cambria Math" panose="02040503050406030204" pitchFamily="18" charset="0"/>
                        <a:ea typeface="Times New Roman" panose="02020603050405020304" pitchFamily="18" charset="0"/>
                        <a:cs typeface="Arial" panose="020B0604020202020204" pitchFamily="34" charset="0"/>
                      </a:rPr>
                      <m:t>𝑉𝑢</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46</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𝑘𝑁</m:t>
                    </m:r>
                    <m:r>
                      <a:rPr lang="en-US" i="1">
                        <a:latin typeface="Cambria Math" panose="02040503050406030204" pitchFamily="18" charset="0"/>
                        <a:ea typeface="Times New Roman" panose="02020603050405020304" pitchFamily="18" charset="0"/>
                        <a:cs typeface="Arial" panose="020B0604020202020204" pitchFamily="34" charset="0"/>
                      </a:rPr>
                      <m:t> </m:t>
                    </m:r>
                  </m:oMath>
                </a14:m>
                <a:r>
                  <a:rPr lang="en-US" dirty="0">
                    <a:latin typeface="Times New Roman" panose="02020603050405020304" pitchFamily="18" charset="0"/>
                    <a:ea typeface="Times New Roman" panose="02020603050405020304" pitchFamily="18" charset="0"/>
                    <a:cs typeface="Arial" panose="020B0604020202020204" pitchFamily="34" charset="0"/>
                  </a:rPr>
                  <a:t>, there is no need for shear  reinforcement.</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66255" y="2318068"/>
                <a:ext cx="6248400" cy="2795124"/>
              </a:xfrm>
              <a:prstGeom prst="rect">
                <a:avLst/>
              </a:prstGeom>
              <a:blipFill>
                <a:blip r:embed="rId4"/>
                <a:stretch>
                  <a:fillRect l="-780" r="-878" b="-2397"/>
                </a:stretch>
              </a:blipFill>
            </p:spPr>
            <p:txBody>
              <a:bodyPr/>
              <a:lstStyle/>
              <a:p>
                <a:r>
                  <a:rPr lang="en-US">
                    <a:noFill/>
                  </a:rPr>
                  <a:t> </a:t>
                </a:r>
              </a:p>
            </p:txBody>
          </p:sp>
        </mc:Fallback>
      </mc:AlternateContent>
    </p:spTree>
    <p:extLst>
      <p:ext uri="{BB962C8B-B14F-4D97-AF65-F5344CB8AC3E}">
        <p14:creationId xmlns:p14="http://schemas.microsoft.com/office/powerpoint/2010/main" val="118405535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stairs:</a:t>
            </a:r>
            <a:endParaRPr lang="en-US" sz="2400" dirty="0"/>
          </a:p>
        </p:txBody>
      </p:sp>
      <p:sp>
        <p:nvSpPr>
          <p:cNvPr id="5" name="Rectangle 4"/>
          <p:cNvSpPr/>
          <p:nvPr/>
        </p:nvSpPr>
        <p:spPr>
          <a:xfrm>
            <a:off x="1165622" y="1626967"/>
            <a:ext cx="1475084" cy="430887"/>
          </a:xfrm>
          <a:prstGeom prst="rect">
            <a:avLst/>
          </a:prstGeom>
        </p:spPr>
        <p:txBody>
          <a:bodyPr wrap="none">
            <a:spAutoFit/>
          </a:bodyPr>
          <a:lstStyle/>
          <a:p>
            <a:r>
              <a:rPr lang="en-US" sz="2200" dirty="0" smtClean="0"/>
              <a:t>4) </a:t>
            </a:r>
            <a:r>
              <a:rPr lang="en-US" sz="2200" dirty="0"/>
              <a:t>flexure</a:t>
            </a:r>
          </a:p>
        </p:txBody>
      </p:sp>
      <p:sp>
        <p:nvSpPr>
          <p:cNvPr id="4" name="TextBox 3"/>
          <p:cNvSpPr txBox="1"/>
          <p:nvPr/>
        </p:nvSpPr>
        <p:spPr>
          <a:xfrm>
            <a:off x="1533555" y="2285999"/>
            <a:ext cx="6151418" cy="369332"/>
          </a:xfrm>
          <a:prstGeom prst="rect">
            <a:avLst/>
          </a:prstGeom>
          <a:noFill/>
        </p:spPr>
        <p:txBody>
          <a:bodyPr wrap="square" rtlCol="0">
            <a:spAutoFit/>
          </a:bodyPr>
          <a:lstStyle/>
          <a:p>
            <a:r>
              <a:rPr lang="en-US" dirty="0" smtClean="0"/>
              <a:t> </a:t>
            </a:r>
            <a:r>
              <a:rPr lang="en-US" dirty="0"/>
              <a:t>longitudinal steel</a:t>
            </a:r>
          </a:p>
        </p:txBody>
      </p:sp>
      <p:sp>
        <p:nvSpPr>
          <p:cNvPr id="6" name="Rectangle 5"/>
          <p:cNvSpPr/>
          <p:nvPr/>
        </p:nvSpPr>
        <p:spPr>
          <a:xfrm>
            <a:off x="1597243" y="2883476"/>
            <a:ext cx="1080745" cy="369332"/>
          </a:xfrm>
          <a:prstGeom prst="rect">
            <a:avLst/>
          </a:prstGeom>
        </p:spPr>
        <p:txBody>
          <a:bodyPr wrap="none">
            <a:spAutoFit/>
          </a:bodyPr>
          <a:lstStyle/>
          <a:p>
            <a:r>
              <a:rPr lang="en-US" dirty="0"/>
              <a:t>In flight:</a:t>
            </a:r>
          </a:p>
        </p:txBody>
      </p:sp>
      <p:sp>
        <p:nvSpPr>
          <p:cNvPr id="8" name="Rectangle 7"/>
          <p:cNvSpPr/>
          <p:nvPr/>
        </p:nvSpPr>
        <p:spPr>
          <a:xfrm>
            <a:off x="2169333" y="2859229"/>
            <a:ext cx="4879862" cy="369332"/>
          </a:xfrm>
          <a:prstGeom prst="rect">
            <a:avLst/>
          </a:prstGeom>
        </p:spPr>
        <p:txBody>
          <a:bodyPr wrap="none">
            <a:spAutoFit/>
          </a:bodyPr>
          <a:lstStyle/>
          <a:p>
            <a:pPr marL="4572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For M22 (positive) = 8.5 </a:t>
            </a:r>
            <a:r>
              <a:rPr lang="en-US" dirty="0" err="1">
                <a:latin typeface="Times New Roman" panose="02020603050405020304" pitchFamily="18" charset="0"/>
                <a:ea typeface="Times New Roman" panose="02020603050405020304" pitchFamily="18" charset="0"/>
                <a:cs typeface="Arial" panose="020B0604020202020204" pitchFamily="34" charset="0"/>
              </a:rPr>
              <a:t>KN.m</a:t>
            </a:r>
            <a:r>
              <a:rPr lang="en-US" dirty="0">
                <a:latin typeface="Times New Roman" panose="02020603050405020304" pitchFamily="18" charset="0"/>
                <a:ea typeface="Times New Roman" panose="02020603050405020304" pitchFamily="18" charset="0"/>
                <a:cs typeface="Arial" panose="020B0604020202020204" pitchFamily="34" charset="0"/>
              </a:rPr>
              <a:t>, </a:t>
            </a:r>
            <a:r>
              <a:rPr lang="en-US" b="1" dirty="0">
                <a:latin typeface="Times New Roman" panose="02020603050405020304" pitchFamily="18" charset="0"/>
                <a:ea typeface="Times New Roman" panose="02020603050405020304" pitchFamily="18" charset="0"/>
                <a:cs typeface="Arial" panose="020B0604020202020204" pitchFamily="34" charset="0"/>
              </a:rPr>
              <a:t>bottom steel</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0" name="Rectangle 9"/>
              <p:cNvSpPr/>
              <p:nvPr/>
            </p:nvSpPr>
            <p:spPr>
              <a:xfrm>
                <a:off x="3720238" y="3443303"/>
                <a:ext cx="1778051" cy="369332"/>
              </a:xfrm>
              <a:prstGeom prst="rect">
                <a:avLst/>
              </a:prstGeom>
            </p:spPr>
            <p:txBody>
              <a:bodyPr wrap="none">
                <a:spAutoFit/>
              </a:bodyPr>
              <a:lstStyle/>
              <a:p>
                <a:pPr marL="457200" marR="0" algn="just">
                  <a:spcBef>
                    <a:spcPts val="0"/>
                  </a:spcBef>
                  <a:spcAft>
                    <a:spcPts val="0"/>
                  </a:spcAft>
                </a:pPr>
                <a:r>
                  <a:rPr lang="en-US" b="1" dirty="0">
                    <a:latin typeface="Times New Roman" panose="02020603050405020304" pitchFamily="18" charset="0"/>
                    <a:ea typeface="Times New Roman" panose="02020603050405020304" pitchFamily="18" charset="0"/>
                    <a:cs typeface="Arial" panose="020B0604020202020204" pitchFamily="34" charset="0"/>
                  </a:rPr>
                  <a:t>(4 </a:t>
                </a:r>
                <a14:m>
                  <m:oMath xmlns:m="http://schemas.openxmlformats.org/officeDocument/2006/math">
                    <m:r>
                      <a:rPr lang="en-US" b="1" i="1">
                        <a:latin typeface="Cambria Math" panose="02040503050406030204" pitchFamily="18" charset="0"/>
                        <a:ea typeface="Times New Roman" panose="02020603050405020304" pitchFamily="18" charset="0"/>
                        <a:cs typeface="Arial" panose="020B0604020202020204" pitchFamily="34" charset="0"/>
                      </a:rPr>
                      <m:t>∅</m:t>
                    </m:r>
                  </m:oMath>
                </a14:m>
                <a:r>
                  <a:rPr lang="en-US" b="1" dirty="0">
                    <a:latin typeface="Times New Roman" panose="02020603050405020304" pitchFamily="18" charset="0"/>
                    <a:ea typeface="Times New Roman" panose="02020603050405020304" pitchFamily="18" charset="0"/>
                    <a:cs typeface="Arial" panose="020B0604020202020204" pitchFamily="34" charset="0"/>
                  </a:rPr>
                  <a:t>12 /1m)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3720238" y="3443303"/>
                <a:ext cx="1778051" cy="369332"/>
              </a:xfrm>
              <a:prstGeom prst="rect">
                <a:avLst/>
              </a:prstGeom>
              <a:blipFill>
                <a:blip r:embed="rId3"/>
                <a:stretch>
                  <a:fillRect t="-10000" r="-2055" b="-26667"/>
                </a:stretch>
              </a:blipFill>
            </p:spPr>
            <p:txBody>
              <a:bodyPr/>
              <a:lstStyle/>
              <a:p>
                <a:r>
                  <a:rPr lang="en-US">
                    <a:noFill/>
                  </a:rPr>
                  <a:t> </a:t>
                </a:r>
              </a:p>
            </p:txBody>
          </p:sp>
        </mc:Fallback>
      </mc:AlternateContent>
      <p:sp>
        <p:nvSpPr>
          <p:cNvPr id="11" name="Rectangle 10"/>
          <p:cNvSpPr/>
          <p:nvPr/>
        </p:nvSpPr>
        <p:spPr>
          <a:xfrm>
            <a:off x="2364898" y="4063269"/>
            <a:ext cx="4488729" cy="369332"/>
          </a:xfrm>
          <a:prstGeom prst="rect">
            <a:avLst/>
          </a:prstGeom>
        </p:spPr>
        <p:txBody>
          <a:bodyPr wrap="none">
            <a:spAutoFit/>
          </a:bodyPr>
          <a:lstStyle/>
          <a:p>
            <a:pPr marL="4572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For M22 (negative) = 25 </a:t>
            </a:r>
            <a:r>
              <a:rPr lang="en-US" dirty="0" err="1">
                <a:latin typeface="Times New Roman" panose="02020603050405020304" pitchFamily="18" charset="0"/>
                <a:ea typeface="Times New Roman" panose="02020603050405020304" pitchFamily="18" charset="0"/>
                <a:cs typeface="Arial" panose="020B0604020202020204" pitchFamily="34" charset="0"/>
              </a:rPr>
              <a:t>KN.m</a:t>
            </a:r>
            <a:r>
              <a:rPr lang="en-US" dirty="0">
                <a:latin typeface="Times New Roman" panose="02020603050405020304" pitchFamily="18" charset="0"/>
                <a:ea typeface="Times New Roman" panose="02020603050405020304" pitchFamily="18" charset="0"/>
                <a:cs typeface="Arial" panose="020B0604020202020204" pitchFamily="34" charset="0"/>
              </a:rPr>
              <a:t>, </a:t>
            </a:r>
            <a:r>
              <a:rPr lang="en-US" b="1" dirty="0">
                <a:latin typeface="Times New Roman" panose="02020603050405020304" pitchFamily="18" charset="0"/>
                <a:ea typeface="Times New Roman" panose="02020603050405020304" pitchFamily="18" charset="0"/>
                <a:cs typeface="Arial" panose="020B0604020202020204" pitchFamily="34" charset="0"/>
              </a:rPr>
              <a:t>top steel</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3" name="Rectangle 12"/>
              <p:cNvSpPr/>
              <p:nvPr/>
            </p:nvSpPr>
            <p:spPr>
              <a:xfrm>
                <a:off x="4204179" y="4623096"/>
                <a:ext cx="1733167" cy="369332"/>
              </a:xfrm>
              <a:prstGeom prst="rect">
                <a:avLst/>
              </a:prstGeom>
            </p:spPr>
            <p:txBody>
              <a:bodyPr wrap="none">
                <a:spAutoFit/>
              </a:bodyPr>
              <a:lstStyle/>
              <a:p>
                <a:r>
                  <a:rPr lang="en-US" b="1" dirty="0">
                    <a:latin typeface="Times New Roman" panose="02020603050405020304" pitchFamily="18" charset="0"/>
                    <a:ea typeface="Times New Roman" panose="02020603050405020304" pitchFamily="18" charset="0"/>
                    <a:cs typeface="Arial" panose="020B0604020202020204" pitchFamily="34" charset="0"/>
                  </a:rPr>
                  <a:t>Use (4 </a:t>
                </a:r>
                <a14:m>
                  <m:oMath xmlns:m="http://schemas.openxmlformats.org/officeDocument/2006/math">
                    <m:r>
                      <a:rPr lang="en-US" b="1" i="1">
                        <a:latin typeface="Cambria Math" panose="02040503050406030204" pitchFamily="18" charset="0"/>
                        <a:ea typeface="Times New Roman" panose="02020603050405020304" pitchFamily="18" charset="0"/>
                        <a:cs typeface="Arial" panose="020B0604020202020204" pitchFamily="34" charset="0"/>
                      </a:rPr>
                      <m:t>∅</m:t>
                    </m:r>
                  </m:oMath>
                </a14:m>
                <a:r>
                  <a:rPr lang="en-US" b="1" dirty="0">
                    <a:latin typeface="Times New Roman" panose="02020603050405020304" pitchFamily="18" charset="0"/>
                    <a:ea typeface="Times New Roman" panose="02020603050405020304" pitchFamily="18" charset="0"/>
                    <a:cs typeface="Arial" panose="020B0604020202020204" pitchFamily="34" charset="0"/>
                  </a:rPr>
                  <a:t>12 /1m)</a:t>
                </a:r>
                <a:endParaRPr lang="en-US" dirty="0"/>
              </a:p>
            </p:txBody>
          </p:sp>
        </mc:Choice>
        <mc:Fallback xmlns="">
          <p:sp>
            <p:nvSpPr>
              <p:cNvPr id="13" name="Rectangle 12"/>
              <p:cNvSpPr>
                <a:spLocks noRot="1" noChangeAspect="1" noMove="1" noResize="1" noEditPoints="1" noAdjustHandles="1" noChangeArrowheads="1" noChangeShapeType="1" noTextEdit="1"/>
              </p:cNvSpPr>
              <p:nvPr/>
            </p:nvSpPr>
            <p:spPr>
              <a:xfrm>
                <a:off x="4204179" y="4623096"/>
                <a:ext cx="1733167" cy="369332"/>
              </a:xfrm>
              <a:prstGeom prst="rect">
                <a:avLst/>
              </a:prstGeom>
              <a:blipFill>
                <a:blip r:embed="rId4"/>
                <a:stretch>
                  <a:fillRect l="-3169" t="-8197" r="-2113" b="-24590"/>
                </a:stretch>
              </a:blipFill>
            </p:spPr>
            <p:txBody>
              <a:bodyPr/>
              <a:lstStyle/>
              <a:p>
                <a:r>
                  <a:rPr lang="en-US">
                    <a:noFill/>
                  </a:rPr>
                  <a:t> </a:t>
                </a:r>
              </a:p>
            </p:txBody>
          </p:sp>
        </mc:Fallback>
      </mc:AlternateContent>
      <p:sp>
        <p:nvSpPr>
          <p:cNvPr id="14" name="Rectangle 13"/>
          <p:cNvSpPr/>
          <p:nvPr/>
        </p:nvSpPr>
        <p:spPr>
          <a:xfrm>
            <a:off x="1597243" y="5249106"/>
            <a:ext cx="1281120" cy="369332"/>
          </a:xfrm>
          <a:prstGeom prst="rect">
            <a:avLst/>
          </a:prstGeom>
        </p:spPr>
        <p:txBody>
          <a:bodyPr wrap="none">
            <a:spAutoFit/>
          </a:bodyPr>
          <a:lstStyle/>
          <a:p>
            <a:r>
              <a:rPr lang="en-US" smtClean="0"/>
              <a:t>In landing:</a:t>
            </a:r>
            <a:endParaRPr lang="en-US" dirty="0"/>
          </a:p>
        </p:txBody>
      </p:sp>
      <p:sp>
        <p:nvSpPr>
          <p:cNvPr id="15" name="Rectangle 14"/>
          <p:cNvSpPr/>
          <p:nvPr/>
        </p:nvSpPr>
        <p:spPr>
          <a:xfrm>
            <a:off x="2364898" y="5237833"/>
            <a:ext cx="7234038" cy="369332"/>
          </a:xfrm>
          <a:prstGeom prst="rect">
            <a:avLst/>
          </a:prstGeom>
        </p:spPr>
        <p:txBody>
          <a:bodyPr wrap="square">
            <a:spAutoFit/>
          </a:bodyPr>
          <a:lstStyle/>
          <a:p>
            <a:pPr marL="457200" marR="0" algn="just">
              <a:spcBef>
                <a:spcPts val="0"/>
              </a:spcBef>
              <a:spcAft>
                <a:spcPts val="0"/>
              </a:spcAft>
            </a:pPr>
            <a:r>
              <a:rPr lang="en-US" dirty="0">
                <a:latin typeface="Times New Roman" panose="02020603050405020304" pitchFamily="18" charset="0"/>
                <a:ea typeface="Times New Roman" panose="02020603050405020304" pitchFamily="18" charset="0"/>
                <a:cs typeface="Arial" panose="020B0604020202020204" pitchFamily="34" charset="0"/>
              </a:rPr>
              <a:t>M22 in the Landing= 25 </a:t>
            </a:r>
            <a:r>
              <a:rPr lang="en-US" dirty="0" err="1">
                <a:latin typeface="Times New Roman" panose="02020603050405020304" pitchFamily="18" charset="0"/>
                <a:ea typeface="Times New Roman" panose="02020603050405020304" pitchFamily="18" charset="0"/>
                <a:cs typeface="Arial" panose="020B0604020202020204" pitchFamily="34" charset="0"/>
              </a:rPr>
              <a:t>kN.m</a:t>
            </a:r>
            <a:r>
              <a:rPr lang="en-US" dirty="0">
                <a:latin typeface="Times New Roman" panose="02020603050405020304" pitchFamily="18" charset="0"/>
                <a:ea typeface="Times New Roman" panose="02020603050405020304" pitchFamily="18" charset="0"/>
                <a:cs typeface="Arial" panose="020B0604020202020204" pitchFamily="34" charset="0"/>
              </a:rPr>
              <a:t> and it is negative moment (</a:t>
            </a:r>
            <a:r>
              <a:rPr lang="en-US" b="1" dirty="0">
                <a:latin typeface="Times New Roman" panose="02020603050405020304" pitchFamily="18" charset="0"/>
                <a:ea typeface="Times New Roman" panose="02020603050405020304" pitchFamily="18" charset="0"/>
                <a:cs typeface="Arial" panose="020B0604020202020204" pitchFamily="34" charset="0"/>
              </a:rPr>
              <a:t>top steel</a:t>
            </a:r>
            <a:r>
              <a:rPr lang="en-US" dirty="0">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6" name="Rectangle 15"/>
              <p:cNvSpPr/>
              <p:nvPr/>
            </p:nvSpPr>
            <p:spPr>
              <a:xfrm>
                <a:off x="3791960" y="6022795"/>
                <a:ext cx="2194832" cy="369332"/>
              </a:xfrm>
              <a:prstGeom prst="rect">
                <a:avLst/>
              </a:prstGeom>
            </p:spPr>
            <p:txBody>
              <a:bodyPr wrap="none">
                <a:spAutoFit/>
              </a:bodyPr>
              <a:lstStyle/>
              <a:p>
                <a:pPr marL="457200" marR="0" algn="just">
                  <a:spcBef>
                    <a:spcPts val="0"/>
                  </a:spcBef>
                  <a:spcAft>
                    <a:spcPts val="0"/>
                  </a:spcAft>
                </a:pPr>
                <a:r>
                  <a:rPr lang="en-US" b="1" dirty="0">
                    <a:latin typeface="Times New Roman" panose="02020603050405020304" pitchFamily="18" charset="0"/>
                    <a:ea typeface="Times New Roman" panose="02020603050405020304" pitchFamily="18" charset="0"/>
                    <a:cs typeface="Arial" panose="020B0604020202020204" pitchFamily="34" charset="0"/>
                  </a:rPr>
                  <a:t>Use (4 </a:t>
                </a:r>
                <a14:m>
                  <m:oMath xmlns:m="http://schemas.openxmlformats.org/officeDocument/2006/math">
                    <m:r>
                      <a:rPr lang="en-US" b="1" i="1">
                        <a:latin typeface="Cambria Math" panose="02040503050406030204" pitchFamily="18" charset="0"/>
                        <a:ea typeface="Times New Roman" panose="02020603050405020304" pitchFamily="18" charset="0"/>
                        <a:cs typeface="Arial" panose="020B0604020202020204" pitchFamily="34" charset="0"/>
                      </a:rPr>
                      <m:t>∅</m:t>
                    </m:r>
                  </m:oMath>
                </a14:m>
                <a:r>
                  <a:rPr lang="en-US" b="1" dirty="0">
                    <a:latin typeface="Times New Roman" panose="02020603050405020304" pitchFamily="18" charset="0"/>
                    <a:ea typeface="Times New Roman" panose="02020603050405020304" pitchFamily="18" charset="0"/>
                    <a:cs typeface="Arial" panose="020B0604020202020204" pitchFamily="34" charset="0"/>
                  </a:rPr>
                  <a:t>12 /1m)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3791960" y="6022795"/>
                <a:ext cx="2194832" cy="369332"/>
              </a:xfrm>
              <a:prstGeom prst="rect">
                <a:avLst/>
              </a:prstGeom>
              <a:blipFill>
                <a:blip r:embed="rId5"/>
                <a:stretch>
                  <a:fillRect t="-9836" r="-1667" b="-24590"/>
                </a:stretch>
              </a:blipFill>
            </p:spPr>
            <p:txBody>
              <a:bodyPr/>
              <a:lstStyle/>
              <a:p>
                <a:r>
                  <a:rPr lang="en-US">
                    <a:noFill/>
                  </a:rPr>
                  <a:t> </a:t>
                </a:r>
              </a:p>
            </p:txBody>
          </p:sp>
        </mc:Fallback>
      </mc:AlternateContent>
    </p:spTree>
    <p:extLst>
      <p:ext uri="{BB962C8B-B14F-4D97-AF65-F5344CB8AC3E}">
        <p14:creationId xmlns:p14="http://schemas.microsoft.com/office/powerpoint/2010/main" val="412366907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981" y="1434878"/>
            <a:ext cx="8866909" cy="5158154"/>
          </a:xfrm>
          <a:prstGeom prst="rect">
            <a:avLst/>
          </a:prstGeom>
        </p:spPr>
      </p:pic>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stairs:</a:t>
            </a:r>
            <a:endParaRPr lang="en-US" sz="2400" dirty="0"/>
          </a:p>
        </p:txBody>
      </p:sp>
    </p:spTree>
    <p:extLst>
      <p:ext uri="{BB962C8B-B14F-4D97-AF65-F5344CB8AC3E}">
        <p14:creationId xmlns:p14="http://schemas.microsoft.com/office/powerpoint/2010/main" val="3004290395"/>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251" y="354841"/>
            <a:ext cx="6983418" cy="523220"/>
          </a:xfrm>
          <a:prstGeom prst="rect">
            <a:avLst/>
          </a:prstGeom>
          <a:noFill/>
        </p:spPr>
        <p:txBody>
          <a:bodyPr wrap="square" rtlCol="0">
            <a:spAutoFit/>
          </a:bodyPr>
          <a:lstStyle/>
          <a:p>
            <a:r>
              <a:rPr lang="en-US" sz="2800" dirty="0"/>
              <a:t>4) </a:t>
            </a:r>
            <a:r>
              <a:rPr lang="en-US" sz="2800" dirty="0">
                <a:latin typeface="Times New Roman" panose="02020603050405020304" pitchFamily="18" charset="0"/>
                <a:ea typeface="Calibri" panose="020F0502020204030204" pitchFamily="34" charset="0"/>
                <a:cs typeface="Arial" panose="020B0604020202020204" pitchFamily="34" charset="0"/>
              </a:rPr>
              <a:t>Dynamic design</a:t>
            </a:r>
            <a:endParaRPr lang="en-US" sz="2800" dirty="0"/>
          </a:p>
        </p:txBody>
      </p:sp>
      <p:sp>
        <p:nvSpPr>
          <p:cNvPr id="3" name="TextBox 2"/>
          <p:cNvSpPr txBox="1"/>
          <p:nvPr/>
        </p:nvSpPr>
        <p:spPr>
          <a:xfrm>
            <a:off x="746713" y="1095269"/>
            <a:ext cx="3862551"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Design of footings:</a:t>
            </a:r>
            <a:endParaRPr lang="en-US" sz="2400" dirty="0"/>
          </a:p>
        </p:txBody>
      </p:sp>
      <p:sp>
        <p:nvSpPr>
          <p:cNvPr id="5" name="Rectangle 4"/>
          <p:cNvSpPr/>
          <p:nvPr/>
        </p:nvSpPr>
        <p:spPr>
          <a:xfrm>
            <a:off x="1165622" y="1626967"/>
            <a:ext cx="4431149" cy="430887"/>
          </a:xfrm>
          <a:prstGeom prst="rect">
            <a:avLst/>
          </a:prstGeom>
        </p:spPr>
        <p:txBody>
          <a:bodyPr wrap="none">
            <a:spAutoFit/>
          </a:bodyPr>
          <a:lstStyle/>
          <a:p>
            <a:r>
              <a:rPr lang="en-US" sz="2200" dirty="0" smtClean="0"/>
              <a:t>To determine the type of footing:</a:t>
            </a:r>
            <a:endParaRPr lang="en-US" sz="2200" dirty="0"/>
          </a:p>
        </p:txBody>
      </p:sp>
      <p:sp>
        <p:nvSpPr>
          <p:cNvPr id="12" name="Rectangle 11"/>
          <p:cNvSpPr/>
          <p:nvPr/>
        </p:nvSpPr>
        <p:spPr>
          <a:xfrm>
            <a:off x="1253591" y="2127887"/>
            <a:ext cx="2848793"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Total load from the building:</a:t>
            </a:r>
          </a:p>
        </p:txBody>
      </p:sp>
      <p:graphicFrame>
        <p:nvGraphicFramePr>
          <p:cNvPr id="17" name="Table 16"/>
          <p:cNvGraphicFramePr>
            <a:graphicFrameLocks noGrp="1"/>
          </p:cNvGraphicFramePr>
          <p:nvPr>
            <p:extLst>
              <p:ext uri="{D42A27DB-BD31-4B8C-83A1-F6EECF244321}">
                <p14:modId xmlns:p14="http://schemas.microsoft.com/office/powerpoint/2010/main" val="2646137284"/>
              </p:ext>
            </p:extLst>
          </p:nvPr>
        </p:nvGraphicFramePr>
        <p:xfrm>
          <a:off x="1453904" y="2806760"/>
          <a:ext cx="7509986" cy="1097280"/>
        </p:xfrm>
        <a:graphic>
          <a:graphicData uri="http://schemas.openxmlformats.org/drawingml/2006/table">
            <a:tbl>
              <a:tblPr firstRow="1" firstCol="1" bandRow="1">
                <a:tableStyleId>{5C22544A-7EE6-4342-B048-85BDC9FD1C3A}</a:tableStyleId>
              </a:tblPr>
              <a:tblGrid>
                <a:gridCol w="1591099">
                  <a:extLst>
                    <a:ext uri="{9D8B030D-6E8A-4147-A177-3AD203B41FA5}">
                      <a16:colId xmlns:a16="http://schemas.microsoft.com/office/drawing/2014/main" xmlns="" val="2411330977"/>
                    </a:ext>
                  </a:extLst>
                </a:gridCol>
                <a:gridCol w="2663954">
                  <a:extLst>
                    <a:ext uri="{9D8B030D-6E8A-4147-A177-3AD203B41FA5}">
                      <a16:colId xmlns:a16="http://schemas.microsoft.com/office/drawing/2014/main" xmlns="" val="3457210008"/>
                    </a:ext>
                  </a:extLst>
                </a:gridCol>
                <a:gridCol w="3254933">
                  <a:extLst>
                    <a:ext uri="{9D8B030D-6E8A-4147-A177-3AD203B41FA5}">
                      <a16:colId xmlns:a16="http://schemas.microsoft.com/office/drawing/2014/main" xmlns="" val="1852019138"/>
                    </a:ext>
                  </a:extLst>
                </a:gridCol>
              </a:tblGrid>
              <a:tr h="508282">
                <a:tc>
                  <a:txBody>
                    <a:bodyPr/>
                    <a:lstStyle/>
                    <a:p>
                      <a:pPr marL="0" marR="0" algn="ctr">
                        <a:spcBef>
                          <a:spcPts val="0"/>
                        </a:spcBef>
                        <a:spcAft>
                          <a:spcPts val="0"/>
                        </a:spcAft>
                      </a:pPr>
                      <a:r>
                        <a:rPr lang="en-US" sz="1800">
                          <a:effectLst/>
                        </a:rPr>
                        <a:t>Block:</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P service (from gravity)</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P service (from seismic combination)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569006558"/>
                  </a:ext>
                </a:extLst>
              </a:tr>
              <a:tr h="254141">
                <a:tc>
                  <a:txBody>
                    <a:bodyPr/>
                    <a:lstStyle/>
                    <a:p>
                      <a:pPr marL="0" marR="0" algn="ctr">
                        <a:spcBef>
                          <a:spcPts val="0"/>
                        </a:spcBef>
                        <a:spcAft>
                          <a:spcPts val="0"/>
                        </a:spcAft>
                      </a:pPr>
                      <a:r>
                        <a:rPr lang="en-US" sz="1800">
                          <a:effectLst/>
                        </a:rPr>
                        <a:t>Block A</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47857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47875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65628912"/>
                  </a:ext>
                </a:extLst>
              </a:tr>
              <a:tr h="254141">
                <a:tc>
                  <a:txBody>
                    <a:bodyPr/>
                    <a:lstStyle/>
                    <a:p>
                      <a:pPr marL="0" marR="0" algn="ctr">
                        <a:spcBef>
                          <a:spcPts val="0"/>
                        </a:spcBef>
                        <a:spcAft>
                          <a:spcPts val="0"/>
                        </a:spcAft>
                      </a:pPr>
                      <a:r>
                        <a:rPr lang="en-US" sz="1800">
                          <a:effectLst/>
                        </a:rPr>
                        <a:t>Block B</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a:effectLst/>
                        </a:rPr>
                        <a:t>67089 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dirty="0">
                          <a:effectLst/>
                        </a:rPr>
                        <a:t>68951 </a:t>
                      </a:r>
                      <a:r>
                        <a:rPr lang="en-US" sz="1800" dirty="0" err="1">
                          <a:effectLst/>
                        </a:rPr>
                        <a:t>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96362597"/>
                  </a:ext>
                </a:extLst>
              </a:tr>
            </a:tbl>
          </a:graphicData>
        </a:graphic>
      </p:graphicFrame>
      <mc:AlternateContent xmlns:mc="http://schemas.openxmlformats.org/markup-compatibility/2006" xmlns:a14="http://schemas.microsoft.com/office/drawing/2010/main">
        <mc:Choice Requires="a14">
          <p:sp>
            <p:nvSpPr>
              <p:cNvPr id="18" name="Rectangle 17"/>
              <p:cNvSpPr/>
              <p:nvPr/>
            </p:nvSpPr>
            <p:spPr>
              <a:xfrm>
                <a:off x="1453904" y="4207868"/>
                <a:ext cx="6096000" cy="2529282"/>
              </a:xfrm>
              <a:prstGeom prst="rect">
                <a:avLst/>
              </a:prstGeom>
            </p:spPr>
            <p:txBody>
              <a:bodyPr>
                <a:spAutoFit/>
              </a:bodyPr>
              <a:lstStyle/>
              <a:p>
                <a:pPr algn="just"/>
                <a:r>
                  <a:rPr lang="en-US" dirty="0">
                    <a:latin typeface="Times New Roman" panose="02020603050405020304" pitchFamily="18" charset="0"/>
                    <a:ea typeface="Times New Roman" panose="02020603050405020304" pitchFamily="18" charset="0"/>
                    <a:cs typeface="Arial" panose="020B0604020202020204" pitchFamily="34" charset="0"/>
                  </a:rPr>
                  <a:t>Area of footing from gravity loads:</a:t>
                </a:r>
                <a:endParaRPr lang="en-US" dirty="0">
                  <a:latin typeface="Times New Roman" panose="02020603050405020304" pitchFamily="18" charset="0"/>
                  <a:ea typeface="Calibri" panose="020F0502020204030204" pitchFamily="34" charset="0"/>
                  <a:cs typeface="Arial" panose="020B0604020202020204" pitchFamily="34" charset="0"/>
                </a:endParaRPr>
              </a:p>
              <a:p>
                <a:pPr algn="just"/>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𝐴𝑟𝑒𝑎</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𝑇𝑜𝑡𝑎𝑙</m:t>
                          </m:r>
                          <m:r>
                            <a:rPr lang="en-US" i="1">
                              <a:latin typeface="Cambria Math" panose="02040503050406030204" pitchFamily="18" charset="0"/>
                              <a:ea typeface="Calibri" panose="020F0502020204030204" pitchFamily="34" charset="0"/>
                              <a:cs typeface="Arial" panose="020B0604020202020204" pitchFamily="34" charset="0"/>
                            </a:rPr>
                            <m:t> </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𝑃</m:t>
                              </m:r>
                            </m:e>
                            <m:sub>
                              <m:r>
                                <a:rPr lang="en-US" i="1">
                                  <a:latin typeface="Cambria Math" panose="02040503050406030204" pitchFamily="18" charset="0"/>
                                  <a:ea typeface="Calibri" panose="020F0502020204030204" pitchFamily="34" charset="0"/>
                                  <a:cs typeface="Arial" panose="020B0604020202020204" pitchFamily="34" charset="0"/>
                                </a:rPr>
                                <m:t>𝑠𝑒𝑟𝑣𝑖𝑐𝑒</m:t>
                              </m:r>
                            </m:sub>
                          </m:sSub>
                        </m:num>
                        <m:den>
                          <m:r>
                            <a:rPr lang="en-US" i="1">
                              <a:latin typeface="Cambria Math" panose="02040503050406030204" pitchFamily="18" charset="0"/>
                              <a:ea typeface="Calibri" panose="020F0502020204030204" pitchFamily="34" charset="0"/>
                              <a:cs typeface="Arial" panose="020B0604020202020204" pitchFamily="34" charset="0"/>
                            </a:rPr>
                            <m:t>𝜎</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114946</m:t>
                          </m:r>
                        </m:num>
                        <m:den>
                          <m:r>
                            <a:rPr lang="en-US" i="1">
                              <a:latin typeface="Cambria Math" panose="02040503050406030204" pitchFamily="18" charset="0"/>
                              <a:ea typeface="Calibri" panose="020F0502020204030204" pitchFamily="34" charset="0"/>
                              <a:cs typeface="Arial" panose="020B0604020202020204" pitchFamily="34" charset="0"/>
                            </a:rPr>
                            <m:t>250</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460</m:t>
                      </m:r>
                      <m:r>
                        <a:rPr lang="en-US" i="1">
                          <a:latin typeface="Cambria Math" panose="02040503050406030204" pitchFamily="18" charset="0"/>
                          <a:ea typeface="Calibri" panose="020F0502020204030204" pitchFamily="34" charset="0"/>
                          <a:cs typeface="Arial" panose="020B0604020202020204" pitchFamily="34" charset="0"/>
                        </a:rPr>
                        <m:t> </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𝑚</m:t>
                          </m:r>
                        </m:e>
                        <m:sup>
                          <m:r>
                            <a:rPr lang="en-US" i="1">
                              <a:latin typeface="Cambria Math" panose="02040503050406030204" pitchFamily="18" charset="0"/>
                              <a:ea typeface="Calibri" panose="020F0502020204030204" pitchFamily="34" charset="0"/>
                              <a:cs typeface="Arial" panose="020B0604020202020204" pitchFamily="34" charset="0"/>
                            </a:rPr>
                            <m:t>2</m:t>
                          </m:r>
                        </m:sup>
                      </m:sSup>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lgn="just"/>
                <a:r>
                  <a:rPr lang="en-US" dirty="0">
                    <a:latin typeface="Times New Roman" panose="02020603050405020304" pitchFamily="18" charset="0"/>
                    <a:ea typeface="Times New Roman" panose="02020603050405020304" pitchFamily="18" charset="0"/>
                    <a:cs typeface="Arial" panose="020B0604020202020204" pitchFamily="34" charset="0"/>
                  </a:rPr>
                  <a:t>Area of footing from seismic loads:</a:t>
                </a:r>
                <a:endParaRPr lang="en-US" dirty="0">
                  <a:latin typeface="Times New Roman" panose="02020603050405020304" pitchFamily="18" charset="0"/>
                  <a:ea typeface="Calibri" panose="020F0502020204030204" pitchFamily="34" charset="0"/>
                  <a:cs typeface="Arial" panose="020B0604020202020204" pitchFamily="34" charset="0"/>
                </a:endParaRPr>
              </a:p>
              <a:p>
                <a:pPr algn="just"/>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𝐴𝑟𝑒𝑎</m:t>
                      </m:r>
                      <m:r>
                        <a:rPr lang="en-US" i="1">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𝑇𝑜𝑡𝑎𝑙</m:t>
                          </m:r>
                          <m:r>
                            <a:rPr lang="en-US" i="1">
                              <a:latin typeface="Cambria Math" panose="02040503050406030204" pitchFamily="18" charset="0"/>
                              <a:ea typeface="Calibri" panose="020F0502020204030204" pitchFamily="34" charset="0"/>
                              <a:cs typeface="Arial" panose="020B0604020202020204" pitchFamily="34" charset="0"/>
                            </a:rPr>
                            <m:t> </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𝑃</m:t>
                              </m:r>
                            </m:e>
                            <m:sub>
                              <m:r>
                                <a:rPr lang="en-US" i="1">
                                  <a:latin typeface="Cambria Math" panose="02040503050406030204" pitchFamily="18" charset="0"/>
                                  <a:ea typeface="Calibri" panose="020F0502020204030204" pitchFamily="34" charset="0"/>
                                  <a:cs typeface="Arial" panose="020B0604020202020204" pitchFamily="34" charset="0"/>
                                </a:rPr>
                                <m:t>𝑠𝑒𝑟𝑣𝑖𝑐𝑒</m:t>
                              </m:r>
                            </m:sub>
                          </m:sSub>
                        </m:num>
                        <m:den>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𝜎</m:t>
                          </m:r>
                        </m:den>
                      </m:f>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116826</m:t>
                          </m:r>
                        </m:num>
                        <m:den>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250</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359</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m:t>
                      </m:r>
                      <m:r>
                        <a:rPr lang="en-US" i="1">
                          <a:latin typeface="Cambria Math" panose="02040503050406030204" pitchFamily="18" charset="0"/>
                          <a:ea typeface="Calibri" panose="020F0502020204030204" pitchFamily="34" charset="0"/>
                          <a:cs typeface="Arial" panose="020B0604020202020204" pitchFamily="34" charset="0"/>
                        </a:rPr>
                        <m:t> </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𝑚</m:t>
                          </m:r>
                        </m:e>
                        <m:sup>
                          <m:r>
                            <a:rPr lang="en-US" i="1">
                              <a:latin typeface="Cambria Math" panose="02040503050406030204" pitchFamily="18" charset="0"/>
                              <a:ea typeface="Calibri" panose="020F0502020204030204" pitchFamily="34" charset="0"/>
                              <a:cs typeface="Arial" panose="020B0604020202020204" pitchFamily="34" charset="0"/>
                            </a:rPr>
                            <m:t>2</m:t>
                          </m:r>
                        </m:sup>
                      </m:sSup>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8" name="Rectangle 17"/>
              <p:cNvSpPr>
                <a:spLocks noRot="1" noChangeAspect="1" noMove="1" noResize="1" noEditPoints="1" noAdjustHandles="1" noChangeArrowheads="1" noChangeShapeType="1" noTextEdit="1"/>
              </p:cNvSpPr>
              <p:nvPr/>
            </p:nvSpPr>
            <p:spPr>
              <a:xfrm>
                <a:off x="1453904" y="4207868"/>
                <a:ext cx="6096000" cy="2529282"/>
              </a:xfrm>
              <a:prstGeom prst="rect">
                <a:avLst/>
              </a:prstGeom>
              <a:blipFill>
                <a:blip r:embed="rId3"/>
                <a:stretch>
                  <a:fillRect l="-900" t="-1205"/>
                </a:stretch>
              </a:blipFill>
            </p:spPr>
            <p:txBody>
              <a:bodyPr/>
              <a:lstStyle/>
              <a:p>
                <a:r>
                  <a:rPr lang="en-US">
                    <a:noFill/>
                  </a:rPr>
                  <a:t> </a:t>
                </a:r>
              </a:p>
            </p:txBody>
          </p:sp>
        </mc:Fallback>
      </mc:AlternateContent>
    </p:spTree>
    <p:extLst>
      <p:ext uri="{BB962C8B-B14F-4D97-AF65-F5344CB8AC3E}">
        <p14:creationId xmlns:p14="http://schemas.microsoft.com/office/powerpoint/2010/main" val="3389993473"/>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TM02900743[[fn=Organic]]</Template>
  <TotalTime>1044</TotalTime>
  <Words>3832</Words>
  <Application>Microsoft Office PowerPoint</Application>
  <PresentationFormat>Widescreen</PresentationFormat>
  <Paragraphs>955</Paragraphs>
  <Slides>108</Slides>
  <Notes>92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108</vt:i4>
      </vt:variant>
    </vt:vector>
  </HeadingPairs>
  <TitlesOfParts>
    <vt:vector size="121" baseType="lpstr">
      <vt:lpstr>Arial</vt:lpstr>
      <vt:lpstr>Calibri</vt:lpstr>
      <vt:lpstr>Calibri Light</vt:lpstr>
      <vt:lpstr>Cambria Math</vt:lpstr>
      <vt:lpstr>Tahoma</vt:lpstr>
      <vt:lpstr>Times New Roman</vt:lpstr>
      <vt:lpstr>TimesNewRomanPSMT</vt:lpstr>
      <vt:lpstr>Trebuchet MS</vt:lpstr>
      <vt:lpstr>Wingdings</vt:lpstr>
      <vt:lpstr>Wingdings 2</vt:lpstr>
      <vt:lpstr>Wingdings 3</vt:lpstr>
      <vt:lpstr>HDOfficeLightV0</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Omar Barham</dc:creator>
  <cp:lastModifiedBy>ahmad abdelall</cp:lastModifiedBy>
  <cp:revision>87</cp:revision>
  <dcterms:created xsi:type="dcterms:W3CDTF">2015-12-18T17:22:11Z</dcterms:created>
  <dcterms:modified xsi:type="dcterms:W3CDTF">2016-05-16T22:16:56Z</dcterms:modified>
</cp:coreProperties>
</file>