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media/image64.jpg" ContentType="image/jpeg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2" r:id="rId6"/>
    <p:sldId id="284" r:id="rId7"/>
    <p:sldId id="264" r:id="rId8"/>
    <p:sldId id="263" r:id="rId9"/>
    <p:sldId id="285" r:id="rId10"/>
    <p:sldId id="286" r:id="rId11"/>
    <p:sldId id="266" r:id="rId12"/>
    <p:sldId id="308" r:id="rId13"/>
    <p:sldId id="309" r:id="rId14"/>
    <p:sldId id="310" r:id="rId15"/>
    <p:sldId id="268" r:id="rId16"/>
    <p:sldId id="267" r:id="rId17"/>
    <p:sldId id="269" r:id="rId18"/>
    <p:sldId id="271" r:id="rId19"/>
    <p:sldId id="287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9" r:id="rId33"/>
    <p:sldId id="290" r:id="rId34"/>
    <p:sldId id="291" r:id="rId35"/>
    <p:sldId id="292" r:id="rId36"/>
    <p:sldId id="299" r:id="rId37"/>
    <p:sldId id="293" r:id="rId38"/>
    <p:sldId id="295" r:id="rId39"/>
    <p:sldId id="296" r:id="rId40"/>
    <p:sldId id="297" r:id="rId41"/>
    <p:sldId id="302" r:id="rId42"/>
    <p:sldId id="298" r:id="rId43"/>
    <p:sldId id="300" r:id="rId44"/>
    <p:sldId id="301" r:id="rId45"/>
    <p:sldId id="303" r:id="rId46"/>
    <p:sldId id="304" r:id="rId47"/>
    <p:sldId id="305" r:id="rId48"/>
    <p:sldId id="306" r:id="rId49"/>
    <p:sldId id="307" r:id="rId50"/>
    <p:sldId id="311" r:id="rId51"/>
    <p:sldId id="312" r:id="rId52"/>
    <p:sldId id="313" r:id="rId53"/>
    <p:sldId id="314" r:id="rId54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نمط داكن 2 - تمييز 5/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281" autoAdjust="0"/>
  </p:normalViewPr>
  <p:slideViewPr>
    <p:cSldViewPr>
      <p:cViewPr>
        <p:scale>
          <a:sx n="58" d="100"/>
          <a:sy n="58" d="100"/>
        </p:scale>
        <p:origin x="-1158" y="-4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EF664-D4D3-4B43-B107-F664D072EF5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C6C286-C602-4148-A840-EAB472234492}">
      <dgm:prSet phldrT="[نص]"/>
      <dgm:spPr/>
      <dgm:t>
        <a:bodyPr/>
        <a:lstStyle/>
        <a:p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Q 1: Surface area of ​​the house (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m </a:t>
          </a:r>
          <a:r>
            <a:rPr lang="en-US" b="1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2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) =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178m </a:t>
          </a:r>
          <a:r>
            <a:rPr lang="en-US" b="1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2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E83B7D5-D9BA-41BB-AE01-1D2F02541EAE}" type="parTrans" cxnId="{3E5406CD-B076-41F2-9C9A-149189DF5740}">
      <dgm:prSet/>
      <dgm:spPr/>
      <dgm:t>
        <a:bodyPr/>
        <a:lstStyle/>
        <a:p>
          <a:endParaRPr lang="en-US"/>
        </a:p>
      </dgm:t>
    </dgm:pt>
    <dgm:pt modelId="{6D1BF9A5-F733-4FB7-9C7A-20FEA1652B27}" type="sibTrans" cxnId="{3E5406CD-B076-41F2-9C9A-149189DF5740}">
      <dgm:prSet/>
      <dgm:spPr/>
      <dgm:t>
        <a:bodyPr/>
        <a:lstStyle/>
        <a:p>
          <a:endParaRPr lang="en-US"/>
        </a:p>
      </dgm:t>
    </dgm:pt>
    <dgm:pt modelId="{BE9CF588-7E97-4668-96D7-06946BDF71A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Q2: collection well (cisterns) size (m </a:t>
          </a:r>
          <a:r>
            <a:rPr lang="en-US" b="1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3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) =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74 m</a:t>
          </a:r>
          <a:r>
            <a:rPr lang="en-US" b="1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3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8F27602-1CB8-47C3-9F08-93C3F09BF403}" type="parTrans" cxnId="{A7B3127E-4C4C-4B24-B943-ADB81D15A57A}">
      <dgm:prSet/>
      <dgm:spPr/>
      <dgm:t>
        <a:bodyPr/>
        <a:lstStyle/>
        <a:p>
          <a:endParaRPr lang="en-US"/>
        </a:p>
      </dgm:t>
    </dgm:pt>
    <dgm:pt modelId="{E539EBDF-9697-4A29-9E29-540282A66EDD}" type="sibTrans" cxnId="{A7B3127E-4C4C-4B24-B943-ADB81D15A57A}">
      <dgm:prSet/>
      <dgm:spPr/>
      <dgm:t>
        <a:bodyPr/>
        <a:lstStyle/>
        <a:p>
          <a:endParaRPr lang="en-US"/>
        </a:p>
      </dgm:t>
    </dgm:pt>
    <dgm:pt modelId="{195CDDE0-8885-40EE-93A5-9883F80C400E}">
      <dgm:prSet/>
      <dgm:spPr/>
      <dgm:t>
        <a:bodyPr/>
        <a:lstStyle/>
        <a:p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Q3: Distance between collection well and cesspit (m)= 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31 m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C559F7A-836B-43A2-A056-BD3384C4B0E2}" type="parTrans" cxnId="{B1C2A11A-7FF4-46F3-9E6C-CC487B8DEB8D}">
      <dgm:prSet/>
      <dgm:spPr/>
      <dgm:t>
        <a:bodyPr/>
        <a:lstStyle/>
        <a:p>
          <a:endParaRPr lang="en-US"/>
        </a:p>
      </dgm:t>
    </dgm:pt>
    <dgm:pt modelId="{276E1FA6-64EC-428A-B609-C00390F8435F}" type="sibTrans" cxnId="{B1C2A11A-7FF4-46F3-9E6C-CC487B8DEB8D}">
      <dgm:prSet/>
      <dgm:spPr/>
      <dgm:t>
        <a:bodyPr/>
        <a:lstStyle/>
        <a:p>
          <a:endParaRPr lang="en-US"/>
        </a:p>
      </dgm:t>
    </dgm:pt>
    <dgm:pt modelId="{D59E2753-79D9-4CAA-8671-203C40ADD96D}" type="pres">
      <dgm:prSet presAssocID="{32DEF664-D4D3-4B43-B107-F664D072EF5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71A6534-9F38-4889-BD7B-A6A7D030E830}" type="pres">
      <dgm:prSet presAssocID="{32DEF664-D4D3-4B43-B107-F664D072EF5C}" presName="Name1" presStyleCnt="0"/>
      <dgm:spPr/>
    </dgm:pt>
    <dgm:pt modelId="{07EE75E3-93C6-46A2-A3F7-C54EB54B7E17}" type="pres">
      <dgm:prSet presAssocID="{32DEF664-D4D3-4B43-B107-F664D072EF5C}" presName="cycle" presStyleCnt="0"/>
      <dgm:spPr/>
    </dgm:pt>
    <dgm:pt modelId="{041D4314-2744-4002-93C7-E76800991117}" type="pres">
      <dgm:prSet presAssocID="{32DEF664-D4D3-4B43-B107-F664D072EF5C}" presName="srcNode" presStyleLbl="node1" presStyleIdx="0" presStyleCnt="3"/>
      <dgm:spPr/>
    </dgm:pt>
    <dgm:pt modelId="{6AB8D995-3382-4FC7-BD44-72B774E20162}" type="pres">
      <dgm:prSet presAssocID="{32DEF664-D4D3-4B43-B107-F664D072EF5C}" presName="conn" presStyleLbl="parChTrans1D2" presStyleIdx="0" presStyleCnt="1"/>
      <dgm:spPr/>
      <dgm:t>
        <a:bodyPr/>
        <a:lstStyle/>
        <a:p>
          <a:endParaRPr lang="en-US"/>
        </a:p>
      </dgm:t>
    </dgm:pt>
    <dgm:pt modelId="{B9C0C8B6-C2CF-4024-9C66-8334685BD0DC}" type="pres">
      <dgm:prSet presAssocID="{32DEF664-D4D3-4B43-B107-F664D072EF5C}" presName="extraNode" presStyleLbl="node1" presStyleIdx="0" presStyleCnt="3"/>
      <dgm:spPr/>
    </dgm:pt>
    <dgm:pt modelId="{92FE9DE4-88B7-4BD1-9860-A912FEA1CB94}" type="pres">
      <dgm:prSet presAssocID="{32DEF664-D4D3-4B43-B107-F664D072EF5C}" presName="dstNode" presStyleLbl="node1" presStyleIdx="0" presStyleCnt="3"/>
      <dgm:spPr/>
    </dgm:pt>
    <dgm:pt modelId="{BC66CF5C-A475-445F-9105-27AB81327804}" type="pres">
      <dgm:prSet presAssocID="{B4C6C286-C602-4148-A840-EAB472234492}" presName="text_1" presStyleLbl="node1" presStyleIdx="0" presStyleCnt="3" custLinFactNeighborX="-560" custLinFactNeighborY="3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26C949-A3A0-4619-B28C-289E5C846146}" type="pres">
      <dgm:prSet presAssocID="{B4C6C286-C602-4148-A840-EAB472234492}" presName="accent_1" presStyleCnt="0"/>
      <dgm:spPr/>
    </dgm:pt>
    <dgm:pt modelId="{50E249A2-F0F4-4309-8FF6-F3E6F3F13648}" type="pres">
      <dgm:prSet presAssocID="{B4C6C286-C602-4148-A840-EAB472234492}" presName="accentRepeatNode" presStyleLbl="solidFgAcc1" presStyleIdx="0" presStyleCnt="3"/>
      <dgm:spPr/>
    </dgm:pt>
    <dgm:pt modelId="{435E5ADA-C87E-4F2B-A4B7-164675E3D09E}" type="pres">
      <dgm:prSet presAssocID="{BE9CF588-7E97-4668-96D7-06946BDF71A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17B144-2FA6-4FC2-947C-A972B6B36B95}" type="pres">
      <dgm:prSet presAssocID="{BE9CF588-7E97-4668-96D7-06946BDF71AB}" presName="accent_2" presStyleCnt="0"/>
      <dgm:spPr/>
    </dgm:pt>
    <dgm:pt modelId="{5C56C83C-C39C-47A2-BF81-ABA26F4A642C}" type="pres">
      <dgm:prSet presAssocID="{BE9CF588-7E97-4668-96D7-06946BDF71AB}" presName="accentRepeatNode" presStyleLbl="solidFgAcc1" presStyleIdx="1" presStyleCnt="3"/>
      <dgm:spPr/>
    </dgm:pt>
    <dgm:pt modelId="{CA2CCC3E-1B67-4918-B772-00E6FAAFC5B8}" type="pres">
      <dgm:prSet presAssocID="{195CDDE0-8885-40EE-93A5-9883F80C400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13AF3-F037-4934-B3D2-486A61E3C37A}" type="pres">
      <dgm:prSet presAssocID="{195CDDE0-8885-40EE-93A5-9883F80C400E}" presName="accent_3" presStyleCnt="0"/>
      <dgm:spPr/>
    </dgm:pt>
    <dgm:pt modelId="{72BA74FD-91C9-491D-A955-D28B118301E4}" type="pres">
      <dgm:prSet presAssocID="{195CDDE0-8885-40EE-93A5-9883F80C400E}" presName="accentRepeatNode" presStyleLbl="solidFgAcc1" presStyleIdx="2" presStyleCnt="3"/>
      <dgm:spPr/>
    </dgm:pt>
  </dgm:ptLst>
  <dgm:cxnLst>
    <dgm:cxn modelId="{00588E3E-5058-4FCF-9FA8-CAAF7C150ED9}" type="presOf" srcId="{BE9CF588-7E97-4668-96D7-06946BDF71AB}" destId="{435E5ADA-C87E-4F2B-A4B7-164675E3D09E}" srcOrd="0" destOrd="0" presId="urn:microsoft.com/office/officeart/2008/layout/VerticalCurvedList"/>
    <dgm:cxn modelId="{B1C2A11A-7FF4-46F3-9E6C-CC487B8DEB8D}" srcId="{32DEF664-D4D3-4B43-B107-F664D072EF5C}" destId="{195CDDE0-8885-40EE-93A5-9883F80C400E}" srcOrd="2" destOrd="0" parTransId="{AC559F7A-836B-43A2-A056-BD3384C4B0E2}" sibTransId="{276E1FA6-64EC-428A-B609-C00390F8435F}"/>
    <dgm:cxn modelId="{9E5FCB67-9FD6-4D95-8588-7883DEB808D8}" type="presOf" srcId="{195CDDE0-8885-40EE-93A5-9883F80C400E}" destId="{CA2CCC3E-1B67-4918-B772-00E6FAAFC5B8}" srcOrd="0" destOrd="0" presId="urn:microsoft.com/office/officeart/2008/layout/VerticalCurvedList"/>
    <dgm:cxn modelId="{6E955785-773B-4A6F-9541-F32566CEAE64}" type="presOf" srcId="{32DEF664-D4D3-4B43-B107-F664D072EF5C}" destId="{D59E2753-79D9-4CAA-8671-203C40ADD96D}" srcOrd="0" destOrd="0" presId="urn:microsoft.com/office/officeart/2008/layout/VerticalCurvedList"/>
    <dgm:cxn modelId="{A7B3127E-4C4C-4B24-B943-ADB81D15A57A}" srcId="{32DEF664-D4D3-4B43-B107-F664D072EF5C}" destId="{BE9CF588-7E97-4668-96D7-06946BDF71AB}" srcOrd="1" destOrd="0" parTransId="{E8F27602-1CB8-47C3-9F08-93C3F09BF403}" sibTransId="{E539EBDF-9697-4A29-9E29-540282A66EDD}"/>
    <dgm:cxn modelId="{57D057C8-A875-4E52-98D2-8A73E85B5B51}" type="presOf" srcId="{B4C6C286-C602-4148-A840-EAB472234492}" destId="{BC66CF5C-A475-445F-9105-27AB81327804}" srcOrd="0" destOrd="0" presId="urn:microsoft.com/office/officeart/2008/layout/VerticalCurvedList"/>
    <dgm:cxn modelId="{3E5406CD-B076-41F2-9C9A-149189DF5740}" srcId="{32DEF664-D4D3-4B43-B107-F664D072EF5C}" destId="{B4C6C286-C602-4148-A840-EAB472234492}" srcOrd="0" destOrd="0" parTransId="{1E83B7D5-D9BA-41BB-AE01-1D2F02541EAE}" sibTransId="{6D1BF9A5-F733-4FB7-9C7A-20FEA1652B27}"/>
    <dgm:cxn modelId="{0CE0CB79-074B-42FC-9A26-6DD491F22447}" type="presOf" srcId="{6D1BF9A5-F733-4FB7-9C7A-20FEA1652B27}" destId="{6AB8D995-3382-4FC7-BD44-72B774E20162}" srcOrd="0" destOrd="0" presId="urn:microsoft.com/office/officeart/2008/layout/VerticalCurvedList"/>
    <dgm:cxn modelId="{47F359D6-1A02-4E9C-9453-F8B4DF072730}" type="presParOf" srcId="{D59E2753-79D9-4CAA-8671-203C40ADD96D}" destId="{671A6534-9F38-4889-BD7B-A6A7D030E830}" srcOrd="0" destOrd="0" presId="urn:microsoft.com/office/officeart/2008/layout/VerticalCurvedList"/>
    <dgm:cxn modelId="{DA1E69F8-6E8D-4DB4-8101-EE8E1430CFBA}" type="presParOf" srcId="{671A6534-9F38-4889-BD7B-A6A7D030E830}" destId="{07EE75E3-93C6-46A2-A3F7-C54EB54B7E17}" srcOrd="0" destOrd="0" presId="urn:microsoft.com/office/officeart/2008/layout/VerticalCurvedList"/>
    <dgm:cxn modelId="{4BF86A13-61CB-4C8B-B145-FC255658CC67}" type="presParOf" srcId="{07EE75E3-93C6-46A2-A3F7-C54EB54B7E17}" destId="{041D4314-2744-4002-93C7-E76800991117}" srcOrd="0" destOrd="0" presId="urn:microsoft.com/office/officeart/2008/layout/VerticalCurvedList"/>
    <dgm:cxn modelId="{B6252D8C-EEC2-46C7-9BB5-7E3A37CD1475}" type="presParOf" srcId="{07EE75E3-93C6-46A2-A3F7-C54EB54B7E17}" destId="{6AB8D995-3382-4FC7-BD44-72B774E20162}" srcOrd="1" destOrd="0" presId="urn:microsoft.com/office/officeart/2008/layout/VerticalCurvedList"/>
    <dgm:cxn modelId="{780EE4E3-F9B1-4873-896F-90662FB64B13}" type="presParOf" srcId="{07EE75E3-93C6-46A2-A3F7-C54EB54B7E17}" destId="{B9C0C8B6-C2CF-4024-9C66-8334685BD0DC}" srcOrd="2" destOrd="0" presId="urn:microsoft.com/office/officeart/2008/layout/VerticalCurvedList"/>
    <dgm:cxn modelId="{2B5434C0-CC03-4E0F-B6AC-1C4DC5021A53}" type="presParOf" srcId="{07EE75E3-93C6-46A2-A3F7-C54EB54B7E17}" destId="{92FE9DE4-88B7-4BD1-9860-A912FEA1CB94}" srcOrd="3" destOrd="0" presId="urn:microsoft.com/office/officeart/2008/layout/VerticalCurvedList"/>
    <dgm:cxn modelId="{E8FCBC2D-CB42-4270-989E-9162012250F7}" type="presParOf" srcId="{671A6534-9F38-4889-BD7B-A6A7D030E830}" destId="{BC66CF5C-A475-445F-9105-27AB81327804}" srcOrd="1" destOrd="0" presId="urn:microsoft.com/office/officeart/2008/layout/VerticalCurvedList"/>
    <dgm:cxn modelId="{56D2EFC5-8A4C-4E38-8217-BD363D887546}" type="presParOf" srcId="{671A6534-9F38-4889-BD7B-A6A7D030E830}" destId="{D026C949-A3A0-4619-B28C-289E5C846146}" srcOrd="2" destOrd="0" presId="urn:microsoft.com/office/officeart/2008/layout/VerticalCurvedList"/>
    <dgm:cxn modelId="{157EB177-A2DF-4025-9C29-1599D00E49BE}" type="presParOf" srcId="{D026C949-A3A0-4619-B28C-289E5C846146}" destId="{50E249A2-F0F4-4309-8FF6-F3E6F3F13648}" srcOrd="0" destOrd="0" presId="urn:microsoft.com/office/officeart/2008/layout/VerticalCurvedList"/>
    <dgm:cxn modelId="{0D75732E-81FA-48CA-9748-6FC7D9A3E3D0}" type="presParOf" srcId="{671A6534-9F38-4889-BD7B-A6A7D030E830}" destId="{435E5ADA-C87E-4F2B-A4B7-164675E3D09E}" srcOrd="3" destOrd="0" presId="urn:microsoft.com/office/officeart/2008/layout/VerticalCurvedList"/>
    <dgm:cxn modelId="{0EEAF6B6-0502-4943-AC2D-7666B944BEF7}" type="presParOf" srcId="{671A6534-9F38-4889-BD7B-A6A7D030E830}" destId="{0E17B144-2FA6-4FC2-947C-A972B6B36B95}" srcOrd="4" destOrd="0" presId="urn:microsoft.com/office/officeart/2008/layout/VerticalCurvedList"/>
    <dgm:cxn modelId="{EAAAED83-3E3B-418A-943B-424998399B81}" type="presParOf" srcId="{0E17B144-2FA6-4FC2-947C-A972B6B36B95}" destId="{5C56C83C-C39C-47A2-BF81-ABA26F4A642C}" srcOrd="0" destOrd="0" presId="urn:microsoft.com/office/officeart/2008/layout/VerticalCurvedList"/>
    <dgm:cxn modelId="{42EF5E8B-5B4C-4EFD-B184-E86EDB4D3E52}" type="presParOf" srcId="{671A6534-9F38-4889-BD7B-A6A7D030E830}" destId="{CA2CCC3E-1B67-4918-B772-00E6FAAFC5B8}" srcOrd="5" destOrd="0" presId="urn:microsoft.com/office/officeart/2008/layout/VerticalCurvedList"/>
    <dgm:cxn modelId="{F7C1A2A0-AC82-4135-962D-DA21AE1790EE}" type="presParOf" srcId="{671A6534-9F38-4889-BD7B-A6A7D030E830}" destId="{F2B13AF3-F037-4934-B3D2-486A61E3C37A}" srcOrd="6" destOrd="0" presId="urn:microsoft.com/office/officeart/2008/layout/VerticalCurvedList"/>
    <dgm:cxn modelId="{041CF33A-0A2D-4CF8-8144-496E93A7A07E}" type="presParOf" srcId="{F2B13AF3-F037-4934-B3D2-486A61E3C37A}" destId="{72BA74FD-91C9-491D-A955-D28B118301E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37AA83-08C3-4521-A5B4-A46CE680E9E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73A320-BC04-4E13-AC6D-EBA3810EA743}">
      <dgm:prSet phldrT="[نص]" custT="1"/>
      <dgm:spPr/>
      <dgm:t>
        <a:bodyPr/>
        <a:lstStyle/>
        <a:p>
          <a:pPr rtl="0"/>
          <a:r>
            <a:rPr lang="en-US" sz="3200" b="1" dirty="0" smtClean="0">
              <a:solidFill>
                <a:schemeClr val="tx1"/>
              </a:solidFill>
            </a:rPr>
            <a:t>Average per capita consumption of municipal water</a:t>
          </a:r>
          <a:endParaRPr lang="en-US" sz="3200" dirty="0">
            <a:solidFill>
              <a:schemeClr val="tx1"/>
            </a:solidFill>
          </a:endParaRPr>
        </a:p>
      </dgm:t>
    </dgm:pt>
    <dgm:pt modelId="{70271BC3-29DC-4BEB-897A-F5FA976301F5}" type="parTrans" cxnId="{B98F9389-512B-4540-BA09-72D79B61E17C}">
      <dgm:prSet/>
      <dgm:spPr/>
      <dgm:t>
        <a:bodyPr/>
        <a:lstStyle/>
        <a:p>
          <a:endParaRPr lang="en-US"/>
        </a:p>
      </dgm:t>
    </dgm:pt>
    <dgm:pt modelId="{94B9C506-EA16-4EC8-82E0-AB35B6909E69}" type="sibTrans" cxnId="{B98F9389-512B-4540-BA09-72D79B61E17C}">
      <dgm:prSet/>
      <dgm:spPr/>
      <dgm:t>
        <a:bodyPr/>
        <a:lstStyle/>
        <a:p>
          <a:endParaRPr lang="en-US"/>
        </a:p>
      </dgm:t>
    </dgm:pt>
    <dgm:pt modelId="{93EC8FD0-920F-4840-96BE-5633BEEEBEED}">
      <dgm:prSet phldrT="[نص]" custT="1"/>
      <dgm:spPr/>
      <dgm:t>
        <a:bodyPr/>
        <a:lstStyle/>
        <a:p>
          <a:r>
            <a:rPr lang="en-US" sz="3200" b="1" dirty="0" smtClean="0">
              <a:solidFill>
                <a:schemeClr val="tx1"/>
              </a:solidFill>
            </a:rPr>
            <a:t>Average per capita consumption from a collection well</a:t>
          </a:r>
          <a:endParaRPr lang="en-US" sz="3200" b="1" dirty="0">
            <a:solidFill>
              <a:schemeClr val="tx1"/>
            </a:solidFill>
          </a:endParaRPr>
        </a:p>
      </dgm:t>
    </dgm:pt>
    <dgm:pt modelId="{49777FDA-498D-43E1-B113-6F0D0E01BC7E}" type="parTrans" cxnId="{467ACA77-AE4C-40B7-A8A5-54D4C071FD1A}">
      <dgm:prSet/>
      <dgm:spPr/>
      <dgm:t>
        <a:bodyPr/>
        <a:lstStyle/>
        <a:p>
          <a:endParaRPr lang="en-US"/>
        </a:p>
      </dgm:t>
    </dgm:pt>
    <dgm:pt modelId="{8F449BF9-13CD-4C30-9791-2634C50CB8B5}" type="sibTrans" cxnId="{467ACA77-AE4C-40B7-A8A5-54D4C071FD1A}">
      <dgm:prSet/>
      <dgm:spPr/>
      <dgm:t>
        <a:bodyPr/>
        <a:lstStyle/>
        <a:p>
          <a:endParaRPr lang="en-US"/>
        </a:p>
      </dgm:t>
    </dgm:pt>
    <dgm:pt modelId="{A16F7C5C-28FC-48B0-89F0-A15A19666FC1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200" dirty="0" smtClean="0">
              <a:solidFill>
                <a:schemeClr val="tx1"/>
              </a:solidFill>
            </a:rPr>
            <a:t/>
          </a:r>
          <a:br>
            <a:rPr lang="en-US" sz="3200" dirty="0" smtClean="0">
              <a:solidFill>
                <a:schemeClr val="tx1"/>
              </a:solidFill>
            </a:rPr>
          </a:br>
          <a:r>
            <a:rPr lang="en-US" sz="3200" b="1" dirty="0" smtClean="0">
              <a:solidFill>
                <a:schemeClr val="tx1"/>
              </a:solidFill>
            </a:rPr>
            <a:t>Quantity of Water consumed per day</a:t>
          </a:r>
          <a:endParaRPr lang="en-US" sz="3200" dirty="0">
            <a:solidFill>
              <a:schemeClr val="tx1"/>
            </a:solidFill>
          </a:endParaRPr>
        </a:p>
      </dgm:t>
    </dgm:pt>
    <dgm:pt modelId="{E888A4C3-C250-43D9-8839-0C593C83F6B0}" type="sibTrans" cxnId="{65BF3912-BAD6-4D8C-8B7B-631338BD44CF}">
      <dgm:prSet/>
      <dgm:spPr/>
      <dgm:t>
        <a:bodyPr/>
        <a:lstStyle/>
        <a:p>
          <a:endParaRPr lang="en-US"/>
        </a:p>
      </dgm:t>
    </dgm:pt>
    <dgm:pt modelId="{56056468-B5B7-426D-9FC2-D91565A3DD69}" type="parTrans" cxnId="{65BF3912-BAD6-4D8C-8B7B-631338BD44CF}">
      <dgm:prSet/>
      <dgm:spPr/>
      <dgm:t>
        <a:bodyPr/>
        <a:lstStyle/>
        <a:p>
          <a:endParaRPr lang="en-US"/>
        </a:p>
      </dgm:t>
    </dgm:pt>
    <dgm:pt modelId="{9FDE5E83-A805-42F0-BF23-804DD92E3105}" type="pres">
      <dgm:prSet presAssocID="{9537AA83-08C3-4521-A5B4-A46CE680E9E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A2530-218E-4F01-9B06-EB6F586600E1}" type="pres">
      <dgm:prSet presAssocID="{A16F7C5C-28FC-48B0-89F0-A15A19666FC1}" presName="root1" presStyleCnt="0"/>
      <dgm:spPr/>
    </dgm:pt>
    <dgm:pt modelId="{C540A3FD-242F-4EA2-A292-1546E64B7A81}" type="pres">
      <dgm:prSet presAssocID="{A16F7C5C-28FC-48B0-89F0-A15A19666FC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9EB280-B8DD-4533-8754-7AD920753381}" type="pres">
      <dgm:prSet presAssocID="{A16F7C5C-28FC-48B0-89F0-A15A19666FC1}" presName="level2hierChild" presStyleCnt="0"/>
      <dgm:spPr/>
    </dgm:pt>
    <dgm:pt modelId="{FC7ED4B6-120C-445C-8292-BEFC73AECCF9}" type="pres">
      <dgm:prSet presAssocID="{70271BC3-29DC-4BEB-897A-F5FA976301F5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F251BE97-0723-42ED-895E-F22F2E1C1436}" type="pres">
      <dgm:prSet presAssocID="{70271BC3-29DC-4BEB-897A-F5FA976301F5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0684558-6426-408C-9246-46285B9E8639}" type="pres">
      <dgm:prSet presAssocID="{DF73A320-BC04-4E13-AC6D-EBA3810EA743}" presName="root2" presStyleCnt="0"/>
      <dgm:spPr/>
    </dgm:pt>
    <dgm:pt modelId="{48E31AAC-0640-4770-8DF7-DD7424F1E76B}" type="pres">
      <dgm:prSet presAssocID="{DF73A320-BC04-4E13-AC6D-EBA3810EA74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901ABE-0FC8-4EE8-97B7-5330491AB380}" type="pres">
      <dgm:prSet presAssocID="{DF73A320-BC04-4E13-AC6D-EBA3810EA743}" presName="level3hierChild" presStyleCnt="0"/>
      <dgm:spPr/>
    </dgm:pt>
    <dgm:pt modelId="{EC5D1EB3-D166-40FA-87BA-B179374A1BD1}" type="pres">
      <dgm:prSet presAssocID="{49777FDA-498D-43E1-B113-6F0D0E01BC7E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D99A8923-35E2-4887-8CA5-7ED3E84D9107}" type="pres">
      <dgm:prSet presAssocID="{49777FDA-498D-43E1-B113-6F0D0E01BC7E}" presName="connTx" presStyleLbl="parChTrans1D2" presStyleIdx="1" presStyleCnt="2"/>
      <dgm:spPr/>
      <dgm:t>
        <a:bodyPr/>
        <a:lstStyle/>
        <a:p>
          <a:endParaRPr lang="en-US"/>
        </a:p>
      </dgm:t>
    </dgm:pt>
    <dgm:pt modelId="{930F123D-4956-4276-A164-B7D5389C605A}" type="pres">
      <dgm:prSet presAssocID="{93EC8FD0-920F-4840-96BE-5633BEEEBEED}" presName="root2" presStyleCnt="0"/>
      <dgm:spPr/>
    </dgm:pt>
    <dgm:pt modelId="{62DE6449-FE43-4D22-9237-EBA2BF3EFF0E}" type="pres">
      <dgm:prSet presAssocID="{93EC8FD0-920F-4840-96BE-5633BEEEBEE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B251C7-C9E7-4E06-B871-75D7599829B9}" type="pres">
      <dgm:prSet presAssocID="{93EC8FD0-920F-4840-96BE-5633BEEEBEED}" presName="level3hierChild" presStyleCnt="0"/>
      <dgm:spPr/>
    </dgm:pt>
  </dgm:ptLst>
  <dgm:cxnLst>
    <dgm:cxn modelId="{B17E8FFC-91F5-4E9B-94C8-C67512B381BF}" type="presOf" srcId="{49777FDA-498D-43E1-B113-6F0D0E01BC7E}" destId="{EC5D1EB3-D166-40FA-87BA-B179374A1BD1}" srcOrd="0" destOrd="0" presId="urn:microsoft.com/office/officeart/2005/8/layout/hierarchy2"/>
    <dgm:cxn modelId="{06EE15AF-7FAC-4768-B523-F3E8107D7BF2}" type="presOf" srcId="{9537AA83-08C3-4521-A5B4-A46CE680E9E4}" destId="{9FDE5E83-A805-42F0-BF23-804DD92E3105}" srcOrd="0" destOrd="0" presId="urn:microsoft.com/office/officeart/2005/8/layout/hierarchy2"/>
    <dgm:cxn modelId="{B98F9389-512B-4540-BA09-72D79B61E17C}" srcId="{A16F7C5C-28FC-48B0-89F0-A15A19666FC1}" destId="{DF73A320-BC04-4E13-AC6D-EBA3810EA743}" srcOrd="0" destOrd="0" parTransId="{70271BC3-29DC-4BEB-897A-F5FA976301F5}" sibTransId="{94B9C506-EA16-4EC8-82E0-AB35B6909E69}"/>
    <dgm:cxn modelId="{DE4B092D-3B1F-4000-9300-819A9E7B8EC5}" type="presOf" srcId="{DF73A320-BC04-4E13-AC6D-EBA3810EA743}" destId="{48E31AAC-0640-4770-8DF7-DD7424F1E76B}" srcOrd="0" destOrd="0" presId="urn:microsoft.com/office/officeart/2005/8/layout/hierarchy2"/>
    <dgm:cxn modelId="{3A4F9A81-AD5F-4749-82DC-9D42D60B7C22}" type="presOf" srcId="{49777FDA-498D-43E1-B113-6F0D0E01BC7E}" destId="{D99A8923-35E2-4887-8CA5-7ED3E84D9107}" srcOrd="1" destOrd="0" presId="urn:microsoft.com/office/officeart/2005/8/layout/hierarchy2"/>
    <dgm:cxn modelId="{627D0C6E-9ADD-4A79-BC5E-838D00EB37F9}" type="presOf" srcId="{70271BC3-29DC-4BEB-897A-F5FA976301F5}" destId="{FC7ED4B6-120C-445C-8292-BEFC73AECCF9}" srcOrd="0" destOrd="0" presId="urn:microsoft.com/office/officeart/2005/8/layout/hierarchy2"/>
    <dgm:cxn modelId="{467ACA77-AE4C-40B7-A8A5-54D4C071FD1A}" srcId="{A16F7C5C-28FC-48B0-89F0-A15A19666FC1}" destId="{93EC8FD0-920F-4840-96BE-5633BEEEBEED}" srcOrd="1" destOrd="0" parTransId="{49777FDA-498D-43E1-B113-6F0D0E01BC7E}" sibTransId="{8F449BF9-13CD-4C30-9791-2634C50CB8B5}"/>
    <dgm:cxn modelId="{65BF3912-BAD6-4D8C-8B7B-631338BD44CF}" srcId="{9537AA83-08C3-4521-A5B4-A46CE680E9E4}" destId="{A16F7C5C-28FC-48B0-89F0-A15A19666FC1}" srcOrd="0" destOrd="0" parTransId="{56056468-B5B7-426D-9FC2-D91565A3DD69}" sibTransId="{E888A4C3-C250-43D9-8839-0C593C83F6B0}"/>
    <dgm:cxn modelId="{26302FC7-1A90-4F0C-BE02-F8EE94872B4A}" type="presOf" srcId="{93EC8FD0-920F-4840-96BE-5633BEEEBEED}" destId="{62DE6449-FE43-4D22-9237-EBA2BF3EFF0E}" srcOrd="0" destOrd="0" presId="urn:microsoft.com/office/officeart/2005/8/layout/hierarchy2"/>
    <dgm:cxn modelId="{51C0815C-BF19-4507-B7C6-6F4B599A918F}" type="presOf" srcId="{70271BC3-29DC-4BEB-897A-F5FA976301F5}" destId="{F251BE97-0723-42ED-895E-F22F2E1C1436}" srcOrd="1" destOrd="0" presId="urn:microsoft.com/office/officeart/2005/8/layout/hierarchy2"/>
    <dgm:cxn modelId="{7AF0BE87-F5F0-400D-B631-2F2A81D34228}" type="presOf" srcId="{A16F7C5C-28FC-48B0-89F0-A15A19666FC1}" destId="{C540A3FD-242F-4EA2-A292-1546E64B7A81}" srcOrd="0" destOrd="0" presId="urn:microsoft.com/office/officeart/2005/8/layout/hierarchy2"/>
    <dgm:cxn modelId="{08E4A5A6-5ED4-48D3-A8B8-AF5B5792928C}" type="presParOf" srcId="{9FDE5E83-A805-42F0-BF23-804DD92E3105}" destId="{1D1A2530-218E-4F01-9B06-EB6F586600E1}" srcOrd="0" destOrd="0" presId="urn:microsoft.com/office/officeart/2005/8/layout/hierarchy2"/>
    <dgm:cxn modelId="{D6A64E7D-59A1-402C-807E-903C71EF2A37}" type="presParOf" srcId="{1D1A2530-218E-4F01-9B06-EB6F586600E1}" destId="{C540A3FD-242F-4EA2-A292-1546E64B7A81}" srcOrd="0" destOrd="0" presId="urn:microsoft.com/office/officeart/2005/8/layout/hierarchy2"/>
    <dgm:cxn modelId="{9B357A78-E708-4379-B37E-C371156B19DB}" type="presParOf" srcId="{1D1A2530-218E-4F01-9B06-EB6F586600E1}" destId="{1C9EB280-B8DD-4533-8754-7AD920753381}" srcOrd="1" destOrd="0" presId="urn:microsoft.com/office/officeart/2005/8/layout/hierarchy2"/>
    <dgm:cxn modelId="{E8D594E3-B0CF-4925-A14F-67BB43104A0E}" type="presParOf" srcId="{1C9EB280-B8DD-4533-8754-7AD920753381}" destId="{FC7ED4B6-120C-445C-8292-BEFC73AECCF9}" srcOrd="0" destOrd="0" presId="urn:microsoft.com/office/officeart/2005/8/layout/hierarchy2"/>
    <dgm:cxn modelId="{1C2B7BA6-DEEA-42A2-813F-186444375BC7}" type="presParOf" srcId="{FC7ED4B6-120C-445C-8292-BEFC73AECCF9}" destId="{F251BE97-0723-42ED-895E-F22F2E1C1436}" srcOrd="0" destOrd="0" presId="urn:microsoft.com/office/officeart/2005/8/layout/hierarchy2"/>
    <dgm:cxn modelId="{2BFF5A9E-437E-4047-BEA3-363C8C5E240D}" type="presParOf" srcId="{1C9EB280-B8DD-4533-8754-7AD920753381}" destId="{30684558-6426-408C-9246-46285B9E8639}" srcOrd="1" destOrd="0" presId="urn:microsoft.com/office/officeart/2005/8/layout/hierarchy2"/>
    <dgm:cxn modelId="{98165F83-A410-4AAC-9710-82F3E0A8CC05}" type="presParOf" srcId="{30684558-6426-408C-9246-46285B9E8639}" destId="{48E31AAC-0640-4770-8DF7-DD7424F1E76B}" srcOrd="0" destOrd="0" presId="urn:microsoft.com/office/officeart/2005/8/layout/hierarchy2"/>
    <dgm:cxn modelId="{3AA5CFBF-8A3F-467B-B1EF-5D856E11BBBD}" type="presParOf" srcId="{30684558-6426-408C-9246-46285B9E8639}" destId="{3B901ABE-0FC8-4EE8-97B7-5330491AB380}" srcOrd="1" destOrd="0" presId="urn:microsoft.com/office/officeart/2005/8/layout/hierarchy2"/>
    <dgm:cxn modelId="{7C7CB7AF-C8C7-43E9-9519-1FBD441C0B08}" type="presParOf" srcId="{1C9EB280-B8DD-4533-8754-7AD920753381}" destId="{EC5D1EB3-D166-40FA-87BA-B179374A1BD1}" srcOrd="2" destOrd="0" presId="urn:microsoft.com/office/officeart/2005/8/layout/hierarchy2"/>
    <dgm:cxn modelId="{087AAB7B-D13E-4A15-AD14-5AD58D737AB8}" type="presParOf" srcId="{EC5D1EB3-D166-40FA-87BA-B179374A1BD1}" destId="{D99A8923-35E2-4887-8CA5-7ED3E84D9107}" srcOrd="0" destOrd="0" presId="urn:microsoft.com/office/officeart/2005/8/layout/hierarchy2"/>
    <dgm:cxn modelId="{55A74601-2D7F-4F67-9E19-F7F6DE5F6AAB}" type="presParOf" srcId="{1C9EB280-B8DD-4533-8754-7AD920753381}" destId="{930F123D-4956-4276-A164-B7D5389C605A}" srcOrd="3" destOrd="0" presId="urn:microsoft.com/office/officeart/2005/8/layout/hierarchy2"/>
    <dgm:cxn modelId="{5FFD598C-D144-4FEA-8478-B21C6908C8DD}" type="presParOf" srcId="{930F123D-4956-4276-A164-B7D5389C605A}" destId="{62DE6449-FE43-4D22-9237-EBA2BF3EFF0E}" srcOrd="0" destOrd="0" presId="urn:microsoft.com/office/officeart/2005/8/layout/hierarchy2"/>
    <dgm:cxn modelId="{B12077E8-773E-438B-AD9A-FD14DBBC294B}" type="presParOf" srcId="{930F123D-4956-4276-A164-B7D5389C605A}" destId="{48B251C7-C9E7-4E06-B871-75D7599829B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5365AC-7E90-44F4-B47B-2BE52B877D63}" type="doc">
      <dgm:prSet loTypeId="urn:microsoft.com/office/officeart/2005/8/layout/pyramid2" loCatId="list" qsTypeId="urn:microsoft.com/office/officeart/2005/8/quickstyle/simple1" qsCatId="simple" csTypeId="urn:microsoft.com/office/officeart/2005/8/colors/accent4_3" csCatId="accent4" phldr="1"/>
      <dgm:spPr/>
    </dgm:pt>
    <dgm:pt modelId="{3D2578E6-5A23-45FB-A8C2-D834C875D222}">
      <dgm:prSet phldrT="[نص]" custT="1"/>
      <dgm:spPr/>
      <dgm:t>
        <a:bodyPr/>
        <a:lstStyle/>
        <a:p>
          <a:r>
            <a:rPr lang="en-US" sz="2000" b="1" dirty="0" smtClean="0"/>
            <a:t>average size of the collection well = 74m^3</a:t>
          </a:r>
          <a:endParaRPr lang="en-US" sz="2000" b="1" dirty="0"/>
        </a:p>
      </dgm:t>
    </dgm:pt>
    <dgm:pt modelId="{C4651BA1-856E-47F3-8DA1-ABAB5D43C5CC}" type="parTrans" cxnId="{D7FB4325-867A-4B7D-A755-91941662C434}">
      <dgm:prSet/>
      <dgm:spPr/>
      <dgm:t>
        <a:bodyPr/>
        <a:lstStyle/>
        <a:p>
          <a:endParaRPr lang="en-US"/>
        </a:p>
      </dgm:t>
    </dgm:pt>
    <dgm:pt modelId="{4D910E78-F537-4B25-A247-9DB2CE9AEA00}" type="sibTrans" cxnId="{D7FB4325-867A-4B7D-A755-91941662C434}">
      <dgm:prSet/>
      <dgm:spPr/>
      <dgm:t>
        <a:bodyPr/>
        <a:lstStyle/>
        <a:p>
          <a:endParaRPr lang="en-US"/>
        </a:p>
      </dgm:t>
    </dgm:pt>
    <dgm:pt modelId="{549AC919-B8E9-4B74-8E3E-E812269CFCF6}">
      <dgm:prSet phldrT="[نص]" custT="1"/>
      <dgm:spPr/>
      <dgm:t>
        <a:bodyPr/>
        <a:lstStyle/>
        <a:p>
          <a:r>
            <a:rPr lang="en-US" sz="2000" b="1" dirty="0" smtClean="0"/>
            <a:t>number of family members in the town = 5 people</a:t>
          </a:r>
          <a:endParaRPr lang="en-US" sz="2000" b="1" dirty="0"/>
        </a:p>
      </dgm:t>
    </dgm:pt>
    <dgm:pt modelId="{39BE7CB9-B1D0-481D-A29A-C6B6782F7506}" type="parTrans" cxnId="{5D257BB4-4C93-43B7-8D1B-070D8F905C63}">
      <dgm:prSet/>
      <dgm:spPr/>
      <dgm:t>
        <a:bodyPr/>
        <a:lstStyle/>
        <a:p>
          <a:endParaRPr lang="en-US"/>
        </a:p>
      </dgm:t>
    </dgm:pt>
    <dgm:pt modelId="{4F4B3C0B-60D0-44EB-8D7F-6B5603F9F456}" type="sibTrans" cxnId="{5D257BB4-4C93-43B7-8D1B-070D8F905C63}">
      <dgm:prSet/>
      <dgm:spPr/>
      <dgm:t>
        <a:bodyPr/>
        <a:lstStyle/>
        <a:p>
          <a:endParaRPr lang="en-US"/>
        </a:p>
      </dgm:t>
    </dgm:pt>
    <dgm:pt modelId="{A7C51A36-5F37-4733-85BA-82EE7B59C307}">
      <dgm:prSet phldrT="[نص]" custT="1"/>
      <dgm:spPr/>
      <dgm:t>
        <a:bodyPr/>
        <a:lstStyle/>
        <a:p>
          <a:r>
            <a:rPr lang="en-US" sz="2000" b="1" dirty="0" smtClean="0"/>
            <a:t>Average = 74/360 =0.2</a:t>
          </a:r>
        </a:p>
        <a:p>
          <a:pPr rtl="0"/>
          <a:r>
            <a:rPr lang="en-US" sz="2000" b="1" dirty="0" smtClean="0"/>
            <a:t>Average =0.2/5 =0.041</a:t>
          </a:r>
        </a:p>
        <a:p>
          <a:pPr rtl="0"/>
          <a:r>
            <a:rPr lang="en-US" sz="2000" b="1" dirty="0" smtClean="0"/>
            <a:t>Average =0.0411*1000 = 41 L/D</a:t>
          </a:r>
          <a:endParaRPr lang="en-US" sz="2000" b="1" dirty="0"/>
        </a:p>
      </dgm:t>
    </dgm:pt>
    <dgm:pt modelId="{688D5FF5-DA4F-4AB0-898F-9F5CF151A845}" type="parTrans" cxnId="{797F3660-4D76-41E7-A007-1174411770F4}">
      <dgm:prSet/>
      <dgm:spPr/>
      <dgm:t>
        <a:bodyPr/>
        <a:lstStyle/>
        <a:p>
          <a:endParaRPr lang="en-US"/>
        </a:p>
      </dgm:t>
    </dgm:pt>
    <dgm:pt modelId="{E3731F4A-924B-4402-B21F-64DB38AC71AB}" type="sibTrans" cxnId="{797F3660-4D76-41E7-A007-1174411770F4}">
      <dgm:prSet/>
      <dgm:spPr/>
      <dgm:t>
        <a:bodyPr/>
        <a:lstStyle/>
        <a:p>
          <a:endParaRPr lang="en-US"/>
        </a:p>
      </dgm:t>
    </dgm:pt>
    <dgm:pt modelId="{4AD64033-E01C-4936-8AE6-9CE4BA807005}" type="pres">
      <dgm:prSet presAssocID="{955365AC-7E90-44F4-B47B-2BE52B877D63}" presName="compositeShape" presStyleCnt="0">
        <dgm:presLayoutVars>
          <dgm:dir/>
          <dgm:resizeHandles/>
        </dgm:presLayoutVars>
      </dgm:prSet>
      <dgm:spPr/>
    </dgm:pt>
    <dgm:pt modelId="{3DFBBBF4-B019-4D76-918D-1E401F816226}" type="pres">
      <dgm:prSet presAssocID="{955365AC-7E90-44F4-B47B-2BE52B877D63}" presName="pyramid" presStyleLbl="node1" presStyleIdx="0" presStyleCnt="1"/>
      <dgm:spPr/>
      <dgm:t>
        <a:bodyPr/>
        <a:lstStyle/>
        <a:p>
          <a:endParaRPr lang="en-US"/>
        </a:p>
      </dgm:t>
    </dgm:pt>
    <dgm:pt modelId="{C54F1B1B-3D84-4D57-9F4F-79BB6C8FF12E}" type="pres">
      <dgm:prSet presAssocID="{955365AC-7E90-44F4-B47B-2BE52B877D63}" presName="theList" presStyleCnt="0"/>
      <dgm:spPr/>
    </dgm:pt>
    <dgm:pt modelId="{9B5C6F76-94EC-4B34-BBD1-A440C6D95FCB}" type="pres">
      <dgm:prSet presAssocID="{3D2578E6-5A23-45FB-A8C2-D834C875D22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3956A-E479-41A3-ADAA-B8D55FFE5C02}" type="pres">
      <dgm:prSet presAssocID="{3D2578E6-5A23-45FB-A8C2-D834C875D222}" presName="aSpace" presStyleCnt="0"/>
      <dgm:spPr/>
    </dgm:pt>
    <dgm:pt modelId="{9D4346B3-7253-44C5-B012-90045758F2BE}" type="pres">
      <dgm:prSet presAssocID="{549AC919-B8E9-4B74-8E3E-E812269CFCF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8173BC-57E8-4271-8F7B-27BECA349419}" type="pres">
      <dgm:prSet presAssocID="{549AC919-B8E9-4B74-8E3E-E812269CFCF6}" presName="aSpace" presStyleCnt="0"/>
      <dgm:spPr/>
    </dgm:pt>
    <dgm:pt modelId="{6C7A045B-AAA0-4473-BD26-E48D2FE3767F}" type="pres">
      <dgm:prSet presAssocID="{A7C51A36-5F37-4733-85BA-82EE7B59C30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5D0EC-0157-4733-A89C-64E28CCF1880}" type="pres">
      <dgm:prSet presAssocID="{A7C51A36-5F37-4733-85BA-82EE7B59C307}" presName="aSpace" presStyleCnt="0"/>
      <dgm:spPr/>
    </dgm:pt>
  </dgm:ptLst>
  <dgm:cxnLst>
    <dgm:cxn modelId="{321DF44B-3D13-4C0D-819D-8F61C98D236A}" type="presOf" srcId="{3D2578E6-5A23-45FB-A8C2-D834C875D222}" destId="{9B5C6F76-94EC-4B34-BBD1-A440C6D95FCB}" srcOrd="0" destOrd="0" presId="urn:microsoft.com/office/officeart/2005/8/layout/pyramid2"/>
    <dgm:cxn modelId="{5D257BB4-4C93-43B7-8D1B-070D8F905C63}" srcId="{955365AC-7E90-44F4-B47B-2BE52B877D63}" destId="{549AC919-B8E9-4B74-8E3E-E812269CFCF6}" srcOrd="1" destOrd="0" parTransId="{39BE7CB9-B1D0-481D-A29A-C6B6782F7506}" sibTransId="{4F4B3C0B-60D0-44EB-8D7F-6B5603F9F456}"/>
    <dgm:cxn modelId="{E34655AB-1057-43B3-9E9B-319AD066B4FC}" type="presOf" srcId="{A7C51A36-5F37-4733-85BA-82EE7B59C307}" destId="{6C7A045B-AAA0-4473-BD26-E48D2FE3767F}" srcOrd="0" destOrd="0" presId="urn:microsoft.com/office/officeart/2005/8/layout/pyramid2"/>
    <dgm:cxn modelId="{D7FB4325-867A-4B7D-A755-91941662C434}" srcId="{955365AC-7E90-44F4-B47B-2BE52B877D63}" destId="{3D2578E6-5A23-45FB-A8C2-D834C875D222}" srcOrd="0" destOrd="0" parTransId="{C4651BA1-856E-47F3-8DA1-ABAB5D43C5CC}" sibTransId="{4D910E78-F537-4B25-A247-9DB2CE9AEA00}"/>
    <dgm:cxn modelId="{D3C95AF3-3492-4E89-A393-25C8E67C6B30}" type="presOf" srcId="{549AC919-B8E9-4B74-8E3E-E812269CFCF6}" destId="{9D4346B3-7253-44C5-B012-90045758F2BE}" srcOrd="0" destOrd="0" presId="urn:microsoft.com/office/officeart/2005/8/layout/pyramid2"/>
    <dgm:cxn modelId="{13B4F671-13CF-4C1A-B3FB-A825C47E8F75}" type="presOf" srcId="{955365AC-7E90-44F4-B47B-2BE52B877D63}" destId="{4AD64033-E01C-4936-8AE6-9CE4BA807005}" srcOrd="0" destOrd="0" presId="urn:microsoft.com/office/officeart/2005/8/layout/pyramid2"/>
    <dgm:cxn modelId="{797F3660-4D76-41E7-A007-1174411770F4}" srcId="{955365AC-7E90-44F4-B47B-2BE52B877D63}" destId="{A7C51A36-5F37-4733-85BA-82EE7B59C307}" srcOrd="2" destOrd="0" parTransId="{688D5FF5-DA4F-4AB0-898F-9F5CF151A845}" sibTransId="{E3731F4A-924B-4402-B21F-64DB38AC71AB}"/>
    <dgm:cxn modelId="{65912CBC-015F-4117-AE28-94992C53C708}" type="presParOf" srcId="{4AD64033-E01C-4936-8AE6-9CE4BA807005}" destId="{3DFBBBF4-B019-4D76-918D-1E401F816226}" srcOrd="0" destOrd="0" presId="urn:microsoft.com/office/officeart/2005/8/layout/pyramid2"/>
    <dgm:cxn modelId="{17A02D97-082D-4613-86B3-186DAE657F0F}" type="presParOf" srcId="{4AD64033-E01C-4936-8AE6-9CE4BA807005}" destId="{C54F1B1B-3D84-4D57-9F4F-79BB6C8FF12E}" srcOrd="1" destOrd="0" presId="urn:microsoft.com/office/officeart/2005/8/layout/pyramid2"/>
    <dgm:cxn modelId="{FAEFFE0E-D6E7-4370-8743-D21B0401190A}" type="presParOf" srcId="{C54F1B1B-3D84-4D57-9F4F-79BB6C8FF12E}" destId="{9B5C6F76-94EC-4B34-BBD1-A440C6D95FCB}" srcOrd="0" destOrd="0" presId="urn:microsoft.com/office/officeart/2005/8/layout/pyramid2"/>
    <dgm:cxn modelId="{9854F203-62FC-40AD-B459-8DA617BA0DED}" type="presParOf" srcId="{C54F1B1B-3D84-4D57-9F4F-79BB6C8FF12E}" destId="{10F3956A-E479-41A3-ADAA-B8D55FFE5C02}" srcOrd="1" destOrd="0" presId="urn:microsoft.com/office/officeart/2005/8/layout/pyramid2"/>
    <dgm:cxn modelId="{4176EA91-8A06-42F8-AE10-2C0A5575112A}" type="presParOf" srcId="{C54F1B1B-3D84-4D57-9F4F-79BB6C8FF12E}" destId="{9D4346B3-7253-44C5-B012-90045758F2BE}" srcOrd="2" destOrd="0" presId="urn:microsoft.com/office/officeart/2005/8/layout/pyramid2"/>
    <dgm:cxn modelId="{B93AC775-2E30-4D3A-9036-9CBE165E36F9}" type="presParOf" srcId="{C54F1B1B-3D84-4D57-9F4F-79BB6C8FF12E}" destId="{A48173BC-57E8-4271-8F7B-27BECA349419}" srcOrd="3" destOrd="0" presId="urn:microsoft.com/office/officeart/2005/8/layout/pyramid2"/>
    <dgm:cxn modelId="{72774BA4-6ADF-42DA-9B2E-42D138411190}" type="presParOf" srcId="{C54F1B1B-3D84-4D57-9F4F-79BB6C8FF12E}" destId="{6C7A045B-AAA0-4473-BD26-E48D2FE3767F}" srcOrd="4" destOrd="0" presId="urn:microsoft.com/office/officeart/2005/8/layout/pyramid2"/>
    <dgm:cxn modelId="{9308EADC-8A7E-4DF4-934B-B2DB455A040C}" type="presParOf" srcId="{C54F1B1B-3D84-4D57-9F4F-79BB6C8FF12E}" destId="{7815D0EC-0157-4733-A89C-64E28CCF188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5C412F-514B-4596-A53B-46C04AA217C7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</dgm:pt>
    <dgm:pt modelId="{066568C6-B3A7-4D85-B764-965B66D71512}">
      <dgm:prSet phldrT="[نص]"/>
      <dgm:spPr/>
      <dgm:t>
        <a:bodyPr/>
        <a:lstStyle/>
        <a:p>
          <a:r>
            <a:rPr lang="en-US" b="1" dirty="0" smtClean="0"/>
            <a:t>7</a:t>
          </a:r>
          <a:r>
            <a:rPr lang="ar-SA" b="1" dirty="0" smtClean="0"/>
            <a:t>2</a:t>
          </a:r>
          <a:r>
            <a:rPr lang="en-US" b="1" dirty="0" smtClean="0"/>
            <a:t>.</a:t>
          </a:r>
          <a:r>
            <a:rPr lang="ar-SA" b="1" dirty="0" smtClean="0"/>
            <a:t>3</a:t>
          </a:r>
          <a:endParaRPr lang="en-US" b="1" dirty="0"/>
        </a:p>
      </dgm:t>
    </dgm:pt>
    <dgm:pt modelId="{2267E17C-B54A-40C7-A7A7-305FEAD1090C}" type="parTrans" cxnId="{C4F92AA1-62D0-411C-A1D7-6D2FA721C400}">
      <dgm:prSet/>
      <dgm:spPr/>
      <dgm:t>
        <a:bodyPr/>
        <a:lstStyle/>
        <a:p>
          <a:endParaRPr lang="en-US"/>
        </a:p>
      </dgm:t>
    </dgm:pt>
    <dgm:pt modelId="{09020C72-5F21-4B3D-8AFC-396E1226B131}" type="sibTrans" cxnId="{C4F92AA1-62D0-411C-A1D7-6D2FA721C400}">
      <dgm:prSet/>
      <dgm:spPr/>
      <dgm:t>
        <a:bodyPr/>
        <a:lstStyle/>
        <a:p>
          <a:endParaRPr lang="en-US"/>
        </a:p>
      </dgm:t>
    </dgm:pt>
    <dgm:pt modelId="{B48B4EDC-53A9-48F1-9737-E01888CD1A44}">
      <dgm:prSet phldrT="[نص]"/>
      <dgm:spPr/>
      <dgm:t>
        <a:bodyPr/>
        <a:lstStyle/>
        <a:p>
          <a:r>
            <a:rPr lang="en-US" b="1" smtClean="0"/>
            <a:t>41</a:t>
          </a:r>
          <a:endParaRPr lang="en-US" b="1" dirty="0"/>
        </a:p>
      </dgm:t>
    </dgm:pt>
    <dgm:pt modelId="{3CD5B32F-DD2E-4651-A849-24A09A38BF69}" type="parTrans" cxnId="{E3F9AA42-2DEE-4427-9EC7-7EE81B818C1C}">
      <dgm:prSet/>
      <dgm:spPr/>
      <dgm:t>
        <a:bodyPr/>
        <a:lstStyle/>
        <a:p>
          <a:endParaRPr lang="en-US"/>
        </a:p>
      </dgm:t>
    </dgm:pt>
    <dgm:pt modelId="{7327C187-8E5E-47D0-A076-B007E79CDCEE}" type="sibTrans" cxnId="{E3F9AA42-2DEE-4427-9EC7-7EE81B818C1C}">
      <dgm:prSet/>
      <dgm:spPr/>
      <dgm:t>
        <a:bodyPr/>
        <a:lstStyle/>
        <a:p>
          <a:endParaRPr lang="en-US"/>
        </a:p>
      </dgm:t>
    </dgm:pt>
    <dgm:pt modelId="{B9EFA16F-2B72-47AA-8FC5-D0B168FC4934}">
      <dgm:prSet phldrT="[نص]" custT="1"/>
      <dgm:spPr/>
      <dgm:t>
        <a:bodyPr/>
        <a:lstStyle/>
        <a:p>
          <a:r>
            <a:rPr lang="en-US" sz="4000" b="1" dirty="0" smtClean="0"/>
            <a:t>114 L/D</a:t>
          </a:r>
          <a:endParaRPr lang="en-US" sz="4000" b="1" dirty="0"/>
        </a:p>
      </dgm:t>
    </dgm:pt>
    <dgm:pt modelId="{912771D8-81FF-491F-BC11-1392C7684E56}" type="parTrans" cxnId="{9038D4E6-D566-4792-B668-4CD09A784D1B}">
      <dgm:prSet/>
      <dgm:spPr/>
      <dgm:t>
        <a:bodyPr/>
        <a:lstStyle/>
        <a:p>
          <a:endParaRPr lang="en-US"/>
        </a:p>
      </dgm:t>
    </dgm:pt>
    <dgm:pt modelId="{6FE39D8C-8855-49F5-B617-5EEB6A736DA3}" type="sibTrans" cxnId="{9038D4E6-D566-4792-B668-4CD09A784D1B}">
      <dgm:prSet/>
      <dgm:spPr/>
      <dgm:t>
        <a:bodyPr/>
        <a:lstStyle/>
        <a:p>
          <a:endParaRPr lang="en-US"/>
        </a:p>
      </dgm:t>
    </dgm:pt>
    <dgm:pt modelId="{BD81BC57-39D7-486A-A12C-EBB8B657795A}" type="pres">
      <dgm:prSet presAssocID="{415C412F-514B-4596-A53B-46C04AA217C7}" presName="linearFlow" presStyleCnt="0">
        <dgm:presLayoutVars>
          <dgm:dir/>
          <dgm:resizeHandles val="exact"/>
        </dgm:presLayoutVars>
      </dgm:prSet>
      <dgm:spPr/>
    </dgm:pt>
    <dgm:pt modelId="{1FEEA350-9F2F-49C7-9FBB-A14BC5B01ED9}" type="pres">
      <dgm:prSet presAssocID="{066568C6-B3A7-4D85-B764-965B66D7151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2BE8B-699A-468C-8ABF-B546926E3BC6}" type="pres">
      <dgm:prSet presAssocID="{09020C72-5F21-4B3D-8AFC-396E1226B131}" presName="spacerL" presStyleCnt="0"/>
      <dgm:spPr/>
    </dgm:pt>
    <dgm:pt modelId="{27189507-3AF4-487E-987D-711BB7780740}" type="pres">
      <dgm:prSet presAssocID="{09020C72-5F21-4B3D-8AFC-396E1226B13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96DC019-903F-45ED-85AE-558B9B11E74B}" type="pres">
      <dgm:prSet presAssocID="{09020C72-5F21-4B3D-8AFC-396E1226B131}" presName="spacerR" presStyleCnt="0"/>
      <dgm:spPr/>
    </dgm:pt>
    <dgm:pt modelId="{EBF8389F-C7A2-400B-9E18-2D5FAA55F33E}" type="pres">
      <dgm:prSet presAssocID="{B48B4EDC-53A9-48F1-9737-E01888CD1A4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6FEAF-ADBE-41B1-A2D2-0E8D6EF9F25C}" type="pres">
      <dgm:prSet presAssocID="{7327C187-8E5E-47D0-A076-B007E79CDCEE}" presName="spacerL" presStyleCnt="0"/>
      <dgm:spPr/>
    </dgm:pt>
    <dgm:pt modelId="{91C4F06E-505C-4353-94E2-86AB592DDB95}" type="pres">
      <dgm:prSet presAssocID="{7327C187-8E5E-47D0-A076-B007E79CDCE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C95AAD1-84D1-4489-A953-BF6F5A9B85F3}" type="pres">
      <dgm:prSet presAssocID="{7327C187-8E5E-47D0-A076-B007E79CDCEE}" presName="spacerR" presStyleCnt="0"/>
      <dgm:spPr/>
    </dgm:pt>
    <dgm:pt modelId="{20C3C6FF-D0B4-479A-A9EE-929C93ECBA9F}" type="pres">
      <dgm:prSet presAssocID="{B9EFA16F-2B72-47AA-8FC5-D0B168FC493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C3B7C-C7D4-43CE-9710-02A98FD7CCFD}" type="presOf" srcId="{B48B4EDC-53A9-48F1-9737-E01888CD1A44}" destId="{EBF8389F-C7A2-400B-9E18-2D5FAA55F33E}" srcOrd="0" destOrd="0" presId="urn:microsoft.com/office/officeart/2005/8/layout/equation1"/>
    <dgm:cxn modelId="{3960F201-9432-4690-918E-CBB3DEE902A7}" type="presOf" srcId="{066568C6-B3A7-4D85-B764-965B66D71512}" destId="{1FEEA350-9F2F-49C7-9FBB-A14BC5B01ED9}" srcOrd="0" destOrd="0" presId="urn:microsoft.com/office/officeart/2005/8/layout/equation1"/>
    <dgm:cxn modelId="{A07235A1-D941-445C-B747-7277BFB4C166}" type="presOf" srcId="{B9EFA16F-2B72-47AA-8FC5-D0B168FC4934}" destId="{20C3C6FF-D0B4-479A-A9EE-929C93ECBA9F}" srcOrd="0" destOrd="0" presId="urn:microsoft.com/office/officeart/2005/8/layout/equation1"/>
    <dgm:cxn modelId="{0A0FF4D7-EDA8-4CAA-9860-36628B318582}" type="presOf" srcId="{415C412F-514B-4596-A53B-46C04AA217C7}" destId="{BD81BC57-39D7-486A-A12C-EBB8B657795A}" srcOrd="0" destOrd="0" presId="urn:microsoft.com/office/officeart/2005/8/layout/equation1"/>
    <dgm:cxn modelId="{C4F92AA1-62D0-411C-A1D7-6D2FA721C400}" srcId="{415C412F-514B-4596-A53B-46C04AA217C7}" destId="{066568C6-B3A7-4D85-B764-965B66D71512}" srcOrd="0" destOrd="0" parTransId="{2267E17C-B54A-40C7-A7A7-305FEAD1090C}" sibTransId="{09020C72-5F21-4B3D-8AFC-396E1226B131}"/>
    <dgm:cxn modelId="{E3F9AA42-2DEE-4427-9EC7-7EE81B818C1C}" srcId="{415C412F-514B-4596-A53B-46C04AA217C7}" destId="{B48B4EDC-53A9-48F1-9737-E01888CD1A44}" srcOrd="1" destOrd="0" parTransId="{3CD5B32F-DD2E-4651-A849-24A09A38BF69}" sibTransId="{7327C187-8E5E-47D0-A076-B007E79CDCEE}"/>
    <dgm:cxn modelId="{B7CEC016-5D4F-4C0E-90C9-69EBE1FEECD0}" type="presOf" srcId="{7327C187-8E5E-47D0-A076-B007E79CDCEE}" destId="{91C4F06E-505C-4353-94E2-86AB592DDB95}" srcOrd="0" destOrd="0" presId="urn:microsoft.com/office/officeart/2005/8/layout/equation1"/>
    <dgm:cxn modelId="{69EB7B8B-D0BF-411D-BEB0-5211CD189820}" type="presOf" srcId="{09020C72-5F21-4B3D-8AFC-396E1226B131}" destId="{27189507-3AF4-487E-987D-711BB7780740}" srcOrd="0" destOrd="0" presId="urn:microsoft.com/office/officeart/2005/8/layout/equation1"/>
    <dgm:cxn modelId="{9038D4E6-D566-4792-B668-4CD09A784D1B}" srcId="{415C412F-514B-4596-A53B-46C04AA217C7}" destId="{B9EFA16F-2B72-47AA-8FC5-D0B168FC4934}" srcOrd="2" destOrd="0" parTransId="{912771D8-81FF-491F-BC11-1392C7684E56}" sibTransId="{6FE39D8C-8855-49F5-B617-5EEB6A736DA3}"/>
    <dgm:cxn modelId="{A23C33D2-9540-4C22-B86A-B2F83B325696}" type="presParOf" srcId="{BD81BC57-39D7-486A-A12C-EBB8B657795A}" destId="{1FEEA350-9F2F-49C7-9FBB-A14BC5B01ED9}" srcOrd="0" destOrd="0" presId="urn:microsoft.com/office/officeart/2005/8/layout/equation1"/>
    <dgm:cxn modelId="{855C84A8-CD2B-49CF-91D9-70D17DBDD290}" type="presParOf" srcId="{BD81BC57-39D7-486A-A12C-EBB8B657795A}" destId="{E3C2BE8B-699A-468C-8ABF-B546926E3BC6}" srcOrd="1" destOrd="0" presId="urn:microsoft.com/office/officeart/2005/8/layout/equation1"/>
    <dgm:cxn modelId="{A1925941-E1DF-418F-A6CD-C60F7CF840E2}" type="presParOf" srcId="{BD81BC57-39D7-486A-A12C-EBB8B657795A}" destId="{27189507-3AF4-487E-987D-711BB7780740}" srcOrd="2" destOrd="0" presId="urn:microsoft.com/office/officeart/2005/8/layout/equation1"/>
    <dgm:cxn modelId="{A450C34D-33DD-4306-97C0-270DE5127C67}" type="presParOf" srcId="{BD81BC57-39D7-486A-A12C-EBB8B657795A}" destId="{B96DC019-903F-45ED-85AE-558B9B11E74B}" srcOrd="3" destOrd="0" presId="urn:microsoft.com/office/officeart/2005/8/layout/equation1"/>
    <dgm:cxn modelId="{DFB76B7A-BC93-40DE-B1D5-C275CB489CE3}" type="presParOf" srcId="{BD81BC57-39D7-486A-A12C-EBB8B657795A}" destId="{EBF8389F-C7A2-400B-9E18-2D5FAA55F33E}" srcOrd="4" destOrd="0" presId="urn:microsoft.com/office/officeart/2005/8/layout/equation1"/>
    <dgm:cxn modelId="{DB9B3162-761D-4546-BD87-69F213F74A0D}" type="presParOf" srcId="{BD81BC57-39D7-486A-A12C-EBB8B657795A}" destId="{9CE6FEAF-ADBE-41B1-A2D2-0E8D6EF9F25C}" srcOrd="5" destOrd="0" presId="urn:microsoft.com/office/officeart/2005/8/layout/equation1"/>
    <dgm:cxn modelId="{61BA4FF0-3AF6-4318-A02C-5E9B41960753}" type="presParOf" srcId="{BD81BC57-39D7-486A-A12C-EBB8B657795A}" destId="{91C4F06E-505C-4353-94E2-86AB592DDB95}" srcOrd="6" destOrd="0" presId="urn:microsoft.com/office/officeart/2005/8/layout/equation1"/>
    <dgm:cxn modelId="{CBBAA425-DB7E-41C7-9268-D03291E8B3EB}" type="presParOf" srcId="{BD81BC57-39D7-486A-A12C-EBB8B657795A}" destId="{9C95AAD1-84D1-4489-A953-BF6F5A9B85F3}" srcOrd="7" destOrd="0" presId="urn:microsoft.com/office/officeart/2005/8/layout/equation1"/>
    <dgm:cxn modelId="{4AF6C5FD-0DB3-4F47-ADFB-D31E524D645B}" type="presParOf" srcId="{BD81BC57-39D7-486A-A12C-EBB8B657795A}" destId="{20C3C6FF-D0B4-479A-A9EE-929C93ECBA9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815E49-ABFE-4434-A21B-5B44286B133A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5B61E59-FCC6-4E0B-B8F8-ECD26B81817B}">
      <dgm:prSet phldrT="[نص]" custT="1"/>
      <dgm:spPr/>
      <dgm:t>
        <a:bodyPr/>
        <a:lstStyle/>
        <a:p>
          <a:r>
            <a: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Sewage network components</a:t>
          </a:r>
          <a:endParaRPr lang="en-US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966C768-A85C-4BE4-B6C9-4CD358A648E7}" type="parTrans" cxnId="{016BEF26-D4C1-4104-9026-32013B514B4C}">
      <dgm:prSet/>
      <dgm:spPr/>
      <dgm:t>
        <a:bodyPr/>
        <a:lstStyle/>
        <a:p>
          <a:endParaRPr lang="en-US"/>
        </a:p>
      </dgm:t>
    </dgm:pt>
    <dgm:pt modelId="{546E9DDD-EEC6-48F5-89EB-BAED51D7C6B6}" type="sibTrans" cxnId="{016BEF26-D4C1-4104-9026-32013B514B4C}">
      <dgm:prSet/>
      <dgm:spPr/>
      <dgm:t>
        <a:bodyPr/>
        <a:lstStyle/>
        <a:p>
          <a:endParaRPr lang="en-US"/>
        </a:p>
      </dgm:t>
    </dgm:pt>
    <dgm:pt modelId="{8B12FFEA-7603-4D24-9EEC-CB24585D38D5}">
      <dgm:prSet phldrT="[نص]"/>
      <dgm:spPr/>
      <dgm:t>
        <a:bodyPr/>
        <a:lstStyle/>
        <a:p>
          <a:r>
            <a:rPr lang="en-US" dirty="0" smtClean="0"/>
            <a:t>pipe</a:t>
          </a:r>
          <a:endParaRPr lang="en-US" dirty="0"/>
        </a:p>
      </dgm:t>
    </dgm:pt>
    <dgm:pt modelId="{00098247-9565-4B73-BD62-BD3209844E8A}" type="parTrans" cxnId="{4553F6D8-D747-49F9-936D-E16C83587734}">
      <dgm:prSet/>
      <dgm:spPr/>
      <dgm:t>
        <a:bodyPr/>
        <a:lstStyle/>
        <a:p>
          <a:endParaRPr lang="en-US"/>
        </a:p>
      </dgm:t>
    </dgm:pt>
    <dgm:pt modelId="{EB293A57-5750-421D-8F8D-75F5E73D3B2C}" type="sibTrans" cxnId="{4553F6D8-D747-49F9-936D-E16C83587734}">
      <dgm:prSet/>
      <dgm:spPr/>
      <dgm:t>
        <a:bodyPr/>
        <a:lstStyle/>
        <a:p>
          <a:endParaRPr lang="en-US"/>
        </a:p>
      </dgm:t>
    </dgm:pt>
    <dgm:pt modelId="{5ADE0EF7-873D-48ED-B85E-665B0A94E940}">
      <dgm:prSet phldrT="[نص]"/>
      <dgm:spPr/>
      <dgm:t>
        <a:bodyPr/>
        <a:lstStyle/>
        <a:p>
          <a:r>
            <a:rPr lang="en-US" dirty="0" smtClean="0"/>
            <a:t>Manholes</a:t>
          </a:r>
          <a:endParaRPr lang="en-US" dirty="0"/>
        </a:p>
      </dgm:t>
    </dgm:pt>
    <dgm:pt modelId="{BBDE22B2-A276-4C64-B70E-EB5E6A67F5C5}" type="parTrans" cxnId="{80F55829-04AF-4D20-9150-EA943FB51948}">
      <dgm:prSet/>
      <dgm:spPr/>
      <dgm:t>
        <a:bodyPr/>
        <a:lstStyle/>
        <a:p>
          <a:endParaRPr lang="en-US"/>
        </a:p>
      </dgm:t>
    </dgm:pt>
    <dgm:pt modelId="{5466F48F-9A0E-4985-AC09-1AF5F84C4A9F}" type="sibTrans" cxnId="{80F55829-04AF-4D20-9150-EA943FB51948}">
      <dgm:prSet/>
      <dgm:spPr/>
      <dgm:t>
        <a:bodyPr/>
        <a:lstStyle/>
        <a:p>
          <a:endParaRPr lang="en-US"/>
        </a:p>
      </dgm:t>
    </dgm:pt>
    <dgm:pt modelId="{859DABBC-4DE8-46F0-9288-5F718C362230}" type="pres">
      <dgm:prSet presAssocID="{3C815E49-ABFE-4434-A21B-5B44286B133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8C1570-8DEE-4AC1-A80C-204EFD204283}" type="pres">
      <dgm:prSet presAssocID="{95B61E59-FCC6-4E0B-B8F8-ECD26B81817B}" presName="hierRoot1" presStyleCnt="0"/>
      <dgm:spPr/>
    </dgm:pt>
    <dgm:pt modelId="{1EA95B30-77EF-45C3-B826-DAE29D35B9D6}" type="pres">
      <dgm:prSet presAssocID="{95B61E59-FCC6-4E0B-B8F8-ECD26B81817B}" presName="composite" presStyleCnt="0"/>
      <dgm:spPr/>
    </dgm:pt>
    <dgm:pt modelId="{D9778406-1FBE-4EA3-B829-519DD7934566}" type="pres">
      <dgm:prSet presAssocID="{95B61E59-FCC6-4E0B-B8F8-ECD26B81817B}" presName="background" presStyleLbl="node0" presStyleIdx="0" presStyleCnt="1"/>
      <dgm:spPr/>
    </dgm:pt>
    <dgm:pt modelId="{589CB6A6-EAFF-4749-BCFD-EEA052EA085C}" type="pres">
      <dgm:prSet presAssocID="{95B61E59-FCC6-4E0B-B8F8-ECD26B81817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CA359D-5DFE-42A4-9ABC-C98BD2A28F43}" type="pres">
      <dgm:prSet presAssocID="{95B61E59-FCC6-4E0B-B8F8-ECD26B81817B}" presName="hierChild2" presStyleCnt="0"/>
      <dgm:spPr/>
    </dgm:pt>
    <dgm:pt modelId="{51BEC5F8-0141-4C56-91BF-C03A7BD56BF0}" type="pres">
      <dgm:prSet presAssocID="{00098247-9565-4B73-BD62-BD3209844E8A}" presName="Name10" presStyleLbl="parChTrans1D2" presStyleIdx="0" presStyleCnt="2"/>
      <dgm:spPr/>
      <dgm:t>
        <a:bodyPr/>
        <a:lstStyle/>
        <a:p>
          <a:endParaRPr lang="en-US"/>
        </a:p>
      </dgm:t>
    </dgm:pt>
    <dgm:pt modelId="{FCB78D65-AB18-49EA-8129-194BE83162EF}" type="pres">
      <dgm:prSet presAssocID="{8B12FFEA-7603-4D24-9EEC-CB24585D38D5}" presName="hierRoot2" presStyleCnt="0"/>
      <dgm:spPr/>
    </dgm:pt>
    <dgm:pt modelId="{7A9476BF-A534-4E1A-8B8A-46BCD3392F9D}" type="pres">
      <dgm:prSet presAssocID="{8B12FFEA-7603-4D24-9EEC-CB24585D38D5}" presName="composite2" presStyleCnt="0"/>
      <dgm:spPr/>
    </dgm:pt>
    <dgm:pt modelId="{2F82F5DC-ECE3-44F5-ACFE-980DBD0664F3}" type="pres">
      <dgm:prSet presAssocID="{8B12FFEA-7603-4D24-9EEC-CB24585D38D5}" presName="background2" presStyleLbl="node2" presStyleIdx="0" presStyleCnt="2"/>
      <dgm:spPr/>
    </dgm:pt>
    <dgm:pt modelId="{A7BD6F49-D247-445C-AD72-7C0590B81A78}" type="pres">
      <dgm:prSet presAssocID="{8B12FFEA-7603-4D24-9EEC-CB24585D38D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BDBDAF-D860-4D03-BABD-1C620A88AC70}" type="pres">
      <dgm:prSet presAssocID="{8B12FFEA-7603-4D24-9EEC-CB24585D38D5}" presName="hierChild3" presStyleCnt="0"/>
      <dgm:spPr/>
    </dgm:pt>
    <dgm:pt modelId="{CFE259B8-865D-46CA-8245-71CC9BDE82FC}" type="pres">
      <dgm:prSet presAssocID="{BBDE22B2-A276-4C64-B70E-EB5E6A67F5C5}" presName="Name10" presStyleLbl="parChTrans1D2" presStyleIdx="1" presStyleCnt="2"/>
      <dgm:spPr/>
      <dgm:t>
        <a:bodyPr/>
        <a:lstStyle/>
        <a:p>
          <a:endParaRPr lang="en-US"/>
        </a:p>
      </dgm:t>
    </dgm:pt>
    <dgm:pt modelId="{0794FED0-6170-4101-A0C8-815D956C37B1}" type="pres">
      <dgm:prSet presAssocID="{5ADE0EF7-873D-48ED-B85E-665B0A94E940}" presName="hierRoot2" presStyleCnt="0"/>
      <dgm:spPr/>
    </dgm:pt>
    <dgm:pt modelId="{201A2428-FE8D-4A31-B368-C5886B410AF9}" type="pres">
      <dgm:prSet presAssocID="{5ADE0EF7-873D-48ED-B85E-665B0A94E940}" presName="composite2" presStyleCnt="0"/>
      <dgm:spPr/>
    </dgm:pt>
    <dgm:pt modelId="{391CE129-43A4-44A8-840D-15156ACA983B}" type="pres">
      <dgm:prSet presAssocID="{5ADE0EF7-873D-48ED-B85E-665B0A94E940}" presName="background2" presStyleLbl="node2" presStyleIdx="1" presStyleCnt="2"/>
      <dgm:spPr/>
    </dgm:pt>
    <dgm:pt modelId="{42E0DF08-CFD4-4C98-9004-ABFE2F7FB203}" type="pres">
      <dgm:prSet presAssocID="{5ADE0EF7-873D-48ED-B85E-665B0A94E94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40E03F-F757-4DD0-9EAC-5D16EF926B49}" type="pres">
      <dgm:prSet presAssocID="{5ADE0EF7-873D-48ED-B85E-665B0A94E940}" presName="hierChild3" presStyleCnt="0"/>
      <dgm:spPr/>
    </dgm:pt>
  </dgm:ptLst>
  <dgm:cxnLst>
    <dgm:cxn modelId="{FE0688E8-C3B9-4A1A-8FFA-3B0DF5511AEB}" type="presOf" srcId="{3C815E49-ABFE-4434-A21B-5B44286B133A}" destId="{859DABBC-4DE8-46F0-9288-5F718C362230}" srcOrd="0" destOrd="0" presId="urn:microsoft.com/office/officeart/2005/8/layout/hierarchy1"/>
    <dgm:cxn modelId="{D792B9BE-5F76-4DCD-846B-70EBF35B597D}" type="presOf" srcId="{8B12FFEA-7603-4D24-9EEC-CB24585D38D5}" destId="{A7BD6F49-D247-445C-AD72-7C0590B81A78}" srcOrd="0" destOrd="0" presId="urn:microsoft.com/office/officeart/2005/8/layout/hierarchy1"/>
    <dgm:cxn modelId="{4553F6D8-D747-49F9-936D-E16C83587734}" srcId="{95B61E59-FCC6-4E0B-B8F8-ECD26B81817B}" destId="{8B12FFEA-7603-4D24-9EEC-CB24585D38D5}" srcOrd="0" destOrd="0" parTransId="{00098247-9565-4B73-BD62-BD3209844E8A}" sibTransId="{EB293A57-5750-421D-8F8D-75F5E73D3B2C}"/>
    <dgm:cxn modelId="{016BEF26-D4C1-4104-9026-32013B514B4C}" srcId="{3C815E49-ABFE-4434-A21B-5B44286B133A}" destId="{95B61E59-FCC6-4E0B-B8F8-ECD26B81817B}" srcOrd="0" destOrd="0" parTransId="{D966C768-A85C-4BE4-B6C9-4CD358A648E7}" sibTransId="{546E9DDD-EEC6-48F5-89EB-BAED51D7C6B6}"/>
    <dgm:cxn modelId="{ED971145-49CB-4E22-B28E-A9092BDA938A}" type="presOf" srcId="{00098247-9565-4B73-BD62-BD3209844E8A}" destId="{51BEC5F8-0141-4C56-91BF-C03A7BD56BF0}" srcOrd="0" destOrd="0" presId="urn:microsoft.com/office/officeart/2005/8/layout/hierarchy1"/>
    <dgm:cxn modelId="{80F55829-04AF-4D20-9150-EA943FB51948}" srcId="{95B61E59-FCC6-4E0B-B8F8-ECD26B81817B}" destId="{5ADE0EF7-873D-48ED-B85E-665B0A94E940}" srcOrd="1" destOrd="0" parTransId="{BBDE22B2-A276-4C64-B70E-EB5E6A67F5C5}" sibTransId="{5466F48F-9A0E-4985-AC09-1AF5F84C4A9F}"/>
    <dgm:cxn modelId="{AB2D5973-B161-4736-B5D9-9AF61218B51F}" type="presOf" srcId="{BBDE22B2-A276-4C64-B70E-EB5E6A67F5C5}" destId="{CFE259B8-865D-46CA-8245-71CC9BDE82FC}" srcOrd="0" destOrd="0" presId="urn:microsoft.com/office/officeart/2005/8/layout/hierarchy1"/>
    <dgm:cxn modelId="{3436BBE4-6FBB-4194-A115-32988077AA1B}" type="presOf" srcId="{95B61E59-FCC6-4E0B-B8F8-ECD26B81817B}" destId="{589CB6A6-EAFF-4749-BCFD-EEA052EA085C}" srcOrd="0" destOrd="0" presId="urn:microsoft.com/office/officeart/2005/8/layout/hierarchy1"/>
    <dgm:cxn modelId="{BB63F72D-A5FC-4FD1-96E0-53F9D7DBBB4F}" type="presOf" srcId="{5ADE0EF7-873D-48ED-B85E-665B0A94E940}" destId="{42E0DF08-CFD4-4C98-9004-ABFE2F7FB203}" srcOrd="0" destOrd="0" presId="urn:microsoft.com/office/officeart/2005/8/layout/hierarchy1"/>
    <dgm:cxn modelId="{368D3F5A-C497-4300-AA10-0705A260BC13}" type="presParOf" srcId="{859DABBC-4DE8-46F0-9288-5F718C362230}" destId="{548C1570-8DEE-4AC1-A80C-204EFD204283}" srcOrd="0" destOrd="0" presId="urn:microsoft.com/office/officeart/2005/8/layout/hierarchy1"/>
    <dgm:cxn modelId="{8D8321D1-EEEA-435E-A8B4-441A90007826}" type="presParOf" srcId="{548C1570-8DEE-4AC1-A80C-204EFD204283}" destId="{1EA95B30-77EF-45C3-B826-DAE29D35B9D6}" srcOrd="0" destOrd="0" presId="urn:microsoft.com/office/officeart/2005/8/layout/hierarchy1"/>
    <dgm:cxn modelId="{51B8587E-B73A-48BA-B915-79ECA8EC07DE}" type="presParOf" srcId="{1EA95B30-77EF-45C3-B826-DAE29D35B9D6}" destId="{D9778406-1FBE-4EA3-B829-519DD7934566}" srcOrd="0" destOrd="0" presId="urn:microsoft.com/office/officeart/2005/8/layout/hierarchy1"/>
    <dgm:cxn modelId="{48EB1A2F-7EB2-4812-9D6D-AA38642AEBBF}" type="presParOf" srcId="{1EA95B30-77EF-45C3-B826-DAE29D35B9D6}" destId="{589CB6A6-EAFF-4749-BCFD-EEA052EA085C}" srcOrd="1" destOrd="0" presId="urn:microsoft.com/office/officeart/2005/8/layout/hierarchy1"/>
    <dgm:cxn modelId="{A1A81119-F774-457A-98C1-4D27D8F7AB75}" type="presParOf" srcId="{548C1570-8DEE-4AC1-A80C-204EFD204283}" destId="{27CA359D-5DFE-42A4-9ABC-C98BD2A28F43}" srcOrd="1" destOrd="0" presId="urn:microsoft.com/office/officeart/2005/8/layout/hierarchy1"/>
    <dgm:cxn modelId="{92781B45-FBAB-4CB3-A25D-CA7F484BE754}" type="presParOf" srcId="{27CA359D-5DFE-42A4-9ABC-C98BD2A28F43}" destId="{51BEC5F8-0141-4C56-91BF-C03A7BD56BF0}" srcOrd="0" destOrd="0" presId="urn:microsoft.com/office/officeart/2005/8/layout/hierarchy1"/>
    <dgm:cxn modelId="{73E18D12-11E5-45CA-9670-B5F5C238C5B8}" type="presParOf" srcId="{27CA359D-5DFE-42A4-9ABC-C98BD2A28F43}" destId="{FCB78D65-AB18-49EA-8129-194BE83162EF}" srcOrd="1" destOrd="0" presId="urn:microsoft.com/office/officeart/2005/8/layout/hierarchy1"/>
    <dgm:cxn modelId="{9133CE4E-ED17-45AA-BD9E-B866282BBF51}" type="presParOf" srcId="{FCB78D65-AB18-49EA-8129-194BE83162EF}" destId="{7A9476BF-A534-4E1A-8B8A-46BCD3392F9D}" srcOrd="0" destOrd="0" presId="urn:microsoft.com/office/officeart/2005/8/layout/hierarchy1"/>
    <dgm:cxn modelId="{281EBCC8-198B-4750-90A5-87B2E140E93F}" type="presParOf" srcId="{7A9476BF-A534-4E1A-8B8A-46BCD3392F9D}" destId="{2F82F5DC-ECE3-44F5-ACFE-980DBD0664F3}" srcOrd="0" destOrd="0" presId="urn:microsoft.com/office/officeart/2005/8/layout/hierarchy1"/>
    <dgm:cxn modelId="{92413A05-5592-4E99-844A-A959300092D9}" type="presParOf" srcId="{7A9476BF-A534-4E1A-8B8A-46BCD3392F9D}" destId="{A7BD6F49-D247-445C-AD72-7C0590B81A78}" srcOrd="1" destOrd="0" presId="urn:microsoft.com/office/officeart/2005/8/layout/hierarchy1"/>
    <dgm:cxn modelId="{519FE358-7337-4598-AE30-C3BE28C1E963}" type="presParOf" srcId="{FCB78D65-AB18-49EA-8129-194BE83162EF}" destId="{EDBDBDAF-D860-4D03-BABD-1C620A88AC70}" srcOrd="1" destOrd="0" presId="urn:microsoft.com/office/officeart/2005/8/layout/hierarchy1"/>
    <dgm:cxn modelId="{687035BF-1C29-4699-AA0F-671C2067D237}" type="presParOf" srcId="{27CA359D-5DFE-42A4-9ABC-C98BD2A28F43}" destId="{CFE259B8-865D-46CA-8245-71CC9BDE82FC}" srcOrd="2" destOrd="0" presId="urn:microsoft.com/office/officeart/2005/8/layout/hierarchy1"/>
    <dgm:cxn modelId="{124FD8B6-2460-4092-A364-CAB864C2D732}" type="presParOf" srcId="{27CA359D-5DFE-42A4-9ABC-C98BD2A28F43}" destId="{0794FED0-6170-4101-A0C8-815D956C37B1}" srcOrd="3" destOrd="0" presId="urn:microsoft.com/office/officeart/2005/8/layout/hierarchy1"/>
    <dgm:cxn modelId="{18AAA753-8619-47FE-B5BB-932F2D4D0EC3}" type="presParOf" srcId="{0794FED0-6170-4101-A0C8-815D956C37B1}" destId="{201A2428-FE8D-4A31-B368-C5886B410AF9}" srcOrd="0" destOrd="0" presId="urn:microsoft.com/office/officeart/2005/8/layout/hierarchy1"/>
    <dgm:cxn modelId="{1448BAB2-90A8-478F-BFE7-D7549E9313BB}" type="presParOf" srcId="{201A2428-FE8D-4A31-B368-C5886B410AF9}" destId="{391CE129-43A4-44A8-840D-15156ACA983B}" srcOrd="0" destOrd="0" presId="urn:microsoft.com/office/officeart/2005/8/layout/hierarchy1"/>
    <dgm:cxn modelId="{E7185B54-E889-4983-8334-DB3100454A49}" type="presParOf" srcId="{201A2428-FE8D-4A31-B368-C5886B410AF9}" destId="{42E0DF08-CFD4-4C98-9004-ABFE2F7FB203}" srcOrd="1" destOrd="0" presId="urn:microsoft.com/office/officeart/2005/8/layout/hierarchy1"/>
    <dgm:cxn modelId="{FAB6478D-3499-4A3D-9544-F8B1830523F9}" type="presParOf" srcId="{0794FED0-6170-4101-A0C8-815D956C37B1}" destId="{4540E03F-F757-4DD0-9EAC-5D16EF926B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5365AC-7E90-44F4-B47B-2BE52B877D63}" type="doc">
      <dgm:prSet loTypeId="urn:microsoft.com/office/officeart/2005/8/layout/pyramid2" loCatId="list" qsTypeId="urn:microsoft.com/office/officeart/2005/8/quickstyle/simple1" qsCatId="simple" csTypeId="urn:microsoft.com/office/officeart/2005/8/colors/accent4_3" csCatId="accent4" phldr="1"/>
      <dgm:spPr/>
    </dgm:pt>
    <dgm:pt modelId="{3D2578E6-5A23-45FB-A8C2-D834C875D222}">
      <dgm:prSet phldrT="[نص]" custT="1"/>
      <dgm:spPr/>
      <dgm:t>
        <a:bodyPr/>
        <a:lstStyle/>
        <a:p>
          <a:r>
            <a:rPr lang="en-US" sz="2000" b="1" dirty="0" smtClean="0"/>
            <a:t> the highest water consumption that was recorded for the village is 95 L/D</a:t>
          </a:r>
          <a:endParaRPr lang="en-US" sz="2000" b="1" dirty="0"/>
        </a:p>
      </dgm:t>
    </dgm:pt>
    <dgm:pt modelId="{C4651BA1-856E-47F3-8DA1-ABAB5D43C5CC}" type="parTrans" cxnId="{D7FB4325-867A-4B7D-A755-91941662C434}">
      <dgm:prSet/>
      <dgm:spPr/>
      <dgm:t>
        <a:bodyPr/>
        <a:lstStyle/>
        <a:p>
          <a:endParaRPr lang="en-US"/>
        </a:p>
      </dgm:t>
    </dgm:pt>
    <dgm:pt modelId="{4D910E78-F537-4B25-A247-9DB2CE9AEA00}" type="sibTrans" cxnId="{D7FB4325-867A-4B7D-A755-91941662C434}">
      <dgm:prSet/>
      <dgm:spPr/>
      <dgm:t>
        <a:bodyPr/>
        <a:lstStyle/>
        <a:p>
          <a:endParaRPr lang="en-US"/>
        </a:p>
      </dgm:t>
    </dgm:pt>
    <dgm:pt modelId="{3D4ECA1E-EF4B-48E0-9122-87CAFE46C3CE}">
      <dgm:prSet custT="1"/>
      <dgm:spPr/>
      <dgm:t>
        <a:bodyPr/>
        <a:lstStyle/>
        <a:p>
          <a:r>
            <a:rPr lang="en-US" sz="2000" b="1" dirty="0"/>
            <a:t>Average per capita consumption from a collection </a:t>
          </a:r>
          <a:r>
            <a:rPr lang="en-US" sz="2000" b="1" dirty="0" smtClean="0"/>
            <a:t>well=41L/D</a:t>
          </a:r>
          <a:endParaRPr lang="en-US" sz="2000" b="1" dirty="0"/>
        </a:p>
      </dgm:t>
    </dgm:pt>
    <dgm:pt modelId="{545B091B-D46D-4468-A424-18509CF64643}" type="parTrans" cxnId="{50DB8DE4-499D-4958-B1F9-B7204BB76EA7}">
      <dgm:prSet/>
      <dgm:spPr/>
      <dgm:t>
        <a:bodyPr/>
        <a:lstStyle/>
        <a:p>
          <a:endParaRPr lang="en-US"/>
        </a:p>
      </dgm:t>
    </dgm:pt>
    <dgm:pt modelId="{10AB32A3-608D-4E05-A90F-4391E509E5CF}" type="sibTrans" cxnId="{50DB8DE4-499D-4958-B1F9-B7204BB76EA7}">
      <dgm:prSet/>
      <dgm:spPr/>
      <dgm:t>
        <a:bodyPr/>
        <a:lstStyle/>
        <a:p>
          <a:endParaRPr lang="en-US"/>
        </a:p>
      </dgm:t>
    </dgm:pt>
    <dgm:pt modelId="{2D29F3C7-3ABC-4D24-ABBB-42375F247D15}">
      <dgm:prSet custT="1"/>
      <dgm:spPr/>
      <dgm:t>
        <a:bodyPr/>
        <a:lstStyle/>
        <a:p>
          <a:r>
            <a:rPr lang="en-US" sz="2000" b="1" dirty="0" smtClean="0"/>
            <a:t>, we can consider 136L/D for the purpose of designing the sewage network</a:t>
          </a:r>
          <a:endParaRPr lang="en-US" sz="2000" b="1" dirty="0"/>
        </a:p>
      </dgm:t>
    </dgm:pt>
    <dgm:pt modelId="{50FA5405-7F26-4763-AA6D-DE0C0F7118C4}" type="parTrans" cxnId="{373F2C87-AB51-40D7-9FBF-A812FC196BC4}">
      <dgm:prSet/>
      <dgm:spPr/>
      <dgm:t>
        <a:bodyPr/>
        <a:lstStyle/>
        <a:p>
          <a:endParaRPr lang="en-US"/>
        </a:p>
      </dgm:t>
    </dgm:pt>
    <dgm:pt modelId="{49218A66-A982-4E23-ADA4-8616CF7F037B}" type="sibTrans" cxnId="{373F2C87-AB51-40D7-9FBF-A812FC196BC4}">
      <dgm:prSet/>
      <dgm:spPr/>
      <dgm:t>
        <a:bodyPr/>
        <a:lstStyle/>
        <a:p>
          <a:endParaRPr lang="en-US"/>
        </a:p>
      </dgm:t>
    </dgm:pt>
    <dgm:pt modelId="{A7C51A36-5F37-4733-85BA-82EE7B59C307}">
      <dgm:prSet phldrT="[نص]" custT="1"/>
      <dgm:spPr/>
      <dgm:t>
        <a:bodyPr/>
        <a:lstStyle/>
        <a:p>
          <a:pPr rtl="0"/>
          <a:r>
            <a:rPr lang="en-US" sz="2000" b="1" dirty="0" smtClean="0"/>
            <a:t>Actual amount of wastewater =</a:t>
          </a:r>
          <a:r>
            <a:rPr lang="en-US" sz="2000" b="1" dirty="0" smtClean="0"/>
            <a:t>0.7*18873*0.136 *5.2= 9343</a:t>
          </a:r>
          <a:r>
            <a:rPr lang="en-US" sz="2000" b="1" dirty="0" smtClean="0">
              <a:solidFill>
                <a:srgbClr val="FF0000"/>
              </a:solidFill>
            </a:rPr>
            <a:t>m</a:t>
          </a:r>
          <a:r>
            <a:rPr lang="en-US" sz="2000" b="1" baseline="30000" dirty="0" smtClean="0">
              <a:solidFill>
                <a:srgbClr val="FF0000"/>
              </a:solidFill>
            </a:rPr>
            <a:t>3 </a:t>
          </a:r>
          <a:r>
            <a:rPr lang="en-US" sz="2000" b="1" dirty="0" smtClean="0">
              <a:solidFill>
                <a:srgbClr val="FF0000"/>
              </a:solidFill>
            </a:rPr>
            <a:t>/d</a:t>
          </a:r>
          <a:endParaRPr lang="en-US" sz="2000" b="1" dirty="0">
            <a:solidFill>
              <a:srgbClr val="FF0000"/>
            </a:solidFill>
          </a:endParaRPr>
        </a:p>
      </dgm:t>
    </dgm:pt>
    <dgm:pt modelId="{E3731F4A-924B-4402-B21F-64DB38AC71AB}" type="sibTrans" cxnId="{797F3660-4D76-41E7-A007-1174411770F4}">
      <dgm:prSet/>
      <dgm:spPr/>
      <dgm:t>
        <a:bodyPr/>
        <a:lstStyle/>
        <a:p>
          <a:endParaRPr lang="en-US"/>
        </a:p>
      </dgm:t>
    </dgm:pt>
    <dgm:pt modelId="{688D5FF5-DA4F-4AB0-898F-9F5CF151A845}" type="parTrans" cxnId="{797F3660-4D76-41E7-A007-1174411770F4}">
      <dgm:prSet/>
      <dgm:spPr/>
      <dgm:t>
        <a:bodyPr/>
        <a:lstStyle/>
        <a:p>
          <a:endParaRPr lang="en-US"/>
        </a:p>
      </dgm:t>
    </dgm:pt>
    <dgm:pt modelId="{4AD64033-E01C-4936-8AE6-9CE4BA807005}" type="pres">
      <dgm:prSet presAssocID="{955365AC-7E90-44F4-B47B-2BE52B877D63}" presName="compositeShape" presStyleCnt="0">
        <dgm:presLayoutVars>
          <dgm:dir/>
          <dgm:resizeHandles/>
        </dgm:presLayoutVars>
      </dgm:prSet>
      <dgm:spPr/>
    </dgm:pt>
    <dgm:pt modelId="{3DFBBBF4-B019-4D76-918D-1E401F816226}" type="pres">
      <dgm:prSet presAssocID="{955365AC-7E90-44F4-B47B-2BE52B877D63}" presName="pyramid" presStyleLbl="node1" presStyleIdx="0" presStyleCnt="1"/>
      <dgm:spPr/>
      <dgm:t>
        <a:bodyPr/>
        <a:lstStyle/>
        <a:p>
          <a:endParaRPr lang="en-US"/>
        </a:p>
      </dgm:t>
    </dgm:pt>
    <dgm:pt modelId="{C54F1B1B-3D84-4D57-9F4F-79BB6C8FF12E}" type="pres">
      <dgm:prSet presAssocID="{955365AC-7E90-44F4-B47B-2BE52B877D63}" presName="theList" presStyleCnt="0"/>
      <dgm:spPr/>
    </dgm:pt>
    <dgm:pt modelId="{9B5C6F76-94EC-4B34-BBD1-A440C6D95FCB}" type="pres">
      <dgm:prSet presAssocID="{3D2578E6-5A23-45FB-A8C2-D834C875D222}" presName="aNode" presStyleLbl="fgAcc1" presStyleIdx="0" presStyleCnt="4" custScaleX="116346" custScaleY="215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3956A-E479-41A3-ADAA-B8D55FFE5C02}" type="pres">
      <dgm:prSet presAssocID="{3D2578E6-5A23-45FB-A8C2-D834C875D222}" presName="aSpace" presStyleCnt="0"/>
      <dgm:spPr/>
    </dgm:pt>
    <dgm:pt modelId="{5851344E-2B62-4783-9A74-6A32779D2605}" type="pres">
      <dgm:prSet presAssocID="{3D4ECA1E-EF4B-48E0-9122-87CAFE46C3CE}" presName="aNode" presStyleLbl="fgAcc1" presStyleIdx="1" presStyleCnt="4" custScaleX="116346" custScaleY="215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1F7E2-5D60-4304-9F11-E6783C7CBBBE}" type="pres">
      <dgm:prSet presAssocID="{3D4ECA1E-EF4B-48E0-9122-87CAFE46C3CE}" presName="aSpace" presStyleCnt="0"/>
      <dgm:spPr/>
    </dgm:pt>
    <dgm:pt modelId="{5161796A-9BF2-420C-98D7-BCEEB1BBAF48}" type="pres">
      <dgm:prSet presAssocID="{2D29F3C7-3ABC-4D24-ABBB-42375F247D15}" presName="aNode" presStyleLbl="fgAcc1" presStyleIdx="2" presStyleCnt="4" custScaleX="116346" custScaleY="215861" custLinFactNeighborX="0" custLinFactNeighborY="-28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C530B-D6A0-440F-9DA7-E54D8B4BC002}" type="pres">
      <dgm:prSet presAssocID="{2D29F3C7-3ABC-4D24-ABBB-42375F247D15}" presName="aSpace" presStyleCnt="0"/>
      <dgm:spPr/>
    </dgm:pt>
    <dgm:pt modelId="{6C7A045B-AAA0-4473-BD26-E48D2FE3767F}" type="pres">
      <dgm:prSet presAssocID="{A7C51A36-5F37-4733-85BA-82EE7B59C307}" presName="aNode" presStyleLbl="fgAcc1" presStyleIdx="3" presStyleCnt="4" custScaleX="116346" custScaleY="215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5D0EC-0157-4733-A89C-64E28CCF1880}" type="pres">
      <dgm:prSet presAssocID="{A7C51A36-5F37-4733-85BA-82EE7B59C307}" presName="aSpace" presStyleCnt="0"/>
      <dgm:spPr/>
    </dgm:pt>
  </dgm:ptLst>
  <dgm:cxnLst>
    <dgm:cxn modelId="{2E0019E5-4BA3-4E00-993A-DA99F9836A2D}" type="presOf" srcId="{955365AC-7E90-44F4-B47B-2BE52B877D63}" destId="{4AD64033-E01C-4936-8AE6-9CE4BA807005}" srcOrd="0" destOrd="0" presId="urn:microsoft.com/office/officeart/2005/8/layout/pyramid2"/>
    <dgm:cxn modelId="{16E54CE4-F17E-4F04-BC6D-DBFFCAE59254}" type="presOf" srcId="{A7C51A36-5F37-4733-85BA-82EE7B59C307}" destId="{6C7A045B-AAA0-4473-BD26-E48D2FE3767F}" srcOrd="0" destOrd="0" presId="urn:microsoft.com/office/officeart/2005/8/layout/pyramid2"/>
    <dgm:cxn modelId="{E195759F-5D32-4707-A06B-4F04DC0CD48C}" type="presOf" srcId="{3D4ECA1E-EF4B-48E0-9122-87CAFE46C3CE}" destId="{5851344E-2B62-4783-9A74-6A32779D2605}" srcOrd="0" destOrd="0" presId="urn:microsoft.com/office/officeart/2005/8/layout/pyramid2"/>
    <dgm:cxn modelId="{373F2C87-AB51-40D7-9FBF-A812FC196BC4}" srcId="{955365AC-7E90-44F4-B47B-2BE52B877D63}" destId="{2D29F3C7-3ABC-4D24-ABBB-42375F247D15}" srcOrd="2" destOrd="0" parTransId="{50FA5405-7F26-4763-AA6D-DE0C0F7118C4}" sibTransId="{49218A66-A982-4E23-ADA4-8616CF7F037B}"/>
    <dgm:cxn modelId="{1E777656-6D33-4644-AB94-52D665F56A94}" type="presOf" srcId="{3D2578E6-5A23-45FB-A8C2-D834C875D222}" destId="{9B5C6F76-94EC-4B34-BBD1-A440C6D95FCB}" srcOrd="0" destOrd="0" presId="urn:microsoft.com/office/officeart/2005/8/layout/pyramid2"/>
    <dgm:cxn modelId="{50DB8DE4-499D-4958-B1F9-B7204BB76EA7}" srcId="{955365AC-7E90-44F4-B47B-2BE52B877D63}" destId="{3D4ECA1E-EF4B-48E0-9122-87CAFE46C3CE}" srcOrd="1" destOrd="0" parTransId="{545B091B-D46D-4468-A424-18509CF64643}" sibTransId="{10AB32A3-608D-4E05-A90F-4391E509E5CF}"/>
    <dgm:cxn modelId="{68B8A75D-0AB9-4C47-9615-67351653D4BD}" type="presOf" srcId="{2D29F3C7-3ABC-4D24-ABBB-42375F247D15}" destId="{5161796A-9BF2-420C-98D7-BCEEB1BBAF48}" srcOrd="0" destOrd="0" presId="urn:microsoft.com/office/officeart/2005/8/layout/pyramid2"/>
    <dgm:cxn modelId="{D7FB4325-867A-4B7D-A755-91941662C434}" srcId="{955365AC-7E90-44F4-B47B-2BE52B877D63}" destId="{3D2578E6-5A23-45FB-A8C2-D834C875D222}" srcOrd="0" destOrd="0" parTransId="{C4651BA1-856E-47F3-8DA1-ABAB5D43C5CC}" sibTransId="{4D910E78-F537-4B25-A247-9DB2CE9AEA00}"/>
    <dgm:cxn modelId="{797F3660-4D76-41E7-A007-1174411770F4}" srcId="{955365AC-7E90-44F4-B47B-2BE52B877D63}" destId="{A7C51A36-5F37-4733-85BA-82EE7B59C307}" srcOrd="3" destOrd="0" parTransId="{688D5FF5-DA4F-4AB0-898F-9F5CF151A845}" sibTransId="{E3731F4A-924B-4402-B21F-64DB38AC71AB}"/>
    <dgm:cxn modelId="{6F37CD82-8898-4EEB-AE23-C291F14E2B1E}" type="presParOf" srcId="{4AD64033-E01C-4936-8AE6-9CE4BA807005}" destId="{3DFBBBF4-B019-4D76-918D-1E401F816226}" srcOrd="0" destOrd="0" presId="urn:microsoft.com/office/officeart/2005/8/layout/pyramid2"/>
    <dgm:cxn modelId="{D7F1C928-3F21-44AF-BAC5-EB62FC949FF3}" type="presParOf" srcId="{4AD64033-E01C-4936-8AE6-9CE4BA807005}" destId="{C54F1B1B-3D84-4D57-9F4F-79BB6C8FF12E}" srcOrd="1" destOrd="0" presId="urn:microsoft.com/office/officeart/2005/8/layout/pyramid2"/>
    <dgm:cxn modelId="{5B573474-11C0-49B3-87C6-32F41CFA8404}" type="presParOf" srcId="{C54F1B1B-3D84-4D57-9F4F-79BB6C8FF12E}" destId="{9B5C6F76-94EC-4B34-BBD1-A440C6D95FCB}" srcOrd="0" destOrd="0" presId="urn:microsoft.com/office/officeart/2005/8/layout/pyramid2"/>
    <dgm:cxn modelId="{C3A0102F-7EB7-43C8-BF68-086D1CF7EA3E}" type="presParOf" srcId="{C54F1B1B-3D84-4D57-9F4F-79BB6C8FF12E}" destId="{10F3956A-E479-41A3-ADAA-B8D55FFE5C02}" srcOrd="1" destOrd="0" presId="urn:microsoft.com/office/officeart/2005/8/layout/pyramid2"/>
    <dgm:cxn modelId="{B62DDD7D-3DDE-43D0-9E00-EE721021C1DD}" type="presParOf" srcId="{C54F1B1B-3D84-4D57-9F4F-79BB6C8FF12E}" destId="{5851344E-2B62-4783-9A74-6A32779D2605}" srcOrd="2" destOrd="0" presId="urn:microsoft.com/office/officeart/2005/8/layout/pyramid2"/>
    <dgm:cxn modelId="{26E57789-DFBB-43FF-A9BE-05E18D470997}" type="presParOf" srcId="{C54F1B1B-3D84-4D57-9F4F-79BB6C8FF12E}" destId="{95D1F7E2-5D60-4304-9F11-E6783C7CBBBE}" srcOrd="3" destOrd="0" presId="urn:microsoft.com/office/officeart/2005/8/layout/pyramid2"/>
    <dgm:cxn modelId="{305E09D8-10C6-47CE-A307-6819B3B78EF0}" type="presParOf" srcId="{C54F1B1B-3D84-4D57-9F4F-79BB6C8FF12E}" destId="{5161796A-9BF2-420C-98D7-BCEEB1BBAF48}" srcOrd="4" destOrd="0" presId="urn:microsoft.com/office/officeart/2005/8/layout/pyramid2"/>
    <dgm:cxn modelId="{89130BFE-A7F0-43CD-869A-08865E66A710}" type="presParOf" srcId="{C54F1B1B-3D84-4D57-9F4F-79BB6C8FF12E}" destId="{C23C530B-D6A0-440F-9DA7-E54D8B4BC002}" srcOrd="5" destOrd="0" presId="urn:microsoft.com/office/officeart/2005/8/layout/pyramid2"/>
    <dgm:cxn modelId="{F0905EC2-37F8-4672-B9DE-8C3AC0BD24DC}" type="presParOf" srcId="{C54F1B1B-3D84-4D57-9F4F-79BB6C8FF12E}" destId="{6C7A045B-AAA0-4473-BD26-E48D2FE3767F}" srcOrd="6" destOrd="0" presId="urn:microsoft.com/office/officeart/2005/8/layout/pyramid2"/>
    <dgm:cxn modelId="{3AB28036-2CA3-4362-AB76-4951BF68EBA6}" type="presParOf" srcId="{C54F1B1B-3D84-4D57-9F4F-79BB6C8FF12E}" destId="{7815D0EC-0157-4733-A89C-64E28CCF188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8D995-3382-4FC7-BD44-72B774E20162}">
      <dsp:nvSpPr>
        <dsp:cNvPr id="0" name=""/>
        <dsp:cNvSpPr/>
      </dsp:nvSpPr>
      <dsp:spPr>
        <a:xfrm>
          <a:off x="-5168961" y="-791784"/>
          <a:ext cx="6155568" cy="6155568"/>
        </a:xfrm>
        <a:prstGeom prst="blockArc">
          <a:avLst>
            <a:gd name="adj1" fmla="val 18900000"/>
            <a:gd name="adj2" fmla="val 2700000"/>
            <a:gd name="adj3" fmla="val 35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6CF5C-A475-445F-9105-27AB81327804}">
      <dsp:nvSpPr>
        <dsp:cNvPr id="0" name=""/>
        <dsp:cNvSpPr/>
      </dsp:nvSpPr>
      <dsp:spPr>
        <a:xfrm>
          <a:off x="578759" y="485775"/>
          <a:ext cx="9970312" cy="9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580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Q 1: Surface area of ​​the house (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m </a:t>
          </a:r>
          <a:r>
            <a:rPr lang="en-US" sz="2800" b="1" kern="1200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2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) =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178m </a:t>
          </a:r>
          <a:r>
            <a:rPr lang="en-US" sz="2800" b="1" kern="1200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2</a:t>
          </a:r>
          <a:endParaRPr lang="en-US" sz="28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78759" y="485775"/>
        <a:ext cx="9970312" cy="914400"/>
      </dsp:txXfrm>
    </dsp:sp>
    <dsp:sp modelId="{50E249A2-F0F4-4309-8FF6-F3E6F3F13648}">
      <dsp:nvSpPr>
        <dsp:cNvPr id="0" name=""/>
        <dsp:cNvSpPr/>
      </dsp:nvSpPr>
      <dsp:spPr>
        <a:xfrm>
          <a:off x="63093" y="342900"/>
          <a:ext cx="1143000" cy="1143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5E5ADA-C87E-4F2B-A4B7-164675E3D09E}">
      <dsp:nvSpPr>
        <dsp:cNvPr id="0" name=""/>
        <dsp:cNvSpPr/>
      </dsp:nvSpPr>
      <dsp:spPr>
        <a:xfrm>
          <a:off x="966977" y="1828800"/>
          <a:ext cx="9637928" cy="9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5805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Q2: collection well (cisterns) size (m </a:t>
          </a:r>
          <a:r>
            <a:rPr lang="en-US" sz="2800" b="1" kern="1200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3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  <a:cs typeface="Times New Roman"/>
            </a:rPr>
            <a:t>) =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74 m</a:t>
          </a:r>
          <a:r>
            <a:rPr lang="en-US" sz="2800" b="1" kern="1200" baseline="300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3</a:t>
          </a:r>
          <a:endParaRPr lang="en-US" sz="28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966977" y="1828800"/>
        <a:ext cx="9637928" cy="914400"/>
      </dsp:txXfrm>
    </dsp:sp>
    <dsp:sp modelId="{5C56C83C-C39C-47A2-BF81-ABA26F4A642C}">
      <dsp:nvSpPr>
        <dsp:cNvPr id="0" name=""/>
        <dsp:cNvSpPr/>
      </dsp:nvSpPr>
      <dsp:spPr>
        <a:xfrm>
          <a:off x="395477" y="1714500"/>
          <a:ext cx="1143000" cy="1143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2CCC3E-1B67-4918-B772-00E6FAAFC5B8}">
      <dsp:nvSpPr>
        <dsp:cNvPr id="0" name=""/>
        <dsp:cNvSpPr/>
      </dsp:nvSpPr>
      <dsp:spPr>
        <a:xfrm>
          <a:off x="634593" y="3200400"/>
          <a:ext cx="9970312" cy="9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580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rPr>
            <a:t>Q3: Distance between collection well and cesspit (m)= </a:t>
          </a:r>
          <a:r>
            <a:rPr lang="en-US" sz="28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31 m</a:t>
          </a:r>
          <a:endParaRPr lang="en-US" sz="28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34593" y="3200400"/>
        <a:ext cx="9970312" cy="914400"/>
      </dsp:txXfrm>
    </dsp:sp>
    <dsp:sp modelId="{72BA74FD-91C9-491D-A955-D28B118301E4}">
      <dsp:nvSpPr>
        <dsp:cNvPr id="0" name=""/>
        <dsp:cNvSpPr/>
      </dsp:nvSpPr>
      <dsp:spPr>
        <a:xfrm>
          <a:off x="63093" y="3086100"/>
          <a:ext cx="1143000" cy="1143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0A3FD-242F-4EA2-A292-1546E64B7A81}">
      <dsp:nvSpPr>
        <dsp:cNvPr id="0" name=""/>
        <dsp:cNvSpPr/>
      </dsp:nvSpPr>
      <dsp:spPr>
        <a:xfrm>
          <a:off x="6349" y="1678781"/>
          <a:ext cx="4122208" cy="2061104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/>
          </a:r>
          <a:br>
            <a:rPr lang="en-US" sz="3200" kern="1200" dirty="0" smtClean="0">
              <a:solidFill>
                <a:schemeClr val="tx1"/>
              </a:solidFill>
            </a:rPr>
          </a:br>
          <a:r>
            <a:rPr lang="en-US" sz="3200" b="1" kern="1200" dirty="0" smtClean="0">
              <a:solidFill>
                <a:schemeClr val="tx1"/>
              </a:solidFill>
            </a:rPr>
            <a:t>Quantity of Water consumed per day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66717" y="1739149"/>
        <a:ext cx="4001472" cy="1940368"/>
      </dsp:txXfrm>
    </dsp:sp>
    <dsp:sp modelId="{FC7ED4B6-120C-445C-8292-BEFC73AECCF9}">
      <dsp:nvSpPr>
        <dsp:cNvPr id="0" name=""/>
        <dsp:cNvSpPr/>
      </dsp:nvSpPr>
      <dsp:spPr>
        <a:xfrm rot="19457599">
          <a:off x="3937696" y="2082532"/>
          <a:ext cx="2030606" cy="68466"/>
        </a:xfrm>
        <a:custGeom>
          <a:avLst/>
          <a:gdLst/>
          <a:ahLst/>
          <a:cxnLst/>
          <a:rect l="0" t="0" r="0" b="0"/>
          <a:pathLst>
            <a:path>
              <a:moveTo>
                <a:pt x="0" y="34233"/>
              </a:moveTo>
              <a:lnTo>
                <a:pt x="2030606" y="342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902234" y="2066000"/>
        <a:ext cx="101530" cy="101530"/>
      </dsp:txXfrm>
    </dsp:sp>
    <dsp:sp modelId="{48E31AAC-0640-4770-8DF7-DD7424F1E76B}">
      <dsp:nvSpPr>
        <dsp:cNvPr id="0" name=""/>
        <dsp:cNvSpPr/>
      </dsp:nvSpPr>
      <dsp:spPr>
        <a:xfrm>
          <a:off x="5777441" y="493646"/>
          <a:ext cx="4122208" cy="2061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1"/>
              </a:solidFill>
            </a:rPr>
            <a:t>Average per capita consumption of municipal water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5837809" y="554014"/>
        <a:ext cx="4001472" cy="1940368"/>
      </dsp:txXfrm>
    </dsp:sp>
    <dsp:sp modelId="{EC5D1EB3-D166-40FA-87BA-B179374A1BD1}">
      <dsp:nvSpPr>
        <dsp:cNvPr id="0" name=""/>
        <dsp:cNvSpPr/>
      </dsp:nvSpPr>
      <dsp:spPr>
        <a:xfrm rot="2142401">
          <a:off x="3937696" y="3267667"/>
          <a:ext cx="2030606" cy="68466"/>
        </a:xfrm>
        <a:custGeom>
          <a:avLst/>
          <a:gdLst/>
          <a:ahLst/>
          <a:cxnLst/>
          <a:rect l="0" t="0" r="0" b="0"/>
          <a:pathLst>
            <a:path>
              <a:moveTo>
                <a:pt x="0" y="34233"/>
              </a:moveTo>
              <a:lnTo>
                <a:pt x="2030606" y="342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902234" y="3251135"/>
        <a:ext cx="101530" cy="101530"/>
      </dsp:txXfrm>
    </dsp:sp>
    <dsp:sp modelId="{62DE6449-FE43-4D22-9237-EBA2BF3EFF0E}">
      <dsp:nvSpPr>
        <dsp:cNvPr id="0" name=""/>
        <dsp:cNvSpPr/>
      </dsp:nvSpPr>
      <dsp:spPr>
        <a:xfrm>
          <a:off x="5777441" y="2863916"/>
          <a:ext cx="4122208" cy="2061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1"/>
              </a:solidFill>
            </a:rPr>
            <a:t>Average per capita consumption from a collection well</a:t>
          </a:r>
          <a:endParaRPr lang="en-US" sz="3200" b="1" kern="1200" dirty="0">
            <a:solidFill>
              <a:schemeClr val="tx1"/>
            </a:solidFill>
          </a:endParaRPr>
        </a:p>
      </dsp:txBody>
      <dsp:txXfrm>
        <a:off x="5837809" y="2924284"/>
        <a:ext cx="4001472" cy="19403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BBBF4-B019-4D76-918D-1E401F816226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6F76-94EC-4B34-BBD1-A440C6D95FCB}">
      <dsp:nvSpPr>
        <dsp:cNvPr id="0" name=""/>
        <dsp:cNvSpPr/>
      </dsp:nvSpPr>
      <dsp:spPr>
        <a:xfrm>
          <a:off x="3657599" y="544777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average size of the collection well = 74m^3</a:t>
          </a:r>
          <a:endParaRPr lang="en-US" sz="2000" b="1" kern="1200" dirty="0"/>
        </a:p>
      </dsp:txBody>
      <dsp:txXfrm>
        <a:off x="3720215" y="607393"/>
        <a:ext cx="3396901" cy="1157468"/>
      </dsp:txXfrm>
    </dsp:sp>
    <dsp:sp modelId="{9D4346B3-7253-44C5-B012-90045758F2BE}">
      <dsp:nvSpPr>
        <dsp:cNvPr id="0" name=""/>
        <dsp:cNvSpPr/>
      </dsp:nvSpPr>
      <dsp:spPr>
        <a:xfrm>
          <a:off x="3657599" y="1987814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109217"/>
              <a:satOff val="3023"/>
              <a:lumOff val="1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number of family members in the town = 5 people</a:t>
          </a:r>
          <a:endParaRPr lang="en-US" sz="2000" b="1" kern="1200" dirty="0"/>
        </a:p>
      </dsp:txBody>
      <dsp:txXfrm>
        <a:off x="3720215" y="2050430"/>
        <a:ext cx="3396901" cy="1157468"/>
      </dsp:txXfrm>
    </dsp:sp>
    <dsp:sp modelId="{6C7A045B-AAA0-4473-BD26-E48D2FE3767F}">
      <dsp:nvSpPr>
        <dsp:cNvPr id="0" name=""/>
        <dsp:cNvSpPr/>
      </dsp:nvSpPr>
      <dsp:spPr>
        <a:xfrm>
          <a:off x="3657599" y="3430852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218434"/>
              <a:satOff val="6047"/>
              <a:lumOff val="2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Average = 74/360 =0.2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Average =0.2/5 =0.041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Average =0.0411*1000 = 41 L/D</a:t>
          </a:r>
          <a:endParaRPr lang="en-US" sz="2000" b="1" kern="1200" dirty="0"/>
        </a:p>
      </dsp:txBody>
      <dsp:txXfrm>
        <a:off x="3720215" y="3493468"/>
        <a:ext cx="3396901" cy="11574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EEA350-9F2F-49C7-9FBB-A14BC5B01ED9}">
      <dsp:nvSpPr>
        <dsp:cNvPr id="0" name=""/>
        <dsp:cNvSpPr/>
      </dsp:nvSpPr>
      <dsp:spPr>
        <a:xfrm>
          <a:off x="1366" y="1803466"/>
          <a:ext cx="1811734" cy="181173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7</a:t>
          </a:r>
          <a:r>
            <a:rPr lang="ar-SA" sz="4800" b="1" kern="1200" dirty="0" smtClean="0"/>
            <a:t>2</a:t>
          </a:r>
          <a:r>
            <a:rPr lang="en-US" sz="4800" b="1" kern="1200" dirty="0" smtClean="0"/>
            <a:t>.</a:t>
          </a:r>
          <a:r>
            <a:rPr lang="ar-SA" sz="4800" b="1" kern="1200" dirty="0" smtClean="0"/>
            <a:t>3</a:t>
          </a:r>
          <a:endParaRPr lang="en-US" sz="4800" b="1" kern="1200" dirty="0"/>
        </a:p>
      </dsp:txBody>
      <dsp:txXfrm>
        <a:off x="266688" y="2068788"/>
        <a:ext cx="1281090" cy="1281090"/>
      </dsp:txXfrm>
    </dsp:sp>
    <dsp:sp modelId="{27189507-3AF4-487E-987D-711BB7780740}">
      <dsp:nvSpPr>
        <dsp:cNvPr id="0" name=""/>
        <dsp:cNvSpPr/>
      </dsp:nvSpPr>
      <dsp:spPr>
        <a:xfrm>
          <a:off x="1960214" y="2183930"/>
          <a:ext cx="1050805" cy="1050805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099498" y="2585758"/>
        <a:ext cx="772237" cy="247149"/>
      </dsp:txXfrm>
    </dsp:sp>
    <dsp:sp modelId="{EBF8389F-C7A2-400B-9E18-2D5FAA55F33E}">
      <dsp:nvSpPr>
        <dsp:cNvPr id="0" name=""/>
        <dsp:cNvSpPr/>
      </dsp:nvSpPr>
      <dsp:spPr>
        <a:xfrm>
          <a:off x="3158132" y="1803466"/>
          <a:ext cx="1811734" cy="1811734"/>
        </a:xfrm>
        <a:prstGeom prst="ellipse">
          <a:avLst/>
        </a:prstGeom>
        <a:solidFill>
          <a:schemeClr val="accent4">
            <a:hueOff val="3742489"/>
            <a:satOff val="-20694"/>
            <a:lumOff val="-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smtClean="0"/>
            <a:t>41</a:t>
          </a:r>
          <a:endParaRPr lang="en-US" sz="4800" b="1" kern="1200" dirty="0"/>
        </a:p>
      </dsp:txBody>
      <dsp:txXfrm>
        <a:off x="3423454" y="2068788"/>
        <a:ext cx="1281090" cy="1281090"/>
      </dsp:txXfrm>
    </dsp:sp>
    <dsp:sp modelId="{91C4F06E-505C-4353-94E2-86AB592DDB95}">
      <dsp:nvSpPr>
        <dsp:cNvPr id="0" name=""/>
        <dsp:cNvSpPr/>
      </dsp:nvSpPr>
      <dsp:spPr>
        <a:xfrm>
          <a:off x="5116980" y="2183930"/>
          <a:ext cx="1050805" cy="1050805"/>
        </a:xfrm>
        <a:prstGeom prst="mathEqual">
          <a:avLst/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/>
        </a:p>
      </dsp:txBody>
      <dsp:txXfrm>
        <a:off x="5256264" y="2400396"/>
        <a:ext cx="772237" cy="617873"/>
      </dsp:txXfrm>
    </dsp:sp>
    <dsp:sp modelId="{20C3C6FF-D0B4-479A-A9EE-929C93ECBA9F}">
      <dsp:nvSpPr>
        <dsp:cNvPr id="0" name=""/>
        <dsp:cNvSpPr/>
      </dsp:nvSpPr>
      <dsp:spPr>
        <a:xfrm>
          <a:off x="6314898" y="1803466"/>
          <a:ext cx="1811734" cy="1811734"/>
        </a:xfrm>
        <a:prstGeom prst="ellipse">
          <a:avLst/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114 L/D</a:t>
          </a:r>
          <a:endParaRPr lang="en-US" sz="4000" b="1" kern="1200" dirty="0"/>
        </a:p>
      </dsp:txBody>
      <dsp:txXfrm>
        <a:off x="6580220" y="2068788"/>
        <a:ext cx="1281090" cy="12810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259B8-865D-46CA-8245-71CC9BDE82FC}">
      <dsp:nvSpPr>
        <dsp:cNvPr id="0" name=""/>
        <dsp:cNvSpPr/>
      </dsp:nvSpPr>
      <dsp:spPr>
        <a:xfrm>
          <a:off x="3883421" y="2065121"/>
          <a:ext cx="1986359" cy="945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212"/>
              </a:lnTo>
              <a:lnTo>
                <a:pt x="1986359" y="644212"/>
              </a:lnTo>
              <a:lnTo>
                <a:pt x="1986359" y="945326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EC5F8-0141-4C56-91BF-C03A7BD56BF0}">
      <dsp:nvSpPr>
        <dsp:cNvPr id="0" name=""/>
        <dsp:cNvSpPr/>
      </dsp:nvSpPr>
      <dsp:spPr>
        <a:xfrm>
          <a:off x="1897062" y="2065121"/>
          <a:ext cx="1986359" cy="945326"/>
        </a:xfrm>
        <a:custGeom>
          <a:avLst/>
          <a:gdLst/>
          <a:ahLst/>
          <a:cxnLst/>
          <a:rect l="0" t="0" r="0" b="0"/>
          <a:pathLst>
            <a:path>
              <a:moveTo>
                <a:pt x="1986359" y="0"/>
              </a:moveTo>
              <a:lnTo>
                <a:pt x="1986359" y="644212"/>
              </a:lnTo>
              <a:lnTo>
                <a:pt x="0" y="644212"/>
              </a:lnTo>
              <a:lnTo>
                <a:pt x="0" y="945326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78406-1FBE-4EA3-B829-519DD7934566}">
      <dsp:nvSpPr>
        <dsp:cNvPr id="0" name=""/>
        <dsp:cNvSpPr/>
      </dsp:nvSpPr>
      <dsp:spPr>
        <a:xfrm>
          <a:off x="2258218" y="1113"/>
          <a:ext cx="3250406" cy="206400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9CB6A6-EAFF-4749-BCFD-EEA052EA085C}">
      <dsp:nvSpPr>
        <dsp:cNvPr id="0" name=""/>
        <dsp:cNvSpPr/>
      </dsp:nvSpPr>
      <dsp:spPr>
        <a:xfrm>
          <a:off x="2619375" y="344211"/>
          <a:ext cx="3250406" cy="206400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Sewage network components</a:t>
          </a:r>
          <a:endParaRPr lang="en-US" sz="3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679828" y="404664"/>
        <a:ext cx="3129500" cy="1943101"/>
      </dsp:txXfrm>
    </dsp:sp>
    <dsp:sp modelId="{2F82F5DC-ECE3-44F5-ACFE-980DBD0664F3}">
      <dsp:nvSpPr>
        <dsp:cNvPr id="0" name=""/>
        <dsp:cNvSpPr/>
      </dsp:nvSpPr>
      <dsp:spPr>
        <a:xfrm>
          <a:off x="271859" y="3010447"/>
          <a:ext cx="3250406" cy="206400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D6F49-D247-445C-AD72-7C0590B81A78}">
      <dsp:nvSpPr>
        <dsp:cNvPr id="0" name=""/>
        <dsp:cNvSpPr/>
      </dsp:nvSpPr>
      <dsp:spPr>
        <a:xfrm>
          <a:off x="633015" y="3353545"/>
          <a:ext cx="3250406" cy="206400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pipe</a:t>
          </a:r>
          <a:endParaRPr lang="en-US" sz="5300" kern="1200" dirty="0"/>
        </a:p>
      </dsp:txBody>
      <dsp:txXfrm>
        <a:off x="693468" y="3413998"/>
        <a:ext cx="3129500" cy="1943101"/>
      </dsp:txXfrm>
    </dsp:sp>
    <dsp:sp modelId="{391CE129-43A4-44A8-840D-15156ACA983B}">
      <dsp:nvSpPr>
        <dsp:cNvPr id="0" name=""/>
        <dsp:cNvSpPr/>
      </dsp:nvSpPr>
      <dsp:spPr>
        <a:xfrm>
          <a:off x="4244578" y="3010447"/>
          <a:ext cx="3250406" cy="206400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0DF08-CFD4-4C98-9004-ABFE2F7FB203}">
      <dsp:nvSpPr>
        <dsp:cNvPr id="0" name=""/>
        <dsp:cNvSpPr/>
      </dsp:nvSpPr>
      <dsp:spPr>
        <a:xfrm>
          <a:off x="4605734" y="3353545"/>
          <a:ext cx="3250406" cy="206400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Manholes</a:t>
          </a:r>
          <a:endParaRPr lang="en-US" sz="5300" kern="1200" dirty="0"/>
        </a:p>
      </dsp:txBody>
      <dsp:txXfrm>
        <a:off x="4666187" y="3413998"/>
        <a:ext cx="3129500" cy="19431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BBBF4-B019-4D76-918D-1E401F816226}">
      <dsp:nvSpPr>
        <dsp:cNvPr id="0" name=""/>
        <dsp:cNvSpPr/>
      </dsp:nvSpPr>
      <dsp:spPr>
        <a:xfrm>
          <a:off x="804334" y="0"/>
          <a:ext cx="5418667" cy="5418667"/>
        </a:xfrm>
        <a:prstGeom prst="triangl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6F76-94EC-4B34-BBD1-A440C6D95FCB}">
      <dsp:nvSpPr>
        <dsp:cNvPr id="0" name=""/>
        <dsp:cNvSpPr/>
      </dsp:nvSpPr>
      <dsp:spPr>
        <a:xfrm>
          <a:off x="3225804" y="543862"/>
          <a:ext cx="4097861" cy="10234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 the highest water consumption that was recorded for the village is 95 L/D</a:t>
          </a:r>
          <a:endParaRPr lang="en-US" sz="2000" b="1" kern="1200" dirty="0"/>
        </a:p>
      </dsp:txBody>
      <dsp:txXfrm>
        <a:off x="3275766" y="593824"/>
        <a:ext cx="3997937" cy="923545"/>
      </dsp:txXfrm>
    </dsp:sp>
    <dsp:sp modelId="{5851344E-2B62-4783-9A74-6A32779D2605}">
      <dsp:nvSpPr>
        <dsp:cNvPr id="0" name=""/>
        <dsp:cNvSpPr/>
      </dsp:nvSpPr>
      <dsp:spPr>
        <a:xfrm>
          <a:off x="3225804" y="1626597"/>
          <a:ext cx="4097861" cy="10234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72811"/>
              <a:satOff val="2016"/>
              <a:lumOff val="7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Average per capita consumption from a collection </a:t>
          </a:r>
          <a:r>
            <a:rPr lang="en-US" sz="2000" b="1" kern="1200" dirty="0" smtClean="0"/>
            <a:t>well=41L/D</a:t>
          </a:r>
          <a:endParaRPr lang="en-US" sz="2000" b="1" kern="1200" dirty="0"/>
        </a:p>
      </dsp:txBody>
      <dsp:txXfrm>
        <a:off x="3275766" y="1676559"/>
        <a:ext cx="3997937" cy="923545"/>
      </dsp:txXfrm>
    </dsp:sp>
    <dsp:sp modelId="{5161796A-9BF2-420C-98D7-BCEEB1BBAF48}">
      <dsp:nvSpPr>
        <dsp:cNvPr id="0" name=""/>
        <dsp:cNvSpPr/>
      </dsp:nvSpPr>
      <dsp:spPr>
        <a:xfrm>
          <a:off x="3225804" y="2692661"/>
          <a:ext cx="4097861" cy="10234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145623"/>
              <a:satOff val="4031"/>
              <a:lumOff val="15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, we can consider 136L/D for the purpose of designing the sewage network</a:t>
          </a:r>
          <a:endParaRPr lang="en-US" sz="2000" b="1" kern="1200" dirty="0"/>
        </a:p>
      </dsp:txBody>
      <dsp:txXfrm>
        <a:off x="3275766" y="2742623"/>
        <a:ext cx="3997937" cy="923545"/>
      </dsp:txXfrm>
    </dsp:sp>
    <dsp:sp modelId="{6C7A045B-AAA0-4473-BD26-E48D2FE3767F}">
      <dsp:nvSpPr>
        <dsp:cNvPr id="0" name=""/>
        <dsp:cNvSpPr/>
      </dsp:nvSpPr>
      <dsp:spPr>
        <a:xfrm>
          <a:off x="3225804" y="3792069"/>
          <a:ext cx="4097861" cy="10234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218434"/>
              <a:satOff val="6047"/>
              <a:lumOff val="2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Actual amount of wastewater =</a:t>
          </a:r>
          <a:r>
            <a:rPr lang="en-US" sz="2000" b="1" kern="1200" dirty="0" smtClean="0"/>
            <a:t>0.7*18873*0.136 *5.2= 9343</a:t>
          </a:r>
          <a:r>
            <a:rPr lang="en-US" sz="2000" b="1" kern="1200" dirty="0" smtClean="0">
              <a:solidFill>
                <a:srgbClr val="FF0000"/>
              </a:solidFill>
            </a:rPr>
            <a:t>m</a:t>
          </a:r>
          <a:r>
            <a:rPr lang="en-US" sz="2000" b="1" kern="1200" baseline="30000" dirty="0" smtClean="0">
              <a:solidFill>
                <a:srgbClr val="FF0000"/>
              </a:solidFill>
            </a:rPr>
            <a:t>3 </a:t>
          </a:r>
          <a:r>
            <a:rPr lang="en-US" sz="2000" b="1" kern="1200" dirty="0" smtClean="0">
              <a:solidFill>
                <a:srgbClr val="FF0000"/>
              </a:solidFill>
            </a:rPr>
            <a:t>/d</a:t>
          </a:r>
          <a:endParaRPr lang="en-US" sz="2000" b="1" kern="1200" dirty="0">
            <a:solidFill>
              <a:srgbClr val="FF0000"/>
            </a:solidFill>
          </a:endParaRPr>
        </a:p>
      </dsp:txBody>
      <dsp:txXfrm>
        <a:off x="3275766" y="3842031"/>
        <a:ext cx="3997937" cy="923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4E8D3-A25B-4C60-B86B-0EFAAF6EC241}" type="datetimeFigureOut">
              <a:rPr lang="en-US" smtClean="0"/>
              <a:t>7/10/2023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98CBC-154B-4F46-B1A7-1C8FF0D889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44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42844" y="720851"/>
            <a:ext cx="2503170" cy="528065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01595" y="713231"/>
            <a:ext cx="7965948" cy="50231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2" Type="http://schemas.openxmlformats.org/officeDocument/2006/relationships/image" Target="../media/image9.jp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41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32692" y="0"/>
            <a:ext cx="559307" cy="68580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6445" y="118871"/>
            <a:ext cx="1857756" cy="180302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905000" y="1921891"/>
            <a:ext cx="8686800" cy="44374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3660" algn="ctr">
              <a:lnSpc>
                <a:spcPts val="2355"/>
              </a:lnSpc>
              <a:spcBef>
                <a:spcPts val="105"/>
              </a:spcBef>
            </a:pPr>
            <a:r>
              <a:rPr sz="2000" b="1" spc="-10" dirty="0">
                <a:latin typeface="Arial"/>
                <a:cs typeface="Arial"/>
              </a:rPr>
              <a:t>An-Najah</a:t>
            </a:r>
            <a:r>
              <a:rPr sz="2000" b="1" spc="-9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National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University</a:t>
            </a:r>
            <a:endParaRPr sz="2000" dirty="0">
              <a:latin typeface="Arial"/>
              <a:cs typeface="Arial"/>
            </a:endParaRPr>
          </a:p>
          <a:p>
            <a:pPr marL="69850" algn="ctr">
              <a:lnSpc>
                <a:spcPts val="2115"/>
              </a:lnSpc>
            </a:pPr>
            <a:r>
              <a:rPr sz="1800" b="1" spc="-15" dirty="0">
                <a:latin typeface="Arial"/>
                <a:cs typeface="Arial"/>
              </a:rPr>
              <a:t>Faculty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of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Engineering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&amp;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Information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30" dirty="0">
                <a:latin typeface="Arial"/>
                <a:cs typeface="Arial"/>
              </a:rPr>
              <a:t>Technology</a:t>
            </a:r>
            <a:endParaRPr sz="1800" dirty="0">
              <a:latin typeface="Arial"/>
              <a:cs typeface="Arial"/>
            </a:endParaRPr>
          </a:p>
          <a:p>
            <a:pPr marL="67310" algn="ctr">
              <a:lnSpc>
                <a:spcPct val="100000"/>
              </a:lnSpc>
              <a:spcBef>
                <a:spcPts val="35"/>
              </a:spcBef>
            </a:pPr>
            <a:r>
              <a:rPr sz="1800" b="1" spc="-20" dirty="0">
                <a:latin typeface="Arial"/>
                <a:cs typeface="Arial"/>
              </a:rPr>
              <a:t>Civil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Engineering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Department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sz="1950" dirty="0">
              <a:latin typeface="Arial"/>
              <a:cs typeface="Arial"/>
            </a:endParaRPr>
          </a:p>
          <a:p>
            <a:pPr marL="69215" algn="ctr">
              <a:lnSpc>
                <a:spcPct val="100000"/>
              </a:lnSpc>
            </a:pPr>
            <a:r>
              <a:rPr sz="1800" b="1" spc="-15" dirty="0">
                <a:latin typeface="Arial"/>
                <a:cs typeface="Arial"/>
              </a:rPr>
              <a:t>Graduation</a:t>
            </a:r>
            <a:r>
              <a:rPr sz="1800" b="1" spc="-100" dirty="0">
                <a:latin typeface="Arial"/>
                <a:cs typeface="Arial"/>
              </a:rPr>
              <a:t> </a:t>
            </a:r>
            <a:r>
              <a:rPr sz="1800" b="1" spc="-15" dirty="0" smtClean="0">
                <a:latin typeface="Arial"/>
                <a:cs typeface="Arial"/>
              </a:rPr>
              <a:t>Project</a:t>
            </a:r>
            <a:r>
              <a:rPr lang="en-US" sz="1800" b="1" spc="-15" dirty="0" smtClean="0">
                <a:latin typeface="Arial"/>
                <a:cs typeface="Arial"/>
              </a:rPr>
              <a:t> I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735"/>
              </a:spcBef>
            </a:pPr>
            <a:r>
              <a:rPr sz="2400" b="1" spc="-50" dirty="0">
                <a:solidFill>
                  <a:srgbClr val="C00000"/>
                </a:solidFill>
                <a:latin typeface="Times New Roman"/>
                <a:cs typeface="Times New Roman"/>
              </a:rPr>
              <a:t>D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g</a:t>
            </a:r>
            <a:r>
              <a:rPr sz="24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400" b="1" spc="-6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400" b="1" spc="-7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45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400" b="1" spc="-60" dirty="0">
                <a:solidFill>
                  <a:srgbClr val="C00000"/>
                </a:solidFill>
                <a:latin typeface="Times New Roman"/>
                <a:cs typeface="Times New Roman"/>
              </a:rPr>
              <a:t>w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r</a:t>
            </a:r>
            <a:r>
              <a:rPr sz="2400" b="1" spc="-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45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ys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te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m</a:t>
            </a:r>
            <a:r>
              <a:rPr sz="2400" b="1" spc="-6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f</a:t>
            </a:r>
            <a:r>
              <a:rPr sz="2400" b="1" spc="-20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50" dirty="0" err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400" b="1" spc="-40" dirty="0" err="1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400" b="1" spc="-35" dirty="0" err="1">
                <a:solidFill>
                  <a:srgbClr val="C00000"/>
                </a:solidFill>
                <a:latin typeface="Times New Roman"/>
                <a:cs typeface="Times New Roman"/>
              </a:rPr>
              <a:t>ir</a:t>
            </a:r>
            <a:r>
              <a:rPr sz="2400" b="1" dirty="0" err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400" b="1" spc="-7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spc="-40" dirty="0" smtClean="0">
                <a:solidFill>
                  <a:srgbClr val="C00000"/>
                </a:solidFill>
                <a:latin typeface="Times New Roman"/>
                <a:cs typeface="Times New Roman"/>
              </a:rPr>
              <a:t>Al</a:t>
            </a:r>
            <a:r>
              <a:rPr sz="2400" b="1" spc="-6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45" dirty="0">
                <a:solidFill>
                  <a:srgbClr val="C00000"/>
                </a:solidFill>
                <a:latin typeface="Times New Roman"/>
                <a:cs typeface="Times New Roman"/>
              </a:rPr>
              <a:t>Sh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m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400" b="1" spc="-35" dirty="0">
                <a:solidFill>
                  <a:srgbClr val="C00000"/>
                </a:solidFill>
                <a:latin typeface="Times New Roman"/>
                <a:cs typeface="Times New Roman"/>
              </a:rPr>
              <a:t>li</a:t>
            </a:r>
            <a:r>
              <a:rPr sz="2400" b="1" spc="-40" dirty="0">
                <a:solidFill>
                  <a:srgbClr val="C0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ts val="2800"/>
              </a:lnSpc>
              <a:spcBef>
                <a:spcPts val="1785"/>
              </a:spcBef>
            </a:pPr>
            <a:r>
              <a:rPr lang="en-US" sz="2400" b="1" spc="-25" dirty="0" smtClean="0">
                <a:solidFill>
                  <a:srgbClr val="FFC000"/>
                </a:solidFill>
                <a:latin typeface="Arial"/>
                <a:cs typeface="Arial"/>
              </a:rPr>
              <a:t>b</a:t>
            </a:r>
            <a:r>
              <a:rPr sz="2400" b="1" spc="-25" dirty="0" smtClean="0">
                <a:solidFill>
                  <a:srgbClr val="FFC000"/>
                </a:solidFill>
                <a:latin typeface="Arial"/>
                <a:cs typeface="Arial"/>
              </a:rPr>
              <a:t>y</a:t>
            </a:r>
            <a:endParaRPr sz="2400" dirty="0">
              <a:latin typeface="Arial"/>
              <a:cs typeface="Arial"/>
            </a:endParaRPr>
          </a:p>
          <a:p>
            <a:pPr algn="ctr">
              <a:lnSpc>
                <a:spcPts val="2320"/>
              </a:lnSpc>
            </a:pPr>
            <a:r>
              <a:rPr sz="2000" b="1" spc="-10" dirty="0" err="1">
                <a:latin typeface="Calibri"/>
                <a:cs typeface="Calibri"/>
              </a:rPr>
              <a:t>Sadi</a:t>
            </a:r>
            <a:r>
              <a:rPr sz="2000" b="1" spc="-85" dirty="0">
                <a:latin typeface="Calibri"/>
                <a:cs typeface="Calibri"/>
              </a:rPr>
              <a:t> </a:t>
            </a:r>
            <a:r>
              <a:rPr sz="2000" b="1" spc="-15" dirty="0" err="1" smtClean="0">
                <a:latin typeface="Calibri"/>
                <a:cs typeface="Calibri"/>
              </a:rPr>
              <a:t>Sawlmeh</a:t>
            </a:r>
            <a:endParaRPr lang="en-US" sz="2000" b="1" spc="-15" dirty="0" smtClean="0">
              <a:latin typeface="Calibri"/>
              <a:cs typeface="Calibri"/>
            </a:endParaRPr>
          </a:p>
          <a:p>
            <a:pPr algn="ctr">
              <a:lnSpc>
                <a:spcPts val="2320"/>
              </a:lnSpc>
            </a:pPr>
            <a:r>
              <a:rPr lang="en-US" sz="2000" b="1" spc="-15" dirty="0" smtClean="0">
                <a:latin typeface="Calibri"/>
                <a:cs typeface="Calibri"/>
              </a:rPr>
              <a:t>Mohammad Abu </a:t>
            </a:r>
            <a:r>
              <a:rPr lang="en-US" sz="2000" b="1" spc="-15" dirty="0" err="1" smtClean="0">
                <a:latin typeface="Calibri"/>
                <a:cs typeface="Calibri"/>
              </a:rPr>
              <a:t>Hanoud</a:t>
            </a:r>
            <a:endParaRPr lang="en-US" sz="2000" b="1" spc="-15" dirty="0" smtClean="0">
              <a:latin typeface="Calibri"/>
              <a:cs typeface="Calibri"/>
            </a:endParaRPr>
          </a:p>
          <a:p>
            <a:pPr algn="ctr">
              <a:lnSpc>
                <a:spcPts val="2320"/>
              </a:lnSpc>
            </a:pPr>
            <a:r>
              <a:rPr lang="en-US" sz="2000" b="1" spc="-15" dirty="0" smtClean="0">
                <a:latin typeface="Calibri"/>
                <a:cs typeface="Calibri"/>
              </a:rPr>
              <a:t>Hamza </a:t>
            </a:r>
            <a:r>
              <a:rPr lang="en-US" sz="2000" b="1" spc="-15" dirty="0" err="1" smtClean="0">
                <a:latin typeface="Calibri"/>
                <a:cs typeface="Calibri"/>
              </a:rPr>
              <a:t>Yaseen</a:t>
            </a:r>
            <a:endParaRPr sz="20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Calibri"/>
              <a:cs typeface="Calibri"/>
            </a:endParaRPr>
          </a:p>
          <a:p>
            <a:pPr marL="1915795" marR="1772920" indent="231140" algn="ctr">
              <a:lnSpc>
                <a:spcPct val="92400"/>
              </a:lnSpc>
            </a:pPr>
            <a:r>
              <a:rPr lang="en-US" sz="2400" b="1" spc="-15" dirty="0" smtClean="0">
                <a:solidFill>
                  <a:srgbClr val="FFC000"/>
                </a:solidFill>
                <a:latin typeface="Arial"/>
                <a:cs typeface="Arial"/>
              </a:rPr>
              <a:t>Under the direction of </a:t>
            </a:r>
          </a:p>
          <a:p>
            <a:pPr marL="1915795" marR="1772920" indent="231140" algn="ctr">
              <a:lnSpc>
                <a:spcPct val="92400"/>
              </a:lnSpc>
            </a:pPr>
            <a:r>
              <a:rPr sz="2000" b="1" spc="-45" dirty="0" smtClean="0">
                <a:latin typeface="Arial"/>
                <a:cs typeface="Arial"/>
              </a:rPr>
              <a:t>Dr</a:t>
            </a:r>
            <a:r>
              <a:rPr sz="2000" b="1" spc="-45" dirty="0">
                <a:latin typeface="Arial"/>
                <a:cs typeface="Arial"/>
              </a:rPr>
              <a:t>.</a:t>
            </a:r>
            <a:r>
              <a:rPr sz="2000" b="1" spc="-9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Hafez</a:t>
            </a:r>
            <a:r>
              <a:rPr sz="2000" b="1" spc="-10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Shaheen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50164" cy="6857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619675"/>
              </p:ext>
            </p:extLst>
          </p:nvPr>
        </p:nvGraphicFramePr>
        <p:xfrm>
          <a:off x="0" y="2"/>
          <a:ext cx="12192001" cy="1024128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874281"/>
                <a:gridCol w="2853222"/>
                <a:gridCol w="3232249"/>
                <a:gridCol w="3232249"/>
              </a:tblGrid>
              <a:tr h="4880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</a:rPr>
                        <a:t>Census Year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The pre-war in 1967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2.66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3.03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1922-1931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2.09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1931-1945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2.85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1945-1961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1967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0.078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0.07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1961-1967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rowSpan="6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Post-war period in 1976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>
                          <a:solidFill>
                            <a:schemeClr val="tx1"/>
                          </a:solidFill>
                          <a:effectLst/>
                        </a:rPr>
                        <a:t>2.57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1.49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1967-1975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1.99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1975-1987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2.11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1987-1992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2.37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1992-1997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3.90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1997-2000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3.55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0" dirty="0">
                          <a:solidFill>
                            <a:schemeClr val="tx1"/>
                          </a:solidFill>
                          <a:effectLst/>
                        </a:rPr>
                        <a:t>2000-2007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2007-2023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1.82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1.61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</a:rPr>
                        <a:t>2007-2017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1.93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</a:rPr>
                        <a:t>2017-2020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1.91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</a:rPr>
                        <a:t>2020-2023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92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</a:rPr>
                        <a:t>2.21</a:t>
                      </a:r>
                      <a:endParaRPr lang="en-US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</a:rPr>
                        <a:t>Average values previous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394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1107996"/>
          </a:xfrm>
        </p:spPr>
        <p:txBody>
          <a:bodyPr/>
          <a:lstStyle/>
          <a:p>
            <a:pPr lvl="1" algn="ctr" rtl="0"/>
            <a:r>
              <a:rPr lang="ar-SA" sz="3600" dirty="0" smtClean="0"/>
              <a:t> </a:t>
            </a:r>
            <a:r>
              <a:rPr lang="en-US" sz="3600" b="1" dirty="0"/>
              <a:t>Population Forecast</a:t>
            </a:r>
            <a:br>
              <a:rPr lang="en-US" sz="3600" b="1" dirty="0"/>
            </a:br>
            <a:endParaRPr lang="en-US" sz="36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145627"/>
              </p:ext>
            </p:extLst>
          </p:nvPr>
        </p:nvGraphicFramePr>
        <p:xfrm>
          <a:off x="2514600" y="1828800"/>
          <a:ext cx="7391400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6181"/>
                <a:gridCol w="3695219"/>
              </a:tblGrid>
              <a:tr h="731520"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Year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Population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2023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9795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2053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36195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18873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وسيلة شرح على شكل سحابة 5"/>
          <p:cNvSpPr/>
          <p:nvPr/>
        </p:nvSpPr>
        <p:spPr>
          <a:xfrm>
            <a:off x="304800" y="516340"/>
            <a:ext cx="2667000" cy="1905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sz="1600" b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6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 P</a:t>
            </a:r>
            <a:r>
              <a:rPr lang="en-US" sz="16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0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(1+r/100)</a:t>
            </a:r>
            <a:r>
              <a:rPr lang="en-US" sz="1600" b="1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4655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11049000" cy="1477328"/>
          </a:xfrm>
        </p:spPr>
        <p:txBody>
          <a:bodyPr/>
          <a:lstStyle/>
          <a:p>
            <a:pPr rtl="0"/>
            <a:r>
              <a:rPr lang="en-US" dirty="0"/>
              <a:t>Scenarios for the future population of </a:t>
            </a:r>
            <a:r>
              <a:rPr lang="en-US" dirty="0" err="1"/>
              <a:t>Asira</a:t>
            </a:r>
            <a:r>
              <a:rPr lang="en-US" dirty="0"/>
              <a:t> Al </a:t>
            </a:r>
            <a:r>
              <a:rPr lang="en-US" dirty="0" err="1"/>
              <a:t>Shamaliya</a:t>
            </a:r>
            <a:r>
              <a:rPr lang="en-US" dirty="0"/>
              <a:t>: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10972800" cy="4431983"/>
          </a:xfrm>
        </p:spPr>
        <p:txBody>
          <a:bodyPr/>
          <a:lstStyle/>
          <a:p>
            <a:pPr marL="742950" lvl="0" indent="-742950" rtl="0">
              <a:buFont typeface="+mj-lt"/>
              <a:buAutoNum type="arabicPeriod"/>
            </a:pPr>
            <a:r>
              <a:rPr lang="en-US" sz="3600" b="1" dirty="0"/>
              <a:t>That the political situation remains as it is and therefore the population in 2053 will be 18873 people</a:t>
            </a:r>
            <a:endParaRPr lang="en-US" sz="3600" dirty="0"/>
          </a:p>
          <a:p>
            <a:pPr marL="742950" lvl="0" indent="-742950" rtl="0">
              <a:buFont typeface="+mj-lt"/>
              <a:buAutoNum type="arabicPeriod"/>
            </a:pPr>
            <a:r>
              <a:rPr lang="en-US" sz="3600" b="1" dirty="0" smtClean="0"/>
              <a:t>That </a:t>
            </a:r>
            <a:r>
              <a:rPr lang="en-US" sz="3600" b="1" dirty="0"/>
              <a:t>there be a political solution, thus assuming that 40% of the population abroad will return to the </a:t>
            </a:r>
            <a:r>
              <a:rPr lang="en-US" sz="3600" b="1" dirty="0" smtClean="0"/>
              <a:t>town</a:t>
            </a:r>
          </a:p>
          <a:p>
            <a:pPr lvl="0" rtl="0"/>
            <a:endParaRPr lang="en-US" sz="3600" b="1" dirty="0" smtClean="0"/>
          </a:p>
          <a:p>
            <a:pPr marL="742950" lvl="0" indent="-742950" rtl="0">
              <a:buFont typeface="+mj-lt"/>
              <a:buAutoNum type="arabicPeriod"/>
            </a:pPr>
            <a:r>
              <a:rPr lang="en-US" sz="3600" b="1" dirty="0"/>
              <a:t>Immigration to Palestine and its liberation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15339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0"/>
            <a:ext cx="10896600" cy="984885"/>
          </a:xfrm>
        </p:spPr>
        <p:txBody>
          <a:bodyPr/>
          <a:lstStyle/>
          <a:p>
            <a:pPr algn="ctr"/>
            <a:r>
              <a:rPr lang="en-US" dirty="0"/>
              <a:t>That there be a political solution, thus assuming that 40% of the population abroad will return to the town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10972800" cy="4739759"/>
          </a:xfrm>
        </p:spPr>
        <p:txBody>
          <a:bodyPr/>
          <a:lstStyle/>
          <a:p>
            <a:pPr lvl="0" rtl="0"/>
            <a:endParaRPr lang="en-US" sz="2800" b="1" dirty="0"/>
          </a:p>
          <a:p>
            <a:pPr marL="457200" lvl="0" indent="-457200" rtl="0">
              <a:buFont typeface="Wingdings" panose="05000000000000000000" pitchFamily="2" charset="2"/>
              <a:buChar char="§"/>
            </a:pPr>
            <a:r>
              <a:rPr lang="en-US" sz="2800" b="1" dirty="0"/>
              <a:t> </a:t>
            </a:r>
            <a:r>
              <a:rPr lang="en-US" sz="2800" b="1" dirty="0" err="1"/>
              <a:t>Asira</a:t>
            </a:r>
            <a:r>
              <a:rPr lang="en-US" sz="2800" b="1" dirty="0"/>
              <a:t> population outside Palestine = 9000people</a:t>
            </a:r>
          </a:p>
          <a:p>
            <a:pPr marL="457200" lvl="0" indent="-457200" rtl="0">
              <a:buFont typeface="Wingdings" panose="05000000000000000000" pitchFamily="2" charset="2"/>
              <a:buChar char="§"/>
            </a:pPr>
            <a:r>
              <a:rPr lang="en-US" sz="2800" b="1" dirty="0"/>
              <a:t>The percentage of the population expected to return to </a:t>
            </a:r>
            <a:r>
              <a:rPr lang="en-US" sz="2800" b="1" dirty="0" err="1"/>
              <a:t>Asira</a:t>
            </a:r>
            <a:r>
              <a:rPr lang="en-US" sz="2800" b="1" dirty="0"/>
              <a:t> and live there permanently= 40%</a:t>
            </a:r>
          </a:p>
          <a:p>
            <a:pPr marL="457200" lvl="0" indent="-457200" rtl="0">
              <a:buFont typeface="Wingdings" panose="05000000000000000000" pitchFamily="2" charset="2"/>
              <a:buChar char="§"/>
            </a:pPr>
            <a:r>
              <a:rPr lang="en-US" sz="2800" b="1" dirty="0"/>
              <a:t>A population outside </a:t>
            </a:r>
            <a:r>
              <a:rPr lang="en-US" sz="2800" b="1" dirty="0" err="1"/>
              <a:t>Asira</a:t>
            </a:r>
            <a:r>
              <a:rPr lang="en-US" sz="2800" b="1" dirty="0"/>
              <a:t> expected to return= 3600</a:t>
            </a:r>
          </a:p>
          <a:p>
            <a:pPr marL="457200" lvl="0" indent="-457200" rtl="0">
              <a:buFont typeface="Wingdings" panose="05000000000000000000" pitchFamily="2" charset="2"/>
              <a:buChar char="§"/>
            </a:pPr>
            <a:r>
              <a:rPr lang="en-US" sz="2800" b="1" dirty="0"/>
              <a:t>On the assumption that the population increase to the families of Palestinian </a:t>
            </a:r>
            <a:r>
              <a:rPr lang="en-US" sz="2800" b="1" dirty="0" err="1"/>
              <a:t>Asira</a:t>
            </a:r>
            <a:r>
              <a:rPr lang="en-US" sz="2800" b="1" dirty="0"/>
              <a:t> who are outside are the same for them at home = 2.21%.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b="1" dirty="0"/>
              <a:t>Using the previous equation, the number of </a:t>
            </a:r>
            <a:r>
              <a:rPr lang="en-US" sz="2800" b="1" dirty="0" err="1"/>
              <a:t>Asira</a:t>
            </a:r>
            <a:r>
              <a:rPr lang="en-US" sz="2800" b="1" dirty="0"/>
              <a:t> residents outside Palestine who are expected to return to their country in 2053 = 6939 people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87011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7963661" cy="984885"/>
          </a:xfrm>
        </p:spPr>
        <p:txBody>
          <a:bodyPr/>
          <a:lstStyle/>
          <a:p>
            <a:pPr lvl="0" rtl="0"/>
            <a:r>
              <a:rPr lang="en-US" dirty="0"/>
              <a:t>Immigration to Palestine and its liberation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066800"/>
            <a:ext cx="10972800" cy="4801314"/>
          </a:xfrm>
        </p:spPr>
        <p:txBody>
          <a:bodyPr/>
          <a:lstStyle/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 </a:t>
            </a:r>
            <a:r>
              <a:rPr lang="en-US" sz="2400" b="1" dirty="0" err="1"/>
              <a:t>Asira</a:t>
            </a:r>
            <a:r>
              <a:rPr lang="en-US" sz="2400" b="1" dirty="0"/>
              <a:t> population outside Palestine = 9000people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The population of </a:t>
            </a:r>
            <a:r>
              <a:rPr lang="en-US" sz="2400" b="1" dirty="0" err="1"/>
              <a:t>Asira</a:t>
            </a:r>
            <a:r>
              <a:rPr lang="en-US" sz="2400" b="1" dirty="0"/>
              <a:t> in the year 2053 with the number of people immigrating to ASIRA = 71396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Using the previous equations to calculate the growth rate, considering the current population to be 9,795 and the future population to be 71396, the growth rate = 4.7%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Considerations of the increase in the growth rate as a result of the liberation of the Palestinian lands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The return of the population to their country of origin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b="1" dirty="0"/>
              <a:t>The return of lands (C) that were under the control of the Israeli occupation to the Palestinians, with an estimated area of ​​4016 </a:t>
            </a:r>
            <a:r>
              <a:rPr lang="en-US" sz="2400" b="1" dirty="0" err="1"/>
              <a:t>dunums</a:t>
            </a:r>
            <a:r>
              <a:rPr lang="en-US" sz="2400" b="1" dirty="0"/>
              <a:t>, which accommodates approximately 28,915 housing units.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Improved economic, social and health conditions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93080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304801"/>
            <a:ext cx="7963661" cy="1169551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ysClr val="windowText" lastClr="000000"/>
                </a:solidFill>
              </a:rPr>
              <a:t>Future population growth areas</a:t>
            </a:r>
            <a:r>
              <a:rPr lang="en-US" dirty="0">
                <a:solidFill>
                  <a:sysClr val="windowText" lastClr="000000"/>
                </a:solidFill>
              </a:rPr>
              <a:t/>
            </a:r>
            <a:br>
              <a:rPr lang="en-US" dirty="0">
                <a:solidFill>
                  <a:sysClr val="windowText" lastClr="000000"/>
                </a:solidFill>
              </a:rPr>
            </a:b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5201424"/>
          </a:xfrm>
        </p:spPr>
        <p:txBody>
          <a:bodyPr/>
          <a:lstStyle/>
          <a:p>
            <a:pPr algn="just" rtl="0"/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Asira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Al </a:t>
            </a:r>
            <a:r>
              <a:rPr lang="en-US" sz="3200" dirty="0" err="1">
                <a:latin typeface="Times New Roman"/>
                <a:ea typeface="Times New Roman"/>
                <a:cs typeface="Times New Roman"/>
              </a:rPr>
              <a:t>Shamaliya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is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divided into a number of areas and housing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units. We studied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each area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separately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and the population growth in all areas cannot be considered the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same. There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are areas where the population increase is very small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because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it has become densely populated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and there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is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no room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for more homes and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people. </a:t>
            </a:r>
          </a:p>
          <a:p>
            <a:pPr algn="just" rtl="0"/>
            <a:endParaRPr lang="en-US" sz="3200" dirty="0">
              <a:latin typeface="Times New Roman"/>
              <a:ea typeface="Times New Roman"/>
              <a:cs typeface="Times New Roman"/>
            </a:endParaRPr>
          </a:p>
          <a:p>
            <a:pPr algn="just" rtl="0"/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There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are areas that tend towards population sprawl, which are the areas of available modern services and surrounding public facilities as a result of the population increase at a 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higher </a:t>
            </a:r>
            <a:r>
              <a:rPr lang="en-US" sz="3200" dirty="0">
                <a:latin typeface="Times New Roman"/>
                <a:ea typeface="Times New Roman"/>
                <a:cs typeface="Times New Roman"/>
              </a:rPr>
              <a:t>rate</a:t>
            </a:r>
            <a:r>
              <a:rPr lang="en-US" sz="32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en-US" sz="32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425284"/>
              </p:ext>
            </p:extLst>
          </p:nvPr>
        </p:nvGraphicFramePr>
        <p:xfrm>
          <a:off x="0" y="-41838"/>
          <a:ext cx="12191999" cy="7828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4742"/>
                <a:gridCol w="2638058"/>
                <a:gridCol w="1524000"/>
                <a:gridCol w="1981200"/>
                <a:gridCol w="1633619"/>
                <a:gridCol w="1628528"/>
                <a:gridCol w="2071852"/>
              </a:tblGrid>
              <a:tr h="9143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No.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Region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Area  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(*10</a:t>
                      </a:r>
                      <a:r>
                        <a:rPr lang="en-US" sz="18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 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</a:t>
                      </a:r>
                      <a:r>
                        <a:rPr lang="en-US" sz="18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The percentage of housing units in each region(%)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Number of housing units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Percentage increase in the region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The number of housing units in </a:t>
                      </a: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2053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1-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thhore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1052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259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Wadi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cadarah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1100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5.7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182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442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Mascat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school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217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3.4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</a:t>
                      </a: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408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quserat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324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4.1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131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491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Ejnesenya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road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819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320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1083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6-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Wadi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sabei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717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256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536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Sporting Club old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121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3.1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99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155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4227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Asira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 school for boys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174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0.5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3582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Abu Khalil Mosque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57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5.2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0.5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193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Carme sewalem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7.0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225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284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7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Center of 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Asira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town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0.5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112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12-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Old 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Asira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town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141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320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0.5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13-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masaih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112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4227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14-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Haret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Abdul 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Jalil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5.5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176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1.3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259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4227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15-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Omar ibn 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Khattab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mosque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3.3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192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The old  police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51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250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17-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Haret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safa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79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4.7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151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273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3310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Haret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Al-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mahed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256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2.3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507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521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19-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Kalet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Al-tine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61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128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311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  <a:tr h="2550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Total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5348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100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3233</a:t>
                      </a:r>
                    </a:p>
                  </a:txBody>
                  <a:tcPr marL="46393" marR="4639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6307</a:t>
                      </a:r>
                      <a:r>
                        <a:rPr lang="en-US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393" marR="463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0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492443"/>
          </a:xfrm>
        </p:spPr>
        <p:txBody>
          <a:bodyPr/>
          <a:lstStyle/>
          <a:p>
            <a:pPr algn="ctr"/>
            <a:r>
              <a:rPr lang="en-US" dirty="0">
                <a:ea typeface="Times New Roman"/>
              </a:rPr>
              <a:t>Source of water</a:t>
            </a:r>
            <a:endParaRPr lang="en-US" dirty="0"/>
          </a:p>
        </p:txBody>
      </p:sp>
      <p:sp>
        <p:nvSpPr>
          <p:cNvPr id="3" name="خماسي 2"/>
          <p:cNvSpPr/>
          <p:nvPr/>
        </p:nvSpPr>
        <p:spPr>
          <a:xfrm>
            <a:off x="1074914" y="2133600"/>
            <a:ext cx="10431285" cy="1676400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The quantity of water supplied to </a:t>
            </a:r>
            <a:r>
              <a:rPr lang="en-US" sz="3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Asira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Al </a:t>
            </a:r>
            <a:r>
              <a:rPr lang="en-US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Shamaliya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 town in 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2022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was recorded at approximately 328,500 cubic 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meters/year</a:t>
            </a:r>
            <a:endParaRPr lang="en-US" sz="3200" dirty="0"/>
          </a:p>
        </p:txBody>
      </p:sp>
      <p:sp>
        <p:nvSpPr>
          <p:cNvPr id="5" name="خماسي 4"/>
          <p:cNvSpPr/>
          <p:nvPr/>
        </p:nvSpPr>
        <p:spPr>
          <a:xfrm>
            <a:off x="1055425" y="4114800"/>
            <a:ext cx="10450774" cy="1676400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The town also has five springs and 1,000 individual household rainwater harvesting cisterns, as well as a public water reservoir with a capacity of 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1000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cubic meters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75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narHorz">
          <a:fgClr>
            <a:schemeClr val="accent1">
              <a:lumMod val="60000"/>
              <a:lumOff val="40000"/>
            </a:schemeClr>
          </a:fgClr>
          <a:bgClr>
            <a:schemeClr val="tx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8782431" cy="984885"/>
          </a:xfrm>
        </p:spPr>
        <p:txBody>
          <a:bodyPr/>
          <a:lstStyle/>
          <a:p>
            <a:pPr algn="ctr"/>
            <a:r>
              <a:rPr lang="en-US" dirty="0" smtClean="0"/>
              <a:t>Questions about Rainwater Collection Cisterns </a:t>
            </a:r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1199107848"/>
              </p:ext>
            </p:extLst>
          </p:nvPr>
        </p:nvGraphicFramePr>
        <p:xfrm>
          <a:off x="914400" y="1371600"/>
          <a:ext cx="10668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70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-152400"/>
            <a:ext cx="12649200" cy="701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7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61564" y="3231260"/>
            <a:ext cx="2374900" cy="2194512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>
              <a:lnSpc>
                <a:spcPct val="86300"/>
              </a:lnSpc>
              <a:spcBef>
                <a:spcPts val="395"/>
              </a:spcBef>
            </a:pPr>
            <a:r>
              <a:rPr sz="1800" b="1" dirty="0">
                <a:latin typeface="Times New Roman"/>
                <a:cs typeface="Times New Roman"/>
              </a:rPr>
              <a:t>Estimate the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population and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their densities </a:t>
            </a:r>
            <a:r>
              <a:rPr sz="1800" b="1" dirty="0">
                <a:latin typeface="Times New Roman"/>
                <a:cs typeface="Times New Roman"/>
              </a:rPr>
              <a:t>for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Asira</a:t>
            </a:r>
            <a:r>
              <a:rPr sz="1800" b="1" spc="4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Shamaliya </a:t>
            </a:r>
            <a:r>
              <a:rPr sz="1800" b="1" spc="-10" dirty="0">
                <a:latin typeface="Times New Roman"/>
                <a:cs typeface="Times New Roman"/>
              </a:rPr>
              <a:t>area up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dirty="0" smtClean="0">
                <a:latin typeface="Times New Roman"/>
                <a:cs typeface="Times New Roman"/>
              </a:rPr>
              <a:t>to</a:t>
            </a:r>
            <a:r>
              <a:rPr lang="en-US" sz="1800" b="1" dirty="0" smtClean="0">
                <a:latin typeface="Times New Roman"/>
                <a:cs typeface="Times New Roman"/>
              </a:rPr>
              <a:t> the</a:t>
            </a:r>
            <a:r>
              <a:rPr sz="1800" b="1" spc="450" dirty="0" smtClean="0">
                <a:latin typeface="Times New Roman"/>
                <a:cs typeface="Times New Roman"/>
              </a:rPr>
              <a:t> </a:t>
            </a:r>
            <a:r>
              <a:rPr sz="1800" b="1" spc="-5" dirty="0" smtClean="0">
                <a:latin typeface="Times New Roman"/>
                <a:cs typeface="Times New Roman"/>
              </a:rPr>
              <a:t>planning </a:t>
            </a:r>
            <a:r>
              <a:rPr sz="1800" b="1" dirty="0" smtClean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horizon </a:t>
            </a:r>
            <a:r>
              <a:rPr sz="1800" b="1" dirty="0" smtClean="0">
                <a:latin typeface="Times New Roman"/>
                <a:cs typeface="Times New Roman"/>
              </a:rPr>
              <a:t>2053</a:t>
            </a:r>
            <a:r>
              <a:rPr sz="1800" b="1" dirty="0">
                <a:latin typeface="Times New Roman"/>
                <a:cs typeface="Times New Roman"/>
              </a:rPr>
              <a:t>, </a:t>
            </a:r>
            <a:r>
              <a:rPr sz="1800" b="1" spc="-5" dirty="0" smtClean="0">
                <a:latin typeface="Times New Roman"/>
                <a:cs typeface="Times New Roman"/>
              </a:rPr>
              <a:t>and </a:t>
            </a:r>
            <a:r>
              <a:rPr sz="1800" b="1" dirty="0">
                <a:latin typeface="Times New Roman"/>
                <a:cs typeface="Times New Roman"/>
              </a:rPr>
              <a:t>evaluate </a:t>
            </a:r>
            <a:r>
              <a:rPr lang="en-US" sz="1800" b="1" dirty="0" smtClean="0">
                <a:latin typeface="Times New Roman"/>
                <a:cs typeface="Times New Roman"/>
              </a:rPr>
              <a:t>t</a:t>
            </a:r>
            <a:r>
              <a:rPr sz="1800" b="1" spc="-5" dirty="0" smtClean="0">
                <a:latin typeface="Times New Roman"/>
                <a:cs typeface="Times New Roman"/>
              </a:rPr>
              <a:t>he </a:t>
            </a:r>
            <a:r>
              <a:rPr sz="1800" b="1" dirty="0" smtClean="0">
                <a:latin typeface="Times New Roman"/>
                <a:cs typeface="Times New Roman"/>
              </a:rPr>
              <a:t>water</a:t>
            </a:r>
            <a:r>
              <a:rPr sz="1800" b="1" spc="-105" dirty="0" smtClean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consumption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and</a:t>
            </a:r>
            <a:r>
              <a:rPr sz="1800" b="1" spc="4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the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wastewater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production.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48858" y="2174875"/>
            <a:ext cx="2075942" cy="2194512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>
              <a:lnSpc>
                <a:spcPct val="86300"/>
              </a:lnSpc>
              <a:spcBef>
                <a:spcPts val="395"/>
              </a:spcBef>
            </a:pPr>
            <a:r>
              <a:rPr sz="1800" b="1" spc="-5" dirty="0">
                <a:latin typeface="Times New Roman"/>
                <a:cs typeface="Times New Roman"/>
              </a:rPr>
              <a:t>Define the </a:t>
            </a:r>
            <a:r>
              <a:rPr sz="1800" b="1" spc="-10" dirty="0">
                <a:latin typeface="Times New Roman"/>
                <a:cs typeface="Times New Roman"/>
              </a:rPr>
              <a:t>area </a:t>
            </a:r>
            <a:r>
              <a:rPr sz="1800" b="1" dirty="0">
                <a:latin typeface="Times New Roman"/>
                <a:cs typeface="Times New Roman"/>
              </a:rPr>
              <a:t>to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be served and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divide </a:t>
            </a:r>
            <a:r>
              <a:rPr sz="1800" b="1" dirty="0">
                <a:latin typeface="Times New Roman"/>
                <a:cs typeface="Times New Roman"/>
              </a:rPr>
              <a:t>it </a:t>
            </a:r>
            <a:r>
              <a:rPr sz="1800" b="1" spc="-5" dirty="0">
                <a:latin typeface="Times New Roman"/>
                <a:cs typeface="Times New Roman"/>
              </a:rPr>
              <a:t>into </a:t>
            </a:r>
            <a:r>
              <a:rPr sz="1800" b="1" dirty="0">
                <a:latin typeface="Times New Roman"/>
                <a:cs typeface="Times New Roman"/>
              </a:rPr>
              <a:t>main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catchments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according to </a:t>
            </a:r>
            <a:r>
              <a:rPr sz="1800" b="1" spc="-5" dirty="0">
                <a:latin typeface="Times New Roman"/>
                <a:cs typeface="Times New Roman"/>
              </a:rPr>
              <a:t>the </a:t>
            </a:r>
            <a:r>
              <a:rPr sz="1800" b="1" dirty="0">
                <a:latin typeface="Times New Roman"/>
                <a:cs typeface="Times New Roman"/>
              </a:rPr>
              <a:t> exiting </a:t>
            </a:r>
            <a:r>
              <a:rPr sz="1800" b="1" spc="-5" dirty="0">
                <a:latin typeface="Times New Roman"/>
                <a:cs typeface="Times New Roman"/>
              </a:rPr>
              <a:t>situation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using the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 smtClean="0">
                <a:latin typeface="Times New Roman"/>
                <a:cs typeface="Times New Roman"/>
              </a:rPr>
              <a:t>topographic</a:t>
            </a:r>
            <a:r>
              <a:rPr sz="1800" b="1" spc="-40" dirty="0" smtClean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map </a:t>
            </a:r>
            <a:r>
              <a:rPr sz="1800" b="1" spc="-440" dirty="0">
                <a:latin typeface="Times New Roman"/>
                <a:cs typeface="Times New Roman"/>
              </a:rPr>
              <a:t> </a:t>
            </a:r>
            <a:r>
              <a:rPr sz="1800" b="1" spc="-5" dirty="0" smtClean="0">
                <a:latin typeface="Times New Roman"/>
                <a:cs typeface="Times New Roman"/>
              </a:rPr>
              <a:t>and</a:t>
            </a:r>
            <a:r>
              <a:rPr lang="en-US" sz="1800" b="1" spc="-5" dirty="0" smtClean="0">
                <a:latin typeface="Times New Roman"/>
                <a:cs typeface="Times New Roman"/>
              </a:rPr>
              <a:t> ground </a:t>
            </a:r>
            <a:r>
              <a:rPr lang="en-US" sz="1800" b="1" spc="-5" dirty="0" err="1" smtClean="0">
                <a:latin typeface="Times New Roman"/>
                <a:cs typeface="Times New Roman"/>
              </a:rPr>
              <a:t>truthing</a:t>
            </a:r>
            <a:r>
              <a:rPr lang="en-US" sz="1800" b="1" spc="-5" dirty="0" smtClean="0">
                <a:latin typeface="Times New Roman"/>
                <a:cs typeface="Times New Roman"/>
              </a:rPr>
              <a:t>.</a:t>
            </a:r>
            <a:r>
              <a:rPr sz="1800" b="1" spc="434" dirty="0" smtClean="0">
                <a:latin typeface="Times New Roman"/>
                <a:cs typeface="Times New Roman"/>
              </a:rPr>
              <a:t> 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926448" y="1343659"/>
            <a:ext cx="2017395" cy="783547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>
              <a:lnSpc>
                <a:spcPts val="1860"/>
              </a:lnSpc>
              <a:spcBef>
                <a:spcPts val="409"/>
              </a:spcBef>
            </a:pPr>
            <a:r>
              <a:rPr sz="1800" spc="-5" dirty="0"/>
              <a:t>design </a:t>
            </a:r>
            <a:r>
              <a:rPr lang="en-US" sz="1800" spc="-5" dirty="0" smtClean="0"/>
              <a:t>the </a:t>
            </a:r>
            <a:r>
              <a:rPr sz="1800" dirty="0" smtClean="0"/>
              <a:t>sewage </a:t>
            </a:r>
            <a:r>
              <a:rPr sz="1800" spc="5" dirty="0" smtClean="0"/>
              <a:t> </a:t>
            </a:r>
            <a:r>
              <a:rPr sz="1800" dirty="0" smtClean="0"/>
              <a:t>collectio</a:t>
            </a:r>
            <a:r>
              <a:rPr lang="en-US" sz="1800" dirty="0" smtClean="0"/>
              <a:t>n </a:t>
            </a:r>
            <a:r>
              <a:rPr sz="1800" dirty="0" smtClean="0"/>
              <a:t>system</a:t>
            </a:r>
            <a:r>
              <a:rPr sz="1800" spc="-60" dirty="0" smtClean="0"/>
              <a:t> </a:t>
            </a:r>
            <a:r>
              <a:rPr sz="1800" dirty="0"/>
              <a:t>for </a:t>
            </a:r>
            <a:r>
              <a:rPr sz="1800" spc="-434" dirty="0"/>
              <a:t> </a:t>
            </a:r>
            <a:r>
              <a:rPr sz="1800" spc="-5" dirty="0"/>
              <a:t>A</a:t>
            </a:r>
            <a:r>
              <a:rPr sz="1800" spc="-15" dirty="0"/>
              <a:t>s</a:t>
            </a:r>
            <a:r>
              <a:rPr sz="1800" dirty="0"/>
              <a:t>i</a:t>
            </a:r>
            <a:r>
              <a:rPr sz="1800" spc="5" dirty="0"/>
              <a:t>r</a:t>
            </a:r>
            <a:r>
              <a:rPr sz="1800" dirty="0"/>
              <a:t>a</a:t>
            </a:r>
            <a:r>
              <a:rPr sz="1800" spc="-105" dirty="0"/>
              <a:t> </a:t>
            </a:r>
            <a:r>
              <a:rPr sz="1800" spc="-5" dirty="0"/>
              <a:t>Al</a:t>
            </a:r>
            <a:r>
              <a:rPr sz="1800" spc="5" dirty="0"/>
              <a:t> </a:t>
            </a:r>
            <a:r>
              <a:rPr sz="1800" spc="-5" dirty="0"/>
              <a:t>S</a:t>
            </a:r>
            <a:r>
              <a:rPr sz="1800" spc="-15" dirty="0"/>
              <a:t>h</a:t>
            </a:r>
            <a:r>
              <a:rPr sz="1800" dirty="0"/>
              <a:t>amal</a:t>
            </a:r>
            <a:r>
              <a:rPr sz="1800" spc="5" dirty="0"/>
              <a:t>i</a:t>
            </a:r>
            <a:r>
              <a:rPr sz="1800" spc="10" dirty="0"/>
              <a:t>y</a:t>
            </a:r>
            <a:r>
              <a:rPr sz="1800" dirty="0"/>
              <a:t>a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5236464" y="1408175"/>
            <a:ext cx="3632200" cy="1359535"/>
            <a:chOff x="5236464" y="1408175"/>
            <a:chExt cx="3632200" cy="135953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36464" y="2221991"/>
              <a:ext cx="545591" cy="5455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72272" y="1408175"/>
              <a:ext cx="595883" cy="59740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620645382"/>
              </p:ext>
            </p:extLst>
          </p:nvPr>
        </p:nvGraphicFramePr>
        <p:xfrm>
          <a:off x="1143000" y="719666"/>
          <a:ext cx="9906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19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9829800" cy="492443"/>
          </a:xfrm>
        </p:spPr>
        <p:txBody>
          <a:bodyPr/>
          <a:lstStyle/>
          <a:p>
            <a:pPr algn="ctr"/>
            <a:r>
              <a:rPr lang="en-US" dirty="0"/>
              <a:t>Average per capita consumption of municipal water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59264"/>
              </p:ext>
            </p:extLst>
          </p:nvPr>
        </p:nvGraphicFramePr>
        <p:xfrm>
          <a:off x="609600" y="1015472"/>
          <a:ext cx="10820400" cy="4709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6910"/>
                <a:gridCol w="2824278"/>
                <a:gridCol w="3251517"/>
                <a:gridCol w="3777695"/>
              </a:tblGrid>
              <a:tr h="1045951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Region</a:t>
                      </a: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Average monthly water consumption for a family(M3)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Per capita water consumption (L/D)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830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1-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Carme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sewalem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10.1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67.3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830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2-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Wadi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 al-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sabei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11.4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76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830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3-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Al-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quserat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10.25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68.3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830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4-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Old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Asira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 town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53.3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830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5-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Haret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 Al-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mahed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11.2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74.4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2080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6-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Haret al-safa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14.2</a:t>
                      </a:r>
                      <a:endParaRPr lang="en-US" sz="2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94.4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3048000" y="5880538"/>
            <a:ext cx="63246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/>
                <a:ea typeface="Times New Roman"/>
              </a:rPr>
              <a:t>Average </a:t>
            </a:r>
            <a:r>
              <a:rPr lang="en-US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=72.3 L/D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7963661" cy="984885"/>
          </a:xfrm>
        </p:spPr>
        <p:txBody>
          <a:bodyPr/>
          <a:lstStyle/>
          <a:p>
            <a:pPr algn="ctr"/>
            <a:r>
              <a:rPr lang="en-US" dirty="0">
                <a:ea typeface="Times New Roman"/>
              </a:rPr>
              <a:t> Average per capita consumption from a collection well</a:t>
            </a:r>
            <a:endParaRPr lang="en-US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174859491"/>
              </p:ext>
            </p:extLst>
          </p:nvPr>
        </p:nvGraphicFramePr>
        <p:xfrm>
          <a:off x="190500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23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64472345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752601" y="733425"/>
            <a:ext cx="9144000" cy="1231106"/>
          </a:xfrm>
        </p:spPr>
        <p:txBody>
          <a:bodyPr/>
          <a:lstStyle/>
          <a:p>
            <a:pPr algn="ctr"/>
            <a:r>
              <a:rPr lang="en-US" sz="4000" dirty="0">
                <a:ea typeface="Times New Roman"/>
              </a:rPr>
              <a:t>Total per capita consumption of water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1149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tx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1" y="733425"/>
            <a:ext cx="9372600" cy="492443"/>
          </a:xfrm>
        </p:spPr>
        <p:txBody>
          <a:bodyPr/>
          <a:lstStyle/>
          <a:p>
            <a:pPr algn="ctr"/>
            <a:r>
              <a:rPr lang="en-US" dirty="0"/>
              <a:t>Water consumption rate for the industrial area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504983"/>
              </p:ext>
            </p:extLst>
          </p:nvPr>
        </p:nvGraphicFramePr>
        <p:xfrm>
          <a:off x="0" y="1524000"/>
          <a:ext cx="12192000" cy="7277744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2550862"/>
                <a:gridCol w="5285756"/>
                <a:gridCol w="4355382"/>
              </a:tblGrid>
              <a:tr h="11786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Factories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monthly consumption rate (m 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r>
                        <a:rPr lang="en-US" sz="2400">
                          <a:effectLst/>
                        </a:rPr>
                        <a:t> )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daily consumption rate(L/D)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brick factory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150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5000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Olive presses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500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16667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Stone saw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15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500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5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farmer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Poultry farm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30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1000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5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Gardens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swimming pool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65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2167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5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schools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The primary school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667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Muscat school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25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834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3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Jawaher</a:t>
                      </a:r>
                      <a:r>
                        <a:rPr lang="en-US" sz="2800" dirty="0">
                          <a:effectLst/>
                        </a:rPr>
                        <a:t> School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85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2834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7963661" cy="984885"/>
          </a:xfrm>
        </p:spPr>
        <p:txBody>
          <a:bodyPr/>
          <a:lstStyle/>
          <a:p>
            <a:pPr algn="ctr"/>
            <a:r>
              <a:rPr lang="en-US" dirty="0">
                <a:ea typeface="Times New Roman"/>
              </a:rPr>
              <a:t>Strom water flow directions of </a:t>
            </a:r>
            <a:r>
              <a:rPr lang="en-US" dirty="0" err="1">
                <a:ea typeface="Times New Roman"/>
              </a:rPr>
              <a:t>Asira</a:t>
            </a:r>
            <a:r>
              <a:rPr lang="en-US" dirty="0">
                <a:ea typeface="Times New Roman"/>
              </a:rPr>
              <a:t> Al </a:t>
            </a:r>
            <a:r>
              <a:rPr lang="en-US" dirty="0" err="1">
                <a:ea typeface="Times New Roman"/>
              </a:rPr>
              <a:t>Shamaliya</a:t>
            </a:r>
            <a:r>
              <a:rPr lang="en-US" dirty="0">
                <a:ea typeface="Times New Roman"/>
              </a:rPr>
              <a:t> </a:t>
            </a:r>
            <a:endParaRPr lang="en-US" dirty="0"/>
          </a:p>
        </p:txBody>
      </p:sp>
      <p:pic>
        <p:nvPicPr>
          <p:cNvPr id="3" name="صورة 2"/>
          <p:cNvPicPr/>
          <p:nvPr/>
        </p:nvPicPr>
        <p:blipFill rotWithShape="1">
          <a:blip r:embed="rId2"/>
          <a:srcRect l="-521" r="11349"/>
          <a:stretch/>
        </p:blipFill>
        <p:spPr>
          <a:xfrm>
            <a:off x="2133600" y="1447800"/>
            <a:ext cx="8382000" cy="4807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نجمة ذات 5 نقاط 5"/>
          <p:cNvSpPr/>
          <p:nvPr/>
        </p:nvSpPr>
        <p:spPr>
          <a:xfrm>
            <a:off x="2645228" y="4419600"/>
            <a:ext cx="413657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نجمة ذات 5 نقاط 6"/>
          <p:cNvSpPr/>
          <p:nvPr/>
        </p:nvSpPr>
        <p:spPr>
          <a:xfrm>
            <a:off x="4757057" y="1828800"/>
            <a:ext cx="413657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8"/>
          <p:cNvSpPr/>
          <p:nvPr/>
        </p:nvSpPr>
        <p:spPr>
          <a:xfrm>
            <a:off x="-84375" y="3124200"/>
            <a:ext cx="20193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Suggestions for the location of the sewage treatment plant</a:t>
            </a:r>
          </a:p>
        </p:txBody>
      </p:sp>
      <p:sp>
        <p:nvSpPr>
          <p:cNvPr id="8" name="نجمة ذات 5 نقاط 7"/>
          <p:cNvSpPr/>
          <p:nvPr/>
        </p:nvSpPr>
        <p:spPr>
          <a:xfrm>
            <a:off x="729336" y="4686300"/>
            <a:ext cx="413657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44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304800"/>
            <a:ext cx="7963661" cy="1477328"/>
          </a:xfrm>
        </p:spPr>
        <p:txBody>
          <a:bodyPr/>
          <a:lstStyle/>
          <a:p>
            <a:pPr algn="ctr" rtl="0"/>
            <a:r>
              <a:rPr lang="en-US" dirty="0" smtClean="0"/>
              <a:t>Strom </a:t>
            </a:r>
            <a:r>
              <a:rPr lang="en-US" dirty="0"/>
              <a:t>water flow directions  of streets </a:t>
            </a:r>
            <a:r>
              <a:rPr lang="en-US" dirty="0" err="1"/>
              <a:t>Asira</a:t>
            </a:r>
            <a:r>
              <a:rPr lang="en-US" dirty="0"/>
              <a:t> Al </a:t>
            </a:r>
            <a:r>
              <a:rPr lang="en-US" dirty="0" err="1"/>
              <a:t>Shamaliya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pic>
        <p:nvPicPr>
          <p:cNvPr id="3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12192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3620891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57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14" y="32657"/>
            <a:ext cx="12192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934200" y="5791200"/>
            <a:ext cx="190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Pipes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8610600" y="5943600"/>
            <a:ext cx="1066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مستطيل 8"/>
          <p:cNvSpPr/>
          <p:nvPr/>
        </p:nvSpPr>
        <p:spPr>
          <a:xfrm>
            <a:off x="7658100" y="3461657"/>
            <a:ext cx="190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Manhole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9296400" y="3886200"/>
            <a:ext cx="952500" cy="9552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مستطيل مستدير الزوايا 13"/>
          <p:cNvSpPr/>
          <p:nvPr/>
        </p:nvSpPr>
        <p:spPr>
          <a:xfrm>
            <a:off x="-685800" y="4381500"/>
            <a:ext cx="33528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sanitary service connection is a pipe that runs from the sanitary main in the street to the residence or buildings. The diameter of the sanitary sewer pipe is usually 8 inch but can be larger for commercial or industrial services</a:t>
            </a:r>
          </a:p>
        </p:txBody>
      </p:sp>
      <p:cxnSp>
        <p:nvCxnSpPr>
          <p:cNvPr id="16" name="رابط كسهم مستقيم 15"/>
          <p:cNvCxnSpPr/>
          <p:nvPr/>
        </p:nvCxnSpPr>
        <p:spPr>
          <a:xfrm flipV="1">
            <a:off x="2362200" y="4841421"/>
            <a:ext cx="2667000" cy="5687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1981200" y="0"/>
            <a:ext cx="8382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Collection System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Sanitary Sewer Collection System is a complex network of underground pipes, the pipes are made from several different materials. These materials vary depending on the time they were installed.</a:t>
            </a:r>
          </a:p>
        </p:txBody>
      </p:sp>
    </p:spTree>
    <p:extLst>
      <p:ext uri="{BB962C8B-B14F-4D97-AF65-F5344CB8AC3E}">
        <p14:creationId xmlns:p14="http://schemas.microsoft.com/office/powerpoint/2010/main" val="4241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615553"/>
          </a:xfrm>
        </p:spPr>
        <p:txBody>
          <a:bodyPr/>
          <a:lstStyle/>
          <a:p>
            <a:pPr algn="ctr"/>
            <a:r>
              <a:rPr lang="en-US" sz="4000" dirty="0"/>
              <a:t>Sewerage System Design Criteria 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27699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/>
                <a:ea typeface="Times New Roman"/>
              </a:rPr>
              <a:t>Wastewater Generation </a:t>
            </a:r>
            <a:endParaRPr lang="en-US" dirty="0" smtClean="0">
              <a:latin typeface="Times New Roman"/>
              <a:ea typeface="Times New Roman"/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437633697"/>
              </p:ext>
            </p:extLst>
          </p:nvPr>
        </p:nvGraphicFramePr>
        <p:xfrm>
          <a:off x="190500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32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1150619"/>
            <a:ext cx="12192000" cy="5707380"/>
          </a:xfrm>
          <a:custGeom>
            <a:avLst/>
            <a:gdLst/>
            <a:ahLst/>
            <a:cxnLst/>
            <a:rect l="l" t="t" r="r" b="b"/>
            <a:pathLst>
              <a:path w="12192000" h="5707380">
                <a:moveTo>
                  <a:pt x="0" y="5707376"/>
                </a:moveTo>
                <a:lnTo>
                  <a:pt x="12192000" y="5707376"/>
                </a:lnTo>
                <a:lnTo>
                  <a:pt x="12192000" y="0"/>
                </a:lnTo>
                <a:lnTo>
                  <a:pt x="0" y="0"/>
                </a:lnTo>
                <a:lnTo>
                  <a:pt x="0" y="5707376"/>
                </a:lnTo>
                <a:close/>
              </a:path>
            </a:pathLst>
          </a:custGeom>
          <a:solidFill>
            <a:srgbClr val="212A35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-6350" y="0"/>
            <a:ext cx="12204700" cy="1391285"/>
            <a:chOff x="-6350" y="0"/>
            <a:chExt cx="12204700" cy="139128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2192000" cy="1150620"/>
            </a:xfrm>
            <a:custGeom>
              <a:avLst/>
              <a:gdLst/>
              <a:ahLst/>
              <a:cxnLst/>
              <a:rect l="l" t="t" r="r" b="b"/>
              <a:pathLst>
                <a:path w="12192000" h="1150620">
                  <a:moveTo>
                    <a:pt x="0" y="1150620"/>
                  </a:moveTo>
                  <a:lnTo>
                    <a:pt x="12192000" y="115062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1506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00" cy="1150620"/>
            </a:xfrm>
            <a:custGeom>
              <a:avLst/>
              <a:gdLst/>
              <a:ahLst/>
              <a:cxnLst/>
              <a:rect l="l" t="t" r="r" b="b"/>
              <a:pathLst>
                <a:path w="12192000" h="1150620">
                  <a:moveTo>
                    <a:pt x="0" y="1150620"/>
                  </a:moveTo>
                  <a:lnTo>
                    <a:pt x="12192000" y="1150620"/>
                  </a:lnTo>
                  <a:lnTo>
                    <a:pt x="12192000" y="0"/>
                  </a:lnTo>
                </a:path>
                <a:path w="12192000" h="1150620">
                  <a:moveTo>
                    <a:pt x="0" y="0"/>
                  </a:moveTo>
                  <a:lnTo>
                    <a:pt x="0" y="1150620"/>
                  </a:lnTo>
                </a:path>
              </a:pathLst>
            </a:custGeom>
            <a:ln w="12192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34155" y="45719"/>
              <a:ext cx="4679442" cy="1338833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898138" y="205866"/>
            <a:ext cx="391350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/>
              <a:t>STUDY</a:t>
            </a:r>
            <a:r>
              <a:rPr sz="4800" spc="-455" dirty="0"/>
              <a:t> </a:t>
            </a:r>
            <a:r>
              <a:rPr sz="4800" spc="-5" dirty="0"/>
              <a:t>AREA</a:t>
            </a:r>
            <a:endParaRPr sz="4800" dirty="0"/>
          </a:p>
        </p:txBody>
      </p:sp>
      <p:grpSp>
        <p:nvGrpSpPr>
          <p:cNvPr id="9" name="object 9"/>
          <p:cNvGrpSpPr/>
          <p:nvPr/>
        </p:nvGrpSpPr>
        <p:grpSpPr>
          <a:xfrm>
            <a:off x="74676" y="1304544"/>
            <a:ext cx="11991975" cy="921385"/>
            <a:chOff x="74676" y="1304544"/>
            <a:chExt cx="11991975" cy="92138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676" y="1304544"/>
              <a:ext cx="914400" cy="9144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7259" y="1440192"/>
              <a:ext cx="896874" cy="5112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88008" y="1440192"/>
              <a:ext cx="755141" cy="5112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37587" y="1440192"/>
              <a:ext cx="1488186" cy="5112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79648" y="1440192"/>
              <a:ext cx="6236970" cy="5112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11056" y="1440192"/>
              <a:ext cx="639318" cy="5112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544811" y="1440192"/>
              <a:ext cx="2521457" cy="5112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37259" y="1714512"/>
              <a:ext cx="2710433" cy="5112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42131" y="1714512"/>
              <a:ext cx="386334" cy="51128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22904" y="1714512"/>
              <a:ext cx="896874" cy="51128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75176" y="1714512"/>
              <a:ext cx="753618" cy="51128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23231" y="1714512"/>
              <a:ext cx="1488186" cy="51128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65291" y="1714512"/>
              <a:ext cx="3833621" cy="5112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293352" y="1714512"/>
              <a:ext cx="989838" cy="51128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977628" y="1714512"/>
              <a:ext cx="1221485" cy="511289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1068425" y="1494790"/>
            <a:ext cx="1079119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55" dirty="0" err="1">
                <a:solidFill>
                  <a:srgbClr val="D9D9D9"/>
                </a:solidFill>
                <a:latin typeface="Cambria"/>
                <a:cs typeface="Cambria"/>
              </a:rPr>
              <a:t>Asira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b="1" spc="70" dirty="0" smtClean="0">
                <a:solidFill>
                  <a:srgbClr val="D9D9D9"/>
                </a:solidFill>
                <a:latin typeface="Cambria"/>
                <a:cs typeface="Cambria"/>
              </a:rPr>
              <a:t>Al</a:t>
            </a:r>
            <a:r>
              <a:rPr sz="1800" b="1" spc="6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Shamaliya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is</a:t>
            </a:r>
            <a:r>
              <a:rPr sz="1800" b="1" spc="4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a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Palestinian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D9D9D9"/>
                </a:solidFill>
                <a:latin typeface="Cambria"/>
                <a:cs typeface="Cambria"/>
              </a:rPr>
              <a:t>town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in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Nablus</a:t>
            </a:r>
            <a:r>
              <a:rPr sz="1800" b="1" spc="4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Governorate,</a:t>
            </a:r>
            <a:r>
              <a:rPr sz="1800" b="1" spc="12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located</a:t>
            </a:r>
            <a:r>
              <a:rPr sz="1800" b="1" spc="9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3.5</a:t>
            </a:r>
            <a:r>
              <a:rPr lang="en-US"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km</a:t>
            </a:r>
            <a:r>
              <a:rPr sz="1800" b="1" spc="4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0" dirty="0">
                <a:solidFill>
                  <a:srgbClr val="D9D9D9"/>
                </a:solidFill>
                <a:latin typeface="Cambria"/>
                <a:cs typeface="Cambria"/>
              </a:rPr>
              <a:t>north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of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Nablus</a:t>
            </a:r>
            <a:endParaRPr sz="1800" dirty="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b="1" spc="95" dirty="0">
                <a:solidFill>
                  <a:srgbClr val="D9D9D9"/>
                </a:solidFill>
                <a:latin typeface="Cambria"/>
                <a:cs typeface="Cambria"/>
              </a:rPr>
              <a:t>City.</a:t>
            </a:r>
            <a:r>
              <a:rPr sz="1800" b="1" spc="-22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The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15" dirty="0">
                <a:solidFill>
                  <a:srgbClr val="D9D9D9"/>
                </a:solidFill>
                <a:latin typeface="Cambria"/>
                <a:cs typeface="Cambria"/>
              </a:rPr>
              <a:t>total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area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of</a:t>
            </a:r>
            <a:r>
              <a:rPr sz="1800" b="1" spc="-8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40" dirty="0" err="1" smtClean="0">
                <a:solidFill>
                  <a:srgbClr val="D9D9D9"/>
                </a:solidFill>
                <a:latin typeface="Cambria"/>
                <a:cs typeface="Cambria"/>
              </a:rPr>
              <a:t>Asira</a:t>
            </a:r>
            <a:r>
              <a:rPr sz="1800" b="1" spc="7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Al</a:t>
            </a:r>
            <a:r>
              <a:rPr sz="1800" b="1" spc="5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Shamaliya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D9D9D9"/>
                </a:solidFill>
                <a:latin typeface="Cambria"/>
                <a:cs typeface="Cambria"/>
              </a:rPr>
              <a:t>town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consists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of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approximately</a:t>
            </a:r>
            <a:r>
              <a:rPr sz="1800" b="1" spc="10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-75" dirty="0" smtClean="0">
                <a:solidFill>
                  <a:srgbClr val="D9D9D9"/>
                </a:solidFill>
                <a:latin typeface="Cambria"/>
                <a:cs typeface="Cambria"/>
              </a:rPr>
              <a:t>29</a:t>
            </a:r>
            <a:r>
              <a:rPr lang="en-US" sz="1800" b="1" spc="-75" dirty="0" smtClean="0">
                <a:solidFill>
                  <a:srgbClr val="D9D9D9"/>
                </a:solidFill>
                <a:latin typeface="Cambria"/>
                <a:cs typeface="Cambria"/>
              </a:rPr>
              <a:t>  thousand </a:t>
            </a:r>
            <a:r>
              <a:rPr sz="1800" b="1" spc="75" dirty="0" err="1" smtClean="0">
                <a:solidFill>
                  <a:srgbClr val="D9D9D9"/>
                </a:solidFill>
                <a:latin typeface="Cambria"/>
                <a:cs typeface="Cambria"/>
              </a:rPr>
              <a:t>dunums</a:t>
            </a:r>
            <a:endParaRPr sz="1800" dirty="0">
              <a:latin typeface="Cambria"/>
              <a:cs typeface="Cambri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88620" y="2798076"/>
            <a:ext cx="11647170" cy="1060450"/>
            <a:chOff x="388620" y="2798076"/>
            <a:chExt cx="11647170" cy="1060450"/>
          </a:xfrm>
        </p:grpSpPr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88620" y="2827019"/>
              <a:ext cx="600455" cy="60197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93647" y="2798076"/>
              <a:ext cx="896874" cy="5112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45920" y="2798076"/>
              <a:ext cx="753618" cy="5112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093975" y="2798076"/>
              <a:ext cx="1488186" cy="5112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393947" y="2798076"/>
              <a:ext cx="1201674" cy="5112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290060" y="2798076"/>
              <a:ext cx="7283958" cy="5112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937260" y="3072396"/>
              <a:ext cx="11098530" cy="5112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37260" y="3346716"/>
              <a:ext cx="6049518" cy="511289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1068425" y="2853004"/>
            <a:ext cx="10754995" cy="84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5880">
              <a:lnSpc>
                <a:spcPct val="100000"/>
              </a:lnSpc>
              <a:spcBef>
                <a:spcPts val="100"/>
              </a:spcBef>
            </a:pPr>
            <a:r>
              <a:rPr sz="1800" b="1" spc="55" dirty="0" err="1">
                <a:solidFill>
                  <a:srgbClr val="D9D9D9"/>
                </a:solidFill>
                <a:latin typeface="Cambria"/>
                <a:cs typeface="Cambria"/>
              </a:rPr>
              <a:t>Asira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Al</a:t>
            </a:r>
            <a:r>
              <a:rPr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 err="1">
                <a:solidFill>
                  <a:srgbClr val="D9D9D9"/>
                </a:solidFill>
                <a:latin typeface="Cambria"/>
                <a:cs typeface="Cambria"/>
              </a:rPr>
              <a:t>Shamaliya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45" dirty="0" smtClean="0">
                <a:solidFill>
                  <a:srgbClr val="D9D9D9"/>
                </a:solidFill>
                <a:latin typeface="Cambria"/>
                <a:cs typeface="Cambria"/>
              </a:rPr>
              <a:t>contain</a:t>
            </a:r>
            <a:r>
              <a:rPr lang="en-US" sz="1800" b="1" spc="45" dirty="0" smtClean="0">
                <a:solidFill>
                  <a:srgbClr val="D9D9D9"/>
                </a:solidFill>
                <a:latin typeface="Cambria"/>
                <a:cs typeface="Cambria"/>
              </a:rPr>
              <a:t>s</a:t>
            </a:r>
            <a:r>
              <a:rPr sz="1800" b="1" spc="4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a 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large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number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of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valleys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mountains.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It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has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several </a:t>
            </a:r>
            <a:r>
              <a:rPr sz="1800" b="1" spc="35" dirty="0" smtClean="0">
                <a:solidFill>
                  <a:srgbClr val="D9D9D9"/>
                </a:solidFill>
                <a:latin typeface="Cambria"/>
                <a:cs typeface="Cambria"/>
              </a:rPr>
              <a:t>factor</a:t>
            </a:r>
            <a:r>
              <a:rPr lang="en-US" sz="1800" b="1" spc="35" dirty="0" smtClean="0">
                <a:solidFill>
                  <a:srgbClr val="D9D9D9"/>
                </a:solidFill>
                <a:latin typeface="Cambria"/>
                <a:cs typeface="Cambria"/>
              </a:rPr>
              <a:t>s</a:t>
            </a:r>
            <a:r>
              <a:rPr sz="1800" b="1" spc="3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40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including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rifting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folding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from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45" dirty="0">
                <a:solidFill>
                  <a:srgbClr val="D9D9D9"/>
                </a:solidFill>
                <a:latin typeface="Cambria"/>
                <a:cs typeface="Cambria"/>
              </a:rPr>
              <a:t>these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valleys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highlands</a:t>
            </a:r>
            <a:r>
              <a:rPr sz="1800" b="1" spc="4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had </a:t>
            </a:r>
            <a:r>
              <a:rPr sz="1800" b="1" spc="90" dirty="0">
                <a:solidFill>
                  <a:srgbClr val="D9D9D9"/>
                </a:solidFill>
                <a:latin typeface="Cambria"/>
                <a:cs typeface="Cambria"/>
              </a:rPr>
              <a:t>managed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D9D9D9"/>
                </a:solidFill>
                <a:latin typeface="Cambria"/>
                <a:cs typeface="Cambria"/>
              </a:rPr>
              <a:t>to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increase</a:t>
            </a:r>
            <a:r>
              <a:rPr sz="1800" b="1" spc="9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the </a:t>
            </a:r>
            <a:r>
              <a:rPr sz="1800" b="1" spc="-38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45" dirty="0">
                <a:solidFill>
                  <a:srgbClr val="D9D9D9"/>
                </a:solidFill>
                <a:latin typeface="Cambria"/>
                <a:cs typeface="Cambria"/>
              </a:rPr>
              <a:t>intensity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complexity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of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30" dirty="0">
                <a:solidFill>
                  <a:srgbClr val="D9D9D9"/>
                </a:solidFill>
                <a:latin typeface="Cambria"/>
                <a:cs typeface="Cambria"/>
              </a:rPr>
              <a:t>the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topographic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35" dirty="0" smtClean="0">
                <a:solidFill>
                  <a:srgbClr val="D9D9D9"/>
                </a:solidFill>
                <a:latin typeface="Cambria"/>
                <a:cs typeface="Cambria"/>
              </a:rPr>
              <a:t>feature</a:t>
            </a:r>
            <a:r>
              <a:rPr lang="en-US" sz="1800" b="1" spc="35" dirty="0" smtClean="0">
                <a:solidFill>
                  <a:srgbClr val="D9D9D9"/>
                </a:solidFill>
                <a:latin typeface="Cambria"/>
                <a:cs typeface="Cambria"/>
              </a:rPr>
              <a:t>.</a:t>
            </a:r>
            <a:endParaRPr sz="1800" dirty="0">
              <a:latin typeface="Cambria"/>
              <a:cs typeface="Cambria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277368" y="4358640"/>
            <a:ext cx="11737340" cy="874394"/>
            <a:chOff x="277368" y="4358640"/>
            <a:chExt cx="11737340" cy="874394"/>
          </a:xfrm>
        </p:grpSpPr>
        <p:pic>
          <p:nvPicPr>
            <p:cNvPr id="37" name="object 3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77368" y="4358640"/>
              <a:ext cx="800100" cy="80162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025651" y="4447044"/>
              <a:ext cx="896873" cy="51128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676400" y="4447044"/>
              <a:ext cx="755142" cy="51128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125979" y="4447044"/>
              <a:ext cx="1488186" cy="51128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424428" y="4447044"/>
              <a:ext cx="1393698" cy="51128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512564" y="4447044"/>
              <a:ext cx="619506" cy="51128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826508" y="4447044"/>
              <a:ext cx="1143762" cy="51128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664708" y="4447044"/>
              <a:ext cx="741426" cy="511289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100571" y="4447044"/>
              <a:ext cx="1160526" cy="51128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955536" y="4447044"/>
              <a:ext cx="983742" cy="511289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633715" y="4447044"/>
              <a:ext cx="1037081" cy="511289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421624" y="4447044"/>
              <a:ext cx="3592829" cy="511289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025651" y="4721364"/>
              <a:ext cx="1056894" cy="511289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776984" y="4721364"/>
              <a:ext cx="1107186" cy="511289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578607" y="4721364"/>
              <a:ext cx="445769" cy="511289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718816" y="4721364"/>
              <a:ext cx="1303782" cy="51128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717035" y="4721364"/>
              <a:ext cx="683513" cy="511289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4094988" y="4721364"/>
              <a:ext cx="764286" cy="511289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4610100" y="4721364"/>
              <a:ext cx="971550" cy="511289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5334000" y="4721364"/>
              <a:ext cx="2615946" cy="511289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644384" y="4721364"/>
              <a:ext cx="962405" cy="511289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8357615" y="4721364"/>
              <a:ext cx="517410" cy="511289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8569451" y="4721364"/>
              <a:ext cx="915161" cy="511289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9236963" y="4721364"/>
              <a:ext cx="1733550" cy="511289"/>
            </a:xfrm>
            <a:prstGeom prst="rect">
              <a:avLst/>
            </a:prstGeom>
          </p:spPr>
        </p:pic>
      </p:grpSp>
      <p:sp>
        <p:nvSpPr>
          <p:cNvPr id="61" name="object 61"/>
          <p:cNvSpPr txBox="1"/>
          <p:nvPr/>
        </p:nvSpPr>
        <p:spPr>
          <a:xfrm>
            <a:off x="1156208" y="4503546"/>
            <a:ext cx="106508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55" dirty="0" err="1">
                <a:solidFill>
                  <a:srgbClr val="D9D9D9"/>
                </a:solidFill>
                <a:latin typeface="Cambria"/>
                <a:cs typeface="Cambria"/>
              </a:rPr>
              <a:t>Asira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Al</a:t>
            </a:r>
            <a:r>
              <a:rPr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 err="1">
                <a:solidFill>
                  <a:srgbClr val="D9D9D9"/>
                </a:solidFill>
                <a:latin typeface="Cambria"/>
                <a:cs typeface="Cambria"/>
              </a:rPr>
              <a:t>Shamaliya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30" dirty="0" smtClean="0">
                <a:solidFill>
                  <a:srgbClr val="D9D9D9"/>
                </a:solidFill>
                <a:latin typeface="Cambria"/>
                <a:cs typeface="Cambria"/>
              </a:rPr>
              <a:t>b</a:t>
            </a:r>
            <a:r>
              <a:rPr lang="en-US" sz="1800" b="1" spc="30" dirty="0" smtClean="0">
                <a:solidFill>
                  <a:srgbClr val="D9D9D9"/>
                </a:solidFill>
                <a:latin typeface="Cambria"/>
                <a:cs typeface="Cambria"/>
              </a:rPr>
              <a:t>oundaries </a:t>
            </a:r>
            <a:r>
              <a:rPr sz="1800" b="1" spc="70" dirty="0" smtClean="0">
                <a:solidFill>
                  <a:srgbClr val="D9D9D9"/>
                </a:solidFill>
                <a:latin typeface="Cambria"/>
                <a:cs typeface="Cambria"/>
              </a:rPr>
              <a:t>by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Talluza,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Al Badhan,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 </a:t>
            </a:r>
            <a:r>
              <a:rPr sz="1800" b="1" spc="65" dirty="0" err="1" smtClean="0">
                <a:solidFill>
                  <a:srgbClr val="D9D9D9"/>
                </a:solidFill>
                <a:latin typeface="Cambria"/>
                <a:cs typeface="Cambria"/>
              </a:rPr>
              <a:t>Azmut</a:t>
            </a:r>
            <a:r>
              <a:rPr sz="1800" b="1" spc="6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D9D9D9"/>
                </a:solidFill>
                <a:latin typeface="Cambria"/>
                <a:cs typeface="Cambria"/>
              </a:rPr>
              <a:t>to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the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east, </a:t>
            </a:r>
            <a:r>
              <a:rPr sz="1800" b="1" spc="85" dirty="0">
                <a:solidFill>
                  <a:srgbClr val="D9D9D9"/>
                </a:solidFill>
                <a:latin typeface="Cambria"/>
                <a:cs typeface="Cambria"/>
              </a:rPr>
              <a:t>Nablus 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city </a:t>
            </a:r>
            <a:r>
              <a:rPr sz="1800" b="1" spc="-20" dirty="0">
                <a:solidFill>
                  <a:srgbClr val="D9D9D9"/>
                </a:solidFill>
                <a:latin typeface="Cambria"/>
                <a:cs typeface="Cambria"/>
              </a:rPr>
              <a:t>to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the </a:t>
            </a:r>
            <a:r>
              <a:rPr sz="1800" b="1" spc="-38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south, </a:t>
            </a:r>
            <a:r>
              <a:rPr sz="1800" b="1" spc="70" dirty="0">
                <a:solidFill>
                  <a:srgbClr val="D9D9D9"/>
                </a:solidFill>
                <a:latin typeface="Cambria"/>
                <a:cs typeface="Cambria"/>
              </a:rPr>
              <a:t>Zawata,</a:t>
            </a:r>
            <a:r>
              <a:rPr sz="1800" b="1" spc="7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0" dirty="0">
                <a:solidFill>
                  <a:srgbClr val="D9D9D9"/>
                </a:solidFill>
                <a:latin typeface="Cambria"/>
                <a:cs typeface="Cambria"/>
              </a:rPr>
              <a:t>Ijnisinya,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sz="1800" b="1" spc="110" dirty="0" smtClean="0">
                <a:solidFill>
                  <a:srgbClr val="D9D9D9"/>
                </a:solidFill>
                <a:latin typeface="Cambria"/>
                <a:cs typeface="Cambria"/>
              </a:rPr>
              <a:t>and </a:t>
            </a:r>
            <a:r>
              <a:rPr sz="1800" b="1" spc="100" dirty="0" err="1" smtClean="0">
                <a:solidFill>
                  <a:srgbClr val="D9D9D9"/>
                </a:solidFill>
                <a:latin typeface="Cambria"/>
                <a:cs typeface="Cambria"/>
              </a:rPr>
              <a:t>Nisf</a:t>
            </a:r>
            <a:r>
              <a:rPr sz="1800" b="1" spc="45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Jubeil </a:t>
            </a:r>
            <a:r>
              <a:rPr sz="1800" b="1" spc="-20" dirty="0">
                <a:solidFill>
                  <a:srgbClr val="D9D9D9"/>
                </a:solidFill>
                <a:latin typeface="Cambria"/>
                <a:cs typeface="Cambria"/>
              </a:rPr>
              <a:t>to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the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west,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5" dirty="0">
                <a:solidFill>
                  <a:srgbClr val="D9D9D9"/>
                </a:solidFill>
                <a:latin typeface="Cambria"/>
                <a:cs typeface="Cambria"/>
              </a:rPr>
              <a:t>and </a:t>
            </a:r>
            <a:r>
              <a:rPr sz="1800" b="1" spc="40" dirty="0">
                <a:solidFill>
                  <a:srgbClr val="D9D9D9"/>
                </a:solidFill>
                <a:latin typeface="Cambria"/>
                <a:cs typeface="Cambria"/>
              </a:rPr>
              <a:t>Beit</a:t>
            </a:r>
            <a:r>
              <a:rPr sz="1800" b="1" spc="10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85" dirty="0" err="1">
                <a:solidFill>
                  <a:srgbClr val="D9D9D9"/>
                </a:solidFill>
                <a:latin typeface="Cambria"/>
                <a:cs typeface="Cambria"/>
              </a:rPr>
              <a:t>Imrin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lang="en-US" b="1" spc="110" dirty="0" smtClean="0">
                <a:solidFill>
                  <a:srgbClr val="D9D9D9"/>
                </a:solidFill>
                <a:latin typeface="Cambria"/>
                <a:cs typeface="Cambria"/>
              </a:rPr>
              <a:t>and</a:t>
            </a:r>
            <a:r>
              <a:rPr sz="1800" b="1" spc="-170" dirty="0" smtClean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50" dirty="0">
                <a:solidFill>
                  <a:srgbClr val="D9D9D9"/>
                </a:solidFill>
                <a:latin typeface="Cambria"/>
                <a:cs typeface="Cambria"/>
              </a:rPr>
              <a:t>Yasid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D9D9D9"/>
                </a:solidFill>
                <a:latin typeface="Cambria"/>
                <a:cs typeface="Cambria"/>
              </a:rPr>
              <a:t>to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5" dirty="0">
                <a:solidFill>
                  <a:srgbClr val="D9D9D9"/>
                </a:solidFill>
                <a:latin typeface="Cambria"/>
                <a:cs typeface="Cambria"/>
              </a:rPr>
              <a:t>the</a:t>
            </a:r>
            <a:r>
              <a:rPr sz="1800" b="1" spc="60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0" dirty="0">
                <a:solidFill>
                  <a:srgbClr val="D9D9D9"/>
                </a:solidFill>
                <a:latin typeface="Cambria"/>
                <a:cs typeface="Cambria"/>
              </a:rPr>
              <a:t>north</a:t>
            </a:r>
            <a:r>
              <a:rPr sz="1800" b="1" spc="65" dirty="0">
                <a:solidFill>
                  <a:srgbClr val="D9D9D9"/>
                </a:solidFill>
                <a:latin typeface="Cambria"/>
                <a:cs typeface="Cambria"/>
              </a:rPr>
              <a:t> </a:t>
            </a:r>
            <a:r>
              <a:rPr sz="1800" b="1" spc="215" dirty="0">
                <a:solidFill>
                  <a:srgbClr val="D9D9D9"/>
                </a:solidFill>
                <a:latin typeface="Cambria"/>
                <a:cs typeface="Cambria"/>
              </a:rPr>
              <a:t>.</a:t>
            </a:r>
            <a:endParaRPr sz="18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492443"/>
          </a:xfrm>
        </p:spPr>
        <p:txBody>
          <a:bodyPr/>
          <a:lstStyle/>
          <a:p>
            <a:pPr algn="ctr"/>
            <a:r>
              <a:rPr lang="en-US" dirty="0"/>
              <a:t>Sewerage System Design Criteria 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5447645"/>
          </a:xfrm>
        </p:spPr>
        <p:txBody>
          <a:bodyPr/>
          <a:lstStyle/>
          <a:p>
            <a:pPr marL="342900" indent="-342900" algn="just" rtl="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Minimum Pipe Diameter</a:t>
            </a:r>
            <a:r>
              <a:rPr lang="en-US" sz="2400" b="1" dirty="0">
                <a:latin typeface="Times New Roman"/>
                <a:ea typeface="Times New Roman"/>
              </a:rPr>
              <a:t> </a:t>
            </a:r>
            <a:r>
              <a:rPr lang="en-US" sz="2400" b="1" dirty="0" smtClean="0">
                <a:latin typeface="Times New Roman"/>
                <a:ea typeface="Times New Roman"/>
              </a:rPr>
              <a:t>:</a:t>
            </a: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  <a:cs typeface="Times New Roman"/>
              </a:rPr>
              <a:t>the minimum pipe diameter for the collection network is Ф </a:t>
            </a: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>(8in)</a:t>
            </a: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/>
              <a:ea typeface="Times New Roman"/>
              <a:cs typeface="Times New Roman"/>
            </a:endParaRP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/>
                <a:ea typeface="Times New Roman"/>
              </a:rPr>
              <a:t>Peaking Factor </a:t>
            </a:r>
            <a:r>
              <a:rPr lang="en-US" sz="2400" b="1" dirty="0" smtClean="0">
                <a:latin typeface="Times New Roman"/>
                <a:ea typeface="Times New Roman"/>
              </a:rPr>
              <a:t>:</a:t>
            </a:r>
            <a:r>
              <a:rPr lang="en-US" sz="2400" b="1" dirty="0">
                <a:latin typeface="Times New Roman"/>
                <a:ea typeface="Times New Roman"/>
              </a:rPr>
              <a:t>the projected peak flows that might reach as high as 5 times the average daily </a:t>
            </a:r>
            <a:r>
              <a:rPr lang="en-US" sz="2400" b="1" dirty="0" smtClean="0">
                <a:latin typeface="Times New Roman"/>
                <a:ea typeface="Times New Roman"/>
              </a:rPr>
              <a:t>flows</a:t>
            </a: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/>
              <a:ea typeface="Times New Roman"/>
            </a:endParaRP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/>
                <a:ea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</a:rPr>
              <a:t>Minimum and Maximum Sewage Flow Velocities </a:t>
            </a:r>
            <a:r>
              <a:rPr lang="en-US" sz="2400" b="1" dirty="0" smtClean="0">
                <a:latin typeface="Times New Roman"/>
                <a:ea typeface="Times New Roman"/>
              </a:rPr>
              <a:t>(0.7-3.0)</a:t>
            </a: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/>
              <a:ea typeface="Times New Roman"/>
            </a:endParaRP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/>
                <a:ea typeface="Times New Roman"/>
              </a:rPr>
              <a:t>Depth of Flow </a:t>
            </a:r>
            <a:r>
              <a:rPr lang="en-US" sz="2400" b="1" dirty="0" smtClean="0">
                <a:latin typeface="Times New Roman"/>
                <a:ea typeface="Times New Roman"/>
              </a:rPr>
              <a:t>:</a:t>
            </a:r>
            <a:r>
              <a:rPr lang="en-US" sz="2400" b="1" dirty="0">
                <a:latin typeface="Times New Roman"/>
                <a:ea typeface="Times New Roman"/>
              </a:rPr>
              <a:t>The depth of sewage flow in the pipes at peak rates is to be maintained within the limit of (d/D) </a:t>
            </a:r>
            <a:r>
              <a:rPr lang="en-US" sz="2400" b="1" dirty="0" smtClean="0">
                <a:latin typeface="Times New Roman"/>
                <a:ea typeface="Times New Roman"/>
              </a:rPr>
              <a:t>&lt;( </a:t>
            </a:r>
            <a:r>
              <a:rPr lang="en-US" sz="2400" b="1" dirty="0">
                <a:latin typeface="Times New Roman"/>
                <a:ea typeface="Times New Roman"/>
              </a:rPr>
              <a:t>0.70 -</a:t>
            </a:r>
            <a:r>
              <a:rPr lang="en-US" sz="2400" b="1" dirty="0" smtClean="0">
                <a:latin typeface="Times New Roman"/>
                <a:ea typeface="Times New Roman"/>
              </a:rPr>
              <a:t> 0.75)</a:t>
            </a: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endParaRPr lang="en-US" sz="2400" b="1" dirty="0">
              <a:latin typeface="Times New Roman"/>
              <a:ea typeface="Times New Roman"/>
              <a:cs typeface="Times New Roman"/>
            </a:endParaRP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r>
              <a:rPr lang="en-US" sz="2400" b="1" dirty="0"/>
              <a:t>Use the Manning equation in the </a:t>
            </a:r>
            <a:r>
              <a:rPr lang="en-US" sz="2400" b="1" dirty="0" smtClean="0"/>
              <a:t>design</a:t>
            </a:r>
          </a:p>
          <a:p>
            <a:pPr marL="342900" indent="-342900" algn="just" rtl="0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/>
              <a:ea typeface="Times New Roman"/>
              <a:cs typeface="Times New Roman"/>
            </a:endParaRPr>
          </a:p>
          <a:p>
            <a:pPr algn="just" rtl="0"/>
            <a:endParaRPr lang="en-US" sz="2400" b="1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7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28600" y="1676400"/>
            <a:ext cx="11734800" cy="2708434"/>
          </a:xfrm>
        </p:spPr>
        <p:txBody>
          <a:bodyPr/>
          <a:lstStyle/>
          <a:p>
            <a:pPr lvl="0" algn="ctr" rtl="0"/>
            <a:r>
              <a:rPr lang="en-US" sz="4400" dirty="0" smtClean="0"/>
              <a:t> </a:t>
            </a:r>
            <a:br>
              <a:rPr lang="en-US" sz="4400" dirty="0" smtClean="0"/>
            </a:br>
            <a:r>
              <a:rPr lang="en-US" sz="4400" dirty="0" smtClean="0"/>
              <a:t>graduation </a:t>
            </a:r>
            <a:r>
              <a:rPr lang="en-US" sz="4400" dirty="0"/>
              <a:t>project </a:t>
            </a:r>
            <a:r>
              <a:rPr lang="en-US" sz="4400" dirty="0" smtClean="0"/>
              <a:t>2</a:t>
            </a:r>
            <a:br>
              <a:rPr lang="en-US" sz="4400" dirty="0" smtClean="0"/>
            </a:br>
            <a:r>
              <a:rPr lang="en-US" sz="4400" dirty="0"/>
              <a:t>Developing the sewerage network</a:t>
            </a:r>
            <a:br>
              <a:rPr lang="en-US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7349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1107996"/>
          </a:xfrm>
        </p:spPr>
        <p:txBody>
          <a:bodyPr/>
          <a:lstStyle/>
          <a:p>
            <a:r>
              <a:rPr lang="en-US" sz="2400" dirty="0" smtClean="0"/>
              <a:t>Before starting the design we have to define some terms related to sewage systems such as: 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سهم إلى اليمين 2"/>
          <p:cNvSpPr/>
          <p:nvPr/>
        </p:nvSpPr>
        <p:spPr>
          <a:xfrm>
            <a:off x="1066800" y="2209800"/>
            <a:ext cx="10363200" cy="1981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Sewer is a pipe used to transport human waste to the proper disposal place. The system of sewers is called sewerage or sewerage system.</a:t>
            </a:r>
          </a:p>
        </p:txBody>
      </p:sp>
      <p:sp>
        <p:nvSpPr>
          <p:cNvPr id="4" name="سهم إلى اليمين 3"/>
          <p:cNvSpPr/>
          <p:nvPr/>
        </p:nvSpPr>
        <p:spPr>
          <a:xfrm>
            <a:off x="914400" y="4648200"/>
            <a:ext cx="10363200" cy="1981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Sewage or wastewater is water contains wastes which is discharged by domes residences, commercial properties, industry and agriculture, and transmitted by sewers to the place of disposal.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219700" y="1790700"/>
            <a:ext cx="1752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sewer and sewage.</a:t>
            </a:r>
          </a:p>
        </p:txBody>
      </p:sp>
    </p:spTree>
    <p:extLst>
      <p:ext uri="{BB962C8B-B14F-4D97-AF65-F5344CB8AC3E}">
        <p14:creationId xmlns:p14="http://schemas.microsoft.com/office/powerpoint/2010/main" val="167836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سهم إلى اليمين 2"/>
          <p:cNvSpPr/>
          <p:nvPr/>
        </p:nvSpPr>
        <p:spPr>
          <a:xfrm>
            <a:off x="838200" y="1219200"/>
            <a:ext cx="8991600" cy="205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Manholes are used for making connections, performing maintenance on Underground and buried public utility including sewers and storm drains, and For inspection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838200" y="3276600"/>
            <a:ext cx="8991600" cy="205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Wastewater transfers by gravity until it reaches the final assembly station or treatment plant.</a:t>
            </a:r>
          </a:p>
        </p:txBody>
      </p:sp>
    </p:spTree>
    <p:extLst>
      <p:ext uri="{BB962C8B-B14F-4D97-AF65-F5344CB8AC3E}">
        <p14:creationId xmlns:p14="http://schemas.microsoft.com/office/powerpoint/2010/main" val="399918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492443"/>
          </a:xfrm>
        </p:spPr>
        <p:txBody>
          <a:bodyPr/>
          <a:lstStyle/>
          <a:p>
            <a:pPr algn="ctr"/>
            <a:r>
              <a:rPr lang="en-US" dirty="0" smtClean="0">
                <a:ea typeface="Times New Roman"/>
              </a:rPr>
              <a:t>A </a:t>
            </a:r>
            <a:r>
              <a:rPr lang="en-US" dirty="0">
                <a:ea typeface="Times New Roman"/>
              </a:rPr>
              <a:t>number of obstacles will appear</a:t>
            </a:r>
            <a:endParaRPr lang="en-US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301621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pipeline excavation.</a:t>
            </a:r>
          </a:p>
          <a:p>
            <a:pPr algn="l"/>
            <a:endParaRPr lang="en-US" sz="2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 </a:t>
            </a:r>
            <a:r>
              <a:rPr lang="en-US" sz="2800" b="1" dirty="0"/>
              <a:t>limited topography and existing </a:t>
            </a:r>
            <a:r>
              <a:rPr lang="en-US" sz="2800" b="1" dirty="0" smtClean="0"/>
              <a:t>infrastructures.</a:t>
            </a:r>
          </a:p>
          <a:p>
            <a:pPr algn="l"/>
            <a:endParaRPr lang="en-US" sz="2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smtClean="0"/>
              <a:t>Also</a:t>
            </a:r>
            <a:r>
              <a:rPr lang="en-US" sz="2800" b="1" dirty="0"/>
              <a:t>, gravity collection systems may not be practical and the sewage must be pumped through a pipeline to the treatment plant.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391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615553"/>
          </a:xfrm>
        </p:spPr>
        <p:txBody>
          <a:bodyPr/>
          <a:lstStyle/>
          <a:p>
            <a:pPr algn="ctr"/>
            <a:r>
              <a:rPr lang="en-US" sz="4000" dirty="0"/>
              <a:t>Object of project 2</a:t>
            </a:r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1137557" y="3265714"/>
            <a:ext cx="9753600" cy="274320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/>
              <a:t>As we mentioned before this project aims mainly </a:t>
            </a:r>
            <a:r>
              <a:rPr lang="en-US" sz="2800" b="1"/>
              <a:t>to</a:t>
            </a:r>
            <a:r>
              <a:rPr lang="en-US" sz="2800" b="1" smtClean="0"/>
              <a:t>:</a:t>
            </a:r>
            <a:endParaRPr lang="en-US" sz="2800" b="1" dirty="0"/>
          </a:p>
          <a:p>
            <a:r>
              <a:rPr lang="en-US" sz="2800" b="1" dirty="0"/>
              <a:t>Design a wastewater collection network for </a:t>
            </a:r>
            <a:r>
              <a:rPr lang="en-US" sz="2800" b="1" dirty="0" err="1"/>
              <a:t>Asira</a:t>
            </a:r>
            <a:r>
              <a:rPr lang="en-US" sz="2800" b="1" dirty="0"/>
              <a:t> town using </a:t>
            </a:r>
            <a:r>
              <a:rPr lang="en-US" sz="2800" b="1" dirty="0" err="1"/>
              <a:t>SewerCAD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818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649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72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33600" y="457200"/>
            <a:ext cx="7963661" cy="513715"/>
          </a:xfrm>
        </p:spPr>
        <p:txBody>
          <a:bodyPr/>
          <a:lstStyle/>
          <a:p>
            <a:pPr lvl="1" algn="ctr"/>
            <a:r>
              <a:rPr lang="en-US" sz="3600" b="1" smtClean="0"/>
              <a:t>Methodology of building the network:</a:t>
            </a:r>
            <a:br>
              <a:rPr lang="en-US" sz="3600" b="1" smtClean="0"/>
            </a:br>
            <a:endParaRPr lang="en-US" sz="36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3400" y="2057400"/>
            <a:ext cx="10972800" cy="430887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Determination of the study area where the networks will be designed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Getting data about the study area (</a:t>
            </a:r>
            <a:r>
              <a:rPr lang="en-US" sz="2800" b="1" dirty="0" err="1" smtClean="0"/>
              <a:t>Asira</a:t>
            </a:r>
            <a:r>
              <a:rPr lang="en-US" sz="2800" b="1" dirty="0" smtClean="0"/>
              <a:t> Al </a:t>
            </a:r>
            <a:r>
              <a:rPr lang="en-US" sz="2800" b="1" dirty="0" err="1" smtClean="0"/>
              <a:t>Shamaliya</a:t>
            </a:r>
            <a:r>
              <a:rPr lang="en-US" sz="2800" b="1" dirty="0" smtClean="0"/>
              <a:t>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Start using </a:t>
            </a:r>
            <a:r>
              <a:rPr lang="en-US" sz="2800" b="1" dirty="0" err="1" smtClean="0"/>
              <a:t>SewerCAD</a:t>
            </a:r>
            <a:r>
              <a:rPr lang="en-US" sz="2800" b="1" dirty="0" smtClean="0"/>
              <a:t>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pPr marL="457200" lvl="0" indent="-457200" rtl="0">
              <a:buFont typeface="Arial" panose="020B0604020202020204" pitchFamily="34" charset="0"/>
              <a:buChar char="•"/>
            </a:pPr>
            <a:r>
              <a:rPr lang="en-US" sz="2800" b="1" dirty="0" smtClean="0"/>
              <a:t>Design of </a:t>
            </a:r>
            <a:r>
              <a:rPr lang="en-US" sz="2800" b="1" dirty="0" err="1" smtClean="0"/>
              <a:t>Asira</a:t>
            </a:r>
            <a:r>
              <a:rPr lang="en-US" sz="2800" b="1" dirty="0" smtClean="0"/>
              <a:t> Al </a:t>
            </a:r>
            <a:r>
              <a:rPr lang="en-US" sz="2800" b="1" dirty="0" err="1" smtClean="0"/>
              <a:t>Shamaliya</a:t>
            </a:r>
            <a:r>
              <a:rPr lang="en-US" sz="2800" b="1" dirty="0" smtClean="0"/>
              <a:t> sewage network using </a:t>
            </a:r>
            <a:r>
              <a:rPr lang="en-US" sz="2800" b="1" dirty="0" err="1" smtClean="0"/>
              <a:t>SewerCAD</a:t>
            </a:r>
            <a:r>
              <a:rPr lang="en-US" sz="2800" b="1" dirty="0" smtClean="0"/>
              <a:t> program: </a:t>
            </a:r>
          </a:p>
          <a:p>
            <a:pPr lvl="0" rtl="0"/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033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733424"/>
            <a:ext cx="10896601" cy="1292662"/>
          </a:xfrm>
        </p:spPr>
        <p:txBody>
          <a:bodyPr/>
          <a:lstStyle/>
          <a:p>
            <a:pPr marL="457200" indent="-457200"/>
            <a:r>
              <a:rPr lang="en-US" sz="2800" dirty="0"/>
              <a:t>Determination of the study area where the networks will be </a:t>
            </a:r>
            <a:r>
              <a:rPr lang="en-US" sz="2800" dirty="0" smtClean="0"/>
              <a:t>designed: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10972800" cy="3323987"/>
          </a:xfrm>
        </p:spPr>
        <p:txBody>
          <a:bodyPr/>
          <a:lstStyle/>
          <a:p>
            <a:pPr marL="571500" lvl="0" indent="-571500" rtl="0">
              <a:buFont typeface="Arial" panose="020B0604020202020204" pitchFamily="34" charset="0"/>
              <a:buChar char="•"/>
            </a:pPr>
            <a:r>
              <a:rPr lang="en-US" sz="3600" dirty="0"/>
              <a:t>The location of </a:t>
            </a:r>
            <a:r>
              <a:rPr lang="en-US" sz="3600" dirty="0" err="1"/>
              <a:t>Asira</a:t>
            </a:r>
            <a:r>
              <a:rPr lang="en-US" sz="3600" dirty="0"/>
              <a:t> Al </a:t>
            </a:r>
            <a:r>
              <a:rPr lang="en-US" sz="3600" dirty="0" err="1"/>
              <a:t>Shamaliya</a:t>
            </a:r>
            <a:r>
              <a:rPr lang="en-US" sz="3600" dirty="0"/>
              <a:t> according to Nablus</a:t>
            </a:r>
            <a:r>
              <a:rPr lang="en-US" sz="3600" dirty="0" smtClean="0"/>
              <a:t>.</a:t>
            </a:r>
          </a:p>
          <a:p>
            <a:pPr marL="571500" lvl="0" indent="-571500" rtl="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lvl="0" indent="-571500" rtl="0">
              <a:buFont typeface="Arial" panose="020B0604020202020204" pitchFamily="34" charset="0"/>
              <a:buChar char="•"/>
            </a:pPr>
            <a:r>
              <a:rPr lang="en-US" sz="3600" dirty="0"/>
              <a:t>The Ability to establish the network. </a:t>
            </a:r>
            <a:endParaRPr lang="en-US" sz="3600" dirty="0" smtClean="0"/>
          </a:p>
          <a:p>
            <a:pPr marL="571500" lvl="0" indent="-571500" rtl="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lvl="0" indent="-571500" rtl="0">
              <a:buFont typeface="Arial" panose="020B0604020202020204" pitchFamily="34" charset="0"/>
              <a:buChar char="•"/>
            </a:pPr>
            <a:r>
              <a:rPr lang="en-US" sz="3600" dirty="0"/>
              <a:t>Accessibility.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8736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1" y="733425"/>
            <a:ext cx="10896600" cy="1477328"/>
          </a:xfrm>
        </p:spPr>
        <p:txBody>
          <a:bodyPr/>
          <a:lstStyle/>
          <a:p>
            <a:r>
              <a:rPr lang="en-US" dirty="0"/>
              <a:t>Getting data about the study area (</a:t>
            </a:r>
            <a:r>
              <a:rPr lang="en-US" dirty="0" err="1"/>
              <a:t>Asira</a:t>
            </a:r>
            <a:r>
              <a:rPr lang="en-US" dirty="0"/>
              <a:t> Al </a:t>
            </a:r>
            <a:r>
              <a:rPr lang="en-US" dirty="0" err="1"/>
              <a:t>Shamaliya</a:t>
            </a:r>
            <a:r>
              <a:rPr lang="en-US" dirty="0"/>
              <a:t>)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2057400"/>
            <a:ext cx="10972800" cy="3447098"/>
          </a:xfrm>
        </p:spPr>
        <p:txBody>
          <a:bodyPr/>
          <a:lstStyle/>
          <a:p>
            <a:pPr marL="457200" lvl="0" indent="-457200" rtl="0">
              <a:buFont typeface="Arial" panose="020B0604020202020204" pitchFamily="34" charset="0"/>
              <a:buChar char="•"/>
            </a:pPr>
            <a:r>
              <a:rPr lang="en-US" sz="3200" dirty="0"/>
              <a:t>Information about water sources of the study area getting from municipality and village </a:t>
            </a:r>
            <a:r>
              <a:rPr lang="en-US" sz="3200" dirty="0" smtClean="0"/>
              <a:t>council</a:t>
            </a:r>
          </a:p>
          <a:p>
            <a:pPr marL="457200" lvl="0" indent="-457200" rtl="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lvl="0" indent="-457200" rtl="0">
              <a:buFont typeface="Arial" panose="020B0604020202020204" pitchFamily="34" charset="0"/>
              <a:buChar char="•"/>
            </a:pPr>
            <a:r>
              <a:rPr lang="en-US" sz="3200" dirty="0" smtClean="0"/>
              <a:t>Contour </a:t>
            </a:r>
            <a:r>
              <a:rPr lang="en-US" sz="3200" dirty="0"/>
              <a:t>map represents the study area. </a:t>
            </a:r>
            <a:endParaRPr lang="en-US" sz="3200" dirty="0" smtClean="0"/>
          </a:p>
          <a:p>
            <a:pPr marL="457200" lvl="0" indent="-457200" rtl="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 AutoCAD maps for study area including (roads, buildings, contour lines).</a:t>
            </a:r>
          </a:p>
        </p:txBody>
      </p:sp>
    </p:spTree>
    <p:extLst>
      <p:ext uri="{BB962C8B-B14F-4D97-AF65-F5344CB8AC3E}">
        <p14:creationId xmlns:p14="http://schemas.microsoft.com/office/powerpoint/2010/main" val="21806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1" y="1"/>
            <a:ext cx="10820400" cy="1524000"/>
          </a:xfrm>
        </p:spPr>
        <p:txBody>
          <a:bodyPr/>
          <a:lstStyle/>
          <a:p>
            <a:pPr lvl="0" rtl="0"/>
            <a:r>
              <a:rPr lang="en-US" dirty="0"/>
              <a:t>Design of </a:t>
            </a:r>
            <a:r>
              <a:rPr lang="en-US" dirty="0" err="1"/>
              <a:t>Asira</a:t>
            </a:r>
            <a:r>
              <a:rPr lang="en-US" dirty="0"/>
              <a:t> Al </a:t>
            </a:r>
            <a:r>
              <a:rPr lang="en-US" dirty="0" err="1"/>
              <a:t>Shamaliya</a:t>
            </a:r>
            <a:r>
              <a:rPr lang="en-US" dirty="0"/>
              <a:t> sewage network using </a:t>
            </a:r>
            <a:r>
              <a:rPr lang="en-US" dirty="0" smtClean="0"/>
              <a:t>Sewer CAD </a:t>
            </a:r>
            <a:r>
              <a:rPr lang="en-US" dirty="0"/>
              <a:t>program: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10972800" cy="4216539"/>
          </a:xfrm>
        </p:spPr>
        <p:txBody>
          <a:bodyPr/>
          <a:lstStyle/>
          <a:p>
            <a:pPr rtl="0"/>
            <a:r>
              <a:rPr lang="en-US" sz="4000" b="1" dirty="0"/>
              <a:t>steps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Draw the network this include (manholes, sewers).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Input data to </a:t>
            </a:r>
            <a:r>
              <a:rPr lang="en-US" sz="2400" dirty="0" err="1"/>
              <a:t>SewerCAD</a:t>
            </a:r>
            <a:r>
              <a:rPr lang="en-US" sz="2400" dirty="0"/>
              <a:t> program. This includes: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Manholes data, represented by manhole diameter, rim invert and ground elevations, and loading.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Pipes data, represented by section shape, material, manning coefficient, section size, upstream and downstream elevations.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Constraints data represented by cover constraints, velocity constraints and slope constraints. 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en-US" sz="2400" dirty="0"/>
              <a:t>Outlets data, represented by sump, rim and ground elevations.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685800"/>
            <a:ext cx="10972800" cy="5416868"/>
          </a:xfrm>
        </p:spPr>
        <p:txBody>
          <a:bodyPr/>
          <a:lstStyle/>
          <a:p>
            <a:r>
              <a:rPr lang="en-US" sz="3200" b="1" dirty="0"/>
              <a:t>Save input and then run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The results included errors and warning messages, so we solved these errors by modifying </a:t>
            </a:r>
          </a:p>
          <a:p>
            <a:r>
              <a:rPr lang="en-US" sz="3200" b="1" dirty="0"/>
              <a:t>the design accordingly.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Get the results </a:t>
            </a:r>
            <a:r>
              <a:rPr lang="en-US" sz="3200" b="1" dirty="0" smtClean="0"/>
              <a:t>,This </a:t>
            </a:r>
            <a:r>
              <a:rPr lang="en-US" sz="3200" b="1" dirty="0"/>
              <a:t>include:</a:t>
            </a:r>
          </a:p>
          <a:p>
            <a:r>
              <a:rPr lang="en-US" sz="3200" b="1" dirty="0" smtClean="0"/>
              <a:t>•Profiles </a:t>
            </a:r>
            <a:endParaRPr lang="en-US" sz="3200" b="1" dirty="0"/>
          </a:p>
          <a:p>
            <a:r>
              <a:rPr lang="en-US" sz="3200" b="1" dirty="0" smtClean="0"/>
              <a:t>•Tables </a:t>
            </a:r>
            <a:r>
              <a:rPr lang="en-US" sz="3200" b="1" dirty="0"/>
              <a:t>of manholes and pipes. </a:t>
            </a:r>
          </a:p>
          <a:p>
            <a:r>
              <a:rPr lang="en-US" sz="3200" b="1" dirty="0" smtClean="0"/>
              <a:t>•Plans</a:t>
            </a:r>
            <a:endParaRPr lang="en-US" sz="3200" b="1" dirty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085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60">
          <a:fgClr>
            <a:schemeClr val="accent5">
              <a:lumMod val="75000"/>
            </a:schemeClr>
          </a:fgClr>
          <a:bgClr>
            <a:schemeClr val="bg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492443"/>
          </a:xfrm>
        </p:spPr>
        <p:txBody>
          <a:bodyPr/>
          <a:lstStyle/>
          <a:p>
            <a:pPr algn="ctr"/>
            <a:r>
              <a:rPr lang="en-US" dirty="0"/>
              <a:t>Calculating waste water loading: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8458200" cy="5416868"/>
          </a:xfrm>
        </p:spPr>
        <p:txBody>
          <a:bodyPr/>
          <a:lstStyle/>
          <a:p>
            <a:r>
              <a:rPr lang="en-US" sz="3200" b="1" dirty="0"/>
              <a:t>design period population=30 years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per capita water demand=136(L/</a:t>
            </a:r>
            <a:r>
              <a:rPr lang="en-US" sz="3200" b="1" dirty="0" err="1"/>
              <a:t>c.d</a:t>
            </a:r>
            <a:r>
              <a:rPr lang="en-US" sz="3200" b="1" dirty="0" smtClean="0"/>
              <a:t>)</a:t>
            </a:r>
          </a:p>
          <a:p>
            <a:endParaRPr lang="en-US" sz="3200" b="1" dirty="0"/>
          </a:p>
          <a:p>
            <a:r>
              <a:rPr lang="en-US" sz="3200" b="1" dirty="0" smtClean="0"/>
              <a:t> </a:t>
            </a:r>
            <a:r>
              <a:rPr lang="en-US" sz="3200" b="1" dirty="0"/>
              <a:t>% of produced waste water to consumed water =</a:t>
            </a:r>
            <a:r>
              <a:rPr lang="en-US" sz="3200" b="1" dirty="0" smtClean="0"/>
              <a:t>70</a:t>
            </a:r>
          </a:p>
          <a:p>
            <a:r>
              <a:rPr lang="en-US" sz="3200" b="1" dirty="0"/>
              <a:t>	Infiltration rate =20</a:t>
            </a:r>
            <a:r>
              <a:rPr lang="en-US" sz="3200" b="1" dirty="0" smtClean="0"/>
              <a:t>%</a:t>
            </a:r>
          </a:p>
          <a:p>
            <a:endParaRPr lang="en-US" sz="3200" b="1" dirty="0"/>
          </a:p>
          <a:p>
            <a:r>
              <a:rPr lang="en-US" sz="3200" b="1" dirty="0"/>
              <a:t>=(25812*100*70%*(0.2+5))=12778m3/day</a:t>
            </a:r>
          </a:p>
          <a:p>
            <a:endParaRPr lang="en-US" sz="3200" b="1" dirty="0" smtClean="0"/>
          </a:p>
          <a:p>
            <a:endParaRPr lang="en-US" sz="3200" b="1" dirty="0"/>
          </a:p>
        </p:txBody>
      </p:sp>
      <p:sp>
        <p:nvSpPr>
          <p:cNvPr id="4" name="وسيلة شرح مستطيلة مستديرة الزوايا 3"/>
          <p:cNvSpPr/>
          <p:nvPr/>
        </p:nvSpPr>
        <p:spPr>
          <a:xfrm>
            <a:off x="9601200" y="1143000"/>
            <a:ext cx="4419600" cy="25908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(design period population * Per capita water demand* % of produced waste water to consumed water  *( Infiltration rate peaking factor ) </a:t>
            </a:r>
          </a:p>
        </p:txBody>
      </p:sp>
    </p:spTree>
    <p:extLst>
      <p:ext uri="{BB962C8B-B14F-4D97-AF65-F5344CB8AC3E}">
        <p14:creationId xmlns:p14="http://schemas.microsoft.com/office/powerpoint/2010/main" val="40110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97231"/>
              </p:ext>
            </p:extLst>
          </p:nvPr>
        </p:nvGraphicFramePr>
        <p:xfrm>
          <a:off x="-3" y="152400"/>
          <a:ext cx="12192002" cy="6705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8146"/>
                <a:gridCol w="2438146"/>
                <a:gridCol w="2438146"/>
                <a:gridCol w="2438146"/>
                <a:gridCol w="2439418"/>
              </a:tblGrid>
              <a:tr h="4512179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Water consumption (L/c-d)</a:t>
                      </a:r>
                      <a:endParaRPr lang="en-US" sz="3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WW/W percentage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Maximum hourly facto</a:t>
                      </a:r>
                      <a:endParaRPr lang="en-US" sz="3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Infiltration rate (%)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Unit sanitary load</a:t>
                      </a: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(L/d)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3421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136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70 %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5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20%</a:t>
                      </a:r>
                      <a:endParaRPr lang="en-US" sz="3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495</a:t>
                      </a:r>
                      <a:endParaRPr lang="en-US" sz="3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6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52399"/>
            <a:ext cx="12192000" cy="671104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-389527"/>
            <a:ext cx="7963661" cy="789940"/>
          </a:xfrm>
        </p:spPr>
        <p:txBody>
          <a:bodyPr/>
          <a:lstStyle/>
          <a:p>
            <a:pPr lvl="2" algn="ctr" rtl="0"/>
            <a:r>
              <a:rPr lang="en-US" sz="3200" b="1" dirty="0"/>
              <a:t>layout of sewer network:</a:t>
            </a:r>
            <a:br>
              <a:rPr lang="en-US" sz="3200" b="1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441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914400"/>
            <a:ext cx="10363200" cy="830997"/>
          </a:xfrm>
        </p:spPr>
        <p:txBody>
          <a:bodyPr/>
          <a:lstStyle/>
          <a:p>
            <a:pPr algn="ctr"/>
            <a:r>
              <a:rPr lang="en-US" sz="5400" dirty="0"/>
              <a:t>The demand for manholes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4"/>
          </p:nvPr>
        </p:nvSpPr>
        <p:spPr>
          <a:xfrm>
            <a:off x="1905000" y="2590800"/>
            <a:ext cx="8534400" cy="1354217"/>
          </a:xfrm>
        </p:spPr>
        <p:txBody>
          <a:bodyPr/>
          <a:lstStyle/>
          <a:p>
            <a:r>
              <a:rPr lang="en-US" sz="4400" b="1" dirty="0"/>
              <a:t>Each manhole tack a of sanitary load depend  </a:t>
            </a:r>
            <a:r>
              <a:rPr lang="en-US" sz="4400" b="1" dirty="0" smtClean="0"/>
              <a:t>=( </a:t>
            </a:r>
            <a:r>
              <a:rPr lang="en-US" sz="4400" b="1" dirty="0"/>
              <a:t>area * density)</a:t>
            </a:r>
          </a:p>
        </p:txBody>
      </p:sp>
    </p:spTree>
    <p:extLst>
      <p:ext uri="{BB962C8B-B14F-4D97-AF65-F5344CB8AC3E}">
        <p14:creationId xmlns:p14="http://schemas.microsoft.com/office/powerpoint/2010/main" val="281456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143000" y="0"/>
            <a:ext cx="9620631" cy="861774"/>
          </a:xfrm>
        </p:spPr>
        <p:txBody>
          <a:bodyPr/>
          <a:lstStyle/>
          <a:p>
            <a:r>
              <a:rPr lang="en-US" sz="2800" dirty="0"/>
              <a:t>Where we divided the area on each manhole using the Thiessen polygons method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121920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11277600" cy="738664"/>
          </a:xfrm>
        </p:spPr>
        <p:txBody>
          <a:bodyPr/>
          <a:lstStyle/>
          <a:p>
            <a:r>
              <a:rPr lang="en-US" sz="2400" dirty="0"/>
              <a:t>We calculated the area of each polyline and multiplied it by the population density using the ARC Map program</a:t>
            </a:r>
          </a:p>
        </p:txBody>
      </p:sp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19199"/>
            <a:ext cx="12192000" cy="586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492443"/>
          </a:xfrm>
        </p:spPr>
        <p:txBody>
          <a:bodyPr/>
          <a:lstStyle/>
          <a:p>
            <a:pPr algn="ctr"/>
            <a:r>
              <a:rPr lang="en-US" dirty="0"/>
              <a:t>The demand for manholes </a:t>
            </a:r>
          </a:p>
        </p:txBody>
      </p:sp>
      <p:sp>
        <p:nvSpPr>
          <p:cNvPr id="3" name="خماسي 2"/>
          <p:cNvSpPr/>
          <p:nvPr/>
        </p:nvSpPr>
        <p:spPr>
          <a:xfrm>
            <a:off x="1219200" y="2253343"/>
            <a:ext cx="8915400" cy="1219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per capita consumption of wastewater is 495 L/D</a:t>
            </a:r>
          </a:p>
        </p:txBody>
      </p:sp>
      <p:sp>
        <p:nvSpPr>
          <p:cNvPr id="4" name="خماسي 3"/>
          <p:cNvSpPr/>
          <p:nvPr/>
        </p:nvSpPr>
        <p:spPr>
          <a:xfrm>
            <a:off x="1197429" y="4191000"/>
            <a:ext cx="8915400" cy="1219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population * 495</a:t>
            </a:r>
          </a:p>
        </p:txBody>
      </p:sp>
    </p:spTree>
    <p:extLst>
      <p:ext uri="{BB962C8B-B14F-4D97-AF65-F5344CB8AC3E}">
        <p14:creationId xmlns:p14="http://schemas.microsoft.com/office/powerpoint/2010/main" val="13615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209800" y="21771"/>
            <a:ext cx="7963661" cy="984885"/>
          </a:xfrm>
        </p:spPr>
        <p:txBody>
          <a:bodyPr/>
          <a:lstStyle/>
          <a:p>
            <a:pPr lvl="2" algn="ctr" rtl="0"/>
            <a:r>
              <a:rPr lang="en-US" sz="3200" b="1" dirty="0"/>
              <a:t>conduit result:</a:t>
            </a:r>
            <a:br>
              <a:rPr lang="en-US" sz="3200" b="1" dirty="0"/>
            </a:br>
            <a:endParaRPr lang="en-US" sz="32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609600" y="685800"/>
            <a:ext cx="10972800" cy="6155531"/>
          </a:xfrm>
        </p:spPr>
        <p:txBody>
          <a:bodyPr/>
          <a:lstStyle/>
          <a:p>
            <a:pPr algn="l" rtl="0"/>
            <a:endParaRPr lang="en-US" sz="2000" b="1" dirty="0" smtClean="0">
              <a:latin typeface="Times New Roman"/>
              <a:ea typeface="Times New Roman"/>
            </a:endParaRPr>
          </a:p>
          <a:p>
            <a:pPr algn="l" rtl="0"/>
            <a:endParaRPr lang="en-US" sz="2000" b="1" dirty="0">
              <a:latin typeface="Times New Roman"/>
              <a:ea typeface="Times New Roman"/>
            </a:endParaRPr>
          </a:p>
          <a:p>
            <a:pPr algn="l" rtl="0"/>
            <a:endParaRPr lang="en-US" sz="2000" b="1" dirty="0" smtClean="0">
              <a:latin typeface="Times New Roman"/>
              <a:ea typeface="Times New Roman"/>
            </a:endParaRPr>
          </a:p>
          <a:p>
            <a:pPr algn="l" rtl="0"/>
            <a:r>
              <a:rPr lang="en-US" sz="2000" b="1" dirty="0" smtClean="0">
                <a:latin typeface="Times New Roman"/>
                <a:ea typeface="Times New Roman"/>
              </a:rPr>
              <a:t>Desiccation </a:t>
            </a:r>
            <a:r>
              <a:rPr lang="en-US" sz="2000" b="1" dirty="0">
                <a:latin typeface="Times New Roman"/>
                <a:ea typeface="Times New Roman"/>
              </a:rPr>
              <a:t>on conduit results</a:t>
            </a:r>
            <a:r>
              <a:rPr lang="en-US" sz="2000" b="1" dirty="0" smtClean="0">
                <a:latin typeface="Times New Roman"/>
                <a:ea typeface="Times New Roman"/>
              </a:rPr>
              <a:t>:</a:t>
            </a:r>
          </a:p>
          <a:p>
            <a:pPr algn="l" rtl="0"/>
            <a:endParaRPr lang="en-US" sz="2000" b="1" dirty="0">
              <a:latin typeface="Times New Roman"/>
              <a:ea typeface="Times New Roman"/>
            </a:endParaRPr>
          </a:p>
          <a:p>
            <a:pPr algn="l" rtl="0"/>
            <a:endParaRPr lang="en-US" sz="2000" b="1" dirty="0">
              <a:latin typeface="Times New Roman"/>
              <a:ea typeface="Times New Roman"/>
            </a:endParaRPr>
          </a:p>
          <a:p>
            <a:pPr algn="l" rtl="0"/>
            <a:r>
              <a:rPr lang="en-US" sz="2000" b="1" dirty="0">
                <a:latin typeface="Times New Roman"/>
                <a:ea typeface="Times New Roman"/>
              </a:rPr>
              <a:t> </a:t>
            </a:r>
          </a:p>
          <a:p>
            <a:pPr algn="l" rtl="0"/>
            <a:r>
              <a:rPr lang="ar-SA" sz="2000" b="1" dirty="0">
                <a:latin typeface="Times New Roman"/>
                <a:ea typeface="Times New Roman"/>
              </a:rPr>
              <a:t> </a:t>
            </a:r>
            <a:endParaRPr lang="en-US" sz="2000" b="1" dirty="0">
              <a:latin typeface="Times New Roman"/>
              <a:ea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b="1" dirty="0">
                <a:latin typeface="Times New Roman"/>
                <a:ea typeface="Times New Roman"/>
              </a:rPr>
              <a:t>length of conduit good should be in range between (20-50)m but with any change in direction of street well need to manhole so the length will increase but in general its good </a:t>
            </a:r>
            <a:r>
              <a:rPr lang="en-US" sz="2000" b="1" dirty="0" smtClean="0">
                <a:latin typeface="Times New Roman"/>
                <a:ea typeface="Times New Roman"/>
              </a:rPr>
              <a:t>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2000" b="1" dirty="0">
              <a:latin typeface="Times New Roman"/>
              <a:ea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b="1" dirty="0">
                <a:latin typeface="Times New Roman"/>
                <a:ea typeface="Times New Roman"/>
              </a:rPr>
              <a:t>slop: maximum slop =8%  and minimum slop = 1% within the design constrain so very good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b="1" dirty="0">
                <a:latin typeface="Times New Roman"/>
                <a:ea typeface="Times New Roman"/>
              </a:rPr>
              <a:t>section type= circle      and catalog class =</a:t>
            </a:r>
            <a:r>
              <a:rPr lang="en-US" sz="2000" b="1" dirty="0" err="1">
                <a:latin typeface="Times New Roman"/>
                <a:ea typeface="Times New Roman"/>
              </a:rPr>
              <a:t>pvc</a:t>
            </a:r>
            <a:r>
              <a:rPr lang="en-US" sz="2000" b="1" dirty="0">
                <a:latin typeface="Times New Roman"/>
                <a:ea typeface="Times New Roman"/>
              </a:rPr>
              <a:t>        with 8-inch </a:t>
            </a:r>
            <a:r>
              <a:rPr lang="en-US" sz="2000" b="1" dirty="0" smtClean="0">
                <a:latin typeface="Times New Roman"/>
                <a:ea typeface="Times New Roman"/>
              </a:rPr>
              <a:t>diameter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endParaRPr lang="en-US" sz="2000" b="1" dirty="0">
              <a:latin typeface="Times New Roman"/>
              <a:ea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b="1" dirty="0">
                <a:latin typeface="Times New Roman"/>
                <a:ea typeface="Times New Roman"/>
              </a:rPr>
              <a:t>velocity: maximum velocity = 4.84 m/s and minimum velocity =0 m/s which it within so very good</a:t>
            </a:r>
          </a:p>
          <a:p>
            <a:pPr algn="l" rtl="0"/>
            <a:r>
              <a:rPr lang="ar-SA" sz="2000" b="1" dirty="0">
                <a:latin typeface="Times New Roman"/>
                <a:ea typeface="Times New Roman"/>
              </a:rPr>
              <a:t> </a:t>
            </a:r>
            <a:endParaRPr lang="en-US" sz="2000" b="1" dirty="0">
              <a:latin typeface="Times New Roman"/>
              <a:ea typeface="Times New Roman"/>
            </a:endParaRPr>
          </a:p>
          <a:p>
            <a:pPr algn="l" rtl="0"/>
            <a:r>
              <a:rPr lang="ar-SA" sz="2000" b="1" dirty="0">
                <a:latin typeface="Times New Roman"/>
                <a:ea typeface="Times New Roman"/>
              </a:rPr>
              <a:t> </a:t>
            </a:r>
            <a:endParaRPr lang="en-US" sz="2000" b="1" dirty="0">
              <a:latin typeface="Times New Roman"/>
              <a:ea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b="1" dirty="0">
                <a:latin typeface="Times New Roman"/>
                <a:ea typeface="Times New Roman"/>
              </a:rPr>
              <a:t>cover: maximum cover = 23 m and minimum =0.91 m which are not within the constrain cover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/>
                <a:ea typeface="Times New Roman"/>
              </a:rPr>
              <a:t>(1 -5m) that we will discuss it latter and found the best recommendation for this problem </a:t>
            </a:r>
            <a:r>
              <a:rPr lang="en-US" sz="2000" b="1" dirty="0" smtClean="0">
                <a:latin typeface="Times New Roman"/>
                <a:ea typeface="Times New Roman"/>
              </a:rPr>
              <a:t>.</a:t>
            </a:r>
            <a:endParaRPr lang="en-US" sz="2000" b="1" dirty="0">
              <a:latin typeface="Times New Roman"/>
              <a:ea typeface="Times New Roman"/>
            </a:endParaRP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4469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58062" y="362496"/>
            <a:ext cx="2915166" cy="53002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26026" y="161366"/>
            <a:ext cx="29298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40" dirty="0"/>
              <a:t>Topography</a:t>
            </a:r>
            <a:endParaRPr sz="4400" dirty="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010411"/>
            <a:ext cx="12192000" cy="58475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609588" y="4146803"/>
            <a:ext cx="1143000" cy="417830"/>
          </a:xfrm>
          <a:prstGeom prst="rect">
            <a:avLst/>
          </a:prstGeom>
          <a:solidFill>
            <a:srgbClr val="5B9BD4"/>
          </a:solidFill>
          <a:ln w="12192">
            <a:solidFill>
              <a:srgbClr val="41709C"/>
            </a:solidFill>
          </a:ln>
        </p:spPr>
        <p:txBody>
          <a:bodyPr vert="horz" wrap="square" lIns="0" tIns="64769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509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city</a:t>
            </a:r>
            <a:r>
              <a:rPr sz="1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center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91605" y="4341240"/>
            <a:ext cx="629920" cy="488315"/>
          </a:xfrm>
          <a:custGeom>
            <a:avLst/>
            <a:gdLst/>
            <a:ahLst/>
            <a:cxnLst/>
            <a:rect l="l" t="t" r="r" b="b"/>
            <a:pathLst>
              <a:path w="629920" h="488314">
                <a:moveTo>
                  <a:pt x="56007" y="373506"/>
                </a:moveTo>
                <a:lnTo>
                  <a:pt x="0" y="488314"/>
                </a:lnTo>
                <a:lnTo>
                  <a:pt x="125476" y="464311"/>
                </a:lnTo>
                <a:lnTo>
                  <a:pt x="111096" y="445515"/>
                </a:lnTo>
                <a:lnTo>
                  <a:pt x="87249" y="445515"/>
                </a:lnTo>
                <a:lnTo>
                  <a:pt x="64008" y="415289"/>
                </a:lnTo>
                <a:lnTo>
                  <a:pt x="79123" y="403722"/>
                </a:lnTo>
                <a:lnTo>
                  <a:pt x="56007" y="373506"/>
                </a:lnTo>
                <a:close/>
              </a:path>
              <a:path w="629920" h="488314">
                <a:moveTo>
                  <a:pt x="79123" y="403722"/>
                </a:moveTo>
                <a:lnTo>
                  <a:pt x="64008" y="415289"/>
                </a:lnTo>
                <a:lnTo>
                  <a:pt x="87249" y="445515"/>
                </a:lnTo>
                <a:lnTo>
                  <a:pt x="102290" y="434005"/>
                </a:lnTo>
                <a:lnTo>
                  <a:pt x="79123" y="403722"/>
                </a:lnTo>
                <a:close/>
              </a:path>
              <a:path w="629920" h="488314">
                <a:moveTo>
                  <a:pt x="102290" y="434005"/>
                </a:moveTo>
                <a:lnTo>
                  <a:pt x="87249" y="445515"/>
                </a:lnTo>
                <a:lnTo>
                  <a:pt x="111096" y="445515"/>
                </a:lnTo>
                <a:lnTo>
                  <a:pt x="102290" y="434005"/>
                </a:lnTo>
                <a:close/>
              </a:path>
              <a:path w="629920" h="488314">
                <a:moveTo>
                  <a:pt x="606678" y="0"/>
                </a:moveTo>
                <a:lnTo>
                  <a:pt x="79123" y="403722"/>
                </a:lnTo>
                <a:lnTo>
                  <a:pt x="102290" y="434005"/>
                </a:lnTo>
                <a:lnTo>
                  <a:pt x="629920" y="30225"/>
                </a:lnTo>
                <a:lnTo>
                  <a:pt x="60667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6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37968" y="228600"/>
            <a:ext cx="7963661" cy="1477328"/>
          </a:xfrm>
        </p:spPr>
        <p:txBody>
          <a:bodyPr/>
          <a:lstStyle/>
          <a:p>
            <a:r>
              <a:rPr lang="en-US" dirty="0"/>
              <a:t>We note that the direction of the wastewater is against the direction of gravity, as shown in the rise of the ground surface of the manholes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92963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0973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066800"/>
            <a:ext cx="10668000" cy="3877985"/>
          </a:xfrm>
        </p:spPr>
        <p:txBody>
          <a:bodyPr/>
          <a:lstStyle/>
          <a:p>
            <a:pPr algn="l" rtl="0"/>
            <a:r>
              <a:rPr lang="en-US" sz="3600" dirty="0"/>
              <a:t>the </a:t>
            </a:r>
            <a:r>
              <a:rPr lang="en-US" sz="3600" dirty="0" smtClean="0"/>
              <a:t>solution: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Suggestion of a pump in CO-673 to pump wastewater to CO-901, which estimates the amount of wastewater to be pumped 1830.82 M</a:t>
            </a:r>
            <a:r>
              <a:rPr lang="en-US" sz="3600" baseline="30000" dirty="0"/>
              <a:t>3</a:t>
            </a:r>
            <a:r>
              <a:rPr lang="en-US" sz="3600" i="1" dirty="0"/>
              <a:t>/</a:t>
            </a:r>
            <a:r>
              <a:rPr lang="en-US" sz="3600" dirty="0"/>
              <a:t>D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436254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304800"/>
            <a:ext cx="5943600" cy="6322695"/>
          </a:xfrm>
          <a:prstGeom prst="rect">
            <a:avLst/>
          </a:prstGeom>
        </p:spPr>
      </p:pic>
      <p:sp>
        <p:nvSpPr>
          <p:cNvPr id="8" name="مخطط انسيابي: معالجة متعاقبة 7"/>
          <p:cNvSpPr/>
          <p:nvPr/>
        </p:nvSpPr>
        <p:spPr>
          <a:xfrm>
            <a:off x="8991600" y="838200"/>
            <a:ext cx="1981200" cy="129540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4000" b="1" dirty="0">
                <a:solidFill>
                  <a:schemeClr val="tx1"/>
                </a:solidFill>
              </a:rPr>
              <a:t>pump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5562600" y="1752600"/>
            <a:ext cx="36576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8612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3048000"/>
            <a:ext cx="7963661" cy="1107996"/>
          </a:xfrm>
        </p:spPr>
        <p:txBody>
          <a:bodyPr/>
          <a:lstStyle/>
          <a:p>
            <a:pPr algn="ctr"/>
            <a:r>
              <a:rPr lang="en-US" sz="7200" dirty="0" smtClean="0"/>
              <a:t>Thank you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46667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114169" y="381000"/>
            <a:ext cx="7963661" cy="1231106"/>
          </a:xfrm>
        </p:spPr>
        <p:txBody>
          <a:bodyPr/>
          <a:lstStyle/>
          <a:p>
            <a:pPr lvl="1" algn="ctr"/>
            <a:r>
              <a:rPr lang="en-US" sz="4000" b="1" dirty="0"/>
              <a:t>The road network</a:t>
            </a:r>
            <a:br>
              <a:rPr lang="en-US" sz="4000" b="1" dirty="0"/>
            </a:br>
            <a:endParaRPr lang="en-US" sz="4000" dirty="0"/>
          </a:p>
        </p:txBody>
      </p:sp>
      <p:pic>
        <p:nvPicPr>
          <p:cNvPr id="8" name="صورة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12192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93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4169" y="733425"/>
            <a:ext cx="7963661" cy="1231106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sz="4000" dirty="0"/>
              <a:t>Definition of  </a:t>
            </a:r>
            <a:r>
              <a:rPr lang="en-US" sz="4000" dirty="0" smtClean="0"/>
              <a:t>Wastewater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3939540"/>
          </a:xfrm>
        </p:spPr>
        <p:txBody>
          <a:bodyPr/>
          <a:lstStyle/>
          <a:p>
            <a:r>
              <a:rPr lang="en-US" sz="3200" dirty="0">
                <a:latin typeface="Times New Roman"/>
                <a:ea typeface="Times New Roman"/>
              </a:rPr>
              <a:t>Wastewater is what we flush and what goes "down the </a:t>
            </a:r>
            <a:r>
              <a:rPr lang="en-US" sz="3200" dirty="0" smtClean="0">
                <a:latin typeface="Times New Roman"/>
                <a:ea typeface="Times New Roman"/>
              </a:rPr>
              <a:t>drain“. It </a:t>
            </a:r>
            <a:r>
              <a:rPr lang="en-US" sz="3200" dirty="0">
                <a:latin typeface="Times New Roman"/>
                <a:ea typeface="Times New Roman"/>
              </a:rPr>
              <a:t>comes from many different </a:t>
            </a:r>
            <a:r>
              <a:rPr lang="en-US" sz="3200" dirty="0" smtClean="0">
                <a:latin typeface="Times New Roman"/>
                <a:ea typeface="Times New Roman"/>
              </a:rPr>
              <a:t>sources, both </a:t>
            </a:r>
            <a:r>
              <a:rPr lang="en-US" sz="3200" dirty="0">
                <a:latin typeface="Times New Roman"/>
                <a:ea typeface="Times New Roman"/>
              </a:rPr>
              <a:t>domestic and industrial </a:t>
            </a:r>
            <a:r>
              <a:rPr lang="en-US" sz="3200" dirty="0" smtClean="0">
                <a:latin typeface="Times New Roman"/>
                <a:ea typeface="Times New Roman"/>
              </a:rPr>
              <a:t>and </a:t>
            </a:r>
            <a:r>
              <a:rPr lang="en-US" sz="3200" dirty="0">
                <a:latin typeface="Times New Roman"/>
                <a:ea typeface="Times New Roman"/>
              </a:rPr>
              <a:t>contains many different compounds. </a:t>
            </a:r>
            <a:r>
              <a:rPr lang="en-US" sz="3200" dirty="0" smtClean="0">
                <a:latin typeface="Times New Roman"/>
                <a:ea typeface="Times New Roman"/>
              </a:rPr>
              <a:t>Wastewater </a:t>
            </a:r>
            <a:r>
              <a:rPr lang="en-US" sz="3200" dirty="0">
                <a:latin typeface="Times New Roman"/>
                <a:ea typeface="Times New Roman"/>
              </a:rPr>
              <a:t>is composed primarily of natural organic substances. Which are the byproduct of human </a:t>
            </a:r>
            <a:r>
              <a:rPr lang="en-US" sz="3200" dirty="0" smtClean="0">
                <a:latin typeface="Times New Roman"/>
                <a:ea typeface="Times New Roman"/>
              </a:rPr>
              <a:t>animal </a:t>
            </a:r>
            <a:r>
              <a:rPr lang="en-US" sz="3200" dirty="0">
                <a:latin typeface="Times New Roman"/>
                <a:ea typeface="Times New Roman"/>
              </a:rPr>
              <a:t>and plant </a:t>
            </a:r>
            <a:r>
              <a:rPr lang="en-US" sz="3200" dirty="0" smtClean="0">
                <a:latin typeface="Times New Roman"/>
                <a:ea typeface="Times New Roman"/>
              </a:rPr>
              <a:t>processes. </a:t>
            </a:r>
            <a:r>
              <a:rPr lang="en-US" sz="3200" dirty="0">
                <a:latin typeface="Times New Roman"/>
                <a:ea typeface="Times New Roman"/>
              </a:rPr>
              <a:t>The primary elements in our wastewater include nitrogen </a:t>
            </a:r>
            <a:r>
              <a:rPr lang="en-US" sz="3200" dirty="0" smtClean="0">
                <a:latin typeface="Times New Roman"/>
                <a:ea typeface="Times New Roman"/>
              </a:rPr>
              <a:t>phosphorous, ammonia </a:t>
            </a:r>
            <a:r>
              <a:rPr lang="en-US" sz="3200" dirty="0">
                <a:latin typeface="Times New Roman"/>
                <a:ea typeface="Times New Roman"/>
              </a:rPr>
              <a:t>and </a:t>
            </a:r>
            <a:r>
              <a:rPr lang="en-US" sz="3200" dirty="0" smtClean="0">
                <a:latin typeface="Times New Roman"/>
                <a:ea typeface="Times New Roman"/>
              </a:rPr>
              <a:t>carbon. The </a:t>
            </a:r>
            <a:r>
              <a:rPr lang="en-US" sz="3200" dirty="0">
                <a:latin typeface="Times New Roman"/>
                <a:ea typeface="Times New Roman"/>
              </a:rPr>
              <a:t>large quantities present in the wastewater could be harmful if they were not </a:t>
            </a:r>
            <a:r>
              <a:rPr lang="en-US" sz="3200" dirty="0" smtClean="0">
                <a:latin typeface="Times New Roman"/>
                <a:ea typeface="Times New Roman"/>
              </a:rPr>
              <a:t>removed.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32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2204701" y="609600"/>
            <a:ext cx="8366078" cy="4343400"/>
            <a:chOff x="2225722" y="990600"/>
            <a:chExt cx="8366078" cy="4343400"/>
          </a:xfrm>
        </p:grpSpPr>
        <p:cxnSp>
          <p:nvCxnSpPr>
            <p:cNvPr id="26" name="رابط كسهم مستقيم 25"/>
            <p:cNvCxnSpPr/>
            <p:nvPr/>
          </p:nvCxnSpPr>
          <p:spPr>
            <a:xfrm flipH="1">
              <a:off x="4574275" y="1755648"/>
              <a:ext cx="1447800" cy="1447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رابط كسهم مستقيم 23"/>
            <p:cNvCxnSpPr/>
            <p:nvPr/>
          </p:nvCxnSpPr>
          <p:spPr>
            <a:xfrm>
              <a:off x="6019800" y="1755648"/>
              <a:ext cx="1676400" cy="1447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مخطط انسيابي: معالجة 10"/>
            <p:cNvSpPr/>
            <p:nvPr/>
          </p:nvSpPr>
          <p:spPr>
            <a:xfrm>
              <a:off x="4574275" y="990600"/>
              <a:ext cx="2838145" cy="106680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design period</a:t>
              </a:r>
              <a:endPara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مستطيل مستدير الزوايا 27"/>
            <p:cNvSpPr/>
            <p:nvPr/>
          </p:nvSpPr>
          <p:spPr>
            <a:xfrm>
              <a:off x="7924800" y="3429000"/>
              <a:ext cx="2667000" cy="1905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The useful life of component structures and </a:t>
              </a:r>
              <a:r>
                <a:rPr 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equipment</a:t>
              </a:r>
              <a:endPara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مستطيل مستدير الزوايا 28"/>
            <p:cNvSpPr/>
            <p:nvPr/>
          </p:nvSpPr>
          <p:spPr>
            <a:xfrm>
              <a:off x="2225722" y="3421039"/>
              <a:ext cx="2667000" cy="1905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The </a:t>
              </a:r>
              <a:r>
                <a:rPr 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population </a:t>
              </a:r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growth and water use by the community and </a:t>
              </a:r>
              <a:r>
                <a:rPr 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the </a:t>
              </a:r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  <a:ea typeface="Times New Roman"/>
                </a:rPr>
                <a:t>industries</a:t>
              </a:r>
              <a:endPara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31" name="خماسي 30"/>
          <p:cNvSpPr/>
          <p:nvPr/>
        </p:nvSpPr>
        <p:spPr>
          <a:xfrm>
            <a:off x="2895600" y="5105400"/>
            <a:ext cx="7086600" cy="7894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According to these criteria, and taking into account all factors in predicting population, the design period for this project is chosen to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be 30 years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146925"/>
              </p:ext>
            </p:extLst>
          </p:nvPr>
        </p:nvGraphicFramePr>
        <p:xfrm>
          <a:off x="-1" y="-4"/>
          <a:ext cx="12192002" cy="685800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605954"/>
                <a:gridCol w="3710106"/>
                <a:gridCol w="2922528"/>
                <a:gridCol w="2953414"/>
              </a:tblGrid>
              <a:tr h="68580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 Year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Population 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Year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Population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1922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1179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</a:rPr>
                        <a:t>2000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6421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1931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1542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</a:rPr>
                        <a:t>2007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7,441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1945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2060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2017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8737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1961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3232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2018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8906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1967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3217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2019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9078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1975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3620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2020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9254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1987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4586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2021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9432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1992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5090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2022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9613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1997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5724</a:t>
                      </a:r>
                      <a:endParaRPr lang="en-US" sz="28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2023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9795</a:t>
                      </a:r>
                      <a:endParaRPr lang="en-US" sz="2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762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6546</TotalTime>
  <Words>2210</Words>
  <Application>Microsoft Office PowerPoint</Application>
  <PresentationFormat>مخصص</PresentationFormat>
  <Paragraphs>515</Paragraphs>
  <Slides>53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53</vt:i4>
      </vt:variant>
    </vt:vector>
  </HeadingPairs>
  <TitlesOfParts>
    <vt:vector size="54" baseType="lpstr">
      <vt:lpstr>Office Theme</vt:lpstr>
      <vt:lpstr>عرض تقديمي في PowerPoint</vt:lpstr>
      <vt:lpstr>design the sewage  collection system for  Asira Al Shamaliya</vt:lpstr>
      <vt:lpstr>STUDY AREA</vt:lpstr>
      <vt:lpstr>عرض تقديمي في PowerPoint</vt:lpstr>
      <vt:lpstr>Topography</vt:lpstr>
      <vt:lpstr>The road network </vt:lpstr>
      <vt:lpstr> Definition of  Wastewater </vt:lpstr>
      <vt:lpstr>عرض تقديمي في PowerPoint</vt:lpstr>
      <vt:lpstr>عرض تقديمي في PowerPoint</vt:lpstr>
      <vt:lpstr>عرض تقديمي في PowerPoint</vt:lpstr>
      <vt:lpstr> Population Forecast </vt:lpstr>
      <vt:lpstr>Scenarios for the future population of Asira Al Shamaliya:  </vt:lpstr>
      <vt:lpstr>That there be a political solution, thus assuming that 40% of the population abroad will return to the town</vt:lpstr>
      <vt:lpstr>Immigration to Palestine and its liberation </vt:lpstr>
      <vt:lpstr>Future population growth areas </vt:lpstr>
      <vt:lpstr>عرض تقديمي في PowerPoint</vt:lpstr>
      <vt:lpstr>Source of water</vt:lpstr>
      <vt:lpstr>Questions about Rainwater Collection Cisterns </vt:lpstr>
      <vt:lpstr>عرض تقديمي في PowerPoint</vt:lpstr>
      <vt:lpstr>عرض تقديمي في PowerPoint</vt:lpstr>
      <vt:lpstr>Average per capita consumption of municipal water</vt:lpstr>
      <vt:lpstr> Average per capita consumption from a collection well</vt:lpstr>
      <vt:lpstr>Total per capita consumption of water</vt:lpstr>
      <vt:lpstr>Water consumption rate for the industrial area</vt:lpstr>
      <vt:lpstr>Strom water flow directions of Asira Al Shamaliya </vt:lpstr>
      <vt:lpstr>Strom water flow directions  of streets Asira Al Shamaliya  </vt:lpstr>
      <vt:lpstr>عرض تقديمي في PowerPoint</vt:lpstr>
      <vt:lpstr>عرض تقديمي في PowerPoint</vt:lpstr>
      <vt:lpstr>Sewerage System Design Criteria </vt:lpstr>
      <vt:lpstr>Sewerage System Design Criteria </vt:lpstr>
      <vt:lpstr>  graduation project 2 Developing the sewerage network </vt:lpstr>
      <vt:lpstr>Before starting the design we have to define some terms related to sewage systems such as:  </vt:lpstr>
      <vt:lpstr>عرض تقديمي في PowerPoint</vt:lpstr>
      <vt:lpstr>A number of obstacles will appear</vt:lpstr>
      <vt:lpstr>Object of project 2</vt:lpstr>
      <vt:lpstr>عرض تقديمي في PowerPoint</vt:lpstr>
      <vt:lpstr>Methodology of building the network: </vt:lpstr>
      <vt:lpstr>Determination of the study area where the networks will be designed:  </vt:lpstr>
      <vt:lpstr>Getting data about the study area (Asira Al Shamaliya)  </vt:lpstr>
      <vt:lpstr>Design of Asira Al Shamaliya sewage network using Sewer CAD program:  </vt:lpstr>
      <vt:lpstr>عرض تقديمي في PowerPoint</vt:lpstr>
      <vt:lpstr>Calculating waste water loading:</vt:lpstr>
      <vt:lpstr>عرض تقديمي في PowerPoint</vt:lpstr>
      <vt:lpstr>layout of sewer network: </vt:lpstr>
      <vt:lpstr>The demand for manholes</vt:lpstr>
      <vt:lpstr>Where we divided the area on each manhole using the Thiessen polygons method</vt:lpstr>
      <vt:lpstr>We calculated the area of each polyline and multiplied it by the population density using the ARC Map program</vt:lpstr>
      <vt:lpstr>The demand for manholes </vt:lpstr>
      <vt:lpstr>conduit result: </vt:lpstr>
      <vt:lpstr>We note that the direction of the wastewater is against the direction of gravity, as shown in the rise of the ground surface of the manholes</vt:lpstr>
      <vt:lpstr>the solution:  Suggestion of a pump in CO-673 to pump wastewater to CO-901, which estimates the amount of wastewater to be pumped 1830.82 M3/D </vt:lpstr>
      <vt:lpstr>عرض تقديمي في PowerPoint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 Tech</dc:creator>
  <cp:lastModifiedBy>User0</cp:lastModifiedBy>
  <cp:revision>103</cp:revision>
  <dcterms:created xsi:type="dcterms:W3CDTF">2023-02-03T13:55:48Z</dcterms:created>
  <dcterms:modified xsi:type="dcterms:W3CDTF">2023-07-10T23:03:06Z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2023-01-31T00:00:00Z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2023-02-03T00:00:00Z</vt:filetime>
  </property>
</Properties>
</file>