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0" r:id="rId1"/>
  </p:sldMasterIdLst>
  <p:sldIdLst>
    <p:sldId id="256" r:id="rId2"/>
    <p:sldId id="257" r:id="rId3"/>
    <p:sldId id="274" r:id="rId4"/>
    <p:sldId id="275" r:id="rId5"/>
    <p:sldId id="276" r:id="rId6"/>
    <p:sldId id="270" r:id="rId7"/>
    <p:sldId id="271" r:id="rId8"/>
    <p:sldId id="273" r:id="rId9"/>
    <p:sldId id="272" r:id="rId10"/>
    <p:sldId id="267" r:id="rId11"/>
    <p:sldId id="268" r:id="rId12"/>
    <p:sldId id="269" r:id="rId13"/>
    <p:sldId id="265" r:id="rId14"/>
    <p:sldId id="258" r:id="rId15"/>
    <p:sldId id="266" r:id="rId16"/>
    <p:sldId id="277" r:id="rId17"/>
    <p:sldId id="263" r:id="rId18"/>
    <p:sldId id="264" r:id="rId19"/>
    <p:sldId id="259" r:id="rId20"/>
    <p:sldId id="262" r:id="rId21"/>
    <p:sldId id="260" r:id="rId22"/>
    <p:sldId id="261" r:id="rId23"/>
    <p:sldId id="278" r:id="rId24"/>
    <p:sldId id="279" r:id="rId25"/>
    <p:sldId id="280" r:id="rId26"/>
    <p:sldId id="282" r:id="rId27"/>
    <p:sldId id="283" r:id="rId28"/>
    <p:sldId id="285" r:id="rId29"/>
    <p:sldId id="286" r:id="rId30"/>
    <p:sldId id="284" r:id="rId31"/>
    <p:sldId id="287" r:id="rId32"/>
    <p:sldId id="290" r:id="rId33"/>
    <p:sldId id="289" r:id="rId34"/>
    <p:sldId id="288" r:id="rId35"/>
    <p:sldId id="293" r:id="rId36"/>
    <p:sldId id="292" r:id="rId37"/>
    <p:sldId id="291" r:id="rId38"/>
    <p:sldId id="281" r:id="rId39"/>
    <p:sldId id="294" r:id="rId40"/>
    <p:sldId id="296" r:id="rId41"/>
    <p:sldId id="295" r:id="rId42"/>
    <p:sldId id="299" r:id="rId43"/>
    <p:sldId id="301" r:id="rId44"/>
    <p:sldId id="302" r:id="rId45"/>
    <p:sldId id="300" r:id="rId46"/>
    <p:sldId id="298"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1" autoAdjust="0"/>
    <p:restoredTop sz="95400" autoAdjust="0"/>
  </p:normalViewPr>
  <p:slideViewPr>
    <p:cSldViewPr snapToGrid="0">
      <p:cViewPr varScale="1">
        <p:scale>
          <a:sx n="71" d="100"/>
          <a:sy n="71" d="100"/>
        </p:scale>
        <p:origin x="5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DD9028-63B4-467E-BAFF-A77F1A5D5B7E}"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29C24986-E3D4-4D39-A6C6-DAA9A69D99D2}">
      <dgm:prSet phldrT="[نص]" custT="1"/>
      <dgm:spPr>
        <a:xfrm>
          <a:off x="1972722" y="-89682"/>
          <a:ext cx="1770474" cy="1480804"/>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sz="1200" b="0" u="none">
              <a:solidFill>
                <a:sysClr val="window" lastClr="FFFFFF"/>
              </a:solidFill>
              <a:latin typeface="Calibri"/>
              <a:ea typeface="+mn-ea"/>
              <a:cs typeface="+mn-cs"/>
            </a:rPr>
            <a:t>Data collection </a:t>
          </a:r>
          <a:endParaRPr lang="ar-SA" sz="1200" b="0" u="none">
            <a:solidFill>
              <a:sysClr val="window" lastClr="FFFFFF"/>
            </a:solidFill>
            <a:latin typeface="Calibri"/>
            <a:ea typeface="+mn-ea"/>
            <a:cs typeface="Arial" panose="020B0604020202020204" pitchFamily="34" charset="0"/>
          </a:endParaRPr>
        </a:p>
      </dgm:t>
    </dgm:pt>
    <dgm:pt modelId="{5DA48D72-28AA-47EA-B9CA-8E289B877ACA}" type="parTrans" cxnId="{81F01B87-E14C-4A8D-91FA-5E09CC8765A0}">
      <dgm:prSet/>
      <dgm:spPr/>
      <dgm:t>
        <a:bodyPr/>
        <a:lstStyle/>
        <a:p>
          <a:pPr algn="ctr" rtl="1"/>
          <a:endParaRPr lang="ar-SA"/>
        </a:p>
      </dgm:t>
    </dgm:pt>
    <dgm:pt modelId="{3C060686-B648-4D2C-B780-643B18A0B165}" type="sibTrans" cxnId="{81F01B87-E14C-4A8D-91FA-5E09CC8765A0}">
      <dgm:prSet/>
      <dgm:spPr>
        <a:xfrm rot="1619148">
          <a:off x="3644649" y="887901"/>
          <a:ext cx="96887"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7E87181E-D726-4B23-BA88-8C83182CBA91}">
      <dgm:prSet phldrT="[نص]"/>
      <dgm:spPr>
        <a:xfrm>
          <a:off x="3673695" y="913962"/>
          <a:ext cx="1218218" cy="924614"/>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a:solidFill>
                <a:sysClr val="window" lastClr="FFFFFF"/>
              </a:solidFill>
              <a:latin typeface="Calibri"/>
              <a:ea typeface="+mn-ea"/>
              <a:cs typeface="+mn-cs"/>
            </a:rPr>
            <a:t>Analysis of present water demand</a:t>
          </a:r>
          <a:endParaRPr lang="ar-SA">
            <a:solidFill>
              <a:sysClr val="window" lastClr="FFFFFF"/>
            </a:solidFill>
            <a:latin typeface="Calibri"/>
            <a:ea typeface="+mn-ea"/>
            <a:cs typeface="Arial" panose="020B0604020202020204" pitchFamily="34" charset="0"/>
          </a:endParaRPr>
        </a:p>
      </dgm:t>
    </dgm:pt>
    <dgm:pt modelId="{7E2FA750-1B42-485B-8B9B-EA1DB06DDEF3}" type="parTrans" cxnId="{CBA929D3-B79B-471E-AA48-67814320BAEC}">
      <dgm:prSet/>
      <dgm:spPr/>
      <dgm:t>
        <a:bodyPr/>
        <a:lstStyle/>
        <a:p>
          <a:pPr algn="ctr" rtl="1"/>
          <a:endParaRPr lang="ar-SA"/>
        </a:p>
      </dgm:t>
    </dgm:pt>
    <dgm:pt modelId="{10967BBA-DE68-409E-BB23-F521DED8D604}" type="sibTrans" cxnId="{CBA929D3-B79B-471E-AA48-67814320BAEC}">
      <dgm:prSet/>
      <dgm:spPr>
        <a:xfrm rot="4628571">
          <a:off x="4305419" y="1888612"/>
          <a:ext cx="274503"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5EED0912-5A29-47EA-9118-077DEC3DA08F}">
      <dgm:prSet phldrT="[نص]"/>
      <dgm:spPr>
        <a:xfrm>
          <a:off x="3849283" y="2324341"/>
          <a:ext cx="1611251" cy="1364446"/>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a:solidFill>
                <a:sysClr val="window" lastClr="FFFFFF"/>
              </a:solidFill>
              <a:latin typeface="Calibri"/>
              <a:ea typeface="+mn-ea"/>
              <a:cs typeface="+mn-cs"/>
            </a:rPr>
            <a:t>Create the concept of clusters in the Governorate</a:t>
          </a:r>
          <a:endParaRPr lang="ar-SA">
            <a:solidFill>
              <a:sysClr val="window" lastClr="FFFFFF"/>
            </a:solidFill>
            <a:latin typeface="Calibri"/>
            <a:ea typeface="+mn-ea"/>
            <a:cs typeface="Arial" panose="020B0604020202020204" pitchFamily="34" charset="0"/>
          </a:endParaRPr>
        </a:p>
      </dgm:t>
    </dgm:pt>
    <dgm:pt modelId="{EC668143-0840-42EA-B052-52890FAEA27D}" type="parTrans" cxnId="{A9089526-0FEF-42B9-99D6-57D1B779A1FF}">
      <dgm:prSet/>
      <dgm:spPr/>
      <dgm:t>
        <a:bodyPr/>
        <a:lstStyle/>
        <a:p>
          <a:pPr algn="ctr" rtl="1"/>
          <a:endParaRPr lang="ar-SA"/>
        </a:p>
      </dgm:t>
    </dgm:pt>
    <dgm:pt modelId="{FA531C10-22C0-4C1B-B4B1-461CCC272E27}" type="sibTrans" cxnId="{A9089526-0FEF-42B9-99D6-57D1B779A1FF}">
      <dgm:prSet/>
      <dgm:spPr>
        <a:xfrm rot="7670850">
          <a:off x="4000177" y="3532656"/>
          <a:ext cx="199631"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CCAD0D08-705B-49FA-AC0A-6660082C998D}">
      <dgm:prSet phldrT="[نص]"/>
      <dgm:spPr>
        <a:xfrm>
          <a:off x="1382803" y="3756688"/>
          <a:ext cx="1114543" cy="1114543"/>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a:solidFill>
                <a:sysClr val="window" lastClr="FFFFFF"/>
              </a:solidFill>
              <a:latin typeface="Calibri"/>
              <a:ea typeface="+mn-ea"/>
              <a:cs typeface="+mn-cs"/>
            </a:rPr>
            <a:t>Estimation of future water gap.</a:t>
          </a:r>
          <a:endParaRPr lang="ar-SA">
            <a:solidFill>
              <a:sysClr val="window" lastClr="FFFFFF"/>
            </a:solidFill>
            <a:latin typeface="Calibri"/>
            <a:ea typeface="+mn-ea"/>
            <a:cs typeface="Arial" panose="020B0604020202020204" pitchFamily="34" charset="0"/>
          </a:endParaRPr>
        </a:p>
      </dgm:t>
    </dgm:pt>
    <dgm:pt modelId="{0057B201-65D3-400A-AE13-EE858FF36DA1}" type="parTrans" cxnId="{737DB84C-8EF7-4A77-81AB-8321342164E6}">
      <dgm:prSet/>
      <dgm:spPr/>
      <dgm:t>
        <a:bodyPr/>
        <a:lstStyle/>
        <a:p>
          <a:pPr algn="ctr" rtl="1"/>
          <a:endParaRPr lang="ar-SA"/>
        </a:p>
      </dgm:t>
    </dgm:pt>
    <dgm:pt modelId="{574ABF1C-B258-40BA-9AA5-384A3E510AC1}" type="sibTrans" cxnId="{737DB84C-8EF7-4A77-81AB-8321342164E6}">
      <dgm:prSet/>
      <dgm:spPr>
        <a:xfrm rot="13885714">
          <a:off x="1276199" y="3478723"/>
          <a:ext cx="295569"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391DA66B-E984-4190-9F5F-59AB5CC4ECC9}">
      <dgm:prSet/>
      <dgm:spPr>
        <a:xfrm>
          <a:off x="3081780" y="3756688"/>
          <a:ext cx="1114543" cy="1114543"/>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a:solidFill>
                <a:sysClr val="window" lastClr="FFFFFF"/>
              </a:solidFill>
              <a:latin typeface="Calibri"/>
              <a:ea typeface="+mn-ea"/>
              <a:cs typeface="+mn-cs"/>
            </a:rPr>
            <a:t>Estimation of future water demand      </a:t>
          </a:r>
          <a:endParaRPr lang="ar-SA">
            <a:solidFill>
              <a:sysClr val="window" lastClr="FFFFFF"/>
            </a:solidFill>
            <a:latin typeface="Calibri"/>
            <a:ea typeface="+mn-ea"/>
            <a:cs typeface="Arial" panose="020B0604020202020204" pitchFamily="34" charset="0"/>
          </a:endParaRPr>
        </a:p>
      </dgm:t>
    </dgm:pt>
    <dgm:pt modelId="{19A20521-B1A5-4A63-8061-77462285DD26}" type="parTrans" cxnId="{F696ED6D-2B34-4185-9103-CF9AE8642F84}">
      <dgm:prSet/>
      <dgm:spPr/>
      <dgm:t>
        <a:bodyPr/>
        <a:lstStyle/>
        <a:p>
          <a:pPr algn="ctr" rtl="1"/>
          <a:endParaRPr lang="ar-SA"/>
        </a:p>
      </dgm:t>
    </dgm:pt>
    <dgm:pt modelId="{C37E9022-6FD0-4E91-A739-48DCD3A9C47E}" type="sibTrans" cxnId="{F696ED6D-2B34-4185-9103-CF9AE8642F84}">
      <dgm:prSet/>
      <dgm:spPr>
        <a:xfrm rot="10800000">
          <a:off x="2643455" y="4125881"/>
          <a:ext cx="309749"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CDCEA186-269B-4656-A057-89D7BEBCE1C2}">
      <dgm:prSet/>
      <dgm:spPr>
        <a:xfrm>
          <a:off x="340190" y="2449293"/>
          <a:ext cx="1114543" cy="1114543"/>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dirty="0">
              <a:solidFill>
                <a:sysClr val="window" lastClr="FFFFFF"/>
              </a:solidFill>
              <a:latin typeface="Calibri"/>
              <a:ea typeface="+mn-ea"/>
              <a:cs typeface="+mn-cs"/>
            </a:rPr>
            <a:t> Investigate potential future water resources.</a:t>
          </a:r>
        </a:p>
      </dgm:t>
    </dgm:pt>
    <dgm:pt modelId="{1FFB72C5-2532-4C75-9491-5AB70D1DBBAC}" type="parTrans" cxnId="{80DF680E-D3F6-451B-91D5-AAA9A2A37A40}">
      <dgm:prSet/>
      <dgm:spPr/>
      <dgm:t>
        <a:bodyPr/>
        <a:lstStyle/>
        <a:p>
          <a:pPr algn="ctr" rtl="1"/>
          <a:endParaRPr lang="ar-SA"/>
        </a:p>
      </dgm:t>
    </dgm:pt>
    <dgm:pt modelId="{9B9FC250-DD03-4225-A453-73E22F85EA94}" type="sibTrans" cxnId="{80DF680E-D3F6-451B-91D5-AAA9A2A37A40}">
      <dgm:prSet/>
      <dgm:spPr>
        <a:xfrm rot="16971429">
          <a:off x="962462" y="2097569"/>
          <a:ext cx="199087"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96740014-2968-47FD-A83D-9304F22824A6}">
      <dgm:prSet/>
      <dgm:spPr>
        <a:xfrm>
          <a:off x="587003" y="633599"/>
          <a:ext cx="1365126" cy="1485341"/>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rtl="1"/>
          <a:r>
            <a:rPr lang="en-US">
              <a:solidFill>
                <a:sysClr val="window" lastClr="FFFFFF"/>
              </a:solidFill>
              <a:latin typeface="Calibri"/>
              <a:ea typeface="+mn-ea"/>
              <a:cs typeface="+mn-cs"/>
            </a:rPr>
            <a:t> Develop the needed infrastructure to convey water from proposed water resources to different clusters. </a:t>
          </a:r>
        </a:p>
      </dgm:t>
    </dgm:pt>
    <dgm:pt modelId="{125F72B7-FA77-4CC7-8877-B0C097CDA324}" type="parTrans" cxnId="{44912B13-41E6-4D52-BCE4-F937BCC80D4B}">
      <dgm:prSet/>
      <dgm:spPr/>
      <dgm:t>
        <a:bodyPr/>
        <a:lstStyle/>
        <a:p>
          <a:pPr algn="ctr" rtl="1"/>
          <a:endParaRPr lang="ar-SA"/>
        </a:p>
      </dgm:t>
    </dgm:pt>
    <dgm:pt modelId="{0BA8F1C9-58E7-401D-95D8-A9E8888E98AE}" type="sibTrans" cxnId="{44912B13-41E6-4D52-BCE4-F937BCC80D4B}">
      <dgm:prSet/>
      <dgm:spPr>
        <a:xfrm rot="20126996">
          <a:off x="1934188" y="860367"/>
          <a:ext cx="106115" cy="376158"/>
        </a:xfrm>
        <a:solidFill>
          <a:srgbClr val="5B9BD5">
            <a:tint val="60000"/>
            <a:hueOff val="0"/>
            <a:satOff val="0"/>
            <a:lumOff val="0"/>
            <a:alphaOff val="0"/>
          </a:srgbClr>
        </a:solidFill>
        <a:ln>
          <a:noFill/>
        </a:ln>
        <a:effectLst/>
      </dgm:spPr>
      <dgm:t>
        <a:bodyPr/>
        <a:lstStyle/>
        <a:p>
          <a:pPr algn="ctr" rtl="1"/>
          <a:endParaRPr lang="ar-SA">
            <a:solidFill>
              <a:sysClr val="window" lastClr="FFFFFF"/>
            </a:solidFill>
            <a:latin typeface="Calibri"/>
            <a:ea typeface="+mn-ea"/>
            <a:cs typeface="Arial" panose="020B0604020202020204" pitchFamily="34" charset="0"/>
          </a:endParaRPr>
        </a:p>
      </dgm:t>
    </dgm:pt>
    <dgm:pt modelId="{A1D42F98-ED10-4C6B-AC96-CE43DB4151F6}" type="pres">
      <dgm:prSet presAssocID="{ECDD9028-63B4-467E-BAFF-A77F1A5D5B7E}" presName="cycle" presStyleCnt="0">
        <dgm:presLayoutVars>
          <dgm:dir/>
          <dgm:resizeHandles val="exact"/>
        </dgm:presLayoutVars>
      </dgm:prSet>
      <dgm:spPr/>
      <dgm:t>
        <a:bodyPr/>
        <a:lstStyle/>
        <a:p>
          <a:pPr rtl="1"/>
          <a:endParaRPr lang="ar-SA"/>
        </a:p>
      </dgm:t>
    </dgm:pt>
    <dgm:pt modelId="{9829B6CF-BC16-4A26-87DA-4D5CFC6FF54A}" type="pres">
      <dgm:prSet presAssocID="{29C24986-E3D4-4D39-A6C6-DAA9A69D99D2}" presName="node" presStyleLbl="node1" presStyleIdx="0" presStyleCnt="7" custScaleX="158852" custScaleY="132862" custRadScaleRad="101362" custRadScaleInc="9331">
        <dgm:presLayoutVars>
          <dgm:bulletEnabled val="1"/>
        </dgm:presLayoutVars>
      </dgm:prSet>
      <dgm:spPr>
        <a:prstGeom prst="ellipse">
          <a:avLst/>
        </a:prstGeom>
      </dgm:spPr>
      <dgm:t>
        <a:bodyPr/>
        <a:lstStyle/>
        <a:p>
          <a:pPr rtl="1"/>
          <a:endParaRPr lang="ar-SA"/>
        </a:p>
      </dgm:t>
    </dgm:pt>
    <dgm:pt modelId="{F03B14E1-55F0-4827-B4CD-D8013EC429B8}" type="pres">
      <dgm:prSet presAssocID="{3C060686-B648-4D2C-B780-643B18A0B165}" presName="sibTrans" presStyleLbl="sibTrans2D1" presStyleIdx="0" presStyleCnt="7"/>
      <dgm:spPr>
        <a:prstGeom prst="rightArrow">
          <a:avLst>
            <a:gd name="adj1" fmla="val 60000"/>
            <a:gd name="adj2" fmla="val 50000"/>
          </a:avLst>
        </a:prstGeom>
      </dgm:spPr>
      <dgm:t>
        <a:bodyPr/>
        <a:lstStyle/>
        <a:p>
          <a:pPr rtl="1"/>
          <a:endParaRPr lang="ar-SA"/>
        </a:p>
      </dgm:t>
    </dgm:pt>
    <dgm:pt modelId="{0CACD0D0-DCFE-4787-A415-870811F5E1D1}" type="pres">
      <dgm:prSet presAssocID="{3C060686-B648-4D2C-B780-643B18A0B165}" presName="connectorText" presStyleLbl="sibTrans2D1" presStyleIdx="0" presStyleCnt="7"/>
      <dgm:spPr/>
      <dgm:t>
        <a:bodyPr/>
        <a:lstStyle/>
        <a:p>
          <a:pPr rtl="1"/>
          <a:endParaRPr lang="ar-SA"/>
        </a:p>
      </dgm:t>
    </dgm:pt>
    <dgm:pt modelId="{82884E22-72B1-4517-ADEF-19D00C3865A0}" type="pres">
      <dgm:prSet presAssocID="{7E87181E-D726-4B23-BA88-8C83182CBA91}" presName="node" presStyleLbl="node1" presStyleIdx="1" presStyleCnt="7" custScaleX="109302" custScaleY="82959">
        <dgm:presLayoutVars>
          <dgm:bulletEnabled val="1"/>
        </dgm:presLayoutVars>
      </dgm:prSet>
      <dgm:spPr>
        <a:prstGeom prst="ellipse">
          <a:avLst/>
        </a:prstGeom>
      </dgm:spPr>
      <dgm:t>
        <a:bodyPr/>
        <a:lstStyle/>
        <a:p>
          <a:pPr rtl="1"/>
          <a:endParaRPr lang="ar-SA"/>
        </a:p>
      </dgm:t>
    </dgm:pt>
    <dgm:pt modelId="{732C203E-5161-4F39-B7D9-58792BD04BE2}" type="pres">
      <dgm:prSet presAssocID="{10967BBA-DE68-409E-BB23-F521DED8D604}" presName="sibTrans" presStyleLbl="sibTrans2D1" presStyleIdx="1" presStyleCnt="7"/>
      <dgm:spPr>
        <a:prstGeom prst="rightArrow">
          <a:avLst>
            <a:gd name="adj1" fmla="val 60000"/>
            <a:gd name="adj2" fmla="val 50000"/>
          </a:avLst>
        </a:prstGeom>
      </dgm:spPr>
      <dgm:t>
        <a:bodyPr/>
        <a:lstStyle/>
        <a:p>
          <a:pPr rtl="1"/>
          <a:endParaRPr lang="ar-SA"/>
        </a:p>
      </dgm:t>
    </dgm:pt>
    <dgm:pt modelId="{AB314BE2-6E03-43BC-B824-1A72128539FA}" type="pres">
      <dgm:prSet presAssocID="{10967BBA-DE68-409E-BB23-F521DED8D604}" presName="connectorText" presStyleLbl="sibTrans2D1" presStyleIdx="1" presStyleCnt="7"/>
      <dgm:spPr/>
      <dgm:t>
        <a:bodyPr/>
        <a:lstStyle/>
        <a:p>
          <a:pPr rtl="1"/>
          <a:endParaRPr lang="ar-SA"/>
        </a:p>
      </dgm:t>
    </dgm:pt>
    <dgm:pt modelId="{D8B4E9CB-ECD6-4DF4-A0D0-787ACC94F8AF}" type="pres">
      <dgm:prSet presAssocID="{5EED0912-5A29-47EA-9118-077DEC3DA08F}" presName="node" presStyleLbl="node1" presStyleIdx="2" presStyleCnt="7" custScaleX="144566" custScaleY="122422">
        <dgm:presLayoutVars>
          <dgm:bulletEnabled val="1"/>
        </dgm:presLayoutVars>
      </dgm:prSet>
      <dgm:spPr>
        <a:prstGeom prst="ellipse">
          <a:avLst/>
        </a:prstGeom>
      </dgm:spPr>
      <dgm:t>
        <a:bodyPr/>
        <a:lstStyle/>
        <a:p>
          <a:pPr rtl="1"/>
          <a:endParaRPr lang="ar-SA"/>
        </a:p>
      </dgm:t>
    </dgm:pt>
    <dgm:pt modelId="{E256D089-A697-47A6-91B5-F0F8284AEB6B}" type="pres">
      <dgm:prSet presAssocID="{FA531C10-22C0-4C1B-B4B1-461CCC272E27}" presName="sibTrans" presStyleLbl="sibTrans2D1" presStyleIdx="2" presStyleCnt="7"/>
      <dgm:spPr>
        <a:prstGeom prst="rightArrow">
          <a:avLst>
            <a:gd name="adj1" fmla="val 60000"/>
            <a:gd name="adj2" fmla="val 50000"/>
          </a:avLst>
        </a:prstGeom>
      </dgm:spPr>
      <dgm:t>
        <a:bodyPr/>
        <a:lstStyle/>
        <a:p>
          <a:pPr rtl="1"/>
          <a:endParaRPr lang="ar-SA"/>
        </a:p>
      </dgm:t>
    </dgm:pt>
    <dgm:pt modelId="{85A1BB64-9637-430C-82A0-E94CD914AC80}" type="pres">
      <dgm:prSet presAssocID="{FA531C10-22C0-4C1B-B4B1-461CCC272E27}" presName="connectorText" presStyleLbl="sibTrans2D1" presStyleIdx="2" presStyleCnt="7"/>
      <dgm:spPr/>
      <dgm:t>
        <a:bodyPr/>
        <a:lstStyle/>
        <a:p>
          <a:pPr rtl="1"/>
          <a:endParaRPr lang="ar-SA"/>
        </a:p>
      </dgm:t>
    </dgm:pt>
    <dgm:pt modelId="{482979E9-B2BF-40A0-AD3B-E89F5C3A127C}" type="pres">
      <dgm:prSet presAssocID="{391DA66B-E984-4190-9F5F-59AB5CC4ECC9}" presName="node" presStyleLbl="node1" presStyleIdx="3" presStyleCnt="7" custRadScaleRad="104116" custRadScaleInc="943">
        <dgm:presLayoutVars>
          <dgm:bulletEnabled val="1"/>
        </dgm:presLayoutVars>
      </dgm:prSet>
      <dgm:spPr>
        <a:prstGeom prst="ellipse">
          <a:avLst/>
        </a:prstGeom>
      </dgm:spPr>
      <dgm:t>
        <a:bodyPr/>
        <a:lstStyle/>
        <a:p>
          <a:pPr rtl="1"/>
          <a:endParaRPr lang="ar-SA"/>
        </a:p>
      </dgm:t>
    </dgm:pt>
    <dgm:pt modelId="{44ED2481-8A98-4BAA-9C89-36BF79468DB1}" type="pres">
      <dgm:prSet presAssocID="{C37E9022-6FD0-4E91-A739-48DCD3A9C47E}" presName="sibTrans" presStyleLbl="sibTrans2D1" presStyleIdx="3" presStyleCnt="7"/>
      <dgm:spPr>
        <a:prstGeom prst="rightArrow">
          <a:avLst>
            <a:gd name="adj1" fmla="val 60000"/>
            <a:gd name="adj2" fmla="val 50000"/>
          </a:avLst>
        </a:prstGeom>
      </dgm:spPr>
      <dgm:t>
        <a:bodyPr/>
        <a:lstStyle/>
        <a:p>
          <a:pPr rtl="1"/>
          <a:endParaRPr lang="ar-SA"/>
        </a:p>
      </dgm:t>
    </dgm:pt>
    <dgm:pt modelId="{60C9E5FD-E917-4C3E-A684-AE46B3757B80}" type="pres">
      <dgm:prSet presAssocID="{C37E9022-6FD0-4E91-A739-48DCD3A9C47E}" presName="connectorText" presStyleLbl="sibTrans2D1" presStyleIdx="3" presStyleCnt="7"/>
      <dgm:spPr/>
      <dgm:t>
        <a:bodyPr/>
        <a:lstStyle/>
        <a:p>
          <a:pPr rtl="1"/>
          <a:endParaRPr lang="ar-SA"/>
        </a:p>
      </dgm:t>
    </dgm:pt>
    <dgm:pt modelId="{9FF0E861-A962-42A7-B6A7-CFD6FFC53EFF}" type="pres">
      <dgm:prSet presAssocID="{CCAD0D08-705B-49FA-AC0A-6660082C998D}" presName="node" presStyleLbl="node1" presStyleIdx="4" presStyleCnt="7">
        <dgm:presLayoutVars>
          <dgm:bulletEnabled val="1"/>
        </dgm:presLayoutVars>
      </dgm:prSet>
      <dgm:spPr>
        <a:prstGeom prst="ellipse">
          <a:avLst/>
        </a:prstGeom>
      </dgm:spPr>
      <dgm:t>
        <a:bodyPr/>
        <a:lstStyle/>
        <a:p>
          <a:pPr rtl="1"/>
          <a:endParaRPr lang="ar-SA"/>
        </a:p>
      </dgm:t>
    </dgm:pt>
    <dgm:pt modelId="{89B857BB-6876-4E23-8BBB-3776AEE7AA66}" type="pres">
      <dgm:prSet presAssocID="{574ABF1C-B258-40BA-9AA5-384A3E510AC1}" presName="sibTrans" presStyleLbl="sibTrans2D1" presStyleIdx="4" presStyleCnt="7"/>
      <dgm:spPr>
        <a:prstGeom prst="rightArrow">
          <a:avLst>
            <a:gd name="adj1" fmla="val 60000"/>
            <a:gd name="adj2" fmla="val 50000"/>
          </a:avLst>
        </a:prstGeom>
      </dgm:spPr>
      <dgm:t>
        <a:bodyPr/>
        <a:lstStyle/>
        <a:p>
          <a:pPr rtl="1"/>
          <a:endParaRPr lang="ar-SA"/>
        </a:p>
      </dgm:t>
    </dgm:pt>
    <dgm:pt modelId="{AE08FD4A-B479-445B-BE28-F873BAD00FA0}" type="pres">
      <dgm:prSet presAssocID="{574ABF1C-B258-40BA-9AA5-384A3E510AC1}" presName="connectorText" presStyleLbl="sibTrans2D1" presStyleIdx="4" presStyleCnt="7"/>
      <dgm:spPr/>
      <dgm:t>
        <a:bodyPr/>
        <a:lstStyle/>
        <a:p>
          <a:pPr rtl="1"/>
          <a:endParaRPr lang="ar-SA"/>
        </a:p>
      </dgm:t>
    </dgm:pt>
    <dgm:pt modelId="{615FD0CD-1107-4398-9282-1D00A1B6B4D1}" type="pres">
      <dgm:prSet presAssocID="{CDCEA186-269B-4656-A057-89D7BEBCE1C2}" presName="node" presStyleLbl="node1" presStyleIdx="5" presStyleCnt="7">
        <dgm:presLayoutVars>
          <dgm:bulletEnabled val="1"/>
        </dgm:presLayoutVars>
      </dgm:prSet>
      <dgm:spPr>
        <a:prstGeom prst="ellipse">
          <a:avLst/>
        </a:prstGeom>
      </dgm:spPr>
      <dgm:t>
        <a:bodyPr/>
        <a:lstStyle/>
        <a:p>
          <a:pPr rtl="1"/>
          <a:endParaRPr lang="ar-SA"/>
        </a:p>
      </dgm:t>
    </dgm:pt>
    <dgm:pt modelId="{21DDB905-2DE3-45F5-AC5F-DCB574F33B60}" type="pres">
      <dgm:prSet presAssocID="{9B9FC250-DD03-4225-A453-73E22F85EA94}" presName="sibTrans" presStyleLbl="sibTrans2D1" presStyleIdx="5" presStyleCnt="7"/>
      <dgm:spPr>
        <a:prstGeom prst="rightArrow">
          <a:avLst>
            <a:gd name="adj1" fmla="val 60000"/>
            <a:gd name="adj2" fmla="val 50000"/>
          </a:avLst>
        </a:prstGeom>
      </dgm:spPr>
      <dgm:t>
        <a:bodyPr/>
        <a:lstStyle/>
        <a:p>
          <a:pPr rtl="1"/>
          <a:endParaRPr lang="ar-SA"/>
        </a:p>
      </dgm:t>
    </dgm:pt>
    <dgm:pt modelId="{17B0D31D-A507-408F-86EB-6C7DEC0BD253}" type="pres">
      <dgm:prSet presAssocID="{9B9FC250-DD03-4225-A453-73E22F85EA94}" presName="connectorText" presStyleLbl="sibTrans2D1" presStyleIdx="5" presStyleCnt="7"/>
      <dgm:spPr/>
      <dgm:t>
        <a:bodyPr/>
        <a:lstStyle/>
        <a:p>
          <a:pPr rtl="1"/>
          <a:endParaRPr lang="ar-SA"/>
        </a:p>
      </dgm:t>
    </dgm:pt>
    <dgm:pt modelId="{838FDF41-AA1B-403C-A565-0B18441EBC24}" type="pres">
      <dgm:prSet presAssocID="{96740014-2968-47FD-A83D-9304F22824A6}" presName="node" presStyleLbl="node1" presStyleIdx="6" presStyleCnt="7" custScaleX="122483" custScaleY="133269">
        <dgm:presLayoutVars>
          <dgm:bulletEnabled val="1"/>
        </dgm:presLayoutVars>
      </dgm:prSet>
      <dgm:spPr>
        <a:prstGeom prst="ellipse">
          <a:avLst/>
        </a:prstGeom>
      </dgm:spPr>
      <dgm:t>
        <a:bodyPr/>
        <a:lstStyle/>
        <a:p>
          <a:pPr rtl="1"/>
          <a:endParaRPr lang="ar-SA"/>
        </a:p>
      </dgm:t>
    </dgm:pt>
    <dgm:pt modelId="{A982F8BF-8DBE-40EC-9490-B79595D18445}" type="pres">
      <dgm:prSet presAssocID="{0BA8F1C9-58E7-401D-95D8-A9E8888E98AE}" presName="sibTrans" presStyleLbl="sibTrans2D1" presStyleIdx="6" presStyleCnt="7"/>
      <dgm:spPr>
        <a:prstGeom prst="rightArrow">
          <a:avLst>
            <a:gd name="adj1" fmla="val 60000"/>
            <a:gd name="adj2" fmla="val 50000"/>
          </a:avLst>
        </a:prstGeom>
      </dgm:spPr>
      <dgm:t>
        <a:bodyPr/>
        <a:lstStyle/>
        <a:p>
          <a:pPr rtl="1"/>
          <a:endParaRPr lang="ar-SA"/>
        </a:p>
      </dgm:t>
    </dgm:pt>
    <dgm:pt modelId="{40E16C2F-FF15-4781-93E2-2C430C207561}" type="pres">
      <dgm:prSet presAssocID="{0BA8F1C9-58E7-401D-95D8-A9E8888E98AE}" presName="connectorText" presStyleLbl="sibTrans2D1" presStyleIdx="6" presStyleCnt="7"/>
      <dgm:spPr/>
      <dgm:t>
        <a:bodyPr/>
        <a:lstStyle/>
        <a:p>
          <a:pPr rtl="1"/>
          <a:endParaRPr lang="ar-SA"/>
        </a:p>
      </dgm:t>
    </dgm:pt>
  </dgm:ptLst>
  <dgm:cxnLst>
    <dgm:cxn modelId="{4C24364D-5D77-4AD2-B471-824C53612B4F}" type="presOf" srcId="{3C060686-B648-4D2C-B780-643B18A0B165}" destId="{F03B14E1-55F0-4827-B4CD-D8013EC429B8}" srcOrd="0" destOrd="0" presId="urn:microsoft.com/office/officeart/2005/8/layout/cycle2"/>
    <dgm:cxn modelId="{CDCCEE97-8D61-4A83-B45A-0C927237049E}" type="presOf" srcId="{C37E9022-6FD0-4E91-A739-48DCD3A9C47E}" destId="{44ED2481-8A98-4BAA-9C89-36BF79468DB1}" srcOrd="0" destOrd="0" presId="urn:microsoft.com/office/officeart/2005/8/layout/cycle2"/>
    <dgm:cxn modelId="{737DB84C-8EF7-4A77-81AB-8321342164E6}" srcId="{ECDD9028-63B4-467E-BAFF-A77F1A5D5B7E}" destId="{CCAD0D08-705B-49FA-AC0A-6660082C998D}" srcOrd="4" destOrd="0" parTransId="{0057B201-65D3-400A-AE13-EE858FF36DA1}" sibTransId="{574ABF1C-B258-40BA-9AA5-384A3E510AC1}"/>
    <dgm:cxn modelId="{81F01B87-E14C-4A8D-91FA-5E09CC8765A0}" srcId="{ECDD9028-63B4-467E-BAFF-A77F1A5D5B7E}" destId="{29C24986-E3D4-4D39-A6C6-DAA9A69D99D2}" srcOrd="0" destOrd="0" parTransId="{5DA48D72-28AA-47EA-B9CA-8E289B877ACA}" sibTransId="{3C060686-B648-4D2C-B780-643B18A0B165}"/>
    <dgm:cxn modelId="{44912B13-41E6-4D52-BCE4-F937BCC80D4B}" srcId="{ECDD9028-63B4-467E-BAFF-A77F1A5D5B7E}" destId="{96740014-2968-47FD-A83D-9304F22824A6}" srcOrd="6" destOrd="0" parTransId="{125F72B7-FA77-4CC7-8877-B0C097CDA324}" sibTransId="{0BA8F1C9-58E7-401D-95D8-A9E8888E98AE}"/>
    <dgm:cxn modelId="{E62D8918-757F-412A-A6AB-9ABD43AB5400}" type="presOf" srcId="{FA531C10-22C0-4C1B-B4B1-461CCC272E27}" destId="{E256D089-A697-47A6-91B5-F0F8284AEB6B}" srcOrd="0" destOrd="0" presId="urn:microsoft.com/office/officeart/2005/8/layout/cycle2"/>
    <dgm:cxn modelId="{A0BF26CE-C841-4E6A-B5F0-B265579C4ED4}" type="presOf" srcId="{391DA66B-E984-4190-9F5F-59AB5CC4ECC9}" destId="{482979E9-B2BF-40A0-AD3B-E89F5C3A127C}" srcOrd="0" destOrd="0" presId="urn:microsoft.com/office/officeart/2005/8/layout/cycle2"/>
    <dgm:cxn modelId="{CAC8B4DD-4017-4AE8-9071-D3C24E58F494}" type="presOf" srcId="{ECDD9028-63B4-467E-BAFF-A77F1A5D5B7E}" destId="{A1D42F98-ED10-4C6B-AC96-CE43DB4151F6}" srcOrd="0" destOrd="0" presId="urn:microsoft.com/office/officeart/2005/8/layout/cycle2"/>
    <dgm:cxn modelId="{F696ED6D-2B34-4185-9103-CF9AE8642F84}" srcId="{ECDD9028-63B4-467E-BAFF-A77F1A5D5B7E}" destId="{391DA66B-E984-4190-9F5F-59AB5CC4ECC9}" srcOrd="3" destOrd="0" parTransId="{19A20521-B1A5-4A63-8061-77462285DD26}" sibTransId="{C37E9022-6FD0-4E91-A739-48DCD3A9C47E}"/>
    <dgm:cxn modelId="{1D1FE21D-BE09-47C5-8B0F-CEE0A9BEA8C6}" type="presOf" srcId="{FA531C10-22C0-4C1B-B4B1-461CCC272E27}" destId="{85A1BB64-9637-430C-82A0-E94CD914AC80}" srcOrd="1" destOrd="0" presId="urn:microsoft.com/office/officeart/2005/8/layout/cycle2"/>
    <dgm:cxn modelId="{5492F9F7-2851-43C3-B29F-8F60F7E69FE6}" type="presOf" srcId="{10967BBA-DE68-409E-BB23-F521DED8D604}" destId="{732C203E-5161-4F39-B7D9-58792BD04BE2}" srcOrd="0" destOrd="0" presId="urn:microsoft.com/office/officeart/2005/8/layout/cycle2"/>
    <dgm:cxn modelId="{6309D83D-C7FB-4AB4-B895-0EDF48DE5ABD}" type="presOf" srcId="{C37E9022-6FD0-4E91-A739-48DCD3A9C47E}" destId="{60C9E5FD-E917-4C3E-A684-AE46B3757B80}" srcOrd="1" destOrd="0" presId="urn:microsoft.com/office/officeart/2005/8/layout/cycle2"/>
    <dgm:cxn modelId="{CB7F96E3-10E2-4618-9F86-F1CD32AEA03E}" type="presOf" srcId="{29C24986-E3D4-4D39-A6C6-DAA9A69D99D2}" destId="{9829B6CF-BC16-4A26-87DA-4D5CFC6FF54A}" srcOrd="0" destOrd="0" presId="urn:microsoft.com/office/officeart/2005/8/layout/cycle2"/>
    <dgm:cxn modelId="{358ABC9B-8261-4A8F-8796-686E8523399A}" type="presOf" srcId="{9B9FC250-DD03-4225-A453-73E22F85EA94}" destId="{21DDB905-2DE3-45F5-AC5F-DCB574F33B60}" srcOrd="0" destOrd="0" presId="urn:microsoft.com/office/officeart/2005/8/layout/cycle2"/>
    <dgm:cxn modelId="{BDDCE088-70CE-4138-83FF-A1F7ECA36552}" type="presOf" srcId="{9B9FC250-DD03-4225-A453-73E22F85EA94}" destId="{17B0D31D-A507-408F-86EB-6C7DEC0BD253}" srcOrd="1" destOrd="0" presId="urn:microsoft.com/office/officeart/2005/8/layout/cycle2"/>
    <dgm:cxn modelId="{2E7B8617-ED46-4277-8C0A-1CFD05ABBA3B}" type="presOf" srcId="{96740014-2968-47FD-A83D-9304F22824A6}" destId="{838FDF41-AA1B-403C-A565-0B18441EBC24}" srcOrd="0" destOrd="0" presId="urn:microsoft.com/office/officeart/2005/8/layout/cycle2"/>
    <dgm:cxn modelId="{2E0866CB-89F1-401B-8E01-83B7DDCBDE53}" type="presOf" srcId="{0BA8F1C9-58E7-401D-95D8-A9E8888E98AE}" destId="{A982F8BF-8DBE-40EC-9490-B79595D18445}" srcOrd="0" destOrd="0" presId="urn:microsoft.com/office/officeart/2005/8/layout/cycle2"/>
    <dgm:cxn modelId="{80DF680E-D3F6-451B-91D5-AAA9A2A37A40}" srcId="{ECDD9028-63B4-467E-BAFF-A77F1A5D5B7E}" destId="{CDCEA186-269B-4656-A057-89D7BEBCE1C2}" srcOrd="5" destOrd="0" parTransId="{1FFB72C5-2532-4C75-9491-5AB70D1DBBAC}" sibTransId="{9B9FC250-DD03-4225-A453-73E22F85EA94}"/>
    <dgm:cxn modelId="{82BBB354-E3D2-4348-A748-AB1946449930}" type="presOf" srcId="{0BA8F1C9-58E7-401D-95D8-A9E8888E98AE}" destId="{40E16C2F-FF15-4781-93E2-2C430C207561}" srcOrd="1" destOrd="0" presId="urn:microsoft.com/office/officeart/2005/8/layout/cycle2"/>
    <dgm:cxn modelId="{831C69D1-8219-4EBE-B504-00E76BE984FE}" type="presOf" srcId="{5EED0912-5A29-47EA-9118-077DEC3DA08F}" destId="{D8B4E9CB-ECD6-4DF4-A0D0-787ACC94F8AF}" srcOrd="0" destOrd="0" presId="urn:microsoft.com/office/officeart/2005/8/layout/cycle2"/>
    <dgm:cxn modelId="{3146DEFE-BAA6-4E3E-ABE9-0457F6BF9BC1}" type="presOf" srcId="{574ABF1C-B258-40BA-9AA5-384A3E510AC1}" destId="{AE08FD4A-B479-445B-BE28-F873BAD00FA0}" srcOrd="1" destOrd="0" presId="urn:microsoft.com/office/officeart/2005/8/layout/cycle2"/>
    <dgm:cxn modelId="{95C11FDF-5924-4163-B2C6-4F86579F71E4}" type="presOf" srcId="{CDCEA186-269B-4656-A057-89D7BEBCE1C2}" destId="{615FD0CD-1107-4398-9282-1D00A1B6B4D1}" srcOrd="0" destOrd="0" presId="urn:microsoft.com/office/officeart/2005/8/layout/cycle2"/>
    <dgm:cxn modelId="{CBA929D3-B79B-471E-AA48-67814320BAEC}" srcId="{ECDD9028-63B4-467E-BAFF-A77F1A5D5B7E}" destId="{7E87181E-D726-4B23-BA88-8C83182CBA91}" srcOrd="1" destOrd="0" parTransId="{7E2FA750-1B42-485B-8B9B-EA1DB06DDEF3}" sibTransId="{10967BBA-DE68-409E-BB23-F521DED8D604}"/>
    <dgm:cxn modelId="{FD0CE2C6-5F33-4A71-906D-FAEDB2C77E7C}" type="presOf" srcId="{3C060686-B648-4D2C-B780-643B18A0B165}" destId="{0CACD0D0-DCFE-4787-A415-870811F5E1D1}" srcOrd="1" destOrd="0" presId="urn:microsoft.com/office/officeart/2005/8/layout/cycle2"/>
    <dgm:cxn modelId="{E788681B-7DD9-4A31-85B1-99BA05E82960}" type="presOf" srcId="{10967BBA-DE68-409E-BB23-F521DED8D604}" destId="{AB314BE2-6E03-43BC-B824-1A72128539FA}" srcOrd="1" destOrd="0" presId="urn:microsoft.com/office/officeart/2005/8/layout/cycle2"/>
    <dgm:cxn modelId="{63642BAA-C3DC-4304-B5D7-E7198CFC33C4}" type="presOf" srcId="{CCAD0D08-705B-49FA-AC0A-6660082C998D}" destId="{9FF0E861-A962-42A7-B6A7-CFD6FFC53EFF}" srcOrd="0" destOrd="0" presId="urn:microsoft.com/office/officeart/2005/8/layout/cycle2"/>
    <dgm:cxn modelId="{A9089526-0FEF-42B9-99D6-57D1B779A1FF}" srcId="{ECDD9028-63B4-467E-BAFF-A77F1A5D5B7E}" destId="{5EED0912-5A29-47EA-9118-077DEC3DA08F}" srcOrd="2" destOrd="0" parTransId="{EC668143-0840-42EA-B052-52890FAEA27D}" sibTransId="{FA531C10-22C0-4C1B-B4B1-461CCC272E27}"/>
    <dgm:cxn modelId="{681ABB2E-6AB8-4B3F-BDC3-996A70FB0628}" type="presOf" srcId="{7E87181E-D726-4B23-BA88-8C83182CBA91}" destId="{82884E22-72B1-4517-ADEF-19D00C3865A0}" srcOrd="0" destOrd="0" presId="urn:microsoft.com/office/officeart/2005/8/layout/cycle2"/>
    <dgm:cxn modelId="{0CC12EA5-696D-499D-952C-4E25AE123653}" type="presOf" srcId="{574ABF1C-B258-40BA-9AA5-384A3E510AC1}" destId="{89B857BB-6876-4E23-8BBB-3776AEE7AA66}" srcOrd="0" destOrd="0" presId="urn:microsoft.com/office/officeart/2005/8/layout/cycle2"/>
    <dgm:cxn modelId="{680B574F-A83E-44C4-BC4A-675C424C3C06}" type="presParOf" srcId="{A1D42F98-ED10-4C6B-AC96-CE43DB4151F6}" destId="{9829B6CF-BC16-4A26-87DA-4D5CFC6FF54A}" srcOrd="0" destOrd="0" presId="urn:microsoft.com/office/officeart/2005/8/layout/cycle2"/>
    <dgm:cxn modelId="{E5F498DC-EE9E-4EB5-9FA6-D337F3EC0C57}" type="presParOf" srcId="{A1D42F98-ED10-4C6B-AC96-CE43DB4151F6}" destId="{F03B14E1-55F0-4827-B4CD-D8013EC429B8}" srcOrd="1" destOrd="0" presId="urn:microsoft.com/office/officeart/2005/8/layout/cycle2"/>
    <dgm:cxn modelId="{1294B48E-9C7C-40B6-843F-4DA259DDAB57}" type="presParOf" srcId="{F03B14E1-55F0-4827-B4CD-D8013EC429B8}" destId="{0CACD0D0-DCFE-4787-A415-870811F5E1D1}" srcOrd="0" destOrd="0" presId="urn:microsoft.com/office/officeart/2005/8/layout/cycle2"/>
    <dgm:cxn modelId="{60CC86AB-ADB7-4B20-AA8C-B52DE00C19D7}" type="presParOf" srcId="{A1D42F98-ED10-4C6B-AC96-CE43DB4151F6}" destId="{82884E22-72B1-4517-ADEF-19D00C3865A0}" srcOrd="2" destOrd="0" presId="urn:microsoft.com/office/officeart/2005/8/layout/cycle2"/>
    <dgm:cxn modelId="{FBED2519-E4BD-475B-BEDC-683AE7A2041B}" type="presParOf" srcId="{A1D42F98-ED10-4C6B-AC96-CE43DB4151F6}" destId="{732C203E-5161-4F39-B7D9-58792BD04BE2}" srcOrd="3" destOrd="0" presId="urn:microsoft.com/office/officeart/2005/8/layout/cycle2"/>
    <dgm:cxn modelId="{A0F40884-F61C-4916-87D7-5A16C208A5E2}" type="presParOf" srcId="{732C203E-5161-4F39-B7D9-58792BD04BE2}" destId="{AB314BE2-6E03-43BC-B824-1A72128539FA}" srcOrd="0" destOrd="0" presId="urn:microsoft.com/office/officeart/2005/8/layout/cycle2"/>
    <dgm:cxn modelId="{81B24E0B-33D8-4276-9C40-628486EF62B6}" type="presParOf" srcId="{A1D42F98-ED10-4C6B-AC96-CE43DB4151F6}" destId="{D8B4E9CB-ECD6-4DF4-A0D0-787ACC94F8AF}" srcOrd="4" destOrd="0" presId="urn:microsoft.com/office/officeart/2005/8/layout/cycle2"/>
    <dgm:cxn modelId="{D9C5C2C0-1AF3-473F-BB3F-E14BE584FF47}" type="presParOf" srcId="{A1D42F98-ED10-4C6B-AC96-CE43DB4151F6}" destId="{E256D089-A697-47A6-91B5-F0F8284AEB6B}" srcOrd="5" destOrd="0" presId="urn:microsoft.com/office/officeart/2005/8/layout/cycle2"/>
    <dgm:cxn modelId="{C92CAA44-FE9E-4DC6-A1C9-2995D24C4362}" type="presParOf" srcId="{E256D089-A697-47A6-91B5-F0F8284AEB6B}" destId="{85A1BB64-9637-430C-82A0-E94CD914AC80}" srcOrd="0" destOrd="0" presId="urn:microsoft.com/office/officeart/2005/8/layout/cycle2"/>
    <dgm:cxn modelId="{8A8B03FD-8F43-4B22-9C43-308EB3A256D2}" type="presParOf" srcId="{A1D42F98-ED10-4C6B-AC96-CE43DB4151F6}" destId="{482979E9-B2BF-40A0-AD3B-E89F5C3A127C}" srcOrd="6" destOrd="0" presId="urn:microsoft.com/office/officeart/2005/8/layout/cycle2"/>
    <dgm:cxn modelId="{2336C813-28C7-4EBD-B2DA-FE86C0BAB2AB}" type="presParOf" srcId="{A1D42F98-ED10-4C6B-AC96-CE43DB4151F6}" destId="{44ED2481-8A98-4BAA-9C89-36BF79468DB1}" srcOrd="7" destOrd="0" presId="urn:microsoft.com/office/officeart/2005/8/layout/cycle2"/>
    <dgm:cxn modelId="{29FE2044-945B-4B9F-925D-24DD65B585DE}" type="presParOf" srcId="{44ED2481-8A98-4BAA-9C89-36BF79468DB1}" destId="{60C9E5FD-E917-4C3E-A684-AE46B3757B80}" srcOrd="0" destOrd="0" presId="urn:microsoft.com/office/officeart/2005/8/layout/cycle2"/>
    <dgm:cxn modelId="{E2926133-29A1-4EDF-A079-E1D507B22A2A}" type="presParOf" srcId="{A1D42F98-ED10-4C6B-AC96-CE43DB4151F6}" destId="{9FF0E861-A962-42A7-B6A7-CFD6FFC53EFF}" srcOrd="8" destOrd="0" presId="urn:microsoft.com/office/officeart/2005/8/layout/cycle2"/>
    <dgm:cxn modelId="{14A9172D-C058-4907-A789-D5BFD9BAB9BD}" type="presParOf" srcId="{A1D42F98-ED10-4C6B-AC96-CE43DB4151F6}" destId="{89B857BB-6876-4E23-8BBB-3776AEE7AA66}" srcOrd="9" destOrd="0" presId="urn:microsoft.com/office/officeart/2005/8/layout/cycle2"/>
    <dgm:cxn modelId="{AD0CC555-1BB0-4934-A64B-430B52F78EBB}" type="presParOf" srcId="{89B857BB-6876-4E23-8BBB-3776AEE7AA66}" destId="{AE08FD4A-B479-445B-BE28-F873BAD00FA0}" srcOrd="0" destOrd="0" presId="urn:microsoft.com/office/officeart/2005/8/layout/cycle2"/>
    <dgm:cxn modelId="{166AEF16-3443-435B-9309-D5C9F82F797C}" type="presParOf" srcId="{A1D42F98-ED10-4C6B-AC96-CE43DB4151F6}" destId="{615FD0CD-1107-4398-9282-1D00A1B6B4D1}" srcOrd="10" destOrd="0" presId="urn:microsoft.com/office/officeart/2005/8/layout/cycle2"/>
    <dgm:cxn modelId="{18C413EC-2D34-4831-8AD8-B82630713503}" type="presParOf" srcId="{A1D42F98-ED10-4C6B-AC96-CE43DB4151F6}" destId="{21DDB905-2DE3-45F5-AC5F-DCB574F33B60}" srcOrd="11" destOrd="0" presId="urn:microsoft.com/office/officeart/2005/8/layout/cycle2"/>
    <dgm:cxn modelId="{E259F597-E8F1-4443-B470-1BC897BF85F0}" type="presParOf" srcId="{21DDB905-2DE3-45F5-AC5F-DCB574F33B60}" destId="{17B0D31D-A507-408F-86EB-6C7DEC0BD253}" srcOrd="0" destOrd="0" presId="urn:microsoft.com/office/officeart/2005/8/layout/cycle2"/>
    <dgm:cxn modelId="{50A76C8B-243B-4577-AA27-07B428FCC279}" type="presParOf" srcId="{A1D42F98-ED10-4C6B-AC96-CE43DB4151F6}" destId="{838FDF41-AA1B-403C-A565-0B18441EBC24}" srcOrd="12" destOrd="0" presId="urn:microsoft.com/office/officeart/2005/8/layout/cycle2"/>
    <dgm:cxn modelId="{B08E9CDE-9538-4160-A0FF-697C39FF350F}" type="presParOf" srcId="{A1D42F98-ED10-4C6B-AC96-CE43DB4151F6}" destId="{A982F8BF-8DBE-40EC-9490-B79595D18445}" srcOrd="13" destOrd="0" presId="urn:microsoft.com/office/officeart/2005/8/layout/cycle2"/>
    <dgm:cxn modelId="{FAD2C07D-81BF-4DCA-98FD-6EAEB1CD3B93}" type="presParOf" srcId="{A982F8BF-8DBE-40EC-9490-B79595D18445}" destId="{40E16C2F-FF15-4781-93E2-2C430C20756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9B6CF-BC16-4A26-87DA-4D5CFC6FF54A}">
      <dsp:nvSpPr>
        <dsp:cNvPr id="0" name=""/>
        <dsp:cNvSpPr/>
      </dsp:nvSpPr>
      <dsp:spPr>
        <a:xfrm>
          <a:off x="2603725" y="-85110"/>
          <a:ext cx="1673895" cy="1400027"/>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0" u="none" kern="1200">
              <a:solidFill>
                <a:sysClr val="window" lastClr="FFFFFF"/>
              </a:solidFill>
              <a:latin typeface="Calibri"/>
              <a:ea typeface="+mn-ea"/>
              <a:cs typeface="+mn-cs"/>
            </a:rPr>
            <a:t>Data collection </a:t>
          </a:r>
          <a:endParaRPr lang="ar-SA" sz="1200" b="0" u="none" kern="1200">
            <a:solidFill>
              <a:sysClr val="window" lastClr="FFFFFF"/>
            </a:solidFill>
            <a:latin typeface="Calibri"/>
            <a:ea typeface="+mn-ea"/>
            <a:cs typeface="Arial" panose="020B0604020202020204" pitchFamily="34" charset="0"/>
          </a:endParaRPr>
        </a:p>
      </dsp:txBody>
      <dsp:txXfrm>
        <a:off x="2848861" y="119919"/>
        <a:ext cx="1183623" cy="989969"/>
      </dsp:txXfrm>
    </dsp:sp>
    <dsp:sp modelId="{F03B14E1-55F0-4827-B4CD-D8013EC429B8}">
      <dsp:nvSpPr>
        <dsp:cNvPr id="0" name=""/>
        <dsp:cNvSpPr/>
      </dsp:nvSpPr>
      <dsp:spPr>
        <a:xfrm rot="1619148">
          <a:off x="4184461" y="839162"/>
          <a:ext cx="91640"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a:off x="4185958" y="904052"/>
        <a:ext cx="64148" cy="213383"/>
      </dsp:txXfrm>
    </dsp:sp>
    <dsp:sp modelId="{82884E22-72B1-4517-ADEF-19D00C3865A0}">
      <dsp:nvSpPr>
        <dsp:cNvPr id="0" name=""/>
        <dsp:cNvSpPr/>
      </dsp:nvSpPr>
      <dsp:spPr>
        <a:xfrm>
          <a:off x="4211974" y="863818"/>
          <a:ext cx="1151764" cy="874176"/>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a:solidFill>
                <a:sysClr val="window" lastClr="FFFFFF"/>
              </a:solidFill>
              <a:latin typeface="Calibri"/>
              <a:ea typeface="+mn-ea"/>
              <a:cs typeface="+mn-cs"/>
            </a:rPr>
            <a:t>Analysis of present water demand</a:t>
          </a:r>
          <a:endParaRPr lang="ar-SA" sz="900" kern="1200">
            <a:solidFill>
              <a:sysClr val="window" lastClr="FFFFFF"/>
            </a:solidFill>
            <a:latin typeface="Calibri"/>
            <a:ea typeface="+mn-ea"/>
            <a:cs typeface="Arial" panose="020B0604020202020204" pitchFamily="34" charset="0"/>
          </a:endParaRPr>
        </a:p>
      </dsp:txBody>
      <dsp:txXfrm>
        <a:off x="4380646" y="991838"/>
        <a:ext cx="814420" cy="618136"/>
      </dsp:txXfrm>
    </dsp:sp>
    <dsp:sp modelId="{732C203E-5161-4F39-B7D9-58792BD04BE2}">
      <dsp:nvSpPr>
        <dsp:cNvPr id="0" name=""/>
        <dsp:cNvSpPr/>
      </dsp:nvSpPr>
      <dsp:spPr>
        <a:xfrm rot="4628571">
          <a:off x="4809226" y="1785336"/>
          <a:ext cx="259569"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a:off x="4839498" y="1818505"/>
        <a:ext cx="181698" cy="213383"/>
      </dsp:txXfrm>
    </dsp:sp>
    <dsp:sp modelId="{D8B4E9CB-ECD6-4DF4-A0D0-787ACC94F8AF}">
      <dsp:nvSpPr>
        <dsp:cNvPr id="0" name=""/>
        <dsp:cNvSpPr/>
      </dsp:nvSpPr>
      <dsp:spPr>
        <a:xfrm>
          <a:off x="4378000" y="2197334"/>
          <a:ext cx="1523357" cy="1290016"/>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a:solidFill>
                <a:sysClr val="window" lastClr="FFFFFF"/>
              </a:solidFill>
              <a:latin typeface="Calibri"/>
              <a:ea typeface="+mn-ea"/>
              <a:cs typeface="+mn-cs"/>
            </a:rPr>
            <a:t>Create the concept of clusters in the Governorate</a:t>
          </a:r>
          <a:endParaRPr lang="ar-SA" sz="900" kern="1200">
            <a:solidFill>
              <a:sysClr val="window" lastClr="FFFFFF"/>
            </a:solidFill>
            <a:latin typeface="Calibri"/>
            <a:ea typeface="+mn-ea"/>
            <a:cs typeface="Arial" panose="020B0604020202020204" pitchFamily="34" charset="0"/>
          </a:endParaRPr>
        </a:p>
      </dsp:txBody>
      <dsp:txXfrm>
        <a:off x="4601090" y="2386252"/>
        <a:ext cx="1077177" cy="912180"/>
      </dsp:txXfrm>
    </dsp:sp>
    <dsp:sp modelId="{E256D089-A697-47A6-91B5-F0F8284AEB6B}">
      <dsp:nvSpPr>
        <dsp:cNvPr id="0" name=""/>
        <dsp:cNvSpPr/>
      </dsp:nvSpPr>
      <dsp:spPr>
        <a:xfrm rot="7670850">
          <a:off x="4520621" y="3339764"/>
          <a:ext cx="188781"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rot="10800000">
        <a:off x="4566312" y="3388532"/>
        <a:ext cx="132147" cy="213383"/>
      </dsp:txXfrm>
    </dsp:sp>
    <dsp:sp modelId="{482979E9-B2BF-40A0-AD3B-E89F5C3A127C}">
      <dsp:nvSpPr>
        <dsp:cNvPr id="0" name=""/>
        <dsp:cNvSpPr/>
      </dsp:nvSpPr>
      <dsp:spPr>
        <a:xfrm>
          <a:off x="3652319" y="3551605"/>
          <a:ext cx="1053745" cy="1053745"/>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a:solidFill>
                <a:sysClr val="window" lastClr="FFFFFF"/>
              </a:solidFill>
              <a:latin typeface="Calibri"/>
              <a:ea typeface="+mn-ea"/>
              <a:cs typeface="+mn-cs"/>
            </a:rPr>
            <a:t>Estimation of future water demand      </a:t>
          </a:r>
          <a:endParaRPr lang="ar-SA" sz="900" kern="1200">
            <a:solidFill>
              <a:sysClr val="window" lastClr="FFFFFF"/>
            </a:solidFill>
            <a:latin typeface="Calibri"/>
            <a:ea typeface="+mn-ea"/>
            <a:cs typeface="Arial" panose="020B0604020202020204" pitchFamily="34" charset="0"/>
          </a:endParaRPr>
        </a:p>
      </dsp:txBody>
      <dsp:txXfrm>
        <a:off x="3806636" y="3705922"/>
        <a:ext cx="745111" cy="745111"/>
      </dsp:txXfrm>
    </dsp:sp>
    <dsp:sp modelId="{44ED2481-8A98-4BAA-9C89-36BF79468DB1}">
      <dsp:nvSpPr>
        <dsp:cNvPr id="0" name=""/>
        <dsp:cNvSpPr/>
      </dsp:nvSpPr>
      <dsp:spPr>
        <a:xfrm rot="10800000">
          <a:off x="3237847" y="3900658"/>
          <a:ext cx="292893"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rot="10800000">
        <a:off x="3325715" y="3971786"/>
        <a:ext cx="205025" cy="213383"/>
      </dsp:txXfrm>
    </dsp:sp>
    <dsp:sp modelId="{9FF0E861-A962-42A7-B6A7-CFD6FFC53EFF}">
      <dsp:nvSpPr>
        <dsp:cNvPr id="0" name=""/>
        <dsp:cNvSpPr/>
      </dsp:nvSpPr>
      <dsp:spPr>
        <a:xfrm>
          <a:off x="2045944" y="3551605"/>
          <a:ext cx="1053745" cy="1053745"/>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a:solidFill>
                <a:sysClr val="window" lastClr="FFFFFF"/>
              </a:solidFill>
              <a:latin typeface="Calibri"/>
              <a:ea typeface="+mn-ea"/>
              <a:cs typeface="+mn-cs"/>
            </a:rPr>
            <a:t>Estimation of future water gap.</a:t>
          </a:r>
          <a:endParaRPr lang="ar-SA" sz="900" kern="1200">
            <a:solidFill>
              <a:sysClr val="window" lastClr="FFFFFF"/>
            </a:solidFill>
            <a:latin typeface="Calibri"/>
            <a:ea typeface="+mn-ea"/>
            <a:cs typeface="Arial" panose="020B0604020202020204" pitchFamily="34" charset="0"/>
          </a:endParaRPr>
        </a:p>
      </dsp:txBody>
      <dsp:txXfrm>
        <a:off x="2200261" y="3705922"/>
        <a:ext cx="745111" cy="745111"/>
      </dsp:txXfrm>
    </dsp:sp>
    <dsp:sp modelId="{89B857BB-6876-4E23-8BBB-3776AEE7AA66}">
      <dsp:nvSpPr>
        <dsp:cNvPr id="0" name=""/>
        <dsp:cNvSpPr/>
      </dsp:nvSpPr>
      <dsp:spPr>
        <a:xfrm rot="13885714">
          <a:off x="1945113" y="3288775"/>
          <a:ext cx="279485"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rot="10800000">
        <a:off x="2013174" y="3392679"/>
        <a:ext cx="195640" cy="213383"/>
      </dsp:txXfrm>
    </dsp:sp>
    <dsp:sp modelId="{615FD0CD-1107-4398-9282-1D00A1B6B4D1}">
      <dsp:nvSpPr>
        <dsp:cNvPr id="0" name=""/>
        <dsp:cNvSpPr/>
      </dsp:nvSpPr>
      <dsp:spPr>
        <a:xfrm>
          <a:off x="1060159" y="2315470"/>
          <a:ext cx="1053745" cy="1053745"/>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dirty="0">
              <a:solidFill>
                <a:sysClr val="window" lastClr="FFFFFF"/>
              </a:solidFill>
              <a:latin typeface="Calibri"/>
              <a:ea typeface="+mn-ea"/>
              <a:cs typeface="+mn-cs"/>
            </a:rPr>
            <a:t> Investigate potential future water resources.</a:t>
          </a:r>
        </a:p>
      </dsp:txBody>
      <dsp:txXfrm>
        <a:off x="1214476" y="2469787"/>
        <a:ext cx="745111" cy="745111"/>
      </dsp:txXfrm>
    </dsp:sp>
    <dsp:sp modelId="{21DDB905-2DE3-45F5-AC5F-DCB574F33B60}">
      <dsp:nvSpPr>
        <dsp:cNvPr id="0" name=""/>
        <dsp:cNvSpPr/>
      </dsp:nvSpPr>
      <dsp:spPr>
        <a:xfrm rot="16971429">
          <a:off x="1648475" y="1982897"/>
          <a:ext cx="188267"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a:off x="1670431" y="2081557"/>
        <a:ext cx="131787" cy="213383"/>
      </dsp:txXfrm>
    </dsp:sp>
    <dsp:sp modelId="{838FDF41-AA1B-403C-A565-0B18441EBC24}">
      <dsp:nvSpPr>
        <dsp:cNvPr id="0" name=""/>
        <dsp:cNvSpPr/>
      </dsp:nvSpPr>
      <dsp:spPr>
        <a:xfrm>
          <a:off x="1293525" y="598749"/>
          <a:ext cx="1290658" cy="1404315"/>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en-US" sz="900" kern="1200">
              <a:solidFill>
                <a:sysClr val="window" lastClr="FFFFFF"/>
              </a:solidFill>
              <a:latin typeface="Calibri"/>
              <a:ea typeface="+mn-ea"/>
              <a:cs typeface="+mn-cs"/>
            </a:rPr>
            <a:t> Develop the needed infrastructure to convey water from proposed water resources to different clusters. </a:t>
          </a:r>
        </a:p>
      </dsp:txBody>
      <dsp:txXfrm>
        <a:off x="1482537" y="804406"/>
        <a:ext cx="912634" cy="993001"/>
      </dsp:txXfrm>
    </dsp:sp>
    <dsp:sp modelId="{A982F8BF-8DBE-40EC-9490-B79595D18445}">
      <dsp:nvSpPr>
        <dsp:cNvPr id="0" name=""/>
        <dsp:cNvSpPr/>
      </dsp:nvSpPr>
      <dsp:spPr>
        <a:xfrm rot="20126996">
          <a:off x="2567236" y="813131"/>
          <a:ext cx="100368" cy="355639"/>
        </a:xfrm>
        <a:prstGeom prst="rightArrow">
          <a:avLst>
            <a:gd name="adj1" fmla="val 60000"/>
            <a:gd name="adj2" fmla="val 50000"/>
          </a:avLst>
        </a:prstGeom>
        <a:solidFill>
          <a:srgbClr val="5B9BD5">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solidFill>
              <a:sysClr val="window" lastClr="FFFFFF"/>
            </a:solidFill>
            <a:latin typeface="Calibri"/>
            <a:ea typeface="+mn-ea"/>
            <a:cs typeface="Arial" panose="020B0604020202020204" pitchFamily="34" charset="0"/>
          </a:endParaRPr>
        </a:p>
      </dsp:txBody>
      <dsp:txXfrm>
        <a:off x="2568597" y="890514"/>
        <a:ext cx="70258" cy="21338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2065158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044510-1F2C-4C8D-9793-48771079FE3E}" type="datetimeFigureOut">
              <a:rPr lang="en-US" smtClean="0"/>
              <a:t>6/12/2021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43402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364416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748932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2667751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044510-1F2C-4C8D-9793-48771079FE3E}" type="datetimeFigureOut">
              <a:rPr lang="en-US" smtClean="0"/>
              <a:t>6/12/2021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317674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044510-1F2C-4C8D-9793-48771079FE3E}" type="datetimeFigureOut">
              <a:rPr lang="en-US" smtClean="0"/>
              <a:t>6/12/2021</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2020714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123812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739945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2738453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44510-1F2C-4C8D-9793-48771079FE3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59681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A044510-1F2C-4C8D-9793-48771079FE3E}" type="datetimeFigureOut">
              <a:rPr lang="en-US" smtClean="0"/>
              <a:t>6/12/2021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1346512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044510-1F2C-4C8D-9793-48771079FE3E}" type="datetimeFigureOut">
              <a:rPr lang="en-US" smtClean="0"/>
              <a:t>6/12/2021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4162242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A044510-1F2C-4C8D-9793-48771079FE3E}" type="datetimeFigureOut">
              <a:rPr lang="en-US" smtClean="0"/>
              <a:t>6/12/2021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2494920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044510-1F2C-4C8D-9793-48771079FE3E}" type="datetimeFigureOut">
              <a:rPr lang="en-US" smtClean="0"/>
              <a:t>6/12/2021</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95298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044510-1F2C-4C8D-9793-48771079FE3E}" type="datetimeFigureOut">
              <a:rPr lang="en-US" smtClean="0"/>
              <a:t>6/12/2021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96690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044510-1F2C-4C8D-9793-48771079FE3E}" type="datetimeFigureOut">
              <a:rPr lang="en-US" smtClean="0"/>
              <a:t>6/12/2021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16B0AA-CC37-4B43-BFCC-82949192B1FB}" type="slidenum">
              <a:rPr lang="en-US" smtClean="0"/>
              <a:t>‹#›</a:t>
            </a:fld>
            <a:endParaRPr lang="en-US"/>
          </a:p>
        </p:txBody>
      </p:sp>
    </p:spTree>
    <p:extLst>
      <p:ext uri="{BB962C8B-B14F-4D97-AF65-F5344CB8AC3E}">
        <p14:creationId xmlns:p14="http://schemas.microsoft.com/office/powerpoint/2010/main" val="3956762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1A044510-1F2C-4C8D-9793-48771079FE3E}" type="datetimeFigureOut">
              <a:rPr lang="en-US" smtClean="0"/>
              <a:t>6/12/2021</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B16B0AA-CC37-4B43-BFCC-82949192B1FB}" type="slidenum">
              <a:rPr lang="en-US" smtClean="0"/>
              <a:t>‹#›</a:t>
            </a:fld>
            <a:endParaRPr lang="en-US"/>
          </a:p>
        </p:txBody>
      </p:sp>
    </p:spTree>
    <p:extLst>
      <p:ext uri="{BB962C8B-B14F-4D97-AF65-F5344CB8AC3E}">
        <p14:creationId xmlns:p14="http://schemas.microsoft.com/office/powerpoint/2010/main" val="2483303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en.wikipedia.org/wiki/Palestinian_Central_Bureau_of_Statistic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242203"/>
            <a:ext cx="8825658" cy="1663245"/>
          </a:xfrm>
        </p:spPr>
        <p:txBody>
          <a:bodyPr>
            <a:normAutofit/>
          </a:bodyPr>
          <a:lstStyle/>
          <a:p>
            <a:r>
              <a:rPr lang="en-US" sz="4000" dirty="0" smtClean="0"/>
              <a:t>Development of a Water Master Plan for Tubas Governorate </a:t>
            </a:r>
            <a:endParaRPr lang="en-US" sz="4000" dirty="0"/>
          </a:p>
        </p:txBody>
      </p:sp>
      <p:sp>
        <p:nvSpPr>
          <p:cNvPr id="4" name="Rectangle 3"/>
          <p:cNvSpPr/>
          <p:nvPr/>
        </p:nvSpPr>
        <p:spPr>
          <a:xfrm>
            <a:off x="2492625" y="2905448"/>
            <a:ext cx="4810099" cy="2831544"/>
          </a:xfrm>
          <a:prstGeom prst="rect">
            <a:avLst/>
          </a:prstGeom>
        </p:spPr>
        <p:txBody>
          <a:bodyPr wrap="none">
            <a:spAutoFit/>
          </a:bodyPr>
          <a:lstStyle/>
          <a:p>
            <a:endParaRPr lang="en-US" sz="2000" b="1" dirty="0">
              <a:latin typeface="Times New Roman" panose="02020603050405020304" pitchFamily="18" charset="0"/>
              <a:cs typeface="+mj-cs"/>
            </a:endParaRPr>
          </a:p>
          <a:p>
            <a:r>
              <a:rPr lang="en-US" sz="2000" dirty="0">
                <a:solidFill>
                  <a:schemeClr val="accent1">
                    <a:lumMod val="60000"/>
                    <a:lumOff val="40000"/>
                  </a:schemeClr>
                </a:solidFill>
                <a:cs typeface="+mj-cs"/>
              </a:rPr>
              <a:t>Prepared </a:t>
            </a:r>
            <a:r>
              <a:rPr lang="en-US" sz="2000" dirty="0" smtClean="0">
                <a:solidFill>
                  <a:schemeClr val="accent1">
                    <a:lumMod val="60000"/>
                    <a:lumOff val="40000"/>
                  </a:schemeClr>
                </a:solidFill>
                <a:cs typeface="+mj-cs"/>
              </a:rPr>
              <a:t>By:</a:t>
            </a:r>
            <a:endParaRPr lang="en-US" sz="2000" dirty="0">
              <a:solidFill>
                <a:schemeClr val="accent1">
                  <a:lumMod val="60000"/>
                  <a:lumOff val="40000"/>
                </a:schemeClr>
              </a:solidFill>
              <a:cs typeface="+mj-cs"/>
            </a:endParaRPr>
          </a:p>
          <a:p>
            <a:r>
              <a:rPr lang="nn-NO" sz="2000" dirty="0">
                <a:solidFill>
                  <a:schemeClr val="accent1">
                    <a:lumMod val="60000"/>
                    <a:lumOff val="40000"/>
                  </a:schemeClr>
                </a:solidFill>
                <a:cs typeface="+mj-cs"/>
              </a:rPr>
              <a:t>Malak </a:t>
            </a:r>
            <a:r>
              <a:rPr lang="nn-NO" sz="2000" dirty="0" smtClean="0">
                <a:solidFill>
                  <a:schemeClr val="accent1">
                    <a:lumMod val="60000"/>
                    <a:lumOff val="40000"/>
                  </a:schemeClr>
                </a:solidFill>
                <a:cs typeface="+mj-cs"/>
              </a:rPr>
              <a:t>Jaber.</a:t>
            </a:r>
            <a:endParaRPr lang="nn-NO" sz="2000" dirty="0">
              <a:solidFill>
                <a:schemeClr val="accent1">
                  <a:lumMod val="60000"/>
                  <a:lumOff val="40000"/>
                </a:schemeClr>
              </a:solidFill>
              <a:cs typeface="+mj-cs"/>
            </a:endParaRPr>
          </a:p>
          <a:p>
            <a:r>
              <a:rPr lang="en-US" sz="2000" dirty="0" err="1">
                <a:solidFill>
                  <a:schemeClr val="accent1">
                    <a:lumMod val="60000"/>
                    <a:lumOff val="40000"/>
                  </a:schemeClr>
                </a:solidFill>
                <a:cs typeface="+mj-cs"/>
              </a:rPr>
              <a:t>Malak</a:t>
            </a:r>
            <a:r>
              <a:rPr lang="en-US" sz="2000" dirty="0">
                <a:solidFill>
                  <a:schemeClr val="accent1">
                    <a:lumMod val="60000"/>
                    <a:lumOff val="40000"/>
                  </a:schemeClr>
                </a:solidFill>
                <a:cs typeface="+mj-cs"/>
              </a:rPr>
              <a:t> Mohammed </a:t>
            </a:r>
            <a:r>
              <a:rPr lang="en-US" sz="2000" dirty="0" smtClean="0">
                <a:solidFill>
                  <a:schemeClr val="accent1">
                    <a:lumMod val="60000"/>
                    <a:lumOff val="40000"/>
                  </a:schemeClr>
                </a:solidFill>
                <a:cs typeface="+mj-cs"/>
              </a:rPr>
              <a:t>.</a:t>
            </a:r>
            <a:endParaRPr lang="en-US" sz="2000" dirty="0">
              <a:solidFill>
                <a:schemeClr val="accent1">
                  <a:lumMod val="60000"/>
                  <a:lumOff val="40000"/>
                </a:schemeClr>
              </a:solidFill>
              <a:cs typeface="+mj-cs"/>
            </a:endParaRPr>
          </a:p>
          <a:p>
            <a:r>
              <a:rPr lang="en-US" sz="2000" dirty="0" err="1">
                <a:solidFill>
                  <a:schemeClr val="accent1">
                    <a:lumMod val="60000"/>
                    <a:lumOff val="40000"/>
                  </a:schemeClr>
                </a:solidFill>
                <a:cs typeface="+mj-cs"/>
              </a:rPr>
              <a:t>Sama</a:t>
            </a:r>
            <a:r>
              <a:rPr lang="en-US" sz="2000" dirty="0">
                <a:solidFill>
                  <a:schemeClr val="accent1">
                    <a:lumMod val="60000"/>
                    <a:lumOff val="40000"/>
                  </a:schemeClr>
                </a:solidFill>
                <a:cs typeface="+mj-cs"/>
              </a:rPr>
              <a:t> </a:t>
            </a:r>
            <a:r>
              <a:rPr lang="en-US" sz="2000" dirty="0" smtClean="0">
                <a:solidFill>
                  <a:schemeClr val="accent1">
                    <a:lumMod val="60000"/>
                    <a:lumOff val="40000"/>
                  </a:schemeClr>
                </a:solidFill>
                <a:cs typeface="+mj-cs"/>
              </a:rPr>
              <a:t> </a:t>
            </a:r>
            <a:r>
              <a:rPr lang="en-US" sz="2000" dirty="0" err="1">
                <a:solidFill>
                  <a:schemeClr val="accent1">
                    <a:lumMod val="60000"/>
                    <a:lumOff val="40000"/>
                  </a:schemeClr>
                </a:solidFill>
                <a:cs typeface="+mj-cs"/>
              </a:rPr>
              <a:t>Yaish</a:t>
            </a:r>
            <a:r>
              <a:rPr lang="en-US" sz="2000" dirty="0">
                <a:solidFill>
                  <a:schemeClr val="accent1">
                    <a:lumMod val="60000"/>
                    <a:lumOff val="40000"/>
                  </a:schemeClr>
                </a:solidFill>
                <a:cs typeface="+mj-cs"/>
              </a:rPr>
              <a:t> </a:t>
            </a:r>
            <a:r>
              <a:rPr lang="en-US" sz="2000" dirty="0" smtClean="0">
                <a:solidFill>
                  <a:schemeClr val="accent1">
                    <a:lumMod val="60000"/>
                    <a:lumOff val="40000"/>
                  </a:schemeClr>
                </a:solidFill>
                <a:cs typeface="+mj-cs"/>
              </a:rPr>
              <a:t>.</a:t>
            </a:r>
            <a:endParaRPr lang="en-US" sz="2000" dirty="0">
              <a:solidFill>
                <a:schemeClr val="accent1">
                  <a:lumMod val="60000"/>
                  <a:lumOff val="40000"/>
                </a:schemeClr>
              </a:solidFill>
              <a:cs typeface="+mj-cs"/>
            </a:endParaRPr>
          </a:p>
          <a:p>
            <a:r>
              <a:rPr lang="en-US" sz="2000" dirty="0" err="1">
                <a:solidFill>
                  <a:schemeClr val="accent1">
                    <a:lumMod val="60000"/>
                    <a:lumOff val="40000"/>
                  </a:schemeClr>
                </a:solidFill>
                <a:cs typeface="+mj-cs"/>
              </a:rPr>
              <a:t>Tasneem</a:t>
            </a:r>
            <a:r>
              <a:rPr lang="en-US" sz="2000" dirty="0">
                <a:solidFill>
                  <a:schemeClr val="accent1">
                    <a:lumMod val="60000"/>
                    <a:lumOff val="40000"/>
                  </a:schemeClr>
                </a:solidFill>
                <a:cs typeface="+mj-cs"/>
              </a:rPr>
              <a:t> </a:t>
            </a:r>
            <a:r>
              <a:rPr lang="en-US" sz="2000" dirty="0" err="1" smtClean="0">
                <a:solidFill>
                  <a:schemeClr val="accent1">
                    <a:lumMod val="60000"/>
                    <a:lumOff val="40000"/>
                  </a:schemeClr>
                </a:solidFill>
                <a:cs typeface="+mj-cs"/>
              </a:rPr>
              <a:t>Daraghmeh</a:t>
            </a:r>
            <a:r>
              <a:rPr lang="en-US" sz="2000" dirty="0">
                <a:solidFill>
                  <a:schemeClr val="accent1">
                    <a:lumMod val="60000"/>
                    <a:lumOff val="40000"/>
                  </a:schemeClr>
                </a:solidFill>
                <a:cs typeface="+mj-cs"/>
              </a:rPr>
              <a:t>.</a:t>
            </a:r>
          </a:p>
          <a:p>
            <a:endParaRPr lang="en-US" sz="2000" dirty="0" smtClean="0">
              <a:solidFill>
                <a:schemeClr val="accent1">
                  <a:lumMod val="60000"/>
                  <a:lumOff val="40000"/>
                </a:schemeClr>
              </a:solidFill>
              <a:cs typeface="+mj-cs"/>
            </a:endParaRPr>
          </a:p>
          <a:p>
            <a:r>
              <a:rPr lang="en-US" sz="2000" dirty="0">
                <a:solidFill>
                  <a:schemeClr val="accent1">
                    <a:lumMod val="60000"/>
                    <a:lumOff val="40000"/>
                  </a:schemeClr>
                </a:solidFill>
                <a:latin typeface="Times New Roman" panose="02020603050405020304" pitchFamily="18" charset="0"/>
                <a:cs typeface="+mj-cs"/>
              </a:rPr>
              <a:t>Under supervision of: Eng. </a:t>
            </a:r>
            <a:r>
              <a:rPr lang="en-US" sz="2000" dirty="0" err="1">
                <a:solidFill>
                  <a:schemeClr val="accent1">
                    <a:lumMod val="60000"/>
                    <a:lumOff val="40000"/>
                  </a:schemeClr>
                </a:solidFill>
                <a:latin typeface="Times New Roman" panose="02020603050405020304" pitchFamily="18" charset="0"/>
                <a:cs typeface="+mj-cs"/>
              </a:rPr>
              <a:t>Hamees</a:t>
            </a:r>
            <a:r>
              <a:rPr lang="en-US" sz="2000" dirty="0">
                <a:solidFill>
                  <a:schemeClr val="accent1">
                    <a:lumMod val="60000"/>
                    <a:lumOff val="40000"/>
                  </a:schemeClr>
                </a:solidFill>
                <a:latin typeface="Times New Roman" panose="02020603050405020304" pitchFamily="18" charset="0"/>
                <a:cs typeface="+mj-cs"/>
              </a:rPr>
              <a:t> </a:t>
            </a:r>
            <a:r>
              <a:rPr lang="en-US" sz="2000" dirty="0" err="1">
                <a:solidFill>
                  <a:schemeClr val="accent1">
                    <a:lumMod val="60000"/>
                    <a:lumOff val="40000"/>
                  </a:schemeClr>
                </a:solidFill>
                <a:latin typeface="Times New Roman" panose="02020603050405020304" pitchFamily="18" charset="0"/>
                <a:cs typeface="+mj-cs"/>
              </a:rPr>
              <a:t>Tubeileh</a:t>
            </a:r>
            <a:endParaRPr lang="en-US" sz="2000" dirty="0">
              <a:solidFill>
                <a:schemeClr val="accent1">
                  <a:lumMod val="60000"/>
                  <a:lumOff val="40000"/>
                </a:schemeClr>
              </a:solidFill>
              <a:latin typeface="Times New Roman" panose="02020603050405020304" pitchFamily="18" charset="0"/>
              <a:cs typeface="+mj-cs"/>
            </a:endParaRPr>
          </a:p>
          <a:p>
            <a:endParaRPr lang="ar-SA" dirty="0"/>
          </a:p>
        </p:txBody>
      </p:sp>
    </p:spTree>
    <p:extLst>
      <p:ext uri="{BB962C8B-B14F-4D97-AF65-F5344CB8AC3E}">
        <p14:creationId xmlns:p14="http://schemas.microsoft.com/office/powerpoint/2010/main" val="1784504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Socio-Economic Characteristics</a:t>
            </a:r>
          </a:p>
        </p:txBody>
      </p:sp>
      <p:sp>
        <p:nvSpPr>
          <p:cNvPr id="3" name="Content Placeholder 2"/>
          <p:cNvSpPr>
            <a:spLocks noGrp="1"/>
          </p:cNvSpPr>
          <p:nvPr>
            <p:ph idx="1"/>
          </p:nvPr>
        </p:nvSpPr>
        <p:spPr>
          <a:xfrm>
            <a:off x="833221" y="2464825"/>
            <a:ext cx="5694579" cy="4127499"/>
          </a:xfrm>
        </p:spPr>
        <p:txBody>
          <a:bodyPr>
            <a:normAutofit lnSpcReduction="10000"/>
          </a:bodyPr>
          <a:lstStyle/>
          <a:p>
            <a:r>
              <a:rPr lang="en-US" sz="2000" dirty="0"/>
              <a:t>Tubas Governorate is recognized as an agricultural area. Residents of Tubas Governorate are mainly depending on agricultural sector as well as on Israeli labor market as main source of their income.</a:t>
            </a:r>
          </a:p>
          <a:p>
            <a:r>
              <a:rPr lang="en-US" sz="2000" dirty="0"/>
              <a:t>The distribution of employed persons by economic activity, agricultural sector constitutes 35.4 % of the economic activities in Jenin and Tubas Governorates.  It is considered the highest percentage in West Bank compared with other governorates.</a:t>
            </a:r>
          </a:p>
        </p:txBody>
      </p:sp>
      <p:pic>
        <p:nvPicPr>
          <p:cNvPr id="4" name="صورة 9"/>
          <p:cNvPicPr/>
          <p:nvPr/>
        </p:nvPicPr>
        <p:blipFill>
          <a:blip r:embed="rId2" cstate="print">
            <a:extLst>
              <a:ext uri="{28A0092B-C50C-407E-A947-70E740481C1C}">
                <a14:useLocalDpi xmlns:a14="http://schemas.microsoft.com/office/drawing/2010/main" val="0"/>
              </a:ext>
            </a:extLst>
          </a:blip>
          <a:stretch>
            <a:fillRect/>
          </a:stretch>
        </p:blipFill>
        <p:spPr>
          <a:xfrm>
            <a:off x="6925733" y="3583313"/>
            <a:ext cx="4844184" cy="3009011"/>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809643380"/>
              </p:ext>
            </p:extLst>
          </p:nvPr>
        </p:nvGraphicFramePr>
        <p:xfrm>
          <a:off x="6697134" y="2386820"/>
          <a:ext cx="5072783" cy="1005840"/>
        </p:xfrm>
        <a:graphic>
          <a:graphicData uri="http://schemas.openxmlformats.org/drawingml/2006/table">
            <a:tbl>
              <a:tblPr firstRow="1" firstCol="1" bandRow="1">
                <a:tableStyleId>{5C22544A-7EE6-4342-B048-85BDC9FD1C3A}</a:tableStyleId>
              </a:tblPr>
              <a:tblGrid>
                <a:gridCol w="856832">
                  <a:extLst>
                    <a:ext uri="{9D8B030D-6E8A-4147-A177-3AD203B41FA5}">
                      <a16:colId xmlns:a16="http://schemas.microsoft.com/office/drawing/2014/main" val="20000"/>
                    </a:ext>
                  </a:extLst>
                </a:gridCol>
                <a:gridCol w="661244">
                  <a:extLst>
                    <a:ext uri="{9D8B030D-6E8A-4147-A177-3AD203B41FA5}">
                      <a16:colId xmlns:a16="http://schemas.microsoft.com/office/drawing/2014/main" val="20001"/>
                    </a:ext>
                  </a:extLst>
                </a:gridCol>
                <a:gridCol w="941751">
                  <a:extLst>
                    <a:ext uri="{9D8B030D-6E8A-4147-A177-3AD203B41FA5}">
                      <a16:colId xmlns:a16="http://schemas.microsoft.com/office/drawing/2014/main" val="20002"/>
                    </a:ext>
                  </a:extLst>
                </a:gridCol>
                <a:gridCol w="907644">
                  <a:extLst>
                    <a:ext uri="{9D8B030D-6E8A-4147-A177-3AD203B41FA5}">
                      <a16:colId xmlns:a16="http://schemas.microsoft.com/office/drawing/2014/main" val="20003"/>
                    </a:ext>
                  </a:extLst>
                </a:gridCol>
                <a:gridCol w="1061470">
                  <a:extLst>
                    <a:ext uri="{9D8B030D-6E8A-4147-A177-3AD203B41FA5}">
                      <a16:colId xmlns:a16="http://schemas.microsoft.com/office/drawing/2014/main" val="20004"/>
                    </a:ext>
                  </a:extLst>
                </a:gridCol>
                <a:gridCol w="643842">
                  <a:extLst>
                    <a:ext uri="{9D8B030D-6E8A-4147-A177-3AD203B41FA5}">
                      <a16:colId xmlns:a16="http://schemas.microsoft.com/office/drawing/2014/main" val="20005"/>
                    </a:ext>
                  </a:extLst>
                </a:gridCol>
              </a:tblGrid>
              <a:tr h="224394">
                <a:tc gridSpan="6">
                  <a:txBody>
                    <a:bodyPr/>
                    <a:lstStyle/>
                    <a:p>
                      <a:pPr marL="0" marR="0" algn="ctr">
                        <a:lnSpc>
                          <a:spcPct val="150000"/>
                        </a:lnSpc>
                        <a:spcBef>
                          <a:spcPts val="0"/>
                        </a:spcBef>
                        <a:spcAft>
                          <a:spcPts val="0"/>
                        </a:spcAft>
                      </a:pPr>
                      <a:r>
                        <a:rPr lang="en-US" sz="1100" dirty="0">
                          <a:effectLst/>
                        </a:rPr>
                        <a:t>Economic activity percentage</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79941">
                <a:tc>
                  <a:txBody>
                    <a:bodyPr/>
                    <a:lstStyle/>
                    <a:p>
                      <a:pPr marL="0" marR="0" algn="ctr">
                        <a:lnSpc>
                          <a:spcPct val="150000"/>
                        </a:lnSpc>
                        <a:spcBef>
                          <a:spcPts val="0"/>
                        </a:spcBef>
                        <a:spcAft>
                          <a:spcPts val="0"/>
                        </a:spcAft>
                      </a:pPr>
                      <a:r>
                        <a:rPr lang="en-US" sz="1100">
                          <a:effectLst/>
                        </a:rPr>
                        <a:t>Agriculture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dirty="0">
                          <a:effectLst/>
                        </a:rPr>
                        <a:t>Industry</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dirty="0">
                          <a:effectLst/>
                        </a:rPr>
                        <a:t>Construction</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dirty="0">
                          <a:effectLst/>
                        </a:rPr>
                        <a:t>Commercial</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dirty="0">
                          <a:effectLst/>
                        </a:rPr>
                        <a:t>Transportation</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dirty="0">
                          <a:effectLst/>
                        </a:rPr>
                        <a:t>services</a:t>
                      </a:r>
                      <a:endPar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224523">
                <a:tc>
                  <a:txBody>
                    <a:bodyPr/>
                    <a:lstStyle/>
                    <a:p>
                      <a:pPr marL="0" marR="0" algn="ctr">
                        <a:lnSpc>
                          <a:spcPct val="150000"/>
                        </a:lnSpc>
                        <a:spcBef>
                          <a:spcPts val="0"/>
                        </a:spcBef>
                        <a:spcAft>
                          <a:spcPts val="0"/>
                        </a:spcAft>
                      </a:pPr>
                      <a:r>
                        <a:rPr lang="en-US" sz="1100">
                          <a:effectLst/>
                        </a:rPr>
                        <a:t>35.4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8.6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3.5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24.2</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396373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Sources and Effects</a:t>
            </a:r>
          </a:p>
        </p:txBody>
      </p:sp>
      <p:sp>
        <p:nvSpPr>
          <p:cNvPr id="3" name="Content Placeholder 2"/>
          <p:cNvSpPr>
            <a:spLocks noGrp="1"/>
          </p:cNvSpPr>
          <p:nvPr>
            <p:ph idx="1"/>
          </p:nvPr>
        </p:nvSpPr>
        <p:spPr>
          <a:xfrm>
            <a:off x="841688" y="2552700"/>
            <a:ext cx="4001245" cy="3467100"/>
          </a:xfrm>
        </p:spPr>
        <p:txBody>
          <a:bodyPr/>
          <a:lstStyle/>
          <a:p>
            <a:r>
              <a:rPr lang="en-US" sz="2000" dirty="0"/>
              <a:t>Underground wells are the source of water from the Tubas Governorate. Tubas is fed from its wells, which generates 135 cups/h and is pumped to Tubas 80/160 cup/h, as well as fed from </a:t>
            </a:r>
            <a:r>
              <a:rPr lang="en-US" sz="2000" dirty="0" err="1"/>
              <a:t>Tammun</a:t>
            </a:r>
            <a:r>
              <a:rPr lang="en-US" sz="2000" dirty="0"/>
              <a:t> well, which produces 250 cups/h and pumps to Tubas and </a:t>
            </a:r>
            <a:r>
              <a:rPr lang="en-US" sz="2000" dirty="0" err="1"/>
              <a:t>Tammun</a:t>
            </a:r>
            <a:r>
              <a:rPr lang="en-US" sz="2000" dirty="0"/>
              <a:t> 120 cups/h </a:t>
            </a:r>
          </a:p>
          <a:p>
            <a:pPr marL="0" indent="0">
              <a:buNone/>
            </a:pPr>
            <a:endParaRPr lang="en-US" dirty="0"/>
          </a:p>
        </p:txBody>
      </p:sp>
      <p:pic>
        <p:nvPicPr>
          <p:cNvPr id="4" name="صورة 1"/>
          <p:cNvPicPr/>
          <p:nvPr/>
        </p:nvPicPr>
        <p:blipFill>
          <a:blip r:embed="rId2" cstate="print">
            <a:extLst>
              <a:ext uri="{28A0092B-C50C-407E-A947-70E740481C1C}">
                <a14:useLocalDpi xmlns:a14="http://schemas.microsoft.com/office/drawing/2010/main" val="0"/>
              </a:ext>
            </a:extLst>
          </a:blip>
          <a:stretch>
            <a:fillRect/>
          </a:stretch>
        </p:blipFill>
        <p:spPr>
          <a:xfrm>
            <a:off x="5423747" y="2328334"/>
            <a:ext cx="5577840" cy="4207933"/>
          </a:xfrm>
          <a:prstGeom prst="rect">
            <a:avLst/>
          </a:prstGeom>
        </p:spPr>
      </p:pic>
    </p:spTree>
    <p:extLst>
      <p:ext uri="{BB962C8B-B14F-4D97-AF65-F5344CB8AC3E}">
        <p14:creationId xmlns:p14="http://schemas.microsoft.com/office/powerpoint/2010/main" val="1493152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889002"/>
            <a:ext cx="8761413" cy="1032932"/>
          </a:xfrm>
        </p:spPr>
        <p:txBody>
          <a:bodyPr/>
          <a:lstStyle/>
          <a:p>
            <a:pPr algn="ctr"/>
            <a:r>
              <a:rPr lang="en-US" dirty="0"/>
              <a:t>Population and </a:t>
            </a:r>
            <a:r>
              <a:rPr lang="en-US" dirty="0" smtClean="0"/>
              <a:t>Clustering </a:t>
            </a:r>
            <a:r>
              <a:rPr lang="en-US" dirty="0"/>
              <a:t>of the Communities</a:t>
            </a:r>
          </a:p>
        </p:txBody>
      </p:sp>
      <p:sp>
        <p:nvSpPr>
          <p:cNvPr id="3" name="Content Placeholder 2"/>
          <p:cNvSpPr>
            <a:spLocks noGrp="1"/>
          </p:cNvSpPr>
          <p:nvPr>
            <p:ph idx="1"/>
          </p:nvPr>
        </p:nvSpPr>
        <p:spPr>
          <a:xfrm>
            <a:off x="706220" y="2413846"/>
            <a:ext cx="6070600" cy="3920067"/>
          </a:xfrm>
        </p:spPr>
        <p:txBody>
          <a:bodyPr>
            <a:noAutofit/>
          </a:bodyPr>
          <a:lstStyle/>
          <a:p>
            <a:pPr marL="0" indent="0">
              <a:buNone/>
            </a:pPr>
            <a:r>
              <a:rPr lang="en-US" sz="1500" dirty="0"/>
              <a:t>The criteria are as the following:</a:t>
            </a:r>
          </a:p>
          <a:p>
            <a:pPr lvl="0"/>
            <a:r>
              <a:rPr lang="en-US" sz="1500" dirty="0"/>
              <a:t>The communities should be near each other and in the same regain.</a:t>
            </a:r>
          </a:p>
          <a:p>
            <a:pPr lvl="0"/>
            <a:r>
              <a:rPr lang="en-US" sz="1500" dirty="0"/>
              <a:t>The existing water network and the source of water supply.</a:t>
            </a:r>
          </a:p>
          <a:p>
            <a:pPr lvl="0"/>
            <a:r>
              <a:rPr lang="en-US" sz="1500" dirty="0"/>
              <a:t>The variation in the topographic elevation not exceed 80 m between any communities in the cluster. </a:t>
            </a:r>
          </a:p>
          <a:p>
            <a:r>
              <a:rPr lang="en-US" sz="1500" dirty="0"/>
              <a:t>The divisions were as </a:t>
            </a:r>
            <a:r>
              <a:rPr lang="en-US" sz="1500" dirty="0" smtClean="0"/>
              <a:t>follows:</a:t>
            </a:r>
          </a:p>
          <a:p>
            <a:pPr marL="0" lvl="0" indent="0">
              <a:buNone/>
            </a:pPr>
            <a:r>
              <a:rPr lang="en-US" sz="1500" dirty="0" smtClean="0"/>
              <a:t>1- Tubas cluster: contain, Tubas and </a:t>
            </a:r>
            <a:r>
              <a:rPr lang="en-US" sz="1500" dirty="0" err="1" smtClean="0"/>
              <a:t>Aqqaba</a:t>
            </a:r>
            <a:r>
              <a:rPr lang="en-US" sz="1500" dirty="0" smtClean="0"/>
              <a:t>.</a:t>
            </a:r>
          </a:p>
          <a:p>
            <a:pPr marL="0" lvl="0" indent="0">
              <a:buNone/>
            </a:pPr>
            <a:r>
              <a:rPr lang="en-US" sz="1500" dirty="0" smtClean="0"/>
              <a:t>2-Tammun </a:t>
            </a:r>
            <a:r>
              <a:rPr lang="en-US" sz="1500" dirty="0"/>
              <a:t>cluster: contains, </a:t>
            </a:r>
            <a:r>
              <a:rPr lang="en-US" sz="1500" dirty="0" err="1"/>
              <a:t>Tammun</a:t>
            </a:r>
            <a:r>
              <a:rPr lang="en-US" sz="1500" dirty="0"/>
              <a:t> and </a:t>
            </a:r>
            <a:r>
              <a:rPr lang="en-US" sz="1500" dirty="0" err="1"/>
              <a:t>Ras</a:t>
            </a:r>
            <a:r>
              <a:rPr lang="en-US" sz="1500" dirty="0"/>
              <a:t> al </a:t>
            </a:r>
            <a:r>
              <a:rPr lang="en-US" sz="1500" dirty="0" err="1"/>
              <a:t>Far’a</a:t>
            </a:r>
            <a:r>
              <a:rPr lang="en-US" sz="1500" dirty="0"/>
              <a:t>.</a:t>
            </a:r>
          </a:p>
          <a:p>
            <a:pPr marL="0" lvl="0" indent="0">
              <a:buNone/>
            </a:pPr>
            <a:r>
              <a:rPr lang="en-US" sz="1500" dirty="0" smtClean="0"/>
              <a:t>3-Tayaseer </a:t>
            </a:r>
            <a:r>
              <a:rPr lang="en-US" sz="1500" dirty="0"/>
              <a:t>cluster: contains, </a:t>
            </a:r>
            <a:r>
              <a:rPr lang="en-US" sz="1500" dirty="0" err="1"/>
              <a:t>Tayaseer</a:t>
            </a:r>
            <a:r>
              <a:rPr lang="en-US" sz="1500" dirty="0"/>
              <a:t> and Al-Aqaba.</a:t>
            </a:r>
          </a:p>
          <a:p>
            <a:pPr marL="0" indent="0">
              <a:buNone/>
            </a:pPr>
            <a:r>
              <a:rPr lang="en-US" sz="1500" dirty="0" smtClean="0"/>
              <a:t>4-Bardala </a:t>
            </a:r>
            <a:r>
              <a:rPr lang="en-US" sz="1500" dirty="0"/>
              <a:t>cluster: contains, </a:t>
            </a:r>
            <a:r>
              <a:rPr lang="en-US" sz="1500" dirty="0" err="1"/>
              <a:t>Kardala</a:t>
            </a:r>
            <a:r>
              <a:rPr lang="en-US" sz="1500" dirty="0"/>
              <a:t> and </a:t>
            </a:r>
            <a:r>
              <a:rPr lang="en-US" sz="1500" dirty="0" err="1"/>
              <a:t>Bardala</a:t>
            </a:r>
            <a:endParaRPr lang="en-US" sz="1500"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6874933" y="2219960"/>
            <a:ext cx="5047191" cy="4307840"/>
          </a:xfrm>
          <a:prstGeom prst="rect">
            <a:avLst/>
          </a:prstGeom>
        </p:spPr>
      </p:pic>
    </p:spTree>
    <p:extLst>
      <p:ext uri="{BB962C8B-B14F-4D97-AF65-F5344CB8AC3E}">
        <p14:creationId xmlns:p14="http://schemas.microsoft.com/office/powerpoint/2010/main" val="2389670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090708" y="2281767"/>
            <a:ext cx="8825659" cy="1011767"/>
          </a:xfrm>
        </p:spPr>
        <p:txBody>
          <a:bodyPr/>
          <a:lstStyle/>
          <a:p>
            <a:r>
              <a:rPr lang="en-US" dirty="0"/>
              <a:t>The figure below shows us the main pipe-line distribution in Tubas Governorate.</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276599" y="2787650"/>
            <a:ext cx="7467600" cy="3743959"/>
          </a:xfrm>
          <a:prstGeom prst="rect">
            <a:avLst/>
          </a:prstGeom>
        </p:spPr>
      </p:pic>
    </p:spTree>
    <p:extLst>
      <p:ext uri="{BB962C8B-B14F-4D97-AF65-F5344CB8AC3E}">
        <p14:creationId xmlns:p14="http://schemas.microsoft.com/office/powerpoint/2010/main" val="2076172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population</a:t>
            </a:r>
          </a:p>
        </p:txBody>
      </p:sp>
      <p:sp>
        <p:nvSpPr>
          <p:cNvPr id="3" name="Content Placeholder 2"/>
          <p:cNvSpPr>
            <a:spLocks noGrp="1"/>
          </p:cNvSpPr>
          <p:nvPr>
            <p:ph idx="1"/>
          </p:nvPr>
        </p:nvSpPr>
        <p:spPr>
          <a:xfrm>
            <a:off x="476981" y="1680632"/>
            <a:ext cx="2968313" cy="4987587"/>
          </a:xfrm>
        </p:spPr>
        <p:txBody>
          <a:bodyPr>
            <a:normAutofit/>
          </a:bodyPr>
          <a:lstStyle/>
          <a:p>
            <a:pPr marL="0" indent="0">
              <a:buNone/>
            </a:pPr>
            <a:endParaRPr lang="en-US" dirty="0"/>
          </a:p>
          <a:p>
            <a:r>
              <a:rPr lang="en-US" dirty="0" err="1"/>
              <a:t>P</a:t>
            </a:r>
            <a:r>
              <a:rPr lang="en-US" baseline="-25000" dirty="0" err="1"/>
              <a:t>n</a:t>
            </a:r>
            <a:r>
              <a:rPr lang="en-US" baseline="-25000" dirty="0"/>
              <a:t> </a:t>
            </a:r>
            <a:r>
              <a:rPr lang="en-US" dirty="0"/>
              <a:t>= P</a:t>
            </a:r>
            <a:r>
              <a:rPr lang="en-US" baseline="-25000" dirty="0"/>
              <a:t>0 (1+i) </a:t>
            </a:r>
            <a:r>
              <a:rPr lang="en-US" baseline="30000" dirty="0"/>
              <a:t>n                                                                                               </a:t>
            </a:r>
          </a:p>
          <a:p>
            <a:r>
              <a:rPr lang="en-US" dirty="0">
                <a:latin typeface="Times New Roman" panose="02020603050405020304" pitchFamily="18" charset="0"/>
              </a:rPr>
              <a:t>Where:</a:t>
            </a:r>
          </a:p>
          <a:p>
            <a:r>
              <a:rPr lang="en-US" dirty="0">
                <a:latin typeface="Times New Roman" panose="02020603050405020304" pitchFamily="18" charset="0"/>
              </a:rPr>
              <a:t>P</a:t>
            </a:r>
            <a:r>
              <a:rPr lang="en-US" sz="1050" dirty="0">
                <a:latin typeface="Times New Roman" panose="02020603050405020304" pitchFamily="18" charset="0"/>
              </a:rPr>
              <a:t>o</a:t>
            </a:r>
            <a:r>
              <a:rPr lang="en-US" dirty="0">
                <a:latin typeface="Times New Roman" panose="02020603050405020304" pitchFamily="18" charset="0"/>
              </a:rPr>
              <a:t>: Current population.</a:t>
            </a:r>
          </a:p>
          <a:p>
            <a:r>
              <a:rPr lang="en-US" dirty="0" err="1">
                <a:latin typeface="Times New Roman" panose="02020603050405020304" pitchFamily="18" charset="0"/>
              </a:rPr>
              <a:t>i</a:t>
            </a:r>
            <a:r>
              <a:rPr lang="en-US" dirty="0">
                <a:latin typeface="Times New Roman" panose="02020603050405020304" pitchFamily="18" charset="0"/>
              </a:rPr>
              <a:t>%:growth rate percent , </a:t>
            </a:r>
            <a:r>
              <a:rPr lang="en-US" dirty="0" err="1">
                <a:latin typeface="Times New Roman" panose="02020603050405020304" pitchFamily="18" charset="0"/>
              </a:rPr>
              <a:t>i</a:t>
            </a:r>
            <a:r>
              <a:rPr lang="en-US" dirty="0">
                <a:latin typeface="Times New Roman" panose="02020603050405020304" pitchFamily="18" charset="0"/>
              </a:rPr>
              <a:t>=2.2%</a:t>
            </a:r>
          </a:p>
          <a:p>
            <a:r>
              <a:rPr lang="en-US" dirty="0">
                <a:latin typeface="Times New Roman" panose="02020603050405020304" pitchFamily="18" charset="0"/>
              </a:rPr>
              <a:t>n: number of years</a:t>
            </a:r>
          </a:p>
          <a:p>
            <a:r>
              <a:rPr lang="en-US" dirty="0" err="1">
                <a:latin typeface="Times New Roman" panose="02020603050405020304" pitchFamily="18" charset="0"/>
              </a:rPr>
              <a:t>P</a:t>
            </a:r>
            <a:r>
              <a:rPr lang="en-US" sz="1050" dirty="0" err="1">
                <a:latin typeface="Times New Roman" panose="02020603050405020304" pitchFamily="18" charset="0"/>
              </a:rPr>
              <a:t>n</a:t>
            </a:r>
            <a:r>
              <a:rPr lang="en-US" dirty="0">
                <a:latin typeface="Times New Roman" panose="02020603050405020304" pitchFamily="18" charset="0"/>
              </a:rPr>
              <a:t>: Future </a:t>
            </a:r>
            <a:r>
              <a:rPr lang="en-US" dirty="0" smtClean="0">
                <a:latin typeface="Times New Roman" panose="02020603050405020304" pitchFamily="18" charset="0"/>
              </a:rPr>
              <a:t>population</a:t>
            </a:r>
          </a:p>
          <a:p>
            <a:pPr marL="0" indent="0">
              <a:buNone/>
            </a:pPr>
            <a:r>
              <a:rPr lang="en-US" sz="2000" b="1" dirty="0">
                <a:solidFill>
                  <a:schemeClr val="tx1"/>
                </a:solidFill>
              </a:rPr>
              <a:t>Tubas Population:</a:t>
            </a:r>
            <a:br>
              <a:rPr lang="en-US" sz="2000" b="1" dirty="0">
                <a:solidFill>
                  <a:schemeClr val="tx1"/>
                </a:solidFill>
              </a:rPr>
            </a:br>
            <a:r>
              <a:rPr lang="en-US" dirty="0">
                <a:solidFill>
                  <a:schemeClr val="tx1"/>
                </a:solidFill>
              </a:rPr>
              <a:t>P2017</a:t>
            </a:r>
            <a:r>
              <a:rPr lang="en-US" dirty="0" smtClean="0">
                <a:solidFill>
                  <a:schemeClr val="tx1"/>
                </a:solidFill>
              </a:rPr>
              <a:t>=</a:t>
            </a:r>
            <a:r>
              <a:rPr lang="en-US" dirty="0">
                <a:solidFill>
                  <a:schemeClr val="dk1"/>
                </a:solidFill>
              </a:rPr>
              <a:t> </a:t>
            </a:r>
            <a:r>
              <a:rPr lang="en-US" dirty="0" smtClean="0">
                <a:solidFill>
                  <a:schemeClr val="dk1"/>
                </a:solidFill>
              </a:rPr>
              <a:t>29670</a:t>
            </a:r>
            <a:r>
              <a:rPr lang="en-US" dirty="0" smtClean="0">
                <a:solidFill>
                  <a:schemeClr val="tx1"/>
                </a:solidFill>
              </a:rPr>
              <a:t> </a:t>
            </a:r>
            <a:r>
              <a:rPr lang="en-US" dirty="0">
                <a:solidFill>
                  <a:schemeClr val="tx1"/>
                </a:solidFill>
              </a:rPr>
              <a:t>Capita</a:t>
            </a:r>
            <a:br>
              <a:rPr lang="en-US" dirty="0">
                <a:solidFill>
                  <a:schemeClr val="tx1"/>
                </a:solidFill>
              </a:rPr>
            </a:br>
            <a:r>
              <a:rPr lang="en-US" dirty="0" err="1">
                <a:solidFill>
                  <a:schemeClr val="tx1"/>
                </a:solidFill>
              </a:rPr>
              <a:t>i</a:t>
            </a:r>
            <a:r>
              <a:rPr lang="en-US" dirty="0">
                <a:solidFill>
                  <a:schemeClr val="tx1"/>
                </a:solidFill>
              </a:rPr>
              <a:t>=2.2%</a:t>
            </a:r>
            <a:br>
              <a:rPr lang="en-US" dirty="0">
                <a:solidFill>
                  <a:schemeClr val="tx1"/>
                </a:solidFill>
              </a:rPr>
            </a:br>
            <a:r>
              <a:rPr lang="en-US" dirty="0" err="1">
                <a:solidFill>
                  <a:schemeClr val="tx1"/>
                </a:solidFill>
              </a:rPr>
              <a:t>Pn</a:t>
            </a:r>
            <a:r>
              <a:rPr lang="en-US" dirty="0">
                <a:solidFill>
                  <a:schemeClr val="tx1"/>
                </a:solidFill>
              </a:rPr>
              <a:t> = P0 (1+i)n</a:t>
            </a:r>
            <a:br>
              <a:rPr lang="en-US" dirty="0">
                <a:solidFill>
                  <a:schemeClr val="tx1"/>
                </a:solidFill>
              </a:rPr>
            </a:br>
            <a:r>
              <a:rPr lang="en-US" dirty="0">
                <a:solidFill>
                  <a:schemeClr val="tx1"/>
                </a:solidFill>
              </a:rPr>
              <a:t>P2025</a:t>
            </a:r>
            <a:r>
              <a:rPr lang="en-US" dirty="0" smtClean="0">
                <a:solidFill>
                  <a:schemeClr val="tx1"/>
                </a:solidFill>
              </a:rPr>
              <a:t>=</a:t>
            </a:r>
            <a:r>
              <a:rPr lang="en-US" dirty="0">
                <a:solidFill>
                  <a:schemeClr val="dk1"/>
                </a:solidFill>
              </a:rPr>
              <a:t> </a:t>
            </a:r>
            <a:r>
              <a:rPr lang="en-US" dirty="0" smtClean="0">
                <a:solidFill>
                  <a:schemeClr val="dk1"/>
                </a:solidFill>
              </a:rPr>
              <a:t>29670</a:t>
            </a:r>
            <a:r>
              <a:rPr lang="en-US" dirty="0" smtClean="0">
                <a:solidFill>
                  <a:schemeClr val="tx1"/>
                </a:solidFill>
              </a:rPr>
              <a:t>(1+0.022)8</a:t>
            </a:r>
            <a:r>
              <a:rPr lang="en-US" dirty="0">
                <a:solidFill>
                  <a:schemeClr val="tx1"/>
                </a:solidFill>
              </a:rPr>
              <a:t/>
            </a:r>
            <a:br>
              <a:rPr lang="en-US" dirty="0">
                <a:solidFill>
                  <a:schemeClr val="tx1"/>
                </a:solidFill>
              </a:rPr>
            </a:br>
            <a:r>
              <a:rPr lang="en-US" dirty="0" smtClean="0">
                <a:solidFill>
                  <a:schemeClr val="tx1"/>
                </a:solidFill>
              </a:rPr>
              <a:t>=</a:t>
            </a:r>
            <a:r>
              <a:rPr lang="en-US" dirty="0">
                <a:solidFill>
                  <a:schemeClr val="dk1"/>
                </a:solidFill>
              </a:rPr>
              <a:t> </a:t>
            </a:r>
            <a:r>
              <a:rPr lang="en-US" dirty="0" smtClean="0">
                <a:solidFill>
                  <a:schemeClr val="dk1"/>
                </a:solidFill>
              </a:rPr>
              <a:t>35312</a:t>
            </a:r>
            <a:r>
              <a:rPr lang="en-US" dirty="0" smtClean="0">
                <a:solidFill>
                  <a:schemeClr val="tx1"/>
                </a:solidFill>
              </a:rPr>
              <a:t> </a:t>
            </a:r>
            <a:r>
              <a:rPr lang="en-US" dirty="0">
                <a:solidFill>
                  <a:schemeClr val="tx1"/>
                </a:solidFill>
              </a:rPr>
              <a:t>capita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29290766"/>
              </p:ext>
            </p:extLst>
          </p:nvPr>
        </p:nvGraphicFramePr>
        <p:xfrm>
          <a:off x="3740030" y="3497372"/>
          <a:ext cx="8128001" cy="2250440"/>
        </p:xfrm>
        <a:graphic>
          <a:graphicData uri="http://schemas.openxmlformats.org/drawingml/2006/table">
            <a:tbl>
              <a:tblPr firstRow="1" bandRow="1">
                <a:tableStyleId>{5C22544A-7EE6-4342-B048-85BDC9FD1C3A}</a:tableStyleId>
              </a:tblPr>
              <a:tblGrid>
                <a:gridCol w="1263291">
                  <a:extLst>
                    <a:ext uri="{9D8B030D-6E8A-4147-A177-3AD203B41FA5}">
                      <a16:colId xmlns:a16="http://schemas.microsoft.com/office/drawing/2014/main" val="20000"/>
                    </a:ext>
                  </a:extLst>
                </a:gridCol>
                <a:gridCol w="1058995">
                  <a:extLst>
                    <a:ext uri="{9D8B030D-6E8A-4147-A177-3AD203B41FA5}">
                      <a16:colId xmlns:a16="http://schemas.microsoft.com/office/drawing/2014/main" val="20001"/>
                    </a:ext>
                  </a:extLst>
                </a:gridCol>
                <a:gridCol w="1161143">
                  <a:extLst>
                    <a:ext uri="{9D8B030D-6E8A-4147-A177-3AD203B41FA5}">
                      <a16:colId xmlns:a16="http://schemas.microsoft.com/office/drawing/2014/main" val="20002"/>
                    </a:ext>
                  </a:extLst>
                </a:gridCol>
                <a:gridCol w="1161143">
                  <a:extLst>
                    <a:ext uri="{9D8B030D-6E8A-4147-A177-3AD203B41FA5}">
                      <a16:colId xmlns:a16="http://schemas.microsoft.com/office/drawing/2014/main" val="20003"/>
                    </a:ext>
                  </a:extLst>
                </a:gridCol>
                <a:gridCol w="1161143">
                  <a:extLst>
                    <a:ext uri="{9D8B030D-6E8A-4147-A177-3AD203B41FA5}">
                      <a16:colId xmlns:a16="http://schemas.microsoft.com/office/drawing/2014/main" val="20004"/>
                    </a:ext>
                  </a:extLst>
                </a:gridCol>
                <a:gridCol w="1161143">
                  <a:extLst>
                    <a:ext uri="{9D8B030D-6E8A-4147-A177-3AD203B41FA5}">
                      <a16:colId xmlns:a16="http://schemas.microsoft.com/office/drawing/2014/main" val="20005"/>
                    </a:ext>
                  </a:extLst>
                </a:gridCol>
                <a:gridCol w="1161143">
                  <a:extLst>
                    <a:ext uri="{9D8B030D-6E8A-4147-A177-3AD203B41FA5}">
                      <a16:colId xmlns:a16="http://schemas.microsoft.com/office/drawing/2014/main" val="20006"/>
                    </a:ext>
                  </a:extLst>
                </a:gridCol>
              </a:tblGrid>
              <a:tr h="370840">
                <a:tc>
                  <a:txBody>
                    <a:bodyPr/>
                    <a:lstStyle/>
                    <a:p>
                      <a:r>
                        <a:rPr lang="en-US" dirty="0" smtClean="0"/>
                        <a:t>cluster</a:t>
                      </a:r>
                      <a:endParaRPr lang="en-US" dirty="0"/>
                    </a:p>
                  </a:txBody>
                  <a:tcPr/>
                </a:tc>
                <a:tc gridSpan="6">
                  <a:txBody>
                    <a:bodyPr/>
                    <a:lstStyle/>
                    <a:p>
                      <a:pPr algn="ctr"/>
                      <a:r>
                        <a:rPr lang="en-US" dirty="0" smtClean="0"/>
                        <a:t>Population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b="1" dirty="0"/>
                    </a:p>
                  </a:txBody>
                  <a:tcPr/>
                </a:tc>
                <a:tc>
                  <a:txBody>
                    <a:bodyPr/>
                    <a:lstStyle/>
                    <a:p>
                      <a:r>
                        <a:rPr lang="en-US" sz="2000" b="1" dirty="0" smtClean="0"/>
                        <a:t>2017</a:t>
                      </a:r>
                      <a:endParaRPr lang="en-US" sz="2000" b="1" dirty="0"/>
                    </a:p>
                  </a:txBody>
                  <a:tcPr/>
                </a:tc>
                <a:tc>
                  <a:txBody>
                    <a:bodyPr/>
                    <a:lstStyle/>
                    <a:p>
                      <a:r>
                        <a:rPr lang="en-US" sz="2000" b="1" dirty="0" smtClean="0"/>
                        <a:t>2019</a:t>
                      </a:r>
                      <a:endParaRPr lang="en-US" sz="2000" b="1"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pPr algn="ctr"/>
                      <a:r>
                        <a:rPr lang="en-US" sz="1800" kern="1200" dirty="0" smtClean="0">
                          <a:solidFill>
                            <a:schemeClr val="dk1"/>
                          </a:solidFill>
                          <a:effectLst/>
                          <a:latin typeface="+mn-lt"/>
                          <a:ea typeface="+mn-ea"/>
                          <a:cs typeface="+mn-cs"/>
                        </a:rPr>
                        <a:t>29670</a:t>
                      </a:r>
                      <a:endParaRPr lang="en-US" dirty="0"/>
                    </a:p>
                  </a:txBody>
                  <a:tcPr/>
                </a:tc>
                <a:tc>
                  <a:txBody>
                    <a:bodyPr/>
                    <a:lstStyle/>
                    <a:p>
                      <a:pPr algn="ctr"/>
                      <a:r>
                        <a:rPr lang="en-US" sz="1800" kern="1200" dirty="0" smtClean="0">
                          <a:solidFill>
                            <a:schemeClr val="dk1"/>
                          </a:solidFill>
                          <a:effectLst/>
                          <a:latin typeface="+mn-lt"/>
                          <a:ea typeface="+mn-ea"/>
                          <a:cs typeface="+mn-cs"/>
                        </a:rPr>
                        <a:t>30990</a:t>
                      </a:r>
                      <a:endParaRPr lang="en-US" dirty="0"/>
                    </a:p>
                  </a:txBody>
                  <a:tcPr/>
                </a:tc>
                <a:tc>
                  <a:txBody>
                    <a:bodyPr/>
                    <a:lstStyle/>
                    <a:p>
                      <a:pPr algn="ctr"/>
                      <a:r>
                        <a:rPr lang="en-US" sz="1800" kern="1200" dirty="0" smtClean="0">
                          <a:solidFill>
                            <a:schemeClr val="dk1"/>
                          </a:solidFill>
                          <a:effectLst/>
                          <a:latin typeface="+mn-lt"/>
                          <a:ea typeface="+mn-ea"/>
                          <a:cs typeface="+mn-cs"/>
                        </a:rPr>
                        <a:t>35312</a:t>
                      </a:r>
                      <a:endParaRPr lang="en-US" dirty="0"/>
                    </a:p>
                  </a:txBody>
                  <a:tcPr/>
                </a:tc>
                <a:tc>
                  <a:txBody>
                    <a:bodyPr/>
                    <a:lstStyle/>
                    <a:p>
                      <a:pPr algn="ctr"/>
                      <a:r>
                        <a:rPr lang="en-US" sz="1800" kern="1200" dirty="0" smtClean="0">
                          <a:solidFill>
                            <a:schemeClr val="dk1"/>
                          </a:solidFill>
                          <a:effectLst/>
                          <a:latin typeface="+mn-lt"/>
                          <a:ea typeface="+mn-ea"/>
                          <a:cs typeface="+mn-cs"/>
                        </a:rPr>
                        <a:t>39371</a:t>
                      </a:r>
                      <a:endParaRPr lang="en-US" dirty="0"/>
                    </a:p>
                  </a:txBody>
                  <a:tcPr/>
                </a:tc>
                <a:tc>
                  <a:txBody>
                    <a:bodyPr/>
                    <a:lstStyle/>
                    <a:p>
                      <a:pPr algn="ctr"/>
                      <a:r>
                        <a:rPr lang="en-US" sz="1800" kern="1200" dirty="0" smtClean="0">
                          <a:solidFill>
                            <a:schemeClr val="dk1"/>
                          </a:solidFill>
                          <a:effectLst/>
                          <a:latin typeface="+mn-lt"/>
                          <a:ea typeface="+mn-ea"/>
                          <a:cs typeface="+mn-cs"/>
                        </a:rPr>
                        <a:t>43897</a:t>
                      </a:r>
                      <a:endParaRPr lang="en-US" dirty="0"/>
                    </a:p>
                  </a:txBody>
                  <a:tcPr/>
                </a:tc>
                <a:tc>
                  <a:txBody>
                    <a:bodyPr/>
                    <a:lstStyle/>
                    <a:p>
                      <a:pPr algn="ctr"/>
                      <a:r>
                        <a:rPr lang="en-US" sz="1800" kern="1200" dirty="0" smtClean="0">
                          <a:solidFill>
                            <a:schemeClr val="dk1"/>
                          </a:solidFill>
                          <a:effectLst/>
                          <a:latin typeface="+mn-lt"/>
                          <a:ea typeface="+mn-ea"/>
                          <a:cs typeface="+mn-cs"/>
                        </a:rPr>
                        <a:t>48943</a:t>
                      </a:r>
                      <a:endParaRPr lang="en-US" dirty="0"/>
                    </a:p>
                  </a:txBody>
                  <a:tcPr/>
                </a:tc>
                <a:extLst>
                  <a:ext uri="{0D108BD9-81ED-4DB2-BD59-A6C34878D82A}">
                    <a16:rowId xmlns:a16="http://schemas.microsoft.com/office/drawing/2014/main" val="10002"/>
                  </a:ext>
                </a:extLst>
              </a:tr>
              <a:tr h="370840">
                <a:tc>
                  <a:txBody>
                    <a:bodyPr/>
                    <a:lstStyle/>
                    <a:p>
                      <a:r>
                        <a:rPr lang="en-US" sz="1800" b="1" dirty="0" err="1" smtClean="0"/>
                        <a:t>Tammun</a:t>
                      </a:r>
                      <a:endParaRPr lang="en-US" b="1" dirty="0"/>
                    </a:p>
                  </a:txBody>
                  <a:tcPr/>
                </a:tc>
                <a:tc>
                  <a:txBody>
                    <a:bodyPr/>
                    <a:lstStyle/>
                    <a:p>
                      <a:pPr algn="ctr"/>
                      <a:r>
                        <a:rPr lang="en-US" sz="1800" kern="1200" dirty="0" smtClean="0">
                          <a:solidFill>
                            <a:schemeClr val="dk1"/>
                          </a:solidFill>
                          <a:effectLst/>
                          <a:latin typeface="+mn-lt"/>
                          <a:ea typeface="+mn-ea"/>
                          <a:cs typeface="+mn-cs"/>
                        </a:rPr>
                        <a:t>14367</a:t>
                      </a:r>
                      <a:endParaRPr lang="en-US" dirty="0"/>
                    </a:p>
                  </a:txBody>
                  <a:tcPr/>
                </a:tc>
                <a:tc>
                  <a:txBody>
                    <a:bodyPr/>
                    <a:lstStyle/>
                    <a:p>
                      <a:pPr algn="ctr"/>
                      <a:r>
                        <a:rPr lang="en-US" sz="1800" kern="1200" dirty="0" smtClean="0">
                          <a:solidFill>
                            <a:schemeClr val="dk1"/>
                          </a:solidFill>
                          <a:effectLst/>
                          <a:latin typeface="+mn-lt"/>
                          <a:ea typeface="+mn-ea"/>
                          <a:cs typeface="+mn-cs"/>
                        </a:rPr>
                        <a:t>15006</a:t>
                      </a:r>
                      <a:endParaRPr lang="en-US" dirty="0"/>
                    </a:p>
                  </a:txBody>
                  <a:tcPr/>
                </a:tc>
                <a:tc>
                  <a:txBody>
                    <a:bodyPr/>
                    <a:lstStyle/>
                    <a:p>
                      <a:pPr algn="ctr"/>
                      <a:r>
                        <a:rPr lang="en-US" sz="1800" kern="1200" dirty="0" smtClean="0">
                          <a:solidFill>
                            <a:schemeClr val="dk1"/>
                          </a:solidFill>
                          <a:effectLst/>
                          <a:latin typeface="+mn-lt"/>
                          <a:ea typeface="+mn-ea"/>
                          <a:cs typeface="+mn-cs"/>
                        </a:rPr>
                        <a:t>17099</a:t>
                      </a:r>
                      <a:endParaRPr lang="en-US" dirty="0"/>
                    </a:p>
                  </a:txBody>
                  <a:tcPr/>
                </a:tc>
                <a:tc>
                  <a:txBody>
                    <a:bodyPr/>
                    <a:lstStyle/>
                    <a:p>
                      <a:pPr algn="ctr"/>
                      <a:r>
                        <a:rPr lang="en-US" sz="1800" kern="1200" dirty="0" smtClean="0">
                          <a:solidFill>
                            <a:schemeClr val="dk1"/>
                          </a:solidFill>
                          <a:effectLst/>
                          <a:latin typeface="+mn-lt"/>
                          <a:ea typeface="+mn-ea"/>
                          <a:cs typeface="+mn-cs"/>
                        </a:rPr>
                        <a:t>19065</a:t>
                      </a:r>
                      <a:endParaRPr lang="en-US" dirty="0"/>
                    </a:p>
                  </a:txBody>
                  <a:tcPr/>
                </a:tc>
                <a:tc>
                  <a:txBody>
                    <a:bodyPr/>
                    <a:lstStyle/>
                    <a:p>
                      <a:pPr algn="ctr"/>
                      <a:r>
                        <a:rPr lang="en-US" sz="1800" kern="1200" dirty="0" smtClean="0">
                          <a:solidFill>
                            <a:schemeClr val="dk1"/>
                          </a:solidFill>
                          <a:effectLst/>
                          <a:latin typeface="+mn-lt"/>
                          <a:ea typeface="+mn-ea"/>
                          <a:cs typeface="+mn-cs"/>
                        </a:rPr>
                        <a:t>21256</a:t>
                      </a:r>
                      <a:endParaRPr lang="en-US" dirty="0"/>
                    </a:p>
                  </a:txBody>
                  <a:tcPr/>
                </a:tc>
                <a:tc>
                  <a:txBody>
                    <a:bodyPr/>
                    <a:lstStyle/>
                    <a:p>
                      <a:pPr algn="ctr"/>
                      <a:r>
                        <a:rPr lang="en-US" sz="1800" kern="1200" dirty="0" smtClean="0">
                          <a:solidFill>
                            <a:schemeClr val="dk1"/>
                          </a:solidFill>
                          <a:effectLst/>
                          <a:latin typeface="+mn-lt"/>
                          <a:ea typeface="+mn-ea"/>
                          <a:cs typeface="+mn-cs"/>
                        </a:rPr>
                        <a:t>23699</a:t>
                      </a:r>
                      <a:endParaRPr lang="en-US" dirty="0"/>
                    </a:p>
                  </a:txBody>
                  <a:tcPr/>
                </a:tc>
                <a:extLst>
                  <a:ext uri="{0D108BD9-81ED-4DB2-BD59-A6C34878D82A}">
                    <a16:rowId xmlns:a16="http://schemas.microsoft.com/office/drawing/2014/main" val="10003"/>
                  </a:ext>
                </a:extLst>
              </a:tr>
              <a:tr h="370840">
                <a:tc>
                  <a:txBody>
                    <a:bodyPr/>
                    <a:lstStyle/>
                    <a:p>
                      <a:r>
                        <a:rPr lang="en-US" sz="1800" b="1" dirty="0" err="1" smtClean="0"/>
                        <a:t>Tayaseer</a:t>
                      </a:r>
                      <a:endParaRPr lang="en-US" b="1" dirty="0"/>
                    </a:p>
                  </a:txBody>
                  <a:tcPr/>
                </a:tc>
                <a:tc>
                  <a:txBody>
                    <a:bodyPr/>
                    <a:lstStyle/>
                    <a:p>
                      <a:pPr algn="ctr"/>
                      <a:r>
                        <a:rPr lang="en-US" sz="1800" kern="1200" dirty="0" smtClean="0">
                          <a:solidFill>
                            <a:schemeClr val="dk1"/>
                          </a:solidFill>
                          <a:effectLst/>
                          <a:latin typeface="+mn-lt"/>
                          <a:ea typeface="+mn-ea"/>
                          <a:cs typeface="+mn-cs"/>
                        </a:rPr>
                        <a:t>3046</a:t>
                      </a:r>
                      <a:endParaRPr lang="en-US" dirty="0"/>
                    </a:p>
                  </a:txBody>
                  <a:tcPr/>
                </a:tc>
                <a:tc>
                  <a:txBody>
                    <a:bodyPr/>
                    <a:lstStyle/>
                    <a:p>
                      <a:pPr algn="ctr"/>
                      <a:r>
                        <a:rPr lang="en-US" sz="1800" kern="1200" dirty="0" smtClean="0">
                          <a:solidFill>
                            <a:schemeClr val="dk1"/>
                          </a:solidFill>
                          <a:effectLst/>
                          <a:latin typeface="+mn-lt"/>
                          <a:ea typeface="+mn-ea"/>
                          <a:cs typeface="+mn-cs"/>
                        </a:rPr>
                        <a:t>3181</a:t>
                      </a:r>
                      <a:endParaRPr lang="en-US" dirty="0"/>
                    </a:p>
                  </a:txBody>
                  <a:tcPr/>
                </a:tc>
                <a:tc>
                  <a:txBody>
                    <a:bodyPr/>
                    <a:lstStyle/>
                    <a:p>
                      <a:pPr algn="ctr"/>
                      <a:r>
                        <a:rPr lang="en-US" sz="1800" kern="1200" dirty="0" smtClean="0">
                          <a:solidFill>
                            <a:schemeClr val="dk1"/>
                          </a:solidFill>
                          <a:effectLst/>
                          <a:latin typeface="+mn-lt"/>
                          <a:ea typeface="+mn-ea"/>
                          <a:cs typeface="+mn-cs"/>
                        </a:rPr>
                        <a:t>3625</a:t>
                      </a:r>
                      <a:endParaRPr lang="en-US" dirty="0"/>
                    </a:p>
                  </a:txBody>
                  <a:tcPr/>
                </a:tc>
                <a:tc>
                  <a:txBody>
                    <a:bodyPr/>
                    <a:lstStyle/>
                    <a:p>
                      <a:pPr algn="ctr"/>
                      <a:r>
                        <a:rPr lang="en-US" sz="1800" kern="1200" dirty="0" smtClean="0">
                          <a:solidFill>
                            <a:schemeClr val="dk1"/>
                          </a:solidFill>
                          <a:effectLst/>
                          <a:latin typeface="+mn-lt"/>
                          <a:ea typeface="+mn-ea"/>
                          <a:cs typeface="+mn-cs"/>
                        </a:rPr>
                        <a:t>4042</a:t>
                      </a:r>
                      <a:endParaRPr lang="en-US" dirty="0"/>
                    </a:p>
                  </a:txBody>
                  <a:tcPr/>
                </a:tc>
                <a:tc>
                  <a:txBody>
                    <a:bodyPr/>
                    <a:lstStyle/>
                    <a:p>
                      <a:pPr algn="ctr"/>
                      <a:r>
                        <a:rPr lang="en-US" sz="1800" kern="1200" dirty="0" smtClean="0">
                          <a:solidFill>
                            <a:schemeClr val="dk1"/>
                          </a:solidFill>
                          <a:effectLst/>
                          <a:latin typeface="+mn-lt"/>
                          <a:ea typeface="+mn-ea"/>
                          <a:cs typeface="+mn-cs"/>
                        </a:rPr>
                        <a:t>4507</a:t>
                      </a:r>
                      <a:endParaRPr lang="en-US" dirty="0"/>
                    </a:p>
                  </a:txBody>
                  <a:tcPr/>
                </a:tc>
                <a:tc>
                  <a:txBody>
                    <a:bodyPr/>
                    <a:lstStyle/>
                    <a:p>
                      <a:pPr algn="ctr"/>
                      <a:r>
                        <a:rPr lang="en-US" sz="1800" kern="1200" dirty="0" smtClean="0">
                          <a:solidFill>
                            <a:schemeClr val="dk1"/>
                          </a:solidFill>
                          <a:effectLst/>
                          <a:latin typeface="+mn-lt"/>
                          <a:ea typeface="+mn-ea"/>
                          <a:cs typeface="+mn-cs"/>
                        </a:rPr>
                        <a:t>5025</a:t>
                      </a:r>
                      <a:endParaRPr lang="en-US" dirty="0"/>
                    </a:p>
                  </a:txBody>
                  <a:tcPr/>
                </a:tc>
                <a:extLst>
                  <a:ext uri="{0D108BD9-81ED-4DB2-BD59-A6C34878D82A}">
                    <a16:rowId xmlns:a16="http://schemas.microsoft.com/office/drawing/2014/main" val="10004"/>
                  </a:ext>
                </a:extLst>
              </a:tr>
              <a:tr h="370840">
                <a:tc>
                  <a:txBody>
                    <a:bodyPr/>
                    <a:lstStyle/>
                    <a:p>
                      <a:r>
                        <a:rPr lang="en-US" sz="1800" b="1" dirty="0" err="1" smtClean="0"/>
                        <a:t>Bardala</a:t>
                      </a:r>
                      <a:endParaRPr lang="en-US" b="1" dirty="0"/>
                    </a:p>
                  </a:txBody>
                  <a:tcPr/>
                </a:tc>
                <a:tc>
                  <a:txBody>
                    <a:bodyPr/>
                    <a:lstStyle/>
                    <a:p>
                      <a:pPr algn="ctr"/>
                      <a:r>
                        <a:rPr lang="en-US" sz="1800" kern="1200" dirty="0" smtClean="0">
                          <a:solidFill>
                            <a:schemeClr val="dk1"/>
                          </a:solidFill>
                          <a:effectLst/>
                          <a:latin typeface="+mn-lt"/>
                          <a:ea typeface="+mn-ea"/>
                          <a:cs typeface="+mn-cs"/>
                        </a:rPr>
                        <a:t>2119</a:t>
                      </a:r>
                      <a:endParaRPr lang="en-US" dirty="0"/>
                    </a:p>
                  </a:txBody>
                  <a:tcPr/>
                </a:tc>
                <a:tc>
                  <a:txBody>
                    <a:bodyPr/>
                    <a:lstStyle/>
                    <a:p>
                      <a:pPr algn="ctr"/>
                      <a:r>
                        <a:rPr lang="en-US" sz="1800" kern="1200" dirty="0" smtClean="0">
                          <a:solidFill>
                            <a:schemeClr val="dk1"/>
                          </a:solidFill>
                          <a:effectLst/>
                          <a:latin typeface="+mn-lt"/>
                          <a:ea typeface="+mn-ea"/>
                          <a:cs typeface="+mn-cs"/>
                        </a:rPr>
                        <a:t>2577</a:t>
                      </a:r>
                      <a:endParaRPr lang="en-US" dirty="0"/>
                    </a:p>
                  </a:txBody>
                  <a:tcPr/>
                </a:tc>
                <a:tc>
                  <a:txBody>
                    <a:bodyPr/>
                    <a:lstStyle/>
                    <a:p>
                      <a:pPr algn="ctr"/>
                      <a:r>
                        <a:rPr lang="en-US" sz="1800" kern="1200" dirty="0" smtClean="0">
                          <a:solidFill>
                            <a:schemeClr val="dk1"/>
                          </a:solidFill>
                          <a:effectLst/>
                          <a:latin typeface="+mn-lt"/>
                          <a:ea typeface="+mn-ea"/>
                          <a:cs typeface="+mn-cs"/>
                        </a:rPr>
                        <a:t>2937</a:t>
                      </a:r>
                      <a:endParaRPr lang="en-US" dirty="0"/>
                    </a:p>
                  </a:txBody>
                  <a:tcPr/>
                </a:tc>
                <a:tc>
                  <a:txBody>
                    <a:bodyPr/>
                    <a:lstStyle/>
                    <a:p>
                      <a:pPr algn="ctr"/>
                      <a:r>
                        <a:rPr lang="en-US" sz="1800" kern="1200" dirty="0" smtClean="0">
                          <a:solidFill>
                            <a:schemeClr val="dk1"/>
                          </a:solidFill>
                          <a:effectLst/>
                          <a:latin typeface="+mn-lt"/>
                          <a:ea typeface="+mn-ea"/>
                          <a:cs typeface="+mn-cs"/>
                        </a:rPr>
                        <a:t>3275</a:t>
                      </a:r>
                      <a:endParaRPr lang="en-US" dirty="0"/>
                    </a:p>
                  </a:txBody>
                  <a:tcPr/>
                </a:tc>
                <a:tc>
                  <a:txBody>
                    <a:bodyPr/>
                    <a:lstStyle/>
                    <a:p>
                      <a:pPr algn="ctr"/>
                      <a:r>
                        <a:rPr lang="en-US" sz="1800" kern="1200" dirty="0" smtClean="0">
                          <a:solidFill>
                            <a:schemeClr val="dk1"/>
                          </a:solidFill>
                          <a:effectLst/>
                          <a:latin typeface="+mn-lt"/>
                          <a:ea typeface="+mn-ea"/>
                          <a:cs typeface="+mn-cs"/>
                        </a:rPr>
                        <a:t>3651</a:t>
                      </a:r>
                      <a:endParaRPr lang="en-US" dirty="0"/>
                    </a:p>
                  </a:txBody>
                  <a:tcPr/>
                </a:tc>
                <a:tc>
                  <a:txBody>
                    <a:bodyPr/>
                    <a:lstStyle/>
                    <a:p>
                      <a:pPr algn="ctr"/>
                      <a:r>
                        <a:rPr lang="en-US" sz="1800" kern="1200" dirty="0" smtClean="0">
                          <a:solidFill>
                            <a:schemeClr val="dk1"/>
                          </a:solidFill>
                          <a:effectLst/>
                          <a:latin typeface="+mn-lt"/>
                          <a:ea typeface="+mn-ea"/>
                          <a:cs typeface="+mn-cs"/>
                        </a:rPr>
                        <a:t>4071</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356391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Supply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2227985"/>
              </p:ext>
            </p:extLst>
          </p:nvPr>
        </p:nvGraphicFramePr>
        <p:xfrm>
          <a:off x="2674488" y="3983937"/>
          <a:ext cx="7997826" cy="2250440"/>
        </p:xfrm>
        <a:graphic>
          <a:graphicData uri="http://schemas.openxmlformats.org/drawingml/2006/table">
            <a:tbl>
              <a:tblPr firstRow="1" bandRow="1">
                <a:tableStyleId>{5C22544A-7EE6-4342-B048-85BDC9FD1C3A}</a:tableStyleId>
              </a:tblPr>
              <a:tblGrid>
                <a:gridCol w="1332971">
                  <a:extLst>
                    <a:ext uri="{9D8B030D-6E8A-4147-A177-3AD203B41FA5}">
                      <a16:colId xmlns:a16="http://schemas.microsoft.com/office/drawing/2014/main" val="20000"/>
                    </a:ext>
                  </a:extLst>
                </a:gridCol>
                <a:gridCol w="1332971">
                  <a:extLst>
                    <a:ext uri="{9D8B030D-6E8A-4147-A177-3AD203B41FA5}">
                      <a16:colId xmlns:a16="http://schemas.microsoft.com/office/drawing/2014/main" val="20001"/>
                    </a:ext>
                  </a:extLst>
                </a:gridCol>
                <a:gridCol w="1332971">
                  <a:extLst>
                    <a:ext uri="{9D8B030D-6E8A-4147-A177-3AD203B41FA5}">
                      <a16:colId xmlns:a16="http://schemas.microsoft.com/office/drawing/2014/main" val="20002"/>
                    </a:ext>
                  </a:extLst>
                </a:gridCol>
                <a:gridCol w="1332971">
                  <a:extLst>
                    <a:ext uri="{9D8B030D-6E8A-4147-A177-3AD203B41FA5}">
                      <a16:colId xmlns:a16="http://schemas.microsoft.com/office/drawing/2014/main" val="20003"/>
                    </a:ext>
                  </a:extLst>
                </a:gridCol>
                <a:gridCol w="1332971">
                  <a:extLst>
                    <a:ext uri="{9D8B030D-6E8A-4147-A177-3AD203B41FA5}">
                      <a16:colId xmlns:a16="http://schemas.microsoft.com/office/drawing/2014/main" val="20004"/>
                    </a:ext>
                  </a:extLst>
                </a:gridCol>
                <a:gridCol w="1332971">
                  <a:extLst>
                    <a:ext uri="{9D8B030D-6E8A-4147-A177-3AD203B41FA5}">
                      <a16:colId xmlns:a16="http://schemas.microsoft.com/office/drawing/2014/main" val="20005"/>
                    </a:ext>
                  </a:extLst>
                </a:gridCol>
              </a:tblGrid>
              <a:tr h="370840">
                <a:tc>
                  <a:txBody>
                    <a:bodyPr/>
                    <a:lstStyle/>
                    <a:p>
                      <a:r>
                        <a:rPr lang="en-US" dirty="0" smtClean="0"/>
                        <a:t>Cluster </a:t>
                      </a:r>
                      <a:endParaRPr lang="en-US" dirty="0"/>
                    </a:p>
                  </a:txBody>
                  <a:tcPr/>
                </a:tc>
                <a:tc gridSpan="5">
                  <a:txBody>
                    <a:bodyPr/>
                    <a:lstStyle/>
                    <a:p>
                      <a:pPr algn="ctr"/>
                      <a:r>
                        <a:rPr lang="en-US" dirty="0" smtClean="0"/>
                        <a:t>Population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b="1" dirty="0"/>
                    </a:p>
                  </a:txBody>
                  <a:tcPr/>
                </a:tc>
                <a:tc>
                  <a:txBody>
                    <a:bodyPr/>
                    <a:lstStyle/>
                    <a:p>
                      <a:r>
                        <a:rPr lang="en-US" sz="2000" b="1" dirty="0" smtClean="0"/>
                        <a:t>2019</a:t>
                      </a:r>
                      <a:endParaRPr lang="en-US" sz="2000" b="1"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r>
                        <a:rPr lang="en-US" sz="1800" kern="1200" dirty="0" smtClean="0">
                          <a:solidFill>
                            <a:schemeClr val="dk1"/>
                          </a:solidFill>
                          <a:effectLst/>
                          <a:latin typeface="+mn-lt"/>
                          <a:ea typeface="+mn-ea"/>
                          <a:cs typeface="+mn-cs"/>
                        </a:rPr>
                        <a:t>774598.5</a:t>
                      </a:r>
                      <a:endParaRPr lang="en-US" dirty="0"/>
                    </a:p>
                  </a:txBody>
                  <a:tcPr/>
                </a:tc>
                <a:tc>
                  <a:txBody>
                    <a:bodyPr/>
                    <a:lstStyle/>
                    <a:p>
                      <a:r>
                        <a:rPr lang="en-US" sz="1800" kern="1200" dirty="0" smtClean="0">
                          <a:solidFill>
                            <a:schemeClr val="dk1"/>
                          </a:solidFill>
                          <a:effectLst/>
                          <a:latin typeface="+mn-lt"/>
                          <a:ea typeface="+mn-ea"/>
                          <a:cs typeface="+mn-cs"/>
                        </a:rPr>
                        <a:t>774598.5</a:t>
                      </a:r>
                      <a:endParaRPr lang="en-US" dirty="0"/>
                    </a:p>
                  </a:txBody>
                  <a:tcPr/>
                </a:tc>
                <a:tc>
                  <a:txBody>
                    <a:bodyPr/>
                    <a:lstStyle/>
                    <a:p>
                      <a:r>
                        <a:rPr lang="en-US" sz="1800" kern="1200" dirty="0" smtClean="0">
                          <a:solidFill>
                            <a:schemeClr val="dk1"/>
                          </a:solidFill>
                          <a:effectLst/>
                          <a:latin typeface="+mn-lt"/>
                          <a:ea typeface="+mn-ea"/>
                          <a:cs typeface="+mn-cs"/>
                        </a:rPr>
                        <a:t>774598.5</a:t>
                      </a:r>
                      <a:endParaRPr lang="en-US" dirty="0"/>
                    </a:p>
                  </a:txBody>
                  <a:tcPr/>
                </a:tc>
                <a:tc>
                  <a:txBody>
                    <a:bodyPr/>
                    <a:lstStyle/>
                    <a:p>
                      <a:r>
                        <a:rPr lang="en-US" sz="1800" kern="1200" dirty="0" smtClean="0">
                          <a:solidFill>
                            <a:schemeClr val="dk1"/>
                          </a:solidFill>
                          <a:effectLst/>
                          <a:latin typeface="+mn-lt"/>
                          <a:ea typeface="+mn-ea"/>
                          <a:cs typeface="+mn-cs"/>
                        </a:rPr>
                        <a:t>774598.5</a:t>
                      </a:r>
                      <a:endParaRPr lang="en-US" dirty="0"/>
                    </a:p>
                  </a:txBody>
                  <a:tcPr/>
                </a:tc>
                <a:tc>
                  <a:txBody>
                    <a:bodyPr/>
                    <a:lstStyle/>
                    <a:p>
                      <a:r>
                        <a:rPr lang="en-US" sz="1800" kern="1200" dirty="0" smtClean="0">
                          <a:solidFill>
                            <a:schemeClr val="dk1"/>
                          </a:solidFill>
                          <a:effectLst/>
                          <a:latin typeface="+mn-lt"/>
                          <a:ea typeface="+mn-ea"/>
                          <a:cs typeface="+mn-cs"/>
                        </a:rPr>
                        <a:t>774598.5</a:t>
                      </a:r>
                      <a:endParaRPr lang="en-US" dirty="0"/>
                    </a:p>
                  </a:txBody>
                  <a:tcPr/>
                </a:tc>
                <a:extLst>
                  <a:ext uri="{0D108BD9-81ED-4DB2-BD59-A6C34878D82A}">
                    <a16:rowId xmlns:a16="http://schemas.microsoft.com/office/drawing/2014/main" val="10002"/>
                  </a:ext>
                </a:extLst>
              </a:tr>
              <a:tr h="370840">
                <a:tc>
                  <a:txBody>
                    <a:bodyPr/>
                    <a:lstStyle/>
                    <a:p>
                      <a:r>
                        <a:rPr lang="en-US" sz="1800" b="1" dirty="0" err="1" smtClean="0"/>
                        <a:t>Tammun</a:t>
                      </a:r>
                      <a:endParaRPr lang="en-US" b="1" dirty="0"/>
                    </a:p>
                  </a:txBody>
                  <a:tcPr/>
                </a:tc>
                <a:tc>
                  <a:txBody>
                    <a:bodyPr/>
                    <a:lstStyle/>
                    <a:p>
                      <a:r>
                        <a:rPr lang="en-US" sz="1800" kern="1200" dirty="0" smtClean="0">
                          <a:solidFill>
                            <a:schemeClr val="dk1"/>
                          </a:solidFill>
                          <a:effectLst/>
                          <a:latin typeface="+mn-lt"/>
                          <a:ea typeface="+mn-ea"/>
                          <a:cs typeface="+mn-cs"/>
                        </a:rPr>
                        <a:t>415815.7 </a:t>
                      </a:r>
                      <a:endParaRPr lang="en-US" dirty="0"/>
                    </a:p>
                  </a:txBody>
                  <a:tcPr/>
                </a:tc>
                <a:tc>
                  <a:txBody>
                    <a:bodyPr/>
                    <a:lstStyle/>
                    <a:p>
                      <a:r>
                        <a:rPr lang="en-US" sz="1800" kern="1200" dirty="0" smtClean="0">
                          <a:solidFill>
                            <a:schemeClr val="dk1"/>
                          </a:solidFill>
                          <a:effectLst/>
                          <a:latin typeface="+mn-lt"/>
                          <a:ea typeface="+mn-ea"/>
                          <a:cs typeface="+mn-cs"/>
                        </a:rPr>
                        <a:t>415815.7 </a:t>
                      </a:r>
                      <a:endParaRPr lang="en-US" dirty="0"/>
                    </a:p>
                  </a:txBody>
                  <a:tcPr/>
                </a:tc>
                <a:tc>
                  <a:txBody>
                    <a:bodyPr/>
                    <a:lstStyle/>
                    <a:p>
                      <a:r>
                        <a:rPr lang="en-US" sz="1800" kern="1200" dirty="0" smtClean="0">
                          <a:solidFill>
                            <a:schemeClr val="dk1"/>
                          </a:solidFill>
                          <a:effectLst/>
                          <a:latin typeface="+mn-lt"/>
                          <a:ea typeface="+mn-ea"/>
                          <a:cs typeface="+mn-cs"/>
                        </a:rPr>
                        <a:t>415815.7 </a:t>
                      </a:r>
                      <a:endParaRPr lang="en-US" dirty="0"/>
                    </a:p>
                  </a:txBody>
                  <a:tcPr/>
                </a:tc>
                <a:tc>
                  <a:txBody>
                    <a:bodyPr/>
                    <a:lstStyle/>
                    <a:p>
                      <a:r>
                        <a:rPr lang="en-US" sz="1800" kern="1200" dirty="0" smtClean="0">
                          <a:solidFill>
                            <a:schemeClr val="dk1"/>
                          </a:solidFill>
                          <a:effectLst/>
                          <a:latin typeface="+mn-lt"/>
                          <a:ea typeface="+mn-ea"/>
                          <a:cs typeface="+mn-cs"/>
                        </a:rPr>
                        <a:t>415815.7 </a:t>
                      </a:r>
                      <a:endParaRPr lang="en-US" dirty="0"/>
                    </a:p>
                  </a:txBody>
                  <a:tcPr/>
                </a:tc>
                <a:tc>
                  <a:txBody>
                    <a:bodyPr/>
                    <a:lstStyle/>
                    <a:p>
                      <a:r>
                        <a:rPr lang="en-US" sz="1800" kern="1200" dirty="0" smtClean="0">
                          <a:solidFill>
                            <a:schemeClr val="dk1"/>
                          </a:solidFill>
                          <a:effectLst/>
                          <a:latin typeface="+mn-lt"/>
                          <a:ea typeface="+mn-ea"/>
                          <a:cs typeface="+mn-cs"/>
                        </a:rPr>
                        <a:t>415815.7 </a:t>
                      </a:r>
                      <a:endParaRPr lang="en-US" dirty="0"/>
                    </a:p>
                  </a:txBody>
                  <a:tcPr/>
                </a:tc>
                <a:extLst>
                  <a:ext uri="{0D108BD9-81ED-4DB2-BD59-A6C34878D82A}">
                    <a16:rowId xmlns:a16="http://schemas.microsoft.com/office/drawing/2014/main" val="10003"/>
                  </a:ext>
                </a:extLst>
              </a:tr>
              <a:tr h="370840">
                <a:tc>
                  <a:txBody>
                    <a:bodyPr/>
                    <a:lstStyle/>
                    <a:p>
                      <a:r>
                        <a:rPr lang="en-US" sz="1800" b="1" dirty="0" err="1" smtClean="0"/>
                        <a:t>Tayaseer</a:t>
                      </a:r>
                      <a:endParaRPr lang="en-US" b="1" dirty="0"/>
                    </a:p>
                  </a:txBody>
                  <a:tcPr/>
                </a:tc>
                <a:tc>
                  <a:txBody>
                    <a:bodyPr/>
                    <a:lstStyle/>
                    <a:p>
                      <a:r>
                        <a:rPr lang="en-US" sz="1800" kern="1200" dirty="0" smtClean="0">
                          <a:solidFill>
                            <a:schemeClr val="dk1"/>
                          </a:solidFill>
                          <a:effectLst/>
                          <a:latin typeface="+mn-lt"/>
                          <a:ea typeface="+mn-ea"/>
                          <a:cs typeface="+mn-cs"/>
                        </a:rPr>
                        <a:t>98070</a:t>
                      </a:r>
                      <a:endParaRPr lang="en-US" dirty="0"/>
                    </a:p>
                  </a:txBody>
                  <a:tcPr/>
                </a:tc>
                <a:tc>
                  <a:txBody>
                    <a:bodyPr/>
                    <a:lstStyle/>
                    <a:p>
                      <a:r>
                        <a:rPr lang="en-US" sz="1800" kern="1200" dirty="0" smtClean="0">
                          <a:solidFill>
                            <a:schemeClr val="dk1"/>
                          </a:solidFill>
                          <a:effectLst/>
                          <a:latin typeface="+mn-lt"/>
                          <a:ea typeface="+mn-ea"/>
                          <a:cs typeface="+mn-cs"/>
                        </a:rPr>
                        <a:t>98070</a:t>
                      </a:r>
                      <a:endParaRPr lang="en-US" dirty="0"/>
                    </a:p>
                  </a:txBody>
                  <a:tcPr/>
                </a:tc>
                <a:tc>
                  <a:txBody>
                    <a:bodyPr/>
                    <a:lstStyle/>
                    <a:p>
                      <a:r>
                        <a:rPr lang="en-US" sz="1800" kern="1200" dirty="0" smtClean="0">
                          <a:solidFill>
                            <a:schemeClr val="dk1"/>
                          </a:solidFill>
                          <a:effectLst/>
                          <a:latin typeface="+mn-lt"/>
                          <a:ea typeface="+mn-ea"/>
                          <a:cs typeface="+mn-cs"/>
                        </a:rPr>
                        <a:t>98070</a:t>
                      </a:r>
                      <a:endParaRPr lang="en-US" dirty="0"/>
                    </a:p>
                  </a:txBody>
                  <a:tcPr/>
                </a:tc>
                <a:tc>
                  <a:txBody>
                    <a:bodyPr/>
                    <a:lstStyle/>
                    <a:p>
                      <a:r>
                        <a:rPr lang="en-US" sz="1800" kern="1200" dirty="0" smtClean="0">
                          <a:solidFill>
                            <a:schemeClr val="dk1"/>
                          </a:solidFill>
                          <a:effectLst/>
                          <a:latin typeface="+mn-lt"/>
                          <a:ea typeface="+mn-ea"/>
                          <a:cs typeface="+mn-cs"/>
                        </a:rPr>
                        <a:t>98070</a:t>
                      </a:r>
                      <a:endParaRPr lang="en-US" dirty="0"/>
                    </a:p>
                  </a:txBody>
                  <a:tcPr/>
                </a:tc>
                <a:tc>
                  <a:txBody>
                    <a:bodyPr/>
                    <a:lstStyle/>
                    <a:p>
                      <a:r>
                        <a:rPr lang="en-US" sz="1800" kern="1200" dirty="0" smtClean="0">
                          <a:solidFill>
                            <a:schemeClr val="dk1"/>
                          </a:solidFill>
                          <a:effectLst/>
                          <a:latin typeface="+mn-lt"/>
                          <a:ea typeface="+mn-ea"/>
                          <a:cs typeface="+mn-cs"/>
                        </a:rPr>
                        <a:t>98070</a:t>
                      </a:r>
                      <a:endParaRPr lang="en-US" dirty="0"/>
                    </a:p>
                  </a:txBody>
                  <a:tcPr/>
                </a:tc>
                <a:extLst>
                  <a:ext uri="{0D108BD9-81ED-4DB2-BD59-A6C34878D82A}">
                    <a16:rowId xmlns:a16="http://schemas.microsoft.com/office/drawing/2014/main" val="10004"/>
                  </a:ext>
                </a:extLst>
              </a:tr>
              <a:tr h="370840">
                <a:tc>
                  <a:txBody>
                    <a:bodyPr/>
                    <a:lstStyle/>
                    <a:p>
                      <a:r>
                        <a:rPr lang="en-US" sz="1800" b="1" dirty="0" err="1" smtClean="0"/>
                        <a:t>Bardala</a:t>
                      </a:r>
                      <a:endParaRPr lang="en-US" b="1" dirty="0"/>
                    </a:p>
                  </a:txBody>
                  <a:tcPr/>
                </a:tc>
                <a:tc>
                  <a:txBody>
                    <a:bodyPr/>
                    <a:lstStyle/>
                    <a:p>
                      <a:r>
                        <a:rPr lang="en-US" sz="1800" kern="1200" dirty="0" smtClean="0">
                          <a:solidFill>
                            <a:schemeClr val="dk1"/>
                          </a:solidFill>
                          <a:effectLst/>
                          <a:latin typeface="+mn-lt"/>
                          <a:ea typeface="+mn-ea"/>
                          <a:cs typeface="+mn-cs"/>
                        </a:rPr>
                        <a:t>119801.30</a:t>
                      </a:r>
                      <a:endParaRPr lang="en-US" dirty="0"/>
                    </a:p>
                  </a:txBody>
                  <a:tcPr/>
                </a:tc>
                <a:tc>
                  <a:txBody>
                    <a:bodyPr/>
                    <a:lstStyle/>
                    <a:p>
                      <a:r>
                        <a:rPr lang="en-US" sz="1800" kern="1200" dirty="0" smtClean="0">
                          <a:solidFill>
                            <a:schemeClr val="dk1"/>
                          </a:solidFill>
                          <a:effectLst/>
                          <a:latin typeface="+mn-lt"/>
                          <a:ea typeface="+mn-ea"/>
                          <a:cs typeface="+mn-cs"/>
                        </a:rPr>
                        <a:t>119801.30</a:t>
                      </a:r>
                      <a:endParaRPr lang="en-US" dirty="0"/>
                    </a:p>
                  </a:txBody>
                  <a:tcPr/>
                </a:tc>
                <a:tc>
                  <a:txBody>
                    <a:bodyPr/>
                    <a:lstStyle/>
                    <a:p>
                      <a:r>
                        <a:rPr lang="en-US" sz="1800" kern="1200" dirty="0" smtClean="0">
                          <a:solidFill>
                            <a:schemeClr val="dk1"/>
                          </a:solidFill>
                          <a:effectLst/>
                          <a:latin typeface="+mn-lt"/>
                          <a:ea typeface="+mn-ea"/>
                          <a:cs typeface="+mn-cs"/>
                        </a:rPr>
                        <a:t>119801.30</a:t>
                      </a:r>
                      <a:endParaRPr lang="en-US" dirty="0"/>
                    </a:p>
                  </a:txBody>
                  <a:tcPr/>
                </a:tc>
                <a:tc>
                  <a:txBody>
                    <a:bodyPr/>
                    <a:lstStyle/>
                    <a:p>
                      <a:r>
                        <a:rPr lang="en-US" sz="1800" kern="1200" dirty="0" smtClean="0">
                          <a:solidFill>
                            <a:schemeClr val="dk1"/>
                          </a:solidFill>
                          <a:effectLst/>
                          <a:latin typeface="+mn-lt"/>
                          <a:ea typeface="+mn-ea"/>
                          <a:cs typeface="+mn-cs"/>
                        </a:rPr>
                        <a:t>119801.30</a:t>
                      </a:r>
                      <a:endParaRPr lang="en-US" dirty="0"/>
                    </a:p>
                  </a:txBody>
                  <a:tcPr/>
                </a:tc>
                <a:tc>
                  <a:txBody>
                    <a:bodyPr/>
                    <a:lstStyle/>
                    <a:p>
                      <a:r>
                        <a:rPr lang="en-US" sz="1800" kern="1200" dirty="0" smtClean="0">
                          <a:solidFill>
                            <a:schemeClr val="dk1"/>
                          </a:solidFill>
                          <a:effectLst/>
                          <a:latin typeface="+mn-lt"/>
                          <a:ea typeface="+mn-ea"/>
                          <a:cs typeface="+mn-cs"/>
                        </a:rPr>
                        <a:t>119801.30</a:t>
                      </a:r>
                      <a:endParaRPr lang="en-US" dirty="0"/>
                    </a:p>
                  </a:txBody>
                  <a:tcPr/>
                </a:tc>
                <a:extLst>
                  <a:ext uri="{0D108BD9-81ED-4DB2-BD59-A6C34878D82A}">
                    <a16:rowId xmlns:a16="http://schemas.microsoft.com/office/drawing/2014/main" val="10005"/>
                  </a:ext>
                </a:extLst>
              </a:tr>
            </a:tbl>
          </a:graphicData>
        </a:graphic>
      </p:graphicFrame>
      <p:sp>
        <p:nvSpPr>
          <p:cNvPr id="5" name="Rectangle 4"/>
          <p:cNvSpPr/>
          <p:nvPr/>
        </p:nvSpPr>
        <p:spPr>
          <a:xfrm>
            <a:off x="1217532" y="2278286"/>
            <a:ext cx="7350089" cy="1477328"/>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Tubas Cluster Supply:</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To calculate Total Supply in 2019= 643397.12 m3/year.</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Supply =(𝑡𝑜𝑡𝑎𝑙 𝑠𝑢𝑝𝑝𝑙𝑦 ∗1000)/(𝑛𝑢𝑚𝑏𝑒𝑟 𝑜𝑓 𝑑𝑎𝑦𝑠 𝑖𝑛 𝑡ℎ𝑒 𝑦𝑒𝑎𝑟∗𝑝𝑜𝑝𝑢𝑙𝑎𝑡𝑖𝑜𝑛)</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Supply2019=(643397.12∗1000)/(385∗25506.34)= 74.65762L/c. d</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Total Supply2025 = 643397.12m3/year</a:t>
            </a:r>
            <a:endParaRPr lang="en-US" dirty="0"/>
          </a:p>
        </p:txBody>
      </p:sp>
    </p:spTree>
    <p:extLst>
      <p:ext uri="{BB962C8B-B14F-4D97-AF65-F5344CB8AC3E}">
        <p14:creationId xmlns:p14="http://schemas.microsoft.com/office/powerpoint/2010/main" val="270208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loss in all clusters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1488779"/>
              </p:ext>
            </p:extLst>
          </p:nvPr>
        </p:nvGraphicFramePr>
        <p:xfrm>
          <a:off x="1664659" y="2784655"/>
          <a:ext cx="8316104" cy="2805260"/>
        </p:xfrm>
        <a:graphic>
          <a:graphicData uri="http://schemas.openxmlformats.org/drawingml/2006/table">
            <a:tbl>
              <a:tblPr firstRow="1" bandRow="1">
                <a:tableStyleId>{5C22544A-7EE6-4342-B048-85BDC9FD1C3A}</a:tableStyleId>
              </a:tblPr>
              <a:tblGrid>
                <a:gridCol w="4158052">
                  <a:extLst>
                    <a:ext uri="{9D8B030D-6E8A-4147-A177-3AD203B41FA5}">
                      <a16:colId xmlns:a16="http://schemas.microsoft.com/office/drawing/2014/main" val="20000"/>
                    </a:ext>
                  </a:extLst>
                </a:gridCol>
                <a:gridCol w="4158052">
                  <a:extLst>
                    <a:ext uri="{9D8B030D-6E8A-4147-A177-3AD203B41FA5}">
                      <a16:colId xmlns:a16="http://schemas.microsoft.com/office/drawing/2014/main" val="20001"/>
                    </a:ext>
                  </a:extLst>
                </a:gridCol>
              </a:tblGrid>
              <a:tr h="561052">
                <a:tc>
                  <a:txBody>
                    <a:bodyPr/>
                    <a:lstStyle/>
                    <a:p>
                      <a:r>
                        <a:rPr lang="en-US" dirty="0"/>
                        <a:t>Year </a:t>
                      </a:r>
                    </a:p>
                  </a:txBody>
                  <a:tcPr/>
                </a:tc>
                <a:tc>
                  <a:txBody>
                    <a:bodyPr/>
                    <a:lstStyle/>
                    <a:p>
                      <a:r>
                        <a:rPr lang="en-US" sz="1800" b="1" kern="1200" dirty="0">
                          <a:solidFill>
                            <a:schemeClr val="lt1"/>
                          </a:solidFill>
                          <a:effectLst/>
                          <a:latin typeface="+mn-lt"/>
                          <a:ea typeface="+mn-ea"/>
                          <a:cs typeface="+mn-cs"/>
                        </a:rPr>
                        <a:t>Physical loss(</a:t>
                      </a:r>
                      <a:r>
                        <a:rPr lang="en-US" sz="1800" b="1" kern="1200" baseline="0" dirty="0">
                          <a:solidFill>
                            <a:schemeClr val="lt1"/>
                          </a:solidFill>
                          <a:effectLst/>
                          <a:latin typeface="+mn-lt"/>
                          <a:ea typeface="+mn-ea"/>
                          <a:cs typeface="+mn-cs"/>
                        </a:rPr>
                        <a:t> %)</a:t>
                      </a:r>
                      <a:endParaRPr lang="en-US" dirty="0"/>
                    </a:p>
                  </a:txBody>
                  <a:tcPr/>
                </a:tc>
                <a:extLst>
                  <a:ext uri="{0D108BD9-81ED-4DB2-BD59-A6C34878D82A}">
                    <a16:rowId xmlns:a16="http://schemas.microsoft.com/office/drawing/2014/main" val="10000"/>
                  </a:ext>
                </a:extLst>
              </a:tr>
              <a:tr h="561052">
                <a:tc>
                  <a:txBody>
                    <a:bodyPr/>
                    <a:lstStyle/>
                    <a:p>
                      <a:pPr algn="ctr"/>
                      <a:r>
                        <a:rPr lang="en-US" dirty="0"/>
                        <a:t>2025</a:t>
                      </a:r>
                    </a:p>
                  </a:txBody>
                  <a:tcPr/>
                </a:tc>
                <a:tc>
                  <a:txBody>
                    <a:bodyPr/>
                    <a:lstStyle/>
                    <a:p>
                      <a:pPr algn="ctr"/>
                      <a:r>
                        <a:rPr lang="en-US" dirty="0"/>
                        <a:t>30</a:t>
                      </a:r>
                    </a:p>
                  </a:txBody>
                  <a:tcPr/>
                </a:tc>
                <a:extLst>
                  <a:ext uri="{0D108BD9-81ED-4DB2-BD59-A6C34878D82A}">
                    <a16:rowId xmlns:a16="http://schemas.microsoft.com/office/drawing/2014/main" val="10001"/>
                  </a:ext>
                </a:extLst>
              </a:tr>
              <a:tr h="561052">
                <a:tc>
                  <a:txBody>
                    <a:bodyPr/>
                    <a:lstStyle/>
                    <a:p>
                      <a:pPr algn="ctr"/>
                      <a:r>
                        <a:rPr lang="en-US" dirty="0"/>
                        <a:t>2030</a:t>
                      </a:r>
                    </a:p>
                  </a:txBody>
                  <a:tcPr/>
                </a:tc>
                <a:tc>
                  <a:txBody>
                    <a:bodyPr/>
                    <a:lstStyle/>
                    <a:p>
                      <a:pPr algn="ctr"/>
                      <a:r>
                        <a:rPr lang="en-US" dirty="0"/>
                        <a:t>25</a:t>
                      </a:r>
                    </a:p>
                  </a:txBody>
                  <a:tcPr/>
                </a:tc>
                <a:extLst>
                  <a:ext uri="{0D108BD9-81ED-4DB2-BD59-A6C34878D82A}">
                    <a16:rowId xmlns:a16="http://schemas.microsoft.com/office/drawing/2014/main" val="10002"/>
                  </a:ext>
                </a:extLst>
              </a:tr>
              <a:tr h="561052">
                <a:tc>
                  <a:txBody>
                    <a:bodyPr/>
                    <a:lstStyle/>
                    <a:p>
                      <a:pPr algn="ctr"/>
                      <a:r>
                        <a:rPr lang="en-US" dirty="0"/>
                        <a:t>2035</a:t>
                      </a:r>
                    </a:p>
                  </a:txBody>
                  <a:tcPr/>
                </a:tc>
                <a:tc>
                  <a:txBody>
                    <a:bodyPr/>
                    <a:lstStyle/>
                    <a:p>
                      <a:pPr algn="ctr"/>
                      <a:r>
                        <a:rPr lang="en-US" dirty="0"/>
                        <a:t>20</a:t>
                      </a:r>
                    </a:p>
                  </a:txBody>
                  <a:tcPr/>
                </a:tc>
                <a:extLst>
                  <a:ext uri="{0D108BD9-81ED-4DB2-BD59-A6C34878D82A}">
                    <a16:rowId xmlns:a16="http://schemas.microsoft.com/office/drawing/2014/main" val="10003"/>
                  </a:ext>
                </a:extLst>
              </a:tr>
              <a:tr h="561052">
                <a:tc>
                  <a:txBody>
                    <a:bodyPr/>
                    <a:lstStyle/>
                    <a:p>
                      <a:pPr algn="ctr"/>
                      <a:r>
                        <a:rPr lang="en-US" dirty="0"/>
                        <a:t>2040</a:t>
                      </a:r>
                    </a:p>
                  </a:txBody>
                  <a:tcPr/>
                </a:tc>
                <a:tc>
                  <a:txBody>
                    <a:bodyPr/>
                    <a:lstStyle/>
                    <a:p>
                      <a:pPr algn="ctr"/>
                      <a:r>
                        <a:rPr lang="en-US" dirty="0"/>
                        <a:t>15</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0255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Consumption</a:t>
            </a:r>
            <a:br>
              <a:rPr lang="en-US"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7305826"/>
              </p:ext>
            </p:extLst>
          </p:nvPr>
        </p:nvGraphicFramePr>
        <p:xfrm>
          <a:off x="1155700" y="2603500"/>
          <a:ext cx="7997826" cy="2250440"/>
        </p:xfrm>
        <a:graphic>
          <a:graphicData uri="http://schemas.openxmlformats.org/drawingml/2006/table">
            <a:tbl>
              <a:tblPr firstRow="1" bandRow="1">
                <a:tableStyleId>{5C22544A-7EE6-4342-B048-85BDC9FD1C3A}</a:tableStyleId>
              </a:tblPr>
              <a:tblGrid>
                <a:gridCol w="1332971">
                  <a:extLst>
                    <a:ext uri="{9D8B030D-6E8A-4147-A177-3AD203B41FA5}">
                      <a16:colId xmlns:a16="http://schemas.microsoft.com/office/drawing/2014/main" val="20000"/>
                    </a:ext>
                  </a:extLst>
                </a:gridCol>
                <a:gridCol w="1332971">
                  <a:extLst>
                    <a:ext uri="{9D8B030D-6E8A-4147-A177-3AD203B41FA5}">
                      <a16:colId xmlns:a16="http://schemas.microsoft.com/office/drawing/2014/main" val="20001"/>
                    </a:ext>
                  </a:extLst>
                </a:gridCol>
                <a:gridCol w="1332971">
                  <a:extLst>
                    <a:ext uri="{9D8B030D-6E8A-4147-A177-3AD203B41FA5}">
                      <a16:colId xmlns:a16="http://schemas.microsoft.com/office/drawing/2014/main" val="20002"/>
                    </a:ext>
                  </a:extLst>
                </a:gridCol>
                <a:gridCol w="1332971">
                  <a:extLst>
                    <a:ext uri="{9D8B030D-6E8A-4147-A177-3AD203B41FA5}">
                      <a16:colId xmlns:a16="http://schemas.microsoft.com/office/drawing/2014/main" val="20003"/>
                    </a:ext>
                  </a:extLst>
                </a:gridCol>
                <a:gridCol w="1332971">
                  <a:extLst>
                    <a:ext uri="{9D8B030D-6E8A-4147-A177-3AD203B41FA5}">
                      <a16:colId xmlns:a16="http://schemas.microsoft.com/office/drawing/2014/main" val="20004"/>
                    </a:ext>
                  </a:extLst>
                </a:gridCol>
                <a:gridCol w="1332971">
                  <a:extLst>
                    <a:ext uri="{9D8B030D-6E8A-4147-A177-3AD203B41FA5}">
                      <a16:colId xmlns:a16="http://schemas.microsoft.com/office/drawing/2014/main" val="20005"/>
                    </a:ext>
                  </a:extLst>
                </a:gridCol>
              </a:tblGrid>
              <a:tr h="370840">
                <a:tc>
                  <a:txBody>
                    <a:bodyPr/>
                    <a:lstStyle/>
                    <a:p>
                      <a:r>
                        <a:rPr lang="en-US" dirty="0" smtClean="0"/>
                        <a:t>Cluster </a:t>
                      </a:r>
                      <a:endParaRPr lang="en-US" dirty="0"/>
                    </a:p>
                  </a:txBody>
                  <a:tcPr/>
                </a:tc>
                <a:tc gridSpan="5">
                  <a:txBody>
                    <a:bodyPr/>
                    <a:lstStyle/>
                    <a:p>
                      <a:pPr algn="ctr"/>
                      <a:r>
                        <a:rPr lang="en-US" sz="1800" b="1" kern="1200" dirty="0" smtClean="0">
                          <a:solidFill>
                            <a:schemeClr val="lt1"/>
                          </a:solidFill>
                          <a:effectLst/>
                          <a:latin typeface="+mn-lt"/>
                          <a:ea typeface="+mn-ea"/>
                          <a:cs typeface="+mn-cs"/>
                        </a:rPr>
                        <a:t>Consumption</a:t>
                      </a:r>
                      <a:r>
                        <a:rPr lang="en-US" sz="1800" b="1" kern="1200" baseline="0" dirty="0" smtClean="0">
                          <a:solidFill>
                            <a:schemeClr val="lt1"/>
                          </a:solidFill>
                          <a:effectLst/>
                          <a:latin typeface="+mn-lt"/>
                          <a:ea typeface="+mn-ea"/>
                          <a:cs typeface="+mn-cs"/>
                        </a:rPr>
                        <a:t>  </a:t>
                      </a:r>
                      <a:r>
                        <a:rPr lang="en-US" sz="1800" b="1" kern="1200" dirty="0" smtClean="0">
                          <a:solidFill>
                            <a:schemeClr val="lt1"/>
                          </a:solidFill>
                          <a:effectLst/>
                          <a:latin typeface="+mn-lt"/>
                          <a:ea typeface="+mn-ea"/>
                          <a:cs typeface="+mn-cs"/>
                        </a:rPr>
                        <a:t>(L/C.D)</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b="1" dirty="0"/>
                    </a:p>
                  </a:txBody>
                  <a:tcPr/>
                </a:tc>
                <a:tc>
                  <a:txBody>
                    <a:bodyPr/>
                    <a:lstStyle/>
                    <a:p>
                      <a:r>
                        <a:rPr lang="en-US" sz="2000" b="1" dirty="0" smtClean="0"/>
                        <a:t>2019</a:t>
                      </a:r>
                      <a:endParaRPr lang="en-US" sz="2000" b="1"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r>
                        <a:rPr lang="en-US" dirty="0" smtClean="0"/>
                        <a:t>69</a:t>
                      </a:r>
                      <a:endParaRPr lang="en-US" dirty="0"/>
                    </a:p>
                  </a:txBody>
                  <a:tcPr/>
                </a:tc>
                <a:tc>
                  <a:txBody>
                    <a:bodyPr/>
                    <a:lstStyle/>
                    <a:p>
                      <a:r>
                        <a:rPr lang="en-US" dirty="0" smtClean="0"/>
                        <a:t>80</a:t>
                      </a:r>
                      <a:endParaRPr lang="en-US" dirty="0"/>
                    </a:p>
                  </a:txBody>
                  <a:tcPr/>
                </a:tc>
                <a:tc>
                  <a:txBody>
                    <a:bodyPr/>
                    <a:lstStyle/>
                    <a:p>
                      <a:r>
                        <a:rPr lang="en-US" dirty="0" smtClean="0"/>
                        <a:t>100</a:t>
                      </a:r>
                      <a:endParaRPr lang="en-US" dirty="0"/>
                    </a:p>
                  </a:txBody>
                  <a:tcPr/>
                </a:tc>
                <a:tc>
                  <a:txBody>
                    <a:bodyPr/>
                    <a:lstStyle/>
                    <a:p>
                      <a:r>
                        <a:rPr lang="en-US" dirty="0" smtClean="0"/>
                        <a:t>110</a:t>
                      </a:r>
                      <a:endParaRPr lang="en-US" dirty="0"/>
                    </a:p>
                  </a:txBody>
                  <a:tcPr/>
                </a:tc>
                <a:tc>
                  <a:txBody>
                    <a:bodyPr/>
                    <a:lstStyle/>
                    <a:p>
                      <a:r>
                        <a:rPr lang="en-US" dirty="0" smtClean="0"/>
                        <a:t>120</a:t>
                      </a:r>
                      <a:endParaRPr lang="en-US" dirty="0"/>
                    </a:p>
                  </a:txBody>
                  <a:tcPr/>
                </a:tc>
                <a:extLst>
                  <a:ext uri="{0D108BD9-81ED-4DB2-BD59-A6C34878D82A}">
                    <a16:rowId xmlns:a16="http://schemas.microsoft.com/office/drawing/2014/main" val="10002"/>
                  </a:ext>
                </a:extLst>
              </a:tr>
              <a:tr h="370840">
                <a:tc>
                  <a:txBody>
                    <a:bodyPr/>
                    <a:lstStyle/>
                    <a:p>
                      <a:r>
                        <a:rPr lang="en-US" sz="1800" b="1" dirty="0" err="1" smtClean="0"/>
                        <a:t>Tammun</a:t>
                      </a:r>
                      <a:endParaRPr lang="en-US" b="1" dirty="0"/>
                    </a:p>
                  </a:txBody>
                  <a:tcPr/>
                </a:tc>
                <a:tc>
                  <a:txBody>
                    <a:bodyPr/>
                    <a:lstStyle/>
                    <a:p>
                      <a:r>
                        <a:rPr lang="en-US" sz="1800" kern="1200" dirty="0" smtClean="0">
                          <a:solidFill>
                            <a:schemeClr val="dk1"/>
                          </a:solidFill>
                          <a:effectLst/>
                          <a:latin typeface="+mn-lt"/>
                          <a:ea typeface="+mn-ea"/>
                          <a:cs typeface="+mn-cs"/>
                        </a:rPr>
                        <a:t> 76</a:t>
                      </a:r>
                      <a:endParaRPr lang="en-US" dirty="0"/>
                    </a:p>
                  </a:txBody>
                  <a:tcPr/>
                </a:tc>
                <a:tc>
                  <a:txBody>
                    <a:bodyPr/>
                    <a:lstStyle/>
                    <a:p>
                      <a:r>
                        <a:rPr lang="en-US" sz="1800" kern="1200" dirty="0" smtClean="0">
                          <a:solidFill>
                            <a:schemeClr val="dk1"/>
                          </a:solidFill>
                          <a:effectLst/>
                          <a:latin typeface="+mn-lt"/>
                          <a:ea typeface="+mn-ea"/>
                          <a:cs typeface="+mn-cs"/>
                        </a:rPr>
                        <a:t>80 </a:t>
                      </a:r>
                      <a:endParaRPr lang="en-US" dirty="0"/>
                    </a:p>
                  </a:txBody>
                  <a:tcPr/>
                </a:tc>
                <a:tc>
                  <a:txBody>
                    <a:bodyPr/>
                    <a:lstStyle/>
                    <a:p>
                      <a:r>
                        <a:rPr lang="en-US" sz="1800" kern="1200" dirty="0" smtClean="0">
                          <a:solidFill>
                            <a:schemeClr val="dk1"/>
                          </a:solidFill>
                          <a:effectLst/>
                          <a:latin typeface="+mn-lt"/>
                          <a:ea typeface="+mn-ea"/>
                          <a:cs typeface="+mn-cs"/>
                        </a:rPr>
                        <a:t>100 </a:t>
                      </a:r>
                      <a:endParaRPr lang="en-US" dirty="0"/>
                    </a:p>
                  </a:txBody>
                  <a:tcPr/>
                </a:tc>
                <a:tc>
                  <a:txBody>
                    <a:bodyPr/>
                    <a:lstStyle/>
                    <a:p>
                      <a:r>
                        <a:rPr lang="en-US" dirty="0" smtClean="0"/>
                        <a:t>110</a:t>
                      </a:r>
                      <a:endParaRPr lang="en-US" dirty="0"/>
                    </a:p>
                  </a:txBody>
                  <a:tcPr/>
                </a:tc>
                <a:tc>
                  <a:txBody>
                    <a:bodyPr/>
                    <a:lstStyle/>
                    <a:p>
                      <a:r>
                        <a:rPr lang="en-US" dirty="0" smtClean="0"/>
                        <a:t>120</a:t>
                      </a:r>
                      <a:endParaRPr lang="en-US" dirty="0"/>
                    </a:p>
                  </a:txBody>
                  <a:tcPr/>
                </a:tc>
                <a:extLst>
                  <a:ext uri="{0D108BD9-81ED-4DB2-BD59-A6C34878D82A}">
                    <a16:rowId xmlns:a16="http://schemas.microsoft.com/office/drawing/2014/main" val="10003"/>
                  </a:ext>
                </a:extLst>
              </a:tr>
              <a:tr h="370840">
                <a:tc>
                  <a:txBody>
                    <a:bodyPr/>
                    <a:lstStyle/>
                    <a:p>
                      <a:r>
                        <a:rPr lang="en-US" sz="1800" b="1" dirty="0" err="1" smtClean="0"/>
                        <a:t>Tayaseer</a:t>
                      </a:r>
                      <a:endParaRPr lang="en-US" b="1" dirty="0"/>
                    </a:p>
                  </a:txBody>
                  <a:tcPr/>
                </a:tc>
                <a:tc>
                  <a:txBody>
                    <a:bodyPr/>
                    <a:lstStyle/>
                    <a:p>
                      <a:r>
                        <a:rPr lang="en-US" dirty="0" smtClean="0"/>
                        <a:t>85</a:t>
                      </a:r>
                      <a:endParaRPr lang="en-US" dirty="0"/>
                    </a:p>
                  </a:txBody>
                  <a:tcPr/>
                </a:tc>
                <a:tc>
                  <a:txBody>
                    <a:bodyPr/>
                    <a:lstStyle/>
                    <a:p>
                      <a:r>
                        <a:rPr lang="en-US" dirty="0" smtClean="0"/>
                        <a:t>100</a:t>
                      </a:r>
                      <a:endParaRPr lang="en-US" dirty="0"/>
                    </a:p>
                  </a:txBody>
                  <a:tcPr/>
                </a:tc>
                <a:tc>
                  <a:txBody>
                    <a:bodyPr/>
                    <a:lstStyle/>
                    <a:p>
                      <a:r>
                        <a:rPr lang="en-US" dirty="0" smtClean="0"/>
                        <a:t>110</a:t>
                      </a:r>
                      <a:endParaRPr lang="en-US" dirty="0"/>
                    </a:p>
                  </a:txBody>
                  <a:tcPr/>
                </a:tc>
                <a:tc>
                  <a:txBody>
                    <a:bodyPr/>
                    <a:lstStyle/>
                    <a:p>
                      <a:r>
                        <a:rPr lang="en-US" dirty="0" smtClean="0"/>
                        <a:t>120</a:t>
                      </a:r>
                      <a:endParaRPr lang="en-US" dirty="0"/>
                    </a:p>
                  </a:txBody>
                  <a:tcPr/>
                </a:tc>
                <a:tc>
                  <a:txBody>
                    <a:bodyPr/>
                    <a:lstStyle/>
                    <a:p>
                      <a:r>
                        <a:rPr lang="en-US" dirty="0" smtClean="0"/>
                        <a:t>120</a:t>
                      </a:r>
                      <a:endParaRPr lang="en-US" dirty="0"/>
                    </a:p>
                  </a:txBody>
                  <a:tcPr/>
                </a:tc>
                <a:extLst>
                  <a:ext uri="{0D108BD9-81ED-4DB2-BD59-A6C34878D82A}">
                    <a16:rowId xmlns:a16="http://schemas.microsoft.com/office/drawing/2014/main" val="10004"/>
                  </a:ext>
                </a:extLst>
              </a:tr>
              <a:tr h="370840">
                <a:tc>
                  <a:txBody>
                    <a:bodyPr/>
                    <a:lstStyle/>
                    <a:p>
                      <a:r>
                        <a:rPr lang="en-US" sz="1800" b="1" dirty="0" err="1" smtClean="0"/>
                        <a:t>Bardala</a:t>
                      </a:r>
                      <a:endParaRPr lang="en-US" b="1" dirty="0"/>
                    </a:p>
                  </a:txBody>
                  <a:tcPr/>
                </a:tc>
                <a:tc>
                  <a:txBody>
                    <a:bodyPr/>
                    <a:lstStyle/>
                    <a:p>
                      <a:r>
                        <a:rPr lang="en-US" dirty="0" smtClean="0"/>
                        <a:t>83</a:t>
                      </a:r>
                      <a:endParaRPr lang="en-US" dirty="0"/>
                    </a:p>
                  </a:txBody>
                  <a:tcPr/>
                </a:tc>
                <a:tc>
                  <a:txBody>
                    <a:bodyPr/>
                    <a:lstStyle/>
                    <a:p>
                      <a:r>
                        <a:rPr lang="en-US" dirty="0" smtClean="0"/>
                        <a:t>100</a:t>
                      </a:r>
                      <a:endParaRPr lang="en-US" dirty="0"/>
                    </a:p>
                  </a:txBody>
                  <a:tcPr/>
                </a:tc>
                <a:tc>
                  <a:txBody>
                    <a:bodyPr/>
                    <a:lstStyle/>
                    <a:p>
                      <a:r>
                        <a:rPr lang="en-US" dirty="0" smtClean="0"/>
                        <a:t>110</a:t>
                      </a:r>
                      <a:endParaRPr lang="en-US" dirty="0"/>
                    </a:p>
                  </a:txBody>
                  <a:tcPr/>
                </a:tc>
                <a:tc>
                  <a:txBody>
                    <a:bodyPr/>
                    <a:lstStyle/>
                    <a:p>
                      <a:r>
                        <a:rPr lang="en-US" dirty="0" smtClean="0"/>
                        <a:t>120</a:t>
                      </a:r>
                      <a:endParaRPr lang="en-US" dirty="0"/>
                    </a:p>
                  </a:txBody>
                  <a:tcPr/>
                </a:tc>
                <a:tc>
                  <a:txBody>
                    <a:bodyPr/>
                    <a:lstStyle/>
                    <a:p>
                      <a:r>
                        <a:rPr lang="en-US" dirty="0" smtClean="0"/>
                        <a:t>120</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82164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a:t>
            </a:r>
            <a:r>
              <a:rPr lang="en-US" dirty="0" smtClean="0"/>
              <a:t>Demand</a:t>
            </a:r>
            <a:endParaRPr lang="en-US" dirty="0"/>
          </a:p>
        </p:txBody>
      </p:sp>
      <p:sp>
        <p:nvSpPr>
          <p:cNvPr id="3" name="Content Placeholder 2"/>
          <p:cNvSpPr>
            <a:spLocks noGrp="1"/>
          </p:cNvSpPr>
          <p:nvPr>
            <p:ph idx="1"/>
          </p:nvPr>
        </p:nvSpPr>
        <p:spPr>
          <a:xfrm>
            <a:off x="171544" y="2275696"/>
            <a:ext cx="4616118" cy="3952576"/>
          </a:xfrm>
        </p:spPr>
        <p:txBody>
          <a:bodyPr>
            <a:normAutofit/>
          </a:bodyPr>
          <a:lstStyle/>
          <a:p>
            <a:r>
              <a:rPr lang="en-US" b="1" dirty="0">
                <a:solidFill>
                  <a:schemeClr val="tx1"/>
                </a:solidFill>
              </a:rPr>
              <a:t>Demand with loss = (</a:t>
            </a:r>
            <a:r>
              <a:rPr lang="en-US" b="1" dirty="0" err="1">
                <a:solidFill>
                  <a:schemeClr val="tx1"/>
                </a:solidFill>
              </a:rPr>
              <a:t>consumption∗population</a:t>
            </a:r>
            <a:r>
              <a:rPr lang="en-US" b="1" dirty="0">
                <a:solidFill>
                  <a:schemeClr val="tx1"/>
                </a:solidFill>
              </a:rPr>
              <a:t>)/(1−loss%)</a:t>
            </a:r>
            <a:br>
              <a:rPr lang="en-US" b="1" dirty="0">
                <a:solidFill>
                  <a:schemeClr val="tx1"/>
                </a:solidFill>
              </a:rPr>
            </a:br>
            <a:r>
              <a:rPr lang="en-US" b="1" dirty="0">
                <a:solidFill>
                  <a:schemeClr val="tx1"/>
                </a:solidFill>
              </a:rPr>
              <a:t/>
            </a:r>
            <a:br>
              <a:rPr lang="en-US" b="1" dirty="0">
                <a:solidFill>
                  <a:schemeClr val="tx1"/>
                </a:solidFill>
              </a:rPr>
            </a:br>
            <a:r>
              <a:rPr lang="en-US" b="1" dirty="0">
                <a:solidFill>
                  <a:schemeClr val="tx1"/>
                </a:solidFill>
              </a:rPr>
              <a:t>Future Water Demand for Tubas Cluster:</a:t>
            </a:r>
            <a:br>
              <a:rPr lang="en-US" b="1" dirty="0">
                <a:solidFill>
                  <a:schemeClr val="tx1"/>
                </a:solidFill>
              </a:rPr>
            </a:br>
            <a:r>
              <a:rPr lang="en-US" dirty="0">
                <a:solidFill>
                  <a:schemeClr val="tx1"/>
                </a:solidFill>
              </a:rPr>
              <a:t>Demand2025 with loss = (80</a:t>
            </a:r>
            <a:r>
              <a:rPr lang="en-US" dirty="0" smtClean="0">
                <a:solidFill>
                  <a:schemeClr val="tx1"/>
                </a:solidFill>
              </a:rPr>
              <a:t>∗</a:t>
            </a:r>
            <a:r>
              <a:rPr lang="en-US" dirty="0"/>
              <a:t>35312</a:t>
            </a:r>
            <a:r>
              <a:rPr lang="en-US" dirty="0" smtClean="0">
                <a:solidFill>
                  <a:schemeClr val="tx1"/>
                </a:solidFill>
              </a:rPr>
              <a:t>)/(</a:t>
            </a:r>
            <a:r>
              <a:rPr lang="en-US" dirty="0">
                <a:solidFill>
                  <a:schemeClr val="tx1"/>
                </a:solidFill>
              </a:rPr>
              <a:t>1−0.3 ) </a:t>
            </a:r>
            <a:r>
              <a:rPr lang="en-US" dirty="0" smtClean="0">
                <a:solidFill>
                  <a:schemeClr val="tx1"/>
                </a:solidFill>
              </a:rPr>
              <a:t>=</a:t>
            </a:r>
            <a:r>
              <a:rPr lang="ar-SA" dirty="0" smtClean="0"/>
              <a:t>4035679</a:t>
            </a:r>
            <a:r>
              <a:rPr lang="en-US" dirty="0" smtClean="0"/>
              <a:t>.</a:t>
            </a:r>
            <a:r>
              <a:rPr lang="ar-SA" dirty="0" smtClean="0"/>
              <a:t>416</a:t>
            </a:r>
            <a:r>
              <a:rPr lang="en-US" sz="1600" dirty="0" smtClean="0">
                <a:solidFill>
                  <a:schemeClr val="tx1"/>
                </a:solidFill>
              </a:rPr>
              <a:t>L/D </a:t>
            </a:r>
            <a:r>
              <a:rPr lang="en-US" dirty="0">
                <a:solidFill>
                  <a:schemeClr val="tx1"/>
                </a:solidFill>
              </a:rPr>
              <a:t/>
            </a:r>
            <a:br>
              <a:rPr lang="en-US" dirty="0">
                <a:solidFill>
                  <a:schemeClr val="tx1"/>
                </a:solidFill>
              </a:rPr>
            </a:br>
            <a:r>
              <a:rPr lang="en-US" dirty="0">
                <a:solidFill>
                  <a:schemeClr val="tx1"/>
                </a:solidFill>
              </a:rPr>
              <a:t>Demand2025 with loss = </a:t>
            </a:r>
            <a:r>
              <a:rPr lang="en-US" dirty="0" smtClean="0">
                <a:solidFill>
                  <a:schemeClr val="tx1"/>
                </a:solidFill>
              </a:rPr>
              <a:t>(</a:t>
            </a:r>
            <a:r>
              <a:rPr lang="ar-SA" dirty="0" smtClean="0"/>
              <a:t>4035679</a:t>
            </a:r>
            <a:r>
              <a:rPr lang="en-US" dirty="0" smtClean="0"/>
              <a:t>.</a:t>
            </a:r>
            <a:r>
              <a:rPr lang="ar-SA" dirty="0" smtClean="0"/>
              <a:t>416</a:t>
            </a:r>
            <a:r>
              <a:rPr lang="en-US" dirty="0" smtClean="0">
                <a:solidFill>
                  <a:schemeClr val="tx1"/>
                </a:solidFill>
              </a:rPr>
              <a:t>/1000 </a:t>
            </a:r>
            <a:r>
              <a:rPr lang="en-US" dirty="0">
                <a:solidFill>
                  <a:schemeClr val="tx1"/>
                </a:solidFill>
              </a:rPr>
              <a:t>)= </a:t>
            </a:r>
            <a:r>
              <a:rPr lang="ar-SA" dirty="0" smtClean="0"/>
              <a:t>4035.679416</a:t>
            </a:r>
            <a:r>
              <a:rPr lang="en-US" dirty="0" smtClean="0">
                <a:solidFill>
                  <a:schemeClr val="tx1"/>
                </a:solidFill>
              </a:rPr>
              <a:t>M3/D</a:t>
            </a:r>
            <a:r>
              <a:rPr lang="en-US" dirty="0">
                <a:solidFill>
                  <a:schemeClr val="tx1"/>
                </a:solidFill>
              </a:rPr>
              <a:t/>
            </a:r>
            <a:br>
              <a:rPr lang="en-US" dirty="0">
                <a:solidFill>
                  <a:schemeClr val="tx1"/>
                </a:solidFill>
              </a:rPr>
            </a:br>
            <a:r>
              <a:rPr lang="en-US" dirty="0">
                <a:solidFill>
                  <a:schemeClr val="tx1"/>
                </a:solidFill>
              </a:rPr>
              <a:t>Demand2025 with loss </a:t>
            </a:r>
            <a:r>
              <a:rPr lang="en-US" dirty="0" smtClean="0">
                <a:solidFill>
                  <a:schemeClr val="tx1"/>
                </a:solidFill>
              </a:rPr>
              <a:t>=(</a:t>
            </a:r>
            <a:r>
              <a:rPr lang="ar-SA" dirty="0"/>
              <a:t>4035.679416 </a:t>
            </a:r>
            <a:r>
              <a:rPr lang="en-US" dirty="0" smtClean="0">
                <a:solidFill>
                  <a:schemeClr val="tx1"/>
                </a:solidFill>
              </a:rPr>
              <a:t>*</a:t>
            </a:r>
            <a:r>
              <a:rPr lang="en-US" dirty="0">
                <a:solidFill>
                  <a:schemeClr val="tx1"/>
                </a:solidFill>
              </a:rPr>
              <a:t>365) </a:t>
            </a:r>
            <a:r>
              <a:rPr lang="en-US" dirty="0" smtClean="0">
                <a:solidFill>
                  <a:schemeClr val="tx1"/>
                </a:solidFill>
              </a:rPr>
              <a:t>=</a:t>
            </a:r>
            <a:r>
              <a:rPr lang="ar-SA" dirty="0" smtClean="0">
                <a:solidFill>
                  <a:schemeClr val="dk1"/>
                </a:solidFill>
              </a:rPr>
              <a:t>1473022.98</a:t>
            </a:r>
            <a:r>
              <a:rPr lang="en-US" dirty="0" smtClean="0">
                <a:solidFill>
                  <a:schemeClr val="tx1"/>
                </a:solidFill>
              </a:rPr>
              <a:t>M3/year</a:t>
            </a:r>
            <a:r>
              <a:rPr lang="en-US" dirty="0"/>
              <a:t/>
            </a:r>
            <a:br>
              <a:rPr lang="en-US" dirty="0"/>
            </a:b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4191858467"/>
                  </p:ext>
                </p:extLst>
              </p:nvPr>
            </p:nvGraphicFramePr>
            <p:xfrm>
              <a:off x="4787662" y="3022918"/>
              <a:ext cx="7181010" cy="2250440"/>
            </p:xfrm>
            <a:graphic>
              <a:graphicData uri="http://schemas.openxmlformats.org/drawingml/2006/table">
                <a:tbl>
                  <a:tblPr firstRow="1" bandRow="1">
                    <a:tableStyleId>{5C22544A-7EE6-4342-B048-85BDC9FD1C3A}</a:tableStyleId>
                  </a:tblPr>
                  <a:tblGrid>
                    <a:gridCol w="1436202">
                      <a:extLst>
                        <a:ext uri="{9D8B030D-6E8A-4147-A177-3AD203B41FA5}">
                          <a16:colId xmlns:a16="http://schemas.microsoft.com/office/drawing/2014/main" val="20000"/>
                        </a:ext>
                      </a:extLst>
                    </a:gridCol>
                    <a:gridCol w="1436202">
                      <a:extLst>
                        <a:ext uri="{9D8B030D-6E8A-4147-A177-3AD203B41FA5}">
                          <a16:colId xmlns:a16="http://schemas.microsoft.com/office/drawing/2014/main" val="20001"/>
                        </a:ext>
                      </a:extLst>
                    </a:gridCol>
                    <a:gridCol w="1436202">
                      <a:extLst>
                        <a:ext uri="{9D8B030D-6E8A-4147-A177-3AD203B41FA5}">
                          <a16:colId xmlns:a16="http://schemas.microsoft.com/office/drawing/2014/main" val="20002"/>
                        </a:ext>
                      </a:extLst>
                    </a:gridCol>
                    <a:gridCol w="1436202">
                      <a:extLst>
                        <a:ext uri="{9D8B030D-6E8A-4147-A177-3AD203B41FA5}">
                          <a16:colId xmlns:a16="http://schemas.microsoft.com/office/drawing/2014/main" val="20003"/>
                        </a:ext>
                      </a:extLst>
                    </a:gridCol>
                    <a:gridCol w="1436202">
                      <a:extLst>
                        <a:ext uri="{9D8B030D-6E8A-4147-A177-3AD203B41FA5}">
                          <a16:colId xmlns:a16="http://schemas.microsoft.com/office/drawing/2014/main" val="20004"/>
                        </a:ext>
                      </a:extLst>
                    </a:gridCol>
                  </a:tblGrid>
                  <a:tr h="370840">
                    <a:tc>
                      <a:txBody>
                        <a:bodyPr/>
                        <a:lstStyle/>
                        <a:p>
                          <a:r>
                            <a:rPr lang="en-US" dirty="0" smtClean="0"/>
                            <a:t>Cluster </a:t>
                          </a:r>
                          <a:endParaRPr lang="en-US" dirty="0"/>
                        </a:p>
                      </a:txBody>
                      <a:tcPr/>
                    </a:tc>
                    <a:tc gridSpan="4">
                      <a:txBody>
                        <a:bodyPr/>
                        <a:lstStyle/>
                        <a:p>
                          <a:pPr algn="ctr"/>
                          <a:r>
                            <a:rPr lang="en-US" sz="1800" b="1" kern="1200" dirty="0" smtClean="0">
                              <a:solidFill>
                                <a:schemeClr val="lt1"/>
                              </a:solidFill>
                              <a:effectLst/>
                              <a:latin typeface="+mn-lt"/>
                              <a:ea typeface="+mn-ea"/>
                              <a:cs typeface="+mn-cs"/>
                            </a:rPr>
                            <a:t>Demand per year in </a:t>
                          </a:r>
                          <a14:m>
                            <m:oMath xmlns:m="http://schemas.openxmlformats.org/officeDocument/2006/math">
                              <m:sSup>
                                <m:sSupPr>
                                  <m:ctrlPr>
                                    <a:rPr lang="en-US" sz="1800" b="1" i="1" kern="1200">
                                      <a:solidFill>
                                        <a:schemeClr val="lt1"/>
                                      </a:solidFill>
                                      <a:effectLst/>
                                      <a:latin typeface="Cambria Math" panose="02040503050406030204" pitchFamily="18" charset="0"/>
                                      <a:ea typeface="+mn-ea"/>
                                      <a:cs typeface="+mn-cs"/>
                                    </a:rPr>
                                  </m:ctrlPr>
                                </m:sSupPr>
                                <m:e>
                                  <m:r>
                                    <a:rPr lang="en-US" sz="1800" b="1" i="1" kern="1200">
                                      <a:solidFill>
                                        <a:schemeClr val="lt1"/>
                                      </a:solidFill>
                                      <a:effectLst/>
                                      <a:latin typeface="Cambria Math" panose="02040503050406030204" pitchFamily="18" charset="0"/>
                                      <a:ea typeface="+mn-ea"/>
                                      <a:cs typeface="+mn-cs"/>
                                    </a:rPr>
                                    <m:t>𝑚</m:t>
                                  </m:r>
                                </m:e>
                                <m:sup>
                                  <m:r>
                                    <a:rPr lang="en-US" sz="1800" b="1" i="1" kern="1200">
                                      <a:solidFill>
                                        <a:schemeClr val="lt1"/>
                                      </a:solidFill>
                                      <a:effectLst/>
                                      <a:latin typeface="Cambria Math" panose="02040503050406030204" pitchFamily="18" charset="0"/>
                                      <a:ea typeface="+mn-ea"/>
                                      <a:cs typeface="+mn-cs"/>
                                    </a:rPr>
                                    <m:t>3</m:t>
                                  </m:r>
                                </m:sup>
                              </m:sSup>
                            </m:oMath>
                          </a14:m>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b="1"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pPr algn="ctr"/>
                          <a:r>
                            <a:rPr lang="ar-SA" sz="1800" kern="1200" dirty="0" smtClean="0">
                              <a:solidFill>
                                <a:schemeClr val="dk1"/>
                              </a:solidFill>
                              <a:effectLst/>
                              <a:latin typeface="+mn-lt"/>
                              <a:ea typeface="+mn-ea"/>
                              <a:cs typeface="+mn-cs"/>
                            </a:rPr>
                            <a:t>1473022.98</a:t>
                          </a:r>
                          <a:endParaRPr lang="en-US" dirty="0"/>
                        </a:p>
                      </a:txBody>
                      <a:tcPr/>
                    </a:tc>
                    <a:tc>
                      <a:txBody>
                        <a:bodyPr/>
                        <a:lstStyle/>
                        <a:p>
                          <a:pPr algn="ctr"/>
                          <a:r>
                            <a:rPr lang="ar-SA" sz="1800" kern="1200" dirty="0" smtClean="0">
                              <a:solidFill>
                                <a:schemeClr val="dk1"/>
                              </a:solidFill>
                              <a:effectLst/>
                              <a:latin typeface="+mn-lt"/>
                              <a:ea typeface="+mn-ea"/>
                              <a:cs typeface="+mn-cs"/>
                            </a:rPr>
                            <a:t>1916067.44</a:t>
                          </a:r>
                          <a:endParaRPr lang="en-US" dirty="0"/>
                        </a:p>
                      </a:txBody>
                      <a:tcPr/>
                    </a:tc>
                    <a:tc>
                      <a:txBody>
                        <a:bodyPr/>
                        <a:lstStyle/>
                        <a:p>
                          <a:pPr algn="ctr"/>
                          <a:r>
                            <a:rPr lang="ar-SA" sz="1800" kern="1200" dirty="0" smtClean="0">
                              <a:solidFill>
                                <a:schemeClr val="dk1"/>
                              </a:solidFill>
                              <a:effectLst/>
                              <a:latin typeface="+mn-lt"/>
                              <a:ea typeface="+mn-ea"/>
                              <a:cs typeface="+mn-cs"/>
                            </a:rPr>
                            <a:t>2203074.75</a:t>
                          </a:r>
                          <a:endParaRPr lang="en-US" dirty="0"/>
                        </a:p>
                      </a:txBody>
                      <a:tcPr/>
                    </a:tc>
                    <a:tc>
                      <a:txBody>
                        <a:bodyPr/>
                        <a:lstStyle/>
                        <a:p>
                          <a:pPr algn="ctr"/>
                          <a:r>
                            <a:rPr lang="ar-SA" sz="1800" kern="1200" dirty="0" smtClean="0">
                              <a:solidFill>
                                <a:schemeClr val="dk1"/>
                              </a:solidFill>
                              <a:effectLst/>
                              <a:latin typeface="+mn-lt"/>
                              <a:ea typeface="+mn-ea"/>
                              <a:cs typeface="+mn-cs"/>
                            </a:rPr>
                            <a:t>2521989.85</a:t>
                          </a:r>
                          <a:endParaRPr lang="en-US" dirty="0"/>
                        </a:p>
                      </a:txBody>
                      <a:tcPr/>
                    </a:tc>
                    <a:extLst>
                      <a:ext uri="{0D108BD9-81ED-4DB2-BD59-A6C34878D82A}">
                        <a16:rowId xmlns:a16="http://schemas.microsoft.com/office/drawing/2014/main" val="10002"/>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Tammun</a:t>
                          </a:r>
                          <a:endParaRPr lang="en-US" b="1" dirty="0" smtClean="0"/>
                        </a:p>
                      </a:txBody>
                      <a:tcPr/>
                    </a:tc>
                    <a:tc>
                      <a:txBody>
                        <a:bodyPr/>
                        <a:lstStyle/>
                        <a:p>
                          <a:pPr algn="ctr"/>
                          <a:r>
                            <a:rPr lang="en-US" sz="1800" kern="1200" dirty="0" smtClean="0">
                              <a:solidFill>
                                <a:schemeClr val="dk1"/>
                              </a:solidFill>
                              <a:effectLst/>
                              <a:latin typeface="+mn-lt"/>
                              <a:ea typeface="+mn-ea"/>
                              <a:cs typeface="+mn-cs"/>
                            </a:rPr>
                            <a:t>713276.752</a:t>
                          </a:r>
                          <a:endParaRPr lang="en-US" dirty="0"/>
                        </a:p>
                      </a:txBody>
                      <a:tcPr/>
                    </a:tc>
                    <a:tc>
                      <a:txBody>
                        <a:bodyPr/>
                        <a:lstStyle/>
                        <a:p>
                          <a:pPr algn="ctr"/>
                          <a:r>
                            <a:rPr lang="en-US" sz="1800" kern="1200" dirty="0" smtClean="0">
                              <a:solidFill>
                                <a:schemeClr val="dk1"/>
                              </a:solidFill>
                              <a:effectLst/>
                              <a:latin typeface="+mn-lt"/>
                              <a:ea typeface="+mn-ea"/>
                              <a:cs typeface="+mn-cs"/>
                            </a:rPr>
                            <a:t>927810.617</a:t>
                          </a:r>
                          <a:endParaRPr lang="en-US" dirty="0"/>
                        </a:p>
                      </a:txBody>
                      <a:tcPr/>
                    </a:tc>
                    <a:tc>
                      <a:txBody>
                        <a:bodyPr/>
                        <a:lstStyle/>
                        <a:p>
                          <a:pPr algn="ctr"/>
                          <a:r>
                            <a:rPr lang="en-US" sz="1800" kern="1200" dirty="0" smtClean="0">
                              <a:solidFill>
                                <a:schemeClr val="dk1"/>
                              </a:solidFill>
                              <a:effectLst/>
                              <a:latin typeface="+mn-lt"/>
                              <a:ea typeface="+mn-ea"/>
                              <a:cs typeface="+mn-cs"/>
                            </a:rPr>
                            <a:t>1066787.15</a:t>
                          </a:r>
                          <a:endParaRPr lang="en-US" dirty="0"/>
                        </a:p>
                      </a:txBody>
                      <a:tcPr/>
                    </a:tc>
                    <a:tc>
                      <a:txBody>
                        <a:bodyPr/>
                        <a:lstStyle/>
                        <a:p>
                          <a:pPr algn="ctr"/>
                          <a:r>
                            <a:rPr lang="en-US" sz="1800" kern="1200" dirty="0" smtClean="0">
                              <a:solidFill>
                                <a:schemeClr val="dk1"/>
                              </a:solidFill>
                              <a:effectLst/>
                              <a:latin typeface="+mn-lt"/>
                              <a:ea typeface="+mn-ea"/>
                              <a:cs typeface="+mn-cs"/>
                            </a:rPr>
                            <a:t>1221214.29</a:t>
                          </a:r>
                          <a:endParaRPr lang="en-US" dirty="0"/>
                        </a:p>
                      </a:txBody>
                      <a:tcPr/>
                    </a:tc>
                    <a:extLst>
                      <a:ext uri="{0D108BD9-81ED-4DB2-BD59-A6C34878D82A}">
                        <a16:rowId xmlns:a16="http://schemas.microsoft.com/office/drawing/2014/main" val="10003"/>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Tayaseer</a:t>
                          </a:r>
                          <a:endParaRPr lang="en-US" b="1" dirty="0" smtClean="0"/>
                        </a:p>
                      </a:txBody>
                      <a:tcPr/>
                    </a:tc>
                    <a:tc>
                      <a:txBody>
                        <a:bodyPr/>
                        <a:lstStyle/>
                        <a:p>
                          <a:pPr algn="ctr"/>
                          <a:r>
                            <a:rPr lang="en-US" sz="1800" kern="1200" dirty="0" smtClean="0">
                              <a:solidFill>
                                <a:schemeClr val="dk1"/>
                              </a:solidFill>
                              <a:effectLst/>
                              <a:latin typeface="+mn-lt"/>
                              <a:ea typeface="+mn-ea"/>
                              <a:cs typeface="+mn-cs"/>
                            </a:rPr>
                            <a:t>189030.502</a:t>
                          </a:r>
                          <a:endParaRPr lang="en-US" dirty="0"/>
                        </a:p>
                      </a:txBody>
                      <a:tcPr/>
                    </a:tc>
                    <a:tc>
                      <a:txBody>
                        <a:bodyPr/>
                        <a:lstStyle/>
                        <a:p>
                          <a:pPr algn="ctr"/>
                          <a:r>
                            <a:rPr lang="en-US" sz="1800" kern="1200" dirty="0" smtClean="0">
                              <a:solidFill>
                                <a:schemeClr val="dk1"/>
                              </a:solidFill>
                              <a:effectLst/>
                              <a:latin typeface="+mn-lt"/>
                              <a:ea typeface="+mn-ea"/>
                              <a:cs typeface="+mn-cs"/>
                            </a:rPr>
                            <a:t>216379.359</a:t>
                          </a:r>
                          <a:endParaRPr lang="en-US" dirty="0"/>
                        </a:p>
                      </a:txBody>
                      <a:tcPr/>
                    </a:tc>
                    <a:tc>
                      <a:txBody>
                        <a:bodyPr/>
                        <a:lstStyle/>
                        <a:p>
                          <a:pPr algn="ctr"/>
                          <a:r>
                            <a:rPr lang="en-US" sz="1800" kern="1200" dirty="0" smtClean="0">
                              <a:solidFill>
                                <a:schemeClr val="dk1"/>
                              </a:solidFill>
                              <a:effectLst/>
                              <a:latin typeface="+mn-lt"/>
                              <a:ea typeface="+mn-ea"/>
                              <a:cs typeface="+mn-cs"/>
                            </a:rPr>
                            <a:t>246734.651</a:t>
                          </a:r>
                          <a:endParaRPr lang="en-US" dirty="0"/>
                        </a:p>
                      </a:txBody>
                      <a:tcPr/>
                    </a:tc>
                    <a:tc>
                      <a:txBody>
                        <a:bodyPr/>
                        <a:lstStyle/>
                        <a:p>
                          <a:pPr algn="ctr"/>
                          <a:r>
                            <a:rPr lang="en-US" sz="1800" kern="1200" dirty="0" smtClean="0">
                              <a:solidFill>
                                <a:schemeClr val="dk1"/>
                              </a:solidFill>
                              <a:effectLst/>
                              <a:latin typeface="+mn-lt"/>
                              <a:ea typeface="+mn-ea"/>
                              <a:cs typeface="+mn-cs"/>
                            </a:rPr>
                            <a:t>258914.091</a:t>
                          </a:r>
                          <a:endParaRPr lang="en-US" dirty="0"/>
                        </a:p>
                      </a:txBody>
                      <a:tcPr/>
                    </a:tc>
                    <a:extLst>
                      <a:ext uri="{0D108BD9-81ED-4DB2-BD59-A6C34878D82A}">
                        <a16:rowId xmlns:a16="http://schemas.microsoft.com/office/drawing/2014/main" val="10004"/>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Bardala</a:t>
                          </a:r>
                          <a:endParaRPr lang="en-US" b="1" dirty="0" smtClean="0"/>
                        </a:p>
                      </a:txBody>
                      <a:tcPr/>
                    </a:tc>
                    <a:tc>
                      <a:txBody>
                        <a:bodyPr/>
                        <a:lstStyle/>
                        <a:p>
                          <a:pPr algn="ctr"/>
                          <a:r>
                            <a:rPr lang="en-US" sz="1800" kern="1200" dirty="0" smtClean="0">
                              <a:solidFill>
                                <a:schemeClr val="dk1"/>
                              </a:solidFill>
                              <a:effectLst/>
                              <a:latin typeface="+mn-lt"/>
                              <a:ea typeface="+mn-ea"/>
                              <a:cs typeface="+mn-cs"/>
                            </a:rPr>
                            <a:t>153140.202</a:t>
                          </a:r>
                          <a:endParaRPr lang="en-US" dirty="0"/>
                        </a:p>
                      </a:txBody>
                      <a:tcPr/>
                    </a:tc>
                    <a:tc>
                      <a:txBody>
                        <a:bodyPr/>
                        <a:lstStyle/>
                        <a:p>
                          <a:pPr algn="ctr"/>
                          <a:r>
                            <a:rPr lang="en-US" sz="1800" kern="1200" dirty="0" smtClean="0">
                              <a:solidFill>
                                <a:schemeClr val="dk1"/>
                              </a:solidFill>
                              <a:effectLst/>
                              <a:latin typeface="+mn-lt"/>
                              <a:ea typeface="+mn-ea"/>
                              <a:cs typeface="+mn-cs"/>
                            </a:rPr>
                            <a:t>175296.465</a:t>
                          </a:r>
                          <a:endParaRPr lang="en-US" dirty="0"/>
                        </a:p>
                      </a:txBody>
                      <a:tcPr/>
                    </a:tc>
                    <a:tc>
                      <a:txBody>
                        <a:bodyPr/>
                        <a:lstStyle/>
                        <a:p>
                          <a:pPr algn="ctr"/>
                          <a:r>
                            <a:rPr lang="en-US" sz="1800" kern="1200" dirty="0" smtClean="0">
                              <a:solidFill>
                                <a:schemeClr val="dk1"/>
                              </a:solidFill>
                              <a:effectLst/>
                              <a:latin typeface="+mn-lt"/>
                              <a:ea typeface="+mn-ea"/>
                              <a:cs typeface="+mn-cs"/>
                            </a:rPr>
                            <a:t>199888.346</a:t>
                          </a:r>
                          <a:endParaRPr lang="en-US" dirty="0"/>
                        </a:p>
                      </a:txBody>
                      <a:tcPr/>
                    </a:tc>
                    <a:tc>
                      <a:txBody>
                        <a:bodyPr/>
                        <a:lstStyle/>
                        <a:p>
                          <a:pPr algn="ctr"/>
                          <a:r>
                            <a:rPr lang="en-US" sz="1800" kern="1200" dirty="0" smtClean="0">
                              <a:solidFill>
                                <a:schemeClr val="dk1"/>
                              </a:solidFill>
                              <a:effectLst/>
                              <a:latin typeface="+mn-lt"/>
                              <a:ea typeface="+mn-ea"/>
                              <a:cs typeface="+mn-cs"/>
                            </a:rPr>
                            <a:t>209755.334</a:t>
                          </a:r>
                          <a:endParaRPr lang="en-US" dirty="0"/>
                        </a:p>
                      </a:txBody>
                      <a:tcPr/>
                    </a:tc>
                    <a:extLst>
                      <a:ext uri="{0D108BD9-81ED-4DB2-BD59-A6C34878D82A}">
                        <a16:rowId xmlns:a16="http://schemas.microsoft.com/office/drawing/2014/main" val="10005"/>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4191858467"/>
                  </p:ext>
                </p:extLst>
              </p:nvPr>
            </p:nvGraphicFramePr>
            <p:xfrm>
              <a:off x="4787662" y="3022918"/>
              <a:ext cx="7181010" cy="2250440"/>
            </p:xfrm>
            <a:graphic>
              <a:graphicData uri="http://schemas.openxmlformats.org/drawingml/2006/table">
                <a:tbl>
                  <a:tblPr firstRow="1" bandRow="1">
                    <a:tableStyleId>{5C22544A-7EE6-4342-B048-85BDC9FD1C3A}</a:tableStyleId>
                  </a:tblPr>
                  <a:tblGrid>
                    <a:gridCol w="1436202"/>
                    <a:gridCol w="1436202"/>
                    <a:gridCol w="1436202"/>
                    <a:gridCol w="1436202"/>
                    <a:gridCol w="1436202"/>
                  </a:tblGrid>
                  <a:tr h="370840">
                    <a:tc>
                      <a:txBody>
                        <a:bodyPr/>
                        <a:lstStyle/>
                        <a:p>
                          <a:r>
                            <a:rPr lang="en-US" dirty="0" smtClean="0"/>
                            <a:t>Cluster </a:t>
                          </a:r>
                          <a:endParaRPr lang="en-US" dirty="0"/>
                        </a:p>
                      </a:txBody>
                      <a:tcPr/>
                    </a:tc>
                    <a:tc gridSpan="4">
                      <a:txBody>
                        <a:bodyPr/>
                        <a:lstStyle/>
                        <a:p>
                          <a:endParaRPr lang="en-US"/>
                        </a:p>
                      </a:txBody>
                      <a:tcPr>
                        <a:blipFill rotWithShape="0">
                          <a:blip r:embed="rId2"/>
                          <a:stretch>
                            <a:fillRect l="-25133" t="-8197" r="-424" b="-531148"/>
                          </a:stretch>
                        </a:blip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96240">
                    <a:tc>
                      <a:txBody>
                        <a:bodyPr/>
                        <a:lstStyle/>
                        <a:p>
                          <a:endParaRPr lang="en-US" b="1"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tr>
                  <a:tr h="370840">
                    <a:tc>
                      <a:txBody>
                        <a:bodyPr/>
                        <a:lstStyle/>
                        <a:p>
                          <a:r>
                            <a:rPr lang="en-US" sz="1800" b="1" dirty="0" smtClean="0"/>
                            <a:t>Tubas</a:t>
                          </a:r>
                          <a:endParaRPr lang="en-US" b="1" dirty="0"/>
                        </a:p>
                      </a:txBody>
                      <a:tcPr/>
                    </a:tc>
                    <a:tc>
                      <a:txBody>
                        <a:bodyPr/>
                        <a:lstStyle/>
                        <a:p>
                          <a:pPr algn="ctr"/>
                          <a:r>
                            <a:rPr lang="ar-SA" sz="1800" kern="1200" dirty="0" smtClean="0">
                              <a:solidFill>
                                <a:schemeClr val="dk1"/>
                              </a:solidFill>
                              <a:effectLst/>
                              <a:latin typeface="+mn-lt"/>
                              <a:ea typeface="+mn-ea"/>
                              <a:cs typeface="+mn-cs"/>
                            </a:rPr>
                            <a:t>1473022.98</a:t>
                          </a:r>
                          <a:endParaRPr lang="en-US" dirty="0"/>
                        </a:p>
                      </a:txBody>
                      <a:tcPr/>
                    </a:tc>
                    <a:tc>
                      <a:txBody>
                        <a:bodyPr/>
                        <a:lstStyle/>
                        <a:p>
                          <a:pPr algn="ctr"/>
                          <a:r>
                            <a:rPr lang="ar-SA" sz="1800" kern="1200" dirty="0" smtClean="0">
                              <a:solidFill>
                                <a:schemeClr val="dk1"/>
                              </a:solidFill>
                              <a:effectLst/>
                              <a:latin typeface="+mn-lt"/>
                              <a:ea typeface="+mn-ea"/>
                              <a:cs typeface="+mn-cs"/>
                            </a:rPr>
                            <a:t>1916067.44</a:t>
                          </a:r>
                          <a:endParaRPr lang="en-US" dirty="0"/>
                        </a:p>
                      </a:txBody>
                      <a:tcPr/>
                    </a:tc>
                    <a:tc>
                      <a:txBody>
                        <a:bodyPr/>
                        <a:lstStyle/>
                        <a:p>
                          <a:pPr algn="ctr"/>
                          <a:r>
                            <a:rPr lang="ar-SA" sz="1800" kern="1200" dirty="0" smtClean="0">
                              <a:solidFill>
                                <a:schemeClr val="dk1"/>
                              </a:solidFill>
                              <a:effectLst/>
                              <a:latin typeface="+mn-lt"/>
                              <a:ea typeface="+mn-ea"/>
                              <a:cs typeface="+mn-cs"/>
                            </a:rPr>
                            <a:t>2203074.75</a:t>
                          </a:r>
                          <a:endParaRPr lang="en-US" dirty="0"/>
                        </a:p>
                      </a:txBody>
                      <a:tcPr/>
                    </a:tc>
                    <a:tc>
                      <a:txBody>
                        <a:bodyPr/>
                        <a:lstStyle/>
                        <a:p>
                          <a:pPr algn="ctr"/>
                          <a:r>
                            <a:rPr lang="ar-SA" sz="1800" kern="1200" dirty="0" smtClean="0">
                              <a:solidFill>
                                <a:schemeClr val="dk1"/>
                              </a:solidFill>
                              <a:effectLst/>
                              <a:latin typeface="+mn-lt"/>
                              <a:ea typeface="+mn-ea"/>
                              <a:cs typeface="+mn-cs"/>
                            </a:rPr>
                            <a:t>2521989.85</a:t>
                          </a:r>
                          <a:endParaRPr lang="en-US"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Tammun</a:t>
                          </a:r>
                          <a:endParaRPr lang="en-US" b="1" dirty="0" smtClean="0"/>
                        </a:p>
                      </a:txBody>
                      <a:tcPr/>
                    </a:tc>
                    <a:tc>
                      <a:txBody>
                        <a:bodyPr/>
                        <a:lstStyle/>
                        <a:p>
                          <a:pPr algn="ctr"/>
                          <a:r>
                            <a:rPr lang="en-US" sz="1800" kern="1200" dirty="0" smtClean="0">
                              <a:solidFill>
                                <a:schemeClr val="dk1"/>
                              </a:solidFill>
                              <a:effectLst/>
                              <a:latin typeface="+mn-lt"/>
                              <a:ea typeface="+mn-ea"/>
                              <a:cs typeface="+mn-cs"/>
                            </a:rPr>
                            <a:t>713276.752</a:t>
                          </a:r>
                          <a:endParaRPr lang="en-US" dirty="0"/>
                        </a:p>
                      </a:txBody>
                      <a:tcPr/>
                    </a:tc>
                    <a:tc>
                      <a:txBody>
                        <a:bodyPr/>
                        <a:lstStyle/>
                        <a:p>
                          <a:pPr algn="ctr"/>
                          <a:r>
                            <a:rPr lang="en-US" sz="1800" kern="1200" dirty="0" smtClean="0">
                              <a:solidFill>
                                <a:schemeClr val="dk1"/>
                              </a:solidFill>
                              <a:effectLst/>
                              <a:latin typeface="+mn-lt"/>
                              <a:ea typeface="+mn-ea"/>
                              <a:cs typeface="+mn-cs"/>
                            </a:rPr>
                            <a:t>927810.617</a:t>
                          </a:r>
                          <a:endParaRPr lang="en-US" dirty="0"/>
                        </a:p>
                      </a:txBody>
                      <a:tcPr/>
                    </a:tc>
                    <a:tc>
                      <a:txBody>
                        <a:bodyPr/>
                        <a:lstStyle/>
                        <a:p>
                          <a:pPr algn="ctr"/>
                          <a:r>
                            <a:rPr lang="en-US" sz="1800" kern="1200" dirty="0" smtClean="0">
                              <a:solidFill>
                                <a:schemeClr val="dk1"/>
                              </a:solidFill>
                              <a:effectLst/>
                              <a:latin typeface="+mn-lt"/>
                              <a:ea typeface="+mn-ea"/>
                              <a:cs typeface="+mn-cs"/>
                            </a:rPr>
                            <a:t>1066787.15</a:t>
                          </a:r>
                          <a:endParaRPr lang="en-US" dirty="0"/>
                        </a:p>
                      </a:txBody>
                      <a:tcPr/>
                    </a:tc>
                    <a:tc>
                      <a:txBody>
                        <a:bodyPr/>
                        <a:lstStyle/>
                        <a:p>
                          <a:pPr algn="ctr"/>
                          <a:r>
                            <a:rPr lang="en-US" sz="1800" kern="1200" dirty="0" smtClean="0">
                              <a:solidFill>
                                <a:schemeClr val="dk1"/>
                              </a:solidFill>
                              <a:effectLst/>
                              <a:latin typeface="+mn-lt"/>
                              <a:ea typeface="+mn-ea"/>
                              <a:cs typeface="+mn-cs"/>
                            </a:rPr>
                            <a:t>1221214.29</a:t>
                          </a:r>
                          <a:endParaRPr lang="en-US"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Tayaseer</a:t>
                          </a:r>
                          <a:endParaRPr lang="en-US" b="1" dirty="0" smtClean="0"/>
                        </a:p>
                      </a:txBody>
                      <a:tcPr/>
                    </a:tc>
                    <a:tc>
                      <a:txBody>
                        <a:bodyPr/>
                        <a:lstStyle/>
                        <a:p>
                          <a:pPr algn="ctr"/>
                          <a:r>
                            <a:rPr lang="en-US" sz="1800" kern="1200" dirty="0" smtClean="0">
                              <a:solidFill>
                                <a:schemeClr val="dk1"/>
                              </a:solidFill>
                              <a:effectLst/>
                              <a:latin typeface="+mn-lt"/>
                              <a:ea typeface="+mn-ea"/>
                              <a:cs typeface="+mn-cs"/>
                            </a:rPr>
                            <a:t>189030.502</a:t>
                          </a:r>
                          <a:endParaRPr lang="en-US" dirty="0"/>
                        </a:p>
                      </a:txBody>
                      <a:tcPr/>
                    </a:tc>
                    <a:tc>
                      <a:txBody>
                        <a:bodyPr/>
                        <a:lstStyle/>
                        <a:p>
                          <a:pPr algn="ctr"/>
                          <a:r>
                            <a:rPr lang="en-US" sz="1800" kern="1200" dirty="0" smtClean="0">
                              <a:solidFill>
                                <a:schemeClr val="dk1"/>
                              </a:solidFill>
                              <a:effectLst/>
                              <a:latin typeface="+mn-lt"/>
                              <a:ea typeface="+mn-ea"/>
                              <a:cs typeface="+mn-cs"/>
                            </a:rPr>
                            <a:t>216379.359</a:t>
                          </a:r>
                          <a:endParaRPr lang="en-US" dirty="0"/>
                        </a:p>
                      </a:txBody>
                      <a:tcPr/>
                    </a:tc>
                    <a:tc>
                      <a:txBody>
                        <a:bodyPr/>
                        <a:lstStyle/>
                        <a:p>
                          <a:pPr algn="ctr"/>
                          <a:r>
                            <a:rPr lang="en-US" sz="1800" kern="1200" dirty="0" smtClean="0">
                              <a:solidFill>
                                <a:schemeClr val="dk1"/>
                              </a:solidFill>
                              <a:effectLst/>
                              <a:latin typeface="+mn-lt"/>
                              <a:ea typeface="+mn-ea"/>
                              <a:cs typeface="+mn-cs"/>
                            </a:rPr>
                            <a:t>246734.651</a:t>
                          </a:r>
                          <a:endParaRPr lang="en-US" dirty="0"/>
                        </a:p>
                      </a:txBody>
                      <a:tcPr/>
                    </a:tc>
                    <a:tc>
                      <a:txBody>
                        <a:bodyPr/>
                        <a:lstStyle/>
                        <a:p>
                          <a:pPr algn="ctr"/>
                          <a:r>
                            <a:rPr lang="en-US" sz="1800" kern="1200" dirty="0" smtClean="0">
                              <a:solidFill>
                                <a:schemeClr val="dk1"/>
                              </a:solidFill>
                              <a:effectLst/>
                              <a:latin typeface="+mn-lt"/>
                              <a:ea typeface="+mn-ea"/>
                              <a:cs typeface="+mn-cs"/>
                            </a:rPr>
                            <a:t>258914.091</a:t>
                          </a:r>
                          <a:endParaRPr lang="en-US"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Bardala</a:t>
                          </a:r>
                          <a:endParaRPr lang="en-US" b="1" dirty="0" smtClean="0"/>
                        </a:p>
                      </a:txBody>
                      <a:tcPr/>
                    </a:tc>
                    <a:tc>
                      <a:txBody>
                        <a:bodyPr/>
                        <a:lstStyle/>
                        <a:p>
                          <a:pPr algn="ctr"/>
                          <a:r>
                            <a:rPr lang="en-US" sz="1800" kern="1200" dirty="0" smtClean="0">
                              <a:solidFill>
                                <a:schemeClr val="dk1"/>
                              </a:solidFill>
                              <a:effectLst/>
                              <a:latin typeface="+mn-lt"/>
                              <a:ea typeface="+mn-ea"/>
                              <a:cs typeface="+mn-cs"/>
                            </a:rPr>
                            <a:t>153140.202</a:t>
                          </a:r>
                          <a:endParaRPr lang="en-US" dirty="0"/>
                        </a:p>
                      </a:txBody>
                      <a:tcPr/>
                    </a:tc>
                    <a:tc>
                      <a:txBody>
                        <a:bodyPr/>
                        <a:lstStyle/>
                        <a:p>
                          <a:pPr algn="ctr"/>
                          <a:r>
                            <a:rPr lang="en-US" sz="1800" kern="1200" dirty="0" smtClean="0">
                              <a:solidFill>
                                <a:schemeClr val="dk1"/>
                              </a:solidFill>
                              <a:effectLst/>
                              <a:latin typeface="+mn-lt"/>
                              <a:ea typeface="+mn-ea"/>
                              <a:cs typeface="+mn-cs"/>
                            </a:rPr>
                            <a:t>175296.465</a:t>
                          </a:r>
                          <a:endParaRPr lang="en-US" dirty="0"/>
                        </a:p>
                      </a:txBody>
                      <a:tcPr/>
                    </a:tc>
                    <a:tc>
                      <a:txBody>
                        <a:bodyPr/>
                        <a:lstStyle/>
                        <a:p>
                          <a:pPr algn="ctr"/>
                          <a:r>
                            <a:rPr lang="en-US" sz="1800" kern="1200" dirty="0" smtClean="0">
                              <a:solidFill>
                                <a:schemeClr val="dk1"/>
                              </a:solidFill>
                              <a:effectLst/>
                              <a:latin typeface="+mn-lt"/>
                              <a:ea typeface="+mn-ea"/>
                              <a:cs typeface="+mn-cs"/>
                            </a:rPr>
                            <a:t>199888.346</a:t>
                          </a:r>
                          <a:endParaRPr lang="en-US" dirty="0"/>
                        </a:p>
                      </a:txBody>
                      <a:tcPr/>
                    </a:tc>
                    <a:tc>
                      <a:txBody>
                        <a:bodyPr/>
                        <a:lstStyle/>
                        <a:p>
                          <a:pPr algn="ctr"/>
                          <a:r>
                            <a:rPr lang="en-US" sz="1800" kern="1200" dirty="0" smtClean="0">
                              <a:solidFill>
                                <a:schemeClr val="dk1"/>
                              </a:solidFill>
                              <a:effectLst/>
                              <a:latin typeface="+mn-lt"/>
                              <a:ea typeface="+mn-ea"/>
                              <a:cs typeface="+mn-cs"/>
                            </a:rPr>
                            <a:t>209755.334</a:t>
                          </a:r>
                          <a:endParaRPr lang="en-US" dirty="0"/>
                        </a:p>
                      </a:txBody>
                      <a:tcPr/>
                    </a:tc>
                  </a:tr>
                </a:tbl>
              </a:graphicData>
            </a:graphic>
          </p:graphicFrame>
        </mc:Fallback>
      </mc:AlternateContent>
    </p:spTree>
    <p:extLst>
      <p:ext uri="{BB962C8B-B14F-4D97-AF65-F5344CB8AC3E}">
        <p14:creationId xmlns:p14="http://schemas.microsoft.com/office/powerpoint/2010/main" val="1804480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Gap</a:t>
            </a:r>
          </a:p>
        </p:txBody>
      </p:sp>
      <p:sp>
        <p:nvSpPr>
          <p:cNvPr id="3" name="Content Placeholder 2"/>
          <p:cNvSpPr>
            <a:spLocks noGrp="1"/>
          </p:cNvSpPr>
          <p:nvPr>
            <p:ph idx="1"/>
          </p:nvPr>
        </p:nvSpPr>
        <p:spPr>
          <a:xfrm>
            <a:off x="188796" y="2310201"/>
            <a:ext cx="8825659" cy="1476794"/>
          </a:xfrm>
        </p:spPr>
        <p:txBody>
          <a:bodyPr>
            <a:normAutofit/>
          </a:bodyPr>
          <a:lstStyle/>
          <a:p>
            <a:r>
              <a:rPr lang="en-US" dirty="0">
                <a:solidFill>
                  <a:schemeClr val="tx1"/>
                </a:solidFill>
              </a:rPr>
              <a:t>Water Gap in 2025 = Tot. supply 2025 – demand 2025</a:t>
            </a:r>
            <a:br>
              <a:rPr lang="en-US" dirty="0">
                <a:solidFill>
                  <a:schemeClr val="tx1"/>
                </a:solidFill>
              </a:rPr>
            </a:br>
            <a:r>
              <a:rPr lang="en-US" dirty="0">
                <a:solidFill>
                  <a:schemeClr val="tx1"/>
                </a:solidFill>
              </a:rPr>
              <a:t/>
            </a:r>
            <a:br>
              <a:rPr lang="en-US" dirty="0">
                <a:solidFill>
                  <a:schemeClr val="tx1"/>
                </a:solidFill>
              </a:rPr>
            </a:br>
            <a:r>
              <a:rPr lang="en-US" dirty="0">
                <a:solidFill>
                  <a:schemeClr val="tx1"/>
                </a:solidFill>
              </a:rPr>
              <a:t>Water Gap in Tubas:</a:t>
            </a:r>
            <a:br>
              <a:rPr lang="en-US" dirty="0">
                <a:solidFill>
                  <a:schemeClr val="tx1"/>
                </a:solidFill>
              </a:rPr>
            </a:br>
            <a:r>
              <a:rPr lang="en-US" dirty="0">
                <a:solidFill>
                  <a:schemeClr val="tx1"/>
                </a:solidFill>
              </a:rPr>
              <a:t>Water Gap in 2025 = </a:t>
            </a:r>
            <a:r>
              <a:rPr lang="en-US" dirty="0" smtClean="0">
                <a:solidFill>
                  <a:schemeClr val="dk1"/>
                </a:solidFill>
              </a:rPr>
              <a:t>774598.5</a:t>
            </a:r>
            <a:r>
              <a:rPr lang="en-US" dirty="0" smtClean="0">
                <a:solidFill>
                  <a:schemeClr val="tx1"/>
                </a:solidFill>
              </a:rPr>
              <a:t>– </a:t>
            </a:r>
            <a:r>
              <a:rPr lang="ar-SA" dirty="0" smtClean="0">
                <a:solidFill>
                  <a:schemeClr val="dk1"/>
                </a:solidFill>
              </a:rPr>
              <a:t>1473022.98</a:t>
            </a:r>
            <a:r>
              <a:rPr lang="en-US" dirty="0" smtClean="0">
                <a:solidFill>
                  <a:schemeClr val="tx1"/>
                </a:solidFill>
              </a:rPr>
              <a:t> </a:t>
            </a:r>
            <a:r>
              <a:rPr lang="en-US" dirty="0" smtClean="0">
                <a:solidFill>
                  <a:schemeClr val="dk1"/>
                </a:solidFill>
              </a:rPr>
              <a:t>698424</a:t>
            </a:r>
            <a:r>
              <a:rPr lang="en-US" dirty="0" smtClean="0"/>
              <a:t>m</a:t>
            </a:r>
            <a:r>
              <a:rPr lang="en-US" dirty="0" smtClean="0">
                <a:solidFill>
                  <a:schemeClr val="tx1"/>
                </a:solidFill>
              </a:rPr>
              <a:t>^3/</a:t>
            </a:r>
            <a:r>
              <a:rPr lang="en-US" dirty="0" err="1" smtClean="0">
                <a:solidFill>
                  <a:schemeClr val="tx1"/>
                </a:solidFill>
              </a:rPr>
              <a:t>yr</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427314746"/>
                  </p:ext>
                </p:extLst>
              </p:nvPr>
            </p:nvGraphicFramePr>
            <p:xfrm>
              <a:off x="1552515" y="3862956"/>
              <a:ext cx="7181010" cy="2250440"/>
            </p:xfrm>
            <a:graphic>
              <a:graphicData uri="http://schemas.openxmlformats.org/drawingml/2006/table">
                <a:tbl>
                  <a:tblPr firstRow="1" bandRow="1">
                    <a:tableStyleId>{5C22544A-7EE6-4342-B048-85BDC9FD1C3A}</a:tableStyleId>
                  </a:tblPr>
                  <a:tblGrid>
                    <a:gridCol w="1436202">
                      <a:extLst>
                        <a:ext uri="{9D8B030D-6E8A-4147-A177-3AD203B41FA5}">
                          <a16:colId xmlns:a16="http://schemas.microsoft.com/office/drawing/2014/main" val="20000"/>
                        </a:ext>
                      </a:extLst>
                    </a:gridCol>
                    <a:gridCol w="1436202">
                      <a:extLst>
                        <a:ext uri="{9D8B030D-6E8A-4147-A177-3AD203B41FA5}">
                          <a16:colId xmlns:a16="http://schemas.microsoft.com/office/drawing/2014/main" val="20001"/>
                        </a:ext>
                      </a:extLst>
                    </a:gridCol>
                    <a:gridCol w="1436202">
                      <a:extLst>
                        <a:ext uri="{9D8B030D-6E8A-4147-A177-3AD203B41FA5}">
                          <a16:colId xmlns:a16="http://schemas.microsoft.com/office/drawing/2014/main" val="20002"/>
                        </a:ext>
                      </a:extLst>
                    </a:gridCol>
                    <a:gridCol w="1436202">
                      <a:extLst>
                        <a:ext uri="{9D8B030D-6E8A-4147-A177-3AD203B41FA5}">
                          <a16:colId xmlns:a16="http://schemas.microsoft.com/office/drawing/2014/main" val="20003"/>
                        </a:ext>
                      </a:extLst>
                    </a:gridCol>
                    <a:gridCol w="1436202">
                      <a:extLst>
                        <a:ext uri="{9D8B030D-6E8A-4147-A177-3AD203B41FA5}">
                          <a16:colId xmlns:a16="http://schemas.microsoft.com/office/drawing/2014/main" val="20004"/>
                        </a:ext>
                      </a:extLst>
                    </a:gridCol>
                  </a:tblGrid>
                  <a:tr h="370840">
                    <a:tc>
                      <a:txBody>
                        <a:bodyPr/>
                        <a:lstStyle/>
                        <a:p>
                          <a:r>
                            <a:rPr lang="en-US" dirty="0" smtClean="0"/>
                            <a:t>Cluster </a:t>
                          </a:r>
                          <a:endParaRPr lang="en-US" dirty="0"/>
                        </a:p>
                      </a:txBody>
                      <a:tcPr/>
                    </a:tc>
                    <a:tc gridSpan="4">
                      <a:txBody>
                        <a:bodyPr/>
                        <a:lstStyle/>
                        <a:p>
                          <a:pPr algn="ctr"/>
                          <a:r>
                            <a:rPr lang="en-US" sz="1800" b="1" kern="1200" dirty="0" smtClean="0">
                              <a:solidFill>
                                <a:schemeClr val="lt1"/>
                              </a:solidFill>
                              <a:effectLst/>
                              <a:latin typeface="+mn-lt"/>
                              <a:ea typeface="+mn-ea"/>
                              <a:cs typeface="+mn-cs"/>
                            </a:rPr>
                            <a:t>Gap per year in </a:t>
                          </a:r>
                          <a14:m>
                            <m:oMath xmlns:m="http://schemas.openxmlformats.org/officeDocument/2006/math">
                              <m:sSup>
                                <m:sSupPr>
                                  <m:ctrlPr>
                                    <a:rPr lang="en-US" sz="1800" b="1" i="1" kern="1200">
                                      <a:solidFill>
                                        <a:schemeClr val="lt1"/>
                                      </a:solidFill>
                                      <a:effectLst/>
                                      <a:latin typeface="Cambria Math" panose="02040503050406030204" pitchFamily="18" charset="0"/>
                                      <a:ea typeface="+mn-ea"/>
                                      <a:cs typeface="+mn-cs"/>
                                    </a:rPr>
                                  </m:ctrlPr>
                                </m:sSupPr>
                                <m:e>
                                  <m:r>
                                    <a:rPr lang="en-US" sz="1800" b="1" i="1" kern="1200">
                                      <a:solidFill>
                                        <a:schemeClr val="lt1"/>
                                      </a:solidFill>
                                      <a:effectLst/>
                                      <a:latin typeface="Cambria Math" panose="02040503050406030204" pitchFamily="18" charset="0"/>
                                      <a:ea typeface="+mn-ea"/>
                                      <a:cs typeface="+mn-cs"/>
                                    </a:rPr>
                                    <m:t>𝑚</m:t>
                                  </m:r>
                                </m:e>
                                <m:sup>
                                  <m:r>
                                    <a:rPr lang="en-US" sz="1800" b="1" i="1" kern="1200">
                                      <a:solidFill>
                                        <a:schemeClr val="lt1"/>
                                      </a:solidFill>
                                      <a:effectLst/>
                                      <a:latin typeface="Cambria Math" panose="02040503050406030204" pitchFamily="18" charset="0"/>
                                      <a:ea typeface="+mn-ea"/>
                                      <a:cs typeface="+mn-cs"/>
                                    </a:rPr>
                                    <m:t>3</m:t>
                                  </m:r>
                                </m:sup>
                              </m:sSup>
                            </m:oMath>
                          </a14:m>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r>
                            <a:rPr lang="en-US" sz="1800" b="0" kern="1200" dirty="0" smtClean="0">
                              <a:solidFill>
                                <a:schemeClr val="dk1"/>
                              </a:solidFill>
                              <a:effectLst/>
                              <a:latin typeface="+mn-lt"/>
                              <a:ea typeface="+mn-ea"/>
                              <a:cs typeface="+mn-cs"/>
                            </a:rPr>
                            <a:t>698424</a:t>
                          </a:r>
                          <a:endParaRPr lang="en-US" b="0" dirty="0"/>
                        </a:p>
                      </a:txBody>
                      <a:tcPr/>
                    </a:tc>
                    <a:tc>
                      <a:txBody>
                        <a:bodyPr/>
                        <a:lstStyle/>
                        <a:p>
                          <a:r>
                            <a:rPr lang="en-US" sz="1800" b="0" kern="1200" dirty="0" smtClean="0">
                              <a:solidFill>
                                <a:schemeClr val="dk1"/>
                              </a:solidFill>
                              <a:effectLst/>
                              <a:latin typeface="+mn-lt"/>
                              <a:ea typeface="+mn-ea"/>
                              <a:cs typeface="+mn-cs"/>
                            </a:rPr>
                            <a:t>1141469</a:t>
                          </a:r>
                          <a:endParaRPr lang="en-US" b="0" dirty="0"/>
                        </a:p>
                      </a:txBody>
                      <a:tcPr/>
                    </a:tc>
                    <a:tc>
                      <a:txBody>
                        <a:bodyPr/>
                        <a:lstStyle/>
                        <a:p>
                          <a:r>
                            <a:rPr lang="en-US" sz="1800" b="0" kern="1200" dirty="0" smtClean="0">
                              <a:solidFill>
                                <a:schemeClr val="dk1"/>
                              </a:solidFill>
                              <a:effectLst/>
                              <a:latin typeface="+mn-lt"/>
                              <a:ea typeface="+mn-ea"/>
                              <a:cs typeface="+mn-cs"/>
                            </a:rPr>
                            <a:t>1428476</a:t>
                          </a:r>
                          <a:endParaRPr lang="en-US" b="0" dirty="0"/>
                        </a:p>
                      </a:txBody>
                      <a:tcPr/>
                    </a:tc>
                    <a:tc>
                      <a:txBody>
                        <a:bodyPr/>
                        <a:lstStyle/>
                        <a:p>
                          <a:r>
                            <a:rPr lang="en-US" sz="1800" b="0" kern="1200" dirty="0" smtClean="0">
                              <a:solidFill>
                                <a:schemeClr val="dk1"/>
                              </a:solidFill>
                              <a:effectLst/>
                              <a:latin typeface="+mn-lt"/>
                              <a:ea typeface="+mn-ea"/>
                              <a:cs typeface="+mn-cs"/>
                            </a:rPr>
                            <a:t>1747391</a:t>
                          </a:r>
                          <a:endParaRPr lang="en-US" b="0" dirty="0"/>
                        </a:p>
                      </a:txBody>
                      <a:tcPr/>
                    </a:tc>
                    <a:extLst>
                      <a:ext uri="{0D108BD9-81ED-4DB2-BD59-A6C34878D82A}">
                        <a16:rowId xmlns:a16="http://schemas.microsoft.com/office/drawing/2014/main" val="10002"/>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Tammun</a:t>
                          </a:r>
                          <a:endParaRPr lang="en-US" b="1" dirty="0" smtClean="0"/>
                        </a:p>
                      </a:txBody>
                      <a:tcPr/>
                    </a:tc>
                    <a:tc>
                      <a:txBody>
                        <a:bodyPr/>
                        <a:lstStyle/>
                        <a:p>
                          <a:r>
                            <a:rPr lang="en-US" sz="1800" b="0" kern="1200" dirty="0" smtClean="0">
                              <a:solidFill>
                                <a:schemeClr val="dk1"/>
                              </a:solidFill>
                              <a:effectLst/>
                              <a:latin typeface="+mn-lt"/>
                              <a:ea typeface="+mn-ea"/>
                              <a:cs typeface="+mn-cs"/>
                            </a:rPr>
                            <a:t>297461</a:t>
                          </a:r>
                          <a:endParaRPr lang="en-US" b="0" dirty="0"/>
                        </a:p>
                      </a:txBody>
                      <a:tcPr/>
                    </a:tc>
                    <a:tc>
                      <a:txBody>
                        <a:bodyPr/>
                        <a:lstStyle/>
                        <a:p>
                          <a:r>
                            <a:rPr lang="en-US" sz="1800" b="0" kern="1200" dirty="0" smtClean="0">
                              <a:solidFill>
                                <a:schemeClr val="dk1"/>
                              </a:solidFill>
                              <a:effectLst/>
                              <a:latin typeface="+mn-lt"/>
                              <a:ea typeface="+mn-ea"/>
                              <a:cs typeface="+mn-cs"/>
                            </a:rPr>
                            <a:t>511995</a:t>
                          </a:r>
                          <a:endParaRPr lang="en-US" b="0" dirty="0"/>
                        </a:p>
                      </a:txBody>
                      <a:tcPr/>
                    </a:tc>
                    <a:tc>
                      <a:txBody>
                        <a:bodyPr/>
                        <a:lstStyle/>
                        <a:p>
                          <a:r>
                            <a:rPr lang="en-US" sz="1800" b="0" kern="1200" dirty="0" smtClean="0">
                              <a:solidFill>
                                <a:schemeClr val="dk1"/>
                              </a:solidFill>
                              <a:effectLst/>
                              <a:latin typeface="+mn-lt"/>
                              <a:ea typeface="+mn-ea"/>
                              <a:cs typeface="+mn-cs"/>
                            </a:rPr>
                            <a:t>650971</a:t>
                          </a:r>
                          <a:endParaRPr lang="en-US" b="0" dirty="0"/>
                        </a:p>
                      </a:txBody>
                      <a:tcPr/>
                    </a:tc>
                    <a:tc>
                      <a:txBody>
                        <a:bodyPr/>
                        <a:lstStyle/>
                        <a:p>
                          <a:r>
                            <a:rPr lang="en-US" sz="1800" b="0" kern="1200" dirty="0" smtClean="0">
                              <a:solidFill>
                                <a:schemeClr val="dk1"/>
                              </a:solidFill>
                              <a:effectLst/>
                              <a:latin typeface="+mn-lt"/>
                              <a:ea typeface="+mn-ea"/>
                              <a:cs typeface="+mn-cs"/>
                            </a:rPr>
                            <a:t>805399</a:t>
                          </a:r>
                          <a:endParaRPr lang="en-US" b="0" dirty="0"/>
                        </a:p>
                      </a:txBody>
                      <a:tcPr/>
                    </a:tc>
                    <a:extLst>
                      <a:ext uri="{0D108BD9-81ED-4DB2-BD59-A6C34878D82A}">
                        <a16:rowId xmlns:a16="http://schemas.microsoft.com/office/drawing/2014/main" val="10003"/>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Tayaseer</a:t>
                          </a:r>
                          <a:endParaRPr lang="en-US" b="1" dirty="0" smtClean="0"/>
                        </a:p>
                      </a:txBody>
                      <a:tcPr/>
                    </a:tc>
                    <a:tc>
                      <a:txBody>
                        <a:bodyPr/>
                        <a:lstStyle/>
                        <a:p>
                          <a:r>
                            <a:rPr lang="en-US" sz="1800" b="0" kern="1200" dirty="0" smtClean="0">
                              <a:solidFill>
                                <a:schemeClr val="dk1"/>
                              </a:solidFill>
                              <a:effectLst/>
                              <a:latin typeface="+mn-lt"/>
                              <a:ea typeface="+mn-ea"/>
                              <a:cs typeface="+mn-cs"/>
                            </a:rPr>
                            <a:t>33339</a:t>
                          </a:r>
                          <a:endParaRPr lang="en-US" b="0" dirty="0"/>
                        </a:p>
                      </a:txBody>
                      <a:tcPr/>
                    </a:tc>
                    <a:tc>
                      <a:txBody>
                        <a:bodyPr/>
                        <a:lstStyle/>
                        <a:p>
                          <a:r>
                            <a:rPr lang="en-US" sz="1800" b="0" kern="1200" dirty="0" smtClean="0">
                              <a:solidFill>
                                <a:schemeClr val="dk1"/>
                              </a:solidFill>
                              <a:effectLst/>
                              <a:latin typeface="+mn-lt"/>
                              <a:ea typeface="+mn-ea"/>
                              <a:cs typeface="+mn-cs"/>
                            </a:rPr>
                            <a:t>55495</a:t>
                          </a:r>
                          <a:endParaRPr lang="en-US" b="0" dirty="0"/>
                        </a:p>
                      </a:txBody>
                      <a:tcPr/>
                    </a:tc>
                    <a:tc>
                      <a:txBody>
                        <a:bodyPr/>
                        <a:lstStyle/>
                        <a:p>
                          <a:r>
                            <a:rPr lang="en-US" sz="1800" b="0" kern="1200" dirty="0" smtClean="0">
                              <a:solidFill>
                                <a:schemeClr val="dk1"/>
                              </a:solidFill>
                              <a:effectLst/>
                              <a:latin typeface="+mn-lt"/>
                              <a:ea typeface="+mn-ea"/>
                              <a:cs typeface="+mn-cs"/>
                            </a:rPr>
                            <a:t>80087</a:t>
                          </a:r>
                          <a:endParaRPr lang="en-US" b="0" dirty="0"/>
                        </a:p>
                      </a:txBody>
                      <a:tcPr/>
                    </a:tc>
                    <a:tc>
                      <a:txBody>
                        <a:bodyPr/>
                        <a:lstStyle/>
                        <a:p>
                          <a:r>
                            <a:rPr lang="en-US" sz="1800" b="0" kern="1200" dirty="0" smtClean="0">
                              <a:solidFill>
                                <a:schemeClr val="dk1"/>
                              </a:solidFill>
                              <a:effectLst/>
                              <a:latin typeface="+mn-lt"/>
                              <a:ea typeface="+mn-ea"/>
                              <a:cs typeface="+mn-cs"/>
                            </a:rPr>
                            <a:t>89954</a:t>
                          </a:r>
                          <a:endParaRPr lang="en-US" b="0" dirty="0"/>
                        </a:p>
                      </a:txBody>
                      <a:tcPr/>
                    </a:tc>
                    <a:extLst>
                      <a:ext uri="{0D108BD9-81ED-4DB2-BD59-A6C34878D82A}">
                        <a16:rowId xmlns:a16="http://schemas.microsoft.com/office/drawing/2014/main" val="10004"/>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Bardala</a:t>
                          </a:r>
                          <a:endParaRPr lang="en-US" b="1" dirty="0" smtClean="0"/>
                        </a:p>
                      </a:txBody>
                      <a:tcPr/>
                    </a:tc>
                    <a:tc>
                      <a:txBody>
                        <a:bodyPr/>
                        <a:lstStyle/>
                        <a:p>
                          <a:r>
                            <a:rPr lang="en-US" sz="1800" b="0" kern="1200" dirty="0" smtClean="0">
                              <a:solidFill>
                                <a:schemeClr val="dk1"/>
                              </a:solidFill>
                              <a:effectLst/>
                              <a:latin typeface="+mn-lt"/>
                              <a:ea typeface="+mn-ea"/>
                              <a:cs typeface="+mn-cs"/>
                            </a:rPr>
                            <a:t>90961</a:t>
                          </a:r>
                          <a:endParaRPr lang="en-US" b="0" dirty="0"/>
                        </a:p>
                      </a:txBody>
                      <a:tcPr/>
                    </a:tc>
                    <a:tc>
                      <a:txBody>
                        <a:bodyPr/>
                        <a:lstStyle/>
                        <a:p>
                          <a:r>
                            <a:rPr lang="en-US" sz="1800" b="0" kern="1200" dirty="0" smtClean="0">
                              <a:solidFill>
                                <a:schemeClr val="dk1"/>
                              </a:solidFill>
                              <a:effectLst/>
                              <a:latin typeface="+mn-lt"/>
                              <a:ea typeface="+mn-ea"/>
                              <a:cs typeface="+mn-cs"/>
                            </a:rPr>
                            <a:t>118309</a:t>
                          </a:r>
                          <a:endParaRPr lang="en-US" b="0" dirty="0"/>
                        </a:p>
                      </a:txBody>
                      <a:tcPr/>
                    </a:tc>
                    <a:tc>
                      <a:txBody>
                        <a:bodyPr/>
                        <a:lstStyle/>
                        <a:p>
                          <a:r>
                            <a:rPr lang="en-US" sz="1800" b="0" kern="1200" dirty="0" smtClean="0">
                              <a:solidFill>
                                <a:schemeClr val="dk1"/>
                              </a:solidFill>
                              <a:effectLst/>
                              <a:latin typeface="+mn-lt"/>
                              <a:ea typeface="+mn-ea"/>
                              <a:cs typeface="+mn-cs"/>
                            </a:rPr>
                            <a:t>148665</a:t>
                          </a:r>
                          <a:endParaRPr lang="en-US" b="0" dirty="0"/>
                        </a:p>
                      </a:txBody>
                      <a:tcPr/>
                    </a:tc>
                    <a:tc>
                      <a:txBody>
                        <a:bodyPr/>
                        <a:lstStyle/>
                        <a:p>
                          <a:r>
                            <a:rPr lang="en-US" sz="1800" b="0" kern="1200" dirty="0" smtClean="0">
                              <a:solidFill>
                                <a:schemeClr val="dk1"/>
                              </a:solidFill>
                              <a:effectLst/>
                              <a:latin typeface="+mn-lt"/>
                              <a:ea typeface="+mn-ea"/>
                              <a:cs typeface="+mn-cs"/>
                            </a:rPr>
                            <a:t>160844</a:t>
                          </a:r>
                          <a:endParaRPr lang="en-US" b="0" dirty="0"/>
                        </a:p>
                      </a:txBody>
                      <a:tcPr/>
                    </a:tc>
                    <a:extLst>
                      <a:ext uri="{0D108BD9-81ED-4DB2-BD59-A6C34878D82A}">
                        <a16:rowId xmlns:a16="http://schemas.microsoft.com/office/drawing/2014/main" val="10005"/>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427314746"/>
                  </p:ext>
                </p:extLst>
              </p:nvPr>
            </p:nvGraphicFramePr>
            <p:xfrm>
              <a:off x="1552515" y="3862956"/>
              <a:ext cx="7181010" cy="2250440"/>
            </p:xfrm>
            <a:graphic>
              <a:graphicData uri="http://schemas.openxmlformats.org/drawingml/2006/table">
                <a:tbl>
                  <a:tblPr firstRow="1" bandRow="1">
                    <a:tableStyleId>{5C22544A-7EE6-4342-B048-85BDC9FD1C3A}</a:tableStyleId>
                  </a:tblPr>
                  <a:tblGrid>
                    <a:gridCol w="1436202"/>
                    <a:gridCol w="1436202"/>
                    <a:gridCol w="1436202"/>
                    <a:gridCol w="1436202"/>
                    <a:gridCol w="1436202"/>
                  </a:tblGrid>
                  <a:tr h="370840">
                    <a:tc>
                      <a:txBody>
                        <a:bodyPr/>
                        <a:lstStyle/>
                        <a:p>
                          <a:r>
                            <a:rPr lang="en-US" dirty="0" smtClean="0"/>
                            <a:t>Cluster </a:t>
                          </a:r>
                          <a:endParaRPr lang="en-US" dirty="0"/>
                        </a:p>
                      </a:txBody>
                      <a:tcPr/>
                    </a:tc>
                    <a:tc gridSpan="4">
                      <a:txBody>
                        <a:bodyPr/>
                        <a:lstStyle/>
                        <a:p>
                          <a:endParaRPr lang="en-US"/>
                        </a:p>
                      </a:txBody>
                      <a:tcPr>
                        <a:blipFill rotWithShape="0">
                          <a:blip r:embed="rId2"/>
                          <a:stretch>
                            <a:fillRect l="-25133" t="-8197" r="-424" b="-531148"/>
                          </a:stretch>
                        </a:blip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96240">
                    <a:tc>
                      <a:txBody>
                        <a:bodyPr/>
                        <a:lstStyle/>
                        <a:p>
                          <a:endParaRPr lang="en-US" dirty="0"/>
                        </a:p>
                      </a:txBody>
                      <a:tcPr/>
                    </a:tc>
                    <a:tc>
                      <a:txBody>
                        <a:bodyPr/>
                        <a:lstStyle/>
                        <a:p>
                          <a:r>
                            <a:rPr lang="en-US" sz="2000" b="1" dirty="0" smtClean="0"/>
                            <a:t>2025</a:t>
                          </a:r>
                          <a:endParaRPr lang="en-US" sz="2000" b="1" dirty="0"/>
                        </a:p>
                      </a:txBody>
                      <a:tcPr/>
                    </a:tc>
                    <a:tc>
                      <a:txBody>
                        <a:bodyPr/>
                        <a:lstStyle/>
                        <a:p>
                          <a:r>
                            <a:rPr lang="en-US" sz="2000" b="1" dirty="0" smtClean="0"/>
                            <a:t>2030</a:t>
                          </a:r>
                          <a:endParaRPr lang="en-US" sz="2000" b="1" dirty="0"/>
                        </a:p>
                      </a:txBody>
                      <a:tcPr/>
                    </a:tc>
                    <a:tc>
                      <a:txBody>
                        <a:bodyPr/>
                        <a:lstStyle/>
                        <a:p>
                          <a:r>
                            <a:rPr lang="en-US" sz="2000" b="1" dirty="0" smtClean="0"/>
                            <a:t>2035</a:t>
                          </a:r>
                          <a:endParaRPr lang="en-US" sz="2000" b="1" dirty="0"/>
                        </a:p>
                      </a:txBody>
                      <a:tcPr/>
                    </a:tc>
                    <a:tc>
                      <a:txBody>
                        <a:bodyPr/>
                        <a:lstStyle/>
                        <a:p>
                          <a:r>
                            <a:rPr lang="en-US" sz="2000" b="1" dirty="0" smtClean="0"/>
                            <a:t>2040</a:t>
                          </a:r>
                          <a:endParaRPr lang="en-US" sz="2000" b="1" dirty="0"/>
                        </a:p>
                      </a:txBody>
                      <a:tcPr/>
                    </a:tc>
                  </a:tr>
                  <a:tr h="370840">
                    <a:tc>
                      <a:txBody>
                        <a:bodyPr/>
                        <a:lstStyle/>
                        <a:p>
                          <a:r>
                            <a:rPr lang="en-US" sz="1800" b="1" dirty="0" smtClean="0"/>
                            <a:t>Tubas</a:t>
                          </a:r>
                          <a:endParaRPr lang="en-US" b="1" dirty="0"/>
                        </a:p>
                      </a:txBody>
                      <a:tcPr/>
                    </a:tc>
                    <a:tc>
                      <a:txBody>
                        <a:bodyPr/>
                        <a:lstStyle/>
                        <a:p>
                          <a:r>
                            <a:rPr lang="en-US" sz="1800" b="0" kern="1200" dirty="0" smtClean="0">
                              <a:solidFill>
                                <a:schemeClr val="dk1"/>
                              </a:solidFill>
                              <a:effectLst/>
                              <a:latin typeface="+mn-lt"/>
                              <a:ea typeface="+mn-ea"/>
                              <a:cs typeface="+mn-cs"/>
                            </a:rPr>
                            <a:t>698424</a:t>
                          </a:r>
                          <a:endParaRPr lang="en-US" b="0" dirty="0"/>
                        </a:p>
                      </a:txBody>
                      <a:tcPr/>
                    </a:tc>
                    <a:tc>
                      <a:txBody>
                        <a:bodyPr/>
                        <a:lstStyle/>
                        <a:p>
                          <a:r>
                            <a:rPr lang="en-US" sz="1800" b="0" kern="1200" dirty="0" smtClean="0">
                              <a:solidFill>
                                <a:schemeClr val="dk1"/>
                              </a:solidFill>
                              <a:effectLst/>
                              <a:latin typeface="+mn-lt"/>
                              <a:ea typeface="+mn-ea"/>
                              <a:cs typeface="+mn-cs"/>
                            </a:rPr>
                            <a:t>1141469</a:t>
                          </a:r>
                          <a:endParaRPr lang="en-US" b="0" dirty="0"/>
                        </a:p>
                      </a:txBody>
                      <a:tcPr/>
                    </a:tc>
                    <a:tc>
                      <a:txBody>
                        <a:bodyPr/>
                        <a:lstStyle/>
                        <a:p>
                          <a:r>
                            <a:rPr lang="en-US" sz="1800" b="0" kern="1200" dirty="0" smtClean="0">
                              <a:solidFill>
                                <a:schemeClr val="dk1"/>
                              </a:solidFill>
                              <a:effectLst/>
                              <a:latin typeface="+mn-lt"/>
                              <a:ea typeface="+mn-ea"/>
                              <a:cs typeface="+mn-cs"/>
                            </a:rPr>
                            <a:t>1428476</a:t>
                          </a:r>
                          <a:endParaRPr lang="en-US" b="0" dirty="0"/>
                        </a:p>
                      </a:txBody>
                      <a:tcPr/>
                    </a:tc>
                    <a:tc>
                      <a:txBody>
                        <a:bodyPr/>
                        <a:lstStyle/>
                        <a:p>
                          <a:r>
                            <a:rPr lang="en-US" sz="1800" b="0" kern="1200" dirty="0" smtClean="0">
                              <a:solidFill>
                                <a:schemeClr val="dk1"/>
                              </a:solidFill>
                              <a:effectLst/>
                              <a:latin typeface="+mn-lt"/>
                              <a:ea typeface="+mn-ea"/>
                              <a:cs typeface="+mn-cs"/>
                            </a:rPr>
                            <a:t>1747391</a:t>
                          </a:r>
                          <a:endParaRPr lang="en-US" b="0"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Tammun</a:t>
                          </a:r>
                          <a:endParaRPr lang="en-US" b="1" dirty="0" smtClean="0"/>
                        </a:p>
                      </a:txBody>
                      <a:tcPr/>
                    </a:tc>
                    <a:tc>
                      <a:txBody>
                        <a:bodyPr/>
                        <a:lstStyle/>
                        <a:p>
                          <a:r>
                            <a:rPr lang="en-US" sz="1800" b="0" kern="1200" dirty="0" smtClean="0">
                              <a:solidFill>
                                <a:schemeClr val="dk1"/>
                              </a:solidFill>
                              <a:effectLst/>
                              <a:latin typeface="+mn-lt"/>
                              <a:ea typeface="+mn-ea"/>
                              <a:cs typeface="+mn-cs"/>
                            </a:rPr>
                            <a:t>297461</a:t>
                          </a:r>
                          <a:endParaRPr lang="en-US" b="0" dirty="0"/>
                        </a:p>
                      </a:txBody>
                      <a:tcPr/>
                    </a:tc>
                    <a:tc>
                      <a:txBody>
                        <a:bodyPr/>
                        <a:lstStyle/>
                        <a:p>
                          <a:r>
                            <a:rPr lang="en-US" sz="1800" b="0" kern="1200" dirty="0" smtClean="0">
                              <a:solidFill>
                                <a:schemeClr val="dk1"/>
                              </a:solidFill>
                              <a:effectLst/>
                              <a:latin typeface="+mn-lt"/>
                              <a:ea typeface="+mn-ea"/>
                              <a:cs typeface="+mn-cs"/>
                            </a:rPr>
                            <a:t>511995</a:t>
                          </a:r>
                          <a:endParaRPr lang="en-US" b="0" dirty="0"/>
                        </a:p>
                      </a:txBody>
                      <a:tcPr/>
                    </a:tc>
                    <a:tc>
                      <a:txBody>
                        <a:bodyPr/>
                        <a:lstStyle/>
                        <a:p>
                          <a:r>
                            <a:rPr lang="en-US" sz="1800" b="0" kern="1200" dirty="0" smtClean="0">
                              <a:solidFill>
                                <a:schemeClr val="dk1"/>
                              </a:solidFill>
                              <a:effectLst/>
                              <a:latin typeface="+mn-lt"/>
                              <a:ea typeface="+mn-ea"/>
                              <a:cs typeface="+mn-cs"/>
                            </a:rPr>
                            <a:t>650971</a:t>
                          </a:r>
                          <a:endParaRPr lang="en-US" b="0" dirty="0"/>
                        </a:p>
                      </a:txBody>
                      <a:tcPr/>
                    </a:tc>
                    <a:tc>
                      <a:txBody>
                        <a:bodyPr/>
                        <a:lstStyle/>
                        <a:p>
                          <a:r>
                            <a:rPr lang="en-US" sz="1800" b="0" kern="1200" dirty="0" smtClean="0">
                              <a:solidFill>
                                <a:schemeClr val="dk1"/>
                              </a:solidFill>
                              <a:effectLst/>
                              <a:latin typeface="+mn-lt"/>
                              <a:ea typeface="+mn-ea"/>
                              <a:cs typeface="+mn-cs"/>
                            </a:rPr>
                            <a:t>805399</a:t>
                          </a:r>
                          <a:endParaRPr lang="en-US" b="0"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Tayaseer</a:t>
                          </a:r>
                          <a:endParaRPr lang="en-US" b="1" dirty="0" smtClean="0"/>
                        </a:p>
                      </a:txBody>
                      <a:tcPr/>
                    </a:tc>
                    <a:tc>
                      <a:txBody>
                        <a:bodyPr/>
                        <a:lstStyle/>
                        <a:p>
                          <a:r>
                            <a:rPr lang="en-US" sz="1800" b="0" kern="1200" dirty="0" smtClean="0">
                              <a:solidFill>
                                <a:schemeClr val="dk1"/>
                              </a:solidFill>
                              <a:effectLst/>
                              <a:latin typeface="+mn-lt"/>
                              <a:ea typeface="+mn-ea"/>
                              <a:cs typeface="+mn-cs"/>
                            </a:rPr>
                            <a:t>33339</a:t>
                          </a:r>
                          <a:endParaRPr lang="en-US" b="0" dirty="0"/>
                        </a:p>
                      </a:txBody>
                      <a:tcPr/>
                    </a:tc>
                    <a:tc>
                      <a:txBody>
                        <a:bodyPr/>
                        <a:lstStyle/>
                        <a:p>
                          <a:r>
                            <a:rPr lang="en-US" sz="1800" b="0" kern="1200" dirty="0" smtClean="0">
                              <a:solidFill>
                                <a:schemeClr val="dk1"/>
                              </a:solidFill>
                              <a:effectLst/>
                              <a:latin typeface="+mn-lt"/>
                              <a:ea typeface="+mn-ea"/>
                              <a:cs typeface="+mn-cs"/>
                            </a:rPr>
                            <a:t>55495</a:t>
                          </a:r>
                          <a:endParaRPr lang="en-US" b="0" dirty="0"/>
                        </a:p>
                      </a:txBody>
                      <a:tcPr/>
                    </a:tc>
                    <a:tc>
                      <a:txBody>
                        <a:bodyPr/>
                        <a:lstStyle/>
                        <a:p>
                          <a:r>
                            <a:rPr lang="en-US" sz="1800" b="0" kern="1200" dirty="0" smtClean="0">
                              <a:solidFill>
                                <a:schemeClr val="dk1"/>
                              </a:solidFill>
                              <a:effectLst/>
                              <a:latin typeface="+mn-lt"/>
                              <a:ea typeface="+mn-ea"/>
                              <a:cs typeface="+mn-cs"/>
                            </a:rPr>
                            <a:t>80087</a:t>
                          </a:r>
                          <a:endParaRPr lang="en-US" b="0" dirty="0"/>
                        </a:p>
                      </a:txBody>
                      <a:tcPr/>
                    </a:tc>
                    <a:tc>
                      <a:txBody>
                        <a:bodyPr/>
                        <a:lstStyle/>
                        <a:p>
                          <a:r>
                            <a:rPr lang="en-US" sz="1800" b="0" kern="1200" dirty="0" smtClean="0">
                              <a:solidFill>
                                <a:schemeClr val="dk1"/>
                              </a:solidFill>
                              <a:effectLst/>
                              <a:latin typeface="+mn-lt"/>
                              <a:ea typeface="+mn-ea"/>
                              <a:cs typeface="+mn-cs"/>
                            </a:rPr>
                            <a:t>89954</a:t>
                          </a:r>
                          <a:endParaRPr lang="en-US" b="0"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Bardala</a:t>
                          </a:r>
                          <a:endParaRPr lang="en-US" b="1" dirty="0" smtClean="0"/>
                        </a:p>
                      </a:txBody>
                      <a:tcPr/>
                    </a:tc>
                    <a:tc>
                      <a:txBody>
                        <a:bodyPr/>
                        <a:lstStyle/>
                        <a:p>
                          <a:r>
                            <a:rPr lang="en-US" sz="1800" b="0" kern="1200" dirty="0" smtClean="0">
                              <a:solidFill>
                                <a:schemeClr val="dk1"/>
                              </a:solidFill>
                              <a:effectLst/>
                              <a:latin typeface="+mn-lt"/>
                              <a:ea typeface="+mn-ea"/>
                              <a:cs typeface="+mn-cs"/>
                            </a:rPr>
                            <a:t>90961</a:t>
                          </a:r>
                          <a:endParaRPr lang="en-US" b="0" dirty="0"/>
                        </a:p>
                      </a:txBody>
                      <a:tcPr/>
                    </a:tc>
                    <a:tc>
                      <a:txBody>
                        <a:bodyPr/>
                        <a:lstStyle/>
                        <a:p>
                          <a:r>
                            <a:rPr lang="en-US" sz="1800" b="0" kern="1200" dirty="0" smtClean="0">
                              <a:solidFill>
                                <a:schemeClr val="dk1"/>
                              </a:solidFill>
                              <a:effectLst/>
                              <a:latin typeface="+mn-lt"/>
                              <a:ea typeface="+mn-ea"/>
                              <a:cs typeface="+mn-cs"/>
                            </a:rPr>
                            <a:t>118309</a:t>
                          </a:r>
                          <a:endParaRPr lang="en-US" b="0" dirty="0"/>
                        </a:p>
                      </a:txBody>
                      <a:tcPr/>
                    </a:tc>
                    <a:tc>
                      <a:txBody>
                        <a:bodyPr/>
                        <a:lstStyle/>
                        <a:p>
                          <a:r>
                            <a:rPr lang="en-US" sz="1800" b="0" kern="1200" dirty="0" smtClean="0">
                              <a:solidFill>
                                <a:schemeClr val="dk1"/>
                              </a:solidFill>
                              <a:effectLst/>
                              <a:latin typeface="+mn-lt"/>
                              <a:ea typeface="+mn-ea"/>
                              <a:cs typeface="+mn-cs"/>
                            </a:rPr>
                            <a:t>148665</a:t>
                          </a:r>
                          <a:endParaRPr lang="en-US" b="0" dirty="0"/>
                        </a:p>
                      </a:txBody>
                      <a:tcPr/>
                    </a:tc>
                    <a:tc>
                      <a:txBody>
                        <a:bodyPr/>
                        <a:lstStyle/>
                        <a:p>
                          <a:r>
                            <a:rPr lang="en-US" sz="1800" b="0" kern="1200" dirty="0" smtClean="0">
                              <a:solidFill>
                                <a:schemeClr val="dk1"/>
                              </a:solidFill>
                              <a:effectLst/>
                              <a:latin typeface="+mn-lt"/>
                              <a:ea typeface="+mn-ea"/>
                              <a:cs typeface="+mn-cs"/>
                            </a:rPr>
                            <a:t>160844</a:t>
                          </a:r>
                          <a:endParaRPr lang="en-US" b="0" dirty="0"/>
                        </a:p>
                      </a:txBody>
                      <a:tcPr/>
                    </a:tc>
                  </a:tr>
                </a:tbl>
              </a:graphicData>
            </a:graphic>
          </p:graphicFrame>
        </mc:Fallback>
      </mc:AlternateContent>
    </p:spTree>
    <p:extLst>
      <p:ext uri="{BB962C8B-B14F-4D97-AF65-F5344CB8AC3E}">
        <p14:creationId xmlns:p14="http://schemas.microsoft.com/office/powerpoint/2010/main" val="1880939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CONTENT </a:t>
            </a:r>
          </a:p>
        </p:txBody>
      </p:sp>
      <p:sp>
        <p:nvSpPr>
          <p:cNvPr id="3" name="Content Placeholder 2"/>
          <p:cNvSpPr>
            <a:spLocks noGrp="1"/>
          </p:cNvSpPr>
          <p:nvPr>
            <p:ph idx="1"/>
          </p:nvPr>
        </p:nvSpPr>
        <p:spPr>
          <a:xfrm>
            <a:off x="401421" y="1947333"/>
            <a:ext cx="4136713" cy="4851400"/>
          </a:xfrm>
        </p:spPr>
        <p:txBody>
          <a:bodyPr>
            <a:normAutofit fontScale="77500" lnSpcReduction="20000"/>
          </a:bodyPr>
          <a:lstStyle/>
          <a:p>
            <a:r>
              <a:rPr lang="en-US" dirty="0"/>
              <a:t>Objective </a:t>
            </a:r>
          </a:p>
          <a:p>
            <a:r>
              <a:rPr lang="en-US" dirty="0"/>
              <a:t>Methodology</a:t>
            </a:r>
          </a:p>
          <a:p>
            <a:r>
              <a:rPr lang="en-US" dirty="0"/>
              <a:t>Overview of Tubas Governorate</a:t>
            </a:r>
          </a:p>
          <a:p>
            <a:r>
              <a:rPr lang="en-US" dirty="0"/>
              <a:t>Clustering of the Communities</a:t>
            </a:r>
          </a:p>
          <a:p>
            <a:r>
              <a:rPr lang="en-US" dirty="0"/>
              <a:t>Future Population</a:t>
            </a:r>
          </a:p>
          <a:p>
            <a:r>
              <a:rPr lang="en-US" dirty="0"/>
              <a:t>Supply </a:t>
            </a:r>
          </a:p>
          <a:p>
            <a:r>
              <a:rPr lang="en-US" dirty="0"/>
              <a:t>Consumption</a:t>
            </a:r>
          </a:p>
          <a:p>
            <a:r>
              <a:rPr lang="en-US" dirty="0"/>
              <a:t>Future Demand</a:t>
            </a:r>
          </a:p>
          <a:p>
            <a:r>
              <a:rPr lang="en-US" dirty="0" smtClean="0"/>
              <a:t>Gap</a:t>
            </a:r>
          </a:p>
          <a:p>
            <a:r>
              <a:rPr lang="en-US" dirty="0"/>
              <a:t>GAP </a:t>
            </a:r>
            <a:r>
              <a:rPr lang="en-US" dirty="0" smtClean="0"/>
              <a:t>REDUCTION</a:t>
            </a:r>
          </a:p>
          <a:p>
            <a:r>
              <a:rPr lang="en-US" dirty="0"/>
              <a:t>Phase One: Short-term </a:t>
            </a:r>
            <a:r>
              <a:rPr lang="en-US" dirty="0" smtClean="0"/>
              <a:t>Solution</a:t>
            </a:r>
          </a:p>
          <a:p>
            <a:r>
              <a:rPr lang="en-US" dirty="0"/>
              <a:t>Phase Two: Long-Term </a:t>
            </a:r>
            <a:r>
              <a:rPr lang="en-US" dirty="0" smtClean="0"/>
              <a:t>Solutions</a:t>
            </a:r>
          </a:p>
          <a:p>
            <a:r>
              <a:rPr lang="en-US" dirty="0"/>
              <a:t>The Transmission </a:t>
            </a:r>
            <a:r>
              <a:rPr lang="en-US" dirty="0" smtClean="0"/>
              <a:t>Pipeline</a:t>
            </a:r>
          </a:p>
          <a:p>
            <a:r>
              <a:rPr lang="en-US" dirty="0"/>
              <a:t>Water distribution network for </a:t>
            </a:r>
            <a:r>
              <a:rPr lang="en-US" dirty="0" err="1" smtClean="0"/>
              <a:t>Tayaseer</a:t>
            </a:r>
            <a:endParaRPr lang="en-US" dirty="0" smtClean="0"/>
          </a:p>
          <a:p>
            <a:r>
              <a:rPr lang="en-US" dirty="0" smtClean="0"/>
              <a:t>Recommendations</a:t>
            </a:r>
          </a:p>
          <a:p>
            <a:r>
              <a:rPr lang="en-US" dirty="0"/>
              <a:t>Conclusions</a:t>
            </a:r>
          </a:p>
          <a:p>
            <a:endParaRPr lang="en-US" dirty="0"/>
          </a:p>
        </p:txBody>
      </p:sp>
    </p:spTree>
    <p:extLst>
      <p:ext uri="{BB962C8B-B14F-4D97-AF65-F5344CB8AC3E}">
        <p14:creationId xmlns:p14="http://schemas.microsoft.com/office/powerpoint/2010/main" val="314684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GAP </a:t>
            </a:r>
            <a:r>
              <a:rPr lang="en-US" dirty="0" smtClean="0"/>
              <a:t>REDUCTION</a:t>
            </a:r>
            <a:endParaRPr lang="en-US" dirty="0"/>
          </a:p>
        </p:txBody>
      </p:sp>
      <p:sp>
        <p:nvSpPr>
          <p:cNvPr id="3" name="Content Placeholder 2"/>
          <p:cNvSpPr>
            <a:spLocks noGrp="1"/>
          </p:cNvSpPr>
          <p:nvPr>
            <p:ph idx="1"/>
          </p:nvPr>
        </p:nvSpPr>
        <p:spPr/>
        <p:txBody>
          <a:bodyPr/>
          <a:lstStyle/>
          <a:p>
            <a:r>
              <a:rPr lang="en-US" dirty="0"/>
              <a:t>The overall water deficit in 2040 for the governorate as a whole is estimated to be </a:t>
            </a:r>
            <a:r>
              <a:rPr lang="en-US" dirty="0" smtClean="0"/>
              <a:t>2.8Mm</a:t>
            </a:r>
            <a:r>
              <a:rPr lang="en-US" baseline="30000" dirty="0" smtClean="0"/>
              <a:t>3</a:t>
            </a:r>
            <a:r>
              <a:rPr lang="en-US" dirty="0" smtClean="0"/>
              <a:t>.</a:t>
            </a:r>
          </a:p>
          <a:p>
            <a:r>
              <a:rPr lang="en-US" dirty="0" smtClean="0"/>
              <a:t>We </a:t>
            </a:r>
            <a:r>
              <a:rPr lang="en-US" dirty="0"/>
              <a:t>found the following possible alternatives and split them into two steps in order to bridge the water gap</a:t>
            </a:r>
            <a:r>
              <a:rPr lang="en-US" dirty="0" smtClean="0"/>
              <a:t>.</a:t>
            </a:r>
          </a:p>
          <a:p>
            <a:pPr marL="0" indent="0">
              <a:buNone/>
            </a:pPr>
            <a:r>
              <a:rPr lang="en-US" dirty="0" smtClean="0"/>
              <a:t>1-</a:t>
            </a:r>
            <a:r>
              <a:rPr lang="en-US" dirty="0"/>
              <a:t>Phase one, which can be completed </a:t>
            </a:r>
            <a:r>
              <a:rPr lang="en-US" dirty="0" smtClean="0"/>
              <a:t>soon</a:t>
            </a:r>
            <a:r>
              <a:rPr lang="en-US" dirty="0"/>
              <a:t> </a:t>
            </a:r>
            <a:r>
              <a:rPr lang="en-US" dirty="0" smtClean="0"/>
              <a:t>(short </a:t>
            </a:r>
            <a:r>
              <a:rPr lang="en-US" dirty="0"/>
              <a:t>term solutions).</a:t>
            </a:r>
            <a:endParaRPr lang="en-US" dirty="0" smtClean="0"/>
          </a:p>
          <a:p>
            <a:pPr marL="0" indent="0">
              <a:buNone/>
            </a:pPr>
            <a:r>
              <a:rPr lang="en-US" dirty="0" smtClean="0"/>
              <a:t>2-</a:t>
            </a:r>
            <a:r>
              <a:rPr lang="en-US" dirty="0"/>
              <a:t>Phase two, which can be completed in the future (long term solutions).</a:t>
            </a:r>
          </a:p>
          <a:p>
            <a:pPr marL="0" indent="0">
              <a:buNone/>
            </a:pPr>
            <a:endParaRPr lang="en-US" dirty="0"/>
          </a:p>
        </p:txBody>
      </p:sp>
    </p:spTree>
    <p:extLst>
      <p:ext uri="{BB962C8B-B14F-4D97-AF65-F5344CB8AC3E}">
        <p14:creationId xmlns:p14="http://schemas.microsoft.com/office/powerpoint/2010/main" val="296079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Phase One: Short-term </a:t>
            </a:r>
            <a:r>
              <a:rPr lang="en-US" dirty="0" smtClean="0"/>
              <a:t>Solution</a:t>
            </a:r>
            <a:br>
              <a:rPr lang="en-US" dirty="0" smtClean="0"/>
            </a:br>
            <a:r>
              <a:rPr lang="en-US" dirty="0"/>
              <a:t>Rainwater Harvesting</a:t>
            </a:r>
          </a:p>
        </p:txBody>
      </p:sp>
      <p:sp>
        <p:nvSpPr>
          <p:cNvPr id="3" name="Content Placeholder 2"/>
          <p:cNvSpPr>
            <a:spLocks noGrp="1"/>
          </p:cNvSpPr>
          <p:nvPr>
            <p:ph idx="1"/>
          </p:nvPr>
        </p:nvSpPr>
        <p:spPr/>
        <p:txBody>
          <a:bodyPr/>
          <a:lstStyle/>
          <a:p>
            <a:r>
              <a:rPr lang="en-US" dirty="0"/>
              <a:t>Rainwater harvesting is the method of gathering rainwater from roofs and moving it to a storage tank inside the structure via </a:t>
            </a:r>
            <a:r>
              <a:rPr lang="en-US" dirty="0" smtClean="0"/>
              <a:t>gutters.</a:t>
            </a:r>
          </a:p>
          <a:p>
            <a:r>
              <a:rPr lang="en-US" dirty="0"/>
              <a:t>Rainwater may be used to supplement other water bodies as they become unavailable or of low quality. In periods of drought or when the water table rises, it also serves as a suitable substitute and supplement.</a:t>
            </a:r>
            <a:br>
              <a:rPr lang="en-US" dirty="0"/>
            </a:br>
            <a:endParaRPr lang="en-US" dirty="0"/>
          </a:p>
        </p:txBody>
      </p:sp>
    </p:spTree>
    <p:extLst>
      <p:ext uri="{BB962C8B-B14F-4D97-AF65-F5344CB8AC3E}">
        <p14:creationId xmlns:p14="http://schemas.microsoft.com/office/powerpoint/2010/main" val="1376722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Phase One: Short-term Solution</a:t>
            </a:r>
            <a:br>
              <a:rPr lang="en-US" dirty="0"/>
            </a:br>
            <a:r>
              <a:rPr lang="en-US" dirty="0"/>
              <a:t>Rainwater Harvesting</a:t>
            </a:r>
          </a:p>
        </p:txBody>
      </p:sp>
      <p:sp>
        <p:nvSpPr>
          <p:cNvPr id="3" name="Content Placeholder 2"/>
          <p:cNvSpPr>
            <a:spLocks noGrp="1"/>
          </p:cNvSpPr>
          <p:nvPr>
            <p:ph idx="1"/>
          </p:nvPr>
        </p:nvSpPr>
        <p:spPr/>
        <p:txBody>
          <a:bodyPr>
            <a:normAutofit lnSpcReduction="10000"/>
          </a:bodyPr>
          <a:lstStyle/>
          <a:p>
            <a:r>
              <a:rPr lang="en-US" dirty="0"/>
              <a:t>we used the following assumptions in our calculations:</a:t>
            </a:r>
          </a:p>
          <a:p>
            <a:pPr marL="0" indent="0">
              <a:buNone/>
            </a:pPr>
            <a:r>
              <a:rPr lang="en-US" dirty="0"/>
              <a:t>• The average family size in the community is 5 capita.</a:t>
            </a:r>
          </a:p>
          <a:p>
            <a:pPr marL="0" indent="0">
              <a:buNone/>
            </a:pPr>
            <a:r>
              <a:rPr lang="en-US" dirty="0" smtClean="0"/>
              <a:t>• </a:t>
            </a:r>
            <a:r>
              <a:rPr lang="en-US" dirty="0"/>
              <a:t>The number of floor in each building is 2 floors and each floor contain 2 apartments. </a:t>
            </a:r>
          </a:p>
          <a:p>
            <a:pPr marL="0" indent="0">
              <a:buNone/>
            </a:pPr>
            <a:r>
              <a:rPr lang="en-US" dirty="0"/>
              <a:t>• The average area of each apartment is 150 m2. </a:t>
            </a:r>
          </a:p>
          <a:p>
            <a:pPr marL="0" indent="0">
              <a:buNone/>
            </a:pPr>
            <a:r>
              <a:rPr lang="en-US" dirty="0"/>
              <a:t>• The average annual rainfall in the governorate is 430 mm. </a:t>
            </a:r>
          </a:p>
          <a:p>
            <a:pPr marL="0" indent="0">
              <a:buNone/>
            </a:pPr>
            <a:r>
              <a:rPr lang="en-US" dirty="0"/>
              <a:t>• The rainwater collecting percentage 92</a:t>
            </a:r>
            <a:r>
              <a:rPr lang="en-US" dirty="0" smtClean="0"/>
              <a:t>%.</a:t>
            </a:r>
          </a:p>
          <a:p>
            <a:r>
              <a:rPr lang="en-US" dirty="0"/>
              <a:t>Harvested water volume = </a:t>
            </a:r>
          </a:p>
          <a:p>
            <a:pPr marL="0" indent="0">
              <a:buNone/>
            </a:pPr>
            <a:r>
              <a:rPr lang="en-US" dirty="0" err="1" smtClean="0"/>
              <a:t>No.ofbuildings</a:t>
            </a:r>
            <a:r>
              <a:rPr lang="en-US" dirty="0" smtClean="0"/>
              <a:t>*</a:t>
            </a:r>
            <a:r>
              <a:rPr lang="en-US" dirty="0" err="1" smtClean="0"/>
              <a:t>Avg.area</a:t>
            </a:r>
            <a:r>
              <a:rPr lang="en-US" dirty="0" smtClean="0"/>
              <a:t>*</a:t>
            </a:r>
            <a:r>
              <a:rPr lang="en-US" dirty="0" err="1" smtClean="0"/>
              <a:t>Avg.rainfall</a:t>
            </a:r>
            <a:r>
              <a:rPr lang="en-US" dirty="0" smtClean="0"/>
              <a:t>*Collecting </a:t>
            </a:r>
            <a:r>
              <a:rPr lang="en-US" dirty="0"/>
              <a:t>factor </a:t>
            </a:r>
          </a:p>
          <a:p>
            <a:pPr marL="0" indent="0">
              <a:buNone/>
            </a:pPr>
            <a:endParaRPr lang="en-US" dirty="0"/>
          </a:p>
        </p:txBody>
      </p:sp>
    </p:spTree>
    <p:extLst>
      <p:ext uri="{BB962C8B-B14F-4D97-AF65-F5344CB8AC3E}">
        <p14:creationId xmlns:p14="http://schemas.microsoft.com/office/powerpoint/2010/main" val="572897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Phase One: Short-term Solution</a:t>
            </a:r>
            <a:br>
              <a:rPr lang="en-US" dirty="0"/>
            </a:br>
            <a:r>
              <a:rPr lang="en-US" dirty="0"/>
              <a:t>Rainwater Harvesting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5264030"/>
              </p:ext>
            </p:extLst>
          </p:nvPr>
        </p:nvGraphicFramePr>
        <p:xfrm>
          <a:off x="1155700" y="2603500"/>
          <a:ext cx="8824915" cy="2595880"/>
        </p:xfrm>
        <a:graphic>
          <a:graphicData uri="http://schemas.openxmlformats.org/drawingml/2006/table">
            <a:tbl>
              <a:tblPr firstRow="1" bandRow="1">
                <a:tableStyleId>{5C22544A-7EE6-4342-B048-85BDC9FD1C3A}</a:tableStyleId>
              </a:tblPr>
              <a:tblGrid>
                <a:gridCol w="1764983">
                  <a:extLst>
                    <a:ext uri="{9D8B030D-6E8A-4147-A177-3AD203B41FA5}">
                      <a16:colId xmlns:a16="http://schemas.microsoft.com/office/drawing/2014/main" val="20000"/>
                    </a:ext>
                  </a:extLst>
                </a:gridCol>
                <a:gridCol w="1764983">
                  <a:extLst>
                    <a:ext uri="{9D8B030D-6E8A-4147-A177-3AD203B41FA5}">
                      <a16:colId xmlns:a16="http://schemas.microsoft.com/office/drawing/2014/main" val="20001"/>
                    </a:ext>
                  </a:extLst>
                </a:gridCol>
                <a:gridCol w="1764983">
                  <a:extLst>
                    <a:ext uri="{9D8B030D-6E8A-4147-A177-3AD203B41FA5}">
                      <a16:colId xmlns:a16="http://schemas.microsoft.com/office/drawing/2014/main" val="20002"/>
                    </a:ext>
                  </a:extLst>
                </a:gridCol>
                <a:gridCol w="1764983">
                  <a:extLst>
                    <a:ext uri="{9D8B030D-6E8A-4147-A177-3AD203B41FA5}">
                      <a16:colId xmlns:a16="http://schemas.microsoft.com/office/drawing/2014/main" val="20003"/>
                    </a:ext>
                  </a:extLst>
                </a:gridCol>
                <a:gridCol w="1764983">
                  <a:extLst>
                    <a:ext uri="{9D8B030D-6E8A-4147-A177-3AD203B41FA5}">
                      <a16:colId xmlns:a16="http://schemas.microsoft.com/office/drawing/2014/main" val="20004"/>
                    </a:ext>
                  </a:extLst>
                </a:gridCol>
              </a:tblGrid>
              <a:tr h="370840">
                <a:tc>
                  <a:txBody>
                    <a:bodyPr/>
                    <a:lstStyle/>
                    <a:p>
                      <a:r>
                        <a:rPr lang="en-US" dirty="0" smtClean="0"/>
                        <a:t>cluster</a:t>
                      </a:r>
                      <a:endParaRPr lang="en-US" dirty="0"/>
                    </a:p>
                  </a:txBody>
                  <a:tcPr/>
                </a:tc>
                <a:tc gridSpan="4">
                  <a:txBody>
                    <a:bodyPr/>
                    <a:lstStyle/>
                    <a:p>
                      <a:pPr algn="ctr"/>
                      <a:r>
                        <a:rPr lang="en-US" sz="1800" b="1" kern="1200" dirty="0" smtClean="0">
                          <a:solidFill>
                            <a:schemeClr val="lt1"/>
                          </a:solidFill>
                          <a:effectLst/>
                          <a:latin typeface="+mn-lt"/>
                          <a:ea typeface="+mn-ea"/>
                          <a:cs typeface="+mn-cs"/>
                        </a:rPr>
                        <a:t>rainwater harvesting in each cluster</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endParaRPr lang="en-US" dirty="0"/>
                    </a:p>
                  </a:txBody>
                  <a:tcPr/>
                </a:tc>
                <a:tc>
                  <a:txBody>
                    <a:bodyPr/>
                    <a:lstStyle/>
                    <a:p>
                      <a:r>
                        <a:rPr lang="en-US" b="1" dirty="0" smtClean="0"/>
                        <a:t>2025</a:t>
                      </a:r>
                      <a:endParaRPr lang="en-US" b="1" dirty="0"/>
                    </a:p>
                  </a:txBody>
                  <a:tcPr/>
                </a:tc>
                <a:tc>
                  <a:txBody>
                    <a:bodyPr/>
                    <a:lstStyle/>
                    <a:p>
                      <a:r>
                        <a:rPr lang="en-US" b="1" dirty="0" smtClean="0"/>
                        <a:t>2030</a:t>
                      </a:r>
                      <a:endParaRPr lang="en-US" b="1" dirty="0"/>
                    </a:p>
                  </a:txBody>
                  <a:tcPr/>
                </a:tc>
                <a:tc>
                  <a:txBody>
                    <a:bodyPr/>
                    <a:lstStyle/>
                    <a:p>
                      <a:r>
                        <a:rPr lang="en-US" b="1" dirty="0" smtClean="0"/>
                        <a:t>2035</a:t>
                      </a:r>
                      <a:endParaRPr lang="en-US" b="1" dirty="0"/>
                    </a:p>
                  </a:txBody>
                  <a:tcPr/>
                </a:tc>
                <a:tc>
                  <a:txBody>
                    <a:bodyPr/>
                    <a:lstStyle/>
                    <a:p>
                      <a:r>
                        <a:rPr lang="en-US" b="1" dirty="0" smtClean="0"/>
                        <a:t>2040</a:t>
                      </a:r>
                      <a:endParaRPr lang="en-US" b="1" dirty="0"/>
                    </a:p>
                  </a:txBody>
                  <a:tcPr/>
                </a:tc>
                <a:extLst>
                  <a:ext uri="{0D108BD9-81ED-4DB2-BD59-A6C34878D82A}">
                    <a16:rowId xmlns:a16="http://schemas.microsoft.com/office/drawing/2014/main" val="10001"/>
                  </a:ext>
                </a:extLst>
              </a:tr>
              <a:tr h="370840">
                <a:tc>
                  <a:txBody>
                    <a:bodyPr/>
                    <a:lstStyle/>
                    <a:p>
                      <a:r>
                        <a:rPr lang="en-US" sz="1800" b="1" dirty="0" smtClean="0"/>
                        <a:t>Tubas</a:t>
                      </a:r>
                      <a:endParaRPr lang="en-US" b="1" dirty="0"/>
                    </a:p>
                  </a:txBody>
                  <a:tcPr/>
                </a:tc>
                <a:tc>
                  <a:txBody>
                    <a:bodyPr/>
                    <a:lstStyle/>
                    <a:p>
                      <a:r>
                        <a:rPr lang="en-US" sz="1800" kern="1200" dirty="0" smtClean="0">
                          <a:solidFill>
                            <a:schemeClr val="dk1"/>
                          </a:solidFill>
                          <a:effectLst/>
                          <a:latin typeface="+mn-lt"/>
                          <a:ea typeface="+mn-ea"/>
                          <a:cs typeface="+mn-cs"/>
                        </a:rPr>
                        <a:t>209541</a:t>
                      </a:r>
                      <a:endParaRPr lang="en-US" dirty="0"/>
                    </a:p>
                  </a:txBody>
                  <a:tcPr/>
                </a:tc>
                <a:tc>
                  <a:txBody>
                    <a:bodyPr/>
                    <a:lstStyle/>
                    <a:p>
                      <a:r>
                        <a:rPr lang="en-US" sz="1800" kern="1200" dirty="0" smtClean="0">
                          <a:solidFill>
                            <a:schemeClr val="dk1"/>
                          </a:solidFill>
                          <a:effectLst/>
                          <a:latin typeface="+mn-lt"/>
                          <a:ea typeface="+mn-ea"/>
                          <a:cs typeface="+mn-cs"/>
                        </a:rPr>
                        <a:t>233628</a:t>
                      </a:r>
                      <a:endParaRPr lang="en-US" dirty="0"/>
                    </a:p>
                  </a:txBody>
                  <a:tcPr/>
                </a:tc>
                <a:tc>
                  <a:txBody>
                    <a:bodyPr/>
                    <a:lstStyle/>
                    <a:p>
                      <a:r>
                        <a:rPr lang="en-US" sz="1800" kern="1200" dirty="0" smtClean="0">
                          <a:solidFill>
                            <a:schemeClr val="dk1"/>
                          </a:solidFill>
                          <a:effectLst/>
                          <a:latin typeface="+mn-lt"/>
                          <a:ea typeface="+mn-ea"/>
                          <a:cs typeface="+mn-cs"/>
                        </a:rPr>
                        <a:t>260485</a:t>
                      </a:r>
                      <a:endParaRPr lang="en-US" dirty="0"/>
                    </a:p>
                  </a:txBody>
                  <a:tcPr/>
                </a:tc>
                <a:tc>
                  <a:txBody>
                    <a:bodyPr/>
                    <a:lstStyle/>
                    <a:p>
                      <a:r>
                        <a:rPr lang="en-US" sz="1800" kern="1200" dirty="0" smtClean="0">
                          <a:solidFill>
                            <a:schemeClr val="dk1"/>
                          </a:solidFill>
                          <a:effectLst/>
                          <a:latin typeface="+mn-lt"/>
                          <a:ea typeface="+mn-ea"/>
                          <a:cs typeface="+mn-cs"/>
                        </a:rPr>
                        <a:t>290428</a:t>
                      </a:r>
                      <a:endParaRPr lang="en-US" dirty="0"/>
                    </a:p>
                  </a:txBody>
                  <a:tcPr/>
                </a:tc>
                <a:extLst>
                  <a:ext uri="{0D108BD9-81ED-4DB2-BD59-A6C34878D82A}">
                    <a16:rowId xmlns:a16="http://schemas.microsoft.com/office/drawing/2014/main" val="10002"/>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Tammun</a:t>
                      </a:r>
                      <a:endParaRPr lang="en-US" b="1" dirty="0" smtClean="0"/>
                    </a:p>
                  </a:txBody>
                  <a:tcPr/>
                </a:tc>
                <a:tc>
                  <a:txBody>
                    <a:bodyPr/>
                    <a:lstStyle/>
                    <a:p>
                      <a:r>
                        <a:rPr lang="en-US" sz="1800" kern="1200" dirty="0" smtClean="0">
                          <a:solidFill>
                            <a:schemeClr val="dk1"/>
                          </a:solidFill>
                          <a:effectLst/>
                          <a:latin typeface="+mn-lt"/>
                          <a:ea typeface="+mn-ea"/>
                          <a:cs typeface="+mn-cs"/>
                        </a:rPr>
                        <a:t>101465</a:t>
                      </a:r>
                      <a:endParaRPr lang="en-US" dirty="0"/>
                    </a:p>
                  </a:txBody>
                  <a:tcPr/>
                </a:tc>
                <a:tc>
                  <a:txBody>
                    <a:bodyPr/>
                    <a:lstStyle/>
                    <a:p>
                      <a:r>
                        <a:rPr lang="en-US" sz="1800" kern="1200" dirty="0" smtClean="0">
                          <a:solidFill>
                            <a:schemeClr val="dk1"/>
                          </a:solidFill>
                          <a:effectLst/>
                          <a:latin typeface="+mn-lt"/>
                          <a:ea typeface="+mn-ea"/>
                          <a:cs typeface="+mn-cs"/>
                        </a:rPr>
                        <a:t>113132</a:t>
                      </a:r>
                      <a:endParaRPr lang="en-US" dirty="0"/>
                    </a:p>
                  </a:txBody>
                  <a:tcPr/>
                </a:tc>
                <a:tc>
                  <a:txBody>
                    <a:bodyPr/>
                    <a:lstStyle/>
                    <a:p>
                      <a:r>
                        <a:rPr lang="en-US" sz="1800" kern="1200" dirty="0" smtClean="0">
                          <a:solidFill>
                            <a:schemeClr val="dk1"/>
                          </a:solidFill>
                          <a:effectLst/>
                          <a:latin typeface="+mn-lt"/>
                          <a:ea typeface="+mn-ea"/>
                          <a:cs typeface="+mn-cs"/>
                        </a:rPr>
                        <a:t>126133</a:t>
                      </a:r>
                      <a:endParaRPr lang="en-US" dirty="0"/>
                    </a:p>
                  </a:txBody>
                  <a:tcPr/>
                </a:tc>
                <a:tc>
                  <a:txBody>
                    <a:bodyPr/>
                    <a:lstStyle/>
                    <a:p>
                      <a:r>
                        <a:rPr lang="en-US" sz="1800" kern="1200" dirty="0" smtClean="0">
                          <a:solidFill>
                            <a:schemeClr val="dk1"/>
                          </a:solidFill>
                          <a:effectLst/>
                          <a:latin typeface="+mn-lt"/>
                          <a:ea typeface="+mn-ea"/>
                          <a:cs typeface="+mn-cs"/>
                        </a:rPr>
                        <a:t>140630</a:t>
                      </a:r>
                      <a:endParaRPr lang="en-US" dirty="0"/>
                    </a:p>
                  </a:txBody>
                  <a:tcPr/>
                </a:tc>
                <a:extLst>
                  <a:ext uri="{0D108BD9-81ED-4DB2-BD59-A6C34878D82A}">
                    <a16:rowId xmlns:a16="http://schemas.microsoft.com/office/drawing/2014/main" val="10003"/>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Tayaseer</a:t>
                      </a:r>
                      <a:endParaRPr lang="en-US" b="1" dirty="0" smtClean="0"/>
                    </a:p>
                  </a:txBody>
                  <a:tcPr/>
                </a:tc>
                <a:tc>
                  <a:txBody>
                    <a:bodyPr/>
                    <a:lstStyle/>
                    <a:p>
                      <a:r>
                        <a:rPr lang="en-US" sz="1800" kern="1200" dirty="0" smtClean="0">
                          <a:solidFill>
                            <a:schemeClr val="dk1"/>
                          </a:solidFill>
                          <a:effectLst/>
                          <a:latin typeface="+mn-lt"/>
                          <a:ea typeface="+mn-ea"/>
                          <a:cs typeface="+mn-cs"/>
                        </a:rPr>
                        <a:t>21511</a:t>
                      </a:r>
                      <a:endParaRPr lang="en-US" dirty="0"/>
                    </a:p>
                  </a:txBody>
                  <a:tcPr/>
                </a:tc>
                <a:tc>
                  <a:txBody>
                    <a:bodyPr/>
                    <a:lstStyle/>
                    <a:p>
                      <a:r>
                        <a:rPr lang="en-US" sz="1800" kern="1200" dirty="0" smtClean="0">
                          <a:solidFill>
                            <a:schemeClr val="dk1"/>
                          </a:solidFill>
                          <a:effectLst/>
                          <a:latin typeface="+mn-lt"/>
                          <a:ea typeface="+mn-ea"/>
                          <a:cs typeface="+mn-cs"/>
                        </a:rPr>
                        <a:t>23985</a:t>
                      </a:r>
                      <a:endParaRPr lang="en-US" dirty="0"/>
                    </a:p>
                  </a:txBody>
                  <a:tcPr/>
                </a:tc>
                <a:tc>
                  <a:txBody>
                    <a:bodyPr/>
                    <a:lstStyle/>
                    <a:p>
                      <a:r>
                        <a:rPr lang="en-US" sz="1800" kern="1200" dirty="0" smtClean="0">
                          <a:solidFill>
                            <a:schemeClr val="dk1"/>
                          </a:solidFill>
                          <a:effectLst/>
                          <a:latin typeface="+mn-lt"/>
                          <a:ea typeface="+mn-ea"/>
                          <a:cs typeface="+mn-cs"/>
                        </a:rPr>
                        <a:t>26745</a:t>
                      </a:r>
                      <a:endParaRPr lang="en-US" dirty="0"/>
                    </a:p>
                  </a:txBody>
                  <a:tcPr/>
                </a:tc>
                <a:tc>
                  <a:txBody>
                    <a:bodyPr/>
                    <a:lstStyle/>
                    <a:p>
                      <a:r>
                        <a:rPr lang="en-US" sz="1800" kern="1200" dirty="0" smtClean="0">
                          <a:solidFill>
                            <a:schemeClr val="dk1"/>
                          </a:solidFill>
                          <a:effectLst/>
                          <a:latin typeface="+mn-lt"/>
                          <a:ea typeface="+mn-ea"/>
                          <a:cs typeface="+mn-cs"/>
                        </a:rPr>
                        <a:t>29818</a:t>
                      </a:r>
                      <a:endParaRPr lang="en-US" dirty="0"/>
                    </a:p>
                  </a:txBody>
                  <a:tcPr/>
                </a:tc>
                <a:extLst>
                  <a:ext uri="{0D108BD9-81ED-4DB2-BD59-A6C34878D82A}">
                    <a16:rowId xmlns:a16="http://schemas.microsoft.com/office/drawing/2014/main" val="10004"/>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1" dirty="0" err="1" smtClean="0"/>
                        <a:t>Bardala</a:t>
                      </a:r>
                      <a:endParaRPr lang="en-US" b="1" dirty="0" smtClean="0"/>
                    </a:p>
                  </a:txBody>
                  <a:tcPr/>
                </a:tc>
                <a:tc>
                  <a:txBody>
                    <a:bodyPr/>
                    <a:lstStyle/>
                    <a:p>
                      <a:r>
                        <a:rPr lang="en-US" sz="1800" kern="1200" dirty="0" smtClean="0">
                          <a:solidFill>
                            <a:schemeClr val="dk1"/>
                          </a:solidFill>
                          <a:effectLst/>
                          <a:latin typeface="+mn-lt"/>
                          <a:ea typeface="+mn-ea"/>
                          <a:cs typeface="+mn-cs"/>
                        </a:rPr>
                        <a:t>17428</a:t>
                      </a:r>
                      <a:endParaRPr lang="en-US" dirty="0"/>
                    </a:p>
                  </a:txBody>
                  <a:tcPr/>
                </a:tc>
                <a:tc>
                  <a:txBody>
                    <a:bodyPr/>
                    <a:lstStyle/>
                    <a:p>
                      <a:r>
                        <a:rPr lang="en-US" sz="1800" kern="1200" dirty="0" smtClean="0">
                          <a:solidFill>
                            <a:schemeClr val="dk1"/>
                          </a:solidFill>
                          <a:effectLst/>
                          <a:latin typeface="+mn-lt"/>
                          <a:ea typeface="+mn-ea"/>
                          <a:cs typeface="+mn-cs"/>
                        </a:rPr>
                        <a:t>19431</a:t>
                      </a:r>
                      <a:endParaRPr lang="en-US" dirty="0"/>
                    </a:p>
                  </a:txBody>
                  <a:tcPr/>
                </a:tc>
                <a:tc>
                  <a:txBody>
                    <a:bodyPr/>
                    <a:lstStyle/>
                    <a:p>
                      <a:r>
                        <a:rPr lang="en-US" sz="1800" kern="1200" dirty="0" smtClean="0">
                          <a:solidFill>
                            <a:schemeClr val="dk1"/>
                          </a:solidFill>
                          <a:effectLst/>
                          <a:latin typeface="+mn-lt"/>
                          <a:ea typeface="+mn-ea"/>
                          <a:cs typeface="+mn-cs"/>
                        </a:rPr>
                        <a:t>21665</a:t>
                      </a:r>
                      <a:endParaRPr lang="en-US" b="1" dirty="0"/>
                    </a:p>
                  </a:txBody>
                  <a:tcPr/>
                </a:tc>
                <a:tc>
                  <a:txBody>
                    <a:bodyPr/>
                    <a:lstStyle/>
                    <a:p>
                      <a:r>
                        <a:rPr lang="en-US" sz="1800" kern="1200" dirty="0" smtClean="0">
                          <a:solidFill>
                            <a:schemeClr val="dk1"/>
                          </a:solidFill>
                          <a:effectLst/>
                          <a:latin typeface="+mn-lt"/>
                          <a:ea typeface="+mn-ea"/>
                          <a:cs typeface="+mn-cs"/>
                        </a:rPr>
                        <a:t>24157</a:t>
                      </a:r>
                      <a:endParaRPr lang="en-US" dirty="0"/>
                    </a:p>
                  </a:txBody>
                  <a:tcPr/>
                </a:tc>
                <a:extLst>
                  <a:ext uri="{0D108BD9-81ED-4DB2-BD59-A6C34878D82A}">
                    <a16:rowId xmlns:a16="http://schemas.microsoft.com/office/drawing/2014/main" val="10005"/>
                  </a:ext>
                </a:extLst>
              </a:tr>
              <a:tr h="370840">
                <a:tc>
                  <a:txBody>
                    <a:bodyPr/>
                    <a:lstStyle/>
                    <a:p>
                      <a:r>
                        <a:rPr lang="en-US" b="1" dirty="0" smtClean="0"/>
                        <a:t>Total</a:t>
                      </a:r>
                      <a:r>
                        <a:rPr lang="en-US" dirty="0" smtClean="0"/>
                        <a:t> </a:t>
                      </a:r>
                      <a:endParaRPr lang="en-US" dirty="0"/>
                    </a:p>
                  </a:txBody>
                  <a:tcPr/>
                </a:tc>
                <a:tc>
                  <a:txBody>
                    <a:bodyPr/>
                    <a:lstStyle/>
                    <a:p>
                      <a:r>
                        <a:rPr lang="en-US" sz="1800" kern="1200" dirty="0" smtClean="0">
                          <a:solidFill>
                            <a:schemeClr val="dk1"/>
                          </a:solidFill>
                          <a:effectLst/>
                          <a:latin typeface="+mn-lt"/>
                          <a:ea typeface="+mn-ea"/>
                          <a:cs typeface="+mn-cs"/>
                        </a:rPr>
                        <a:t>349945</a:t>
                      </a:r>
                      <a:endParaRPr lang="en-US" dirty="0"/>
                    </a:p>
                  </a:txBody>
                  <a:tcPr/>
                </a:tc>
                <a:tc>
                  <a:txBody>
                    <a:bodyPr/>
                    <a:lstStyle/>
                    <a:p>
                      <a:r>
                        <a:rPr lang="en-US" sz="1800" kern="1200" dirty="0" smtClean="0">
                          <a:solidFill>
                            <a:schemeClr val="dk1"/>
                          </a:solidFill>
                          <a:effectLst/>
                          <a:latin typeface="+mn-lt"/>
                          <a:ea typeface="+mn-ea"/>
                          <a:cs typeface="+mn-cs"/>
                        </a:rPr>
                        <a:t>390176</a:t>
                      </a:r>
                      <a:endParaRPr lang="en-US" dirty="0"/>
                    </a:p>
                  </a:txBody>
                  <a:tcPr/>
                </a:tc>
                <a:tc>
                  <a:txBody>
                    <a:bodyPr/>
                    <a:lstStyle/>
                    <a:p>
                      <a:r>
                        <a:rPr lang="en-US" sz="1800" kern="1200" dirty="0" smtClean="0">
                          <a:solidFill>
                            <a:schemeClr val="dk1"/>
                          </a:solidFill>
                          <a:effectLst/>
                          <a:latin typeface="+mn-lt"/>
                          <a:ea typeface="+mn-ea"/>
                          <a:cs typeface="+mn-cs"/>
                        </a:rPr>
                        <a:t>435027</a:t>
                      </a:r>
                      <a:endParaRPr lang="en-US" dirty="0"/>
                    </a:p>
                  </a:txBody>
                  <a:tcPr/>
                </a:tc>
                <a:tc>
                  <a:txBody>
                    <a:bodyPr/>
                    <a:lstStyle/>
                    <a:p>
                      <a:r>
                        <a:rPr lang="en-US" sz="1800" kern="1200" dirty="0" smtClean="0">
                          <a:solidFill>
                            <a:schemeClr val="dk1"/>
                          </a:solidFill>
                          <a:effectLst/>
                          <a:latin typeface="+mn-lt"/>
                          <a:ea typeface="+mn-ea"/>
                          <a:cs typeface="+mn-cs"/>
                        </a:rPr>
                        <a:t>485033</a:t>
                      </a:r>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28482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Phase Two: Long-Term Solutions</a:t>
            </a:r>
            <a:r>
              <a:rPr lang="en-US" cap="all" dirty="0"/>
              <a:t> </a:t>
            </a:r>
            <a:r>
              <a:rPr lang="en-US" cap="all" dirty="0" smtClean="0"/>
              <a:t/>
            </a:r>
            <a:br>
              <a:rPr lang="en-US" cap="all" dirty="0" smtClean="0"/>
            </a:br>
            <a:r>
              <a:rPr lang="en-US" dirty="0"/>
              <a:t>Utilizing Groundwater </a:t>
            </a:r>
          </a:p>
        </p:txBody>
      </p:sp>
      <p:sp>
        <p:nvSpPr>
          <p:cNvPr id="3" name="Content Placeholder 2"/>
          <p:cNvSpPr>
            <a:spLocks noGrp="1"/>
          </p:cNvSpPr>
          <p:nvPr>
            <p:ph idx="1"/>
          </p:nvPr>
        </p:nvSpPr>
        <p:spPr>
          <a:xfrm>
            <a:off x="1154954" y="2603500"/>
            <a:ext cx="8825659" cy="3633398"/>
          </a:xfrm>
        </p:spPr>
        <p:txBody>
          <a:bodyPr/>
          <a:lstStyle/>
          <a:p>
            <a:r>
              <a:rPr lang="en-US" dirty="0"/>
              <a:t>Owing to a lack of surface water sources, Palestine's main supply of water is groundwater. Although rain is the most common source of water, winter precipitation varies from year to year, and the absence of rainy months causes groundwater to become the main source of water. The three main basins in Palestine are the western, eastern, and northeastern basins. The eastern aquifer covers the majority of Tubas governorate, while the northeastern aquifer covers the remainder. The prospect of digging and constructing new wells in Tubas Governorate remains one of the most relevant planning possibilities for improving water quantities in the Palestinian Water Authority's policy and plan. New wells will be built with mains that link to the cluster's major water reservoirs.</a:t>
            </a:r>
          </a:p>
        </p:txBody>
      </p:sp>
    </p:spTree>
    <p:extLst>
      <p:ext uri="{BB962C8B-B14F-4D97-AF65-F5344CB8AC3E}">
        <p14:creationId xmlns:p14="http://schemas.microsoft.com/office/powerpoint/2010/main" val="17888486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Two: Long-Term Solutions</a:t>
            </a:r>
            <a:br>
              <a:rPr lang="en-US" dirty="0" smtClean="0"/>
            </a:br>
            <a:r>
              <a:rPr lang="en-US" dirty="0" smtClean="0"/>
              <a:t>Utilizing Jordan River</a:t>
            </a:r>
            <a:endParaRPr lang="en-US" dirty="0"/>
          </a:p>
        </p:txBody>
      </p:sp>
      <p:sp>
        <p:nvSpPr>
          <p:cNvPr id="3" name="Content Placeholder 2"/>
          <p:cNvSpPr>
            <a:spLocks noGrp="1"/>
          </p:cNvSpPr>
          <p:nvPr>
            <p:ph idx="1"/>
          </p:nvPr>
        </p:nvSpPr>
        <p:spPr>
          <a:xfrm>
            <a:off x="1122830" y="2776029"/>
            <a:ext cx="8825659" cy="3416300"/>
          </a:xfrm>
        </p:spPr>
        <p:txBody>
          <a:bodyPr/>
          <a:lstStyle/>
          <a:p>
            <a:r>
              <a:rPr lang="en-US" sz="2000" dirty="0"/>
              <a:t>The Palestinian portion of Jordan river water is 250 </a:t>
            </a:r>
            <a:r>
              <a:rPr lang="en-US" sz="2000" dirty="0" err="1"/>
              <a:t>Mcm</a:t>
            </a:r>
            <a:r>
              <a:rPr lang="en-US" sz="2000" dirty="0"/>
              <a:t>/year, as stated in the Helsinki Principles. Tubas Governorate is obviously one of the closest governorates to the Jordan River, so it is more likely to take from and gain from this part. However, since this water is surface water, it is advised that it be treated before being used as domestic water. This part, however, will be treated as agricultural water and will not be included in our calculations.</a:t>
            </a:r>
          </a:p>
          <a:p>
            <a:endParaRPr lang="en-US" dirty="0"/>
          </a:p>
        </p:txBody>
      </p:sp>
    </p:spTree>
    <p:extLst>
      <p:ext uri="{BB962C8B-B14F-4D97-AF65-F5344CB8AC3E}">
        <p14:creationId xmlns:p14="http://schemas.microsoft.com/office/powerpoint/2010/main" val="2382908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Phase Two: Long-Term </a:t>
            </a:r>
            <a:r>
              <a:rPr lang="en-US" dirty="0" smtClean="0"/>
              <a:t>Solutions</a:t>
            </a:r>
            <a:br>
              <a:rPr lang="en-US" dirty="0" smtClean="0"/>
            </a:br>
            <a:r>
              <a:rPr lang="en-US" dirty="0"/>
              <a:t>Development of Non-Conventional Water Resources</a:t>
            </a:r>
          </a:p>
        </p:txBody>
      </p:sp>
      <p:sp>
        <p:nvSpPr>
          <p:cNvPr id="3" name="Content Placeholder 2"/>
          <p:cNvSpPr>
            <a:spLocks noGrp="1"/>
          </p:cNvSpPr>
          <p:nvPr>
            <p:ph idx="1"/>
          </p:nvPr>
        </p:nvSpPr>
        <p:spPr>
          <a:xfrm>
            <a:off x="1337834" y="2786380"/>
            <a:ext cx="8825659" cy="2448560"/>
          </a:xfrm>
        </p:spPr>
        <p:txBody>
          <a:bodyPr/>
          <a:lstStyle/>
          <a:p>
            <a:r>
              <a:rPr lang="en-US" dirty="0"/>
              <a:t>This move would help us to rehabilitate some of the existing agricultural wells and redistribute them to be used as domestic wells. Flood water harvesting and wastewater disposal are two examples of emerging resources</a:t>
            </a:r>
            <a:r>
              <a:rPr lang="en-US" dirty="0" smtClean="0"/>
              <a:t>.</a:t>
            </a:r>
          </a:p>
          <a:p>
            <a:pPr marL="0" indent="0">
              <a:buNone/>
            </a:pPr>
            <a:r>
              <a:rPr lang="en-US" dirty="0" smtClean="0"/>
              <a:t>1-</a:t>
            </a:r>
            <a:r>
              <a:rPr lang="en-US" dirty="0"/>
              <a:t> Dam construction and water harvesting from seasonal valley </a:t>
            </a:r>
            <a:r>
              <a:rPr lang="en-US" dirty="0" smtClean="0"/>
              <a:t>flooding</a:t>
            </a:r>
          </a:p>
          <a:p>
            <a:pPr marL="0" indent="0">
              <a:buNone/>
            </a:pPr>
            <a:r>
              <a:rPr lang="en-US" dirty="0" smtClean="0"/>
              <a:t>2-</a:t>
            </a:r>
            <a:r>
              <a:rPr lang="en-US" dirty="0"/>
              <a:t> Wastewater </a:t>
            </a:r>
            <a:r>
              <a:rPr lang="en-US" dirty="0" smtClean="0"/>
              <a:t>Treatment </a:t>
            </a:r>
            <a:endParaRPr lang="en-US" dirty="0"/>
          </a:p>
        </p:txBody>
      </p:sp>
    </p:spTree>
    <p:extLst>
      <p:ext uri="{BB962C8B-B14F-4D97-AF65-F5344CB8AC3E}">
        <p14:creationId xmlns:p14="http://schemas.microsoft.com/office/powerpoint/2010/main" val="3347229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Transmission </a:t>
            </a:r>
            <a:r>
              <a:rPr lang="en-US" dirty="0" smtClean="0"/>
              <a:t>Pipeline</a:t>
            </a:r>
            <a:endParaRPr lang="en-US" dirty="0"/>
          </a:p>
        </p:txBody>
      </p:sp>
      <p:sp>
        <p:nvSpPr>
          <p:cNvPr id="3" name="Content Placeholder 2"/>
          <p:cNvSpPr>
            <a:spLocks noGrp="1"/>
          </p:cNvSpPr>
          <p:nvPr>
            <p:ph idx="1"/>
          </p:nvPr>
        </p:nvSpPr>
        <p:spPr>
          <a:xfrm>
            <a:off x="1154954" y="2603500"/>
            <a:ext cx="8825659" cy="2898140"/>
          </a:xfrm>
        </p:spPr>
        <p:txBody>
          <a:bodyPr>
            <a:normAutofit/>
          </a:bodyPr>
          <a:lstStyle/>
          <a:p>
            <a:r>
              <a:rPr lang="en-US" sz="2000" dirty="0"/>
              <a:t>The Palestinian Water Authority's hydrogeologist studies in Tubas Governorate have provided us with some potential locations for new wells in the governorate. According to gap estimates, the estimated remaining gap in 2040 is around 2.8 </a:t>
            </a:r>
            <a:r>
              <a:rPr lang="en-US" sz="2000" dirty="0" err="1"/>
              <a:t>Mcm</a:t>
            </a:r>
            <a:r>
              <a:rPr lang="en-US" sz="2000" dirty="0"/>
              <a:t> / year, and if we compare this value to the Palestinian Water Authority's expected well productivity, which is around 1.00 </a:t>
            </a:r>
            <a:r>
              <a:rPr lang="en-US" sz="2000" dirty="0" err="1"/>
              <a:t>Mcm</a:t>
            </a:r>
            <a:r>
              <a:rPr lang="en-US" sz="2000" dirty="0"/>
              <a:t> / year, we'll need 2 new wells to close the gap until 2040.</a:t>
            </a:r>
          </a:p>
          <a:p>
            <a:pPr marL="0" indent="0">
              <a:buNone/>
            </a:pPr>
            <a:endParaRPr lang="en-US" sz="2000" dirty="0"/>
          </a:p>
        </p:txBody>
      </p:sp>
    </p:spTree>
    <p:extLst>
      <p:ext uri="{BB962C8B-B14F-4D97-AF65-F5344CB8AC3E}">
        <p14:creationId xmlns:p14="http://schemas.microsoft.com/office/powerpoint/2010/main" val="2737352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Transmission </a:t>
            </a:r>
            <a:r>
              <a:rPr lang="en-US" dirty="0" smtClean="0"/>
              <a:t>Pipeline</a:t>
            </a:r>
            <a:br>
              <a:rPr lang="en-US" dirty="0" smtClean="0"/>
            </a:br>
            <a:r>
              <a:rPr lang="en-US" dirty="0"/>
              <a:t>Location and Parameters</a:t>
            </a:r>
          </a:p>
        </p:txBody>
      </p:sp>
      <p:sp>
        <p:nvSpPr>
          <p:cNvPr id="3" name="Content Placeholder 2"/>
          <p:cNvSpPr>
            <a:spLocks noGrp="1"/>
          </p:cNvSpPr>
          <p:nvPr>
            <p:ph idx="1"/>
          </p:nvPr>
        </p:nvSpPr>
        <p:spPr>
          <a:xfrm>
            <a:off x="1154955" y="2603500"/>
            <a:ext cx="3599926" cy="3416300"/>
          </a:xfrm>
        </p:spPr>
        <p:txBody>
          <a:bodyPr/>
          <a:lstStyle/>
          <a:p>
            <a:r>
              <a:rPr lang="en-US" dirty="0"/>
              <a:t>There are two new suggestion wells in Tubas governorate, the first one called "Tubas well" which is used for agricultural purposes at this time so the plane is to rehabilitate this well so that it is suitable for residential uses, the second well called "Aqaba well" gives 70 m</a:t>
            </a:r>
            <a:r>
              <a:rPr lang="en-US" baseline="30000" dirty="0"/>
              <a:t>3</a:t>
            </a:r>
            <a:r>
              <a:rPr lang="en-US" dirty="0"/>
              <a:t>/</a:t>
            </a:r>
            <a:r>
              <a:rPr lang="en-US" dirty="0" err="1"/>
              <a:t>hr</a:t>
            </a:r>
            <a:r>
              <a:rPr lang="en-US" dirty="0"/>
              <a:t> flow to feed the network. </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6266180" y="2286000"/>
            <a:ext cx="4780280" cy="3733800"/>
          </a:xfrm>
          <a:prstGeom prst="rect">
            <a:avLst/>
          </a:prstGeom>
        </p:spPr>
      </p:pic>
    </p:spTree>
    <p:extLst>
      <p:ext uri="{BB962C8B-B14F-4D97-AF65-F5344CB8AC3E}">
        <p14:creationId xmlns:p14="http://schemas.microsoft.com/office/powerpoint/2010/main" val="1272681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Transmission Pipeline </a:t>
            </a:r>
            <a:r>
              <a:rPr lang="en-US" dirty="0" smtClean="0"/>
              <a:t/>
            </a:r>
            <a:br>
              <a:rPr lang="en-US" dirty="0" smtClean="0"/>
            </a:br>
            <a:r>
              <a:rPr lang="en-US" dirty="0" smtClean="0"/>
              <a:t>Design </a:t>
            </a:r>
            <a:r>
              <a:rPr lang="en-US" dirty="0"/>
              <a:t>Criteria and Assumptions</a:t>
            </a:r>
          </a:p>
        </p:txBody>
      </p:sp>
      <p:sp>
        <p:nvSpPr>
          <p:cNvPr id="3" name="Content Placeholder 2"/>
          <p:cNvSpPr>
            <a:spLocks noGrp="1"/>
          </p:cNvSpPr>
          <p:nvPr>
            <p:ph idx="1"/>
          </p:nvPr>
        </p:nvSpPr>
        <p:spPr>
          <a:xfrm>
            <a:off x="1154954" y="2603500"/>
            <a:ext cx="8825659" cy="3667760"/>
          </a:xfrm>
        </p:spPr>
        <p:txBody>
          <a:bodyPr>
            <a:normAutofit lnSpcReduction="10000"/>
          </a:bodyPr>
          <a:lstStyle/>
          <a:p>
            <a:r>
              <a:rPr lang="en-US" dirty="0"/>
              <a:t>The diameter of transmission pipelines, pump characteristics, and reservoir volume were determined using the following assumptions and calculations:</a:t>
            </a:r>
          </a:p>
          <a:p>
            <a:pPr marL="0" indent="0">
              <a:buNone/>
            </a:pPr>
            <a:r>
              <a:rPr lang="en-US" dirty="0" smtClean="0"/>
              <a:t>1-  </a:t>
            </a:r>
            <a:r>
              <a:rPr lang="en-US" dirty="0"/>
              <a:t>In transmission pipelines, the flow rate is assumed to be between 0.3 and 3 m/s</a:t>
            </a:r>
          </a:p>
          <a:p>
            <a:pPr marL="0" indent="0">
              <a:buNone/>
            </a:pPr>
            <a:r>
              <a:rPr lang="en-US" dirty="0" smtClean="0"/>
              <a:t>2-  </a:t>
            </a:r>
            <a:r>
              <a:rPr lang="en-US" dirty="0"/>
              <a:t>The continuity equation is used to determine the diameters of transmission pipelines.</a:t>
            </a:r>
          </a:p>
          <a:p>
            <a:pPr marL="0" indent="0">
              <a:buNone/>
            </a:pPr>
            <a:r>
              <a:rPr lang="en-US" dirty="0" smtClean="0"/>
              <a:t>                       Q </a:t>
            </a:r>
            <a:r>
              <a:rPr lang="en-US" dirty="0"/>
              <a:t>= V * </a:t>
            </a:r>
            <a:r>
              <a:rPr lang="en-US" dirty="0" smtClean="0"/>
              <a:t>A</a:t>
            </a:r>
            <a:endParaRPr lang="en-US" dirty="0"/>
          </a:p>
          <a:p>
            <a:pPr marL="0" lvl="0" indent="0">
              <a:buNone/>
            </a:pPr>
            <a:r>
              <a:rPr lang="en-US" dirty="0" smtClean="0"/>
              <a:t>3- For </a:t>
            </a:r>
            <a:r>
              <a:rPr lang="en-US" dirty="0"/>
              <a:t>planning purposes, the head loss in transmission pipelines is calculated using the following equation.</a:t>
            </a:r>
          </a:p>
          <a:p>
            <a:pPr marL="0" indent="0">
              <a:buNone/>
            </a:pPr>
            <a:r>
              <a:rPr lang="en-US" dirty="0" smtClean="0"/>
              <a:t>                      HL </a:t>
            </a:r>
            <a:r>
              <a:rPr lang="en-US" dirty="0"/>
              <a:t>= 0.01 </a:t>
            </a:r>
            <a:r>
              <a:rPr lang="en-US" dirty="0" smtClean="0"/>
              <a:t>L</a:t>
            </a:r>
            <a:endParaRPr lang="en-US" dirty="0"/>
          </a:p>
        </p:txBody>
      </p:sp>
    </p:spTree>
    <p:extLst>
      <p:ext uri="{BB962C8B-B14F-4D97-AF65-F5344CB8AC3E}">
        <p14:creationId xmlns:p14="http://schemas.microsoft.com/office/powerpoint/2010/main" val="327411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Autofit/>
          </a:bodyPr>
          <a:lstStyle/>
          <a:p>
            <a:r>
              <a:rPr lang="en-US" sz="2500" dirty="0" smtClean="0"/>
              <a:t>In this report, an analysis will be carried out to study the quantity of water in Tubas governorate and find out whether the existing quantity of water is adequate to meet the needs of the population in the future or if there is a shortage of water. Therefore, work on discovering new and sufficient water sources to meet the water needs of the population for the next 20 years.</a:t>
            </a:r>
            <a:endParaRPr lang="en-US" sz="2500" dirty="0"/>
          </a:p>
        </p:txBody>
      </p:sp>
    </p:spTree>
    <p:extLst>
      <p:ext uri="{BB962C8B-B14F-4D97-AF65-F5344CB8AC3E}">
        <p14:creationId xmlns:p14="http://schemas.microsoft.com/office/powerpoint/2010/main" val="4382656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Transmission </a:t>
            </a:r>
            <a:r>
              <a:rPr lang="en-US" dirty="0" smtClean="0"/>
              <a:t>Pipeline</a:t>
            </a:r>
            <a:br>
              <a:rPr lang="en-US" dirty="0" smtClean="0"/>
            </a:br>
            <a:r>
              <a:rPr lang="en-US" dirty="0"/>
              <a:t>Pipes calculations</a:t>
            </a:r>
          </a:p>
        </p:txBody>
      </p:sp>
      <p:sp>
        <p:nvSpPr>
          <p:cNvPr id="3" name="Content Placeholder 2"/>
          <p:cNvSpPr>
            <a:spLocks noGrp="1"/>
          </p:cNvSpPr>
          <p:nvPr>
            <p:ph idx="1"/>
          </p:nvPr>
        </p:nvSpPr>
        <p:spPr>
          <a:xfrm>
            <a:off x="1154954" y="2603500"/>
            <a:ext cx="8825659" cy="3881120"/>
          </a:xfrm>
        </p:spPr>
        <p:txBody>
          <a:bodyPr>
            <a:normAutofit fontScale="85000" lnSpcReduction="20000"/>
          </a:bodyPr>
          <a:lstStyle/>
          <a:p>
            <a:r>
              <a:rPr lang="en-US" dirty="0"/>
              <a:t>For Aqaba well</a:t>
            </a:r>
          </a:p>
          <a:p>
            <a:pPr marL="0" indent="0">
              <a:buNone/>
            </a:pPr>
            <a:r>
              <a:rPr lang="en-US" dirty="0" smtClean="0"/>
              <a:t>*Assume </a:t>
            </a:r>
            <a:r>
              <a:rPr lang="en-US" dirty="0"/>
              <a:t>velocity in pipes equals 1.5 m/s.</a:t>
            </a:r>
          </a:p>
          <a:p>
            <a:pPr marL="0" indent="0">
              <a:buNone/>
            </a:pPr>
            <a:r>
              <a:rPr lang="en-US" dirty="0"/>
              <a:t>From the equation Q = V * A</a:t>
            </a:r>
          </a:p>
          <a:p>
            <a:pPr marL="0" indent="0">
              <a:buNone/>
            </a:pPr>
            <a:r>
              <a:rPr lang="en-US" dirty="0"/>
              <a:t>A = (70/3600)/1.5 = 0.01296 m</a:t>
            </a:r>
            <a:r>
              <a:rPr lang="en-US" baseline="30000" dirty="0"/>
              <a:t>2</a:t>
            </a:r>
            <a:r>
              <a:rPr lang="en-US" dirty="0"/>
              <a:t> </a:t>
            </a:r>
            <a:r>
              <a:rPr lang="en-US" dirty="0">
                <a:sym typeface="Wingdings" panose="05000000000000000000" pitchFamily="2" charset="2"/>
              </a:rPr>
              <a:t></a:t>
            </a:r>
            <a:r>
              <a:rPr lang="en-US" dirty="0"/>
              <a:t> d =128mm so we select D = 6 in.</a:t>
            </a:r>
          </a:p>
          <a:p>
            <a:r>
              <a:rPr lang="en-US" dirty="0"/>
              <a:t>For management purposes, we split the calculated capacity of the Tubas tank, which equals 3000 m3, into two tanks, each of which will operate in a different year. The first part, equaling 2000 m3, will begin operations in 2020 and will cover demand until 2030. The remaining 1000 m3 section will begin operations in 2030 and will meet demand until 2040.</a:t>
            </a:r>
          </a:p>
          <a:p>
            <a:r>
              <a:rPr lang="en-US" dirty="0"/>
              <a:t>In the case of </a:t>
            </a:r>
            <a:r>
              <a:rPr lang="en-US" dirty="0" err="1"/>
              <a:t>Tammun</a:t>
            </a:r>
            <a:r>
              <a:rPr lang="en-US" dirty="0"/>
              <a:t>, the required tank volume of 1300 m3 is also divided into two parts: the first, equaling 800 m3, will begin operations in 2020 and will serve the assigned demand until 2030, while the second, equaling 500 m3, will begin operations in 2030 and will serve the assigned demand until 2040.</a:t>
            </a:r>
          </a:p>
          <a:p>
            <a:r>
              <a:rPr lang="en-US" dirty="0"/>
              <a:t>For </a:t>
            </a:r>
            <a:r>
              <a:rPr lang="en-US" dirty="0" err="1"/>
              <a:t>Bardala</a:t>
            </a:r>
            <a:r>
              <a:rPr lang="en-US" dirty="0"/>
              <a:t> tank the estimated volume equals 300 m3 will start operating in year 2020 and will serve the assigned demand until the year of 2040.</a:t>
            </a:r>
          </a:p>
          <a:p>
            <a:endParaRPr lang="en-US" dirty="0"/>
          </a:p>
        </p:txBody>
      </p:sp>
    </p:spTree>
    <p:extLst>
      <p:ext uri="{BB962C8B-B14F-4D97-AF65-F5344CB8AC3E}">
        <p14:creationId xmlns:p14="http://schemas.microsoft.com/office/powerpoint/2010/main" val="2103899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t>
            </a:r>
            <a:r>
              <a:rPr lang="en-US" dirty="0" smtClean="0"/>
              <a:t>village</a:t>
            </a:r>
            <a:endParaRPr lang="en-US" dirty="0"/>
          </a:p>
        </p:txBody>
      </p:sp>
      <p:sp>
        <p:nvSpPr>
          <p:cNvPr id="3" name="Content Placeholder 2"/>
          <p:cNvSpPr>
            <a:spLocks noGrp="1"/>
          </p:cNvSpPr>
          <p:nvPr>
            <p:ph idx="1"/>
          </p:nvPr>
        </p:nvSpPr>
        <p:spPr/>
        <p:txBody>
          <a:bodyPr/>
          <a:lstStyle/>
          <a:p>
            <a:r>
              <a:rPr lang="en-US" sz="2200" dirty="0"/>
              <a:t>One of our project's key goals is to raise per capita daily consumption; this would necessitate not only providing a supply of water for the targeted area, but also a distribution network. For our project we select </a:t>
            </a:r>
            <a:r>
              <a:rPr lang="en-US" sz="2200" dirty="0" err="1"/>
              <a:t>Tayaseer</a:t>
            </a:r>
            <a:r>
              <a:rPr lang="en-US" sz="2200" dirty="0"/>
              <a:t> village it has large population, so we will design a water distribution network sample for it.</a:t>
            </a:r>
          </a:p>
          <a:p>
            <a:endParaRPr lang="en-US" dirty="0"/>
          </a:p>
        </p:txBody>
      </p:sp>
    </p:spTree>
    <p:extLst>
      <p:ext uri="{BB962C8B-B14F-4D97-AF65-F5344CB8AC3E}">
        <p14:creationId xmlns:p14="http://schemas.microsoft.com/office/powerpoint/2010/main" val="1982114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smtClean="0"/>
              <a:t>Tayaseer</a:t>
            </a:r>
            <a:r>
              <a:rPr lang="en-US" dirty="0" smtClean="0"/>
              <a:t/>
            </a:r>
            <a:br>
              <a:rPr lang="en-US" dirty="0" smtClean="0"/>
            </a:br>
            <a:r>
              <a:rPr lang="en-US" dirty="0" smtClean="0"/>
              <a:t>Location </a:t>
            </a:r>
            <a:r>
              <a:rPr lang="en-US" dirty="0"/>
              <a:t>and Physical Characteristics</a:t>
            </a:r>
          </a:p>
        </p:txBody>
      </p:sp>
      <p:sp>
        <p:nvSpPr>
          <p:cNvPr id="3" name="Content Placeholder 2"/>
          <p:cNvSpPr>
            <a:spLocks noGrp="1"/>
          </p:cNvSpPr>
          <p:nvPr>
            <p:ph idx="1"/>
          </p:nvPr>
        </p:nvSpPr>
        <p:spPr>
          <a:xfrm>
            <a:off x="1154955" y="2603500"/>
            <a:ext cx="4331446" cy="3416300"/>
          </a:xfrm>
        </p:spPr>
        <p:txBody>
          <a:bodyPr/>
          <a:lstStyle/>
          <a:p>
            <a:r>
              <a:rPr lang="en-US" dirty="0" err="1"/>
              <a:t>Tayaseer's</a:t>
            </a:r>
            <a:r>
              <a:rPr lang="en-US" dirty="0"/>
              <a:t> total land area is approximately 26,000 acres, of which approximately 500 comprise the village's "built-up" area. Arable land covers approximately 5,000 acres, of which 3,545 are cultivated, primarily with field crops and fruit trees. For security and military purposes, Israeli authorities have confiscated 15,875 acres.</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568440" y="2571115"/>
            <a:ext cx="3931920" cy="3481070"/>
          </a:xfrm>
          <a:prstGeom prst="rect">
            <a:avLst/>
          </a:prstGeom>
        </p:spPr>
      </p:pic>
    </p:spTree>
    <p:extLst>
      <p:ext uri="{BB962C8B-B14F-4D97-AF65-F5344CB8AC3E}">
        <p14:creationId xmlns:p14="http://schemas.microsoft.com/office/powerpoint/2010/main" val="7066579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t>
            </a:r>
            <a:r>
              <a:rPr lang="en-US" dirty="0" smtClean="0"/>
              <a:t/>
            </a:r>
            <a:br>
              <a:rPr lang="en-US" dirty="0" smtClean="0"/>
            </a:br>
            <a:r>
              <a:rPr lang="en-US" dirty="0" smtClean="0"/>
              <a:t>Demography</a:t>
            </a:r>
            <a:r>
              <a:rPr lang="en-US" dirty="0"/>
              <a:t>, Population and Demand</a:t>
            </a:r>
          </a:p>
        </p:txBody>
      </p:sp>
      <p:sp>
        <p:nvSpPr>
          <p:cNvPr id="3" name="Content Placeholder 2"/>
          <p:cNvSpPr>
            <a:spLocks noGrp="1"/>
          </p:cNvSpPr>
          <p:nvPr>
            <p:ph idx="1"/>
          </p:nvPr>
        </p:nvSpPr>
        <p:spPr>
          <a:xfrm>
            <a:off x="853029" y="2499983"/>
            <a:ext cx="4478095" cy="3443617"/>
          </a:xfrm>
        </p:spPr>
        <p:txBody>
          <a:bodyPr>
            <a:normAutofit/>
          </a:bodyPr>
          <a:lstStyle/>
          <a:p>
            <a:r>
              <a:rPr lang="en-US" dirty="0"/>
              <a:t>According to the </a:t>
            </a:r>
            <a:r>
              <a:rPr lang="en-US" u="sng" dirty="0">
                <a:hlinkClick r:id="rId2" tooltip="Palestinian Central Bureau of Statistics"/>
              </a:rPr>
              <a:t>Palestinian Central Bureau of Statistics</a:t>
            </a:r>
            <a:r>
              <a:rPr lang="en-US" dirty="0"/>
              <a:t> (PCBS), </a:t>
            </a:r>
            <a:r>
              <a:rPr lang="en-US" dirty="0" err="1"/>
              <a:t>Tayaseer</a:t>
            </a:r>
            <a:r>
              <a:rPr lang="en-US" dirty="0"/>
              <a:t> had a population of 2,489 in 2007. </a:t>
            </a:r>
            <a:r>
              <a:rPr lang="en-US" dirty="0" err="1"/>
              <a:t>Tayaseer</a:t>
            </a:r>
            <a:r>
              <a:rPr lang="en-US" dirty="0"/>
              <a:t> village's population accounts for approximately 5% of the total population of the Tubas Governorate</a:t>
            </a:r>
            <a:r>
              <a:rPr lang="en-US" dirty="0" smtClean="0"/>
              <a:t>.</a:t>
            </a:r>
            <a:endParaRPr lang="en-US" dirty="0"/>
          </a:p>
          <a:p>
            <a:r>
              <a:rPr lang="en-US" dirty="0"/>
              <a:t>The demand for </a:t>
            </a:r>
            <a:r>
              <a:rPr lang="en-US" dirty="0" err="1"/>
              <a:t>Tayaseer</a:t>
            </a:r>
            <a:r>
              <a:rPr lang="en-US" dirty="0"/>
              <a:t> village equals 710 m</a:t>
            </a:r>
            <a:r>
              <a:rPr lang="en-US" baseline="30000" dirty="0"/>
              <a:t>3</a:t>
            </a:r>
            <a:r>
              <a:rPr lang="en-US" dirty="0"/>
              <a:t>/d.</a:t>
            </a:r>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698671212"/>
              </p:ext>
            </p:extLst>
          </p:nvPr>
        </p:nvGraphicFramePr>
        <p:xfrm>
          <a:off x="5535660" y="3271706"/>
          <a:ext cx="5976435" cy="1233182"/>
        </p:xfrm>
        <a:graphic>
          <a:graphicData uri="http://schemas.openxmlformats.org/drawingml/2006/table">
            <a:tbl>
              <a:tblPr firstRow="1" firstCol="1" bandRow="1">
                <a:tableStyleId>{5C22544A-7EE6-4342-B048-85BDC9FD1C3A}</a:tableStyleId>
              </a:tblPr>
              <a:tblGrid>
                <a:gridCol w="1530198">
                  <a:extLst>
                    <a:ext uri="{9D8B030D-6E8A-4147-A177-3AD203B41FA5}">
                      <a16:colId xmlns:a16="http://schemas.microsoft.com/office/drawing/2014/main" val="20000"/>
                    </a:ext>
                  </a:extLst>
                </a:gridCol>
                <a:gridCol w="808407">
                  <a:extLst>
                    <a:ext uri="{9D8B030D-6E8A-4147-A177-3AD203B41FA5}">
                      <a16:colId xmlns:a16="http://schemas.microsoft.com/office/drawing/2014/main" val="20001"/>
                    </a:ext>
                  </a:extLst>
                </a:gridCol>
                <a:gridCol w="909457">
                  <a:extLst>
                    <a:ext uri="{9D8B030D-6E8A-4147-A177-3AD203B41FA5}">
                      <a16:colId xmlns:a16="http://schemas.microsoft.com/office/drawing/2014/main" val="20002"/>
                    </a:ext>
                  </a:extLst>
                </a:gridCol>
                <a:gridCol w="692920">
                  <a:extLst>
                    <a:ext uri="{9D8B030D-6E8A-4147-A177-3AD203B41FA5}">
                      <a16:colId xmlns:a16="http://schemas.microsoft.com/office/drawing/2014/main" val="20003"/>
                    </a:ext>
                  </a:extLst>
                </a:gridCol>
                <a:gridCol w="692920">
                  <a:extLst>
                    <a:ext uri="{9D8B030D-6E8A-4147-A177-3AD203B41FA5}">
                      <a16:colId xmlns:a16="http://schemas.microsoft.com/office/drawing/2014/main" val="20004"/>
                    </a:ext>
                  </a:extLst>
                </a:gridCol>
                <a:gridCol w="649613">
                  <a:extLst>
                    <a:ext uri="{9D8B030D-6E8A-4147-A177-3AD203B41FA5}">
                      <a16:colId xmlns:a16="http://schemas.microsoft.com/office/drawing/2014/main" val="20005"/>
                    </a:ext>
                  </a:extLst>
                </a:gridCol>
                <a:gridCol w="692920">
                  <a:extLst>
                    <a:ext uri="{9D8B030D-6E8A-4147-A177-3AD203B41FA5}">
                      <a16:colId xmlns:a16="http://schemas.microsoft.com/office/drawing/2014/main" val="20006"/>
                    </a:ext>
                  </a:extLst>
                </a:gridCol>
              </a:tblGrid>
              <a:tr h="392951">
                <a:tc>
                  <a:txBody>
                    <a:bodyPr/>
                    <a:lstStyle/>
                    <a:p>
                      <a:pPr marL="0" marR="0" algn="ctr">
                        <a:lnSpc>
                          <a:spcPct val="150000"/>
                        </a:lnSpc>
                        <a:spcBef>
                          <a:spcPts val="0"/>
                        </a:spcBef>
                        <a:spcAft>
                          <a:spcPts val="0"/>
                        </a:spcAft>
                      </a:pPr>
                      <a:r>
                        <a:rPr lang="en-US" sz="1100">
                          <a:effectLst/>
                        </a:rPr>
                        <a:t>Year</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2019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2030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2035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2040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840231">
                <a:tc>
                  <a:txBody>
                    <a:bodyPr/>
                    <a:lstStyle/>
                    <a:p>
                      <a:pPr marL="0" marR="0" algn="ctr">
                        <a:lnSpc>
                          <a:spcPct val="150000"/>
                        </a:lnSpc>
                        <a:spcBef>
                          <a:spcPts val="0"/>
                        </a:spcBef>
                        <a:spcAft>
                          <a:spcPts val="0"/>
                        </a:spcAft>
                      </a:pPr>
                      <a:r>
                        <a:rPr lang="en-US" sz="1100">
                          <a:effectLst/>
                        </a:rPr>
                        <a:t>Population per capita</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2489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3006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3425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3819</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4258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4747</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852628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t>
            </a:r>
            <a:r>
              <a:rPr lang="en-US" dirty="0" smtClean="0"/>
              <a:t>Design </a:t>
            </a:r>
            <a:r>
              <a:rPr lang="en-US" dirty="0"/>
              <a:t>parameters</a:t>
            </a:r>
          </a:p>
        </p:txBody>
      </p:sp>
      <p:sp>
        <p:nvSpPr>
          <p:cNvPr id="3" name="Content Placeholder 2"/>
          <p:cNvSpPr>
            <a:spLocks noGrp="1"/>
          </p:cNvSpPr>
          <p:nvPr>
            <p:ph idx="1"/>
          </p:nvPr>
        </p:nvSpPr>
        <p:spPr/>
        <p:txBody>
          <a:bodyPr/>
          <a:lstStyle/>
          <a:p>
            <a:r>
              <a:rPr lang="en-US" dirty="0"/>
              <a:t>To design </a:t>
            </a:r>
            <a:r>
              <a:rPr lang="en-US" dirty="0" err="1"/>
              <a:t>Tayaseer</a:t>
            </a:r>
            <a:r>
              <a:rPr lang="en-US" dirty="0"/>
              <a:t> network, we consider some parameters as follows:</a:t>
            </a:r>
          </a:p>
          <a:p>
            <a:pPr marL="0" indent="0">
              <a:buNone/>
            </a:pPr>
            <a:r>
              <a:rPr lang="en-US" dirty="0"/>
              <a:t>• The design period is 20 years until 2040.</a:t>
            </a:r>
          </a:p>
          <a:p>
            <a:pPr marL="0" indent="0">
              <a:buNone/>
            </a:pPr>
            <a:r>
              <a:rPr lang="en-US" dirty="0"/>
              <a:t>• Maximum daily factor = 1.8</a:t>
            </a:r>
          </a:p>
          <a:p>
            <a:pPr marL="0" indent="0">
              <a:buNone/>
            </a:pPr>
            <a:r>
              <a:rPr lang="en-US" dirty="0"/>
              <a:t>• The growth rate is 2.2%.</a:t>
            </a:r>
          </a:p>
          <a:p>
            <a:pPr marL="0" indent="0">
              <a:buNone/>
            </a:pPr>
            <a:r>
              <a:rPr lang="en-US" dirty="0"/>
              <a:t>• Average daily demand =120 L/</a:t>
            </a:r>
            <a:r>
              <a:rPr lang="en-US" dirty="0" err="1"/>
              <a:t>c.d</a:t>
            </a:r>
            <a:endParaRPr lang="en-US" dirty="0"/>
          </a:p>
          <a:p>
            <a:pPr marL="0" indent="0">
              <a:buNone/>
            </a:pPr>
            <a:r>
              <a:rPr lang="en-US" dirty="0"/>
              <a:t>• Ductile iron pipes with Hazen-Williams coefficient =140.</a:t>
            </a:r>
          </a:p>
          <a:p>
            <a:endParaRPr lang="en-US" dirty="0"/>
          </a:p>
        </p:txBody>
      </p:sp>
    </p:spTree>
    <p:extLst>
      <p:ext uri="{BB962C8B-B14F-4D97-AF65-F5344CB8AC3E}">
        <p14:creationId xmlns:p14="http://schemas.microsoft.com/office/powerpoint/2010/main" val="14454861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smtClean="0"/>
              <a:t>Tayaseer</a:t>
            </a:r>
            <a:r>
              <a:rPr lang="en-US" dirty="0" smtClean="0"/>
              <a:t/>
            </a:r>
            <a:br>
              <a:rPr lang="en-US" dirty="0" smtClean="0"/>
            </a:br>
            <a:r>
              <a:rPr lang="en-US" dirty="0" smtClean="0"/>
              <a:t>Design Method</a:t>
            </a:r>
            <a:endParaRPr lang="en-US" dirty="0"/>
          </a:p>
        </p:txBody>
      </p:sp>
      <p:sp>
        <p:nvSpPr>
          <p:cNvPr id="3" name="Content Placeholder 2"/>
          <p:cNvSpPr>
            <a:spLocks noGrp="1"/>
          </p:cNvSpPr>
          <p:nvPr>
            <p:ph idx="1"/>
          </p:nvPr>
        </p:nvSpPr>
        <p:spPr>
          <a:xfrm>
            <a:off x="1154954" y="2603500"/>
            <a:ext cx="7301149" cy="3416300"/>
          </a:xfrm>
        </p:spPr>
        <p:txBody>
          <a:bodyPr/>
          <a:lstStyle/>
          <a:p>
            <a:r>
              <a:rPr lang="en-US" dirty="0"/>
              <a:t>In our project, we will build a water distribution network in </a:t>
            </a:r>
            <a:r>
              <a:rPr lang="en-US" dirty="0" err="1"/>
              <a:t>Tayaseer</a:t>
            </a:r>
            <a:r>
              <a:rPr lang="en-US" dirty="0"/>
              <a:t> village using </a:t>
            </a:r>
            <a:r>
              <a:rPr lang="en-US" dirty="0" err="1"/>
              <a:t>WaterCAD</a:t>
            </a:r>
            <a:r>
              <a:rPr lang="en-US" dirty="0"/>
              <a:t> program, in the project the team will use some components which include (junctions, pipes, reservoir and a pump).</a:t>
            </a:r>
          </a:p>
          <a:p>
            <a:r>
              <a:rPr lang="en-US" dirty="0"/>
              <a:t>The team have assumed some assumptions to meet the specification of cost, velocity and pressure. These specifications state that the cost should be at its least, the velocity should be within the range 0.3~2 m/s, and the pressure between 20~60 mH2O.</a:t>
            </a:r>
          </a:p>
          <a:p>
            <a:r>
              <a:rPr lang="en-US" dirty="0"/>
              <a:t>We defined a Ductile Iron pipe prototype and changed the Hazen</a:t>
            </a:r>
            <a:r>
              <a:rPr lang="ar-SA" dirty="0"/>
              <a:t>  </a:t>
            </a:r>
            <a:r>
              <a:rPr lang="en-US" dirty="0"/>
              <a:t>Williams coefficient to 140 as shown.</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39635" y="2603500"/>
            <a:ext cx="3566160" cy="3208020"/>
          </a:xfrm>
          <a:prstGeom prst="rect">
            <a:avLst/>
          </a:prstGeom>
        </p:spPr>
      </p:pic>
    </p:spTree>
    <p:extLst>
      <p:ext uri="{BB962C8B-B14F-4D97-AF65-F5344CB8AC3E}">
        <p14:creationId xmlns:p14="http://schemas.microsoft.com/office/powerpoint/2010/main" val="25196086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1154954" y="2603500"/>
            <a:ext cx="4146888" cy="3416300"/>
          </a:xfrm>
        </p:spPr>
        <p:txBody>
          <a:bodyPr>
            <a:normAutofit/>
          </a:bodyPr>
          <a:lstStyle/>
          <a:p>
            <a:r>
              <a:rPr lang="en-US" sz="2000" dirty="0" smtClean="0"/>
              <a:t>The team use </a:t>
            </a:r>
            <a:r>
              <a:rPr lang="en-US" sz="2000" dirty="0" smtClean="0"/>
              <a:t>Thiessen </a:t>
            </a:r>
            <a:r>
              <a:rPr lang="en-US" sz="2000" dirty="0" smtClean="0"/>
              <a:t>polygon method to divide the loading area into small areas on all junctions (nodes) the we use load builder and serve out the total demand into all nodes using weighted average method as shown.</a:t>
            </a:r>
            <a:endParaRPr lang="en-US"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055202" y="2437130"/>
            <a:ext cx="4276090" cy="3749040"/>
          </a:xfrm>
          <a:prstGeom prst="rect">
            <a:avLst/>
          </a:prstGeom>
        </p:spPr>
      </p:pic>
    </p:spTree>
    <p:extLst>
      <p:ext uri="{BB962C8B-B14F-4D97-AF65-F5344CB8AC3E}">
        <p14:creationId xmlns:p14="http://schemas.microsoft.com/office/powerpoint/2010/main" val="29140471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239837" y="2491740"/>
            <a:ext cx="3591243" cy="2689860"/>
          </a:xfrm>
          <a:prstGeom prst="rect">
            <a:avLst/>
          </a:prstGeom>
        </p:spPr>
      </p:pic>
      <p:pic>
        <p:nvPicPr>
          <p:cNvPr id="5" name="Content Placeholder 4"/>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6325124" y="2491740"/>
            <a:ext cx="3591243" cy="2689860"/>
          </a:xfrm>
          <a:prstGeom prst="rect">
            <a:avLst/>
          </a:prstGeom>
        </p:spPr>
      </p:pic>
    </p:spTree>
    <p:extLst>
      <p:ext uri="{BB962C8B-B14F-4D97-AF65-F5344CB8AC3E}">
        <p14:creationId xmlns:p14="http://schemas.microsoft.com/office/powerpoint/2010/main" val="21032047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070610" y="2049780"/>
            <a:ext cx="4701540" cy="4572000"/>
          </a:xfrm>
          <a:prstGeom prst="rect">
            <a:avLst/>
          </a:prstGeom>
        </p:spPr>
      </p:pic>
      <p:pic>
        <p:nvPicPr>
          <p:cNvPr id="5" name="Content Placeholder 4"/>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7116369" y="2184400"/>
            <a:ext cx="2389974" cy="3416300"/>
          </a:xfrm>
          <a:prstGeom prst="rect">
            <a:avLst/>
          </a:prstGeom>
        </p:spPr>
      </p:pic>
    </p:spTree>
    <p:extLst>
      <p:ext uri="{BB962C8B-B14F-4D97-AF65-F5344CB8AC3E}">
        <p14:creationId xmlns:p14="http://schemas.microsoft.com/office/powerpoint/2010/main" val="40673638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850155" y="2565400"/>
            <a:ext cx="3112246" cy="3416300"/>
          </a:xfrm>
        </p:spPr>
        <p:txBody>
          <a:bodyPr/>
          <a:lstStyle/>
          <a:p>
            <a:r>
              <a:rPr lang="en-US" dirty="0"/>
              <a:t>After we have defined the reservoir location, the pump and Its location, junction’s elevations  we define the demand for each junction for the steady state phase using load builder as shown</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293031" y="2427333"/>
            <a:ext cx="3337560" cy="4084320"/>
          </a:xfrm>
          <a:prstGeom prst="rect">
            <a:avLst/>
          </a:prstGeom>
        </p:spPr>
      </p:pic>
    </p:spTree>
    <p:extLst>
      <p:ext uri="{BB962C8B-B14F-4D97-AF65-F5344CB8AC3E}">
        <p14:creationId xmlns:p14="http://schemas.microsoft.com/office/powerpoint/2010/main" val="2802116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graphicFrame>
        <p:nvGraphicFramePr>
          <p:cNvPr id="5" name="رسم تخطيطي 1"/>
          <p:cNvGraphicFramePr>
            <a:graphicFrameLocks noGrp="1"/>
          </p:cNvGraphicFramePr>
          <p:nvPr>
            <p:ph idx="1"/>
            <p:extLst>
              <p:ext uri="{D42A27DB-BD31-4B8C-83A1-F6EECF244321}">
                <p14:modId xmlns:p14="http://schemas.microsoft.com/office/powerpoint/2010/main" val="4186904796"/>
              </p:ext>
            </p:extLst>
          </p:nvPr>
        </p:nvGraphicFramePr>
        <p:xfrm>
          <a:off x="2139351" y="1940943"/>
          <a:ext cx="6961518" cy="4520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74966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1154954" y="2603500"/>
            <a:ext cx="8825659" cy="627380"/>
          </a:xfrm>
        </p:spPr>
        <p:txBody>
          <a:bodyPr/>
          <a:lstStyle/>
          <a:p>
            <a:r>
              <a:rPr lang="en-US" dirty="0"/>
              <a:t>Then the team define the pump definition as shown:</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757593" y="3385397"/>
            <a:ext cx="5438140" cy="3006936"/>
          </a:xfrm>
          <a:prstGeom prst="rect">
            <a:avLst/>
          </a:prstGeom>
        </p:spPr>
      </p:pic>
    </p:spTree>
    <p:extLst>
      <p:ext uri="{BB962C8B-B14F-4D97-AF65-F5344CB8AC3E}">
        <p14:creationId xmlns:p14="http://schemas.microsoft.com/office/powerpoint/2010/main" val="39446778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548640" y="2603501"/>
            <a:ext cx="4268893" cy="805905"/>
          </a:xfrm>
        </p:spPr>
        <p:txBody>
          <a:bodyPr>
            <a:normAutofit lnSpcReduction="10000"/>
          </a:bodyPr>
          <a:lstStyle/>
          <a:p>
            <a:r>
              <a:rPr lang="en-US" sz="1600" dirty="0"/>
              <a:t>Then we run the software and started the analysis and we got the results for the </a:t>
            </a:r>
            <a:r>
              <a:rPr lang="en-US" sz="1600" dirty="0" smtClean="0"/>
              <a:t>junctions </a:t>
            </a:r>
            <a:r>
              <a:rPr lang="en-US" sz="1600" dirty="0"/>
              <a:t>as shown:</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860540" y="2603501"/>
            <a:ext cx="4491083" cy="4027230"/>
          </a:xfrm>
          <a:prstGeom prst="rect">
            <a:avLst/>
          </a:prstGeom>
        </p:spPr>
      </p:pic>
      <p:pic>
        <p:nvPicPr>
          <p:cNvPr id="5" name="Picture 4"/>
          <p:cNvPicPr>
            <a:picLocks noChangeAspect="1"/>
          </p:cNvPicPr>
          <p:nvPr/>
        </p:nvPicPr>
        <p:blipFill>
          <a:blip r:embed="rId3"/>
          <a:stretch>
            <a:fillRect/>
          </a:stretch>
        </p:blipFill>
        <p:spPr>
          <a:xfrm>
            <a:off x="665197" y="3661280"/>
            <a:ext cx="5296829" cy="3010157"/>
          </a:xfrm>
          <a:prstGeom prst="rect">
            <a:avLst/>
          </a:prstGeom>
        </p:spPr>
      </p:pic>
    </p:spTree>
    <p:extLst>
      <p:ext uri="{BB962C8B-B14F-4D97-AF65-F5344CB8AC3E}">
        <p14:creationId xmlns:p14="http://schemas.microsoft.com/office/powerpoint/2010/main" val="27620795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1154954" y="2451100"/>
            <a:ext cx="8825659" cy="698500"/>
          </a:xfrm>
        </p:spPr>
        <p:txBody>
          <a:bodyPr/>
          <a:lstStyle/>
          <a:p>
            <a:r>
              <a:rPr lang="en-US" dirty="0"/>
              <a:t>Then we run the software and started the analysis and we got the results for the pipes </a:t>
            </a:r>
            <a:r>
              <a:rPr lang="en-US" dirty="0" smtClean="0"/>
              <a:t>as </a:t>
            </a:r>
            <a:r>
              <a:rPr lang="en-US" dirty="0"/>
              <a:t>shown:</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4811" y="3285067"/>
            <a:ext cx="4008991" cy="3149602"/>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640956646"/>
              </p:ext>
            </p:extLst>
          </p:nvPr>
        </p:nvGraphicFramePr>
        <p:xfrm>
          <a:off x="9707563" y="3285065"/>
          <a:ext cx="2285999" cy="3149604"/>
        </p:xfrm>
        <a:graphic>
          <a:graphicData uri="http://schemas.openxmlformats.org/drawingml/2006/table">
            <a:tbl>
              <a:tblPr firstRow="1" firstCol="1" bandRow="1">
                <a:tableStyleId>{5C22544A-7EE6-4342-B048-85BDC9FD1C3A}</a:tableStyleId>
              </a:tblPr>
              <a:tblGrid>
                <a:gridCol w="1245219">
                  <a:extLst>
                    <a:ext uri="{9D8B030D-6E8A-4147-A177-3AD203B41FA5}">
                      <a16:colId xmlns:a16="http://schemas.microsoft.com/office/drawing/2014/main" val="20000"/>
                    </a:ext>
                  </a:extLst>
                </a:gridCol>
                <a:gridCol w="1040780">
                  <a:extLst>
                    <a:ext uri="{9D8B030D-6E8A-4147-A177-3AD203B41FA5}">
                      <a16:colId xmlns:a16="http://schemas.microsoft.com/office/drawing/2014/main" val="20001"/>
                    </a:ext>
                  </a:extLst>
                </a:gridCol>
              </a:tblGrid>
              <a:tr h="943079">
                <a:tc>
                  <a:txBody>
                    <a:bodyPr/>
                    <a:lstStyle/>
                    <a:p>
                      <a:pPr marL="0" marR="0" algn="ctr">
                        <a:lnSpc>
                          <a:spcPct val="150000"/>
                        </a:lnSpc>
                        <a:spcBef>
                          <a:spcPts val="0"/>
                        </a:spcBef>
                        <a:spcAft>
                          <a:spcPts val="0"/>
                        </a:spcAft>
                      </a:pPr>
                      <a:r>
                        <a:rPr lang="en-US" sz="1100" dirty="0">
                          <a:effectLst/>
                        </a:rPr>
                        <a:t>Diameter (in)</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Length (m)</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441305">
                <a:tc>
                  <a:txBody>
                    <a:bodyPr/>
                    <a:lstStyle/>
                    <a:p>
                      <a:pPr marL="0" marR="0" algn="ctr">
                        <a:lnSpc>
                          <a:spcPct val="150000"/>
                        </a:lnSpc>
                        <a:spcBef>
                          <a:spcPts val="0"/>
                        </a:spcBef>
                        <a:spcAft>
                          <a:spcPts val="0"/>
                        </a:spcAft>
                      </a:pPr>
                      <a:r>
                        <a:rPr lang="en-US" sz="1100">
                          <a:effectLst/>
                        </a:rPr>
                        <a:t>1.0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1819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41305">
                <a:tc>
                  <a:txBody>
                    <a:bodyPr/>
                    <a:lstStyle/>
                    <a:p>
                      <a:pPr marL="0" marR="0" algn="ctr">
                        <a:lnSpc>
                          <a:spcPct val="150000"/>
                        </a:lnSpc>
                        <a:spcBef>
                          <a:spcPts val="0"/>
                        </a:spcBef>
                        <a:spcAft>
                          <a:spcPts val="0"/>
                        </a:spcAft>
                      </a:pPr>
                      <a:r>
                        <a:rPr lang="en-US" sz="1100">
                          <a:effectLst/>
                        </a:rPr>
                        <a:t>2.0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1206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441305">
                <a:tc>
                  <a:txBody>
                    <a:bodyPr/>
                    <a:lstStyle/>
                    <a:p>
                      <a:pPr marL="0" marR="0" algn="ctr">
                        <a:lnSpc>
                          <a:spcPct val="150000"/>
                        </a:lnSpc>
                        <a:spcBef>
                          <a:spcPts val="0"/>
                        </a:spcBef>
                        <a:spcAft>
                          <a:spcPts val="0"/>
                        </a:spcAft>
                      </a:pPr>
                      <a:r>
                        <a:rPr lang="en-US" sz="1100">
                          <a:effectLst/>
                        </a:rPr>
                        <a:t>3.0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2986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441305">
                <a:tc>
                  <a:txBody>
                    <a:bodyPr/>
                    <a:lstStyle/>
                    <a:p>
                      <a:pPr marL="0" marR="0" algn="ctr">
                        <a:lnSpc>
                          <a:spcPct val="150000"/>
                        </a:lnSpc>
                        <a:spcBef>
                          <a:spcPts val="0"/>
                        </a:spcBef>
                        <a:spcAft>
                          <a:spcPts val="0"/>
                        </a:spcAft>
                      </a:pPr>
                      <a:r>
                        <a:rPr lang="en-US" sz="1100">
                          <a:effectLst/>
                        </a:rPr>
                        <a:t>4.0</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478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441305">
                <a:tc>
                  <a:txBody>
                    <a:bodyPr/>
                    <a:lstStyle/>
                    <a:p>
                      <a:pPr marL="0" marR="0" algn="ctr">
                        <a:lnSpc>
                          <a:spcPct val="150000"/>
                        </a:lnSpc>
                        <a:spcBef>
                          <a:spcPts val="0"/>
                        </a:spcBef>
                        <a:spcAft>
                          <a:spcPts val="0"/>
                        </a:spcAft>
                      </a:pPr>
                      <a:r>
                        <a:rPr lang="en-US" sz="1100">
                          <a:effectLst/>
                        </a:rPr>
                        <a:t>Total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6489</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bl>
          </a:graphicData>
        </a:graphic>
      </p:graphicFrame>
      <p:sp>
        <p:nvSpPr>
          <p:cNvPr id="6" name="Rectangle 1"/>
          <p:cNvSpPr>
            <a:spLocks noChangeArrowheads="1"/>
          </p:cNvSpPr>
          <p:nvPr/>
        </p:nvSpPr>
        <p:spPr bwMode="auto">
          <a:xfrm>
            <a:off x="4754563" y="34321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4297268" y="3002487"/>
            <a:ext cx="5296829" cy="3714759"/>
          </a:xfrm>
          <a:prstGeom prst="rect">
            <a:avLst/>
          </a:prstGeom>
        </p:spPr>
      </p:pic>
    </p:spTree>
    <p:extLst>
      <p:ext uri="{BB962C8B-B14F-4D97-AF65-F5344CB8AC3E}">
        <p14:creationId xmlns:p14="http://schemas.microsoft.com/office/powerpoint/2010/main" val="39707809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 distribution network for </a:t>
            </a:r>
            <a:r>
              <a:rPr lang="en-US" dirty="0" err="1"/>
              <a:t>Tayaseer</a:t>
            </a:r>
            <a:r>
              <a:rPr lang="en-US" dirty="0"/>
              <a:t/>
            </a:r>
            <a:br>
              <a:rPr lang="en-US" dirty="0"/>
            </a:br>
            <a:r>
              <a:rPr lang="en-US" dirty="0"/>
              <a:t>Design Method</a:t>
            </a:r>
          </a:p>
        </p:txBody>
      </p:sp>
      <p:sp>
        <p:nvSpPr>
          <p:cNvPr id="3" name="Content Placeholder 2"/>
          <p:cNvSpPr>
            <a:spLocks noGrp="1"/>
          </p:cNvSpPr>
          <p:nvPr>
            <p:ph idx="1"/>
          </p:nvPr>
        </p:nvSpPr>
        <p:spPr>
          <a:xfrm>
            <a:off x="1154954" y="2603500"/>
            <a:ext cx="8825659" cy="749300"/>
          </a:xfrm>
        </p:spPr>
        <p:txBody>
          <a:bodyPr/>
          <a:lstStyle/>
          <a:p>
            <a:r>
              <a:rPr lang="en-US" dirty="0"/>
              <a:t>Pressure and velocity results in </a:t>
            </a:r>
            <a:r>
              <a:rPr lang="en-US" dirty="0" err="1"/>
              <a:t>Tayaseer</a:t>
            </a:r>
            <a:r>
              <a:rPr lang="en-US" dirty="0"/>
              <a:t> network.</a:t>
            </a:r>
          </a:p>
        </p:txBody>
      </p:sp>
      <p:graphicFrame>
        <p:nvGraphicFramePr>
          <p:cNvPr id="4" name="Table 3"/>
          <p:cNvGraphicFramePr>
            <a:graphicFrameLocks noGrp="1"/>
          </p:cNvGraphicFramePr>
          <p:nvPr>
            <p:extLst>
              <p:ext uri="{D42A27DB-BD31-4B8C-83A1-F6EECF244321}">
                <p14:modId xmlns:p14="http://schemas.microsoft.com/office/powerpoint/2010/main" val="1509368656"/>
              </p:ext>
            </p:extLst>
          </p:nvPr>
        </p:nvGraphicFramePr>
        <p:xfrm>
          <a:off x="2023533" y="3352799"/>
          <a:ext cx="7289800" cy="2108202"/>
        </p:xfrm>
        <a:graphic>
          <a:graphicData uri="http://schemas.openxmlformats.org/drawingml/2006/table">
            <a:tbl>
              <a:tblPr firstRow="1" firstCol="1" bandRow="1">
                <a:tableStyleId>{5C22544A-7EE6-4342-B048-85BDC9FD1C3A}</a:tableStyleId>
              </a:tblPr>
              <a:tblGrid>
                <a:gridCol w="982199">
                  <a:extLst>
                    <a:ext uri="{9D8B030D-6E8A-4147-A177-3AD203B41FA5}">
                      <a16:colId xmlns:a16="http://schemas.microsoft.com/office/drawing/2014/main" val="20000"/>
                    </a:ext>
                  </a:extLst>
                </a:gridCol>
                <a:gridCol w="608472">
                  <a:extLst>
                    <a:ext uri="{9D8B030D-6E8A-4147-A177-3AD203B41FA5}">
                      <a16:colId xmlns:a16="http://schemas.microsoft.com/office/drawing/2014/main" val="20001"/>
                    </a:ext>
                  </a:extLst>
                </a:gridCol>
                <a:gridCol w="608472">
                  <a:extLst>
                    <a:ext uri="{9D8B030D-6E8A-4147-A177-3AD203B41FA5}">
                      <a16:colId xmlns:a16="http://schemas.microsoft.com/office/drawing/2014/main" val="20002"/>
                    </a:ext>
                  </a:extLst>
                </a:gridCol>
                <a:gridCol w="5090657">
                  <a:extLst>
                    <a:ext uri="{9D8B030D-6E8A-4147-A177-3AD203B41FA5}">
                      <a16:colId xmlns:a16="http://schemas.microsoft.com/office/drawing/2014/main" val="20003"/>
                    </a:ext>
                  </a:extLst>
                </a:gridCol>
              </a:tblGrid>
              <a:tr h="702734">
                <a:tc>
                  <a:txBody>
                    <a:bodyPr/>
                    <a:lstStyle/>
                    <a:p>
                      <a:pPr marL="0" marR="0" algn="ctr">
                        <a:lnSpc>
                          <a:spcPct val="150000"/>
                        </a:lnSpc>
                        <a:spcBef>
                          <a:spcPts val="0"/>
                        </a:spcBef>
                        <a:spcAft>
                          <a:spcPts val="0"/>
                        </a:spcAft>
                      </a:pPr>
                      <a:r>
                        <a:rPr lang="en-US" sz="1100">
                          <a:effectLst/>
                        </a:rPr>
                        <a:t>Constrains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Max. value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Min. value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Notes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702734">
                <a:tc>
                  <a:txBody>
                    <a:bodyPr/>
                    <a:lstStyle/>
                    <a:p>
                      <a:pPr marL="0" marR="0" algn="ctr">
                        <a:lnSpc>
                          <a:spcPct val="150000"/>
                        </a:lnSpc>
                        <a:spcBef>
                          <a:spcPts val="0"/>
                        </a:spcBef>
                        <a:spcAft>
                          <a:spcPts val="0"/>
                        </a:spcAft>
                      </a:pPr>
                      <a:r>
                        <a:rPr lang="en-US" sz="1100">
                          <a:effectLst/>
                        </a:rPr>
                        <a:t>Pressure (mH2O)</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59.48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20.03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Min. and max. values are within specifications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702734">
                <a:tc>
                  <a:txBody>
                    <a:bodyPr/>
                    <a:lstStyle/>
                    <a:p>
                      <a:pPr marL="0" marR="0" algn="ctr">
                        <a:lnSpc>
                          <a:spcPct val="150000"/>
                        </a:lnSpc>
                        <a:spcBef>
                          <a:spcPts val="0"/>
                        </a:spcBef>
                        <a:spcAft>
                          <a:spcPts val="0"/>
                        </a:spcAft>
                      </a:pPr>
                      <a:r>
                        <a:rPr lang="en-US" sz="1100">
                          <a:effectLst/>
                        </a:rPr>
                        <a:t>Velocity (m/s)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1.82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0.04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100" dirty="0">
                          <a:effectLst/>
                        </a:rPr>
                        <a:t>It's less the 0.3 m/s but it’s accepted since the network is used for drinking water and it's more than 0.01 m/s</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832130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Recommendations</a:t>
            </a:r>
            <a:endParaRPr lang="en-US" dirty="0"/>
          </a:p>
        </p:txBody>
      </p:sp>
      <p:sp>
        <p:nvSpPr>
          <p:cNvPr id="3" name="Content Placeholder 2"/>
          <p:cNvSpPr>
            <a:spLocks noGrp="1"/>
          </p:cNvSpPr>
          <p:nvPr>
            <p:ph idx="1"/>
          </p:nvPr>
        </p:nvSpPr>
        <p:spPr>
          <a:xfrm>
            <a:off x="1154954" y="2603500"/>
            <a:ext cx="9487646" cy="2324100"/>
          </a:xfrm>
        </p:spPr>
        <p:txBody>
          <a:bodyPr/>
          <a:lstStyle/>
          <a:p>
            <a:r>
              <a:rPr lang="en-US" sz="2200" dirty="0" smtClean="0"/>
              <a:t>1-Do </a:t>
            </a:r>
            <a:r>
              <a:rPr lang="en-US" sz="2200" dirty="0"/>
              <a:t>maintenance for pipes and water meters to decrease water losses.</a:t>
            </a:r>
          </a:p>
          <a:p>
            <a:r>
              <a:rPr lang="en-US" sz="2200" dirty="0"/>
              <a:t>2- Having new reservoirs to serve the expansion areas.</a:t>
            </a:r>
          </a:p>
          <a:p>
            <a:r>
              <a:rPr lang="en-US" sz="2200" dirty="0"/>
              <a:t>3- Replace the conveyance lines if needed.</a:t>
            </a:r>
          </a:p>
          <a:p>
            <a:endParaRPr lang="en-US" dirty="0"/>
          </a:p>
        </p:txBody>
      </p:sp>
    </p:spTree>
    <p:extLst>
      <p:ext uri="{BB962C8B-B14F-4D97-AF65-F5344CB8AC3E}">
        <p14:creationId xmlns:p14="http://schemas.microsoft.com/office/powerpoint/2010/main" val="37022940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Conclusions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The </a:t>
            </a:r>
            <a:r>
              <a:rPr lang="en-US" dirty="0"/>
              <a:t>population of  Tubas Governorate will become about  81,738 capita in 2040.</a:t>
            </a:r>
          </a:p>
          <a:p>
            <a:pPr lvl="0"/>
            <a:r>
              <a:rPr lang="en-US" dirty="0"/>
              <a:t>The total demand of Tubas Governorate is  4211874 m3/year  in 2040.</a:t>
            </a:r>
          </a:p>
          <a:p>
            <a:pPr lvl="0"/>
            <a:r>
              <a:rPr lang="en-US" dirty="0"/>
              <a:t>The gap of water is 2.8Mm3/year  in 2040.</a:t>
            </a:r>
          </a:p>
          <a:p>
            <a:pPr lvl="0"/>
            <a:r>
              <a:rPr lang="en-US" dirty="0"/>
              <a:t>To bridge this gap:</a:t>
            </a:r>
          </a:p>
          <a:p>
            <a:pPr marL="0" indent="0">
              <a:buNone/>
            </a:pPr>
            <a:r>
              <a:rPr lang="en-US" dirty="0"/>
              <a:t>                * </a:t>
            </a:r>
            <a:r>
              <a:rPr lang="ar-SA" dirty="0"/>
              <a:t>0.17</a:t>
            </a:r>
            <a:r>
              <a:rPr lang="en-US" dirty="0" err="1"/>
              <a:t>Mcm</a:t>
            </a:r>
            <a:r>
              <a:rPr lang="en-US" dirty="0"/>
              <a:t>/year from near-future solutions .</a:t>
            </a:r>
          </a:p>
          <a:p>
            <a:pPr marL="0" indent="0">
              <a:buNone/>
            </a:pPr>
            <a:r>
              <a:rPr lang="en-US" dirty="0"/>
              <a:t>                *</a:t>
            </a:r>
            <a:r>
              <a:rPr lang="ar-SA" dirty="0"/>
              <a:t>2.63</a:t>
            </a:r>
            <a:r>
              <a:rPr lang="en-US" dirty="0"/>
              <a:t> </a:t>
            </a:r>
            <a:r>
              <a:rPr lang="en-US" dirty="0" err="1"/>
              <a:t>Mcm</a:t>
            </a:r>
            <a:r>
              <a:rPr lang="en-US" dirty="0"/>
              <a:t>/year from long-term solutions.</a:t>
            </a:r>
          </a:p>
          <a:p>
            <a:pPr marL="0" indent="0">
              <a:buNone/>
            </a:pPr>
            <a:r>
              <a:rPr lang="en-US" dirty="0"/>
              <a:t>       </a:t>
            </a:r>
          </a:p>
          <a:p>
            <a:pPr lvl="0"/>
            <a:r>
              <a:rPr lang="en-US" dirty="0"/>
              <a:t>Our design is applicable and serviceable for the selected design period which </a:t>
            </a:r>
            <a:r>
              <a:rPr lang="en-US"/>
              <a:t>is </a:t>
            </a:r>
            <a:r>
              <a:rPr lang="en-US" smtClean="0"/>
              <a:t>20 </a:t>
            </a:r>
            <a:r>
              <a:rPr lang="en-US" dirty="0"/>
              <a:t>years.</a:t>
            </a:r>
          </a:p>
        </p:txBody>
      </p:sp>
    </p:spTree>
    <p:extLst>
      <p:ext uri="{BB962C8B-B14F-4D97-AF65-F5344CB8AC3E}">
        <p14:creationId xmlns:p14="http://schemas.microsoft.com/office/powerpoint/2010/main" val="5568247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2221" y="973668"/>
            <a:ext cx="8132979" cy="5553417"/>
          </a:xfrm>
          <a:prstGeom prst="rect">
            <a:avLst/>
          </a:prstGeom>
        </p:spPr>
      </p:pic>
    </p:spTree>
    <p:extLst>
      <p:ext uri="{BB962C8B-B14F-4D97-AF65-F5344CB8AC3E}">
        <p14:creationId xmlns:p14="http://schemas.microsoft.com/office/powerpoint/2010/main" val="1047768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92512"/>
            <a:ext cx="8761413" cy="1139803"/>
          </a:xfrm>
        </p:spPr>
        <p:txBody>
          <a:bodyPr/>
          <a:lstStyle/>
          <a:p>
            <a:pPr algn="ctr"/>
            <a:r>
              <a:rPr lang="en-US" dirty="0"/>
              <a:t>Overview of Tubas Governorate </a:t>
            </a:r>
            <a:br>
              <a:rPr lang="en-US" dirty="0"/>
            </a:br>
            <a:r>
              <a:rPr lang="en-US" dirty="0"/>
              <a:t>Location and </a:t>
            </a:r>
            <a:r>
              <a:rPr lang="en-US" dirty="0" smtClean="0"/>
              <a:t>Area</a:t>
            </a:r>
            <a:endParaRPr lang="en-US" dirty="0"/>
          </a:p>
        </p:txBody>
      </p:sp>
      <p:sp>
        <p:nvSpPr>
          <p:cNvPr id="3" name="Content Placeholder 2"/>
          <p:cNvSpPr>
            <a:spLocks noGrp="1"/>
          </p:cNvSpPr>
          <p:nvPr>
            <p:ph idx="1"/>
          </p:nvPr>
        </p:nvSpPr>
        <p:spPr>
          <a:xfrm>
            <a:off x="1154954" y="2467155"/>
            <a:ext cx="4434963" cy="3916391"/>
          </a:xfrm>
        </p:spPr>
        <p:txBody>
          <a:bodyPr>
            <a:noAutofit/>
          </a:bodyPr>
          <a:lstStyle/>
          <a:p>
            <a:r>
              <a:rPr lang="en-US" sz="2500" dirty="0"/>
              <a:t>Tubas Governorate is located in the eastern part of Palestine, specifically in the northeastern part of the West Bank</a:t>
            </a:r>
          </a:p>
          <a:p>
            <a:r>
              <a:rPr lang="en-US" sz="2500" dirty="0"/>
              <a:t> The area of the governorate is about 402 square kilometers.</a:t>
            </a:r>
          </a:p>
        </p:txBody>
      </p:sp>
      <p:pic>
        <p:nvPicPr>
          <p:cNvPr id="4" name="صورة 4"/>
          <p:cNvPicPr/>
          <p:nvPr/>
        </p:nvPicPr>
        <p:blipFill>
          <a:blip r:embed="rId2">
            <a:extLst>
              <a:ext uri="{28A0092B-C50C-407E-A947-70E740481C1C}">
                <a14:useLocalDpi xmlns:a14="http://schemas.microsoft.com/office/drawing/2010/main" val="0"/>
              </a:ext>
            </a:extLst>
          </a:blip>
          <a:stretch>
            <a:fillRect/>
          </a:stretch>
        </p:blipFill>
        <p:spPr>
          <a:xfrm>
            <a:off x="7074020" y="2134680"/>
            <a:ext cx="3771900" cy="4717684"/>
          </a:xfrm>
          <a:prstGeom prst="rect">
            <a:avLst/>
          </a:prstGeom>
        </p:spPr>
      </p:pic>
    </p:spTree>
    <p:extLst>
      <p:ext uri="{BB962C8B-B14F-4D97-AF65-F5344CB8AC3E}">
        <p14:creationId xmlns:p14="http://schemas.microsoft.com/office/powerpoint/2010/main" val="3741961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 of Tubas Governorate </a:t>
            </a:r>
            <a:br>
              <a:rPr lang="en-US" dirty="0"/>
            </a:br>
            <a:r>
              <a:rPr lang="en-US" dirty="0"/>
              <a:t>Topography</a:t>
            </a:r>
          </a:p>
        </p:txBody>
      </p:sp>
      <p:sp>
        <p:nvSpPr>
          <p:cNvPr id="3" name="Content Placeholder 2"/>
          <p:cNvSpPr>
            <a:spLocks noGrp="1"/>
          </p:cNvSpPr>
          <p:nvPr>
            <p:ph idx="1"/>
          </p:nvPr>
        </p:nvSpPr>
        <p:spPr>
          <a:xfrm>
            <a:off x="1154954" y="2474104"/>
            <a:ext cx="4693756" cy="3926696"/>
          </a:xfrm>
        </p:spPr>
        <p:txBody>
          <a:bodyPr>
            <a:noAutofit/>
          </a:bodyPr>
          <a:lstStyle/>
          <a:p>
            <a:r>
              <a:rPr lang="en-US" sz="2000" dirty="0"/>
              <a:t>The Governorate of Tubas has an average altitude of (600-300) meters above sea level</a:t>
            </a:r>
          </a:p>
          <a:p>
            <a:r>
              <a:rPr lang="en-US" sz="2000" dirty="0"/>
              <a:t>The key source of water in Tubas is underground wells, as, according to 2018 figures, the amount of pumping from these wells for both Tubas and the northern Jordan Valley amounts to 5.8 million cubic meters for domestic use and 6 for agricultural use.</a:t>
            </a:r>
          </a:p>
        </p:txBody>
      </p:sp>
      <p:pic>
        <p:nvPicPr>
          <p:cNvPr id="4" name="صورة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3328" y="2474104"/>
            <a:ext cx="4675517" cy="3826143"/>
          </a:xfrm>
          <a:prstGeom prst="rect">
            <a:avLst/>
          </a:prstGeom>
          <a:noFill/>
        </p:spPr>
      </p:pic>
    </p:spTree>
    <p:extLst>
      <p:ext uri="{BB962C8B-B14F-4D97-AF65-F5344CB8AC3E}">
        <p14:creationId xmlns:p14="http://schemas.microsoft.com/office/powerpoint/2010/main" val="1921005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856" y="904657"/>
            <a:ext cx="8761413" cy="706964"/>
          </a:xfrm>
        </p:spPr>
        <p:txBody>
          <a:bodyPr/>
          <a:lstStyle/>
          <a:p>
            <a:pPr algn="ctr"/>
            <a:r>
              <a:rPr lang="en-US" dirty="0"/>
              <a:t>Overview of Tubas Governorate </a:t>
            </a:r>
            <a:br>
              <a:rPr lang="en-US" dirty="0"/>
            </a:br>
            <a:r>
              <a:rPr lang="en-US" dirty="0"/>
              <a:t>Climate</a:t>
            </a:r>
          </a:p>
        </p:txBody>
      </p:sp>
      <p:sp>
        <p:nvSpPr>
          <p:cNvPr id="3" name="Content Placeholder 2"/>
          <p:cNvSpPr>
            <a:spLocks noGrp="1"/>
          </p:cNvSpPr>
          <p:nvPr>
            <p:ph idx="1"/>
          </p:nvPr>
        </p:nvSpPr>
        <p:spPr>
          <a:xfrm>
            <a:off x="1059903" y="2571391"/>
            <a:ext cx="5038811" cy="3416300"/>
          </a:xfrm>
        </p:spPr>
        <p:txBody>
          <a:bodyPr/>
          <a:lstStyle/>
          <a:p>
            <a:r>
              <a:rPr lang="en-US" sz="2500" dirty="0"/>
              <a:t>In summer and winter, the climate of the city is mild, with an annual average of 414.6 mm of rain, and the nature of the land of the city is plain, with some hills and hills.</a:t>
            </a:r>
          </a:p>
          <a:p>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6307666" y="2248638"/>
            <a:ext cx="5317067" cy="4061806"/>
          </a:xfrm>
          <a:prstGeom prst="rect">
            <a:avLst/>
          </a:prstGeom>
        </p:spPr>
      </p:pic>
    </p:spTree>
    <p:extLst>
      <p:ext uri="{BB962C8B-B14F-4D97-AF65-F5344CB8AC3E}">
        <p14:creationId xmlns:p14="http://schemas.microsoft.com/office/powerpoint/2010/main" val="187365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 of Tubas Governorate</a:t>
            </a:r>
            <a:br>
              <a:rPr lang="en-US" dirty="0"/>
            </a:br>
            <a:r>
              <a:rPr lang="en-US" dirty="0"/>
              <a:t>Humidity</a:t>
            </a:r>
          </a:p>
        </p:txBody>
      </p:sp>
      <p:sp>
        <p:nvSpPr>
          <p:cNvPr id="3" name="Content Placeholder 2"/>
          <p:cNvSpPr>
            <a:spLocks noGrp="1"/>
          </p:cNvSpPr>
          <p:nvPr>
            <p:ph idx="1"/>
          </p:nvPr>
        </p:nvSpPr>
        <p:spPr>
          <a:xfrm>
            <a:off x="1154954" y="2603500"/>
            <a:ext cx="8592895" cy="3416300"/>
          </a:xfrm>
        </p:spPr>
        <p:txBody>
          <a:bodyPr/>
          <a:lstStyle/>
          <a:p>
            <a:r>
              <a:rPr lang="en-US" sz="2500" dirty="0"/>
              <a:t>It doesn’t have station to measure its humidity, so according to Palestinian Central Bureau of Statistics, The relative humidity levels for 2018 in each of the neighboring stations, Nablus, Jenin and Jericho, respectively was 77%, 69% and 47%, so we will take the average of these stations and considering it as the relative humidity level of Tubas governorate, which equals 64.3%.</a:t>
            </a:r>
          </a:p>
          <a:p>
            <a:endParaRPr lang="en-US" dirty="0"/>
          </a:p>
          <a:p>
            <a:endParaRPr lang="en-US" dirty="0"/>
          </a:p>
        </p:txBody>
      </p:sp>
    </p:spTree>
    <p:extLst>
      <p:ext uri="{BB962C8B-B14F-4D97-AF65-F5344CB8AC3E}">
        <p14:creationId xmlns:p14="http://schemas.microsoft.com/office/powerpoint/2010/main" val="10313200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 of Tubas Governorate</a:t>
            </a:r>
            <a:br>
              <a:rPr lang="en-US" dirty="0"/>
            </a:br>
            <a:r>
              <a:rPr lang="en-US" dirty="0"/>
              <a:t>Temperature</a:t>
            </a:r>
          </a:p>
        </p:txBody>
      </p:sp>
      <p:sp>
        <p:nvSpPr>
          <p:cNvPr id="3" name="Content Placeholder 2"/>
          <p:cNvSpPr>
            <a:spLocks noGrp="1"/>
          </p:cNvSpPr>
          <p:nvPr>
            <p:ph idx="1"/>
          </p:nvPr>
        </p:nvSpPr>
        <p:spPr>
          <a:xfrm>
            <a:off x="1122830" y="2349500"/>
            <a:ext cx="8825659" cy="512233"/>
          </a:xfrm>
        </p:spPr>
        <p:txBody>
          <a:bodyPr>
            <a:normAutofit/>
          </a:bodyPr>
          <a:lstStyle/>
          <a:p>
            <a:r>
              <a:rPr lang="en-US" sz="2000" dirty="0"/>
              <a:t>The average annual temperature in Tubas Governorate is 21 °C.</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875436" y="2861733"/>
            <a:ext cx="7320446" cy="3753148"/>
          </a:xfrm>
          <a:prstGeom prst="rect">
            <a:avLst/>
          </a:prstGeom>
        </p:spPr>
      </p:pic>
    </p:spTree>
    <p:extLst>
      <p:ext uri="{BB962C8B-B14F-4D97-AF65-F5344CB8AC3E}">
        <p14:creationId xmlns:p14="http://schemas.microsoft.com/office/powerpoint/2010/main" val="19397560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776</TotalTime>
  <Words>2571</Words>
  <Application>Microsoft Office PowerPoint</Application>
  <PresentationFormat>Widescreen</PresentationFormat>
  <Paragraphs>413</Paragraphs>
  <Slides>46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Calibri</vt:lpstr>
      <vt:lpstr>Cambria Math</vt:lpstr>
      <vt:lpstr>Century Gothic</vt:lpstr>
      <vt:lpstr>Times New Roman</vt:lpstr>
      <vt:lpstr>Wingdings</vt:lpstr>
      <vt:lpstr>Wingdings 3</vt:lpstr>
      <vt:lpstr>Ion Boardroom</vt:lpstr>
      <vt:lpstr>Development of a Water Master Plan for Tubas Governorate </vt:lpstr>
      <vt:lpstr>CONTENT </vt:lpstr>
      <vt:lpstr>Objectives</vt:lpstr>
      <vt:lpstr>Methodology</vt:lpstr>
      <vt:lpstr>Overview of Tubas Governorate  Location and Area</vt:lpstr>
      <vt:lpstr>Overview of Tubas Governorate  Topography</vt:lpstr>
      <vt:lpstr>Overview of Tubas Governorate  Climate</vt:lpstr>
      <vt:lpstr>Overview of Tubas Governorate Humidity</vt:lpstr>
      <vt:lpstr>Overview of Tubas Governorate Temperature</vt:lpstr>
      <vt:lpstr>Socio-Economic Characteristics</vt:lpstr>
      <vt:lpstr>Water Sources and Effects</vt:lpstr>
      <vt:lpstr>Population and Clustering of the Communities</vt:lpstr>
      <vt:lpstr>PowerPoint Presentation</vt:lpstr>
      <vt:lpstr>Future population</vt:lpstr>
      <vt:lpstr>Supply</vt:lpstr>
      <vt:lpstr>Physical loss in all clusters</vt:lpstr>
      <vt:lpstr>Consumption </vt:lpstr>
      <vt:lpstr>Future Demand</vt:lpstr>
      <vt:lpstr>Gap</vt:lpstr>
      <vt:lpstr>GAP REDUCTION</vt:lpstr>
      <vt:lpstr>Phase One: Short-term Solution Rainwater Harvesting</vt:lpstr>
      <vt:lpstr>Phase One: Short-term Solution Rainwater Harvesting</vt:lpstr>
      <vt:lpstr>Phase One: Short-term Solution Rainwater Harvesting</vt:lpstr>
      <vt:lpstr>Phase Two: Long-Term Solutions  Utilizing Groundwater </vt:lpstr>
      <vt:lpstr>Phase Two: Long-Term Solutions Utilizing Jordan River</vt:lpstr>
      <vt:lpstr>Phase Two: Long-Term Solutions Development of Non-Conventional Water Resources</vt:lpstr>
      <vt:lpstr>The Transmission Pipeline</vt:lpstr>
      <vt:lpstr>The Transmission Pipeline Location and Parameters</vt:lpstr>
      <vt:lpstr>The Transmission Pipeline  Design Criteria and Assumptions</vt:lpstr>
      <vt:lpstr>The Transmission Pipeline Pipes calculations</vt:lpstr>
      <vt:lpstr>Water distribution network for Tayaseer village</vt:lpstr>
      <vt:lpstr>Water distribution network for Tayaseer Location and Physical Characteristics</vt:lpstr>
      <vt:lpstr>Water distribution network for Tayaseer  Demography, Population and Demand</vt:lpstr>
      <vt:lpstr>Water distribution network for Tayaseer Design parameters</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Water distribution network for Tayaseer Design Method</vt:lpstr>
      <vt:lpstr>Recommendations</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Water Master Plan for Tubas Governorate</dc:title>
  <dc:creator>DELL</dc:creator>
  <cp:lastModifiedBy>User</cp:lastModifiedBy>
  <cp:revision>33</cp:revision>
  <dcterms:created xsi:type="dcterms:W3CDTF">2021-06-11T08:40:19Z</dcterms:created>
  <dcterms:modified xsi:type="dcterms:W3CDTF">2021-06-13T05:32:41Z</dcterms:modified>
</cp:coreProperties>
</file>