
<file path=[Content_Types].xml><?xml version="1.0" encoding="utf-8"?>
<Types xmlns="http://schemas.openxmlformats.org/package/2006/content-types">
  <Default Extension="png" ContentType="image/png"/>
  <Default Extension="jpeg" ContentType="image/jpeg"/>
  <Default Extension="JPG" ContentType="image/.jpg"/>
  <Default Extension="gif" ContentType="image/gi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media/image9.webp" ContentType="image/webp"/>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4"/>
  </p:notesMasterIdLst>
  <p:sldIdLst>
    <p:sldId id="256" r:id="rId3"/>
    <p:sldId id="369" r:id="rId5"/>
    <p:sldId id="361" r:id="rId6"/>
    <p:sldId id="303" r:id="rId7"/>
    <p:sldId id="334" r:id="rId8"/>
    <p:sldId id="335" r:id="rId9"/>
    <p:sldId id="382" r:id="rId10"/>
    <p:sldId id="336" r:id="rId11"/>
    <p:sldId id="383" r:id="rId12"/>
    <p:sldId id="388" r:id="rId13"/>
    <p:sldId id="387" r:id="rId14"/>
    <p:sldId id="372" r:id="rId15"/>
    <p:sldId id="389" r:id="rId16"/>
    <p:sldId id="390" r:id="rId17"/>
    <p:sldId id="373" r:id="rId18"/>
    <p:sldId id="391" r:id="rId19"/>
    <p:sldId id="392" r:id="rId20"/>
    <p:sldId id="364" r:id="rId21"/>
    <p:sldId id="362" r:id="rId22"/>
    <p:sldId id="374" r:id="rId23"/>
    <p:sldId id="384" r:id="rId24"/>
    <p:sldId id="385" r:id="rId25"/>
    <p:sldId id="393" r:id="rId26"/>
    <p:sldId id="376" r:id="rId27"/>
    <p:sldId id="381" r:id="rId28"/>
    <p:sldId id="396" r:id="rId29"/>
    <p:sldId id="397" r:id="rId30"/>
    <p:sldId id="399" r:id="rId31"/>
    <p:sldId id="342" r:id="rId32"/>
    <p:sldId id="338" r:id="rId33"/>
    <p:sldId id="402" r:id="rId34"/>
    <p:sldId id="403" r:id="rId35"/>
    <p:sldId id="346" r:id="rId36"/>
    <p:sldId id="370" r:id="rId37"/>
    <p:sldId id="337" r:id="rId38"/>
    <p:sldId id="340" r:id="rId39"/>
    <p:sldId id="339" r:id="rId40"/>
    <p:sldId id="371" r:id="rId41"/>
    <p:sldId id="367" r:id="rId42"/>
    <p:sldId id="368" r:id="rId43"/>
    <p:sldId id="354" r:id="rId44"/>
    <p:sldId id="365" r:id="rId45"/>
    <p:sldId id="375" r:id="rId46"/>
  </p:sldIdLst>
  <p:sldSz cx="9144000" cy="5143500" type="screen16x9"/>
  <p:notesSz cx="6858000" cy="9144000"/>
  <p:embeddedFontLst>
    <p:embeddedFont>
      <p:font typeface="Quattrocento Sans" panose="020B0502050000020003"/>
      <p:regular r:id="rId50"/>
    </p:embeddedFont>
    <p:embeddedFont>
      <p:font typeface="Lora"/>
      <p:regular r:id="rId51"/>
    </p:embeddedFont>
    <p:embeddedFont>
      <p:font typeface="Lora" charset="0"/>
      <p:regular r:id="rId52"/>
    </p:embeddedFont>
    <p:embeddedFont>
      <p:font typeface="Calibri" panose="020F0502020204030204" pitchFamily="3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1689" userDrawn="1">
          <p15:clr>
            <a:srgbClr val="A4A3A4"/>
          </p15:clr>
        </p15:guide>
        <p15:guide id="2" pos="29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AE1"/>
    <a:srgbClr val="E2E45C"/>
    <a:srgbClr val="FFCD00"/>
    <a:srgbClr val="FFFFFF"/>
    <a:srgbClr val="0BFD33"/>
    <a:srgbClr val="66FF33"/>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384" autoAdjust="0"/>
  </p:normalViewPr>
  <p:slideViewPr>
    <p:cSldViewPr snapToGrid="0" showGuides="1">
      <p:cViewPr varScale="1">
        <p:scale>
          <a:sx n="62" d="100"/>
          <a:sy n="62" d="100"/>
        </p:scale>
        <p:origin x="1085" y="58"/>
      </p:cViewPr>
      <p:guideLst>
        <p:guide orient="horz" pos="1689"/>
        <p:guide pos="2904"/>
      </p:guideLst>
    </p:cSldViewPr>
  </p:slideViewPr>
  <p:outlineViewPr>
    <p:cViewPr>
      <p:scale>
        <a:sx n="33" d="100"/>
        <a:sy n="33" d="100"/>
      </p:scale>
      <p:origin x="0" y="-3612"/>
    </p:cViewPr>
  </p:outlin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font" Target="fonts/font7.fntdata"/><Relationship Id="rId55" Type="http://schemas.openxmlformats.org/officeDocument/2006/relationships/font" Target="fonts/font6.fntdata"/><Relationship Id="rId54" Type="http://schemas.openxmlformats.org/officeDocument/2006/relationships/font" Target="fonts/font5.fntdata"/><Relationship Id="rId53" Type="http://schemas.openxmlformats.org/officeDocument/2006/relationships/font" Target="fonts/font4.fntdata"/><Relationship Id="rId52" Type="http://schemas.openxmlformats.org/officeDocument/2006/relationships/font" Target="fonts/font3.fntdata"/><Relationship Id="rId51" Type="http://schemas.openxmlformats.org/officeDocument/2006/relationships/font" Target="fonts/font2.fntdata"/><Relationship Id="rId50" Type="http://schemas.openxmlformats.org/officeDocument/2006/relationships/font" Target="fonts/font1.fntdata"/><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96630" y="2003888"/>
            <a:ext cx="4523700" cy="11598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cxnSp>
        <p:nvCxnSpPr>
          <p:cNvPr id="11" name="Google Shape;11;p2"/>
          <p:cNvCxnSpPr/>
          <p:nvPr/>
        </p:nvCxnSpPr>
        <p:spPr>
          <a:xfrm>
            <a:off x="-6025" y="3676512"/>
            <a:ext cx="9162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117950"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matchingName="Title + 2 columns">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0" y="922668"/>
            <a:ext cx="3878400" cy="4356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35" name="Google Shape;35;p6"/>
          <p:cNvSpPr txBox="1">
            <a:spLocks noGrp="1"/>
          </p:cNvSpPr>
          <p:nvPr>
            <p:ph type="body" idx="1"/>
          </p:nvPr>
        </p:nvSpPr>
        <p:spPr>
          <a:xfrm>
            <a:off x="1381250"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p:txBody>
      </p:sp>
      <p:sp>
        <p:nvSpPr>
          <p:cNvPr id="36" name="Google Shape;36;p6"/>
          <p:cNvSpPr txBox="1">
            <a:spLocks noGrp="1"/>
          </p:cNvSpPr>
          <p:nvPr>
            <p:ph type="body" idx="2"/>
          </p:nvPr>
        </p:nvSpPr>
        <p:spPr>
          <a:xfrm>
            <a:off x="5012916"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p:txBody>
      </p:sp>
      <p:cxnSp>
        <p:nvCxnSpPr>
          <p:cNvPr id="37" name="Google Shape;37;p6"/>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cxnSp>
        <p:nvCxnSpPr>
          <p:cNvPr id="39" name="Google Shape;39;p6"/>
          <p:cNvCxnSpPr/>
          <p:nvPr/>
        </p:nvCxnSpPr>
        <p:spPr>
          <a:xfrm>
            <a:off x="5265650"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381250" y="1616470"/>
            <a:ext cx="6809700" cy="31122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FFCD00"/>
              </a:buClr>
              <a:buSzPts val="2400"/>
              <a:buFont typeface="Quattrocento Sans" panose="020B0502050000020003"/>
              <a:buChar char="◉"/>
              <a:defRPr sz="2400">
                <a:latin typeface="Quattrocento Sans" panose="020B0502050000020003"/>
                <a:ea typeface="Quattrocento Sans" panose="020B0502050000020003"/>
                <a:cs typeface="Quattrocento Sans" panose="020B0502050000020003"/>
                <a:sym typeface="Quattrocento Sans" panose="020B0502050000020003"/>
              </a:defRPr>
            </a:lvl1pPr>
            <a:lvl2pPr marL="914400" lvl="1" indent="-355600">
              <a:spcBef>
                <a:spcPts val="0"/>
              </a:spcBef>
              <a:spcAft>
                <a:spcPts val="0"/>
              </a:spcAft>
              <a:buClr>
                <a:srgbClr val="FFCD00"/>
              </a:buClr>
              <a:buSzPts val="2000"/>
              <a:buFont typeface="Quattrocento Sans" panose="020B0502050000020003"/>
              <a:buChar char="○"/>
              <a:defRPr sz="2000">
                <a:latin typeface="Quattrocento Sans" panose="020B0502050000020003"/>
                <a:ea typeface="Quattrocento Sans" panose="020B0502050000020003"/>
                <a:cs typeface="Quattrocento Sans" panose="020B0502050000020003"/>
                <a:sym typeface="Quattrocento Sans" panose="020B0502050000020003"/>
              </a:defRPr>
            </a:lvl2pPr>
            <a:lvl3pPr marL="1371600" lvl="2" indent="-355600">
              <a:spcBef>
                <a:spcPts val="0"/>
              </a:spcBef>
              <a:spcAft>
                <a:spcPts val="0"/>
              </a:spcAft>
              <a:buClr>
                <a:srgbClr val="FFCD00"/>
              </a:buClr>
              <a:buSzPts val="2000"/>
              <a:buFont typeface="Quattrocento Sans" panose="020B0502050000020003"/>
              <a:buChar char="■"/>
              <a:defRPr sz="2000">
                <a:latin typeface="Quattrocento Sans" panose="020B0502050000020003"/>
                <a:ea typeface="Quattrocento Sans" panose="020B0502050000020003"/>
                <a:cs typeface="Quattrocento Sans" panose="020B0502050000020003"/>
                <a:sym typeface="Quattrocento Sans" panose="020B0502050000020003"/>
              </a:defRPr>
            </a:lvl3pPr>
            <a:lvl4pPr marL="1828800" lvl="3"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4pPr>
            <a:lvl5pPr marL="2286000" lvl="4"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5pPr>
            <a:lvl6pPr marL="2743200" lvl="5"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6pPr>
            <a:lvl7pPr marL="3200400" lvl="6"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7pPr>
            <a:lvl8pPr marL="3657600" lvl="7"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8pPr>
            <a:lvl9pPr marL="4114800" lvl="8" indent="-342900">
              <a:spcBef>
                <a:spcPts val="0"/>
              </a:spcBef>
              <a:spcAft>
                <a:spcPts val="0"/>
              </a:spcAft>
              <a:buClr>
                <a:srgbClr val="FFCD00"/>
              </a:buClr>
              <a:buSzPts val="1800"/>
              <a:buFont typeface="Quattrocento Sans" panose="020B0502050000020003"/>
              <a:buChar char="■"/>
              <a:defRPr sz="1800">
                <a:latin typeface="Quattrocento Sans" panose="020B0502050000020003"/>
                <a:ea typeface="Quattrocento Sans" panose="020B0502050000020003"/>
                <a:cs typeface="Quattrocento Sans" panose="020B0502050000020003"/>
                <a:sym typeface="Quattrocento Sans" panose="020B0502050000020003"/>
              </a:defRPr>
            </a:lvl9pPr>
          </a:lstStyle>
          <a:p/>
        </p:txBody>
      </p:sp>
      <p:sp>
        <p:nvSpPr>
          <p:cNvPr id="7" name="Google Shape;7;p1"/>
          <p:cNvSpPr txBox="1">
            <a:spLocks noGrp="1"/>
          </p:cNvSpPr>
          <p:nvPr>
            <p:ph type="title"/>
          </p:nvPr>
        </p:nvSpPr>
        <p:spPr>
          <a:xfrm>
            <a:off x="1381250" y="937117"/>
            <a:ext cx="6809700" cy="4356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SzPts val="2000"/>
              <a:buFont typeface="Lora"/>
              <a:buNone/>
              <a:defRPr sz="2000" b="1">
                <a:latin typeface="Lora"/>
                <a:ea typeface="Lora"/>
                <a:cs typeface="Lora"/>
                <a:sym typeface="Lora"/>
              </a:defRPr>
            </a:lvl1pPr>
            <a:lvl2pPr lvl="1">
              <a:spcBef>
                <a:spcPts val="0"/>
              </a:spcBef>
              <a:spcAft>
                <a:spcPts val="0"/>
              </a:spcAft>
              <a:buSzPts val="2000"/>
              <a:buFont typeface="Lora"/>
              <a:buNone/>
              <a:defRPr sz="2000" b="1">
                <a:latin typeface="Lora"/>
                <a:ea typeface="Lora"/>
                <a:cs typeface="Lora"/>
                <a:sym typeface="Lora"/>
              </a:defRPr>
            </a:lvl2pPr>
            <a:lvl3pPr lvl="2">
              <a:spcBef>
                <a:spcPts val="0"/>
              </a:spcBef>
              <a:spcAft>
                <a:spcPts val="0"/>
              </a:spcAft>
              <a:buSzPts val="2000"/>
              <a:buFont typeface="Lora"/>
              <a:buNone/>
              <a:defRPr sz="2000" b="1">
                <a:latin typeface="Lora"/>
                <a:ea typeface="Lora"/>
                <a:cs typeface="Lora"/>
                <a:sym typeface="Lora"/>
              </a:defRPr>
            </a:lvl3pPr>
            <a:lvl4pPr lvl="3">
              <a:spcBef>
                <a:spcPts val="0"/>
              </a:spcBef>
              <a:spcAft>
                <a:spcPts val="0"/>
              </a:spcAft>
              <a:buSzPts val="2000"/>
              <a:buFont typeface="Lora"/>
              <a:buNone/>
              <a:defRPr sz="2000" b="1">
                <a:latin typeface="Lora"/>
                <a:ea typeface="Lora"/>
                <a:cs typeface="Lora"/>
                <a:sym typeface="Lora"/>
              </a:defRPr>
            </a:lvl4pPr>
            <a:lvl5pPr lvl="4">
              <a:spcBef>
                <a:spcPts val="0"/>
              </a:spcBef>
              <a:spcAft>
                <a:spcPts val="0"/>
              </a:spcAft>
              <a:buSzPts val="2000"/>
              <a:buFont typeface="Lora"/>
              <a:buNone/>
              <a:defRPr sz="2000" b="1">
                <a:latin typeface="Lora"/>
                <a:ea typeface="Lora"/>
                <a:cs typeface="Lora"/>
                <a:sym typeface="Lora"/>
              </a:defRPr>
            </a:lvl5pPr>
            <a:lvl6pPr lvl="5">
              <a:spcBef>
                <a:spcPts val="0"/>
              </a:spcBef>
              <a:spcAft>
                <a:spcPts val="0"/>
              </a:spcAft>
              <a:buSzPts val="2000"/>
              <a:buFont typeface="Lora"/>
              <a:buNone/>
              <a:defRPr sz="2000" b="1">
                <a:latin typeface="Lora"/>
                <a:ea typeface="Lora"/>
                <a:cs typeface="Lora"/>
                <a:sym typeface="Lora"/>
              </a:defRPr>
            </a:lvl6pPr>
            <a:lvl7pPr lvl="6">
              <a:spcBef>
                <a:spcPts val="0"/>
              </a:spcBef>
              <a:spcAft>
                <a:spcPts val="0"/>
              </a:spcAft>
              <a:buSzPts val="2000"/>
              <a:buFont typeface="Lora"/>
              <a:buNone/>
              <a:defRPr sz="2000" b="1">
                <a:latin typeface="Lora"/>
                <a:ea typeface="Lora"/>
                <a:cs typeface="Lora"/>
                <a:sym typeface="Lora"/>
              </a:defRPr>
            </a:lvl7pPr>
            <a:lvl8pPr lvl="7">
              <a:spcBef>
                <a:spcPts val="0"/>
              </a:spcBef>
              <a:spcAft>
                <a:spcPts val="0"/>
              </a:spcAft>
              <a:buSzPts val="2000"/>
              <a:buFont typeface="Lora"/>
              <a:buNone/>
              <a:defRPr sz="2000" b="1">
                <a:latin typeface="Lora"/>
                <a:ea typeface="Lora"/>
                <a:cs typeface="Lora"/>
                <a:sym typeface="Lora"/>
              </a:defRPr>
            </a:lvl8pPr>
            <a:lvl9pPr lvl="8">
              <a:spcBef>
                <a:spcPts val="0"/>
              </a:spcBef>
              <a:spcAft>
                <a:spcPts val="0"/>
              </a:spcAft>
              <a:buSzPts val="2000"/>
              <a:buFont typeface="Lora"/>
              <a:buNone/>
              <a:defRPr sz="2000" b="1">
                <a:latin typeface="Lora"/>
                <a:ea typeface="Lora"/>
                <a:cs typeface="Lora"/>
                <a:sym typeface="Lora"/>
              </a:defRPr>
            </a:lvl9pPr>
          </a:lstStyle>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hyperlink" Target="mailto:m.abuabiah@najah.edu" TargetMode="Externa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webp"/><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webp"/><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jpe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GIF"/><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19.jpe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GIF"/></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GIF"/><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xml"/><Relationship Id="rId3" Type="http://schemas.microsoft.com/office/2007/relationships/hdphoto" Target="../media/image28.wdp"/><Relationship Id="rId2" Type="http://schemas.openxmlformats.org/officeDocument/2006/relationships/image" Target="../media/image27.png"/><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GIF"/><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GIF"/><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GIF"/><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GIF"/><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8.GIF"/><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web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2" name="Google Shape;72;p12"/>
          <p:cNvGrpSpPr/>
          <p:nvPr/>
        </p:nvGrpSpPr>
        <p:grpSpPr>
          <a:xfrm>
            <a:off x="1292131" y="3481732"/>
            <a:ext cx="215966"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4" name="Rectangle 3"/>
          <p:cNvSpPr/>
          <p:nvPr/>
        </p:nvSpPr>
        <p:spPr>
          <a:xfrm>
            <a:off x="201805" y="3921566"/>
            <a:ext cx="2926406" cy="954107"/>
          </a:xfrm>
          <a:prstGeom prst="rect">
            <a:avLst/>
          </a:prstGeom>
        </p:spPr>
        <p:txBody>
          <a:bodyPr wrap="square">
            <a:spAutoFit/>
          </a:bodyPr>
          <a:lstStyle/>
          <a:p>
            <a:r>
              <a:rPr lang="en-US" dirty="0">
                <a:latin typeface="Arial" panose="020B0604020202020204" pitchFamily="34" charset="0"/>
              </a:rPr>
              <a:t>DONE BY:</a:t>
            </a:r>
            <a:endParaRPr lang="en-US" dirty="0">
              <a:latin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rPr>
              <a:t>Waleed Qartallo</a:t>
            </a:r>
            <a:endParaRPr lang="en-US" b="1" dirty="0">
              <a:latin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rPr>
              <a:t>Adnan Abutahnat</a:t>
            </a:r>
            <a:endParaRPr lang="en-US" b="1" dirty="0">
              <a:latin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rPr>
              <a:t>Taha Qanazeh</a:t>
            </a:r>
            <a:endParaRPr lang="en-US" b="1" dirty="0">
              <a:latin typeface="Arial" panose="020B0604020202020204" pitchFamily="34" charset="0"/>
            </a:endParaRPr>
          </a:p>
        </p:txBody>
      </p:sp>
      <p:sp>
        <p:nvSpPr>
          <p:cNvPr id="5" name="Rectangle 4"/>
          <p:cNvSpPr/>
          <p:nvPr/>
        </p:nvSpPr>
        <p:spPr>
          <a:xfrm>
            <a:off x="5711484" y="3936181"/>
            <a:ext cx="2516287" cy="738664"/>
          </a:xfrm>
          <a:prstGeom prst="rect">
            <a:avLst/>
          </a:prstGeom>
        </p:spPr>
        <p:txBody>
          <a:bodyPr wrap="square">
            <a:spAutoFit/>
          </a:bodyPr>
          <a:lstStyle/>
          <a:p>
            <a:r>
              <a:rPr lang="en-US" dirty="0">
                <a:latin typeface="Arial" panose="020B0604020202020204" pitchFamily="34" charset="0"/>
              </a:rPr>
              <a:t>SUPERVISOR:</a:t>
            </a:r>
            <a:endParaRPr lang="en-US" dirty="0">
              <a:latin typeface="Arial" panose="020B0604020202020204" pitchFamily="34" charset="0"/>
            </a:endParaRPr>
          </a:p>
          <a:p>
            <a:r>
              <a:rPr lang="en-US" b="1" dirty="0"/>
              <a:t>Dr. Mohammad Abuabiah</a:t>
            </a:r>
            <a:endParaRPr lang="en-US" b="1" dirty="0">
              <a:latin typeface="Arial" panose="020B0604020202020204" pitchFamily="34" charset="0"/>
            </a:endParaRPr>
          </a:p>
          <a:p>
            <a:r>
              <a:rPr lang="en-US" dirty="0">
                <a:hlinkClick r:id="rId1"/>
              </a:rPr>
              <a:t>m.abuabiah@najah.edu</a:t>
            </a:r>
            <a:endParaRPr lang="en-US" dirty="0"/>
          </a:p>
        </p:txBody>
      </p:sp>
      <p:sp>
        <p:nvSpPr>
          <p:cNvPr id="6" name="TextBox 5"/>
          <p:cNvSpPr txBox="1"/>
          <p:nvPr/>
        </p:nvSpPr>
        <p:spPr>
          <a:xfrm>
            <a:off x="916229" y="1482151"/>
            <a:ext cx="7311542" cy="569387"/>
          </a:xfrm>
          <a:prstGeom prst="rect">
            <a:avLst/>
          </a:prstGeom>
          <a:noFill/>
        </p:spPr>
        <p:txBody>
          <a:bodyPr wrap="square" rtlCol="0">
            <a:spAutoFit/>
          </a:bodyPr>
          <a:lstStyle/>
          <a:p>
            <a:pPr algn="ctr"/>
            <a:r>
              <a:rPr lang="en-US" sz="2000" b="1" u="sng" dirty="0">
                <a:latin typeface="Lora" charset="0"/>
              </a:rPr>
              <a:t>Graduation Project 2</a:t>
            </a:r>
            <a:endParaRPr lang="en-US" sz="2000" b="1" u="sng" dirty="0">
              <a:latin typeface="Lora" charset="0"/>
            </a:endParaRPr>
          </a:p>
          <a:p>
            <a:pPr algn="ctr"/>
            <a:endParaRPr lang="en-US" sz="1100" b="1" u="sng" dirty="0">
              <a:latin typeface="Lora" charset="0"/>
            </a:endParaRPr>
          </a:p>
        </p:txBody>
      </p:sp>
      <p:sp>
        <p:nvSpPr>
          <p:cNvPr id="2" name="TextBox 1"/>
          <p:cNvSpPr txBox="1"/>
          <p:nvPr/>
        </p:nvSpPr>
        <p:spPr>
          <a:xfrm>
            <a:off x="1809419" y="170230"/>
            <a:ext cx="5278582" cy="1200329"/>
          </a:xfrm>
          <a:prstGeom prst="rect">
            <a:avLst/>
          </a:prstGeom>
          <a:noFill/>
        </p:spPr>
        <p:txBody>
          <a:bodyPr wrap="square" rtlCol="0">
            <a:spAutoFit/>
          </a:bodyPr>
          <a:lstStyle/>
          <a:p>
            <a:pPr algn="ctr">
              <a:lnSpc>
                <a:spcPct val="150000"/>
              </a:lnSpc>
            </a:pPr>
            <a:r>
              <a:rPr lang="en-US" sz="1600" b="1" dirty="0">
                <a:latin typeface="Times New Roman" panose="02020603050405020304" pitchFamily="18" charset="0"/>
                <a:cs typeface="Times New Roman" panose="02020603050405020304" pitchFamily="18" charset="0"/>
              </a:rPr>
              <a:t>AN-Najah National University</a:t>
            </a:r>
            <a:endParaRPr lang="en-US" sz="1600" b="1" dirty="0">
              <a:latin typeface="Times New Roman" panose="02020603050405020304" pitchFamily="18" charset="0"/>
              <a:cs typeface="Times New Roman" panose="02020603050405020304" pitchFamily="18" charset="0"/>
            </a:endParaRPr>
          </a:p>
          <a:p>
            <a:pPr algn="ctr">
              <a:lnSpc>
                <a:spcPct val="150000"/>
              </a:lnSpc>
            </a:pPr>
            <a:r>
              <a:rPr lang="en-US" sz="1600" b="1" dirty="0">
                <a:latin typeface="Times New Roman" panose="02020603050405020304" pitchFamily="18" charset="0"/>
                <a:cs typeface="Times New Roman" panose="02020603050405020304" pitchFamily="18" charset="0"/>
              </a:rPr>
              <a:t>Faculty of Engineering &amp; Information Technology</a:t>
            </a:r>
            <a:endParaRPr lang="en-US" sz="1600" b="1" dirty="0">
              <a:latin typeface="Times New Roman" panose="02020603050405020304" pitchFamily="18" charset="0"/>
              <a:cs typeface="Times New Roman" panose="02020603050405020304" pitchFamily="18" charset="0"/>
            </a:endParaRPr>
          </a:p>
          <a:p>
            <a:pPr algn="ctr">
              <a:lnSpc>
                <a:spcPct val="150000"/>
              </a:lnSpc>
            </a:pPr>
            <a:r>
              <a:rPr lang="en-US" sz="1600" b="1" dirty="0">
                <a:latin typeface="Times New Roman" panose="02020603050405020304" pitchFamily="18" charset="0"/>
                <a:cs typeface="Times New Roman" panose="02020603050405020304" pitchFamily="18" charset="0"/>
              </a:rPr>
              <a:t>Mechanical and Mechatronics Engineering Department</a:t>
            </a:r>
            <a:endParaRPr lang="en-US" sz="16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3535521" y="4137009"/>
            <a:ext cx="979755" cy="307777"/>
          </a:xfrm>
          <a:prstGeom prst="rect">
            <a:avLst/>
          </a:prstGeom>
          <a:noFill/>
        </p:spPr>
        <p:txBody>
          <a:bodyPr wrap="none" rtlCol="0">
            <a:spAutoFit/>
          </a:bodyPr>
          <a:lstStyle/>
          <a:p>
            <a:r>
              <a:rPr lang="en-US" b="1" dirty="0"/>
              <a:t>6/25</a:t>
            </a:r>
            <a:r>
              <a:rPr lang="ar-JO" b="1" dirty="0"/>
              <a:t>/</a:t>
            </a:r>
            <a:r>
              <a:rPr lang="en-US" b="1" dirty="0"/>
              <a:t>2025</a:t>
            </a:r>
            <a:endParaRPr lang="en-US" b="1" dirty="0"/>
          </a:p>
        </p:txBody>
      </p:sp>
      <p:pic>
        <p:nvPicPr>
          <p:cNvPr id="17" name="Picture 16"/>
          <p:cNvPicPr>
            <a:picLocks noChangeAspect="1"/>
          </p:cNvPicPr>
          <p:nvPr/>
        </p:nvPicPr>
        <p:blipFill>
          <a:blip r:embed="rId2"/>
          <a:stretch>
            <a:fillRect/>
          </a:stretch>
        </p:blipFill>
        <p:spPr>
          <a:xfrm>
            <a:off x="8239582" y="90375"/>
            <a:ext cx="801857" cy="801857"/>
          </a:xfrm>
          <a:prstGeom prst="rect">
            <a:avLst/>
          </a:prstGeom>
        </p:spPr>
      </p:pic>
      <p:sp>
        <p:nvSpPr>
          <p:cNvPr id="21" name="TextBox 20"/>
          <p:cNvSpPr txBox="1"/>
          <p:nvPr/>
        </p:nvSpPr>
        <p:spPr>
          <a:xfrm>
            <a:off x="978989" y="1952524"/>
            <a:ext cx="7271348" cy="156966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a:buNone/>
              <a:defRPr/>
            </a:pPr>
            <a:r>
              <a:rPr kumimoji="0" lang="en-US" sz="3200" b="1" i="0" u="none" strike="noStrike" kern="0" cap="none" spc="0" normalizeH="0" baseline="0" noProof="0" dirty="0">
                <a:ln>
                  <a:noFill/>
                </a:ln>
                <a:solidFill>
                  <a:srgbClr val="000000"/>
                </a:solidFill>
                <a:effectLst/>
                <a:uLnTx/>
                <a:uFillTx/>
                <a:latin typeface="Lora" charset="0"/>
                <a:cs typeface="Arial" panose="020B0604020202020204"/>
                <a:sym typeface="Arial" panose="020B0604020202020204"/>
              </a:rPr>
              <a:t>Integrating Automation Systems into Pharmaceutical Machinery for Enhanced Efficiency</a:t>
            </a:r>
            <a:endParaRPr kumimoji="0" lang="en-US" sz="3200" b="0" i="0" u="none" strike="noStrike" kern="0" cap="none" spc="0" normalizeH="0" baseline="0" noProof="0" dirty="0">
              <a:ln>
                <a:noFill/>
              </a:ln>
              <a:solidFill>
                <a:srgbClr val="000000"/>
              </a:solidFill>
              <a:effectLst/>
              <a:uLnTx/>
              <a:uFillTx/>
              <a:latin typeface="Lora" charset="0"/>
              <a:cs typeface="Arial" panose="020B0604020202020204"/>
              <a:sym typeface="Arial" panose="020B0604020202020204"/>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a:t>
            </a:r>
            <a:r>
              <a:rPr lang="en-US" sz="2400" dirty="0">
                <a:sym typeface="Times New Roman" panose="02020603050405020304"/>
              </a:rPr>
              <a:t>Components</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smtClean="0"/>
              <a:t>9</a:t>
            </a:r>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4" name="Picture 3"/>
          <p:cNvPicPr>
            <a:picLocks noChangeAspect="1"/>
          </p:cNvPicPr>
          <p:nvPr/>
        </p:nvPicPr>
        <p:blipFill>
          <a:blip r:embed="rId2">
            <a:alphaModFix amt="20000"/>
          </a:blip>
          <a:stretch>
            <a:fillRect/>
          </a:stretch>
        </p:blipFill>
        <p:spPr>
          <a:xfrm>
            <a:off x="5823850" y="2129929"/>
            <a:ext cx="2189501" cy="2189501"/>
          </a:xfrm>
          <a:prstGeom prst="rect">
            <a:avLst/>
          </a:prstGeom>
        </p:spPr>
      </p:pic>
      <p:sp>
        <p:nvSpPr>
          <p:cNvPr id="8" name="Google Shape;221;p18"/>
          <p:cNvSpPr txBox="1"/>
          <p:nvPr/>
        </p:nvSpPr>
        <p:spPr>
          <a:xfrm>
            <a:off x="242725" y="1526740"/>
            <a:ext cx="4204800" cy="47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Variable Frequency Driver (VFD)</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10" name="Google Shape;221;p18"/>
          <p:cNvSpPr txBox="1"/>
          <p:nvPr/>
        </p:nvSpPr>
        <p:spPr>
          <a:xfrm>
            <a:off x="4462515" y="1522771"/>
            <a:ext cx="4474230" cy="51209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bg1">
                    <a:lumMod val="85000"/>
                  </a:schemeClr>
                </a:solidFill>
                <a:latin typeface="Times New Roman" panose="02020603050405020304"/>
                <a:ea typeface="Times New Roman" panose="02020603050405020304"/>
                <a:cs typeface="Times New Roman" panose="02020603050405020304"/>
                <a:sym typeface="Times New Roman" panose="02020603050405020304"/>
              </a:rPr>
              <a:t>Programmable Logic Controller (PLC)</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3" name="Picture 2" descr="vfd"/>
          <p:cNvPicPr>
            <a:picLocks noChangeAspect="1"/>
          </p:cNvPicPr>
          <p:nvPr/>
        </p:nvPicPr>
        <p:blipFill>
          <a:blip r:embed="rId3"/>
          <a:srcRect t="10780" b="11786"/>
          <a:stretch>
            <a:fillRect/>
          </a:stretch>
        </p:blipFill>
        <p:spPr>
          <a:xfrm>
            <a:off x="403225" y="1953260"/>
            <a:ext cx="3883025" cy="275717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a:t>
            </a:r>
            <a:r>
              <a:rPr lang="en-US" sz="2400" dirty="0">
                <a:sym typeface="Times New Roman" panose="02020603050405020304"/>
              </a:rPr>
              <a:t>Components</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smtClean="0"/>
              <a:t>9</a:t>
            </a:r>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4" name="Picture 3"/>
          <p:cNvPicPr>
            <a:picLocks noChangeAspect="1"/>
          </p:cNvPicPr>
          <p:nvPr/>
        </p:nvPicPr>
        <p:blipFill>
          <a:blip r:embed="rId2"/>
          <a:srcRect b="5018"/>
          <a:stretch>
            <a:fillRect/>
          </a:stretch>
        </p:blipFill>
        <p:spPr>
          <a:xfrm>
            <a:off x="5165725" y="2005965"/>
            <a:ext cx="2847340" cy="2704465"/>
          </a:xfrm>
          <a:prstGeom prst="rect">
            <a:avLst/>
          </a:prstGeom>
        </p:spPr>
      </p:pic>
      <p:sp>
        <p:nvSpPr>
          <p:cNvPr id="8" name="Google Shape;221;p18"/>
          <p:cNvSpPr txBox="1"/>
          <p:nvPr/>
        </p:nvSpPr>
        <p:spPr>
          <a:xfrm>
            <a:off x="242725" y="1526740"/>
            <a:ext cx="4204800" cy="47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lgn="l">
              <a:buSzPts val="1800"/>
            </a:pPr>
            <a:r>
              <a:rPr lang="en-US" sz="1800" b="1" dirty="0">
                <a:solidFill>
                  <a:schemeClr val="bg1">
                    <a:lumMod val="85000"/>
                  </a:schemeClr>
                </a:solidFill>
                <a:latin typeface="Times New Roman" panose="02020603050405020304"/>
                <a:ea typeface="Times New Roman" panose="02020603050405020304"/>
                <a:cs typeface="Times New Roman" panose="02020603050405020304"/>
                <a:sym typeface="Times New Roman" panose="02020603050405020304"/>
              </a:rPr>
              <a:t>Variable Frequency Driver (VFD)</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10" name="Google Shape;221;p18"/>
          <p:cNvSpPr txBox="1"/>
          <p:nvPr/>
        </p:nvSpPr>
        <p:spPr>
          <a:xfrm>
            <a:off x="4462515" y="1522771"/>
            <a:ext cx="4474230" cy="51209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sym typeface="Times New Roman" panose="02020603050405020304"/>
              </a:rPr>
              <a:t>Programmable Logic Controller (PLC)</a:t>
            </a:r>
            <a:endPar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sym typeface="Times New Roman" panose="02020603050405020304"/>
            </a:endParaRPr>
          </a:p>
        </p:txBody>
      </p:sp>
      <p:pic>
        <p:nvPicPr>
          <p:cNvPr id="3" name="Picture 2" descr="vfd"/>
          <p:cNvPicPr>
            <a:picLocks noChangeAspect="1"/>
          </p:cNvPicPr>
          <p:nvPr/>
        </p:nvPicPr>
        <p:blipFill>
          <a:blip r:embed="rId3">
            <a:alphaModFix amt="20000"/>
          </a:blip>
          <a:stretch>
            <a:fillRect/>
          </a:stretch>
        </p:blipFill>
        <p:spPr>
          <a:xfrm>
            <a:off x="1327150" y="1937385"/>
            <a:ext cx="2807335" cy="25742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852" y="908963"/>
            <a:ext cx="3878400" cy="435600"/>
          </a:xfrm>
        </p:spPr>
        <p:txBody>
          <a:bodyPr/>
          <a:lstStyle/>
          <a:p>
            <a:r>
              <a:rPr lang="en-US" sz="2400" dirty="0"/>
              <a:t>Sensors</a:t>
            </a:r>
            <a:endParaRPr lang="en-US" sz="2400"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0</a:t>
            </a:r>
            <a:r>
              <a:rPr lang="en-GB" dirty="0"/>
              <a:t>/20</a:t>
            </a:r>
            <a:endParaRPr lang="en-GB" dirty="0"/>
          </a:p>
        </p:txBody>
      </p:sp>
      <p:sp>
        <p:nvSpPr>
          <p:cNvPr id="4" name="Text Placeholder 3"/>
          <p:cNvSpPr>
            <a:spLocks noGrp="1"/>
          </p:cNvSpPr>
          <p:nvPr>
            <p:ph type="body" idx="1"/>
          </p:nvPr>
        </p:nvSpPr>
        <p:spPr>
          <a:xfrm>
            <a:off x="1097915" y="1316990"/>
            <a:ext cx="2905125" cy="617220"/>
          </a:xfrm>
        </p:spPr>
        <p:txBody>
          <a:bodyPr/>
          <a:lstStyle/>
          <a:p>
            <a:pPr algn="just"/>
            <a:r>
              <a:rPr lang="en-US" altLang="en-US" sz="1800" b="1" dirty="0">
                <a:solidFill>
                  <a:schemeClr val="dk1"/>
                </a:solidFill>
                <a:latin typeface="Times New Roman" panose="02020603050405020304"/>
                <a:ea typeface="Times New Roman" panose="02020603050405020304"/>
                <a:cs typeface="Times New Roman" panose="02020603050405020304"/>
              </a:rPr>
              <a:t>Pressure transmitter</a:t>
            </a:r>
            <a:endParaRPr lang="en-US" altLang="en-US" sz="1800" b="1" dirty="0">
              <a:solidFill>
                <a:schemeClr val="dk1"/>
              </a:solidFill>
              <a:latin typeface="Times New Roman" panose="02020603050405020304"/>
              <a:ea typeface="Times New Roman" panose="02020603050405020304"/>
              <a:cs typeface="Times New Roman" panose="02020603050405020304"/>
            </a:endParaRPr>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6" name="Picture 5"/>
          <p:cNvPicPr>
            <a:picLocks noChangeAspect="1"/>
          </p:cNvPicPr>
          <p:nvPr/>
        </p:nvPicPr>
        <p:blipFill>
          <a:blip r:embed="rId2"/>
          <a:stretch>
            <a:fillRect/>
          </a:stretch>
        </p:blipFill>
        <p:spPr>
          <a:xfrm>
            <a:off x="5797638" y="2050195"/>
            <a:ext cx="1800000" cy="2400000"/>
          </a:xfrm>
          <a:prstGeom prst="rect">
            <a:avLst/>
          </a:prstGeom>
        </p:spPr>
      </p:pic>
      <p:sp>
        <p:nvSpPr>
          <p:cNvPr id="7" name="Text Placeholder 3"/>
          <p:cNvSpPr txBox="1"/>
          <p:nvPr/>
        </p:nvSpPr>
        <p:spPr>
          <a:xfrm>
            <a:off x="5367754" y="1344444"/>
            <a:ext cx="2778557" cy="6170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sz="1800" b="1" dirty="0">
                <a:solidFill>
                  <a:schemeClr val="dk1"/>
                </a:solidFill>
                <a:latin typeface="Times New Roman" panose="02020603050405020304"/>
                <a:ea typeface="Times New Roman" panose="02020603050405020304"/>
                <a:cs typeface="Times New Roman" panose="02020603050405020304"/>
              </a:rPr>
              <a:t>RTD sensor (pt100)</a:t>
            </a:r>
            <a:endParaRPr lang="en-US" sz="1800" b="1" dirty="0">
              <a:solidFill>
                <a:schemeClr val="dk1"/>
              </a:solidFill>
              <a:latin typeface="Times New Roman" panose="02020603050405020304"/>
              <a:ea typeface="Times New Roman" panose="02020603050405020304"/>
              <a:cs typeface="Times New Roman" panose="02020603050405020304"/>
            </a:endParaRPr>
          </a:p>
        </p:txBody>
      </p:sp>
      <p:pic>
        <p:nvPicPr>
          <p:cNvPr id="3" name="Picture 2" descr="tps20 (1)"/>
          <p:cNvPicPr>
            <a:picLocks noChangeAspect="1"/>
          </p:cNvPicPr>
          <p:nvPr/>
        </p:nvPicPr>
        <p:blipFill>
          <a:blip r:embed="rId3"/>
          <a:stretch>
            <a:fillRect/>
          </a:stretch>
        </p:blipFill>
        <p:spPr>
          <a:xfrm>
            <a:off x="1532255" y="2050415"/>
            <a:ext cx="2143125" cy="214312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852" y="908963"/>
            <a:ext cx="3878400" cy="435600"/>
          </a:xfrm>
        </p:spPr>
        <p:txBody>
          <a:bodyPr/>
          <a:lstStyle/>
          <a:p>
            <a:r>
              <a:rPr lang="en-US" sz="2400" dirty="0"/>
              <a:t>Sensors</a:t>
            </a:r>
            <a:endParaRPr lang="en-US" sz="2400"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0</a:t>
            </a:r>
            <a:r>
              <a:rPr lang="en-GB" dirty="0"/>
              <a:t>/20</a:t>
            </a:r>
            <a:endParaRPr lang="en-GB" dirty="0"/>
          </a:p>
        </p:txBody>
      </p:sp>
      <p:sp>
        <p:nvSpPr>
          <p:cNvPr id="4" name="Text Placeholder 3"/>
          <p:cNvSpPr>
            <a:spLocks noGrp="1"/>
          </p:cNvSpPr>
          <p:nvPr>
            <p:ph type="body" idx="1"/>
          </p:nvPr>
        </p:nvSpPr>
        <p:spPr>
          <a:xfrm>
            <a:off x="1097915" y="1316990"/>
            <a:ext cx="2905125" cy="617220"/>
          </a:xfrm>
        </p:spPr>
        <p:txBody>
          <a:bodyPr/>
          <a:lstStyle/>
          <a:p>
            <a:pPr algn="just"/>
            <a:r>
              <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Pressure transmitter</a:t>
            </a:r>
            <a:endPar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6" name="Picture 5"/>
          <p:cNvPicPr>
            <a:picLocks noChangeAspect="1"/>
          </p:cNvPicPr>
          <p:nvPr/>
        </p:nvPicPr>
        <p:blipFill>
          <a:blip r:embed="rId2">
            <a:alphaModFix amt="20000"/>
          </a:blip>
          <a:stretch>
            <a:fillRect/>
          </a:stretch>
        </p:blipFill>
        <p:spPr>
          <a:xfrm>
            <a:off x="5797638" y="2050195"/>
            <a:ext cx="1800000" cy="2400000"/>
          </a:xfrm>
          <a:prstGeom prst="rect">
            <a:avLst/>
          </a:prstGeom>
        </p:spPr>
      </p:pic>
      <p:sp>
        <p:nvSpPr>
          <p:cNvPr id="7" name="Text Placeholder 3"/>
          <p:cNvSpPr txBox="1"/>
          <p:nvPr/>
        </p:nvSpPr>
        <p:spPr>
          <a:xfrm>
            <a:off x="5367754" y="1344444"/>
            <a:ext cx="2778557" cy="6170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sz="1800" b="1" dirty="0">
                <a:solidFill>
                  <a:schemeClr val="bg1">
                    <a:lumMod val="85000"/>
                  </a:schemeClr>
                </a:solidFill>
                <a:latin typeface="Times New Roman" panose="02020603050405020304"/>
                <a:ea typeface="Times New Roman" panose="02020603050405020304"/>
                <a:cs typeface="Times New Roman" panose="02020603050405020304"/>
              </a:rPr>
              <a:t>RTD sensor (pt100)</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pic>
        <p:nvPicPr>
          <p:cNvPr id="3" name="Picture 2" descr="tps20 (1)"/>
          <p:cNvPicPr>
            <a:picLocks noChangeAspect="1"/>
          </p:cNvPicPr>
          <p:nvPr/>
        </p:nvPicPr>
        <p:blipFill>
          <a:blip r:embed="rId3"/>
          <a:stretch>
            <a:fillRect/>
          </a:stretch>
        </p:blipFill>
        <p:spPr>
          <a:xfrm>
            <a:off x="1432560" y="1995805"/>
            <a:ext cx="2692400" cy="26924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852" y="908963"/>
            <a:ext cx="3878400" cy="435600"/>
          </a:xfrm>
        </p:spPr>
        <p:txBody>
          <a:bodyPr/>
          <a:lstStyle/>
          <a:p>
            <a:r>
              <a:rPr lang="en-US" sz="2400" dirty="0"/>
              <a:t>Sensors</a:t>
            </a:r>
            <a:endParaRPr lang="en-US" sz="2400"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0</a:t>
            </a:r>
            <a:r>
              <a:rPr lang="en-GB" dirty="0"/>
              <a:t>/20</a:t>
            </a:r>
            <a:endParaRPr lang="en-GB" dirty="0"/>
          </a:p>
        </p:txBody>
      </p:sp>
      <p:sp>
        <p:nvSpPr>
          <p:cNvPr id="4" name="Text Placeholder 3"/>
          <p:cNvSpPr>
            <a:spLocks noGrp="1"/>
          </p:cNvSpPr>
          <p:nvPr>
            <p:ph type="body" idx="1"/>
          </p:nvPr>
        </p:nvSpPr>
        <p:spPr>
          <a:xfrm>
            <a:off x="1097915" y="1316990"/>
            <a:ext cx="2905125" cy="617220"/>
          </a:xfrm>
        </p:spPr>
        <p:txBody>
          <a:bodyPr/>
          <a:lstStyle/>
          <a:p>
            <a:pPr algn="just"/>
            <a:r>
              <a:rPr lang="en-US" sz="1800" b="1" dirty="0">
                <a:solidFill>
                  <a:schemeClr val="bg1">
                    <a:lumMod val="85000"/>
                  </a:schemeClr>
                </a:solidFill>
                <a:latin typeface="Times New Roman" panose="02020603050405020304"/>
                <a:ea typeface="Times New Roman" panose="02020603050405020304"/>
                <a:cs typeface="Times New Roman" panose="02020603050405020304"/>
              </a:rPr>
              <a:t>Pressure transmitter</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6" name="Picture 5"/>
          <p:cNvPicPr>
            <a:picLocks noChangeAspect="1"/>
          </p:cNvPicPr>
          <p:nvPr/>
        </p:nvPicPr>
        <p:blipFill>
          <a:blip r:embed="rId2"/>
          <a:srcRect b="7061"/>
          <a:stretch>
            <a:fillRect/>
          </a:stretch>
        </p:blipFill>
        <p:spPr>
          <a:xfrm>
            <a:off x="5681345" y="1819275"/>
            <a:ext cx="2279650" cy="2825115"/>
          </a:xfrm>
          <a:prstGeom prst="rect">
            <a:avLst/>
          </a:prstGeom>
        </p:spPr>
      </p:pic>
      <p:sp>
        <p:nvSpPr>
          <p:cNvPr id="7" name="Text Placeholder 3"/>
          <p:cNvSpPr txBox="1"/>
          <p:nvPr/>
        </p:nvSpPr>
        <p:spPr>
          <a:xfrm>
            <a:off x="5367754" y="1344444"/>
            <a:ext cx="2778557" cy="6170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RTD sensor (pt100)</a:t>
            </a:r>
            <a:endPar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pic>
        <p:nvPicPr>
          <p:cNvPr id="3" name="Picture 2" descr="tps20 (1)"/>
          <p:cNvPicPr>
            <a:picLocks noChangeAspect="1"/>
          </p:cNvPicPr>
          <p:nvPr/>
        </p:nvPicPr>
        <p:blipFill>
          <a:blip r:embed="rId3">
            <a:alphaModFix amt="20000"/>
          </a:blip>
          <a:stretch>
            <a:fillRect/>
          </a:stretch>
        </p:blipFill>
        <p:spPr>
          <a:xfrm>
            <a:off x="1532255" y="2050415"/>
            <a:ext cx="2143125" cy="214312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953" y="908963"/>
            <a:ext cx="3878400" cy="435600"/>
          </a:xfrm>
        </p:spPr>
        <p:txBody>
          <a:bodyPr/>
          <a:lstStyle/>
          <a:p>
            <a:r>
              <a:rPr lang="en-US" altLang="en-US" dirty="0"/>
              <a:t>PLC Modules</a:t>
            </a:r>
            <a:endParaRPr lang="en-US" alt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1</a:t>
            </a:r>
            <a:r>
              <a:rPr lang="en-GB" dirty="0"/>
              <a:t>/20</a:t>
            </a:r>
            <a:endParaRPr lang="en-GB" dirty="0"/>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3" name="Picture 2" descr="cb_12411_1"/>
          <p:cNvPicPr>
            <a:picLocks noChangeAspect="1"/>
          </p:cNvPicPr>
          <p:nvPr/>
        </p:nvPicPr>
        <p:blipFill>
          <a:blip r:embed="rId2"/>
          <a:stretch>
            <a:fillRect/>
          </a:stretch>
        </p:blipFill>
        <p:spPr>
          <a:xfrm>
            <a:off x="1287145" y="2096770"/>
            <a:ext cx="2153285" cy="2155190"/>
          </a:xfrm>
          <a:prstGeom prst="rect">
            <a:avLst/>
          </a:prstGeom>
        </p:spPr>
      </p:pic>
      <p:pic>
        <p:nvPicPr>
          <p:cNvPr id="4" name="Picture 3" descr="51f3DWsln5L._UF1000,1000_QL80_"/>
          <p:cNvPicPr>
            <a:picLocks noChangeAspect="1"/>
          </p:cNvPicPr>
          <p:nvPr/>
        </p:nvPicPr>
        <p:blipFill>
          <a:blip r:embed="rId3"/>
          <a:stretch>
            <a:fillRect/>
          </a:stretch>
        </p:blipFill>
        <p:spPr>
          <a:xfrm>
            <a:off x="5978525" y="2096770"/>
            <a:ext cx="1139190" cy="2270125"/>
          </a:xfrm>
          <a:prstGeom prst="rect">
            <a:avLst/>
          </a:prstGeom>
        </p:spPr>
      </p:pic>
      <p:sp>
        <p:nvSpPr>
          <p:cNvPr id="6" name="Text Placeholder 5"/>
          <p:cNvSpPr>
            <a:spLocks noGrp="1"/>
          </p:cNvSpPr>
          <p:nvPr>
            <p:ph type="body" idx="1"/>
          </p:nvPr>
        </p:nvSpPr>
        <p:spPr>
          <a:xfrm>
            <a:off x="1204595" y="1479550"/>
            <a:ext cx="2905125" cy="617220"/>
          </a:xfrm>
        </p:spPr>
        <p:txBody>
          <a:bodyPr/>
          <a:p>
            <a:pPr algn="just"/>
            <a:r>
              <a:rPr lang="en-US" altLang="en-US" sz="1800" b="1" dirty="0">
                <a:solidFill>
                  <a:schemeClr val="dk1"/>
                </a:solidFill>
                <a:latin typeface="Times New Roman" panose="02020603050405020304"/>
                <a:ea typeface="Times New Roman" panose="02020603050405020304"/>
                <a:cs typeface="Times New Roman" panose="02020603050405020304"/>
              </a:rPr>
              <a:t>CB 1241 </a:t>
            </a:r>
            <a:endParaRPr lang="en-US" altLang="en-US" sz="1800" b="1" dirty="0">
              <a:solidFill>
                <a:schemeClr val="dk1"/>
              </a:solidFill>
              <a:latin typeface="Times New Roman" panose="02020603050405020304"/>
              <a:ea typeface="Times New Roman" panose="02020603050405020304"/>
              <a:cs typeface="Times New Roman" panose="02020603050405020304"/>
            </a:endParaRPr>
          </a:p>
        </p:txBody>
      </p:sp>
      <p:sp>
        <p:nvSpPr>
          <p:cNvPr id="7" name="Text Placeholder 5"/>
          <p:cNvSpPr>
            <a:spLocks noGrp="1"/>
          </p:cNvSpPr>
          <p:nvPr/>
        </p:nvSpPr>
        <p:spPr>
          <a:xfrm>
            <a:off x="4972685" y="1479550"/>
            <a:ext cx="2905125" cy="61722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altLang="en-US" sz="1800" b="1" dirty="0">
                <a:solidFill>
                  <a:schemeClr val="dk1"/>
                </a:solidFill>
                <a:latin typeface="Times New Roman" panose="02020603050405020304"/>
                <a:ea typeface="Times New Roman" panose="02020603050405020304"/>
                <a:cs typeface="Times New Roman" panose="02020603050405020304"/>
              </a:rPr>
              <a:t>Analoge input module</a:t>
            </a:r>
            <a:endParaRPr lang="en-US" altLang="en-US" sz="1800" b="1" dirty="0">
              <a:solidFill>
                <a:schemeClr val="dk1"/>
              </a:solidFill>
              <a:latin typeface="Times New Roman" panose="02020603050405020304"/>
              <a:ea typeface="Times New Roman" panose="02020603050405020304"/>
              <a:cs typeface="Times New Roman" panose="02020603050405020304"/>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953" y="908963"/>
            <a:ext cx="3878400" cy="435600"/>
          </a:xfrm>
        </p:spPr>
        <p:txBody>
          <a:bodyPr/>
          <a:lstStyle/>
          <a:p>
            <a:r>
              <a:rPr lang="en-US" altLang="en-US" dirty="0"/>
              <a:t>PLC Modules</a:t>
            </a:r>
            <a:endParaRPr lang="en-US" alt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1</a:t>
            </a:r>
            <a:r>
              <a:rPr lang="en-GB" dirty="0"/>
              <a:t>/20</a:t>
            </a:r>
            <a:endParaRPr lang="en-GB" dirty="0"/>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3" name="Picture 2" descr="cb_12411_1"/>
          <p:cNvPicPr>
            <a:picLocks noChangeAspect="1"/>
          </p:cNvPicPr>
          <p:nvPr/>
        </p:nvPicPr>
        <p:blipFill>
          <a:blip r:embed="rId2"/>
          <a:stretch>
            <a:fillRect/>
          </a:stretch>
        </p:blipFill>
        <p:spPr>
          <a:xfrm>
            <a:off x="1008380" y="1844040"/>
            <a:ext cx="2773045" cy="2775585"/>
          </a:xfrm>
          <a:prstGeom prst="rect">
            <a:avLst/>
          </a:prstGeom>
        </p:spPr>
      </p:pic>
      <p:pic>
        <p:nvPicPr>
          <p:cNvPr id="4" name="Picture 3" descr="51f3DWsln5L._UF1000,1000_QL80_"/>
          <p:cNvPicPr>
            <a:picLocks noChangeAspect="1"/>
          </p:cNvPicPr>
          <p:nvPr/>
        </p:nvPicPr>
        <p:blipFill>
          <a:blip r:embed="rId3">
            <a:alphaModFix amt="20000"/>
          </a:blip>
          <a:stretch>
            <a:fillRect/>
          </a:stretch>
        </p:blipFill>
        <p:spPr>
          <a:xfrm>
            <a:off x="5978525" y="2096770"/>
            <a:ext cx="1139190" cy="2270125"/>
          </a:xfrm>
          <a:prstGeom prst="rect">
            <a:avLst/>
          </a:prstGeom>
        </p:spPr>
      </p:pic>
      <p:sp>
        <p:nvSpPr>
          <p:cNvPr id="6" name="Text Placeholder 5"/>
          <p:cNvSpPr>
            <a:spLocks noGrp="1"/>
          </p:cNvSpPr>
          <p:nvPr>
            <p:ph type="body" idx="1"/>
          </p:nvPr>
        </p:nvSpPr>
        <p:spPr>
          <a:xfrm>
            <a:off x="1204595" y="1479550"/>
            <a:ext cx="2905125" cy="617220"/>
          </a:xfrm>
        </p:spPr>
        <p:txBody>
          <a:bodyPr/>
          <a:p>
            <a:pPr algn="just"/>
            <a:r>
              <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CB 1241 </a:t>
            </a:r>
            <a:endPar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sp>
        <p:nvSpPr>
          <p:cNvPr id="7" name="Text Placeholder 5"/>
          <p:cNvSpPr>
            <a:spLocks noGrp="1"/>
          </p:cNvSpPr>
          <p:nvPr/>
        </p:nvSpPr>
        <p:spPr>
          <a:xfrm>
            <a:off x="4972685" y="1479550"/>
            <a:ext cx="2905125" cy="61722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sz="1800" b="1" dirty="0">
                <a:solidFill>
                  <a:schemeClr val="bg1">
                    <a:lumMod val="85000"/>
                  </a:schemeClr>
                </a:solidFill>
                <a:latin typeface="Times New Roman" panose="02020603050405020304"/>
                <a:ea typeface="Times New Roman" panose="02020603050405020304"/>
                <a:cs typeface="Times New Roman" panose="02020603050405020304"/>
              </a:rPr>
              <a:t>Analoge input module</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953" y="908963"/>
            <a:ext cx="3878400" cy="435600"/>
          </a:xfrm>
        </p:spPr>
        <p:txBody>
          <a:bodyPr/>
          <a:lstStyle/>
          <a:p>
            <a:r>
              <a:rPr lang="en-US" altLang="en-US" dirty="0"/>
              <a:t>PLC Modules</a:t>
            </a:r>
            <a:endParaRPr lang="en-US" alt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11" name="Slide Number Placeholder 4"/>
          <p:cNvSpPr txBox="1"/>
          <p:nvPr/>
        </p:nvSpPr>
        <p:spPr>
          <a:xfrm>
            <a:off x="0" y="4749851"/>
            <a:ext cx="9143999"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1</a:t>
            </a:r>
            <a:r>
              <a:rPr lang="en-GB" dirty="0"/>
              <a:t>/20</a:t>
            </a:r>
            <a:endParaRPr lang="en-GB" dirty="0"/>
          </a:p>
        </p:txBody>
      </p:sp>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3" name="Picture 2" descr="cb_12411_1"/>
          <p:cNvPicPr>
            <a:picLocks noChangeAspect="1"/>
          </p:cNvPicPr>
          <p:nvPr/>
        </p:nvPicPr>
        <p:blipFill>
          <a:blip r:embed="rId2">
            <a:alphaModFix amt="20000"/>
          </a:blip>
          <a:stretch>
            <a:fillRect/>
          </a:stretch>
        </p:blipFill>
        <p:spPr>
          <a:xfrm>
            <a:off x="1287145" y="2096770"/>
            <a:ext cx="2153285" cy="2155190"/>
          </a:xfrm>
          <a:prstGeom prst="rect">
            <a:avLst/>
          </a:prstGeom>
        </p:spPr>
      </p:pic>
      <p:pic>
        <p:nvPicPr>
          <p:cNvPr id="4" name="Picture 3" descr="51f3DWsln5L._UF1000,1000_QL80_"/>
          <p:cNvPicPr>
            <a:picLocks noChangeAspect="1"/>
          </p:cNvPicPr>
          <p:nvPr/>
        </p:nvPicPr>
        <p:blipFill>
          <a:blip r:embed="rId3"/>
          <a:stretch>
            <a:fillRect/>
          </a:stretch>
        </p:blipFill>
        <p:spPr>
          <a:xfrm>
            <a:off x="5811520" y="1893570"/>
            <a:ext cx="1433195" cy="2856230"/>
          </a:xfrm>
          <a:prstGeom prst="rect">
            <a:avLst/>
          </a:prstGeom>
        </p:spPr>
      </p:pic>
      <p:sp>
        <p:nvSpPr>
          <p:cNvPr id="6" name="Text Placeholder 5"/>
          <p:cNvSpPr>
            <a:spLocks noGrp="1"/>
          </p:cNvSpPr>
          <p:nvPr>
            <p:ph type="body" idx="1"/>
          </p:nvPr>
        </p:nvSpPr>
        <p:spPr>
          <a:xfrm>
            <a:off x="1204595" y="1479550"/>
            <a:ext cx="2905125" cy="617220"/>
          </a:xfrm>
        </p:spPr>
        <p:txBody>
          <a:bodyPr/>
          <a:p>
            <a:pPr algn="just"/>
            <a:r>
              <a:rPr lang="en-US" sz="1800" b="1" dirty="0">
                <a:solidFill>
                  <a:schemeClr val="bg1">
                    <a:lumMod val="85000"/>
                  </a:schemeClr>
                </a:solidFill>
                <a:latin typeface="Times New Roman" panose="02020603050405020304"/>
                <a:ea typeface="Times New Roman" panose="02020603050405020304"/>
                <a:cs typeface="Times New Roman" panose="02020603050405020304"/>
              </a:rPr>
              <a:t>CB 1241 </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
        <p:nvSpPr>
          <p:cNvPr id="7" name="Text Placeholder 5"/>
          <p:cNvSpPr>
            <a:spLocks noGrp="1"/>
          </p:cNvSpPr>
          <p:nvPr/>
        </p:nvSpPr>
        <p:spPr>
          <a:xfrm>
            <a:off x="4972685" y="1479550"/>
            <a:ext cx="2905125" cy="61722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just"/>
            <a:r>
              <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Analoge input module</a:t>
            </a:r>
            <a:endParaRPr lang="en-US" alt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Electrical Design</a:t>
            </a:r>
            <a:endParaRPr lang="en-US" dirty="0"/>
          </a:p>
        </p:txBody>
      </p:sp>
      <p:sp>
        <p:nvSpPr>
          <p:cNvPr id="7"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GB" dirty="0"/>
              <a:t>12/20</a:t>
            </a:r>
            <a:endParaRPr lang="en-GB" dirty="0"/>
          </a:p>
        </p:txBody>
      </p:sp>
      <p:pic>
        <p:nvPicPr>
          <p:cNvPr id="5" name="Picture 4"/>
          <p:cNvPicPr>
            <a:picLocks noChangeAspect="1"/>
          </p:cNvPicPr>
          <p:nvPr/>
        </p:nvPicPr>
        <p:blipFill>
          <a:blip r:embed="rId1"/>
          <a:stretch>
            <a:fillRect/>
          </a:stretch>
        </p:blipFill>
        <p:spPr>
          <a:xfrm>
            <a:off x="8239582" y="90375"/>
            <a:ext cx="801857" cy="801857"/>
          </a:xfrm>
          <a:prstGeom prst="rect">
            <a:avLst/>
          </a:prstGeom>
        </p:spPr>
      </p:pic>
      <p:grpSp>
        <p:nvGrpSpPr>
          <p:cNvPr id="10"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grpSp>
      <p:pic>
        <p:nvPicPr>
          <p:cNvPr id="4" name="Picture 3" descr="صورة واتساب بتاريخ 2025-06-19 في 03.17.08_947143bd"/>
          <p:cNvPicPr>
            <a:picLocks noChangeAspect="1"/>
          </p:cNvPicPr>
          <p:nvPr/>
        </p:nvPicPr>
        <p:blipFill>
          <a:blip r:embed="rId2"/>
          <a:stretch>
            <a:fillRect/>
          </a:stretch>
        </p:blipFill>
        <p:spPr>
          <a:xfrm>
            <a:off x="1633220" y="1457960"/>
            <a:ext cx="5877560" cy="313309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6" name="Title 1"/>
          <p:cNvSpPr>
            <a:spLocks noGrp="1"/>
          </p:cNvSpPr>
          <p:nvPr>
            <p:ph type="title"/>
          </p:nvPr>
        </p:nvSpPr>
        <p:spPr>
          <a:xfrm>
            <a:off x="1265384" y="924085"/>
            <a:ext cx="3878400" cy="435600"/>
          </a:xfrm>
        </p:spPr>
        <p:txBody>
          <a:bodyPr/>
          <a:lstStyle/>
          <a:p>
            <a:pPr algn="ctr"/>
            <a:r>
              <a:rPr lang="en-US" dirty="0">
                <a:latin typeface="Times New Roman" panose="02020603050405020304" pitchFamily="18" charset="0"/>
                <a:cs typeface="Times New Roman" panose="02020603050405020304" pitchFamily="18" charset="0"/>
                <a:sym typeface="+mn-ea"/>
              </a:rPr>
              <a:t>Human-Machine Interface</a:t>
            </a:r>
            <a:endParaRPr lang="en-US" dirty="0"/>
          </a:p>
        </p:txBody>
      </p:sp>
      <p:sp>
        <p:nvSpPr>
          <p:cNvPr id="7" name="Slide Number Placeholder 4"/>
          <p:cNvSpPr txBox="1"/>
          <p:nvPr/>
        </p:nvSpPr>
        <p:spPr>
          <a:xfrm>
            <a:off x="0" y="4749851"/>
            <a:ext cx="9144000"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13/20</a:t>
            </a:r>
            <a:endParaRPr lang="en-GB"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3" name="Picture 12"/>
          <p:cNvPicPr>
            <a:picLocks noChangeAspect="1"/>
          </p:cNvPicPr>
          <p:nvPr/>
        </p:nvPicPr>
        <p:blipFill>
          <a:blip r:embed="rId1"/>
          <a:stretch>
            <a:fillRect/>
          </a:stretch>
        </p:blipFill>
        <p:spPr>
          <a:xfrm>
            <a:off x="8239582" y="90375"/>
            <a:ext cx="801857" cy="801857"/>
          </a:xfrm>
          <a:prstGeom prst="rect">
            <a:avLst/>
          </a:prstGeom>
        </p:spPr>
      </p:pic>
      <p:pic>
        <p:nvPicPr>
          <p:cNvPr id="2" name="Picture 1" descr="video1566296943"/>
          <p:cNvPicPr>
            <a:picLocks noChangeAspect="1"/>
          </p:cNvPicPr>
          <p:nvPr/>
        </p:nvPicPr>
        <p:blipFill>
          <a:blip r:embed="rId2"/>
          <a:stretch>
            <a:fillRect/>
          </a:stretch>
        </p:blipFill>
        <p:spPr>
          <a:xfrm>
            <a:off x="2484755" y="1560830"/>
            <a:ext cx="4174490" cy="29876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1249" y="922668"/>
            <a:ext cx="4427439" cy="435600"/>
          </a:xfrm>
        </p:spPr>
        <p:txBody>
          <a:bodyPr/>
          <a:lstStyle/>
          <a:p>
            <a:r>
              <a:rPr lang="en-US" sz="2400" dirty="0"/>
              <a:t>Motivation</a:t>
            </a:r>
            <a:endParaRPr lang="en-US" sz="2400" dirty="0">
              <a:latin typeface="Lora" charset="0"/>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6"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lvl="0" algn="r" rtl="1"/>
            <a:r>
              <a:rPr lang="en-GB" dirty="0"/>
              <a:t>                                                                                                                                                                               </a:t>
            </a:r>
            <a:r>
              <a:rPr lang="en-US" sz="1000" dirty="0">
                <a:latin typeface="Lora" charset="0"/>
              </a:rPr>
              <a:t>2</a:t>
            </a:r>
            <a:r>
              <a:rPr lang="en-GB" sz="1000" dirty="0">
                <a:latin typeface="Lora" charset="0"/>
              </a:rPr>
              <a:t>/20</a:t>
            </a:r>
            <a:endParaRPr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3" name="Picture 12"/>
          <p:cNvPicPr>
            <a:picLocks noChangeAspect="1"/>
          </p:cNvPicPr>
          <p:nvPr/>
        </p:nvPicPr>
        <p:blipFill>
          <a:blip r:embed="rId1"/>
          <a:stretch>
            <a:fillRect/>
          </a:stretch>
        </p:blipFill>
        <p:spPr>
          <a:xfrm>
            <a:off x="8239582" y="90375"/>
            <a:ext cx="801857" cy="801857"/>
          </a:xfrm>
          <a:prstGeom prst="rect">
            <a:avLst/>
          </a:prstGeom>
        </p:spPr>
      </p:pic>
      <p:cxnSp>
        <p:nvCxnSpPr>
          <p:cNvPr id="14" name="Google Shape;53;p5"/>
          <p:cNvCxnSpPr/>
          <p:nvPr/>
        </p:nvCxnSpPr>
        <p:spPr>
          <a:xfrm>
            <a:off x="3777067" y="3065304"/>
            <a:ext cx="1722600" cy="0"/>
          </a:xfrm>
          <a:prstGeom prst="straightConnector1">
            <a:avLst/>
          </a:prstGeom>
          <a:noFill/>
          <a:ln w="76200" cap="flat" cmpd="sng">
            <a:solidFill>
              <a:schemeClr val="dk2"/>
            </a:solidFill>
            <a:prstDash val="solid"/>
            <a:round/>
            <a:headEnd type="none" w="sm" len="sm"/>
            <a:tailEnd type="stealth" w="med" len="med"/>
          </a:ln>
        </p:spPr>
      </p:cxnSp>
      <p:pic>
        <p:nvPicPr>
          <p:cNvPr id="16" name="Picture 15" descr="IMG_8075"/>
          <p:cNvPicPr>
            <a:picLocks noChangeAspect="1"/>
          </p:cNvPicPr>
          <p:nvPr/>
        </p:nvPicPr>
        <p:blipFill>
          <a:blip r:embed="rId2"/>
          <a:stretch>
            <a:fillRect/>
          </a:stretch>
        </p:blipFill>
        <p:spPr>
          <a:xfrm rot="5400000">
            <a:off x="1030605" y="1624965"/>
            <a:ext cx="1778635" cy="3162300"/>
          </a:xfrm>
          <a:prstGeom prst="rect">
            <a:avLst/>
          </a:prstGeom>
        </p:spPr>
      </p:pic>
      <p:pic>
        <p:nvPicPr>
          <p:cNvPr id="17" name="Picture 16" descr="صورة واتساب بتاريخ 2025-06-13 في 20.19.06_48b5f412"/>
          <p:cNvPicPr>
            <a:picLocks noChangeAspect="1"/>
          </p:cNvPicPr>
          <p:nvPr/>
        </p:nvPicPr>
        <p:blipFill>
          <a:blip r:embed="rId3"/>
          <a:stretch>
            <a:fillRect/>
          </a:stretch>
        </p:blipFill>
        <p:spPr>
          <a:xfrm>
            <a:off x="5798185" y="2317115"/>
            <a:ext cx="2995295" cy="17900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GB" dirty="0"/>
              <a:t>1</a:t>
            </a:r>
            <a:r>
              <a:rPr lang="ar-AE" altLang="en-GB" sz="1600" dirty="0"/>
              <a:t>4</a:t>
            </a:r>
            <a:r>
              <a:rPr lang="en-GB" dirty="0"/>
              <a:t>/20</a:t>
            </a:r>
            <a:endParaRPr lang="en-GB"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5" name="Title 1"/>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Data storage</a:t>
            </a:r>
            <a:endParaRPr lang="en-US" dirty="0"/>
          </a:p>
        </p:txBody>
      </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sp>
        <p:nvSpPr>
          <p:cNvPr id="2" name="Google Shape;221;p18"/>
          <p:cNvSpPr txBox="1"/>
          <p:nvPr/>
        </p:nvSpPr>
        <p:spPr>
          <a:xfrm>
            <a:off x="426150" y="1414570"/>
            <a:ext cx="4204800" cy="47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Machine status</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4" name="Google Shape;221;p18"/>
          <p:cNvSpPr txBox="1"/>
          <p:nvPr/>
        </p:nvSpPr>
        <p:spPr>
          <a:xfrm>
            <a:off x="4776220" y="1388300"/>
            <a:ext cx="4474230" cy="51209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Recipe information</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7" name="Picture 6"/>
          <p:cNvPicPr>
            <a:picLocks noChangeAspect="1"/>
          </p:cNvPicPr>
          <p:nvPr/>
        </p:nvPicPr>
        <p:blipFill>
          <a:blip r:embed="rId2"/>
          <a:srcRect b="13187"/>
          <a:stretch>
            <a:fillRect/>
          </a:stretch>
        </p:blipFill>
        <p:spPr>
          <a:xfrm>
            <a:off x="426085" y="2193290"/>
            <a:ext cx="4004310" cy="1985645"/>
          </a:xfrm>
          <a:prstGeom prst="rect">
            <a:avLst/>
          </a:prstGeom>
        </p:spPr>
      </p:pic>
      <p:pic>
        <p:nvPicPr>
          <p:cNvPr id="14" name="Picture 13"/>
          <p:cNvPicPr>
            <a:picLocks noChangeAspect="1"/>
          </p:cNvPicPr>
          <p:nvPr/>
        </p:nvPicPr>
        <p:blipFill>
          <a:blip r:embed="rId3"/>
          <a:stretch>
            <a:fillRect/>
          </a:stretch>
        </p:blipFill>
        <p:spPr>
          <a:xfrm>
            <a:off x="4776470" y="2194560"/>
            <a:ext cx="4107815" cy="196786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4809112" cy="435600"/>
          </a:xfrm>
          <a:prstGeom prst="rect">
            <a:avLst/>
          </a:prstGeom>
        </p:spPr>
        <p:txBody>
          <a:bodyPr spcFirstLastPara="1" wrap="square" lIns="91425" tIns="91425" rIns="91425" bIns="91425" anchor="ctr" anchorCtr="0">
            <a:noAutofit/>
          </a:bodyPr>
          <a:lstStyle/>
          <a:p>
            <a:r>
              <a:rPr lang="en-US" sz="2400" dirty="0"/>
              <a:t>Project</a:t>
            </a:r>
            <a:r>
              <a:rPr lang="en-US" dirty="0">
                <a:latin typeface="Times New Roman" panose="02020603050405020304" pitchFamily="18" charset="0"/>
                <a:cs typeface="Times New Roman" panose="02020603050405020304" pitchFamily="18" charset="0"/>
              </a:rPr>
              <a:t> </a:t>
            </a:r>
            <a:r>
              <a:rPr lang="en-US" sz="2400" dirty="0"/>
              <a:t>Structure</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smtClean="0"/>
              <a:t>15</a:t>
            </a:r>
            <a:r>
              <a:rPr lang="en-GB" dirty="0"/>
              <a:t>/2</a:t>
            </a:r>
            <a:r>
              <a:rPr lang="ar-AE" altLang="en-GB" dirty="0"/>
              <a:t>4</a:t>
            </a:r>
            <a:endParaRPr lang="ar-AE" altLang="en-GB"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sp>
        <p:nvSpPr>
          <p:cNvPr id="8" name="Google Shape;221;p18"/>
          <p:cNvSpPr txBox="1"/>
          <p:nvPr/>
        </p:nvSpPr>
        <p:spPr>
          <a:xfrm>
            <a:off x="1179997" y="1915509"/>
            <a:ext cx="4204800" cy="15306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sym typeface="Times New Roman" panose="02020603050405020304"/>
              </a:rPr>
              <a:t>Real Machine Phase</a:t>
            </a:r>
            <a:endParaRPr lang="en-US" sz="1600" dirty="0">
              <a:latin typeface="Times New Roman" panose="02020603050405020304" pitchFamily="18" charset="0"/>
              <a:cs typeface="Times New Roman" panose="02020603050405020304" pitchFamily="18" charset="0"/>
              <a:sym typeface="Times New Roman" panose="02020603050405020304"/>
            </a:endParaRPr>
          </a:p>
          <a:p>
            <a:pPr indent="-342900">
              <a:buSzPts val="1800"/>
              <a:buFont typeface="Arial" panose="020B0604020202020204" pitchFamily="34" charset="0"/>
              <a:buChar char="•"/>
            </a:pPr>
            <a:endParaRPr lang="ar-SA" sz="1600" dirty="0">
              <a:latin typeface="Times New Roman" panose="02020603050405020304" pitchFamily="18" charset="0"/>
              <a:cs typeface="Times New Roman" panose="02020603050405020304" pitchFamily="18" charset="0"/>
              <a:sym typeface="Times New Roman" panose="02020603050405020304"/>
            </a:endParaRPr>
          </a:p>
          <a:p>
            <a:pPr marL="114300" indent="0">
              <a:buSzPts val="1800"/>
              <a:buNone/>
            </a:pPr>
            <a:r>
              <a:rPr lang="en-US" sz="1600" dirty="0">
                <a:latin typeface="Times New Roman" panose="02020603050405020304" pitchFamily="18" charset="0"/>
                <a:cs typeface="Times New Roman" panose="02020603050405020304" pitchFamily="18" charset="0"/>
                <a:sym typeface="Times New Roman" panose="02020603050405020304"/>
              </a:rPr>
              <a:t> </a:t>
            </a:r>
            <a:endParaRPr lang="en-US" sz="1600" dirty="0">
              <a:latin typeface="Times New Roman" panose="02020603050405020304" pitchFamily="18" charset="0"/>
              <a:cs typeface="Times New Roman" panose="02020603050405020304" pitchFamily="18" charset="0"/>
              <a:sym typeface="Times New Roman" panose="02020603050405020304"/>
            </a:endParaRPr>
          </a:p>
        </p:txBody>
      </p:sp>
      <p:sp>
        <p:nvSpPr>
          <p:cNvPr id="18" name="Google Shape;221;p18"/>
          <p:cNvSpPr txBox="1"/>
          <p:nvPr/>
        </p:nvSpPr>
        <p:spPr>
          <a:xfrm>
            <a:off x="217357" y="1488384"/>
            <a:ext cx="6721028" cy="5071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r>
              <a:rPr lang="en-US" sz="1800" b="1" dirty="0">
                <a:solidFill>
                  <a:schemeClr val="dk1"/>
                </a:solidFill>
                <a:latin typeface="Times New Roman" panose="02020603050405020304"/>
                <a:cs typeface="Times New Roman" panose="02020603050405020304"/>
              </a:rPr>
              <a:t>The project can be structured into two parallel phases</a:t>
            </a:r>
            <a:r>
              <a:rPr lang="ar-SA" sz="1800" b="1" dirty="0">
                <a:solidFill>
                  <a:schemeClr val="dk1"/>
                </a:solidFill>
                <a:latin typeface="Times New Roman" panose="02020603050405020304"/>
                <a:cs typeface="Times New Roman" panose="02020603050405020304"/>
              </a:rPr>
              <a:t>:</a:t>
            </a:r>
            <a:endParaRPr lang="en-US" sz="1800" b="1" dirty="0">
              <a:solidFill>
                <a:schemeClr val="dk1"/>
              </a:solidFill>
              <a:latin typeface="Times New Roman" panose="02020603050405020304"/>
              <a:cs typeface="Times New Roman" panose="02020603050405020304"/>
            </a:endParaRPr>
          </a:p>
        </p:txBody>
      </p:sp>
      <p:sp>
        <p:nvSpPr>
          <p:cNvPr id="20" name="Google Shape;221;p18"/>
          <p:cNvSpPr txBox="1"/>
          <p:nvPr/>
        </p:nvSpPr>
        <p:spPr>
          <a:xfrm>
            <a:off x="5176687" y="1915509"/>
            <a:ext cx="4204800" cy="15306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sym typeface="Times New Roman" panose="02020603050405020304"/>
              </a:rPr>
              <a:t>Prototype Phase </a:t>
            </a:r>
            <a:endParaRPr lang="en-US" sz="1600" dirty="0">
              <a:latin typeface="Times New Roman" panose="02020603050405020304" pitchFamily="18" charset="0"/>
              <a:cs typeface="Times New Roman" panose="02020603050405020304" pitchFamily="18" charset="0"/>
              <a:sym typeface="Times New Roman" panose="02020603050405020304"/>
            </a:endParaRPr>
          </a:p>
          <a:p>
            <a:pPr marL="114300" indent="0">
              <a:buSzPts val="1800"/>
              <a:buNone/>
            </a:pPr>
            <a:r>
              <a:rPr lang="en-US" sz="1600" dirty="0">
                <a:latin typeface="Times New Roman" panose="02020603050405020304" pitchFamily="18" charset="0"/>
                <a:cs typeface="Times New Roman" panose="02020603050405020304" pitchFamily="18" charset="0"/>
                <a:sym typeface="Times New Roman" panose="02020603050405020304"/>
              </a:rPr>
              <a:t> </a:t>
            </a:r>
            <a:endParaRPr lang="en-US" sz="1600" dirty="0">
              <a:latin typeface="Times New Roman" panose="02020603050405020304" pitchFamily="18" charset="0"/>
              <a:cs typeface="Times New Roman" panose="02020603050405020304" pitchFamily="18" charset="0"/>
              <a:sym typeface="Times New Roman" panose="02020603050405020304"/>
            </a:endParaRPr>
          </a:p>
        </p:txBody>
      </p:sp>
      <p:pic>
        <p:nvPicPr>
          <p:cNvPr id="22" name="Picture 21"/>
          <p:cNvPicPr>
            <a:picLocks noChangeAspect="1"/>
          </p:cNvPicPr>
          <p:nvPr/>
        </p:nvPicPr>
        <p:blipFill>
          <a:blip r:embed="rId2"/>
          <a:srcRect l="2009" t="23346" r="1"/>
          <a:stretch>
            <a:fillRect/>
          </a:stretch>
        </p:blipFill>
        <p:spPr>
          <a:xfrm>
            <a:off x="1717684" y="2443480"/>
            <a:ext cx="1741403" cy="2010410"/>
          </a:xfrm>
          <a:prstGeom prst="rect">
            <a:avLst/>
          </a:prstGeom>
        </p:spPr>
      </p:pic>
      <p:pic>
        <p:nvPicPr>
          <p:cNvPr id="2" name="Picture 1" descr="صورة واتساب بتاريخ 2025-06-05 في 14.10.42_0fa2c8e0"/>
          <p:cNvPicPr>
            <a:picLocks noChangeAspect="1"/>
          </p:cNvPicPr>
          <p:nvPr/>
        </p:nvPicPr>
        <p:blipFill>
          <a:blip r:embed="rId3"/>
          <a:stretch>
            <a:fillRect/>
          </a:stretch>
        </p:blipFill>
        <p:spPr>
          <a:xfrm>
            <a:off x="5784850" y="2443480"/>
            <a:ext cx="1740535" cy="205486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535" y="924560"/>
            <a:ext cx="4624705" cy="435610"/>
          </a:xfrm>
          <a:prstGeom prst="rect">
            <a:avLst/>
          </a:prstGeom>
        </p:spPr>
        <p:txBody>
          <a:bodyPr spcFirstLastPara="1" wrap="square" lIns="91425" tIns="91425" rIns="91425" bIns="91425" anchor="ctr" anchorCtr="0">
            <a:noAutofit/>
          </a:bodyPr>
          <a:lstStyle/>
          <a:p>
            <a:pPr indent="-342900">
              <a:buSzPts val="1800"/>
            </a:pPr>
            <a:r>
              <a:rPr lang="en-US" sz="2400" dirty="0">
                <a:latin typeface="Times New Roman" panose="02020603050405020304" pitchFamily="18" charset="0"/>
                <a:cs typeface="Times New Roman" panose="02020603050405020304" pitchFamily="18" charset="0"/>
                <a:sym typeface="Times New Roman" panose="02020603050405020304"/>
              </a:rPr>
              <a:t>Prototype </a:t>
            </a:r>
            <a:r>
              <a:rPr lang="en-US" sz="2400" dirty="0"/>
              <a:t>System Overview</a:t>
            </a:r>
            <a:endParaRPr lang="en-US" sz="2400" dirty="0">
              <a:sym typeface="Times New Roman" panose="02020603050405020304"/>
            </a:endParaRPr>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smtClean="0"/>
              <a:t>16</a:t>
            </a:r>
            <a:r>
              <a:rPr lang="en-GB" dirty="0"/>
              <a:t>/2</a:t>
            </a:r>
            <a:r>
              <a:rPr lang="ar-AE" altLang="en-GB" sz="1600" dirty="0"/>
              <a:t>4</a:t>
            </a:r>
            <a:endParaRPr lang="ar-AE" altLang="en-GB" sz="1600"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sp>
        <p:nvSpPr>
          <p:cNvPr id="8" name="Google Shape;221;p18"/>
          <p:cNvSpPr txBox="1"/>
          <p:nvPr/>
        </p:nvSpPr>
        <p:spPr>
          <a:xfrm>
            <a:off x="242570" y="1526540"/>
            <a:ext cx="5255260" cy="4794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alt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Prototype </a:t>
            </a: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Mixing Machine Overview</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11" name="TextBox 10"/>
          <p:cNvSpPr txBox="1"/>
          <p:nvPr/>
        </p:nvSpPr>
        <p:spPr>
          <a:xfrm>
            <a:off x="336550" y="1955800"/>
            <a:ext cx="6013450" cy="2061210"/>
          </a:xfrm>
          <a:prstGeom prst="rect">
            <a:avLst/>
          </a:prstGeom>
          <a:noFill/>
        </p:spPr>
        <p:txBody>
          <a:bodyPr wrap="square">
            <a:spAutoFit/>
          </a:bodyPr>
          <a:lstStyle/>
          <a:p>
            <a:pPr algn="just"/>
            <a:r>
              <a:rPr lang="en-US" altLang="en-US" sz="1600" dirty="0">
                <a:latin typeface="Times New Roman" panose="02020603050405020304" pitchFamily="18" charset="0"/>
                <a:cs typeface="Times New Roman" panose="02020603050405020304" pitchFamily="18" charset="0"/>
                <a:sym typeface="Quattrocento Sans" panose="020B0502050000020003"/>
              </a:rPr>
              <a:t>The stainless steel prototype features a double-jacket tank and two DC-powered mixers. It is equipped with sensors to monitor temperature (DHT11), speed (Hall Effect), and level (Ultrasonic HC-SR04). The control panel is housed in a wooden box that contains an Arduino board, on/off buttons, and a potentiometer for motor speed control. All sensor values are displayed in real-time using a graphical interface developed with App Designer, allowing for easy monitoring and system interaction.</a:t>
            </a:r>
            <a:endParaRPr lang="en-US" altLang="en-US" sz="1600" dirty="0">
              <a:latin typeface="Times New Roman" panose="02020603050405020304" pitchFamily="18" charset="0"/>
              <a:cs typeface="Times New Roman" panose="02020603050405020304" pitchFamily="18" charset="0"/>
              <a:sym typeface="Quattrocento Sans" panose="020B0502050000020003"/>
            </a:endParaRPr>
          </a:p>
        </p:txBody>
      </p:sp>
      <p:pic>
        <p:nvPicPr>
          <p:cNvPr id="2" name="Picture 1" descr="صورة واتساب بتاريخ 2025-06-05 في 14.10.42_0fa2c8e0"/>
          <p:cNvPicPr>
            <a:picLocks noChangeAspect="1"/>
          </p:cNvPicPr>
          <p:nvPr/>
        </p:nvPicPr>
        <p:blipFill>
          <a:blip r:embed="rId2"/>
          <a:stretch>
            <a:fillRect/>
          </a:stretch>
        </p:blipFill>
        <p:spPr>
          <a:xfrm>
            <a:off x="6595110" y="1191895"/>
            <a:ext cx="2496820" cy="334835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535" y="924560"/>
            <a:ext cx="4624705" cy="435610"/>
          </a:xfrm>
          <a:prstGeom prst="rect">
            <a:avLst/>
          </a:prstGeom>
        </p:spPr>
        <p:txBody>
          <a:bodyPr spcFirstLastPara="1" wrap="square" lIns="91425" tIns="91425" rIns="91425" bIns="91425" anchor="ctr" anchorCtr="0">
            <a:noAutofit/>
          </a:bodyPr>
          <a:lstStyle/>
          <a:p>
            <a:pPr indent="-342900">
              <a:buSzPts val="1800"/>
            </a:pPr>
            <a:r>
              <a:rPr lang="en-US" sz="2400" dirty="0">
                <a:latin typeface="Times New Roman" panose="02020603050405020304" pitchFamily="18" charset="0"/>
                <a:cs typeface="Times New Roman" panose="02020603050405020304" pitchFamily="18" charset="0"/>
                <a:sym typeface="Times New Roman" panose="02020603050405020304"/>
              </a:rPr>
              <a:t>Prototype </a:t>
            </a:r>
            <a:r>
              <a:rPr lang="en-US" sz="2400" dirty="0"/>
              <a:t>System Overview</a:t>
            </a:r>
            <a:endParaRPr lang="en-US" sz="2400" dirty="0">
              <a:sym typeface="Times New Roman" panose="02020603050405020304"/>
            </a:endParaRPr>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smtClean="0"/>
              <a:t>17</a:t>
            </a:r>
            <a:r>
              <a:rPr lang="en-GB" dirty="0"/>
              <a:t>/2</a:t>
            </a:r>
            <a:r>
              <a:rPr lang="ar-AE" altLang="en-GB" sz="1600" dirty="0"/>
              <a:t>4</a:t>
            </a:r>
            <a:endParaRPr lang="ar-AE" altLang="en-GB" sz="1600"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3" name="Picture 2" descr="DC Gear Motor"/>
          <p:cNvPicPr>
            <a:picLocks noChangeAspect="1"/>
          </p:cNvPicPr>
          <p:nvPr/>
        </p:nvPicPr>
        <p:blipFill>
          <a:blip r:embed="rId2"/>
          <a:stretch>
            <a:fillRect/>
          </a:stretch>
        </p:blipFill>
        <p:spPr>
          <a:xfrm>
            <a:off x="1985010" y="1360170"/>
            <a:ext cx="5174615" cy="323151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t>Graphical User interface</a:t>
            </a:r>
            <a:endParaRPr lang="en-US" altLang="en-US"/>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a:fld>
            <a:endParaRPr lang="en-GB"/>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p>
              <a:pPr marL="0" lvl="0" indent="0" algn="l" rtl="0">
                <a:spcBef>
                  <a:spcPts val="0"/>
                </a:spcBef>
                <a:spcAft>
                  <a:spcPts val="0"/>
                </a:spcAft>
                <a:buNone/>
              </a:pPr>
            </a:p>
          </p:txBody>
        </p:sp>
      </p:grpSp>
      <p:sp>
        <p:nvSpPr>
          <p:cNvPr id="7" name="Slide Number Placeholder 4"/>
          <p:cNvSpPr txBox="1"/>
          <p:nvPr/>
        </p:nvSpPr>
        <p:spPr>
          <a:xfrm>
            <a:off x="0" y="4749851"/>
            <a:ext cx="9144000"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a:t>
            </a:r>
            <a:r>
              <a:rPr lang="ar-AE" altLang="en-GB" sz="1600" dirty="0"/>
              <a:t>8</a:t>
            </a:r>
            <a:r>
              <a:rPr lang="en-GB" dirty="0"/>
              <a:t>/2</a:t>
            </a:r>
            <a:r>
              <a:rPr lang="ar-AE" altLang="en-GB" sz="1600" dirty="0"/>
              <a:t>4</a:t>
            </a:r>
            <a:endParaRPr lang="ar-AE" altLang="en-GB" sz="1600" dirty="0"/>
          </a:p>
        </p:txBody>
      </p:sp>
      <p:pic>
        <p:nvPicPr>
          <p:cNvPr id="4" name="Picture 3" descr="0619"/>
          <p:cNvPicPr>
            <a:picLocks noChangeAspect="1"/>
          </p:cNvPicPr>
          <p:nvPr/>
        </p:nvPicPr>
        <p:blipFill>
          <a:blip r:embed="rId1"/>
          <a:stretch>
            <a:fillRect/>
          </a:stretch>
        </p:blipFill>
        <p:spPr>
          <a:xfrm>
            <a:off x="2315845" y="1398905"/>
            <a:ext cx="4512310" cy="331089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Sensors</a:t>
            </a:r>
            <a:endParaRPr lang="en-US"/>
          </a:p>
        </p:txBody>
      </p:sp>
      <p:sp>
        <p:nvSpPr>
          <p:cNvPr id="3" name="Text Placeholder 2"/>
          <p:cNvSpPr>
            <a:spLocks noGrp="1"/>
          </p:cNvSpPr>
          <p:nvPr>
            <p:ph type="body" idx="1"/>
          </p:nvPr>
        </p:nvSpPr>
        <p:spPr>
          <a:xfrm>
            <a:off x="506095" y="1539240"/>
            <a:ext cx="2658110" cy="533400"/>
          </a:xfrm>
        </p:spPr>
        <p:txBody>
          <a:bodyPr/>
          <a:lstStyle/>
          <a:p>
            <a:r>
              <a:rPr lang="en-US" sz="1800" b="1" dirty="0">
                <a:solidFill>
                  <a:schemeClr val="dk1"/>
                </a:solidFill>
                <a:latin typeface="Times New Roman" panose="02020603050405020304"/>
                <a:ea typeface="Times New Roman" panose="02020603050405020304"/>
                <a:cs typeface="Times New Roman" panose="02020603050405020304"/>
              </a:rPr>
              <a:t>Hall effect sensor </a:t>
            </a:r>
            <a:endParaRPr lang="en-US"/>
          </a:p>
        </p:txBody>
      </p:sp>
      <p:sp>
        <p:nvSpPr>
          <p:cNvPr id="4" name="Text Placeholder 3"/>
          <p:cNvSpPr>
            <a:spLocks noGrp="1"/>
          </p:cNvSpPr>
          <p:nvPr>
            <p:ph type="body" idx="2"/>
          </p:nvPr>
        </p:nvSpPr>
        <p:spPr>
          <a:xfrm>
            <a:off x="3413760" y="1618615"/>
            <a:ext cx="2246630" cy="539750"/>
          </a:xfrm>
        </p:spPr>
        <p:txBody>
          <a:bodyPr/>
          <a:lstStyle/>
          <a:p>
            <a:r>
              <a:rPr lang="en-US" sz="1800" b="1" dirty="0">
                <a:solidFill>
                  <a:schemeClr val="dk1"/>
                </a:solidFill>
                <a:latin typeface="Times New Roman" panose="02020603050405020304"/>
                <a:ea typeface="Times New Roman" panose="02020603050405020304"/>
                <a:cs typeface="Times New Roman" panose="02020603050405020304"/>
              </a:rPr>
              <a:t>DHT11 sensor</a:t>
            </a:r>
            <a:endParaRPr lang="en-US" sz="1800" b="1" dirty="0">
              <a:solidFill>
                <a:schemeClr val="dk1"/>
              </a:solidFill>
              <a:latin typeface="Times New Roman" panose="02020603050405020304"/>
              <a:ea typeface="Times New Roman" panose="02020603050405020304"/>
              <a:cs typeface="Times New Roman" panose="02020603050405020304"/>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a:fld>
            <a:endParaRPr lang="en-GB"/>
          </a:p>
        </p:txBody>
      </p:sp>
      <p:sp>
        <p:nvSpPr>
          <p:cNvPr id="6" name="Text Placeholder 3"/>
          <p:cNvSpPr>
            <a:spLocks noGrp="1"/>
          </p:cNvSpPr>
          <p:nvPr/>
        </p:nvSpPr>
        <p:spPr>
          <a:xfrm>
            <a:off x="6101715" y="1618615"/>
            <a:ext cx="2722880" cy="53975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l"/>
            <a:r>
              <a:rPr lang="en-US" sz="1800" b="1" dirty="0">
                <a:solidFill>
                  <a:schemeClr val="dk1"/>
                </a:solidFill>
                <a:latin typeface="Times New Roman" panose="02020603050405020304"/>
                <a:ea typeface="Times New Roman" panose="02020603050405020304"/>
                <a:cs typeface="Times New Roman" panose="02020603050405020304"/>
              </a:rPr>
              <a:t>Ultrasonic sensor</a:t>
            </a:r>
            <a:endParaRPr lang="en-US" sz="1800" b="1" dirty="0">
              <a:solidFill>
                <a:schemeClr val="dk1"/>
              </a:solidFill>
              <a:latin typeface="Times New Roman" panose="02020603050405020304"/>
              <a:ea typeface="Times New Roman" panose="02020603050405020304"/>
              <a:cs typeface="Times New Roman" panose="02020603050405020304"/>
            </a:endParaRPr>
          </a:p>
        </p:txBody>
      </p:sp>
      <p:pic>
        <p:nvPicPr>
          <p:cNvPr id="7" name="Picture 6" descr="dh2111 (1)"/>
          <p:cNvPicPr>
            <a:picLocks noChangeAspect="1"/>
          </p:cNvPicPr>
          <p:nvPr/>
        </p:nvPicPr>
        <p:blipFill>
          <a:blip r:embed="rId1"/>
          <a:stretch>
            <a:fillRect/>
          </a:stretch>
        </p:blipFill>
        <p:spPr>
          <a:xfrm>
            <a:off x="3801110" y="2495550"/>
            <a:ext cx="1714500" cy="1714500"/>
          </a:xfrm>
          <a:prstGeom prst="rect">
            <a:avLst/>
          </a:prstGeom>
        </p:spPr>
      </p:pic>
      <p:pic>
        <p:nvPicPr>
          <p:cNvPr id="9" name="Picture 8" descr="Liner-Hall-Effect-Sensor-1 (1)"/>
          <p:cNvPicPr>
            <a:picLocks noChangeAspect="1"/>
          </p:cNvPicPr>
          <p:nvPr/>
        </p:nvPicPr>
        <p:blipFill>
          <a:blip r:embed="rId2"/>
          <a:stretch>
            <a:fillRect/>
          </a:stretch>
        </p:blipFill>
        <p:spPr>
          <a:xfrm>
            <a:off x="963930" y="2571750"/>
            <a:ext cx="1884680" cy="1769745"/>
          </a:xfrm>
          <a:prstGeom prst="rect">
            <a:avLst/>
          </a:prstGeom>
        </p:spPr>
      </p:pic>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0" name="Picture 9" descr="images"/>
          <p:cNvPicPr>
            <a:picLocks noChangeAspect="1"/>
          </p:cNvPicPr>
          <p:nvPr/>
        </p:nvPicPr>
        <p:blipFill>
          <a:blip r:embed="rId3"/>
          <a:stretch>
            <a:fillRect/>
          </a:stretch>
        </p:blipFill>
        <p:spPr>
          <a:xfrm>
            <a:off x="6708140" y="2495550"/>
            <a:ext cx="1714500" cy="1714500"/>
          </a:xfrm>
          <a:prstGeom prst="rect">
            <a:avLst/>
          </a:prstGeom>
        </p:spPr>
      </p:pic>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p>
            <a:pPr marL="0" lvl="0" indent="0" algn="l" rtl="0">
              <a:spcBef>
                <a:spcPts val="0"/>
              </a:spcBef>
              <a:spcAft>
                <a:spcPts val="0"/>
              </a:spcAft>
              <a:buNone/>
            </a:pPr>
            <a:endParaRPr dirty="0"/>
          </a:p>
        </p:txBody>
      </p:sp>
      <p:sp>
        <p:nvSpPr>
          <p:cNvPr id="21" name="Google Shape;416;p36"/>
          <p:cNvSpPr txBox="1">
            <a:spLocks noGrp="1"/>
          </p:cNvSpPr>
          <p:nvPr/>
        </p:nvSpPr>
        <p:spPr>
          <a:xfrm>
            <a:off x="8446168" y="4749851"/>
            <a:ext cx="645759" cy="39360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pPr lvl="0"/>
            <a:r>
              <a:rPr lang="ar-AE" altLang="en-GB" sz="1600" smtClean="0"/>
              <a:t>19</a:t>
            </a:r>
            <a:r>
              <a:rPr lang="en-GB" dirty="0"/>
              <a:t>/2</a:t>
            </a:r>
            <a:r>
              <a:rPr lang="ar-AE" altLang="en-GB" sz="1600" dirty="0"/>
              <a:t>4</a:t>
            </a:r>
            <a:endParaRPr lang="ar-AE" altLang="en-GB"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Sensors</a:t>
            </a:r>
            <a:endParaRPr lang="en-US"/>
          </a:p>
        </p:txBody>
      </p:sp>
      <p:sp>
        <p:nvSpPr>
          <p:cNvPr id="3" name="Text Placeholder 2"/>
          <p:cNvSpPr>
            <a:spLocks noGrp="1"/>
          </p:cNvSpPr>
          <p:nvPr>
            <p:ph type="body" idx="1"/>
          </p:nvPr>
        </p:nvSpPr>
        <p:spPr>
          <a:xfrm>
            <a:off x="506095" y="1539240"/>
            <a:ext cx="2658110" cy="533400"/>
          </a:xfrm>
        </p:spPr>
        <p:txBody>
          <a:bodyPr/>
          <a:lstStyle/>
          <a:p>
            <a:r>
              <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Hall effect sensor </a:t>
            </a:r>
            <a:endPar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sp>
        <p:nvSpPr>
          <p:cNvPr id="4" name="Text Placeholder 3"/>
          <p:cNvSpPr>
            <a:spLocks noGrp="1"/>
          </p:cNvSpPr>
          <p:nvPr>
            <p:ph type="body" idx="2"/>
          </p:nvPr>
        </p:nvSpPr>
        <p:spPr>
          <a:xfrm>
            <a:off x="3413760" y="1618615"/>
            <a:ext cx="2246630" cy="539750"/>
          </a:xfrm>
        </p:spPr>
        <p:txBody>
          <a:bodyPr/>
          <a:lstStyle/>
          <a:p>
            <a:r>
              <a:rPr lang="en-US" sz="1800" b="1" dirty="0">
                <a:solidFill>
                  <a:schemeClr val="bg1">
                    <a:lumMod val="85000"/>
                  </a:schemeClr>
                </a:solidFill>
                <a:latin typeface="Times New Roman" panose="02020603050405020304"/>
                <a:ea typeface="Times New Roman" panose="02020603050405020304"/>
                <a:cs typeface="Times New Roman" panose="02020603050405020304"/>
              </a:rPr>
              <a:t>DHT11 sensor</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a:fld>
            <a:endParaRPr lang="en-GB"/>
          </a:p>
        </p:txBody>
      </p:sp>
      <p:sp>
        <p:nvSpPr>
          <p:cNvPr id="6" name="Text Placeholder 3"/>
          <p:cNvSpPr>
            <a:spLocks noGrp="1"/>
          </p:cNvSpPr>
          <p:nvPr/>
        </p:nvSpPr>
        <p:spPr>
          <a:xfrm>
            <a:off x="6101715" y="1618615"/>
            <a:ext cx="2722880" cy="53975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l"/>
            <a:r>
              <a:rPr lang="en-US" sz="1800" b="1" dirty="0">
                <a:solidFill>
                  <a:schemeClr val="bg1">
                    <a:lumMod val="85000"/>
                  </a:schemeClr>
                </a:solidFill>
                <a:latin typeface="Times New Roman" panose="02020603050405020304"/>
                <a:ea typeface="Times New Roman" panose="02020603050405020304"/>
                <a:cs typeface="Times New Roman" panose="02020603050405020304"/>
              </a:rPr>
              <a:t>Ultrasonic sensor</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pic>
        <p:nvPicPr>
          <p:cNvPr id="7" name="Picture 6" descr="dh2111 (1)"/>
          <p:cNvPicPr>
            <a:picLocks noChangeAspect="1"/>
          </p:cNvPicPr>
          <p:nvPr/>
        </p:nvPicPr>
        <p:blipFill>
          <a:blip r:embed="rId1">
            <a:alphaModFix amt="20000"/>
          </a:blip>
          <a:stretch>
            <a:fillRect/>
          </a:stretch>
        </p:blipFill>
        <p:spPr>
          <a:xfrm>
            <a:off x="3801110" y="2495550"/>
            <a:ext cx="1714500" cy="1714500"/>
          </a:xfrm>
          <a:prstGeom prst="rect">
            <a:avLst/>
          </a:prstGeom>
        </p:spPr>
      </p:pic>
      <p:pic>
        <p:nvPicPr>
          <p:cNvPr id="9" name="Picture 8" descr="Liner-Hall-Effect-Sensor-1 (1)"/>
          <p:cNvPicPr>
            <a:picLocks noChangeAspect="1"/>
          </p:cNvPicPr>
          <p:nvPr/>
        </p:nvPicPr>
        <p:blipFill>
          <a:blip r:embed="rId2"/>
          <a:stretch>
            <a:fillRect/>
          </a:stretch>
        </p:blipFill>
        <p:spPr>
          <a:xfrm>
            <a:off x="650240" y="2547620"/>
            <a:ext cx="2369820" cy="2225040"/>
          </a:xfrm>
          <a:prstGeom prst="rect">
            <a:avLst/>
          </a:prstGeom>
        </p:spPr>
      </p:pic>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0" name="Picture 9" descr="images"/>
          <p:cNvPicPr>
            <a:picLocks noChangeAspect="1"/>
          </p:cNvPicPr>
          <p:nvPr/>
        </p:nvPicPr>
        <p:blipFill>
          <a:blip r:embed="rId3">
            <a:alphaModFix amt="20000"/>
          </a:blip>
          <a:stretch>
            <a:fillRect/>
          </a:stretch>
        </p:blipFill>
        <p:spPr>
          <a:xfrm>
            <a:off x="6708140" y="2495550"/>
            <a:ext cx="1714500" cy="1714500"/>
          </a:xfrm>
          <a:prstGeom prst="rect">
            <a:avLst/>
          </a:prstGeom>
        </p:spPr>
      </p:pic>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16;p36"/>
          <p:cNvSpPr txBox="1">
            <a:spLocks noGrp="1"/>
          </p:cNvSpPr>
          <p:nvPr/>
        </p:nvSpPr>
        <p:spPr>
          <a:xfrm>
            <a:off x="8446168" y="4749851"/>
            <a:ext cx="645759" cy="39360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pPr lvl="0"/>
            <a:r>
              <a:rPr lang="ar-AE" altLang="en-GB" sz="1600" dirty="0"/>
              <a:t>19</a:t>
            </a:r>
            <a:r>
              <a:rPr lang="en-GB" dirty="0"/>
              <a:t>/2</a:t>
            </a:r>
            <a:r>
              <a:rPr lang="ar-AE" altLang="en-GB" sz="1600" dirty="0"/>
              <a:t>4</a:t>
            </a:r>
            <a:endParaRPr lang="ar-AE" altLang="en-GB"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Sensors</a:t>
            </a:r>
            <a:endParaRPr lang="en-US"/>
          </a:p>
        </p:txBody>
      </p:sp>
      <p:sp>
        <p:nvSpPr>
          <p:cNvPr id="3" name="Text Placeholder 2"/>
          <p:cNvSpPr>
            <a:spLocks noGrp="1"/>
          </p:cNvSpPr>
          <p:nvPr>
            <p:ph type="body" idx="1"/>
          </p:nvPr>
        </p:nvSpPr>
        <p:spPr>
          <a:xfrm>
            <a:off x="506095" y="1539240"/>
            <a:ext cx="2658110" cy="533400"/>
          </a:xfrm>
        </p:spPr>
        <p:txBody>
          <a:bodyPr/>
          <a:lstStyle/>
          <a:p>
            <a:r>
              <a:rPr lang="en-US" sz="1800" b="1" dirty="0">
                <a:solidFill>
                  <a:schemeClr val="bg1">
                    <a:lumMod val="85000"/>
                  </a:schemeClr>
                </a:solidFill>
                <a:latin typeface="Times New Roman" panose="02020603050405020304"/>
                <a:ea typeface="Times New Roman" panose="02020603050405020304"/>
                <a:cs typeface="Times New Roman" panose="02020603050405020304"/>
              </a:rPr>
              <a:t>Hall effect sensor </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
        <p:nvSpPr>
          <p:cNvPr id="4" name="Text Placeholder 3"/>
          <p:cNvSpPr>
            <a:spLocks noGrp="1"/>
          </p:cNvSpPr>
          <p:nvPr>
            <p:ph type="body" idx="2"/>
          </p:nvPr>
        </p:nvSpPr>
        <p:spPr>
          <a:xfrm>
            <a:off x="3413760" y="1618615"/>
            <a:ext cx="2246630" cy="539750"/>
          </a:xfrm>
        </p:spPr>
        <p:txBody>
          <a:bodyPr/>
          <a:lstStyle/>
          <a:p>
            <a:r>
              <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DHT11 sensor</a:t>
            </a:r>
            <a:endPar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a:fld>
            <a:endParaRPr lang="en-GB"/>
          </a:p>
        </p:txBody>
      </p:sp>
      <p:sp>
        <p:nvSpPr>
          <p:cNvPr id="6" name="Text Placeholder 3"/>
          <p:cNvSpPr>
            <a:spLocks noGrp="1"/>
          </p:cNvSpPr>
          <p:nvPr/>
        </p:nvSpPr>
        <p:spPr>
          <a:xfrm>
            <a:off x="6101715" y="1618615"/>
            <a:ext cx="2722880" cy="53975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l"/>
            <a:r>
              <a:rPr lang="en-US" sz="1800" b="1" dirty="0">
                <a:solidFill>
                  <a:schemeClr val="bg1">
                    <a:lumMod val="85000"/>
                  </a:schemeClr>
                </a:solidFill>
                <a:latin typeface="Times New Roman" panose="02020603050405020304"/>
                <a:ea typeface="Times New Roman" panose="02020603050405020304"/>
                <a:cs typeface="Times New Roman" panose="02020603050405020304"/>
              </a:rPr>
              <a:t>Ultrasonic sensor</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pic>
        <p:nvPicPr>
          <p:cNvPr id="7" name="Picture 6" descr="dh2111 (1)"/>
          <p:cNvPicPr>
            <a:picLocks noChangeAspect="1"/>
          </p:cNvPicPr>
          <p:nvPr/>
        </p:nvPicPr>
        <p:blipFill>
          <a:blip r:embed="rId1"/>
          <a:stretch>
            <a:fillRect/>
          </a:stretch>
        </p:blipFill>
        <p:spPr>
          <a:xfrm>
            <a:off x="3413760" y="2232660"/>
            <a:ext cx="2403475" cy="2403475"/>
          </a:xfrm>
          <a:prstGeom prst="rect">
            <a:avLst/>
          </a:prstGeom>
        </p:spPr>
      </p:pic>
      <p:pic>
        <p:nvPicPr>
          <p:cNvPr id="9" name="Picture 8" descr="Liner-Hall-Effect-Sensor-1 (1)"/>
          <p:cNvPicPr>
            <a:picLocks noChangeAspect="1"/>
          </p:cNvPicPr>
          <p:nvPr/>
        </p:nvPicPr>
        <p:blipFill>
          <a:blip r:embed="rId2">
            <a:alphaModFix amt="20000"/>
          </a:blip>
          <a:stretch>
            <a:fillRect/>
          </a:stretch>
        </p:blipFill>
        <p:spPr>
          <a:xfrm>
            <a:off x="963930" y="2571750"/>
            <a:ext cx="1884680" cy="1769745"/>
          </a:xfrm>
          <a:prstGeom prst="rect">
            <a:avLst/>
          </a:prstGeom>
        </p:spPr>
      </p:pic>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0" name="Picture 9" descr="images"/>
          <p:cNvPicPr>
            <a:picLocks noChangeAspect="1"/>
          </p:cNvPicPr>
          <p:nvPr/>
        </p:nvPicPr>
        <p:blipFill>
          <a:blip r:embed="rId3">
            <a:alphaModFix amt="20000"/>
          </a:blip>
          <a:stretch>
            <a:fillRect/>
          </a:stretch>
        </p:blipFill>
        <p:spPr>
          <a:xfrm>
            <a:off x="6708140" y="2495550"/>
            <a:ext cx="1714500" cy="1714500"/>
          </a:xfrm>
          <a:prstGeom prst="rect">
            <a:avLst/>
          </a:prstGeom>
        </p:spPr>
      </p:pic>
      <p:sp>
        <p:nvSpPr>
          <p:cNvPr id="17" name="Google Shape;85;p13"/>
          <p:cNvSpPr/>
          <p:nvPr/>
        </p:nvSpPr>
        <p:spPr>
          <a:xfrm>
            <a:off x="-1" y="4717648"/>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16;p36"/>
          <p:cNvSpPr txBox="1">
            <a:spLocks noGrp="1"/>
          </p:cNvSpPr>
          <p:nvPr/>
        </p:nvSpPr>
        <p:spPr>
          <a:xfrm>
            <a:off x="8446168" y="4749851"/>
            <a:ext cx="645759" cy="39360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pPr lvl="0"/>
            <a:r>
              <a:rPr lang="ar-AE" altLang="en-GB" sz="1600" dirty="0"/>
              <a:t>19</a:t>
            </a:r>
            <a:r>
              <a:rPr lang="en-GB" dirty="0"/>
              <a:t>/2</a:t>
            </a:r>
            <a:r>
              <a:rPr lang="ar-AE" altLang="en-GB" sz="1600" dirty="0"/>
              <a:t>4</a:t>
            </a:r>
            <a:endParaRPr lang="ar-AE" altLang="en-GB"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Sensors</a:t>
            </a:r>
            <a:endParaRPr lang="en-US"/>
          </a:p>
        </p:txBody>
      </p:sp>
      <p:sp>
        <p:nvSpPr>
          <p:cNvPr id="3" name="Text Placeholder 2"/>
          <p:cNvSpPr>
            <a:spLocks noGrp="1"/>
          </p:cNvSpPr>
          <p:nvPr>
            <p:ph type="body" idx="1"/>
          </p:nvPr>
        </p:nvSpPr>
        <p:spPr>
          <a:xfrm>
            <a:off x="506095" y="1539240"/>
            <a:ext cx="2658110" cy="533400"/>
          </a:xfrm>
        </p:spPr>
        <p:txBody>
          <a:bodyPr/>
          <a:lstStyle/>
          <a:p>
            <a:r>
              <a:rPr lang="en-US" sz="1800" b="1" dirty="0">
                <a:solidFill>
                  <a:schemeClr val="bg1">
                    <a:lumMod val="85000"/>
                  </a:schemeClr>
                </a:solidFill>
                <a:latin typeface="Times New Roman" panose="02020603050405020304"/>
                <a:ea typeface="Times New Roman" panose="02020603050405020304"/>
                <a:cs typeface="Times New Roman" panose="02020603050405020304"/>
              </a:rPr>
              <a:t>Hall effect sensor </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
        <p:nvSpPr>
          <p:cNvPr id="4" name="Text Placeholder 3"/>
          <p:cNvSpPr>
            <a:spLocks noGrp="1"/>
          </p:cNvSpPr>
          <p:nvPr>
            <p:ph type="body" idx="2"/>
          </p:nvPr>
        </p:nvSpPr>
        <p:spPr>
          <a:xfrm>
            <a:off x="3413760" y="1618615"/>
            <a:ext cx="2246630" cy="539750"/>
          </a:xfrm>
        </p:spPr>
        <p:txBody>
          <a:bodyPr/>
          <a:lstStyle/>
          <a:p>
            <a:pPr algn="l"/>
            <a:r>
              <a:rPr lang="en-US" sz="1800" b="1" dirty="0">
                <a:solidFill>
                  <a:schemeClr val="bg1">
                    <a:lumMod val="85000"/>
                  </a:schemeClr>
                </a:solidFill>
                <a:latin typeface="Times New Roman" panose="02020603050405020304"/>
                <a:ea typeface="Times New Roman" panose="02020603050405020304"/>
                <a:cs typeface="Times New Roman" panose="02020603050405020304"/>
              </a:rPr>
              <a:t>DHT11 sensor</a:t>
            </a:r>
            <a:endParaRPr lang="en-US" sz="1800" b="1" dirty="0">
              <a:solidFill>
                <a:schemeClr val="bg1">
                  <a:lumMod val="85000"/>
                </a:schemeClr>
              </a:solidFill>
              <a:latin typeface="Times New Roman" panose="02020603050405020304"/>
              <a:ea typeface="Times New Roman" panose="02020603050405020304"/>
              <a:cs typeface="Times New Roman" panose="02020603050405020304"/>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a:fld>
            <a:endParaRPr lang="en-GB"/>
          </a:p>
        </p:txBody>
      </p:sp>
      <p:sp>
        <p:nvSpPr>
          <p:cNvPr id="6" name="Text Placeholder 3"/>
          <p:cNvSpPr>
            <a:spLocks noGrp="1"/>
          </p:cNvSpPr>
          <p:nvPr/>
        </p:nvSpPr>
        <p:spPr>
          <a:xfrm>
            <a:off x="6101715" y="1618615"/>
            <a:ext cx="2722880" cy="53975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algn="l"/>
            <a:r>
              <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rPr>
              <a:t>Ultrasonic sensor</a:t>
            </a:r>
            <a:endParaRPr lang="en-US" sz="1800" b="1" dirty="0">
              <a:solidFill>
                <a:schemeClr val="tx1"/>
              </a:solidFill>
              <a:effectLst>
                <a:outerShdw blurRad="38100" dist="19050" dir="2700000" algn="tl" rotWithShape="0">
                  <a:schemeClr val="dk1">
                    <a:alpha val="40000"/>
                  </a:schemeClr>
                </a:outerShdw>
              </a:effectLst>
              <a:latin typeface="Times New Roman" panose="02020603050405020304"/>
              <a:ea typeface="Times New Roman" panose="02020603050405020304"/>
              <a:cs typeface="Times New Roman" panose="02020603050405020304"/>
            </a:endParaRPr>
          </a:p>
        </p:txBody>
      </p:sp>
      <p:pic>
        <p:nvPicPr>
          <p:cNvPr id="7" name="Picture 6" descr="dh2111 (1)"/>
          <p:cNvPicPr>
            <a:picLocks noChangeAspect="1"/>
          </p:cNvPicPr>
          <p:nvPr/>
        </p:nvPicPr>
        <p:blipFill>
          <a:blip r:embed="rId1">
            <a:alphaModFix amt="20000"/>
          </a:blip>
          <a:stretch>
            <a:fillRect/>
          </a:stretch>
        </p:blipFill>
        <p:spPr>
          <a:xfrm>
            <a:off x="3801110" y="2495550"/>
            <a:ext cx="1714500" cy="1714500"/>
          </a:xfrm>
          <a:prstGeom prst="rect">
            <a:avLst/>
          </a:prstGeom>
        </p:spPr>
      </p:pic>
      <p:pic>
        <p:nvPicPr>
          <p:cNvPr id="9" name="Picture 8" descr="Liner-Hall-Effect-Sensor-1 (1)"/>
          <p:cNvPicPr>
            <a:picLocks noChangeAspect="1"/>
          </p:cNvPicPr>
          <p:nvPr/>
        </p:nvPicPr>
        <p:blipFill>
          <a:blip r:embed="rId2">
            <a:alphaModFix amt="20000"/>
          </a:blip>
          <a:stretch>
            <a:fillRect/>
          </a:stretch>
        </p:blipFill>
        <p:spPr>
          <a:xfrm>
            <a:off x="963930" y="2571750"/>
            <a:ext cx="1884680" cy="1769745"/>
          </a:xfrm>
          <a:prstGeom prst="rect">
            <a:avLst/>
          </a:prstGeom>
        </p:spPr>
      </p:pic>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0" name="Picture 9" descr="images"/>
          <p:cNvPicPr>
            <a:picLocks noChangeAspect="1"/>
          </p:cNvPicPr>
          <p:nvPr/>
        </p:nvPicPr>
        <p:blipFill>
          <a:blip r:embed="rId3"/>
          <a:stretch>
            <a:fillRect/>
          </a:stretch>
        </p:blipFill>
        <p:spPr>
          <a:xfrm>
            <a:off x="6489700" y="2158365"/>
            <a:ext cx="2051685" cy="2051685"/>
          </a:xfrm>
          <a:prstGeom prst="rect">
            <a:avLst/>
          </a:prstGeom>
        </p:spPr>
      </p:pic>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p>
            <a:pPr lvl="0" algn="r"/>
            <a:r>
              <a:rPr lang="ar-AE" altLang="en-GB" dirty="0">
                <a:sym typeface="+mn-ea"/>
              </a:rPr>
              <a:t>19</a:t>
            </a:r>
            <a:r>
              <a:rPr lang="en-GB" dirty="0">
                <a:sym typeface="+mn-ea"/>
              </a:rPr>
              <a:t>/2</a:t>
            </a:r>
            <a:r>
              <a:rPr lang="ar-AE" altLang="en-GB" dirty="0">
                <a:sym typeface="+mn-ea"/>
              </a:rPr>
              <a:t>4</a:t>
            </a:r>
            <a:endParaRPr lang="ar-AE" altLang="en-GB" dirty="0">
              <a:sym typeface="+mn-ea"/>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209" y="906345"/>
            <a:ext cx="3878400" cy="435600"/>
          </a:xfrm>
        </p:spPr>
        <p:txBody>
          <a:bodyPr/>
          <a:lstStyle/>
          <a:p>
            <a:pPr algn="ctr"/>
            <a:r>
              <a:rPr lang="en-US"/>
              <a:t>Conclusion</a:t>
            </a:r>
            <a:endParaRPr lang="en-US"/>
          </a:p>
        </p:txBody>
      </p:sp>
      <p:sp>
        <p:nvSpPr>
          <p:cNvPr id="3" name="Text Placeholder 2"/>
          <p:cNvSpPr>
            <a:spLocks noGrp="1"/>
          </p:cNvSpPr>
          <p:nvPr>
            <p:ph type="body" idx="1"/>
          </p:nvPr>
        </p:nvSpPr>
        <p:spPr>
          <a:xfrm>
            <a:off x="575962" y="1595010"/>
            <a:ext cx="8065868" cy="3138047"/>
          </a:xfrm>
        </p:spPr>
        <p:txBody>
          <a:bodyPr/>
          <a:lstStyle/>
          <a:p>
            <a:r>
              <a:rPr lang="en-US" altLang="en-US" sz="1400" dirty="0">
                <a:latin typeface="Times New Roman" panose="02020603050405020304" pitchFamily="18" charset="0"/>
                <a:cs typeface="Times New Roman" panose="02020603050405020304" pitchFamily="18" charset="0"/>
              </a:rPr>
              <a:t>In this project, we focused on developing a monitoring system for an existing pharmaceutical mixing machine.</a:t>
            </a:r>
            <a:endParaRPr lang="en-US" altLang="en-US" sz="1400" dirty="0">
              <a:latin typeface="Times New Roman" panose="02020603050405020304" pitchFamily="18" charset="0"/>
              <a:cs typeface="Times New Roman" panose="02020603050405020304" pitchFamily="18" charset="0"/>
            </a:endParaRPr>
          </a:p>
          <a:p>
            <a:endParaRPr lang="en-US" altLang="en-US" sz="1400" dirty="0">
              <a:latin typeface="Times New Roman" panose="02020603050405020304" pitchFamily="18" charset="0"/>
              <a:cs typeface="Times New Roman" panose="02020603050405020304" pitchFamily="18" charset="0"/>
            </a:endParaRPr>
          </a:p>
          <a:p>
            <a:r>
              <a:rPr lang="en-US" altLang="en-US" sz="1400" dirty="0">
                <a:latin typeface="Times New Roman" panose="02020603050405020304" pitchFamily="18" charset="0"/>
                <a:cs typeface="Times New Roman" panose="02020603050405020304" pitchFamily="18" charset="0"/>
              </a:rPr>
              <a:t>I designed the mechanical model using SOLIDWORKS, and we selected the sensors, motors, and the appropriate PLC unit for real-time data reading.</a:t>
            </a:r>
            <a:endParaRPr lang="en-US" altLang="en-US" sz="1400" dirty="0">
              <a:latin typeface="Times New Roman" panose="02020603050405020304" pitchFamily="18" charset="0"/>
              <a:cs typeface="Times New Roman" panose="02020603050405020304" pitchFamily="18" charset="0"/>
            </a:endParaRPr>
          </a:p>
          <a:p>
            <a:endParaRPr lang="en-US" altLang="en-US" sz="1400" dirty="0">
              <a:latin typeface="Times New Roman" panose="02020603050405020304" pitchFamily="18" charset="0"/>
              <a:cs typeface="Times New Roman" panose="02020603050405020304" pitchFamily="18" charset="0"/>
            </a:endParaRPr>
          </a:p>
          <a:p>
            <a:r>
              <a:rPr lang="en-US" altLang="en-US" sz="1400" dirty="0">
                <a:latin typeface="Times New Roman" panose="02020603050405020304" pitchFamily="18" charset="0"/>
                <a:cs typeface="Times New Roman" panose="02020603050405020304" pitchFamily="18" charset="0"/>
              </a:rPr>
              <a:t>We created a user-friendly interface that enables the operator to monitor key variables such as temperature, speed, and liquid level.</a:t>
            </a:r>
            <a:endParaRPr lang="en-US" altLang="en-US" sz="1400" dirty="0">
              <a:latin typeface="Times New Roman" panose="02020603050405020304" pitchFamily="18" charset="0"/>
              <a:cs typeface="Times New Roman" panose="02020603050405020304" pitchFamily="18" charset="0"/>
            </a:endParaRPr>
          </a:p>
          <a:p>
            <a:endParaRPr lang="en-US" altLang="en-US" sz="1400" dirty="0">
              <a:latin typeface="Times New Roman" panose="02020603050405020304" pitchFamily="18" charset="0"/>
              <a:cs typeface="Times New Roman" panose="02020603050405020304" pitchFamily="18" charset="0"/>
            </a:endParaRPr>
          </a:p>
          <a:p>
            <a:r>
              <a:rPr lang="en-US" altLang="en-US" sz="1400" dirty="0">
                <a:latin typeface="Times New Roman" panose="02020603050405020304" pitchFamily="18" charset="0"/>
                <a:cs typeface="Times New Roman" panose="02020603050405020304" pitchFamily="18" charset="0"/>
              </a:rPr>
              <a:t>We built a complete prototype that integrates the mechanical design, electrical circuits, and programming, and it demonstrated efficiency during practical tests.</a:t>
            </a:r>
            <a:br>
              <a:rPr lang="en-US" sz="1400" dirty="0">
                <a:latin typeface="Times New Roman" panose="02020603050405020304" pitchFamily="18" charset="0"/>
                <a:cs typeface="Times New Roman" panose="02020603050405020304" pitchFamily="18" charset="0"/>
              </a:rPr>
            </a:br>
            <a:endParaRPr lang="en-US" altLang="en-US" sz="1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idx="12"/>
          </p:nvPr>
        </p:nvSpPr>
        <p:spPr>
          <a:xfrm>
            <a:off x="0" y="4749851"/>
            <a:ext cx="9144000" cy="393600"/>
          </a:xfrm>
          <a:solidFill>
            <a:srgbClr val="FFC000"/>
          </a:solidFill>
        </p:spPr>
        <p:txBody>
          <a:bodyPr/>
          <a:lstStyle/>
          <a:p>
            <a:pPr marL="0" lvl="0" indent="0" algn="r" rtl="0">
              <a:spcBef>
                <a:spcPts val="0"/>
              </a:spcBef>
              <a:spcAft>
                <a:spcPts val="0"/>
              </a:spcAft>
              <a:buNone/>
            </a:pPr>
            <a:r>
              <a:rPr lang="ar-AE" altLang="en-GB" sz="1600" dirty="0"/>
              <a:t>20</a:t>
            </a:r>
            <a:r>
              <a:rPr lang="en-GB" dirty="0"/>
              <a:t>/2</a:t>
            </a:r>
            <a:r>
              <a:rPr lang="ar-AE" altLang="en-GB" sz="1600" dirty="0"/>
              <a:t>4</a:t>
            </a:r>
            <a:endParaRPr lang="ar-AE" altLang="en-GB" sz="1600" dirty="0"/>
          </a:p>
        </p:txBody>
      </p:sp>
      <p:grpSp>
        <p:nvGrpSpPr>
          <p:cNvPr id="7" name="Google Shape;87;p13"/>
          <p:cNvGrpSpPr/>
          <p:nvPr/>
        </p:nvGrpSpPr>
        <p:grpSpPr>
          <a:xfrm>
            <a:off x="916458" y="1019750"/>
            <a:ext cx="214625" cy="214625"/>
            <a:chOff x="2594050" y="1631825"/>
            <a:chExt cx="439625" cy="439625"/>
          </a:xfrm>
        </p:grpSpPr>
        <p:sp>
          <p:nvSpPr>
            <p:cNvPr id="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4" name="Google Shape;477;p38"/>
          <p:cNvPicPr preferRelativeResize="0"/>
          <p:nvPr/>
        </p:nvPicPr>
        <p:blipFill rotWithShape="1">
          <a:blip r:embed="rId2"/>
          <a:srcRect t="18345" b="20827"/>
          <a:stretch>
            <a:fillRect/>
          </a:stretch>
        </p:blipFill>
        <p:spPr>
          <a:xfrm>
            <a:off x="7429191" y="3122918"/>
            <a:ext cx="1553584" cy="133402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Outline</a:t>
            </a:r>
            <a:r>
              <a:rPr lang="en-US" sz="2400" dirty="0">
                <a:latin typeface="Lora" charset="0"/>
              </a:rPr>
              <a:t> </a:t>
            </a:r>
            <a:endParaRPr lang="en-US" sz="2400" dirty="0">
              <a:latin typeface="Lora" charset="0"/>
            </a:endParaRPr>
          </a:p>
        </p:txBody>
      </p:sp>
      <p:sp>
        <p:nvSpPr>
          <p:cNvPr id="3" name="Text Placeholder 2"/>
          <p:cNvSpPr>
            <a:spLocks noGrp="1"/>
          </p:cNvSpPr>
          <p:nvPr>
            <p:ph type="body" idx="1"/>
          </p:nvPr>
        </p:nvSpPr>
        <p:spPr>
          <a:xfrm>
            <a:off x="1381250" y="1554775"/>
            <a:ext cx="3425400" cy="3414305"/>
          </a:xfrm>
        </p:spPr>
        <p:txBody>
          <a:bodyPr/>
          <a:lstStyle/>
          <a:p>
            <a:r>
              <a:rPr lang="en-US" dirty="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Objective</a:t>
            </a:r>
            <a:endParaRPr 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Project Structure</a:t>
            </a:r>
            <a:endParaRPr lang="en-US" alt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Bill of Martial</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6"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lvl="0" algn="r" rtl="1"/>
            <a:r>
              <a:rPr lang="en-GB" dirty="0"/>
              <a:t>                                                                                                                                                                               </a:t>
            </a:r>
            <a:r>
              <a:rPr lang="en-GB" sz="1000" dirty="0">
                <a:latin typeface="Lora" charset="0"/>
              </a:rPr>
              <a:t>3/20</a:t>
            </a:r>
            <a:endParaRPr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3" name="Picture 12"/>
          <p:cNvPicPr>
            <a:picLocks noChangeAspect="1"/>
          </p:cNvPicPr>
          <p:nvPr/>
        </p:nvPicPr>
        <p:blipFill>
          <a:blip r:embed="rId1"/>
          <a:stretch>
            <a:fillRect/>
          </a:stretch>
        </p:blipFill>
        <p:spPr>
          <a:xfrm>
            <a:off x="8239582" y="90375"/>
            <a:ext cx="801857" cy="801857"/>
          </a:xfrm>
          <a:prstGeom prst="rect">
            <a:avLst/>
          </a:prstGeom>
        </p:spPr>
      </p:pic>
      <p:pic>
        <p:nvPicPr>
          <p:cNvPr id="68" name="Google Shape;68;p7"/>
          <p:cNvPicPr preferRelativeResize="0"/>
          <p:nvPr/>
        </p:nvPicPr>
        <p:blipFill rotWithShape="1">
          <a:blip r:embed="rId2"/>
          <a:srcRect l="16121" r="13939"/>
          <a:stretch>
            <a:fillRect/>
          </a:stretch>
        </p:blipFill>
        <p:spPr>
          <a:xfrm>
            <a:off x="5498951" y="1463306"/>
            <a:ext cx="3592976" cy="288972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000">
        <p:wedge/>
      </p:transition>
    </mc:Choice>
    <mc:Fallback>
      <p:transition spd="slow">
        <p:wedg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13"/>
          <p:cNvSpPr txBox="1">
            <a:spLocks noGrp="1"/>
          </p:cNvSpPr>
          <p:nvPr>
            <p:ph type="title"/>
          </p:nvPr>
        </p:nvSpPr>
        <p:spPr>
          <a:xfrm>
            <a:off x="1486535" y="920750"/>
            <a:ext cx="4896485" cy="435610"/>
          </a:xfrm>
          <a:prstGeom prst="rect">
            <a:avLst/>
          </a:prstGeom>
        </p:spPr>
        <p:txBody>
          <a:bodyPr spcFirstLastPara="1" wrap="square" lIns="91425" tIns="91425" rIns="91425" bIns="91425" anchor="ctr" anchorCtr="0">
            <a:noAutofit/>
          </a:bodyPr>
          <a:lstStyle/>
          <a:p>
            <a:r>
              <a:rPr lang="en-US" altLang="en-US" sz="2400" dirty="0"/>
              <a:t>Bill of Martial for real machine</a:t>
            </a:r>
            <a:endParaRPr lang="en-US" altLang="en-US"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dirty="0"/>
              <a:t>21</a:t>
            </a:r>
            <a:r>
              <a:rPr lang="en-GB" dirty="0"/>
              <a:t>/2</a:t>
            </a:r>
            <a:r>
              <a:rPr lang="ar-AE" altLang="en-GB" sz="1600" dirty="0"/>
              <a:t>4</a:t>
            </a:r>
            <a:endParaRPr lang="ar-AE" altLang="en-GB" sz="1600" dirty="0"/>
          </a:p>
        </p:txBody>
      </p:sp>
      <p:sp>
        <p:nvSpPr>
          <p:cNvPr id="18" name="Text Placeholder 2"/>
          <p:cNvSpPr>
            <a:spLocks noGrp="1"/>
          </p:cNvSpPr>
          <p:nvPr>
            <p:ph type="body" idx="1"/>
          </p:nvPr>
        </p:nvSpPr>
        <p:spPr>
          <a:xfrm>
            <a:off x="345546" y="1501917"/>
            <a:ext cx="7426853" cy="3067149"/>
          </a:xfrm>
        </p:spPr>
        <p:txBody>
          <a:bodyPr/>
          <a:lstStyle/>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graphicFrame>
        <p:nvGraphicFramePr>
          <p:cNvPr id="2" name="Table 1"/>
          <p:cNvGraphicFramePr/>
          <p:nvPr>
            <p:custDataLst>
              <p:tags r:id="rId2"/>
            </p:custDataLst>
          </p:nvPr>
        </p:nvGraphicFramePr>
        <p:xfrm>
          <a:off x="1371600" y="1434465"/>
          <a:ext cx="6480175" cy="3291840"/>
        </p:xfrm>
        <a:graphic>
          <a:graphicData uri="http://schemas.openxmlformats.org/drawingml/2006/table">
            <a:tbl>
              <a:tblPr firstRow="1" bandRow="1">
                <a:tableStyleId>{5C22544A-7EE6-4342-B048-85BDC9FD1C3A}</a:tableStyleId>
              </a:tblPr>
              <a:tblGrid>
                <a:gridCol w="653415"/>
                <a:gridCol w="1590675"/>
                <a:gridCol w="2369185"/>
                <a:gridCol w="550545"/>
                <a:gridCol w="1316355"/>
              </a:tblGrid>
              <a:tr h="518160">
                <a:tc>
                  <a:txBody>
                    <a:bodyPr/>
                    <a:p>
                      <a:pPr algn="ctr">
                        <a:lnSpc>
                          <a:spcPct val="100000"/>
                        </a:lnSpc>
                        <a:buNone/>
                      </a:pPr>
                      <a:r>
                        <a:rPr lang="en-US" altLang="en-US" sz="1200"/>
                        <a:t>#</a:t>
                      </a:r>
                      <a:endParaRPr lang="en-US" altLang="en-US" sz="1200"/>
                    </a:p>
                  </a:txBody>
                  <a:tcPr>
                    <a:lnL w="12700" cmpd="sng">
                      <a:solidFill>
                        <a:schemeClr val="tx1"/>
                      </a:solidFill>
                      <a:prstDash val="solid"/>
                    </a:lnL>
                    <a:lnT w="12700" cmpd="sng">
                      <a:solidFill>
                        <a:schemeClr val="tx1"/>
                      </a:solidFill>
                      <a:prstDash val="solid"/>
                    </a:lnT>
                    <a:solidFill>
                      <a:srgbClr val="FFCD00"/>
                    </a:solidFill>
                  </a:tcPr>
                </a:tc>
                <a:tc>
                  <a:txBody>
                    <a:bodyPr/>
                    <a:p>
                      <a:pPr algn="ctr">
                        <a:lnSpc>
                          <a:spcPct val="100000"/>
                        </a:lnSpc>
                        <a:buNone/>
                      </a:pPr>
                      <a:r>
                        <a:rPr lang="en-US" altLang="en-US" sz="1200"/>
                        <a:t>Piece type</a:t>
                      </a:r>
                      <a:endParaRPr lang="en-US" altLang="en-US" sz="1200"/>
                    </a:p>
                  </a:txBody>
                  <a:tcPr>
                    <a:lnT w="12700" cmpd="sng">
                      <a:solidFill>
                        <a:schemeClr val="tx1"/>
                      </a:solidFill>
                      <a:prstDash val="solid"/>
                    </a:lnT>
                    <a:solidFill>
                      <a:srgbClr val="FFCD00"/>
                    </a:solidFill>
                  </a:tcPr>
                </a:tc>
                <a:tc>
                  <a:txBody>
                    <a:bodyPr/>
                    <a:p>
                      <a:pPr algn="ctr">
                        <a:buNone/>
                      </a:pPr>
                      <a:r>
                        <a:rPr lang="en-US" altLang="en-US" sz="1200"/>
                        <a:t>Comment</a:t>
                      </a:r>
                      <a:endParaRPr lang="en-US" altLang="en-US" sz="1200"/>
                    </a:p>
                  </a:txBody>
                  <a:tcPr>
                    <a:lnT w="12700" cmpd="sng">
                      <a:solidFill>
                        <a:schemeClr val="tx1"/>
                      </a:solidFill>
                      <a:prstDash val="solid"/>
                    </a:lnT>
                    <a:solidFill>
                      <a:srgbClr val="FFCD00"/>
                    </a:solidFill>
                  </a:tcPr>
                </a:tc>
                <a:tc>
                  <a:txBody>
                    <a:bodyPr/>
                    <a:p>
                      <a:pPr algn="ctr">
                        <a:buNone/>
                      </a:pPr>
                      <a:r>
                        <a:rPr lang="en-US" sz="1200"/>
                        <a:t>QTY</a:t>
                      </a:r>
                      <a:endParaRPr lang="en-US" sz="1200"/>
                    </a:p>
                  </a:txBody>
                  <a:tcPr>
                    <a:lnT w="12700" cmpd="sng">
                      <a:solidFill>
                        <a:schemeClr val="tx1"/>
                      </a:solidFill>
                      <a:prstDash val="solid"/>
                    </a:lnT>
                    <a:solidFill>
                      <a:srgbClr val="FFCD00"/>
                    </a:solidFill>
                  </a:tcPr>
                </a:tc>
                <a:tc>
                  <a:txBody>
                    <a:bodyPr/>
                    <a:p>
                      <a:pPr algn="ctr">
                        <a:buNone/>
                      </a:pPr>
                      <a:r>
                        <a:rPr lang="en-US" altLang="en-US" sz="1200">
                          <a:sym typeface="+mn-ea"/>
                        </a:rPr>
                        <a:t>price (NIS)</a:t>
                      </a:r>
                      <a:endParaRPr lang="en-US" altLang="en-US" sz="1200"/>
                    </a:p>
                    <a:p>
                      <a:pPr algn="ctr">
                        <a:buNone/>
                      </a:pPr>
                      <a:endParaRPr lang="en-US" altLang="en-US" sz="1200"/>
                    </a:p>
                  </a:txBody>
                  <a:tcPr>
                    <a:lnR w="12700" cmpd="sng">
                      <a:solidFill>
                        <a:schemeClr val="tx1"/>
                      </a:solidFill>
                      <a:prstDash val="solid"/>
                    </a:lnR>
                    <a:lnT w="12700" cmpd="sng">
                      <a:solidFill>
                        <a:schemeClr val="tx1"/>
                      </a:solidFill>
                      <a:prstDash val="solid"/>
                    </a:lnT>
                    <a:solidFill>
                      <a:srgbClr val="FFCD00"/>
                    </a:solidFill>
                  </a:tcPr>
                </a:tc>
              </a:tr>
              <a:tr h="304800">
                <a:tc>
                  <a:txBody>
                    <a:bodyPr/>
                    <a:p>
                      <a:pPr algn="ctr">
                        <a:buNone/>
                      </a:pPr>
                      <a:r>
                        <a:rPr lang="en-US" sz="1200"/>
                        <a:t>1</a:t>
                      </a:r>
                      <a:endParaRPr lang="en-US" sz="1200"/>
                    </a:p>
                  </a:txBody>
                  <a:tcPr>
                    <a:lnL w="12700" cmpd="sng">
                      <a:solidFill>
                        <a:schemeClr val="tx1"/>
                      </a:solidFill>
                      <a:prstDash val="solid"/>
                    </a:lnL>
                    <a:solidFill>
                      <a:srgbClr val="F7FAE1"/>
                    </a:solidFill>
                  </a:tcPr>
                </a:tc>
                <a:tc>
                  <a:txBody>
                    <a:bodyPr/>
                    <a:p>
                      <a:pPr algn="ctr">
                        <a:buNone/>
                      </a:pPr>
                      <a:r>
                        <a:rPr lang="en-US" altLang="en-US" sz="1200"/>
                        <a:t>CPU</a:t>
                      </a:r>
                      <a:endParaRPr lang="en-US" altLang="en-US" sz="1200"/>
                    </a:p>
                  </a:txBody>
                  <a:tcPr>
                    <a:solidFill>
                      <a:srgbClr val="F7FAE1"/>
                    </a:solidFill>
                  </a:tcPr>
                </a:tc>
                <a:tc>
                  <a:txBody>
                    <a:bodyPr/>
                    <a:p>
                      <a:pPr algn="ctr">
                        <a:buNone/>
                      </a:pPr>
                      <a:r>
                        <a:rPr lang="en-US" altLang="en-US" sz="1200"/>
                        <a:t>S7-1200 CPU 1215C</a:t>
                      </a:r>
                      <a:endParaRPr lang="en-US" altLang="en-US" sz="1200"/>
                    </a:p>
                  </a:txBody>
                  <a:tcPr>
                    <a:solidFill>
                      <a:srgbClr val="F7FAE1"/>
                    </a:solidFill>
                  </a:tcPr>
                </a:tc>
                <a:tc>
                  <a:txBody>
                    <a:bodyPr/>
                    <a:p>
                      <a:pPr algn="ctr">
                        <a:buNone/>
                      </a:pPr>
                      <a:r>
                        <a:rPr lang="en-US" sz="1200"/>
                        <a:t>1</a:t>
                      </a:r>
                      <a:endParaRPr lang="en-US" sz="1200"/>
                    </a:p>
                  </a:txBody>
                  <a:tcPr>
                    <a:solidFill>
                      <a:srgbClr val="F7FAE1"/>
                    </a:solidFill>
                  </a:tcPr>
                </a:tc>
                <a:tc>
                  <a:txBody>
                    <a:bodyPr/>
                    <a:p>
                      <a:pPr algn="ctr">
                        <a:buNone/>
                      </a:pPr>
                      <a:r>
                        <a:rPr lang="en-US" sz="1200"/>
                        <a:t>2740.31</a:t>
                      </a:r>
                      <a:endParaRPr lang="en-US" sz="1200"/>
                    </a:p>
                  </a:txBody>
                  <a:tcPr>
                    <a:lnR w="12700" cmpd="sng">
                      <a:solidFill>
                        <a:schemeClr val="tx1"/>
                      </a:solidFill>
                      <a:prstDash val="solid"/>
                    </a:lnR>
                    <a:solidFill>
                      <a:srgbClr val="F7FAE1"/>
                    </a:solidFill>
                  </a:tcPr>
                </a:tc>
              </a:tr>
              <a:tr h="304800">
                <a:tc>
                  <a:txBody>
                    <a:bodyPr/>
                    <a:p>
                      <a:pPr algn="ctr">
                        <a:buNone/>
                      </a:pPr>
                      <a:r>
                        <a:rPr lang="en-US" sz="1100"/>
                        <a:t>2</a:t>
                      </a:r>
                      <a:endParaRPr lang="en-US" sz="1100"/>
                    </a:p>
                  </a:txBody>
                  <a:tcPr>
                    <a:lnL w="12700" cmpd="sng">
                      <a:solidFill>
                        <a:schemeClr val="tx1"/>
                      </a:solidFill>
                      <a:prstDash val="solid"/>
                    </a:lnL>
                    <a:solidFill>
                      <a:srgbClr val="FFFFFF"/>
                    </a:solidFill>
                  </a:tcPr>
                </a:tc>
                <a:tc>
                  <a:txBody>
                    <a:bodyPr/>
                    <a:p>
                      <a:pPr algn="ctr">
                        <a:buNone/>
                      </a:pPr>
                      <a:r>
                        <a:rPr lang="en-US" sz="1100"/>
                        <a:t>Analog Input</a:t>
                      </a:r>
                      <a:endParaRPr lang="en-US" sz="1100"/>
                    </a:p>
                  </a:txBody>
                  <a:tcPr>
                    <a:solidFill>
                      <a:srgbClr val="FFFFFF"/>
                    </a:solidFill>
                  </a:tcPr>
                </a:tc>
                <a:tc>
                  <a:txBody>
                    <a:bodyPr/>
                    <a:p>
                      <a:pPr algn="ctr">
                        <a:buNone/>
                      </a:pPr>
                      <a:r>
                        <a:rPr lang="en-US" altLang="en-US" sz="1100"/>
                        <a:t>SM 1231 AI – 8x13bit</a:t>
                      </a:r>
                      <a:endParaRPr lang="en-US" altLang="en-US" sz="1100"/>
                    </a:p>
                  </a:txBody>
                  <a:tcPr>
                    <a:solidFill>
                      <a:srgbClr val="FFFFFF"/>
                    </a:solidFill>
                  </a:tcPr>
                </a:tc>
                <a:tc>
                  <a:txBody>
                    <a:bodyPr/>
                    <a:p>
                      <a:pPr algn="ctr">
                        <a:buNone/>
                      </a:pPr>
                      <a:endParaRPr lang="en-US" altLang="en-US" sz="1100">
                        <a:highlight>
                          <a:srgbClr val="000000"/>
                        </a:highlight>
                      </a:endParaRPr>
                    </a:p>
                  </a:txBody>
                  <a:tcPr>
                    <a:solidFill>
                      <a:srgbClr val="FFFFFF"/>
                    </a:solidFill>
                  </a:tcPr>
                </a:tc>
                <a:tc>
                  <a:txBody>
                    <a:bodyPr/>
                    <a:p>
                      <a:pPr algn="ctr">
                        <a:buNone/>
                      </a:pPr>
                      <a:r>
                        <a:rPr lang="en-US" sz="1100"/>
                        <a:t>1750.29</a:t>
                      </a:r>
                      <a:endParaRPr lang="en-US" sz="1100"/>
                    </a:p>
                  </a:txBody>
                  <a:tcPr>
                    <a:lnR w="12700" cmpd="sng">
                      <a:solidFill>
                        <a:schemeClr val="tx1"/>
                      </a:solidFill>
                      <a:prstDash val="solid"/>
                    </a:lnR>
                    <a:solidFill>
                      <a:srgbClr val="FFFFFF"/>
                    </a:solidFill>
                  </a:tcPr>
                </a:tc>
              </a:tr>
              <a:tr h="518160">
                <a:tc>
                  <a:txBody>
                    <a:bodyPr/>
                    <a:p>
                      <a:pPr algn="ctr">
                        <a:buNone/>
                      </a:pPr>
                      <a:r>
                        <a:rPr lang="en-US" sz="1100"/>
                        <a:t>3</a:t>
                      </a:r>
                      <a:endParaRPr lang="en-US" sz="1100"/>
                    </a:p>
                  </a:txBody>
                  <a:tcPr>
                    <a:lnL w="12700" cmpd="sng">
                      <a:solidFill>
                        <a:schemeClr val="tx1"/>
                      </a:solidFill>
                      <a:prstDash val="solid"/>
                    </a:lnL>
                    <a:solidFill>
                      <a:srgbClr val="F7FAE1"/>
                    </a:solidFill>
                  </a:tcPr>
                </a:tc>
                <a:tc>
                  <a:txBody>
                    <a:bodyPr/>
                    <a:p>
                      <a:pPr algn="ctr">
                        <a:buNone/>
                      </a:pPr>
                      <a:r>
                        <a:rPr lang="en-US" altLang="en-US" sz="1100"/>
                        <a:t>Power supply</a:t>
                      </a:r>
                      <a:endParaRPr lang="en-US" altLang="en-US" sz="1100"/>
                    </a:p>
                  </a:txBody>
                  <a:tcPr>
                    <a:solidFill>
                      <a:srgbClr val="F7FAE1"/>
                    </a:solidFill>
                  </a:tcPr>
                </a:tc>
                <a:tc>
                  <a:txBody>
                    <a:bodyPr/>
                    <a:p>
                      <a:pPr algn="ctr">
                        <a:buNone/>
                      </a:pPr>
                      <a:r>
                        <a:rPr lang="en-US" altLang="en-US" sz="1100"/>
                        <a:t>SITOP PSU100C – 24V / 2.5A</a:t>
                      </a:r>
                      <a:endParaRPr lang="en-US" altLang="en-US" sz="1100"/>
                    </a:p>
                  </a:txBody>
                  <a:tcPr>
                    <a:solidFill>
                      <a:srgbClr val="F7FAE1"/>
                    </a:solidFill>
                  </a:tcPr>
                </a:tc>
                <a:tc>
                  <a:txBody>
                    <a:bodyPr/>
                    <a:p>
                      <a:pPr algn="ctr">
                        <a:buNone/>
                      </a:pPr>
                      <a:r>
                        <a:rPr lang="en-US" sz="1100"/>
                        <a:t>1</a:t>
                      </a:r>
                      <a:endParaRPr lang="en-US" sz="1100"/>
                    </a:p>
                  </a:txBody>
                  <a:tcPr>
                    <a:solidFill>
                      <a:srgbClr val="F7FAE1"/>
                    </a:solidFill>
                  </a:tcPr>
                </a:tc>
                <a:tc>
                  <a:txBody>
                    <a:bodyPr/>
                    <a:p>
                      <a:pPr algn="ctr">
                        <a:buNone/>
                      </a:pPr>
                      <a:r>
                        <a:rPr lang="en-US" sz="1100"/>
                        <a:t>434.42</a:t>
                      </a:r>
                      <a:endParaRPr lang="en-US" sz="1100"/>
                    </a:p>
                  </a:txBody>
                  <a:tcPr>
                    <a:lnR w="12700" cmpd="sng">
                      <a:solidFill>
                        <a:schemeClr val="tx1"/>
                      </a:solidFill>
                      <a:prstDash val="solid"/>
                    </a:lnR>
                    <a:solidFill>
                      <a:srgbClr val="F7FAE1"/>
                    </a:solidFill>
                  </a:tcPr>
                </a:tc>
              </a:tr>
              <a:tr h="518160">
                <a:tc>
                  <a:txBody>
                    <a:bodyPr/>
                    <a:p>
                      <a:pPr algn="ctr">
                        <a:buSzTx/>
                        <a:buNone/>
                      </a:pPr>
                      <a:r>
                        <a:rPr lang="en-US" sz="1100"/>
                        <a:t>4</a:t>
                      </a:r>
                      <a:endParaRPr lang="en-US" sz="1100"/>
                    </a:p>
                  </a:txBody>
                  <a:tcPr>
                    <a:lnL w="12700" cmpd="sng">
                      <a:solidFill>
                        <a:schemeClr val="tx1"/>
                      </a:solidFill>
                      <a:prstDash val="solid"/>
                    </a:lnL>
                    <a:solidFill>
                      <a:srgbClr val="FFFFFF"/>
                    </a:solidFill>
                  </a:tcPr>
                </a:tc>
                <a:tc>
                  <a:txBody>
                    <a:bodyPr/>
                    <a:p>
                      <a:pPr algn="ctr">
                        <a:buSzTx/>
                        <a:buNone/>
                      </a:pPr>
                      <a:r>
                        <a:rPr lang="en-US" altLang="en-US" sz="1100"/>
                        <a:t>CB 1421 (RS485)</a:t>
                      </a:r>
                      <a:endParaRPr lang="en-US" altLang="en-US" sz="1100"/>
                    </a:p>
                  </a:txBody>
                  <a:tcPr>
                    <a:solidFill>
                      <a:srgbClr val="FFFFFF"/>
                    </a:solidFill>
                  </a:tcPr>
                </a:tc>
                <a:tc>
                  <a:txBody>
                    <a:bodyPr/>
                    <a:p>
                      <a:pPr algn="ctr">
                        <a:buSzTx/>
                        <a:buNone/>
                      </a:pPr>
                      <a:r>
                        <a:rPr lang="en-US" altLang="en-US" sz="1100"/>
                        <a:t>CB 1241 – Communication board</a:t>
                      </a:r>
                      <a:endParaRPr lang="en-US" altLang="en-US" sz="1100"/>
                    </a:p>
                  </a:txBody>
                  <a:tcPr>
                    <a:solidFill>
                      <a:srgbClr val="FFFFFF"/>
                    </a:solidFill>
                  </a:tcPr>
                </a:tc>
                <a:tc>
                  <a:txBody>
                    <a:bodyPr/>
                    <a:p>
                      <a:pPr algn="ctr">
                        <a:buSzTx/>
                        <a:buNone/>
                      </a:pPr>
                      <a:r>
                        <a:rPr lang="en-US" sz="1100"/>
                        <a:t>1</a:t>
                      </a:r>
                      <a:endParaRPr lang="en-US" sz="1100"/>
                    </a:p>
                  </a:txBody>
                  <a:tcPr>
                    <a:solidFill>
                      <a:srgbClr val="FFFFFF"/>
                    </a:solidFill>
                  </a:tcPr>
                </a:tc>
                <a:tc>
                  <a:txBody>
                    <a:bodyPr/>
                    <a:p>
                      <a:pPr algn="ctr">
                        <a:buSzTx/>
                        <a:buNone/>
                      </a:pPr>
                      <a:r>
                        <a:rPr lang="en-US" sz="1100"/>
                        <a:t>889.28</a:t>
                      </a:r>
                      <a:endParaRPr lang="en-US" sz="1100"/>
                    </a:p>
                  </a:txBody>
                  <a:tcPr>
                    <a:lnR w="12700" cmpd="sng">
                      <a:solidFill>
                        <a:schemeClr val="tx1"/>
                      </a:solidFill>
                      <a:prstDash val="solid"/>
                    </a:lnR>
                    <a:solidFill>
                      <a:srgbClr val="FFFFFF"/>
                    </a:solidFill>
                  </a:tcPr>
                </a:tc>
              </a:tr>
              <a:tr h="518160">
                <a:tc>
                  <a:txBody>
                    <a:bodyPr/>
                    <a:p>
                      <a:pPr algn="ctr">
                        <a:buSzTx/>
                        <a:buNone/>
                      </a:pPr>
                      <a:r>
                        <a:rPr lang="en-US" sz="1100"/>
                        <a:t>5</a:t>
                      </a:r>
                      <a:endParaRPr lang="en-US" sz="1100"/>
                    </a:p>
                  </a:txBody>
                  <a:tcPr>
                    <a:lnL w="12700" cmpd="sng">
                      <a:solidFill>
                        <a:schemeClr val="tx1"/>
                      </a:solidFill>
                      <a:prstDash val="solid"/>
                    </a:lnL>
                    <a:solidFill>
                      <a:srgbClr val="F7FAE1"/>
                    </a:solidFill>
                  </a:tcPr>
                </a:tc>
                <a:tc>
                  <a:txBody>
                    <a:bodyPr/>
                    <a:p>
                      <a:pPr algn="ctr">
                        <a:buSzTx/>
                        <a:buNone/>
                      </a:pPr>
                      <a:r>
                        <a:rPr lang="en-US" altLang="en-US" sz="1100"/>
                        <a:t>Pressure transmitter</a:t>
                      </a:r>
                      <a:endParaRPr lang="en-US" altLang="en-US" sz="1100"/>
                    </a:p>
                  </a:txBody>
                  <a:tcPr>
                    <a:solidFill>
                      <a:srgbClr val="F7FAE1"/>
                    </a:solidFill>
                  </a:tcPr>
                </a:tc>
                <a:tc>
                  <a:txBody>
                    <a:bodyPr/>
                    <a:p>
                      <a:pPr algn="ctr">
                        <a:buSzTx/>
                        <a:buNone/>
                      </a:pPr>
                      <a:r>
                        <a:rPr lang="en-US" altLang="en-US" sz="1100"/>
                        <a:t>Autonics TPS20 Series, 0–0.5kg/cm²</a:t>
                      </a:r>
                      <a:endParaRPr lang="en-US" altLang="en-US" sz="1100"/>
                    </a:p>
                  </a:txBody>
                  <a:tcPr>
                    <a:solidFill>
                      <a:srgbClr val="F7FAE1"/>
                    </a:solidFill>
                  </a:tcPr>
                </a:tc>
                <a:tc>
                  <a:txBody>
                    <a:bodyPr/>
                    <a:p>
                      <a:pPr algn="ctr">
                        <a:buSzTx/>
                        <a:buNone/>
                      </a:pPr>
                      <a:r>
                        <a:rPr lang="en-US" sz="1100"/>
                        <a:t>1</a:t>
                      </a:r>
                      <a:endParaRPr lang="en-US" sz="1100"/>
                    </a:p>
                  </a:txBody>
                  <a:tcPr>
                    <a:solidFill>
                      <a:srgbClr val="F7FAE1"/>
                    </a:solidFill>
                  </a:tcPr>
                </a:tc>
                <a:tc>
                  <a:txBody>
                    <a:bodyPr/>
                    <a:p>
                      <a:pPr algn="ctr">
                        <a:buSzTx/>
                        <a:buNone/>
                      </a:pPr>
                      <a:r>
                        <a:rPr lang="en-US" sz="1100"/>
                        <a:t>603.45</a:t>
                      </a:r>
                      <a:endParaRPr lang="en-US" sz="1100"/>
                    </a:p>
                  </a:txBody>
                  <a:tcPr>
                    <a:lnR w="12700" cmpd="sng">
                      <a:solidFill>
                        <a:schemeClr val="tx1"/>
                      </a:solidFill>
                      <a:prstDash val="solid"/>
                    </a:lnR>
                    <a:solidFill>
                      <a:srgbClr val="F7FAE1"/>
                    </a:solidFill>
                  </a:tcPr>
                </a:tc>
              </a:tr>
              <a:tr h="304800">
                <a:tc>
                  <a:txBody>
                    <a:bodyPr/>
                    <a:p>
                      <a:pPr algn="ctr">
                        <a:buSzTx/>
                        <a:buNone/>
                      </a:pPr>
                      <a:r>
                        <a:rPr lang="en-US" sz="1100"/>
                        <a:t>6</a:t>
                      </a:r>
                      <a:endParaRPr lang="en-US" sz="1100"/>
                    </a:p>
                  </a:txBody>
                  <a:tcPr>
                    <a:lnL w="12700" cmpd="sng">
                      <a:solidFill>
                        <a:schemeClr val="tx1"/>
                      </a:solidFill>
                      <a:prstDash val="solid"/>
                    </a:lnL>
                    <a:lnB w="12700" cmpd="sng">
                      <a:solidFill>
                        <a:schemeClr val="tx1"/>
                      </a:solidFill>
                      <a:prstDash val="solid"/>
                    </a:lnB>
                    <a:solidFill>
                      <a:srgbClr val="FFFFFF"/>
                    </a:solidFill>
                  </a:tcPr>
                </a:tc>
                <a:tc>
                  <a:txBody>
                    <a:bodyPr/>
                    <a:p>
                      <a:pPr algn="ctr">
                        <a:buSzTx/>
                        <a:buNone/>
                      </a:pPr>
                      <a:r>
                        <a:rPr lang="en-US" sz="1100"/>
                        <a:t>RTD pt100</a:t>
                      </a:r>
                      <a:endParaRPr lang="en-US" sz="1100"/>
                    </a:p>
                  </a:txBody>
                  <a:tcPr>
                    <a:lnB w="12700" cmpd="sng">
                      <a:solidFill>
                        <a:schemeClr val="tx1"/>
                      </a:solidFill>
                      <a:prstDash val="solid"/>
                    </a:lnB>
                    <a:solidFill>
                      <a:srgbClr val="FFFFFF"/>
                    </a:solidFill>
                  </a:tcPr>
                </a:tc>
                <a:tc>
                  <a:txBody>
                    <a:bodyPr/>
                    <a:p>
                      <a:pPr algn="ctr">
                        <a:buSzTx/>
                        <a:buNone/>
                      </a:pPr>
                      <a:r>
                        <a:rPr lang="en-US" sz="1100"/>
                        <a:t>-</a:t>
                      </a:r>
                      <a:endParaRPr lang="en-US" sz="1100"/>
                    </a:p>
                  </a:txBody>
                  <a:tcPr>
                    <a:lnB w="12700" cmpd="sng">
                      <a:solidFill>
                        <a:schemeClr val="tx1"/>
                      </a:solidFill>
                      <a:prstDash val="solid"/>
                    </a:lnB>
                    <a:solidFill>
                      <a:srgbClr val="FFFFFF"/>
                    </a:solidFill>
                  </a:tcPr>
                </a:tc>
                <a:tc>
                  <a:txBody>
                    <a:bodyPr/>
                    <a:p>
                      <a:pPr algn="ctr">
                        <a:buSzTx/>
                        <a:buNone/>
                      </a:pPr>
                      <a:r>
                        <a:rPr lang="en-US" sz="1100"/>
                        <a:t>1</a:t>
                      </a:r>
                      <a:endParaRPr lang="en-US" sz="1100"/>
                    </a:p>
                  </a:txBody>
                  <a:tcPr>
                    <a:lnB w="12700" cmpd="sng">
                      <a:solidFill>
                        <a:schemeClr val="tx1"/>
                      </a:solidFill>
                      <a:prstDash val="solid"/>
                    </a:lnB>
                    <a:solidFill>
                      <a:srgbClr val="FFFFFF"/>
                    </a:solidFill>
                  </a:tcPr>
                </a:tc>
                <a:tc>
                  <a:txBody>
                    <a:bodyPr/>
                    <a:p>
                      <a:pPr algn="ctr">
                        <a:buSzTx/>
                        <a:buNone/>
                      </a:pPr>
                      <a:r>
                        <a:rPr lang="en-US" sz="1100"/>
                        <a:t>222</a:t>
                      </a:r>
                      <a:endParaRPr lang="en-US" sz="1100"/>
                    </a:p>
                  </a:txBody>
                  <a:tcPr>
                    <a:lnR w="12700" cmpd="sng">
                      <a:solidFill>
                        <a:schemeClr val="tx1"/>
                      </a:solidFill>
                      <a:prstDash val="solid"/>
                    </a:lnR>
                    <a:lnB w="12700" cmpd="sng">
                      <a:solidFill>
                        <a:schemeClr val="tx1"/>
                      </a:solidFill>
                      <a:prstDash val="solid"/>
                    </a:lnB>
                    <a:solidFill>
                      <a:srgbClr val="FFFFFF"/>
                    </a:solidFill>
                  </a:tcPr>
                </a:tc>
              </a:tr>
              <a:tr h="304800">
                <a:tc>
                  <a:txBody>
                    <a:bodyPr/>
                    <a:p>
                      <a:pPr algn="l">
                        <a:buSzTx/>
                        <a:buNone/>
                      </a:pPr>
                      <a:endParaRPr lang="en-US" sz="1100"/>
                    </a:p>
                  </a:txBody>
                  <a:tcPr>
                    <a:lnL w="12700" cmpd="sng">
                      <a:solidFill>
                        <a:schemeClr val="tx1"/>
                      </a:solidFill>
                      <a:prstDash val="solid"/>
                    </a:lnL>
                    <a:lnB w="12700" cmpd="sng">
                      <a:solidFill>
                        <a:schemeClr val="tx1"/>
                      </a:solidFill>
                      <a:prstDash val="solid"/>
                    </a:lnB>
                    <a:solidFill>
                      <a:srgbClr val="FFFFFF"/>
                    </a:solidFill>
                  </a:tcPr>
                </a:tc>
                <a:tc>
                  <a:txBody>
                    <a:bodyPr/>
                    <a:p>
                      <a:pPr algn="ctr">
                        <a:buSzTx/>
                        <a:buNone/>
                      </a:pPr>
                      <a:endParaRPr lang="en-US" sz="1100"/>
                    </a:p>
                  </a:txBody>
                  <a:tcPr>
                    <a:lnB w="12700" cmpd="sng">
                      <a:solidFill>
                        <a:schemeClr val="tx1"/>
                      </a:solidFill>
                      <a:prstDash val="solid"/>
                    </a:lnB>
                    <a:solidFill>
                      <a:srgbClr val="FFFFFF"/>
                    </a:solidFill>
                  </a:tcPr>
                </a:tc>
                <a:tc gridSpan="2">
                  <a:txBody>
                    <a:bodyPr/>
                    <a:p>
                      <a:pPr algn="r">
                        <a:buSzTx/>
                        <a:buNone/>
                      </a:pPr>
                      <a:r>
                        <a:rPr lang="en-US" sz="1100"/>
                        <a:t>Total Price</a:t>
                      </a:r>
                      <a:endParaRPr lang="en-US" sz="1100"/>
                    </a:p>
                  </a:txBody>
                  <a:tcPr>
                    <a:lnB w="12700" cmpd="sng">
                      <a:solidFill>
                        <a:schemeClr val="tx1"/>
                      </a:solidFill>
                      <a:prstDash val="solid"/>
                    </a:lnB>
                    <a:solidFill>
                      <a:srgbClr val="FFFFFF"/>
                    </a:solidFill>
                  </a:tcPr>
                </a:tc>
                <a:tc hMerge="1">
                  <a:tcPr>
                    <a:lnB w="12700" cmpd="sng">
                      <a:solidFill>
                        <a:schemeClr val="tx1"/>
                      </a:solidFill>
                      <a:prstDash val="solid"/>
                    </a:lnB>
                    <a:solidFill>
                      <a:srgbClr val="FFFFFF"/>
                    </a:solidFill>
                  </a:tcPr>
                </a:tc>
                <a:tc>
                  <a:txBody>
                    <a:bodyPr/>
                    <a:p>
                      <a:pPr algn="ctr">
                        <a:buSzTx/>
                        <a:buNone/>
                      </a:pPr>
                      <a:r>
                        <a:rPr lang="en-US" sz="1100"/>
                        <a:t>6639.75</a:t>
                      </a:r>
                      <a:endParaRPr lang="en-US" sz="1100"/>
                    </a:p>
                  </a:txBody>
                  <a:tcPr>
                    <a:lnR w="12700" cmpd="sng">
                      <a:solidFill>
                        <a:schemeClr val="tx1"/>
                      </a:solidFill>
                      <a:prstDash val="solid"/>
                    </a:lnR>
                    <a:lnB w="12700" cmpd="sng">
                      <a:solidFill>
                        <a:schemeClr val="tx1"/>
                      </a:solidFill>
                      <a:prstDash val="solid"/>
                    </a:lnB>
                    <a:solidFill>
                      <a:srgbClr val="FFFFFF"/>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5257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13"/>
          <p:cNvSpPr txBox="1">
            <a:spLocks noGrp="1"/>
          </p:cNvSpPr>
          <p:nvPr>
            <p:ph type="title"/>
          </p:nvPr>
        </p:nvSpPr>
        <p:spPr>
          <a:xfrm>
            <a:off x="1486535" y="882650"/>
            <a:ext cx="5707380" cy="435610"/>
          </a:xfrm>
          <a:prstGeom prst="rect">
            <a:avLst/>
          </a:prstGeom>
        </p:spPr>
        <p:txBody>
          <a:bodyPr spcFirstLastPara="1" wrap="square" lIns="91425" tIns="91425" rIns="91425" bIns="91425" anchor="ctr" anchorCtr="0">
            <a:noAutofit/>
          </a:bodyPr>
          <a:lstStyle/>
          <a:p>
            <a:r>
              <a:rPr lang="en-US" altLang="en-US" sz="2400" dirty="0"/>
              <a:t>Bill of Martial for Prototype machine</a:t>
            </a:r>
            <a:endParaRPr lang="en-US" altLang="en-US"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ar-AE" altLang="en-GB" sz="1600" dirty="0"/>
              <a:t>22</a:t>
            </a:r>
            <a:r>
              <a:rPr lang="en-GB" dirty="0"/>
              <a:t>/2</a:t>
            </a:r>
            <a:r>
              <a:rPr lang="ar-AE" altLang="en-GB" sz="1600" dirty="0"/>
              <a:t>4</a:t>
            </a:r>
            <a:endParaRPr lang="ar-AE" altLang="en-GB" sz="1600" dirty="0"/>
          </a:p>
        </p:txBody>
      </p:sp>
      <p:sp>
        <p:nvSpPr>
          <p:cNvPr id="18" name="Text Placeholder 2"/>
          <p:cNvSpPr>
            <a:spLocks noGrp="1"/>
          </p:cNvSpPr>
          <p:nvPr>
            <p:ph type="body" idx="1"/>
          </p:nvPr>
        </p:nvSpPr>
        <p:spPr>
          <a:xfrm>
            <a:off x="345546" y="1501917"/>
            <a:ext cx="7426853" cy="3067149"/>
          </a:xfrm>
        </p:spPr>
        <p:txBody>
          <a:bodyPr/>
          <a:lstStyle/>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graphicFrame>
        <p:nvGraphicFramePr>
          <p:cNvPr id="2" name="Table 1"/>
          <p:cNvGraphicFramePr/>
          <p:nvPr>
            <p:custDataLst>
              <p:tags r:id="rId2"/>
            </p:custDataLst>
          </p:nvPr>
        </p:nvGraphicFramePr>
        <p:xfrm>
          <a:off x="1371600" y="1434465"/>
          <a:ext cx="6480175" cy="3017520"/>
        </p:xfrm>
        <a:graphic>
          <a:graphicData uri="http://schemas.openxmlformats.org/drawingml/2006/table">
            <a:tbl>
              <a:tblPr firstRow="1" bandRow="1">
                <a:tableStyleId>{5C22544A-7EE6-4342-B048-85BDC9FD1C3A}</a:tableStyleId>
              </a:tblPr>
              <a:tblGrid>
                <a:gridCol w="653415"/>
                <a:gridCol w="2648585"/>
                <a:gridCol w="1311275"/>
                <a:gridCol w="550545"/>
                <a:gridCol w="1316355"/>
              </a:tblGrid>
              <a:tr h="295275">
                <a:tc>
                  <a:txBody>
                    <a:bodyPr/>
                    <a:p>
                      <a:pPr algn="ctr">
                        <a:lnSpc>
                          <a:spcPct val="100000"/>
                        </a:lnSpc>
                        <a:buNone/>
                      </a:pPr>
                      <a:r>
                        <a:rPr lang="en-US" altLang="en-US" sz="1200" b="1"/>
                        <a:t>#</a:t>
                      </a:r>
                      <a:endParaRPr lang="en-US" altLang="en-US" sz="1200" b="1"/>
                    </a:p>
                  </a:txBody>
                  <a:tcPr>
                    <a:lnL w="12700" cmpd="sng">
                      <a:solidFill>
                        <a:schemeClr val="tx1"/>
                      </a:solidFill>
                      <a:prstDash val="solid"/>
                    </a:lnL>
                    <a:lnT w="12700" cmpd="sng">
                      <a:solidFill>
                        <a:schemeClr val="tx1"/>
                      </a:solidFill>
                      <a:prstDash val="solid"/>
                    </a:lnT>
                    <a:solidFill>
                      <a:srgbClr val="FFCD00"/>
                    </a:solidFill>
                  </a:tcPr>
                </a:tc>
                <a:tc>
                  <a:txBody>
                    <a:bodyPr/>
                    <a:p>
                      <a:pPr algn="ctr">
                        <a:lnSpc>
                          <a:spcPct val="100000"/>
                        </a:lnSpc>
                        <a:buNone/>
                      </a:pPr>
                      <a:r>
                        <a:rPr lang="en-US" altLang="en-US" sz="1200" b="1"/>
                        <a:t>Piece type</a:t>
                      </a:r>
                      <a:endParaRPr lang="en-US" altLang="en-US" sz="1200" b="1"/>
                    </a:p>
                  </a:txBody>
                  <a:tcPr>
                    <a:lnT w="12700" cmpd="sng">
                      <a:solidFill>
                        <a:schemeClr val="tx1"/>
                      </a:solidFill>
                      <a:prstDash val="solid"/>
                    </a:lnT>
                    <a:solidFill>
                      <a:srgbClr val="FFCD00"/>
                    </a:solidFill>
                  </a:tcPr>
                </a:tc>
                <a:tc>
                  <a:txBody>
                    <a:bodyPr/>
                    <a:p>
                      <a:pPr algn="ctr">
                        <a:buNone/>
                      </a:pPr>
                      <a:r>
                        <a:rPr lang="en-US" altLang="en-US" sz="1200" b="1"/>
                        <a:t>Comment</a:t>
                      </a:r>
                      <a:endParaRPr lang="en-US" altLang="en-US" sz="1200" b="1"/>
                    </a:p>
                  </a:txBody>
                  <a:tcPr>
                    <a:lnT w="12700" cmpd="sng">
                      <a:solidFill>
                        <a:schemeClr val="tx1"/>
                      </a:solidFill>
                      <a:prstDash val="solid"/>
                    </a:lnT>
                    <a:solidFill>
                      <a:srgbClr val="FFCD00"/>
                    </a:solidFill>
                  </a:tcPr>
                </a:tc>
                <a:tc>
                  <a:txBody>
                    <a:bodyPr/>
                    <a:p>
                      <a:pPr algn="ctr">
                        <a:buNone/>
                      </a:pPr>
                      <a:r>
                        <a:rPr lang="en-US" sz="1200" b="1"/>
                        <a:t>QTY</a:t>
                      </a:r>
                      <a:endParaRPr lang="en-US" sz="1200" b="1"/>
                    </a:p>
                  </a:txBody>
                  <a:tcPr>
                    <a:lnT w="12700" cmpd="sng">
                      <a:solidFill>
                        <a:schemeClr val="tx1"/>
                      </a:solidFill>
                      <a:prstDash val="solid"/>
                    </a:lnT>
                    <a:solidFill>
                      <a:srgbClr val="FFCD00"/>
                    </a:solidFill>
                  </a:tcPr>
                </a:tc>
                <a:tc>
                  <a:txBody>
                    <a:bodyPr/>
                    <a:p>
                      <a:pPr algn="ctr">
                        <a:buNone/>
                      </a:pPr>
                      <a:r>
                        <a:rPr lang="en-US" altLang="en-US" sz="1200" b="1">
                          <a:sym typeface="+mn-ea"/>
                        </a:rPr>
                        <a:t>price (NIS)</a:t>
                      </a:r>
                      <a:endParaRPr lang="en-US" altLang="en-US" sz="1200" b="1"/>
                    </a:p>
                    <a:p>
                      <a:pPr algn="ctr">
                        <a:buNone/>
                      </a:pPr>
                      <a:endParaRPr lang="en-US" altLang="en-US" sz="1200" b="1"/>
                    </a:p>
                  </a:txBody>
                  <a:tcPr>
                    <a:lnR w="12700" cmpd="sng">
                      <a:solidFill>
                        <a:schemeClr val="tx1"/>
                      </a:solidFill>
                      <a:prstDash val="solid"/>
                    </a:lnR>
                    <a:lnT w="12700" cmpd="sng">
                      <a:solidFill>
                        <a:schemeClr val="tx1"/>
                      </a:solidFill>
                      <a:prstDash val="solid"/>
                    </a:lnT>
                    <a:solidFill>
                      <a:srgbClr val="FFCD00"/>
                    </a:solidFill>
                  </a:tcPr>
                </a:tc>
              </a:tr>
              <a:tr h="304800">
                <a:tc>
                  <a:txBody>
                    <a:bodyPr/>
                    <a:p>
                      <a:pPr algn="ctr">
                        <a:buNone/>
                      </a:pPr>
                      <a:r>
                        <a:rPr lang="en-US" sz="1100"/>
                        <a:t>1</a:t>
                      </a:r>
                      <a:endParaRPr lang="en-US" sz="1100"/>
                    </a:p>
                  </a:txBody>
                  <a:tcPr>
                    <a:lnL w="12700" cmpd="sng">
                      <a:solidFill>
                        <a:schemeClr val="tx1"/>
                      </a:solidFill>
                      <a:prstDash val="solid"/>
                    </a:lnL>
                    <a:solidFill>
                      <a:srgbClr val="F7FAE1"/>
                    </a:solidFill>
                  </a:tcPr>
                </a:tc>
                <a:tc>
                  <a:txBody>
                    <a:bodyPr/>
                    <a:p>
                      <a:pPr algn="ctr">
                        <a:buNone/>
                      </a:pPr>
                      <a:r>
                        <a:rPr lang="en-US" altLang="en-US" sz="1100"/>
                        <a:t>DC Motor with Gear </a:t>
                      </a:r>
                      <a:endParaRPr lang="en-US" altLang="en-US" sz="1100"/>
                    </a:p>
                    <a:p>
                      <a:pPr algn="ctr">
                        <a:buNone/>
                      </a:pPr>
                      <a:endParaRPr lang="en-US" altLang="en-US" sz="1100"/>
                    </a:p>
                  </a:txBody>
                  <a:tcPr>
                    <a:solidFill>
                      <a:srgbClr val="F7FAE1"/>
                    </a:solidFill>
                  </a:tcPr>
                </a:tc>
                <a:tc>
                  <a:txBody>
                    <a:bodyPr/>
                    <a:p>
                      <a:pPr algn="ctr">
                        <a:buNone/>
                      </a:pPr>
                      <a:endParaRPr lang="en-US" altLang="en-US" sz="1100"/>
                    </a:p>
                  </a:txBody>
                  <a:tcPr>
                    <a:solidFill>
                      <a:srgbClr val="F7FAE1"/>
                    </a:solidFill>
                  </a:tcPr>
                </a:tc>
                <a:tc>
                  <a:txBody>
                    <a:bodyPr/>
                    <a:p>
                      <a:pPr algn="ctr">
                        <a:buNone/>
                      </a:pPr>
                      <a:r>
                        <a:rPr lang="en-US" sz="1100"/>
                        <a:t>2</a:t>
                      </a:r>
                      <a:endParaRPr lang="en-US" sz="1100"/>
                    </a:p>
                  </a:txBody>
                  <a:tcPr>
                    <a:solidFill>
                      <a:srgbClr val="F7FAE1"/>
                    </a:solidFill>
                  </a:tcPr>
                </a:tc>
                <a:tc>
                  <a:txBody>
                    <a:bodyPr/>
                    <a:p>
                      <a:pPr algn="ctr">
                        <a:buNone/>
                      </a:pPr>
                      <a:r>
                        <a:rPr lang="en-US" sz="1100"/>
                        <a:t>130</a:t>
                      </a:r>
                      <a:endParaRPr lang="en-US" sz="1100"/>
                    </a:p>
                  </a:txBody>
                  <a:tcPr>
                    <a:lnR w="12700" cmpd="sng">
                      <a:solidFill>
                        <a:schemeClr val="tx1"/>
                      </a:solidFill>
                      <a:prstDash val="solid"/>
                    </a:lnR>
                    <a:solidFill>
                      <a:srgbClr val="F7FAE1"/>
                    </a:solidFill>
                  </a:tcPr>
                </a:tc>
              </a:tr>
              <a:tr h="304800">
                <a:tc>
                  <a:txBody>
                    <a:bodyPr/>
                    <a:p>
                      <a:pPr algn="ctr">
                        <a:buNone/>
                      </a:pPr>
                      <a:r>
                        <a:rPr lang="en-US" sz="1100"/>
                        <a:t>2</a:t>
                      </a:r>
                      <a:endParaRPr lang="en-US" sz="1100"/>
                    </a:p>
                  </a:txBody>
                  <a:tcPr>
                    <a:lnL w="12700" cmpd="sng">
                      <a:solidFill>
                        <a:schemeClr val="tx1"/>
                      </a:solidFill>
                      <a:prstDash val="solid"/>
                    </a:lnL>
                    <a:solidFill>
                      <a:srgbClr val="FFFFFF"/>
                    </a:solidFill>
                  </a:tcPr>
                </a:tc>
                <a:tc>
                  <a:txBody>
                    <a:bodyPr/>
                    <a:p>
                      <a:pPr algn="ctr">
                        <a:buNone/>
                      </a:pPr>
                      <a:r>
                        <a:rPr lang="en-US" altLang="en-US" sz="1100"/>
                        <a:t>Iron Bracelets</a:t>
                      </a:r>
                      <a:endParaRPr lang="en-US" altLang="en-US" sz="1100"/>
                    </a:p>
                  </a:txBody>
                  <a:tcPr>
                    <a:solidFill>
                      <a:srgbClr val="FFFFFF"/>
                    </a:solidFill>
                  </a:tcPr>
                </a:tc>
                <a:tc>
                  <a:txBody>
                    <a:bodyPr/>
                    <a:p>
                      <a:pPr algn="ctr">
                        <a:buNone/>
                      </a:pPr>
                      <a:endParaRPr lang="en-US" altLang="en-US" sz="1100"/>
                    </a:p>
                  </a:txBody>
                  <a:tcPr>
                    <a:solidFill>
                      <a:srgbClr val="FFFFFF"/>
                    </a:solidFill>
                  </a:tcPr>
                </a:tc>
                <a:tc>
                  <a:txBody>
                    <a:bodyPr/>
                    <a:p>
                      <a:pPr algn="ctr">
                        <a:buNone/>
                      </a:pPr>
                      <a:endParaRPr lang="en-US" altLang="en-US" sz="1100">
                        <a:highlight>
                          <a:srgbClr val="000000"/>
                        </a:highlight>
                      </a:endParaRPr>
                    </a:p>
                  </a:txBody>
                  <a:tcPr>
                    <a:solidFill>
                      <a:srgbClr val="FFFFFF"/>
                    </a:solidFill>
                  </a:tcPr>
                </a:tc>
                <a:tc>
                  <a:txBody>
                    <a:bodyPr/>
                    <a:p>
                      <a:pPr algn="ctr">
                        <a:buNone/>
                      </a:pPr>
                      <a:r>
                        <a:rPr lang="en-US" sz="1100"/>
                        <a:t>30</a:t>
                      </a:r>
                      <a:endParaRPr lang="en-US" sz="1100"/>
                    </a:p>
                  </a:txBody>
                  <a:tcPr>
                    <a:lnR w="12700" cmpd="sng">
                      <a:solidFill>
                        <a:schemeClr val="tx1"/>
                      </a:solidFill>
                      <a:prstDash val="solid"/>
                    </a:lnR>
                    <a:solidFill>
                      <a:srgbClr val="FFFFFF"/>
                    </a:solidFill>
                  </a:tcPr>
                </a:tc>
              </a:tr>
              <a:tr h="304800">
                <a:tc>
                  <a:txBody>
                    <a:bodyPr/>
                    <a:p>
                      <a:pPr algn="ctr">
                        <a:buNone/>
                      </a:pPr>
                      <a:r>
                        <a:rPr lang="en-US" sz="1100"/>
                        <a:t>3</a:t>
                      </a:r>
                      <a:endParaRPr lang="en-US" sz="1100"/>
                    </a:p>
                  </a:txBody>
                  <a:tcPr>
                    <a:lnL w="12700" cmpd="sng">
                      <a:solidFill>
                        <a:schemeClr val="tx1"/>
                      </a:solidFill>
                      <a:prstDash val="solid"/>
                    </a:lnL>
                    <a:solidFill>
                      <a:srgbClr val="F7FAE1"/>
                    </a:solidFill>
                  </a:tcPr>
                </a:tc>
                <a:tc>
                  <a:txBody>
                    <a:bodyPr/>
                    <a:p>
                      <a:pPr algn="ctr">
                        <a:buNone/>
                      </a:pPr>
                      <a:r>
                        <a:rPr lang="en-US" altLang="en-US" sz="1100"/>
                        <a:t>DHT11 sensor</a:t>
                      </a:r>
                      <a:endParaRPr lang="en-US" altLang="en-US" sz="1100"/>
                    </a:p>
                  </a:txBody>
                  <a:tcPr>
                    <a:solidFill>
                      <a:srgbClr val="F7FAE1"/>
                    </a:solidFill>
                  </a:tcPr>
                </a:tc>
                <a:tc>
                  <a:txBody>
                    <a:bodyPr/>
                    <a:p>
                      <a:pPr algn="ctr">
                        <a:buNone/>
                      </a:pPr>
                      <a:endParaRPr lang="en-US" altLang="en-US" sz="1100"/>
                    </a:p>
                  </a:txBody>
                  <a:tcPr>
                    <a:solidFill>
                      <a:srgbClr val="F7FAE1"/>
                    </a:solidFill>
                  </a:tcPr>
                </a:tc>
                <a:tc>
                  <a:txBody>
                    <a:bodyPr/>
                    <a:p>
                      <a:pPr algn="ctr">
                        <a:buNone/>
                      </a:pPr>
                      <a:r>
                        <a:rPr lang="en-US" sz="1100"/>
                        <a:t>2</a:t>
                      </a:r>
                      <a:endParaRPr lang="en-US" sz="1100"/>
                    </a:p>
                  </a:txBody>
                  <a:tcPr>
                    <a:solidFill>
                      <a:srgbClr val="F7FAE1"/>
                    </a:solidFill>
                  </a:tcPr>
                </a:tc>
                <a:tc>
                  <a:txBody>
                    <a:bodyPr/>
                    <a:p>
                      <a:pPr algn="ctr">
                        <a:buNone/>
                      </a:pPr>
                      <a:r>
                        <a:rPr lang="en-US" sz="1100"/>
                        <a:t>25</a:t>
                      </a:r>
                      <a:endParaRPr lang="en-US" sz="1100"/>
                    </a:p>
                  </a:txBody>
                  <a:tcPr>
                    <a:lnR w="12700" cmpd="sng">
                      <a:solidFill>
                        <a:schemeClr val="tx1"/>
                      </a:solidFill>
                      <a:prstDash val="solid"/>
                    </a:lnR>
                    <a:solidFill>
                      <a:srgbClr val="F7FAE1"/>
                    </a:solidFill>
                  </a:tcPr>
                </a:tc>
              </a:tr>
              <a:tr h="304800">
                <a:tc>
                  <a:txBody>
                    <a:bodyPr/>
                    <a:p>
                      <a:pPr algn="ctr">
                        <a:buSzTx/>
                        <a:buNone/>
                      </a:pPr>
                      <a:r>
                        <a:rPr lang="en-US" sz="1100"/>
                        <a:t>4</a:t>
                      </a:r>
                      <a:endParaRPr lang="en-US" sz="1100"/>
                    </a:p>
                  </a:txBody>
                  <a:tcPr>
                    <a:lnL w="12700" cmpd="sng">
                      <a:solidFill>
                        <a:schemeClr val="tx1"/>
                      </a:solidFill>
                      <a:prstDash val="solid"/>
                    </a:lnL>
                    <a:solidFill>
                      <a:srgbClr val="FFFFFF"/>
                    </a:solidFill>
                  </a:tcPr>
                </a:tc>
                <a:tc>
                  <a:txBody>
                    <a:bodyPr/>
                    <a:p>
                      <a:pPr algn="ctr">
                        <a:buSzTx/>
                        <a:buNone/>
                      </a:pPr>
                      <a:r>
                        <a:rPr lang="en-US" altLang="en-US" sz="1100"/>
                        <a:t>Prototype Build</a:t>
                      </a:r>
                      <a:endParaRPr lang="en-US" altLang="en-US" sz="1100"/>
                    </a:p>
                  </a:txBody>
                  <a:tcPr>
                    <a:solidFill>
                      <a:srgbClr val="FFFFFF"/>
                    </a:solidFill>
                  </a:tcPr>
                </a:tc>
                <a:tc>
                  <a:txBody>
                    <a:bodyPr/>
                    <a:p>
                      <a:pPr algn="ctr">
                        <a:buSzTx/>
                        <a:buNone/>
                      </a:pPr>
                      <a:endParaRPr lang="en-US" altLang="en-US" sz="1100"/>
                    </a:p>
                  </a:txBody>
                  <a:tcPr>
                    <a:solidFill>
                      <a:srgbClr val="FFFFFF"/>
                    </a:solidFill>
                  </a:tcPr>
                </a:tc>
                <a:tc>
                  <a:txBody>
                    <a:bodyPr/>
                    <a:p>
                      <a:pPr algn="ctr">
                        <a:buSzTx/>
                        <a:buNone/>
                      </a:pPr>
                      <a:r>
                        <a:rPr lang="en-US" sz="1100"/>
                        <a:t>1</a:t>
                      </a:r>
                      <a:endParaRPr lang="en-US" sz="1100"/>
                    </a:p>
                  </a:txBody>
                  <a:tcPr>
                    <a:solidFill>
                      <a:srgbClr val="FFFFFF"/>
                    </a:solidFill>
                  </a:tcPr>
                </a:tc>
                <a:tc>
                  <a:txBody>
                    <a:bodyPr/>
                    <a:p>
                      <a:pPr algn="ctr">
                        <a:buSzTx/>
                        <a:buNone/>
                      </a:pPr>
                      <a:r>
                        <a:rPr lang="en-US" sz="1100"/>
                        <a:t>820</a:t>
                      </a:r>
                      <a:endParaRPr lang="en-US" sz="1100"/>
                    </a:p>
                  </a:txBody>
                  <a:tcPr>
                    <a:lnR w="12700" cmpd="sng">
                      <a:solidFill>
                        <a:schemeClr val="tx1"/>
                      </a:solidFill>
                      <a:prstDash val="solid"/>
                    </a:lnR>
                    <a:solidFill>
                      <a:srgbClr val="FFFFFF"/>
                    </a:solidFill>
                  </a:tcPr>
                </a:tc>
              </a:tr>
              <a:tr h="304800">
                <a:tc>
                  <a:txBody>
                    <a:bodyPr/>
                    <a:p>
                      <a:pPr algn="ctr">
                        <a:buSzTx/>
                        <a:buNone/>
                      </a:pPr>
                      <a:r>
                        <a:rPr lang="en-US" sz="1100"/>
                        <a:t>5</a:t>
                      </a:r>
                      <a:endParaRPr lang="en-US" sz="1100"/>
                    </a:p>
                  </a:txBody>
                  <a:tcPr>
                    <a:lnL w="12700" cmpd="sng">
                      <a:solidFill>
                        <a:schemeClr val="tx1"/>
                      </a:solidFill>
                      <a:prstDash val="solid"/>
                    </a:lnL>
                    <a:solidFill>
                      <a:srgbClr val="F7FAE1"/>
                    </a:solidFill>
                  </a:tcPr>
                </a:tc>
                <a:tc>
                  <a:txBody>
                    <a:bodyPr/>
                    <a:p>
                      <a:pPr algn="ctr">
                        <a:buSzTx/>
                        <a:buNone/>
                      </a:pPr>
                      <a:r>
                        <a:rPr lang="en-US" altLang="en-US" sz="1100"/>
                        <a:t>Ultrasonic Sensor</a:t>
                      </a:r>
                      <a:endParaRPr lang="en-US" altLang="en-US" sz="1100"/>
                    </a:p>
                  </a:txBody>
                  <a:tcPr>
                    <a:solidFill>
                      <a:srgbClr val="F7FAE1"/>
                    </a:solidFill>
                  </a:tcPr>
                </a:tc>
                <a:tc>
                  <a:txBody>
                    <a:bodyPr/>
                    <a:p>
                      <a:pPr algn="ctr">
                        <a:buSzTx/>
                        <a:buNone/>
                      </a:pPr>
                      <a:endParaRPr lang="en-US" altLang="en-US" sz="1100"/>
                    </a:p>
                  </a:txBody>
                  <a:tcPr>
                    <a:solidFill>
                      <a:srgbClr val="F7FAE1"/>
                    </a:solidFill>
                  </a:tcPr>
                </a:tc>
                <a:tc>
                  <a:txBody>
                    <a:bodyPr/>
                    <a:p>
                      <a:pPr algn="ctr">
                        <a:buSzTx/>
                        <a:buNone/>
                      </a:pPr>
                      <a:r>
                        <a:rPr lang="en-US" sz="1100"/>
                        <a:t>1</a:t>
                      </a:r>
                      <a:endParaRPr lang="en-US" sz="1100"/>
                    </a:p>
                  </a:txBody>
                  <a:tcPr>
                    <a:solidFill>
                      <a:srgbClr val="F7FAE1"/>
                    </a:solidFill>
                  </a:tcPr>
                </a:tc>
                <a:tc>
                  <a:txBody>
                    <a:bodyPr/>
                    <a:p>
                      <a:pPr algn="ctr">
                        <a:buSzTx/>
                        <a:buNone/>
                      </a:pPr>
                      <a:r>
                        <a:rPr lang="en-US" sz="1100"/>
                        <a:t>10</a:t>
                      </a:r>
                      <a:endParaRPr lang="en-US" sz="1100"/>
                    </a:p>
                  </a:txBody>
                  <a:tcPr>
                    <a:lnR w="12700" cmpd="sng">
                      <a:solidFill>
                        <a:schemeClr val="tx1"/>
                      </a:solidFill>
                      <a:prstDash val="solid"/>
                    </a:lnR>
                    <a:solidFill>
                      <a:srgbClr val="F7FAE1"/>
                    </a:solidFill>
                  </a:tcPr>
                </a:tc>
              </a:tr>
              <a:tr h="304800">
                <a:tc>
                  <a:txBody>
                    <a:bodyPr/>
                    <a:p>
                      <a:pPr algn="ctr">
                        <a:buSzTx/>
                        <a:buNone/>
                      </a:pPr>
                      <a:r>
                        <a:rPr lang="en-US" sz="1100"/>
                        <a:t>6</a:t>
                      </a:r>
                      <a:endParaRPr lang="en-US" sz="1100"/>
                    </a:p>
                  </a:txBody>
                  <a:tcPr>
                    <a:lnL w="12700" cmpd="sng">
                      <a:solidFill>
                        <a:schemeClr val="tx1"/>
                      </a:solidFill>
                      <a:prstDash val="solid"/>
                    </a:lnL>
                    <a:lnB>
                      <a:noFill/>
                    </a:lnB>
                    <a:solidFill>
                      <a:srgbClr val="FFFFFF"/>
                    </a:solidFill>
                  </a:tcPr>
                </a:tc>
                <a:tc>
                  <a:txBody>
                    <a:bodyPr/>
                    <a:p>
                      <a:pPr algn="ctr">
                        <a:buSzTx/>
                        <a:buNone/>
                      </a:pPr>
                      <a:r>
                        <a:rPr lang="en-US" altLang="en-US" sz="1100"/>
                        <a:t>Hall effect sensor</a:t>
                      </a:r>
                      <a:endParaRPr lang="en-US" altLang="en-US" sz="1100"/>
                    </a:p>
                  </a:txBody>
                  <a:tcPr>
                    <a:lnB>
                      <a:noFill/>
                    </a:lnB>
                    <a:solidFill>
                      <a:srgbClr val="FFFFFF"/>
                    </a:solidFill>
                  </a:tcPr>
                </a:tc>
                <a:tc>
                  <a:txBody>
                    <a:bodyPr/>
                    <a:p>
                      <a:pPr algn="ctr">
                        <a:buSzTx/>
                        <a:buNone/>
                      </a:pPr>
                      <a:endParaRPr lang="en-US" sz="1100"/>
                    </a:p>
                  </a:txBody>
                  <a:tcPr>
                    <a:lnB>
                      <a:noFill/>
                    </a:lnB>
                    <a:solidFill>
                      <a:srgbClr val="FFFFFF"/>
                    </a:solidFill>
                  </a:tcPr>
                </a:tc>
                <a:tc>
                  <a:txBody>
                    <a:bodyPr/>
                    <a:p>
                      <a:pPr algn="ctr">
                        <a:buSzTx/>
                        <a:buNone/>
                      </a:pPr>
                      <a:r>
                        <a:rPr lang="en-US" sz="1100"/>
                        <a:t>2</a:t>
                      </a:r>
                      <a:endParaRPr lang="en-US" sz="1100"/>
                    </a:p>
                  </a:txBody>
                  <a:tcPr>
                    <a:lnB>
                      <a:noFill/>
                    </a:lnB>
                    <a:solidFill>
                      <a:srgbClr val="FFFFFF"/>
                    </a:solidFill>
                  </a:tcPr>
                </a:tc>
                <a:tc>
                  <a:txBody>
                    <a:bodyPr/>
                    <a:p>
                      <a:pPr algn="ctr">
                        <a:buSzTx/>
                        <a:buNone/>
                      </a:pPr>
                      <a:r>
                        <a:rPr lang="en-US" sz="1100"/>
                        <a:t>10</a:t>
                      </a:r>
                      <a:endParaRPr lang="en-US" sz="1100"/>
                    </a:p>
                  </a:txBody>
                  <a:tcPr>
                    <a:lnR w="12700" cmpd="sng">
                      <a:solidFill>
                        <a:schemeClr val="tx1"/>
                      </a:solidFill>
                      <a:prstDash val="solid"/>
                    </a:lnR>
                    <a:lnB>
                      <a:noFill/>
                    </a:lnB>
                    <a:solidFill>
                      <a:srgbClr val="FFFFFF"/>
                    </a:solidFill>
                  </a:tcPr>
                </a:tc>
              </a:tr>
              <a:tr h="304800">
                <a:tc>
                  <a:txBody>
                    <a:bodyPr/>
                    <a:p>
                      <a:pPr algn="ctr">
                        <a:buSzTx/>
                        <a:buNone/>
                      </a:pPr>
                      <a:r>
                        <a:rPr lang="en-US" sz="1100"/>
                        <a:t>7</a:t>
                      </a:r>
                      <a:endParaRPr lang="en-US" sz="1100"/>
                    </a:p>
                  </a:txBody>
                  <a:tcPr>
                    <a:lnL w="12700">
                      <a:solidFill>
                        <a:schemeClr val="tx1"/>
                      </a:solidFill>
                      <a:prstDash val="solid"/>
                    </a:lnL>
                    <a:lnR>
                      <a:noFill/>
                    </a:lnR>
                    <a:lnT>
                      <a:noFill/>
                    </a:lnT>
                    <a:lnB>
                      <a:noFill/>
                    </a:lnB>
                    <a:lnTlToBr>
                      <a:noFill/>
                    </a:lnTlToBr>
                    <a:lnBlToTr>
                      <a:noFill/>
                    </a:lnBlToTr>
                    <a:solidFill>
                      <a:srgbClr val="F7FAE1"/>
                    </a:solidFill>
                  </a:tcPr>
                </a:tc>
                <a:tc>
                  <a:txBody>
                    <a:bodyPr/>
                    <a:p>
                      <a:pPr algn="ctr">
                        <a:buSzTx/>
                        <a:buNone/>
                      </a:pPr>
                      <a:r>
                        <a:rPr lang="en-US" altLang="en-US" sz="1100"/>
                        <a:t>Push Button (On/Off) </a:t>
                      </a:r>
                      <a:endParaRPr lang="en-US" altLang="en-US" sz="1100"/>
                    </a:p>
                  </a:txBody>
                  <a:tcPr>
                    <a:lnL>
                      <a:noFill/>
                    </a:lnL>
                    <a:lnR>
                      <a:noFill/>
                    </a:lnR>
                    <a:lnT>
                      <a:noFill/>
                    </a:lnT>
                    <a:lnB>
                      <a:noFill/>
                    </a:lnB>
                    <a:lnTlToBr>
                      <a:noFill/>
                    </a:lnTlToBr>
                    <a:lnBlToTr>
                      <a:noFill/>
                    </a:lnBlToTr>
                    <a:solidFill>
                      <a:srgbClr val="F7FAE1"/>
                    </a:solidFill>
                  </a:tcPr>
                </a:tc>
                <a:tc>
                  <a:txBody>
                    <a:bodyPr/>
                    <a:p>
                      <a:pPr algn="ctr">
                        <a:buSzTx/>
                        <a:buNone/>
                      </a:pPr>
                      <a:endParaRPr lang="en-US" sz="1100"/>
                    </a:p>
                  </a:txBody>
                  <a:tcPr>
                    <a:lnL>
                      <a:noFill/>
                    </a:lnL>
                    <a:lnR>
                      <a:noFill/>
                    </a:lnR>
                    <a:lnT>
                      <a:noFill/>
                    </a:lnT>
                    <a:lnB>
                      <a:noFill/>
                    </a:lnB>
                    <a:lnTlToBr>
                      <a:noFill/>
                    </a:lnTlToBr>
                    <a:lnBlToTr>
                      <a:noFill/>
                    </a:lnBlToTr>
                    <a:solidFill>
                      <a:srgbClr val="F7FAE1"/>
                    </a:solidFill>
                  </a:tcPr>
                </a:tc>
                <a:tc>
                  <a:txBody>
                    <a:bodyPr/>
                    <a:p>
                      <a:pPr algn="ctr">
                        <a:buSzTx/>
                        <a:buNone/>
                      </a:pPr>
                      <a:r>
                        <a:rPr lang="en-US" sz="1100"/>
                        <a:t>2</a:t>
                      </a:r>
                      <a:endParaRPr lang="en-US" sz="1100"/>
                    </a:p>
                  </a:txBody>
                  <a:tcPr>
                    <a:lnL>
                      <a:noFill/>
                    </a:lnL>
                    <a:lnR>
                      <a:noFill/>
                    </a:lnR>
                    <a:lnT>
                      <a:noFill/>
                    </a:lnT>
                    <a:lnB>
                      <a:noFill/>
                    </a:lnB>
                    <a:lnTlToBr>
                      <a:noFill/>
                    </a:lnTlToBr>
                    <a:lnBlToTr>
                      <a:noFill/>
                    </a:lnBlToTr>
                    <a:solidFill>
                      <a:srgbClr val="F7FAE1"/>
                    </a:solidFill>
                  </a:tcPr>
                </a:tc>
                <a:tc>
                  <a:txBody>
                    <a:bodyPr/>
                    <a:p>
                      <a:pPr algn="ctr">
                        <a:buSzTx/>
                        <a:buNone/>
                      </a:pPr>
                      <a:r>
                        <a:rPr lang="en-US" sz="1100"/>
                        <a:t>5.5</a:t>
                      </a:r>
                      <a:endParaRPr lang="en-US" sz="1100"/>
                    </a:p>
                  </a:txBody>
                  <a:tcPr>
                    <a:lnL>
                      <a:noFill/>
                    </a:lnL>
                    <a:lnR w="12700">
                      <a:solidFill>
                        <a:schemeClr val="tx1"/>
                      </a:solidFill>
                      <a:prstDash val="solid"/>
                    </a:lnR>
                    <a:lnT>
                      <a:noFill/>
                    </a:lnT>
                    <a:lnB>
                      <a:noFill/>
                    </a:lnB>
                    <a:lnTlToBr>
                      <a:noFill/>
                    </a:lnTlToBr>
                    <a:lnBlToTr>
                      <a:noFill/>
                    </a:lnBlToTr>
                    <a:solidFill>
                      <a:srgbClr val="F7FAE1"/>
                    </a:solidFill>
                  </a:tcPr>
                </a:tc>
              </a:tr>
              <a:tr h="304800">
                <a:tc>
                  <a:txBody>
                    <a:bodyPr/>
                    <a:p>
                      <a:pPr algn="ctr">
                        <a:buSzTx/>
                        <a:buNone/>
                      </a:pPr>
                      <a:r>
                        <a:rPr lang="en-US" sz="1100"/>
                        <a:t>8</a:t>
                      </a:r>
                      <a:endParaRPr lang="en-US" sz="1100"/>
                    </a:p>
                  </a:txBody>
                  <a:tcPr>
                    <a:lnL w="12700">
                      <a:solidFill>
                        <a:schemeClr val="tx1"/>
                      </a:solidFill>
                      <a:prstDash val="solid"/>
                    </a:lnL>
                    <a:lnR>
                      <a:noFill/>
                    </a:lnR>
                    <a:lnT>
                      <a:noFill/>
                    </a:lnT>
                    <a:lnB w="12700">
                      <a:solidFill>
                        <a:schemeClr val="tx1"/>
                      </a:solidFill>
                      <a:prstDash val="solid"/>
                    </a:lnB>
                    <a:lnTlToBr>
                      <a:noFill/>
                    </a:lnTlToBr>
                    <a:lnBlToTr>
                      <a:noFill/>
                    </a:lnBlToTr>
                    <a:solidFill>
                      <a:srgbClr val="FFFFFF"/>
                    </a:solidFill>
                  </a:tcPr>
                </a:tc>
                <a:tc>
                  <a:txBody>
                    <a:bodyPr/>
                    <a:p>
                      <a:pPr algn="ctr">
                        <a:buSzTx/>
                        <a:buNone/>
                      </a:pPr>
                      <a:r>
                        <a:rPr lang="en-US" altLang="en-US" sz="1100"/>
                        <a:t>Silicone</a:t>
                      </a:r>
                      <a:endParaRPr lang="en-US" altLang="en-US" sz="1100"/>
                    </a:p>
                  </a:txBody>
                  <a:tcPr>
                    <a:lnL>
                      <a:noFill/>
                    </a:lnL>
                    <a:lnR>
                      <a:noFill/>
                    </a:lnR>
                    <a:lnT>
                      <a:noFill/>
                    </a:lnT>
                    <a:lnB w="12700">
                      <a:solidFill>
                        <a:schemeClr val="tx1"/>
                      </a:solidFill>
                      <a:prstDash val="solid"/>
                    </a:lnB>
                    <a:lnTlToBr>
                      <a:noFill/>
                    </a:lnTlToBr>
                    <a:lnBlToTr>
                      <a:noFill/>
                    </a:lnBlToTr>
                    <a:solidFill>
                      <a:srgbClr val="FFFFFF"/>
                    </a:solidFill>
                  </a:tcPr>
                </a:tc>
                <a:tc>
                  <a:txBody>
                    <a:bodyPr/>
                    <a:p>
                      <a:pPr algn="ctr">
                        <a:buSzTx/>
                        <a:buNone/>
                      </a:pPr>
                      <a:endParaRPr lang="en-US" sz="1100"/>
                    </a:p>
                  </a:txBody>
                  <a:tcPr>
                    <a:lnL>
                      <a:noFill/>
                    </a:lnL>
                    <a:lnR>
                      <a:noFill/>
                    </a:lnR>
                    <a:lnT>
                      <a:noFill/>
                    </a:lnT>
                    <a:lnB w="12700">
                      <a:solidFill>
                        <a:schemeClr val="tx1"/>
                      </a:solidFill>
                      <a:prstDash val="solid"/>
                    </a:lnB>
                    <a:lnTlToBr>
                      <a:noFill/>
                    </a:lnTlToBr>
                    <a:lnBlToTr>
                      <a:noFill/>
                    </a:lnBlToTr>
                    <a:solidFill>
                      <a:srgbClr val="FFFFFF"/>
                    </a:solidFill>
                  </a:tcPr>
                </a:tc>
                <a:tc>
                  <a:txBody>
                    <a:bodyPr/>
                    <a:p>
                      <a:pPr algn="ctr">
                        <a:buSzTx/>
                        <a:buNone/>
                      </a:pPr>
                      <a:r>
                        <a:rPr lang="en-US" sz="1100"/>
                        <a:t>3</a:t>
                      </a:r>
                      <a:endParaRPr lang="en-US" sz="1100"/>
                    </a:p>
                  </a:txBody>
                  <a:tcPr>
                    <a:lnL>
                      <a:noFill/>
                    </a:lnL>
                    <a:lnR>
                      <a:noFill/>
                    </a:lnR>
                    <a:lnT>
                      <a:noFill/>
                    </a:lnT>
                    <a:lnB w="12700">
                      <a:solidFill>
                        <a:schemeClr val="tx1"/>
                      </a:solidFill>
                      <a:prstDash val="solid"/>
                    </a:lnB>
                    <a:lnTlToBr>
                      <a:noFill/>
                    </a:lnTlToBr>
                    <a:lnBlToTr>
                      <a:noFill/>
                    </a:lnBlToTr>
                    <a:solidFill>
                      <a:srgbClr val="FFFFFF"/>
                    </a:solidFill>
                  </a:tcPr>
                </a:tc>
                <a:tc>
                  <a:txBody>
                    <a:bodyPr/>
                    <a:p>
                      <a:pPr algn="ctr">
                        <a:buSzTx/>
                        <a:buNone/>
                      </a:pPr>
                      <a:r>
                        <a:rPr lang="en-US" sz="1100"/>
                        <a:t>1</a:t>
                      </a:r>
                      <a:endParaRPr lang="en-US" sz="1100"/>
                    </a:p>
                  </a:txBody>
                  <a:tcPr>
                    <a:lnL>
                      <a:noFill/>
                    </a:lnL>
                    <a:lnR w="12700">
                      <a:solidFill>
                        <a:schemeClr val="tx1"/>
                      </a:solidFill>
                      <a:prstDash val="solid"/>
                    </a:lnR>
                    <a:lnT>
                      <a:noFill/>
                    </a:lnT>
                    <a:lnB w="12700">
                      <a:solidFill>
                        <a:schemeClr val="tx1"/>
                      </a:solidFill>
                      <a:prstDash val="solid"/>
                    </a:lnB>
                    <a:lnTlToBr>
                      <a:noFill/>
                    </a:lnTlToBr>
                    <a:lnBlToTr>
                      <a:noFill/>
                    </a:lnBlToTr>
                    <a:solidFill>
                      <a:srgbClr val="FFFFFF"/>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5257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13"/>
          <p:cNvSpPr txBox="1">
            <a:spLocks noGrp="1"/>
          </p:cNvSpPr>
          <p:nvPr>
            <p:ph type="title"/>
          </p:nvPr>
        </p:nvSpPr>
        <p:spPr>
          <a:xfrm>
            <a:off x="1486535" y="882650"/>
            <a:ext cx="5707380" cy="435610"/>
          </a:xfrm>
          <a:prstGeom prst="rect">
            <a:avLst/>
          </a:prstGeom>
        </p:spPr>
        <p:txBody>
          <a:bodyPr spcFirstLastPara="1" wrap="square" lIns="91425" tIns="91425" rIns="91425" bIns="91425" anchor="ctr" anchorCtr="0">
            <a:noAutofit/>
          </a:bodyPr>
          <a:lstStyle/>
          <a:p>
            <a:r>
              <a:rPr lang="en-US" altLang="en-US" sz="2400" dirty="0"/>
              <a:t>Bill of Martial for Prototype machine</a:t>
            </a:r>
            <a:endParaRPr lang="en-US" altLang="en-US"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ar-AE" altLang="en-GB" sz="1600" dirty="0"/>
              <a:t>23</a:t>
            </a:r>
            <a:r>
              <a:rPr lang="en-GB" dirty="0"/>
              <a:t>/</a:t>
            </a:r>
            <a:r>
              <a:rPr lang="en-GB" dirty="0">
                <a:sym typeface="+mn-ea"/>
              </a:rPr>
              <a:t>2</a:t>
            </a:r>
            <a:r>
              <a:rPr lang="ar-AE" altLang="en-GB" sz="1600" dirty="0">
                <a:sym typeface="+mn-ea"/>
              </a:rPr>
              <a:t>4</a:t>
            </a:r>
            <a:endParaRPr sz="1600" dirty="0"/>
          </a:p>
        </p:txBody>
      </p:sp>
      <p:sp>
        <p:nvSpPr>
          <p:cNvPr id="18" name="Text Placeholder 2"/>
          <p:cNvSpPr>
            <a:spLocks noGrp="1"/>
          </p:cNvSpPr>
          <p:nvPr>
            <p:ph type="body" idx="1"/>
          </p:nvPr>
        </p:nvSpPr>
        <p:spPr>
          <a:xfrm>
            <a:off x="345546" y="1501917"/>
            <a:ext cx="7426853" cy="3067149"/>
          </a:xfrm>
        </p:spPr>
        <p:txBody>
          <a:bodyPr/>
          <a:lstStyle/>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a:p>
            <a:pPr algn="just">
              <a:lnSpc>
                <a:spcPct val="114000"/>
              </a:lnSpc>
            </a:pPr>
            <a:endParaRPr lang="en-US" sz="1800"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graphicFrame>
        <p:nvGraphicFramePr>
          <p:cNvPr id="2" name="Table 1"/>
          <p:cNvGraphicFramePr/>
          <p:nvPr>
            <p:custDataLst>
              <p:tags r:id="rId2"/>
            </p:custDataLst>
          </p:nvPr>
        </p:nvGraphicFramePr>
        <p:xfrm>
          <a:off x="1371600" y="1434465"/>
          <a:ext cx="6480175" cy="3017520"/>
        </p:xfrm>
        <a:graphic>
          <a:graphicData uri="http://schemas.openxmlformats.org/drawingml/2006/table">
            <a:tbl>
              <a:tblPr firstRow="1" bandRow="1">
                <a:tableStyleId>{5C22544A-7EE6-4342-B048-85BDC9FD1C3A}</a:tableStyleId>
              </a:tblPr>
              <a:tblGrid>
                <a:gridCol w="653415"/>
                <a:gridCol w="2648585"/>
                <a:gridCol w="1311275"/>
                <a:gridCol w="550545"/>
                <a:gridCol w="1316355"/>
              </a:tblGrid>
              <a:tr h="295275">
                <a:tc>
                  <a:txBody>
                    <a:bodyPr/>
                    <a:p>
                      <a:pPr algn="ctr">
                        <a:lnSpc>
                          <a:spcPct val="100000"/>
                        </a:lnSpc>
                        <a:buNone/>
                      </a:pPr>
                      <a:r>
                        <a:rPr lang="en-US" altLang="en-US" sz="1200" b="1"/>
                        <a:t>#</a:t>
                      </a:r>
                      <a:endParaRPr lang="en-US" altLang="en-US" sz="1200" b="1"/>
                    </a:p>
                  </a:txBody>
                  <a:tcPr>
                    <a:lnL w="12700" cmpd="sng">
                      <a:solidFill>
                        <a:schemeClr val="tx1"/>
                      </a:solidFill>
                      <a:prstDash val="solid"/>
                    </a:lnL>
                    <a:lnT w="12700" cmpd="sng">
                      <a:solidFill>
                        <a:schemeClr val="tx1"/>
                      </a:solidFill>
                      <a:prstDash val="solid"/>
                    </a:lnT>
                    <a:solidFill>
                      <a:srgbClr val="FFCD00"/>
                    </a:solidFill>
                  </a:tcPr>
                </a:tc>
                <a:tc>
                  <a:txBody>
                    <a:bodyPr/>
                    <a:p>
                      <a:pPr algn="ctr">
                        <a:lnSpc>
                          <a:spcPct val="100000"/>
                        </a:lnSpc>
                        <a:buNone/>
                      </a:pPr>
                      <a:r>
                        <a:rPr lang="en-US" altLang="en-US" sz="1200" b="1"/>
                        <a:t>Piece type</a:t>
                      </a:r>
                      <a:endParaRPr lang="en-US" altLang="en-US" sz="1200" b="1"/>
                    </a:p>
                  </a:txBody>
                  <a:tcPr>
                    <a:lnT w="12700" cmpd="sng">
                      <a:solidFill>
                        <a:schemeClr val="tx1"/>
                      </a:solidFill>
                      <a:prstDash val="solid"/>
                    </a:lnT>
                    <a:solidFill>
                      <a:srgbClr val="FFCD00"/>
                    </a:solidFill>
                  </a:tcPr>
                </a:tc>
                <a:tc>
                  <a:txBody>
                    <a:bodyPr/>
                    <a:p>
                      <a:pPr algn="ctr">
                        <a:buNone/>
                      </a:pPr>
                      <a:r>
                        <a:rPr lang="en-US" altLang="en-US" sz="1200" b="1"/>
                        <a:t>Comment</a:t>
                      </a:r>
                      <a:endParaRPr lang="en-US" altLang="en-US" sz="1200" b="1"/>
                    </a:p>
                  </a:txBody>
                  <a:tcPr>
                    <a:lnT w="12700" cmpd="sng">
                      <a:solidFill>
                        <a:schemeClr val="tx1"/>
                      </a:solidFill>
                      <a:prstDash val="solid"/>
                    </a:lnT>
                    <a:solidFill>
                      <a:srgbClr val="FFCD00"/>
                    </a:solidFill>
                  </a:tcPr>
                </a:tc>
                <a:tc>
                  <a:txBody>
                    <a:bodyPr/>
                    <a:p>
                      <a:pPr algn="ctr">
                        <a:buNone/>
                      </a:pPr>
                      <a:r>
                        <a:rPr lang="en-US" sz="1200" b="1"/>
                        <a:t>QTY</a:t>
                      </a:r>
                      <a:endParaRPr lang="en-US" sz="1200" b="1"/>
                    </a:p>
                  </a:txBody>
                  <a:tcPr>
                    <a:lnT w="12700" cmpd="sng">
                      <a:solidFill>
                        <a:schemeClr val="tx1"/>
                      </a:solidFill>
                      <a:prstDash val="solid"/>
                    </a:lnT>
                    <a:solidFill>
                      <a:srgbClr val="FFCD00"/>
                    </a:solidFill>
                  </a:tcPr>
                </a:tc>
                <a:tc>
                  <a:txBody>
                    <a:bodyPr/>
                    <a:p>
                      <a:pPr algn="ctr">
                        <a:buNone/>
                      </a:pPr>
                      <a:r>
                        <a:rPr lang="en-US" altLang="en-US" sz="1200" b="1">
                          <a:sym typeface="+mn-ea"/>
                        </a:rPr>
                        <a:t>price (NIS)</a:t>
                      </a:r>
                      <a:endParaRPr lang="en-US" altLang="en-US" sz="1200" b="1"/>
                    </a:p>
                    <a:p>
                      <a:pPr algn="ctr">
                        <a:buNone/>
                      </a:pPr>
                      <a:endParaRPr lang="en-US" altLang="en-US" sz="1200" b="1"/>
                    </a:p>
                  </a:txBody>
                  <a:tcPr>
                    <a:lnR w="12700" cmpd="sng">
                      <a:solidFill>
                        <a:schemeClr val="tx1"/>
                      </a:solidFill>
                      <a:prstDash val="solid"/>
                    </a:lnR>
                    <a:lnT w="12700" cmpd="sng">
                      <a:solidFill>
                        <a:schemeClr val="tx1"/>
                      </a:solidFill>
                      <a:prstDash val="solid"/>
                    </a:lnT>
                    <a:solidFill>
                      <a:srgbClr val="FFCD00"/>
                    </a:solidFill>
                  </a:tcPr>
                </a:tc>
              </a:tr>
              <a:tr h="304800">
                <a:tc>
                  <a:txBody>
                    <a:bodyPr/>
                    <a:p>
                      <a:pPr algn="ctr">
                        <a:buNone/>
                      </a:pPr>
                      <a:r>
                        <a:rPr lang="en-US" sz="1100"/>
                        <a:t>9</a:t>
                      </a:r>
                      <a:endParaRPr lang="en-US" sz="1100"/>
                    </a:p>
                  </a:txBody>
                  <a:tcPr>
                    <a:lnL w="12700" cmpd="sng">
                      <a:solidFill>
                        <a:schemeClr val="tx1"/>
                      </a:solidFill>
                      <a:prstDash val="solid"/>
                    </a:lnL>
                    <a:solidFill>
                      <a:srgbClr val="F7FAE1"/>
                    </a:solidFill>
                  </a:tcPr>
                </a:tc>
                <a:tc>
                  <a:txBody>
                    <a:bodyPr/>
                    <a:p>
                      <a:pPr algn="ctr">
                        <a:buNone/>
                      </a:pPr>
                      <a:r>
                        <a:rPr lang="en-US" altLang="en-US" sz="1100"/>
                        <a:t>Fabric</a:t>
                      </a:r>
                      <a:endParaRPr lang="en-US" altLang="en-US" sz="1100"/>
                    </a:p>
                  </a:txBody>
                  <a:tcPr>
                    <a:solidFill>
                      <a:srgbClr val="F7FAE1"/>
                    </a:solidFill>
                  </a:tcPr>
                </a:tc>
                <a:tc>
                  <a:txBody>
                    <a:bodyPr/>
                    <a:p>
                      <a:pPr algn="ctr">
                        <a:buNone/>
                      </a:pPr>
                      <a:endParaRPr lang="en-US" altLang="en-US" sz="1100"/>
                    </a:p>
                  </a:txBody>
                  <a:tcPr>
                    <a:solidFill>
                      <a:srgbClr val="F7FAE1"/>
                    </a:solidFill>
                  </a:tcPr>
                </a:tc>
                <a:tc>
                  <a:txBody>
                    <a:bodyPr/>
                    <a:p>
                      <a:pPr algn="ctr">
                        <a:buNone/>
                      </a:pPr>
                      <a:r>
                        <a:rPr lang="en-US" sz="1100"/>
                        <a:t>1</a:t>
                      </a:r>
                      <a:endParaRPr lang="en-US" sz="1100"/>
                    </a:p>
                  </a:txBody>
                  <a:tcPr>
                    <a:solidFill>
                      <a:srgbClr val="F7FAE1"/>
                    </a:solidFill>
                  </a:tcPr>
                </a:tc>
                <a:tc>
                  <a:txBody>
                    <a:bodyPr/>
                    <a:p>
                      <a:pPr algn="ctr">
                        <a:buNone/>
                      </a:pPr>
                      <a:r>
                        <a:rPr lang="en-US" sz="1100"/>
                        <a:t>48</a:t>
                      </a:r>
                      <a:endParaRPr lang="en-US" sz="1100"/>
                    </a:p>
                  </a:txBody>
                  <a:tcPr>
                    <a:lnR w="12700" cmpd="sng">
                      <a:solidFill>
                        <a:schemeClr val="tx1"/>
                      </a:solidFill>
                      <a:prstDash val="solid"/>
                    </a:lnR>
                    <a:solidFill>
                      <a:srgbClr val="F7FAE1"/>
                    </a:solidFill>
                  </a:tcPr>
                </a:tc>
              </a:tr>
              <a:tr h="304800">
                <a:tc>
                  <a:txBody>
                    <a:bodyPr/>
                    <a:p>
                      <a:pPr algn="ctr">
                        <a:buNone/>
                      </a:pPr>
                      <a:r>
                        <a:rPr lang="en-US" sz="1100"/>
                        <a:t>10</a:t>
                      </a:r>
                      <a:endParaRPr lang="en-US" sz="1100"/>
                    </a:p>
                  </a:txBody>
                  <a:tcPr>
                    <a:lnL w="12700" cmpd="sng">
                      <a:solidFill>
                        <a:schemeClr val="tx1"/>
                      </a:solidFill>
                      <a:prstDash val="solid"/>
                    </a:lnL>
                    <a:solidFill>
                      <a:srgbClr val="FFFFFF"/>
                    </a:solidFill>
                  </a:tcPr>
                </a:tc>
                <a:tc>
                  <a:txBody>
                    <a:bodyPr/>
                    <a:p>
                      <a:pPr algn="ctr">
                        <a:buNone/>
                      </a:pPr>
                      <a:r>
                        <a:rPr lang="en-US" altLang="en-US" sz="1100"/>
                        <a:t>Wires</a:t>
                      </a:r>
                      <a:endParaRPr lang="en-US" altLang="en-US" sz="1100"/>
                    </a:p>
                  </a:txBody>
                  <a:tcPr>
                    <a:solidFill>
                      <a:srgbClr val="FFFFFF"/>
                    </a:solidFill>
                  </a:tcPr>
                </a:tc>
                <a:tc>
                  <a:txBody>
                    <a:bodyPr/>
                    <a:p>
                      <a:pPr algn="ctr">
                        <a:buNone/>
                      </a:pPr>
                      <a:endParaRPr lang="en-US" altLang="en-US" sz="1100"/>
                    </a:p>
                  </a:txBody>
                  <a:tcPr>
                    <a:solidFill>
                      <a:srgbClr val="FFFFFF"/>
                    </a:solidFill>
                  </a:tcPr>
                </a:tc>
                <a:tc>
                  <a:txBody>
                    <a:bodyPr/>
                    <a:p>
                      <a:pPr algn="ctr">
                        <a:buNone/>
                      </a:pPr>
                      <a:endParaRPr lang="en-US" altLang="en-US" sz="1100">
                        <a:highlight>
                          <a:srgbClr val="000000"/>
                        </a:highlight>
                      </a:endParaRPr>
                    </a:p>
                  </a:txBody>
                  <a:tcPr>
                    <a:solidFill>
                      <a:srgbClr val="FFFFFF"/>
                    </a:solidFill>
                  </a:tcPr>
                </a:tc>
                <a:tc>
                  <a:txBody>
                    <a:bodyPr/>
                    <a:p>
                      <a:pPr algn="ctr">
                        <a:buNone/>
                      </a:pPr>
                      <a:r>
                        <a:rPr lang="en-US" sz="1100"/>
                        <a:t>30</a:t>
                      </a:r>
                      <a:endParaRPr lang="en-US" sz="1100"/>
                    </a:p>
                  </a:txBody>
                  <a:tcPr>
                    <a:lnR w="12700" cmpd="sng">
                      <a:solidFill>
                        <a:schemeClr val="tx1"/>
                      </a:solidFill>
                      <a:prstDash val="solid"/>
                    </a:lnR>
                    <a:solidFill>
                      <a:srgbClr val="FFFFFF"/>
                    </a:solidFill>
                  </a:tcPr>
                </a:tc>
              </a:tr>
              <a:tr h="304800">
                <a:tc>
                  <a:txBody>
                    <a:bodyPr/>
                    <a:p>
                      <a:pPr algn="ctr">
                        <a:buNone/>
                      </a:pPr>
                      <a:r>
                        <a:rPr lang="en-US" sz="1100"/>
                        <a:t>11</a:t>
                      </a:r>
                      <a:endParaRPr lang="en-US" sz="1100"/>
                    </a:p>
                  </a:txBody>
                  <a:tcPr>
                    <a:lnL w="12700" cmpd="sng">
                      <a:solidFill>
                        <a:schemeClr val="tx1"/>
                      </a:solidFill>
                      <a:prstDash val="solid"/>
                    </a:lnL>
                    <a:solidFill>
                      <a:srgbClr val="F7FAE1"/>
                    </a:solidFill>
                  </a:tcPr>
                </a:tc>
                <a:tc>
                  <a:txBody>
                    <a:bodyPr/>
                    <a:p>
                      <a:pPr algn="ctr">
                        <a:buNone/>
                      </a:pPr>
                      <a:r>
                        <a:rPr lang="en-US" altLang="en-US" sz="1100"/>
                        <a:t>Power Supply</a:t>
                      </a:r>
                      <a:endParaRPr lang="en-US" altLang="en-US" sz="1100"/>
                    </a:p>
                  </a:txBody>
                  <a:tcPr>
                    <a:solidFill>
                      <a:srgbClr val="F7FAE1"/>
                    </a:solidFill>
                  </a:tcPr>
                </a:tc>
                <a:tc>
                  <a:txBody>
                    <a:bodyPr/>
                    <a:p>
                      <a:pPr algn="ctr">
                        <a:buNone/>
                      </a:pPr>
                      <a:endParaRPr lang="en-US" altLang="en-US" sz="1100"/>
                    </a:p>
                  </a:txBody>
                  <a:tcPr>
                    <a:solidFill>
                      <a:srgbClr val="F7FAE1"/>
                    </a:solidFill>
                  </a:tcPr>
                </a:tc>
                <a:tc>
                  <a:txBody>
                    <a:bodyPr/>
                    <a:p>
                      <a:pPr algn="ctr">
                        <a:buNone/>
                      </a:pPr>
                      <a:r>
                        <a:rPr lang="en-US" sz="1100"/>
                        <a:t>1</a:t>
                      </a:r>
                      <a:endParaRPr lang="en-US" sz="1100"/>
                    </a:p>
                  </a:txBody>
                  <a:tcPr>
                    <a:solidFill>
                      <a:srgbClr val="F7FAE1"/>
                    </a:solidFill>
                  </a:tcPr>
                </a:tc>
                <a:tc>
                  <a:txBody>
                    <a:bodyPr/>
                    <a:p>
                      <a:pPr algn="ctr">
                        <a:buNone/>
                      </a:pPr>
                      <a:r>
                        <a:rPr lang="en-US" sz="1100"/>
                        <a:t>40</a:t>
                      </a:r>
                      <a:endParaRPr lang="en-US" sz="1100"/>
                    </a:p>
                  </a:txBody>
                  <a:tcPr>
                    <a:lnR w="12700" cmpd="sng">
                      <a:solidFill>
                        <a:schemeClr val="tx1"/>
                      </a:solidFill>
                      <a:prstDash val="solid"/>
                    </a:lnR>
                    <a:solidFill>
                      <a:srgbClr val="F7FAE1"/>
                    </a:solidFill>
                  </a:tcPr>
                </a:tc>
              </a:tr>
              <a:tr h="304800">
                <a:tc>
                  <a:txBody>
                    <a:bodyPr/>
                    <a:p>
                      <a:pPr algn="ctr">
                        <a:buSzTx/>
                        <a:buNone/>
                      </a:pPr>
                      <a:endParaRPr lang="en-US" sz="1100"/>
                    </a:p>
                  </a:txBody>
                  <a:tcPr>
                    <a:lnL w="12700" cmpd="sng">
                      <a:solidFill>
                        <a:schemeClr val="tx1"/>
                      </a:solidFill>
                      <a:prstDash val="solid"/>
                    </a:lnL>
                    <a:lnB w="12700" cmpd="sng">
                      <a:solidFill>
                        <a:schemeClr val="tx1"/>
                      </a:solidFill>
                      <a:prstDash val="solid"/>
                    </a:lnB>
                    <a:solidFill>
                      <a:srgbClr val="FFFFFF"/>
                    </a:solidFill>
                  </a:tcPr>
                </a:tc>
                <a:tc>
                  <a:txBody>
                    <a:bodyPr/>
                    <a:p>
                      <a:pPr algn="ctr">
                        <a:buSzTx/>
                        <a:buNone/>
                      </a:pPr>
                      <a:endParaRPr lang="en-US" altLang="en-US" sz="1100"/>
                    </a:p>
                  </a:txBody>
                  <a:tcPr>
                    <a:lnB w="12700" cmpd="sng">
                      <a:solidFill>
                        <a:schemeClr val="tx1"/>
                      </a:solidFill>
                      <a:prstDash val="solid"/>
                    </a:lnB>
                    <a:solidFill>
                      <a:srgbClr val="FFFFFF"/>
                    </a:solidFill>
                  </a:tcPr>
                </a:tc>
                <a:tc gridSpan="2">
                  <a:txBody>
                    <a:bodyPr/>
                    <a:p>
                      <a:pPr algn="ctr">
                        <a:buSzTx/>
                        <a:buNone/>
                      </a:pPr>
                      <a:r>
                        <a:rPr lang="en-US" sz="1100"/>
                        <a:t>Total Price</a:t>
                      </a:r>
                      <a:endParaRPr lang="en-US" sz="1100"/>
                    </a:p>
                  </a:txBody>
                  <a:tcPr>
                    <a:lnB w="12700" cmpd="sng">
                      <a:solidFill>
                        <a:schemeClr val="tx1"/>
                      </a:solidFill>
                      <a:prstDash val="solid"/>
                    </a:lnB>
                    <a:solidFill>
                      <a:srgbClr val="FFFFFF"/>
                    </a:solidFill>
                  </a:tcPr>
                </a:tc>
                <a:tc hMerge="1">
                  <a:tcPr>
                    <a:lnB w="12700" cmpd="sng">
                      <a:solidFill>
                        <a:schemeClr val="tx1"/>
                      </a:solidFill>
                      <a:prstDash val="solid"/>
                    </a:lnB>
                    <a:solidFill>
                      <a:srgbClr val="FFFFFF"/>
                    </a:solidFill>
                  </a:tcPr>
                </a:tc>
                <a:tc>
                  <a:txBody>
                    <a:bodyPr/>
                    <a:p>
                      <a:pPr algn="ctr">
                        <a:buSzTx/>
                        <a:buNone/>
                      </a:pPr>
                      <a:r>
                        <a:rPr lang="en-US" sz="1100"/>
                        <a:t>1298</a:t>
                      </a:r>
                      <a:endParaRPr lang="en-US" sz="1100"/>
                    </a:p>
                  </a:txBody>
                  <a:tcPr>
                    <a:lnR w="12700" cmpd="sng">
                      <a:solidFill>
                        <a:schemeClr val="tx1"/>
                      </a:solidFill>
                      <a:prstDash val="solid"/>
                    </a:lnR>
                    <a:lnB w="12700" cmpd="sng">
                      <a:solidFill>
                        <a:schemeClr val="tx1"/>
                      </a:solidFill>
                      <a:prstDash val="solid"/>
                    </a:lnB>
                    <a:solidFill>
                      <a:srgbClr val="FFFFFF"/>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987" y="833876"/>
            <a:ext cx="3878400" cy="435600"/>
          </a:xfrm>
        </p:spPr>
        <p:txBody>
          <a:bodyPr/>
          <a:lstStyle/>
          <a:p>
            <a:r>
              <a:rPr lang="en-GB" sz="3500" dirty="0"/>
              <a:t>Thanks !</a:t>
            </a:r>
            <a:endParaRPr lang="en-US" sz="3500" dirty="0"/>
          </a:p>
        </p:txBody>
      </p:sp>
      <p:sp>
        <p:nvSpPr>
          <p:cNvPr id="3" name="Text Placeholder 2"/>
          <p:cNvSpPr>
            <a:spLocks noGrp="1"/>
          </p:cNvSpPr>
          <p:nvPr>
            <p:ph type="body" idx="1"/>
          </p:nvPr>
        </p:nvSpPr>
        <p:spPr>
          <a:xfrm>
            <a:off x="1205625" y="2580143"/>
            <a:ext cx="6405312" cy="859041"/>
          </a:xfrm>
        </p:spPr>
        <p:txBody>
          <a:bodyPr/>
          <a:lstStyle/>
          <a:p>
            <a:pPr lvl="0" algn="ctr"/>
            <a:r>
              <a:rPr lang="en-US" sz="2500" b="1" i="1" dirty="0">
                <a:latin typeface="Lora"/>
                <a:ea typeface="Lora"/>
                <a:cs typeface="Lora"/>
                <a:sym typeface="Lora"/>
              </a:rPr>
              <a:t>Any </a:t>
            </a:r>
            <a:r>
              <a:rPr lang="en-US" sz="2500" b="1" i="1" dirty="0">
                <a:highlight>
                  <a:srgbClr val="FFCD00"/>
                </a:highlight>
                <a:latin typeface="Lora"/>
                <a:ea typeface="Lora"/>
                <a:cs typeface="Lora"/>
                <a:sym typeface="Lora"/>
              </a:rPr>
              <a:t>questions</a:t>
            </a:r>
            <a:r>
              <a:rPr lang="en-US" sz="2500" b="1" i="1" dirty="0">
                <a:latin typeface="Lora"/>
                <a:ea typeface="Lora"/>
                <a:cs typeface="Lora"/>
                <a:sym typeface="Lora"/>
              </a:rPr>
              <a:t> ?</a:t>
            </a:r>
            <a:endParaRPr lang="en-US" sz="2500" b="1" i="1" dirty="0">
              <a:latin typeface="Lora"/>
              <a:ea typeface="Lora"/>
              <a:cs typeface="Lora"/>
              <a:sym typeface="Lora"/>
            </a:endParaRPr>
          </a:p>
          <a:p>
            <a:endParaRPr lang="en-US" dirty="0"/>
          </a:p>
        </p:txBody>
      </p:sp>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GB" dirty="0"/>
              <a:t>2</a:t>
            </a:r>
            <a:r>
              <a:rPr lang="ar-AE" altLang="en-GB" sz="1600" dirty="0"/>
              <a:t>4</a:t>
            </a:r>
            <a:r>
              <a:rPr lang="en-GB" dirty="0"/>
              <a:t>/2</a:t>
            </a:r>
            <a:r>
              <a:rPr lang="ar-AE" altLang="en-GB" sz="1600" dirty="0"/>
              <a:t>4</a:t>
            </a:r>
            <a:endParaRPr lang="ar-AE" altLang="en-GB" sz="1600" dirty="0"/>
          </a:p>
        </p:txBody>
      </p:sp>
      <p:sp>
        <p:nvSpPr>
          <p:cNvPr id="9" name="Google Shape;412;p36"/>
          <p:cNvSpPr/>
          <p:nvPr/>
        </p:nvSpPr>
        <p:spPr>
          <a:xfrm>
            <a:off x="545054" y="798814"/>
            <a:ext cx="821933" cy="760949"/>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0" name="Google Shape;413;p36"/>
          <p:cNvGrpSpPr/>
          <p:nvPr/>
        </p:nvGrpSpPr>
        <p:grpSpPr>
          <a:xfrm>
            <a:off x="699903" y="871394"/>
            <a:ext cx="505722" cy="475767"/>
            <a:chOff x="5972700" y="2330200"/>
            <a:chExt cx="411625" cy="387275"/>
          </a:xfrm>
        </p:grpSpPr>
        <p:sp>
          <p:nvSpPr>
            <p:cNvPr id="11" name="Google Shape;414;p3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415;p3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4" name="Picture 13"/>
          <p:cNvPicPr>
            <a:picLocks noChangeAspect="1"/>
          </p:cNvPicPr>
          <p:nvPr/>
        </p:nvPicPr>
        <p:blipFill>
          <a:blip r:embed="rId1"/>
          <a:stretch>
            <a:fillRect/>
          </a:stretch>
        </p:blipFill>
        <p:spPr>
          <a:xfrm>
            <a:off x="8239582" y="90375"/>
            <a:ext cx="801857" cy="80185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2" name="Google Shape;72;p12"/>
          <p:cNvGrpSpPr/>
          <p:nvPr/>
        </p:nvGrpSpPr>
        <p:grpSpPr>
          <a:xfrm>
            <a:off x="1292131" y="3481732"/>
            <a:ext cx="215966"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7" name="Picture 16"/>
          <p:cNvPicPr>
            <a:picLocks noChangeAspect="1"/>
          </p:cNvPicPr>
          <p:nvPr/>
        </p:nvPicPr>
        <p:blipFill>
          <a:blip r:embed="rId1"/>
          <a:stretch>
            <a:fillRect/>
          </a:stretch>
        </p:blipFill>
        <p:spPr>
          <a:xfrm>
            <a:off x="8239582" y="90375"/>
            <a:ext cx="801857" cy="801857"/>
          </a:xfrm>
          <a:prstGeom prst="rect">
            <a:avLst/>
          </a:prstGeom>
        </p:spPr>
      </p:pic>
      <p:sp>
        <p:nvSpPr>
          <p:cNvPr id="3" name="Google Shape;497;p40"/>
          <p:cNvSpPr txBox="1">
            <a:spLocks noGrp="1"/>
          </p:cNvSpPr>
          <p:nvPr>
            <p:ph type="ctrTitle"/>
          </p:nvPr>
        </p:nvSpPr>
        <p:spPr>
          <a:xfrm>
            <a:off x="996630" y="2003888"/>
            <a:ext cx="4523700" cy="1159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4800" dirty="0">
                <a:solidFill>
                  <a:schemeClr val="dk1"/>
                </a:solidFill>
              </a:rPr>
              <a:t>Backup Slides</a:t>
            </a:r>
            <a:endParaRPr sz="4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13"/>
          <p:cNvSpPr txBox="1">
            <a:spLocks noGrp="1"/>
          </p:cNvSpPr>
          <p:nvPr>
            <p:ph type="title"/>
          </p:nvPr>
        </p:nvSpPr>
        <p:spPr>
          <a:prstGeom prst="rect">
            <a:avLst/>
          </a:prstGeom>
        </p:spPr>
        <p:txBody>
          <a:bodyPr spcFirstLastPara="1" wrap="square" lIns="91425" tIns="91425" rIns="91425" bIns="91425" anchor="ctr" anchorCtr="0">
            <a:noAutofit/>
          </a:bodyPr>
          <a:lstStyle/>
          <a:p>
            <a:r>
              <a:rPr lang="en-US" dirty="0"/>
              <a:t>Mechanical Design</a:t>
            </a:r>
            <a:endParaRPr dirty="0"/>
          </a:p>
        </p:txBody>
      </p:sp>
      <p:sp>
        <p:nvSpPr>
          <p:cNvPr id="4" name="Text Placeholder 3"/>
          <p:cNvSpPr>
            <a:spLocks noGrp="1"/>
          </p:cNvSpPr>
          <p:nvPr>
            <p:ph type="body" idx="1"/>
          </p:nvPr>
        </p:nvSpPr>
        <p:spPr>
          <a:xfrm>
            <a:off x="688098" y="1657230"/>
            <a:ext cx="4161220" cy="1640606"/>
          </a:xfrm>
        </p:spPr>
        <p:txBody>
          <a:bodyPr/>
          <a:lstStyle/>
          <a:p>
            <a:pPr marL="101600" indent="0">
              <a:buNone/>
            </a:pPr>
            <a:r>
              <a:rPr lang="en-US" sz="1800" dirty="0">
                <a:latin typeface="Times New Roman" panose="02020603050405020304" pitchFamily="18" charset="0"/>
                <a:cs typeface="Times New Roman" panose="02020603050405020304" pitchFamily="18" charset="0"/>
              </a:rPr>
              <a:t>The mechanical design </a:t>
            </a:r>
            <a:r>
              <a:rPr lang="ar-SA" sz="1800" dirty="0">
                <a:latin typeface="Times New Roman" panose="02020603050405020304" pitchFamily="18" charset="0"/>
                <a:cs typeface="Times New Roman" panose="02020603050405020304" pitchFamily="18" charset="0"/>
              </a:rPr>
              <a:t>consists</a:t>
            </a:r>
            <a:r>
              <a:rPr lang="en-US" sz="1800" dirty="0">
                <a:latin typeface="Times New Roman" panose="02020603050405020304" pitchFamily="18" charset="0"/>
                <a:cs typeface="Times New Roman" panose="02020603050405020304" pitchFamily="18" charset="0"/>
              </a:rPr>
              <a:t> of :</a:t>
            </a: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Tank Body</a:t>
            </a:r>
            <a:r>
              <a:rPr lang="en-US" sz="1800" dirty="0">
                <a:latin typeface="Times New Roman" panose="02020603050405020304" pitchFamily="18" charset="0"/>
                <a:cs typeface="Times New Roman" panose="02020603050405020304" pitchFamily="18" charset="0"/>
              </a:rPr>
              <a:t>: A 1250mm diameter, 1500mm high, and 5mm thick will be used in this project.</a:t>
            </a:r>
            <a:endParaRPr lang="en-US" sz="1800" dirty="0">
              <a:latin typeface="Times New Roman" panose="02020603050405020304" pitchFamily="18" charset="0"/>
              <a:cs typeface="Times New Roman" panose="02020603050405020304" pitchFamily="18" charset="0"/>
            </a:endParaRPr>
          </a:p>
          <a:p>
            <a:pPr marL="101600" lvl="0" indent="0" algn="just">
              <a:buNone/>
            </a:pPr>
            <a:endParaRPr lang="en-US" dirty="0">
              <a:latin typeface="Times New Roman" panose="02020603050405020304" pitchFamily="18" charset="0"/>
              <a:cs typeface="Times New Roman" panose="02020603050405020304" pitchFamily="18" charset="0"/>
            </a:endParaRPr>
          </a:p>
        </p:txBody>
      </p:sp>
      <p:sp>
        <p:nvSpPr>
          <p:cNvPr id="21" name="Google Shape;416;p36"/>
          <p:cNvSpPr txBox="1">
            <a:spLocks noGrp="1"/>
          </p:cNvSpPr>
          <p:nvPr>
            <p:ph type="sldNum" idx="12"/>
          </p:nvPr>
        </p:nvSpPr>
        <p:spPr>
          <a:prstGeom prst="rect">
            <a:avLst/>
          </a:prstGeom>
        </p:spPr>
        <p:txBody>
          <a:bodyPr spcFirstLastPara="1" wrap="square" lIns="91425" tIns="91425" rIns="91425" bIns="91425" anchor="t" anchorCtr="0">
            <a:noAutofit/>
          </a:bodyPr>
          <a:lstStyle/>
          <a:p>
            <a:r>
              <a:rPr lang="en-GB" dirty="0"/>
              <a:t>6/20</a:t>
            </a:r>
            <a:endParaRPr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6" name="Picture 5"/>
          <p:cNvPicPr>
            <a:picLocks noChangeAspect="1"/>
          </p:cNvPicPr>
          <p:nvPr/>
        </p:nvPicPr>
        <p:blipFill>
          <a:blip r:embed="rId2"/>
          <a:stretch>
            <a:fillRect/>
          </a:stretch>
        </p:blipFill>
        <p:spPr>
          <a:xfrm>
            <a:off x="5912818" y="975303"/>
            <a:ext cx="2281136" cy="3735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325" y="886012"/>
            <a:ext cx="3878400" cy="435600"/>
          </a:xfrm>
        </p:spPr>
        <p:txBody>
          <a:bodyPr/>
          <a:lstStyle/>
          <a:p>
            <a:pPr algn="ctr"/>
            <a:r>
              <a:rPr lang="en-US" sz="2000" dirty="0"/>
              <a:t>Mechanical Design</a:t>
            </a:r>
            <a:endParaRPr lang="en-US" dirty="0">
              <a:latin typeface="Lora" charset="0"/>
            </a:endParaRPr>
          </a:p>
        </p:txBody>
      </p:sp>
      <p:sp>
        <p:nvSpPr>
          <p:cNvPr id="5" name="Slide Number Placeholder 4"/>
          <p:cNvSpPr>
            <a:spLocks noGrp="1"/>
          </p:cNvSpPr>
          <p:nvPr>
            <p:ph type="sldNum" idx="12"/>
          </p:nvPr>
        </p:nvSpPr>
        <p:spPr>
          <a:xfrm>
            <a:off x="0" y="4749851"/>
            <a:ext cx="9144000" cy="393600"/>
          </a:xfrm>
          <a:solidFill>
            <a:srgbClr val="FFC000"/>
          </a:solidFill>
        </p:spPr>
        <p:txBody>
          <a:bodyPr/>
          <a:lstStyle/>
          <a:p>
            <a:pPr marL="0" lvl="0" indent="0" algn="r" rtl="0">
              <a:spcBef>
                <a:spcPts val="0"/>
              </a:spcBef>
              <a:spcAft>
                <a:spcPts val="0"/>
              </a:spcAft>
              <a:buNone/>
            </a:pPr>
            <a:r>
              <a:rPr lang="en-GB" dirty="0"/>
              <a:t>7/20</a:t>
            </a:r>
            <a:endParaRPr lang="en-GB" dirty="0"/>
          </a:p>
        </p:txBody>
      </p:sp>
      <p:grpSp>
        <p:nvGrpSpPr>
          <p:cNvPr id="11" name="Google Shape;87;p13"/>
          <p:cNvGrpSpPr/>
          <p:nvPr/>
        </p:nvGrpSpPr>
        <p:grpSpPr>
          <a:xfrm>
            <a:off x="916458" y="1019750"/>
            <a:ext cx="214625" cy="214625"/>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10" name="Picture 9"/>
          <p:cNvPicPr>
            <a:picLocks noChangeAspect="1"/>
          </p:cNvPicPr>
          <p:nvPr/>
        </p:nvPicPr>
        <p:blipFill>
          <a:blip r:embed="rId2"/>
          <a:srcRect b="3273"/>
          <a:stretch>
            <a:fillRect/>
          </a:stretch>
        </p:blipFill>
        <p:spPr>
          <a:xfrm>
            <a:off x="3633435" y="1452618"/>
            <a:ext cx="2040342" cy="3169402"/>
          </a:xfrm>
          <a:prstGeom prst="rect">
            <a:avLst/>
          </a:prstGeom>
        </p:spPr>
      </p:pic>
      <p:cxnSp>
        <p:nvCxnSpPr>
          <p:cNvPr id="47" name="Connector: Elbow 46"/>
          <p:cNvCxnSpPr/>
          <p:nvPr/>
        </p:nvCxnSpPr>
        <p:spPr>
          <a:xfrm rot="10800000">
            <a:off x="3365293" y="1728345"/>
            <a:ext cx="947656" cy="31496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239062" y="2458105"/>
            <a:ext cx="11467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564505" y="3087128"/>
            <a:ext cx="182130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3125449" y="3107678"/>
            <a:ext cx="64745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59"/>
          <p:cNvCxnSpPr/>
          <p:nvPr/>
        </p:nvCxnSpPr>
        <p:spPr>
          <a:xfrm flipV="1">
            <a:off x="4819269" y="4085006"/>
            <a:ext cx="1566541" cy="25258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or: Elbow 62"/>
          <p:cNvCxnSpPr/>
          <p:nvPr/>
        </p:nvCxnSpPr>
        <p:spPr>
          <a:xfrm rot="10800000" flipV="1">
            <a:off x="3125449" y="4085006"/>
            <a:ext cx="1187500" cy="25258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931939" y="1565024"/>
            <a:ext cx="1358064" cy="307777"/>
          </a:xfrm>
          <a:prstGeom prst="rect">
            <a:avLst/>
          </a:prstGeom>
          <a:noFill/>
        </p:spPr>
        <p:txBody>
          <a:bodyPr wrap="none" rtlCol="0">
            <a:spAutoFit/>
          </a:bodyPr>
          <a:lstStyle/>
          <a:p>
            <a:r>
              <a:rPr lang="en-US" b="1" i="0" dirty="0">
                <a:solidFill>
                  <a:srgbClr val="000000"/>
                </a:solidFill>
                <a:effectLst/>
              </a:rPr>
              <a:t>Anchor Motor</a:t>
            </a:r>
            <a:endParaRPr lang="en-US" dirty="0"/>
          </a:p>
        </p:txBody>
      </p:sp>
      <p:sp>
        <p:nvSpPr>
          <p:cNvPr id="69" name="TextBox 68"/>
          <p:cNvSpPr txBox="1"/>
          <p:nvPr/>
        </p:nvSpPr>
        <p:spPr>
          <a:xfrm>
            <a:off x="6428099" y="2304216"/>
            <a:ext cx="811441" cy="307777"/>
          </a:xfrm>
          <a:prstGeom prst="rect">
            <a:avLst/>
          </a:prstGeom>
          <a:noFill/>
        </p:spPr>
        <p:txBody>
          <a:bodyPr wrap="none" rtlCol="0">
            <a:spAutoFit/>
          </a:bodyPr>
          <a:lstStyle/>
          <a:p>
            <a:r>
              <a:rPr lang="en-US" b="1" i="0" dirty="0">
                <a:solidFill>
                  <a:srgbClr val="000000"/>
                </a:solidFill>
                <a:effectLst/>
              </a:rPr>
              <a:t>Anchor</a:t>
            </a:r>
            <a:endParaRPr lang="en-US" dirty="0"/>
          </a:p>
        </p:txBody>
      </p:sp>
      <p:sp>
        <p:nvSpPr>
          <p:cNvPr id="70" name="TextBox 69"/>
          <p:cNvSpPr txBox="1"/>
          <p:nvPr/>
        </p:nvSpPr>
        <p:spPr>
          <a:xfrm>
            <a:off x="6402933" y="2933239"/>
            <a:ext cx="1396536" cy="307777"/>
          </a:xfrm>
          <a:prstGeom prst="rect">
            <a:avLst/>
          </a:prstGeom>
          <a:noFill/>
        </p:spPr>
        <p:txBody>
          <a:bodyPr wrap="none" rtlCol="0">
            <a:spAutoFit/>
          </a:bodyPr>
          <a:lstStyle/>
          <a:p>
            <a:r>
              <a:rPr lang="en-US" b="1" i="0" dirty="0">
                <a:solidFill>
                  <a:srgbClr val="000000"/>
                </a:solidFill>
                <a:effectLst/>
              </a:rPr>
              <a:t>Blade Paddles</a:t>
            </a:r>
            <a:endParaRPr lang="en-US" dirty="0"/>
          </a:p>
        </p:txBody>
      </p:sp>
      <p:sp>
        <p:nvSpPr>
          <p:cNvPr id="72" name="TextBox 71"/>
          <p:cNvSpPr txBox="1"/>
          <p:nvPr/>
        </p:nvSpPr>
        <p:spPr>
          <a:xfrm>
            <a:off x="2071200" y="2953790"/>
            <a:ext cx="952505" cy="307777"/>
          </a:xfrm>
          <a:prstGeom prst="rect">
            <a:avLst/>
          </a:prstGeom>
          <a:noFill/>
        </p:spPr>
        <p:txBody>
          <a:bodyPr wrap="none" rtlCol="0">
            <a:spAutoFit/>
          </a:bodyPr>
          <a:lstStyle/>
          <a:p>
            <a:r>
              <a:rPr lang="en-US" b="1" i="0" dirty="0">
                <a:solidFill>
                  <a:srgbClr val="000000"/>
                </a:solidFill>
                <a:effectLst/>
              </a:rPr>
              <a:t>Scrapers</a:t>
            </a:r>
            <a:endParaRPr lang="en-US" dirty="0"/>
          </a:p>
        </p:txBody>
      </p:sp>
      <p:sp>
        <p:nvSpPr>
          <p:cNvPr id="73" name="TextBox 72"/>
          <p:cNvSpPr txBox="1"/>
          <p:nvPr/>
        </p:nvSpPr>
        <p:spPr>
          <a:xfrm>
            <a:off x="1510846" y="4172026"/>
            <a:ext cx="1665841" cy="307777"/>
          </a:xfrm>
          <a:prstGeom prst="rect">
            <a:avLst/>
          </a:prstGeom>
          <a:noFill/>
        </p:spPr>
        <p:txBody>
          <a:bodyPr wrap="none" rtlCol="0">
            <a:spAutoFit/>
          </a:bodyPr>
          <a:lstStyle/>
          <a:p>
            <a:r>
              <a:rPr lang="en-US" b="1" i="0" dirty="0">
                <a:solidFill>
                  <a:srgbClr val="000000"/>
                </a:solidFill>
                <a:effectLst/>
              </a:rPr>
              <a:t>Emulsifying head</a:t>
            </a:r>
            <a:endParaRPr lang="en-US" dirty="0"/>
          </a:p>
        </p:txBody>
      </p:sp>
      <p:sp>
        <p:nvSpPr>
          <p:cNvPr id="79" name="TextBox 78"/>
          <p:cNvSpPr txBox="1"/>
          <p:nvPr/>
        </p:nvSpPr>
        <p:spPr>
          <a:xfrm>
            <a:off x="6428099" y="3910449"/>
            <a:ext cx="1867819" cy="307777"/>
          </a:xfrm>
          <a:prstGeom prst="rect">
            <a:avLst/>
          </a:prstGeom>
          <a:noFill/>
        </p:spPr>
        <p:txBody>
          <a:bodyPr wrap="none" rtlCol="0">
            <a:spAutoFit/>
          </a:bodyPr>
          <a:lstStyle/>
          <a:p>
            <a:r>
              <a:rPr lang="en-US" b="1" i="0" dirty="0">
                <a:solidFill>
                  <a:srgbClr val="000000"/>
                </a:solidFill>
                <a:effectLst/>
              </a:rPr>
              <a:t>Shear Homogenizer</a:t>
            </a:r>
            <a:endParaRPr lang="en-US" dirty="0"/>
          </a:p>
        </p:txBody>
      </p:sp>
      <p:cxnSp>
        <p:nvCxnSpPr>
          <p:cNvPr id="80" name="Connector: Elbow 79"/>
          <p:cNvCxnSpPr/>
          <p:nvPr/>
        </p:nvCxnSpPr>
        <p:spPr>
          <a:xfrm flipV="1">
            <a:off x="5306186" y="1460228"/>
            <a:ext cx="977321" cy="190509"/>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6295667" y="1321612"/>
            <a:ext cx="2132681" cy="307777"/>
          </a:xfrm>
          <a:prstGeom prst="rect">
            <a:avLst/>
          </a:prstGeom>
          <a:noFill/>
        </p:spPr>
        <p:txBody>
          <a:bodyPr wrap="square" rtlCol="0">
            <a:spAutoFit/>
          </a:bodyPr>
          <a:lstStyle/>
          <a:p>
            <a:r>
              <a:rPr lang="en-US" b="1" i="0" dirty="0">
                <a:solidFill>
                  <a:srgbClr val="000000"/>
                </a:solidFill>
                <a:effectLst/>
              </a:rPr>
              <a:t>Blade Paddles</a:t>
            </a:r>
            <a:r>
              <a:rPr lang="en-US" dirty="0"/>
              <a:t> </a:t>
            </a:r>
            <a:r>
              <a:rPr lang="en-US" b="1" i="0" dirty="0">
                <a:solidFill>
                  <a:srgbClr val="000000"/>
                </a:solidFill>
                <a:effectLst/>
              </a:rPr>
              <a:t>Motor</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384765" y="861626"/>
            <a:ext cx="3878400" cy="435600"/>
          </a:xfrm>
          <a:prstGeom prst="rect">
            <a:avLst/>
          </a:prstGeom>
        </p:spPr>
        <p:txBody>
          <a:bodyPr spcFirstLastPara="1" wrap="square" lIns="91425" tIns="91425" rIns="91425" bIns="91425" anchor="ctr" anchorCtr="0">
            <a:noAutofit/>
          </a:bodyPr>
          <a:lstStyle/>
          <a:p>
            <a:pPr algn="ctr"/>
            <a:r>
              <a:rPr lang="en-US" sz="2400" dirty="0"/>
              <a:t>Mechanical Design</a:t>
            </a:r>
            <a:endParaRPr sz="2400" dirty="0"/>
          </a:p>
        </p:txBody>
      </p:sp>
      <p:sp>
        <p:nvSpPr>
          <p:cNvPr id="2" name="Text Placeholder 1"/>
          <p:cNvSpPr>
            <a:spLocks noGrp="1"/>
          </p:cNvSpPr>
          <p:nvPr>
            <p:ph type="body" idx="1"/>
          </p:nvPr>
        </p:nvSpPr>
        <p:spPr>
          <a:xfrm>
            <a:off x="519318" y="1465787"/>
            <a:ext cx="8432177" cy="3016723"/>
          </a:xfrm>
        </p:spPr>
        <p:txBody>
          <a:bodyPr/>
          <a:lstStyle/>
          <a:p>
            <a:pPr>
              <a:lnSpc>
                <a:spcPct val="114000"/>
              </a:lnSpc>
              <a:buFont typeface="Wingdings" panose="05000000000000000000" pitchFamily="2" charset="2"/>
              <a:buChar char="Ø"/>
            </a:pPr>
            <a:r>
              <a:rPr lang="en-US" sz="1800" b="1" dirty="0">
                <a:solidFill>
                  <a:schemeClr val="tx1"/>
                </a:solidFill>
                <a:latin typeface="Times New Roman" panose="02020603050405020304" pitchFamily="18" charset="0"/>
                <a:ea typeface="Calibri" panose="020F0502020204030204" pitchFamily="34" charset="0"/>
                <a:cs typeface="Arial" panose="020B0604020202020204" pitchFamily="34" charset="0"/>
              </a:rPr>
              <a:t>Tank access platform: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This is used to facilitate access to the engines above for maintenance work or to access the maintenance hole.</a:t>
            </a:r>
            <a:endPar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nSpc>
                <a:spcPct val="114000"/>
              </a:lnSpc>
              <a:buFont typeface="Wingdings" panose="05000000000000000000" pitchFamily="2" charset="2"/>
              <a:buChar char="Ø"/>
            </a:pPr>
            <a:r>
              <a:rPr lang="en-US" sz="18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Screw and bolt</a:t>
            </a:r>
            <a:r>
              <a:rPr lang="en-US" sz="1800" dirty="0"/>
              <a:t>: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Are used to securely fasten the motors to the tank body in the mixing machine, ensuring a strong and safe attachment of both the motors and the body. </a:t>
            </a:r>
            <a:endPar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nSpc>
                <a:spcPct val="114000"/>
              </a:lnSpc>
              <a:buFont typeface="Wingdings" panose="05000000000000000000" pitchFamily="2" charset="2"/>
              <a:buChar char="§"/>
            </a:pP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screws and bolts are tightened using a torque wrench, with a gasket added to prevent leaks. </a:t>
            </a:r>
            <a:endPar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p:txBody>
      </p:sp>
      <p:sp>
        <p:nvSpPr>
          <p:cNvPr id="21" name="Google Shape;416;p36"/>
          <p:cNvSpPr txBox="1">
            <a:spLocks noGrp="1"/>
          </p:cNvSpPr>
          <p:nvPr>
            <p:ph type="sldNum" idx="12"/>
          </p:nvPr>
        </p:nvSpPr>
        <p:spPr>
          <a:xfrm>
            <a:off x="8436334" y="4749851"/>
            <a:ext cx="655593" cy="393600"/>
          </a:xfrm>
          <a:prstGeom prst="rect">
            <a:avLst/>
          </a:prstGeom>
        </p:spPr>
        <p:txBody>
          <a:bodyPr spcFirstLastPara="1" wrap="square" lIns="91425" tIns="91425" rIns="91425" bIns="91425" anchor="t" anchorCtr="0">
            <a:noAutofit/>
          </a:bodyPr>
          <a:lstStyle/>
          <a:p>
            <a:pPr lvl="0"/>
            <a:r>
              <a:rPr lang="en-GB" dirty="0"/>
              <a:t>22/20</a:t>
            </a:r>
            <a:endParaRPr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0" b="95434" l="9932" r="89384"/>
                    </a14:imgEffect>
                  </a14:imgLayer>
                </a14:imgProps>
              </a:ext>
            </a:extLst>
          </a:blip>
          <a:stretch>
            <a:fillRect/>
          </a:stretch>
        </p:blipFill>
        <p:spPr>
          <a:xfrm rot="1730956">
            <a:off x="8258943" y="3637026"/>
            <a:ext cx="731476" cy="10972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Design</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 name="Text Placeholder 2"/>
          <p:cNvSpPr>
            <a:spLocks noGrp="1"/>
          </p:cNvSpPr>
          <p:nvPr>
            <p:ph type="body" idx="1"/>
          </p:nvPr>
        </p:nvSpPr>
        <p:spPr>
          <a:xfrm>
            <a:off x="762945" y="1387006"/>
            <a:ext cx="8163697" cy="3383696"/>
          </a:xfrm>
        </p:spPr>
        <p:txBody>
          <a:bodyPr/>
          <a:lstStyle/>
          <a:p>
            <a:pPr algn="just"/>
            <a:r>
              <a:rPr lang="en-US" sz="1600" dirty="0">
                <a:latin typeface="Times New Roman" panose="02020603050405020304" pitchFamily="18" charset="0"/>
                <a:cs typeface="Times New Roman" panose="02020603050405020304" pitchFamily="18" charset="0"/>
              </a:rPr>
              <a:t> Three-phase Motor </a:t>
            </a:r>
            <a:endParaRPr lang="en-US" sz="1600" dirty="0">
              <a:latin typeface="Times New Roman" panose="02020603050405020304" pitchFamily="18" charset="0"/>
              <a:cs typeface="Times New Roman" panose="02020603050405020304" pitchFamily="18" charset="0"/>
            </a:endParaRPr>
          </a:p>
          <a:p>
            <a:pPr marL="101600" indent="0" algn="just">
              <a:buNone/>
            </a:pPr>
            <a:r>
              <a:rPr lang="en-US" sz="1600" dirty="0">
                <a:latin typeface="Times New Roman" panose="02020603050405020304" pitchFamily="18" charset="0"/>
                <a:cs typeface="Times New Roman" panose="02020603050405020304" pitchFamily="18" charset="0"/>
              </a:rPr>
              <a:t>Several types of motors will be used in this project, including:</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Gear motor flender (HP5.5 –KW4-VOLT 230/400 -Hz50-4 POLI), called anchor motor</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Gear motor flender (HP3-KW2,2 -VOLT 230/400 -Hz50-4 POLI), called blade paddle motor</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 Electronic motor G160 (KW11/9 -VOLT 230/400 -Hz50-4POLI), </a:t>
            </a:r>
            <a:endParaRPr lang="en-US" sz="1600" dirty="0">
              <a:latin typeface="Times New Roman" panose="02020603050405020304" pitchFamily="18" charset="0"/>
              <a:cs typeface="Times New Roman" panose="02020603050405020304" pitchFamily="18" charset="0"/>
            </a:endParaRPr>
          </a:p>
          <a:p>
            <a:pPr marL="101600" indent="0" algn="just">
              <a:buNone/>
            </a:pPr>
            <a:r>
              <a:rPr lang="en-US" sz="1600" dirty="0">
                <a:latin typeface="Times New Roman" panose="02020603050405020304" pitchFamily="18" charset="0"/>
                <a:cs typeface="Times New Roman" panose="02020603050405020304" pitchFamily="18" charset="0"/>
              </a:rPr>
              <a:t>       called homogenizer motor</a:t>
            </a:r>
            <a:endParaRPr lang="en-US" sz="1600" dirty="0">
              <a:latin typeface="Times New Roman" panose="02020603050405020304" pitchFamily="18" charset="0"/>
              <a:cs typeface="Times New Roman" panose="02020603050405020304" pitchFamily="18" charset="0"/>
            </a:endParaRPr>
          </a:p>
          <a:p>
            <a:pPr marL="101600" indent="0" algn="just">
              <a:buNone/>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01600" indent="0" algn="just">
              <a:buNone/>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r>
              <a:rPr lang="en-GB" dirty="0"/>
              <a:t>23/20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10" name="Picture 9"/>
          <p:cNvPicPr>
            <a:picLocks noChangeAspect="1"/>
          </p:cNvPicPr>
          <p:nvPr/>
        </p:nvPicPr>
        <p:blipFill>
          <a:blip r:embed="rId2"/>
          <a:stretch>
            <a:fillRect/>
          </a:stretch>
        </p:blipFill>
        <p:spPr>
          <a:xfrm>
            <a:off x="6584447" y="3376925"/>
            <a:ext cx="1165468" cy="1193072"/>
          </a:xfrm>
          <a:prstGeom prst="rect">
            <a:avLst/>
          </a:prstGeom>
        </p:spPr>
      </p:pic>
      <p:pic>
        <p:nvPicPr>
          <p:cNvPr id="13" name="Picture 12"/>
          <p:cNvPicPr>
            <a:picLocks noChangeAspect="1"/>
          </p:cNvPicPr>
          <p:nvPr/>
        </p:nvPicPr>
        <p:blipFill>
          <a:blip r:embed="rId3"/>
          <a:stretch>
            <a:fillRect/>
          </a:stretch>
        </p:blipFill>
        <p:spPr>
          <a:xfrm>
            <a:off x="7620566" y="2957701"/>
            <a:ext cx="1471361" cy="1258188"/>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6" name="Title 1"/>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Recipe information</a:t>
            </a:r>
            <a:endParaRPr lang="en-US" dirty="0"/>
          </a:p>
        </p:txBody>
      </p:sp>
      <p:sp>
        <p:nvSpPr>
          <p:cNvPr id="7" name="Slide Number Placeholder 4"/>
          <p:cNvSpPr txBox="1"/>
          <p:nvPr/>
        </p:nvSpPr>
        <p:spPr>
          <a:xfrm>
            <a:off x="0" y="4749851"/>
            <a:ext cx="9144000"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14/20</a:t>
            </a:r>
            <a:endParaRPr lang="en-GB"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3" name="Picture 12"/>
          <p:cNvPicPr>
            <a:picLocks noChangeAspect="1"/>
          </p:cNvPicPr>
          <p:nvPr/>
        </p:nvPicPr>
        <p:blipFill>
          <a:blip r:embed="rId1"/>
          <a:stretch>
            <a:fillRect/>
          </a:stretch>
        </p:blipFill>
        <p:spPr>
          <a:xfrm>
            <a:off x="8239582" y="90375"/>
            <a:ext cx="801857" cy="801857"/>
          </a:xfrm>
          <a:prstGeom prst="rect">
            <a:avLst/>
          </a:prstGeom>
        </p:spPr>
      </p:pic>
      <p:pic>
        <p:nvPicPr>
          <p:cNvPr id="16" name="Picture 15"/>
          <p:cNvPicPr>
            <a:picLocks noChangeAspect="1"/>
          </p:cNvPicPr>
          <p:nvPr/>
        </p:nvPicPr>
        <p:blipFill>
          <a:blip r:embed="rId2"/>
          <a:srcRect r="21148"/>
          <a:stretch>
            <a:fillRect/>
          </a:stretch>
        </p:blipFill>
        <p:spPr>
          <a:xfrm>
            <a:off x="2230171" y="1462981"/>
            <a:ext cx="4680000" cy="318172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Introduction</a:t>
            </a:r>
            <a:r>
              <a:rPr lang="en-US"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 name="Text Placeholder 2"/>
          <p:cNvSpPr>
            <a:spLocks noGrp="1"/>
          </p:cNvSpPr>
          <p:nvPr>
            <p:ph type="body" idx="1"/>
          </p:nvPr>
        </p:nvSpPr>
        <p:spPr>
          <a:xfrm>
            <a:off x="0" y="1543924"/>
            <a:ext cx="5609970" cy="2983135"/>
          </a:xfrm>
        </p:spPr>
        <p:txBody>
          <a:bodyPr/>
          <a:lstStyle/>
          <a:p>
            <a:pPr algn="just"/>
            <a:r>
              <a:rPr lang="en-US" sz="1800" dirty="0">
                <a:latin typeface="Times New Roman" panose="02020603050405020304" pitchFamily="18" charset="0"/>
                <a:cs typeface="Times New Roman" panose="02020603050405020304" pitchFamily="18" charset="0"/>
              </a:rPr>
              <a:t> Our project aims to upgrade a manufacturing machine from a traditional monitoring system to a modern one based on Programmable Logic Controller (PLC) and Human-Machine Interface (HMI). This will contribute to improving operational efficiency and achieving Pharma 4.0 standards.</a:t>
            </a:r>
            <a:endParaRPr lang="en-US" sz="1800" dirty="0">
              <a:latin typeface="Times New Roman" panose="02020603050405020304" pitchFamily="18" charset="0"/>
              <a:cs typeface="Times New Roman" panose="02020603050405020304" pitchFamily="18" charset="0"/>
            </a:endParaRPr>
          </a:p>
          <a:p>
            <a:pPr marL="101600" indent="0" algn="just">
              <a:buNone/>
            </a:pPr>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Features of the automated mixing machine: The ability to monitor machine condition using sensors, reducing human error in the monitoring process..</a:t>
            </a:r>
            <a:endParaRPr lang="en-US" sz="1800" dirty="0">
              <a:latin typeface="Times New Roman" panose="02020603050405020304" pitchFamily="18" charset="0"/>
              <a:cs typeface="Times New Roman" panose="02020603050405020304" pitchFamily="18" charset="0"/>
            </a:endParaRPr>
          </a:p>
        </p:txBody>
      </p:sp>
      <p:sp>
        <p:nvSpPr>
          <p:cNvPr id="21" name="Google Shape;416;p36"/>
          <p:cNvSpPr txBox="1">
            <a:spLocks noGrp="1"/>
          </p:cNvSpPr>
          <p:nvPr>
            <p:ph type="sldNum" idx="12"/>
          </p:nvPr>
        </p:nvSpPr>
        <p:spPr>
          <a:xfrm>
            <a:off x="8498238" y="4752391"/>
            <a:ext cx="645759" cy="393600"/>
          </a:xfrm>
          <a:prstGeom prst="rect">
            <a:avLst/>
          </a:prstGeom>
        </p:spPr>
        <p:txBody>
          <a:bodyPr spcFirstLastPara="1" wrap="square" lIns="91425" tIns="91425" rIns="91425" bIns="91425" anchor="t" anchorCtr="0">
            <a:noAutofit/>
          </a:bodyPr>
          <a:lstStyle/>
          <a:p>
            <a:pPr lvl="0"/>
            <a:r>
              <a:rPr lang="en-GB" dirty="0"/>
              <a:t>4/20</a:t>
            </a:r>
            <a:endParaRPr dirty="0"/>
          </a:p>
        </p:txBody>
      </p:sp>
      <p:pic>
        <p:nvPicPr>
          <p:cNvPr id="14" name="Picture 13"/>
          <p:cNvPicPr>
            <a:picLocks noChangeAspect="1"/>
          </p:cNvPicPr>
          <p:nvPr/>
        </p:nvPicPr>
        <p:blipFill>
          <a:blip r:embed="rId1"/>
          <a:stretch>
            <a:fillRect/>
          </a:stretch>
        </p:blipFill>
        <p:spPr>
          <a:xfrm>
            <a:off x="8239582" y="90375"/>
            <a:ext cx="801857" cy="801857"/>
          </a:xfrm>
          <a:prstGeom prst="rect">
            <a:avLst/>
          </a:prstGeom>
        </p:spPr>
      </p:pic>
      <p:pic>
        <p:nvPicPr>
          <p:cNvPr id="5" name="Picture 4"/>
          <p:cNvPicPr>
            <a:picLocks noChangeAspect="1"/>
          </p:cNvPicPr>
          <p:nvPr/>
        </p:nvPicPr>
        <p:blipFill>
          <a:blip r:embed="rId2"/>
          <a:srcRect r="10708"/>
          <a:stretch>
            <a:fillRect/>
          </a:stretch>
        </p:blipFill>
        <p:spPr>
          <a:xfrm>
            <a:off x="5946076" y="1246936"/>
            <a:ext cx="3145851" cy="34441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wedge/>
      </p:transition>
    </mc:Choice>
    <mc:Fallback>
      <p:transition spd="slow">
        <p:wedg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sp>
        <p:nvSpPr>
          <p:cNvPr id="6" name="Title 1"/>
          <p:cNvSpPr>
            <a:spLocks noGrp="1"/>
          </p:cNvSpPr>
          <p:nvPr>
            <p:ph type="title"/>
          </p:nvPr>
        </p:nvSpPr>
        <p:spPr>
          <a:xfrm>
            <a:off x="1202310" y="909730"/>
            <a:ext cx="3878400" cy="435600"/>
          </a:xfrm>
        </p:spPr>
        <p:txBody>
          <a:bodyPr/>
          <a:lstStyle/>
          <a:p>
            <a:pPr algn="ctr"/>
            <a:r>
              <a:rPr lang="en-US" dirty="0">
                <a:latin typeface="Times New Roman" panose="02020603050405020304" pitchFamily="18" charset="0"/>
                <a:cs typeface="Times New Roman" panose="02020603050405020304" pitchFamily="18" charset="0"/>
              </a:rPr>
              <a:t>Control and monitoring</a:t>
            </a:r>
            <a:r>
              <a:rPr lang="ar-S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system</a:t>
            </a:r>
            <a:endParaRPr lang="en-US" dirty="0"/>
          </a:p>
        </p:txBody>
      </p:sp>
      <p:sp>
        <p:nvSpPr>
          <p:cNvPr id="7" name="Slide Number Placeholder 4"/>
          <p:cNvSpPr txBox="1"/>
          <p:nvPr/>
        </p:nvSpPr>
        <p:spPr>
          <a:xfrm>
            <a:off x="0" y="4749851"/>
            <a:ext cx="9144000" cy="393600"/>
          </a:xfrm>
          <a:prstGeom prst="rect">
            <a:avLst/>
          </a:prstGeom>
          <a:solidFill>
            <a:srgbClr val="FFC0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15/20</a:t>
            </a:r>
            <a:endParaRPr lang="en-GB" dirty="0"/>
          </a:p>
        </p:txBody>
      </p:sp>
      <p:grpSp>
        <p:nvGrpSpPr>
          <p:cNvPr id="8" name="Google Shape;87;p13"/>
          <p:cNvGrpSpPr/>
          <p:nvPr/>
        </p:nvGrpSpPr>
        <p:grpSpPr>
          <a:xfrm>
            <a:off x="916458" y="1019750"/>
            <a:ext cx="214625" cy="214625"/>
            <a:chOff x="2594050" y="1631825"/>
            <a:chExt cx="439625" cy="439625"/>
          </a:xfrm>
        </p:grpSpPr>
        <p:sp>
          <p:nvSpPr>
            <p:cNvPr id="9"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13" name="Picture 12"/>
          <p:cNvPicPr>
            <a:picLocks noChangeAspect="1"/>
          </p:cNvPicPr>
          <p:nvPr/>
        </p:nvPicPr>
        <p:blipFill>
          <a:blip r:embed="rId1"/>
          <a:stretch>
            <a:fillRect/>
          </a:stretch>
        </p:blipFill>
        <p:spPr>
          <a:xfrm>
            <a:off x="8239582" y="90375"/>
            <a:ext cx="801857" cy="801857"/>
          </a:xfrm>
          <a:prstGeom prst="rect">
            <a:avLst/>
          </a:prstGeom>
        </p:spPr>
      </p:pic>
      <p:pic>
        <p:nvPicPr>
          <p:cNvPr id="16" name="Picture 15"/>
          <p:cNvPicPr>
            <a:picLocks noChangeAspect="1"/>
          </p:cNvPicPr>
          <p:nvPr/>
        </p:nvPicPr>
        <p:blipFill>
          <a:blip r:embed="rId2"/>
          <a:srcRect t="4809" b="5282"/>
          <a:stretch>
            <a:fillRect/>
          </a:stretch>
        </p:blipFill>
        <p:spPr>
          <a:xfrm>
            <a:off x="2232000" y="1477184"/>
            <a:ext cx="4680000" cy="3155803"/>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GB" dirty="0"/>
              <a:t>16/20</a:t>
            </a:r>
            <a:endParaRPr lang="en-GB"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5" name="Title 1"/>
          <p:cNvSpPr>
            <a:spLocks noGrp="1"/>
          </p:cNvSpPr>
          <p:nvPr>
            <p:ph type="title"/>
          </p:nvPr>
        </p:nvSpPr>
        <p:spPr>
          <a:xfrm>
            <a:off x="1045172" y="924720"/>
            <a:ext cx="3878400" cy="435600"/>
          </a:xfrm>
        </p:spPr>
        <p:txBody>
          <a:bodyPr/>
          <a:lstStyle/>
          <a:p>
            <a:pPr algn="ctr"/>
            <a:r>
              <a:rPr lang="en-US" dirty="0">
                <a:latin typeface="Times New Roman" panose="02020603050405020304" pitchFamily="18" charset="0"/>
                <a:cs typeface="Times New Roman" panose="02020603050405020304" pitchFamily="18" charset="0"/>
              </a:rPr>
              <a:t>Real-time data graph</a:t>
            </a:r>
            <a:endParaRPr lang="en-US" dirty="0"/>
          </a:p>
        </p:txBody>
      </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17" name="Picture 16"/>
          <p:cNvPicPr>
            <a:picLocks noChangeAspect="1"/>
          </p:cNvPicPr>
          <p:nvPr/>
        </p:nvPicPr>
        <p:blipFill>
          <a:blip r:embed="rId2"/>
          <a:srcRect l="8273" r="8366"/>
          <a:stretch>
            <a:fillRect/>
          </a:stretch>
        </p:blipFill>
        <p:spPr>
          <a:xfrm>
            <a:off x="2231999" y="1476094"/>
            <a:ext cx="4680000" cy="3157982"/>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a:xfrm>
            <a:off x="0" y="4749851"/>
            <a:ext cx="9143999" cy="393600"/>
          </a:xfrm>
          <a:solidFill>
            <a:srgbClr val="FFC000"/>
          </a:solidFill>
        </p:spPr>
        <p:txBody>
          <a:bodyPr/>
          <a:lstStyle/>
          <a:p>
            <a:pPr marL="0" lvl="0" indent="0" algn="r" rtl="0">
              <a:spcBef>
                <a:spcPts val="0"/>
              </a:spcBef>
              <a:spcAft>
                <a:spcPts val="0"/>
              </a:spcAft>
              <a:buNone/>
            </a:pPr>
            <a:r>
              <a:rPr lang="en-GB" dirty="0"/>
              <a:t>17/20</a:t>
            </a:r>
            <a:endParaRPr lang="en-GB" dirty="0"/>
          </a:p>
        </p:txBody>
      </p:sp>
      <p:grpSp>
        <p:nvGrpSpPr>
          <p:cNvPr id="9" name="Google Shape;87;p13"/>
          <p:cNvGrpSpPr/>
          <p:nvPr/>
        </p:nvGrpSpPr>
        <p:grpSpPr>
          <a:xfrm>
            <a:off x="916458" y="1019750"/>
            <a:ext cx="214625" cy="214625"/>
            <a:chOff x="2594050" y="1631825"/>
            <a:chExt cx="439625" cy="439625"/>
          </a:xfrm>
        </p:grpSpPr>
        <p:sp>
          <p:nvSpPr>
            <p:cNvPr id="10"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13"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5" name="Title 1"/>
          <p:cNvSpPr>
            <a:spLocks noGrp="1"/>
          </p:cNvSpPr>
          <p:nvPr>
            <p:ph type="title"/>
          </p:nvPr>
        </p:nvSpPr>
        <p:spPr>
          <a:xfrm>
            <a:off x="48328" y="924720"/>
            <a:ext cx="3878400" cy="435600"/>
          </a:xfrm>
        </p:spPr>
        <p:txBody>
          <a:bodyPr/>
          <a:lstStyle/>
          <a:p>
            <a:pPr algn="ctr"/>
            <a:r>
              <a:rPr lang="en-US" dirty="0">
                <a:latin typeface="Times New Roman" panose="02020603050405020304" pitchFamily="18" charset="0"/>
                <a:cs typeface="Times New Roman" panose="02020603050405020304" pitchFamily="18" charset="0"/>
              </a:rPr>
              <a:t>Warning</a:t>
            </a:r>
            <a:endParaRPr lang="en-US" dirty="0"/>
          </a:p>
        </p:txBody>
      </p:sp>
      <p:pic>
        <p:nvPicPr>
          <p:cNvPr id="16" name="Picture 15"/>
          <p:cNvPicPr>
            <a:picLocks noChangeAspect="1"/>
          </p:cNvPicPr>
          <p:nvPr/>
        </p:nvPicPr>
        <p:blipFill>
          <a:blip r:embed="rId1"/>
          <a:stretch>
            <a:fillRect/>
          </a:stretch>
        </p:blipFill>
        <p:spPr>
          <a:xfrm>
            <a:off x="8239582" y="90375"/>
            <a:ext cx="801857" cy="801857"/>
          </a:xfrm>
          <a:prstGeom prst="rect">
            <a:avLst/>
          </a:prstGeom>
        </p:spPr>
      </p:pic>
      <p:pic>
        <p:nvPicPr>
          <p:cNvPr id="19" name="Picture 18"/>
          <p:cNvPicPr>
            <a:picLocks noChangeAspect="1"/>
          </p:cNvPicPr>
          <p:nvPr/>
        </p:nvPicPr>
        <p:blipFill>
          <a:blip r:embed="rId2"/>
          <a:stretch>
            <a:fillRect/>
          </a:stretch>
        </p:blipFill>
        <p:spPr>
          <a:xfrm>
            <a:off x="2231999" y="1467840"/>
            <a:ext cx="4680000" cy="316052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Revolutions</a:t>
            </a:r>
            <a:endParaRPr 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fld>
            <a:endParaRPr lang="en-GB"/>
          </a:p>
        </p:txBody>
      </p:sp>
      <p:pic>
        <p:nvPicPr>
          <p:cNvPr id="7" name="Picture 6"/>
          <p:cNvPicPr>
            <a:picLocks noChangeAspect="1"/>
          </p:cNvPicPr>
          <p:nvPr/>
        </p:nvPicPr>
        <p:blipFill>
          <a:blip r:embed="rId1">
            <a:clrChange>
              <a:clrFrom>
                <a:srgbClr val="1D8DEC"/>
              </a:clrFrom>
              <a:clrTo>
                <a:srgbClr val="1D8DEC">
                  <a:alpha val="0"/>
                </a:srgbClr>
              </a:clrTo>
            </a:clrChange>
            <a:duotone>
              <a:schemeClr val="accent2">
                <a:shade val="45000"/>
                <a:satMod val="135000"/>
              </a:schemeClr>
              <a:prstClr val="white"/>
            </a:duotone>
          </a:blip>
          <a:srcRect t="17245"/>
          <a:stretch>
            <a:fillRect/>
          </a:stretch>
        </p:blipFill>
        <p:spPr>
          <a:xfrm>
            <a:off x="961020" y="1611753"/>
            <a:ext cx="7217533" cy="3138098"/>
          </a:xfrm>
          <a:prstGeom prst="rect">
            <a:avLst/>
          </a:prstGeom>
          <a:solidFill>
            <a:srgbClr val="FFCD00"/>
          </a:solidFill>
        </p:spPr>
      </p:pic>
      <p:sp>
        <p:nvSpPr>
          <p:cNvPr id="10"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416;p36"/>
          <p:cNvSpPr txBox="1"/>
          <p:nvPr/>
        </p:nvSpPr>
        <p:spPr>
          <a:xfrm>
            <a:off x="8446168" y="4749851"/>
            <a:ext cx="645759" cy="39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panose="020B0604020202020204"/>
              <a:buNone/>
              <a:defRPr sz="1000" b="0" i="0" u="none" strike="noStrike" cap="none">
                <a:solidFill>
                  <a:srgbClr val="1D1D1B"/>
                </a:solidFill>
                <a:latin typeface="Lora"/>
                <a:ea typeface="Lora"/>
                <a:cs typeface="Lora"/>
                <a:sym typeface="Lora"/>
              </a:defRPr>
            </a:lvl9pPr>
          </a:lstStyle>
          <a:p>
            <a:r>
              <a:rPr lang="en-GB" dirty="0"/>
              <a:t>24/20</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Objective</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 name="Text Placeholder 2"/>
          <p:cNvSpPr>
            <a:spLocks noGrp="1"/>
          </p:cNvSpPr>
          <p:nvPr>
            <p:ph type="body" idx="1"/>
          </p:nvPr>
        </p:nvSpPr>
        <p:spPr>
          <a:xfrm>
            <a:off x="482139" y="1450393"/>
            <a:ext cx="7691528" cy="3226682"/>
          </a:xfrm>
        </p:spPr>
        <p:txBody>
          <a:bodyPr/>
          <a:lstStyle/>
          <a:p>
            <a:pPr algn="just">
              <a:lnSpc>
                <a:spcPct val="150000"/>
              </a:lnSpc>
            </a:pPr>
            <a:r>
              <a:rPr lang="en-US" altLang="en-US" sz="1600" dirty="0">
                <a:latin typeface="Times New Roman" panose="02020603050405020304" pitchFamily="18" charset="0"/>
                <a:cs typeface="Times New Roman" panose="02020603050405020304" pitchFamily="18" charset="0"/>
              </a:rPr>
              <a:t> Simplify the operation and monitoring of the mixing machine through automation.</a:t>
            </a:r>
            <a:endParaRPr lang="en-US" altLang="en-US" sz="1600" dirty="0">
              <a:latin typeface="Times New Roman" panose="02020603050405020304" pitchFamily="18" charset="0"/>
              <a:cs typeface="Times New Roman" panose="02020603050405020304" pitchFamily="18" charset="0"/>
            </a:endParaRPr>
          </a:p>
          <a:p>
            <a:pPr algn="just">
              <a:lnSpc>
                <a:spcPct val="150000"/>
              </a:lnSpc>
            </a:pPr>
            <a:r>
              <a:rPr lang="en-US" altLang="en-US" sz="1600" dirty="0">
                <a:latin typeface="Times New Roman" panose="02020603050405020304" pitchFamily="18" charset="0"/>
                <a:cs typeface="Times New Roman" panose="02020603050405020304" pitchFamily="18" charset="0"/>
              </a:rPr>
              <a:t> Display all critical process values on an HMI screen for real-time monitoring.</a:t>
            </a:r>
            <a:endParaRPr lang="en-US" altLang="en-US" sz="1600" dirty="0">
              <a:latin typeface="Times New Roman" panose="02020603050405020304" pitchFamily="18" charset="0"/>
              <a:cs typeface="Times New Roman" panose="02020603050405020304" pitchFamily="18" charset="0"/>
            </a:endParaRPr>
          </a:p>
          <a:p>
            <a:pPr algn="just">
              <a:lnSpc>
                <a:spcPct val="150000"/>
              </a:lnSpc>
            </a:pPr>
            <a:r>
              <a:rPr lang="en-US" altLang="en-US" sz="1600" dirty="0">
                <a:latin typeface="Times New Roman" panose="02020603050405020304" pitchFamily="18" charset="0"/>
                <a:cs typeface="Times New Roman" panose="02020603050405020304" pitchFamily="18" charset="0"/>
              </a:rPr>
              <a:t> Record and store process data in an Excel sheet for documentation and analysis.</a:t>
            </a:r>
            <a:endParaRPr lang="en-US" altLang="en-US" sz="1600" dirty="0">
              <a:latin typeface="Times New Roman" panose="02020603050405020304" pitchFamily="18" charset="0"/>
              <a:cs typeface="Times New Roman" panose="02020603050405020304" pitchFamily="18" charset="0"/>
            </a:endParaRPr>
          </a:p>
          <a:p>
            <a:pPr algn="just">
              <a:lnSpc>
                <a:spcPct val="150000"/>
              </a:lnSpc>
            </a:pPr>
            <a:r>
              <a:rPr lang="en-US" altLang="en-US" sz="1600" dirty="0">
                <a:latin typeface="Times New Roman" panose="02020603050405020304" pitchFamily="18" charset="0"/>
                <a:cs typeface="Times New Roman" panose="02020603050405020304" pitchFamily="18" charset="0"/>
              </a:rPr>
              <a:t> Move towards implementing Pharma 4.0 standards by integrating smart and connected technologies.</a:t>
            </a:r>
            <a:endParaRPr lang="en-US" altLang="en-US" sz="1600" dirty="0">
              <a:latin typeface="Times New Roman" panose="02020603050405020304" pitchFamily="18" charset="0"/>
              <a:cs typeface="Times New Roman" panose="02020603050405020304" pitchFamily="18" charset="0"/>
            </a:endParaRPr>
          </a:p>
          <a:p>
            <a:pPr algn="just">
              <a:lnSpc>
                <a:spcPct val="150000"/>
              </a:lnSpc>
            </a:pPr>
            <a:endParaRPr lang="en-US" altLang="en-US" sz="1600" dirty="0">
              <a:latin typeface="Times New Roman" panose="02020603050405020304" pitchFamily="18" charset="0"/>
              <a:cs typeface="Times New Roman" panose="02020603050405020304" pitchFamily="18" charset="0"/>
            </a:endParaRPr>
          </a:p>
        </p:txBody>
      </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GB" smtClean="0"/>
            </a:fld>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4809112" cy="435600"/>
          </a:xfrm>
          <a:prstGeom prst="rect">
            <a:avLst/>
          </a:prstGeom>
        </p:spPr>
        <p:txBody>
          <a:bodyPr spcFirstLastPara="1" wrap="square" lIns="91425" tIns="91425" rIns="91425" bIns="91425" anchor="ctr" anchorCtr="0">
            <a:noAutofit/>
          </a:bodyPr>
          <a:lstStyle/>
          <a:p>
            <a:r>
              <a:rPr lang="en-US" sz="2400" dirty="0"/>
              <a:t>Project</a:t>
            </a:r>
            <a:r>
              <a:rPr lang="en-US" dirty="0">
                <a:latin typeface="Times New Roman" panose="02020603050405020304" pitchFamily="18" charset="0"/>
                <a:cs typeface="Times New Roman" panose="02020603050405020304" pitchFamily="18" charset="0"/>
              </a:rPr>
              <a:t> </a:t>
            </a:r>
            <a:r>
              <a:rPr lang="en-US" sz="2400" dirty="0"/>
              <a:t>Structure</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GB" smtClean="0"/>
            </a:fld>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sp>
        <p:nvSpPr>
          <p:cNvPr id="8" name="Google Shape;221;p18"/>
          <p:cNvSpPr txBox="1"/>
          <p:nvPr/>
        </p:nvSpPr>
        <p:spPr>
          <a:xfrm>
            <a:off x="1179997" y="1915509"/>
            <a:ext cx="4204800" cy="15306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sym typeface="Times New Roman" panose="02020603050405020304"/>
              </a:rPr>
              <a:t>Real Machine Phase</a:t>
            </a:r>
            <a:endParaRPr lang="en-US" sz="1600" dirty="0">
              <a:latin typeface="Times New Roman" panose="02020603050405020304" pitchFamily="18" charset="0"/>
              <a:cs typeface="Times New Roman" panose="02020603050405020304" pitchFamily="18" charset="0"/>
              <a:sym typeface="Times New Roman" panose="02020603050405020304"/>
            </a:endParaRPr>
          </a:p>
          <a:p>
            <a:pPr indent="-342900">
              <a:buSzPts val="1800"/>
              <a:buFont typeface="Arial" panose="020B0604020202020204" pitchFamily="34" charset="0"/>
              <a:buChar char="•"/>
            </a:pPr>
            <a:endParaRPr lang="ar-SA" sz="1600" dirty="0">
              <a:latin typeface="Times New Roman" panose="02020603050405020304" pitchFamily="18" charset="0"/>
              <a:cs typeface="Times New Roman" panose="02020603050405020304" pitchFamily="18" charset="0"/>
              <a:sym typeface="Times New Roman" panose="02020603050405020304"/>
            </a:endParaRPr>
          </a:p>
          <a:p>
            <a:pPr marL="114300" indent="0">
              <a:buSzPts val="1800"/>
              <a:buNone/>
            </a:pPr>
            <a:r>
              <a:rPr lang="en-US" sz="1600" dirty="0">
                <a:latin typeface="Times New Roman" panose="02020603050405020304" pitchFamily="18" charset="0"/>
                <a:cs typeface="Times New Roman" panose="02020603050405020304" pitchFamily="18" charset="0"/>
                <a:sym typeface="Times New Roman" panose="02020603050405020304"/>
              </a:rPr>
              <a:t> </a:t>
            </a:r>
            <a:endParaRPr lang="en-US" sz="1600" dirty="0">
              <a:latin typeface="Times New Roman" panose="02020603050405020304" pitchFamily="18" charset="0"/>
              <a:cs typeface="Times New Roman" panose="02020603050405020304" pitchFamily="18" charset="0"/>
              <a:sym typeface="Times New Roman" panose="02020603050405020304"/>
            </a:endParaRPr>
          </a:p>
        </p:txBody>
      </p:sp>
      <p:sp>
        <p:nvSpPr>
          <p:cNvPr id="18" name="Google Shape;221;p18"/>
          <p:cNvSpPr txBox="1"/>
          <p:nvPr/>
        </p:nvSpPr>
        <p:spPr>
          <a:xfrm>
            <a:off x="217357" y="1488384"/>
            <a:ext cx="6721028" cy="5071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r>
              <a:rPr lang="en-US" sz="1800" b="1" dirty="0">
                <a:solidFill>
                  <a:schemeClr val="dk1"/>
                </a:solidFill>
                <a:latin typeface="Times New Roman" panose="02020603050405020304"/>
                <a:cs typeface="Times New Roman" panose="02020603050405020304"/>
              </a:rPr>
              <a:t>The project can be structured into two parallel phases</a:t>
            </a:r>
            <a:r>
              <a:rPr lang="ar-SA" sz="1800" b="1" dirty="0">
                <a:solidFill>
                  <a:schemeClr val="dk1"/>
                </a:solidFill>
                <a:latin typeface="Times New Roman" panose="02020603050405020304"/>
                <a:cs typeface="Times New Roman" panose="02020603050405020304"/>
              </a:rPr>
              <a:t>:</a:t>
            </a:r>
            <a:endParaRPr lang="en-US" sz="1800" b="1" dirty="0">
              <a:solidFill>
                <a:schemeClr val="dk1"/>
              </a:solidFill>
              <a:latin typeface="Times New Roman" panose="02020603050405020304"/>
              <a:cs typeface="Times New Roman" panose="02020603050405020304"/>
            </a:endParaRPr>
          </a:p>
        </p:txBody>
      </p:sp>
      <p:sp>
        <p:nvSpPr>
          <p:cNvPr id="20" name="Google Shape;221;p18"/>
          <p:cNvSpPr txBox="1"/>
          <p:nvPr/>
        </p:nvSpPr>
        <p:spPr>
          <a:xfrm>
            <a:off x="5176687" y="1915509"/>
            <a:ext cx="4204800" cy="153067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sym typeface="Times New Roman" panose="02020603050405020304"/>
              </a:rPr>
              <a:t>Prototype Phase </a:t>
            </a:r>
            <a:endParaRPr lang="en-US" sz="1600" dirty="0">
              <a:latin typeface="Times New Roman" panose="02020603050405020304" pitchFamily="18" charset="0"/>
              <a:cs typeface="Times New Roman" panose="02020603050405020304" pitchFamily="18" charset="0"/>
              <a:sym typeface="Times New Roman" panose="02020603050405020304"/>
            </a:endParaRPr>
          </a:p>
          <a:p>
            <a:pPr marL="114300" indent="0">
              <a:buSzPts val="1800"/>
              <a:buNone/>
            </a:pPr>
            <a:r>
              <a:rPr lang="en-US" sz="1600" dirty="0">
                <a:latin typeface="Times New Roman" panose="02020603050405020304" pitchFamily="18" charset="0"/>
                <a:cs typeface="Times New Roman" panose="02020603050405020304" pitchFamily="18" charset="0"/>
                <a:sym typeface="Times New Roman" panose="02020603050405020304"/>
              </a:rPr>
              <a:t> </a:t>
            </a:r>
            <a:endParaRPr lang="en-US" sz="1600" dirty="0">
              <a:latin typeface="Times New Roman" panose="02020603050405020304" pitchFamily="18" charset="0"/>
              <a:cs typeface="Times New Roman" panose="02020603050405020304" pitchFamily="18" charset="0"/>
              <a:sym typeface="Times New Roman" panose="02020603050405020304"/>
            </a:endParaRPr>
          </a:p>
        </p:txBody>
      </p:sp>
      <p:pic>
        <p:nvPicPr>
          <p:cNvPr id="22" name="Picture 21"/>
          <p:cNvPicPr>
            <a:picLocks noChangeAspect="1"/>
          </p:cNvPicPr>
          <p:nvPr/>
        </p:nvPicPr>
        <p:blipFill>
          <a:blip r:embed="rId2"/>
          <a:srcRect l="2009" t="23346" r="1"/>
          <a:stretch>
            <a:fillRect/>
          </a:stretch>
        </p:blipFill>
        <p:spPr>
          <a:xfrm>
            <a:off x="1717684" y="2443480"/>
            <a:ext cx="1741403" cy="2010410"/>
          </a:xfrm>
          <a:prstGeom prst="rect">
            <a:avLst/>
          </a:prstGeom>
        </p:spPr>
      </p:pic>
      <p:pic>
        <p:nvPicPr>
          <p:cNvPr id="2" name="Picture 1" descr="صورة واتساب بتاريخ 2025-06-05 في 14.10.42_0fa2c8e0"/>
          <p:cNvPicPr>
            <a:picLocks noChangeAspect="1"/>
          </p:cNvPicPr>
          <p:nvPr/>
        </p:nvPicPr>
        <p:blipFill>
          <a:blip r:embed="rId3"/>
          <a:stretch>
            <a:fillRect/>
          </a:stretch>
        </p:blipFill>
        <p:spPr>
          <a:xfrm>
            <a:off x="5784850" y="2443480"/>
            <a:ext cx="1740535" cy="205486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pPr indent="-342900">
              <a:buSzPts val="1800"/>
            </a:pPr>
            <a:r>
              <a:rPr lang="en-US" sz="2400" dirty="0"/>
              <a:t>Real System Overview</a:t>
            </a:r>
            <a:endParaRPr lang="en-US" sz="2400" dirty="0">
              <a:sym typeface="Times New Roman" panose="02020603050405020304"/>
            </a:endParaRPr>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GB" smtClean="0"/>
            </a:fld>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sp>
        <p:nvSpPr>
          <p:cNvPr id="8" name="Google Shape;221;p18"/>
          <p:cNvSpPr txBox="1"/>
          <p:nvPr/>
        </p:nvSpPr>
        <p:spPr>
          <a:xfrm>
            <a:off x="242725" y="1526740"/>
            <a:ext cx="4204800" cy="47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Real Mixing Machine Overview</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5" name="Picture 4"/>
          <p:cNvPicPr>
            <a:picLocks noChangeAspect="1"/>
          </p:cNvPicPr>
          <p:nvPr/>
        </p:nvPicPr>
        <p:blipFill>
          <a:blip r:embed="rId2"/>
          <a:srcRect l="2009" t="23346" r="1"/>
          <a:stretch>
            <a:fillRect/>
          </a:stretch>
        </p:blipFill>
        <p:spPr>
          <a:xfrm>
            <a:off x="6483246" y="1234375"/>
            <a:ext cx="2558193" cy="3405081"/>
          </a:xfrm>
          <a:prstGeom prst="rect">
            <a:avLst/>
          </a:prstGeom>
        </p:spPr>
      </p:pic>
      <p:sp>
        <p:nvSpPr>
          <p:cNvPr id="11" name="TextBox 10"/>
          <p:cNvSpPr txBox="1"/>
          <p:nvPr/>
        </p:nvSpPr>
        <p:spPr>
          <a:xfrm>
            <a:off x="336550" y="2048510"/>
            <a:ext cx="6013450" cy="2061210"/>
          </a:xfrm>
          <a:prstGeom prst="rect">
            <a:avLst/>
          </a:prstGeom>
          <a:noFill/>
        </p:spPr>
        <p:txBody>
          <a:bodyPr wrap="square">
            <a:spAutoFit/>
          </a:bodyPr>
          <a:lstStyle/>
          <a:p>
            <a:r>
              <a:rPr lang="en-US" altLang="en-US" sz="1600" dirty="0">
                <a:latin typeface="Times New Roman" panose="02020603050405020304" pitchFamily="18" charset="0"/>
                <a:cs typeface="Times New Roman" panose="02020603050405020304" pitchFamily="18" charset="0"/>
                <a:sym typeface="Quattrocento Sans" panose="020B0502050000020003"/>
              </a:rPr>
              <a:t>The machine includes a material mixing system that previously relied on traditional methods, without the ability to monitor material temperature or detect whether motor speed and temperature exceeded safe limits.</a:t>
            </a:r>
            <a:endParaRPr lang="en-US" altLang="en-US" sz="1600" dirty="0">
              <a:latin typeface="Times New Roman" panose="02020603050405020304" pitchFamily="18" charset="0"/>
              <a:cs typeface="Times New Roman" panose="02020603050405020304" pitchFamily="18" charset="0"/>
              <a:sym typeface="Quattrocento Sans" panose="020B0502050000020003"/>
            </a:endParaRPr>
          </a:p>
          <a:p>
            <a:endParaRPr lang="en-US" altLang="en-US" sz="1600" dirty="0">
              <a:latin typeface="Times New Roman" panose="02020603050405020304" pitchFamily="18" charset="0"/>
              <a:cs typeface="Times New Roman" panose="02020603050405020304" pitchFamily="18" charset="0"/>
              <a:sym typeface="Quattrocento Sans" panose="020B0502050000020003"/>
            </a:endParaRPr>
          </a:p>
          <a:p>
            <a:r>
              <a:rPr lang="en-US" altLang="en-US" sz="1600" dirty="0">
                <a:latin typeface="Times New Roman" panose="02020603050405020304" pitchFamily="18" charset="0"/>
                <a:cs typeface="Times New Roman" panose="02020603050405020304" pitchFamily="18" charset="0"/>
                <a:sym typeface="Quattrocento Sans" panose="020B0502050000020003"/>
              </a:rPr>
              <a:t>We upgraded the machine by adding various sensors to monitor these parameters. Key data stored in the driver is now transferred to the PLC, displayed on the HMI, and logged in real-time into</a:t>
            </a:r>
            <a:r>
              <a:rPr lang="en-US" altLang="en-US" sz="1600" dirty="0">
                <a:latin typeface="Times New Roman" panose="02020603050405020304" pitchFamily="18" charset="0"/>
                <a:cs typeface="Times New Roman" panose="02020603050405020304" pitchFamily="18" charset="0"/>
                <a:sym typeface="Quattrocento Sans" panose="020B0502050000020003"/>
              </a:rPr>
              <a:t> </a:t>
            </a:r>
            <a:r>
              <a:rPr lang="en-US" altLang="en-US" sz="1600" dirty="0">
                <a:latin typeface="Times New Roman" panose="02020603050405020304" pitchFamily="18" charset="0"/>
                <a:cs typeface="Times New Roman" panose="02020603050405020304" pitchFamily="18" charset="0"/>
                <a:sym typeface="Quattrocento Sans" panose="020B0502050000020003"/>
              </a:rPr>
              <a:t>an</a:t>
            </a:r>
            <a:r>
              <a:rPr lang="en-US" altLang="en-US" sz="1600" dirty="0">
                <a:latin typeface="Times New Roman" panose="02020603050405020304" pitchFamily="18" charset="0"/>
                <a:cs typeface="Times New Roman" panose="02020603050405020304" pitchFamily="18" charset="0"/>
                <a:sym typeface="Quattrocento Sans" panose="020B0502050000020003"/>
              </a:rPr>
              <a:t> </a:t>
            </a:r>
            <a:r>
              <a:rPr lang="en-US" altLang="en-US" sz="1600" dirty="0">
                <a:latin typeface="Times New Roman" panose="02020603050405020304" pitchFamily="18" charset="0"/>
                <a:cs typeface="Times New Roman" panose="02020603050405020304" pitchFamily="18" charset="0"/>
                <a:sym typeface="Quattrocento Sans" panose="020B0502050000020003"/>
              </a:rPr>
              <a:t>Excel</a:t>
            </a:r>
            <a:r>
              <a:rPr lang="en-US" altLang="en-US" sz="1600" dirty="0">
                <a:latin typeface="Times New Roman" panose="02020603050405020304" pitchFamily="18" charset="0"/>
                <a:cs typeface="Times New Roman" panose="02020603050405020304" pitchFamily="18" charset="0"/>
                <a:sym typeface="Quattrocento Sans" panose="020B0502050000020003"/>
              </a:rPr>
              <a:t> </a:t>
            </a:r>
            <a:r>
              <a:rPr lang="en-US" altLang="en-US" sz="1600" dirty="0">
                <a:latin typeface="Times New Roman" panose="02020603050405020304" pitchFamily="18" charset="0"/>
                <a:cs typeface="Times New Roman" panose="02020603050405020304" pitchFamily="18" charset="0"/>
                <a:sym typeface="Quattrocento Sans" panose="020B0502050000020003"/>
              </a:rPr>
              <a:t>sheet</a:t>
            </a:r>
            <a:endParaRPr lang="en-US" altLang="en-US" sz="1600" dirty="0">
              <a:latin typeface="Times New Roman" panose="02020603050405020304" pitchFamily="18" charset="0"/>
              <a:cs typeface="Times New Roman" panose="02020603050405020304" pitchFamily="18" charset="0"/>
              <a:sym typeface="Quattrocento Sans" panose="020B0502050000020003"/>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0 L 0 -0.25 E" pathEditMode="relative" ptsTypes="">
                                      <p:cBhvr>
                                        <p:cTn id="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a:t>
            </a:r>
            <a:r>
              <a:rPr lang="en-US" sz="2400" dirty="0">
                <a:sym typeface="Times New Roman" panose="02020603050405020304"/>
              </a:rPr>
              <a:t>Components</a:t>
            </a:r>
            <a:endParaRPr lang="en-US"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 name="Text Placeholder 2"/>
          <p:cNvSpPr>
            <a:spLocks noGrp="1"/>
          </p:cNvSpPr>
          <p:nvPr>
            <p:ph type="body" idx="1"/>
          </p:nvPr>
        </p:nvSpPr>
        <p:spPr>
          <a:xfrm>
            <a:off x="464310" y="1558555"/>
            <a:ext cx="8163697" cy="3383696"/>
          </a:xfrm>
        </p:spPr>
        <p:txBody>
          <a:bodyPr/>
          <a:lstStyle/>
          <a:p>
            <a:pPr algn="just"/>
            <a:r>
              <a:rPr lang="en-US" sz="1600" dirty="0">
                <a:latin typeface="Times New Roman" panose="02020603050405020304" pitchFamily="18" charset="0"/>
                <a:cs typeface="Times New Roman" panose="02020603050405020304" pitchFamily="18" charset="0"/>
              </a:rPr>
              <a:t> </a:t>
            </a:r>
            <a:r>
              <a:rPr lang="en-US" sz="1800" b="1" dirty="0">
                <a:solidFill>
                  <a:schemeClr val="dk1"/>
                </a:solidFill>
                <a:latin typeface="Times New Roman" panose="02020603050405020304"/>
                <a:cs typeface="Times New Roman" panose="02020603050405020304"/>
              </a:rPr>
              <a:t>Three-phase Motor </a:t>
            </a:r>
            <a:endParaRPr lang="en-US" sz="1800" b="1" dirty="0">
              <a:solidFill>
                <a:schemeClr val="dk1"/>
              </a:solidFill>
              <a:latin typeface="Times New Roman" panose="02020603050405020304"/>
              <a:cs typeface="Times New Roman" panose="02020603050405020304"/>
            </a:endParaRPr>
          </a:p>
          <a:p>
            <a:pPr marL="101600" indent="0" algn="just">
              <a:buNone/>
            </a:pPr>
            <a:r>
              <a:rPr lang="en-US" sz="1600" dirty="0">
                <a:latin typeface="Times New Roman" panose="02020603050405020304" pitchFamily="18" charset="0"/>
                <a:cs typeface="Times New Roman" panose="02020603050405020304" pitchFamily="18" charset="0"/>
              </a:rPr>
              <a:t>Several types of motors will be used in this project, including:</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Anchor motor.</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Blade paddle motor.</a:t>
            </a: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Homogenizer motor.</a:t>
            </a:r>
            <a:endParaRPr lang="en-US" sz="1600" dirty="0">
              <a:latin typeface="Times New Roman" panose="02020603050405020304" pitchFamily="18" charset="0"/>
              <a:cs typeface="Times New Roman" panose="02020603050405020304" pitchFamily="18" charset="0"/>
            </a:endParaRPr>
          </a:p>
          <a:p>
            <a:pPr marL="101600" indent="0" algn="just">
              <a:buNone/>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01600" indent="0" algn="just">
              <a:buNone/>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GB" smtClean="0"/>
            </a:fld>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2" name="Picture 1"/>
          <p:cNvPicPr>
            <a:picLocks noChangeAspect="1"/>
          </p:cNvPicPr>
          <p:nvPr/>
        </p:nvPicPr>
        <p:blipFill>
          <a:blip r:embed="rId2"/>
          <a:srcRect l="27625" t="7629" r="52118" b="11509"/>
          <a:stretch>
            <a:fillRect/>
          </a:stretch>
        </p:blipFill>
        <p:spPr>
          <a:xfrm>
            <a:off x="6455088" y="1019750"/>
            <a:ext cx="1643740" cy="36909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p:cNvSpPr/>
          <p:nvPr/>
        </p:nvSpPr>
        <p:spPr>
          <a:xfrm>
            <a:off x="-1" y="4710663"/>
            <a:ext cx="9139577" cy="435600"/>
          </a:xfrm>
          <a:prstGeom prst="rect">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486757" y="924720"/>
            <a:ext cx="3878400" cy="435600"/>
          </a:xfrm>
          <a:prstGeom prst="rect">
            <a:avLst/>
          </a:prstGeom>
        </p:spPr>
        <p:txBody>
          <a:bodyPr spcFirstLastPara="1" wrap="square" lIns="91425" tIns="91425" rIns="91425" bIns="91425" anchor="ctr" anchorCtr="0">
            <a:noAutofit/>
          </a:bodyPr>
          <a:lstStyle/>
          <a:p>
            <a:r>
              <a:rPr lang="en-US" sz="2400" dirty="0"/>
              <a:t>Electrical </a:t>
            </a:r>
            <a:r>
              <a:rPr lang="en-US" sz="2400" dirty="0">
                <a:sym typeface="Times New Roman" panose="02020603050405020304"/>
              </a:rPr>
              <a:t>Components</a:t>
            </a:r>
            <a:endParaRPr sz="24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1" name="Google Shape;416;p36"/>
          <p:cNvSpPr txBox="1">
            <a:spLocks noGrp="1"/>
          </p:cNvSpPr>
          <p:nvPr>
            <p:ph type="sldNum" idx="12"/>
          </p:nvPr>
        </p:nvSpPr>
        <p:spPr>
          <a:xfrm>
            <a:off x="8446168" y="4749851"/>
            <a:ext cx="645759" cy="393600"/>
          </a:xfrm>
          <a:prstGeom prst="rect">
            <a:avLst/>
          </a:prstGeom>
        </p:spPr>
        <p:txBody>
          <a:bodyPr spcFirstLastPara="1" wrap="square" lIns="91425" tIns="91425" rIns="91425" bIns="91425" anchor="t" anchorCtr="0">
            <a:noAutofit/>
          </a:bodyPr>
          <a:lstStyle/>
          <a:p>
            <a:pPr lvl="0"/>
            <a:fld id="{00000000-1234-1234-1234-123412341234}" type="slidenum">
              <a:rPr lang="en-GB" smtClean="0"/>
            </a:fld>
            <a:r>
              <a:rPr lang="en-GB" dirty="0"/>
              <a:t>/20</a:t>
            </a:r>
            <a:endParaRPr dirty="0"/>
          </a:p>
        </p:txBody>
      </p:sp>
      <p:pic>
        <p:nvPicPr>
          <p:cNvPr id="12" name="Picture 11"/>
          <p:cNvPicPr>
            <a:picLocks noChangeAspect="1"/>
          </p:cNvPicPr>
          <p:nvPr/>
        </p:nvPicPr>
        <p:blipFill>
          <a:blip r:embed="rId1"/>
          <a:stretch>
            <a:fillRect/>
          </a:stretch>
        </p:blipFill>
        <p:spPr>
          <a:xfrm>
            <a:off x="8239582" y="90375"/>
            <a:ext cx="801857" cy="801857"/>
          </a:xfrm>
          <a:prstGeom prst="rect">
            <a:avLst/>
          </a:prstGeom>
        </p:spPr>
      </p:pic>
      <p:pic>
        <p:nvPicPr>
          <p:cNvPr id="4" name="Picture 3"/>
          <p:cNvPicPr>
            <a:picLocks noChangeAspect="1"/>
          </p:cNvPicPr>
          <p:nvPr/>
        </p:nvPicPr>
        <p:blipFill>
          <a:blip r:embed="rId2"/>
          <a:stretch>
            <a:fillRect/>
          </a:stretch>
        </p:blipFill>
        <p:spPr>
          <a:xfrm>
            <a:off x="5823850" y="2129929"/>
            <a:ext cx="2189501" cy="2189501"/>
          </a:xfrm>
          <a:prstGeom prst="rect">
            <a:avLst/>
          </a:prstGeom>
        </p:spPr>
      </p:pic>
      <p:sp>
        <p:nvSpPr>
          <p:cNvPr id="8" name="Google Shape;221;p18"/>
          <p:cNvSpPr txBox="1"/>
          <p:nvPr/>
        </p:nvSpPr>
        <p:spPr>
          <a:xfrm>
            <a:off x="242725" y="1526740"/>
            <a:ext cx="4204800" cy="47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Variable Frequency Driver (VFD)</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10" name="Google Shape;221;p18"/>
          <p:cNvSpPr txBox="1"/>
          <p:nvPr/>
        </p:nvSpPr>
        <p:spPr>
          <a:xfrm>
            <a:off x="4462515" y="1522771"/>
            <a:ext cx="4474230" cy="51209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panose="020B0502050000020003"/>
              <a:buChar char="◉"/>
              <a:defRPr sz="24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rgbClr val="FFCD00"/>
              </a:buClr>
              <a:buSzPts val="2000"/>
              <a:buFont typeface="Quattrocento Sans" panose="020B0502050000020003"/>
              <a:buChar char="■"/>
              <a:defRPr sz="20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42900" algn="l" rtl="0">
              <a:lnSpc>
                <a:spcPct val="100000"/>
              </a:lnSpc>
              <a:spcBef>
                <a:spcPts val="0"/>
              </a:spcBef>
              <a:spcAft>
                <a:spcPts val="0"/>
              </a:spcAft>
              <a:buClr>
                <a:srgbClr val="FFCD00"/>
              </a:buClr>
              <a:buSzPts val="1800"/>
              <a:buFont typeface="Quattrocento Sans" panose="020B0502050000020003"/>
              <a:buChar char="■"/>
              <a:defRPr sz="1800" b="0" i="0" u="none" strike="noStrike" cap="none">
                <a:solidFill>
                  <a:srgbClr val="000000"/>
                </a:solidFill>
                <a:latin typeface="Quattrocento Sans" panose="020B0502050000020003"/>
                <a:ea typeface="Quattrocento Sans" panose="020B0502050000020003"/>
                <a:cs typeface="Quattrocento Sans" panose="020B0502050000020003"/>
                <a:sym typeface="Quattrocento Sans" panose="020B0502050000020003"/>
              </a:defRPr>
            </a:lvl9pPr>
          </a:lstStyle>
          <a:p>
            <a:pPr indent="-342900">
              <a:buSzPts val="1800"/>
            </a:pPr>
            <a:r>
              <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rPr>
              <a:t>Programmable Logic Controller (PLC)</a:t>
            </a:r>
            <a:endParaRPr lang="en-US" sz="1800" b="1" dirty="0">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pic>
        <p:nvPicPr>
          <p:cNvPr id="3" name="Picture 2" descr="vfd"/>
          <p:cNvPicPr>
            <a:picLocks noChangeAspect="1"/>
          </p:cNvPicPr>
          <p:nvPr/>
        </p:nvPicPr>
        <p:blipFill>
          <a:blip r:embed="rId3"/>
          <a:stretch>
            <a:fillRect/>
          </a:stretch>
        </p:blipFill>
        <p:spPr>
          <a:xfrm>
            <a:off x="1327150" y="1937385"/>
            <a:ext cx="2807335" cy="25742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tags/tag1.xml><?xml version="1.0" encoding="utf-8"?>
<p:tagLst xmlns:p="http://schemas.openxmlformats.org/presentationml/2006/main">
  <p:tag name="TABLE_ENDDRAG_ORIGIN_RECT" val="510*257"/>
  <p:tag name="TABLE_ENDDRAG_RECT" val="108*112*510*257"/>
</p:tagLst>
</file>

<file path=ppt/tags/tag2.xml><?xml version="1.0" encoding="utf-8"?>
<p:tagLst xmlns:p="http://schemas.openxmlformats.org/presentationml/2006/main">
  <p:tag name="TABLE_ENDDRAG_ORIGIN_RECT" val="510*240"/>
  <p:tag name="TABLE_ENDDRAG_RECT" val="108*112*510*240"/>
</p:tagLst>
</file>

<file path=ppt/tags/tag3.xml><?xml version="1.0" encoding="utf-8"?>
<p:tagLst xmlns:p="http://schemas.openxmlformats.org/presentationml/2006/main">
  <p:tag name="TABLE_ENDDRAG_ORIGIN_RECT" val="510*240"/>
  <p:tag name="TABLE_ENDDRAG_RECT" val="108*112*510*240"/>
</p:tagLst>
</file>

<file path=ppt/theme/theme1.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6408</Words>
  <Application>WPS Presentation</Application>
  <PresentationFormat>On-screen Show (16:9)</PresentationFormat>
  <Paragraphs>583</Paragraphs>
  <Slides>43</Slides>
  <Notes>14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43</vt:i4>
      </vt:variant>
    </vt:vector>
  </HeadingPairs>
  <TitlesOfParts>
    <vt:vector size="57" baseType="lpstr">
      <vt:lpstr>Arial</vt:lpstr>
      <vt:lpstr>SimSun</vt:lpstr>
      <vt:lpstr>Wingdings</vt:lpstr>
      <vt:lpstr>Arial</vt:lpstr>
      <vt:lpstr>Quattrocento Sans</vt:lpstr>
      <vt:lpstr>Lora</vt:lpstr>
      <vt:lpstr>Lora</vt:lpstr>
      <vt:lpstr>Times New Roman</vt:lpstr>
      <vt:lpstr>Times New Roman</vt:lpstr>
      <vt:lpstr>Microsoft YaHei</vt:lpstr>
      <vt:lpstr>Arial Unicode MS</vt:lpstr>
      <vt:lpstr>Calibri</vt:lpstr>
      <vt:lpstr>Adobe Arabic</vt:lpstr>
      <vt:lpstr>Viola template</vt:lpstr>
      <vt:lpstr>PowerPoint 演示文稿</vt:lpstr>
      <vt:lpstr>Motivation</vt:lpstr>
      <vt:lpstr>Outline </vt:lpstr>
      <vt:lpstr>Introduction </vt:lpstr>
      <vt:lpstr>Objective</vt:lpstr>
      <vt:lpstr>Project Structure</vt:lpstr>
      <vt:lpstr>Real System Overview</vt:lpstr>
      <vt:lpstr>Electrical Components</vt:lpstr>
      <vt:lpstr>Electrical Components</vt:lpstr>
      <vt:lpstr>Electrical Components</vt:lpstr>
      <vt:lpstr>Electrical Components</vt:lpstr>
      <vt:lpstr>Sensors</vt:lpstr>
      <vt:lpstr>Sensors</vt:lpstr>
      <vt:lpstr>Sensors</vt:lpstr>
      <vt:lpstr>PLC Modules</vt:lpstr>
      <vt:lpstr>PLC Modules</vt:lpstr>
      <vt:lpstr>PLC Modules</vt:lpstr>
      <vt:lpstr>Electrical Design</vt:lpstr>
      <vt:lpstr>Human-Machine Interface</vt:lpstr>
      <vt:lpstr>Data storage</vt:lpstr>
      <vt:lpstr>Project Structure</vt:lpstr>
      <vt:lpstr>Prototype System Overview</vt:lpstr>
      <vt:lpstr>Prototype System Overview</vt:lpstr>
      <vt:lpstr>Graphical User interface</vt:lpstr>
      <vt:lpstr>Sensors</vt:lpstr>
      <vt:lpstr>Sensors</vt:lpstr>
      <vt:lpstr>Sensors</vt:lpstr>
      <vt:lpstr>Sensors</vt:lpstr>
      <vt:lpstr>Conclusion</vt:lpstr>
      <vt:lpstr>Bill of Martial for real machine</vt:lpstr>
      <vt:lpstr>Bill of Martial for Prototype machine</vt:lpstr>
      <vt:lpstr>Bill of Martial for Prototype machine</vt:lpstr>
      <vt:lpstr>Thanks !</vt:lpstr>
      <vt:lpstr>Backup Slides</vt:lpstr>
      <vt:lpstr>Mechanical Design</vt:lpstr>
      <vt:lpstr>Mechanical Design</vt:lpstr>
      <vt:lpstr>Mechanical Design</vt:lpstr>
      <vt:lpstr>Electrical Design</vt:lpstr>
      <vt:lpstr>Recipe information</vt:lpstr>
      <vt:lpstr>Control and monitoring system</vt:lpstr>
      <vt:lpstr>Real-time data graph</vt:lpstr>
      <vt:lpstr>Warning</vt:lpstr>
      <vt:lpstr>Industrial Revolutions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 alhj</dc:creator>
  <cp:lastModifiedBy>عدنان أيمن عدنان</cp:lastModifiedBy>
  <cp:revision>348</cp:revision>
  <dcterms:created xsi:type="dcterms:W3CDTF">2025-06-18T12:49:00Z</dcterms:created>
  <dcterms:modified xsi:type="dcterms:W3CDTF">2025-06-21T22:03:48Z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1811651C563B4DD99C033F1DE2B60452_13</vt:lpwstr>
  </property>
  <property fmtid="{D5CDD505-2E9C-101B-9397-08002B2CF9AE}" pid="3" name="KSOProductBuildVer">
    <vt:lpwstr>1033-12.2.0.21546</vt:lpwstr>
  </property>
</Properties>
</file>