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769" r:id="rId1"/>
  </p:sldMasterIdLst>
  <p:notesMasterIdLst>
    <p:notesMasterId r:id="rId39"/>
  </p:notesMasterIdLst>
  <p:handoutMasterIdLst>
    <p:handoutMasterId r:id="rId40"/>
  </p:handoutMasterIdLst>
  <p:sldIdLst>
    <p:sldId id="335" r:id="rId2"/>
    <p:sldId id="257" r:id="rId3"/>
    <p:sldId id="334" r:id="rId4"/>
    <p:sldId id="274" r:id="rId5"/>
    <p:sldId id="322" r:id="rId6"/>
    <p:sldId id="278" r:id="rId7"/>
    <p:sldId id="328" r:id="rId8"/>
    <p:sldId id="279" r:id="rId9"/>
    <p:sldId id="280" r:id="rId10"/>
    <p:sldId id="281" r:id="rId11"/>
    <p:sldId id="321" r:id="rId12"/>
    <p:sldId id="336" r:id="rId13"/>
    <p:sldId id="282" r:id="rId14"/>
    <p:sldId id="329" r:id="rId15"/>
    <p:sldId id="287" r:id="rId16"/>
    <p:sldId id="337" r:id="rId17"/>
    <p:sldId id="292" r:id="rId18"/>
    <p:sldId id="338" r:id="rId19"/>
    <p:sldId id="296" r:id="rId20"/>
    <p:sldId id="339" r:id="rId21"/>
    <p:sldId id="294" r:id="rId22"/>
    <p:sldId id="340" r:id="rId23"/>
    <p:sldId id="341" r:id="rId24"/>
    <p:sldId id="350" r:id="rId25"/>
    <p:sldId id="342" r:id="rId26"/>
    <p:sldId id="343" r:id="rId27"/>
    <p:sldId id="344" r:id="rId28"/>
    <p:sldId id="345" r:id="rId29"/>
    <p:sldId id="351" r:id="rId30"/>
    <p:sldId id="352" r:id="rId31"/>
    <p:sldId id="346" r:id="rId32"/>
    <p:sldId id="353" r:id="rId33"/>
    <p:sldId id="354" r:id="rId34"/>
    <p:sldId id="347" r:id="rId35"/>
    <p:sldId id="355" r:id="rId36"/>
    <p:sldId id="332" r:id="rId37"/>
    <p:sldId id="320" r:id="rId38"/>
  </p:sldIdLst>
  <p:sldSz cx="9144000" cy="6858000" type="screen4x3"/>
  <p:notesSz cx="6845300" cy="91963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FFFFFF"/>
    <a:srgbClr val="FF3300"/>
    <a:srgbClr val="660066"/>
    <a:srgbClr val="006666"/>
    <a:srgbClr val="009999"/>
    <a:srgbClr val="00CC99"/>
    <a:srgbClr val="330099"/>
    <a:srgbClr val="5C2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2" d="100"/>
          <a:sy n="62" d="100"/>
        </p:scale>
        <p:origin x="52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6675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4425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dirty="0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6675" y="8734425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E7EC5C4-526D-4C51-9418-710D8C45CAF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59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909638">
              <a:defRPr sz="1000" b="0" i="1"/>
            </a:lvl1pPr>
          </a:lstStyle>
          <a:p>
            <a:r>
              <a:rPr lang="en-US" dirty="0"/>
              <a:t>*</a:t>
            </a:r>
            <a:endParaRPr lang="en-US" sz="1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909638">
              <a:defRPr sz="1000" b="0" i="1"/>
            </a:lvl1pPr>
          </a:lstStyle>
          <a:p>
            <a:r>
              <a:rPr lang="en-US" dirty="0"/>
              <a:t>07/16/96</a:t>
            </a:r>
            <a:endParaRPr lang="en-US" sz="1200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1813"/>
            <a:ext cx="502761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909638">
              <a:defRPr sz="1000" b="0" i="1"/>
            </a:lvl1pPr>
          </a:lstStyle>
          <a:p>
            <a:r>
              <a:rPr lang="en-US" dirty="0"/>
              <a:t>*</a:t>
            </a:r>
            <a:endParaRPr lang="en-US" sz="1200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338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909638">
              <a:defRPr sz="1000" b="0" i="1"/>
            </a:lvl1pPr>
          </a:lstStyle>
          <a:p>
            <a:r>
              <a:rPr lang="en-US" dirty="0"/>
              <a:t>##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2547968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68425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5625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6585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109CFAD-5DA0-4C9F-BA46-5F6BD87175D8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5D7BBA0-29DE-4F78-9BCD-5FD0261236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4EE7-789A-4D43-9397-862B9EE4CB76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DF99-DEB3-4EFA-9587-83C727BB33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A9B2-A6B2-45A9-80A3-5A9493201036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1956-748D-442F-A78E-263725AF0A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5667695-2D9D-4CD5-A7B0-531D65BC8CCD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544D9-7B36-4277-B14A-E7C9551D57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1AEF9F3-199C-4049-99BD-58E1211F0232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00BB9FB-EDC5-4CEF-9333-A988B2DBE4C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7807AF3-8056-4D00-8F4B-0A24E36760E9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A4BB27A-188D-496A-9E11-FD92D0B376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8EBBAA-4DB4-49B7-AC17-99F05C1324CF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FA488B1-9508-46A8-AD48-308184FEB5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81038-01A2-4C52-9688-FE5E796E383E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96C4-9463-4CE7-897C-CAE4A17E4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4E65E5F-CE02-4C51-A8F2-BA4A7F09CDF6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BCCD12F-FC47-4A75-AD94-E7C42D11CF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A4C8B3F-49F3-4313-A240-2EDF737EE459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25F3221-23C3-40A4-9CC7-8B0A5E04E2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EDC0AA1-508E-450F-B666-A9BE9E8C6F3E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BF46F5F-A6D3-4E90-9724-6FBAC5F7417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0BF939C-00D0-4762-B240-1F82CA3402F9}" type="datetime1">
              <a:rPr lang="en-US" smtClean="0"/>
              <a:pPr/>
              <a:t>18/5/2013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84427C2-F7C0-4D3B-A08D-02309FD678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sldNum="0" hdr="0" ftr="0"/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904999"/>
            <a:ext cx="7467600" cy="1828801"/>
          </a:xfrm>
        </p:spPr>
        <p:txBody>
          <a:bodyPr>
            <a:noAutofit/>
          </a:bodyPr>
          <a:lstStyle/>
          <a:p>
            <a:pPr algn="ctr"/>
            <a:r>
              <a:rPr lang="en-US" sz="3400" dirty="0"/>
              <a:t/>
            </a:r>
            <a:br>
              <a:rPr lang="en-US" sz="3400" dirty="0"/>
            </a:br>
            <a:r>
              <a:rPr lang="en-US" sz="3400" dirty="0"/>
              <a:t> Transportation Impacts of the Industrial - Crafting </a:t>
            </a:r>
            <a:r>
              <a:rPr lang="en-US" sz="3400" dirty="0" smtClean="0"/>
              <a:t>Area</a:t>
            </a:r>
            <a:br>
              <a:rPr lang="en-US" sz="3400" dirty="0" smtClean="0"/>
            </a:br>
            <a:r>
              <a:rPr lang="en-US" sz="3400" dirty="0" smtClean="0"/>
              <a:t>in Nablus</a:t>
            </a:r>
            <a:endParaRPr lang="en-US" sz="3400" i="0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429001"/>
            <a:ext cx="7086600" cy="3428999"/>
          </a:xfrm>
          <a:ln>
            <a:noFill/>
          </a:ln>
        </p:spPr>
        <p:txBody>
          <a:bodyPr>
            <a:normAutofit fontScale="70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0" eaLnBrk="0" fontAlgn="base" hangingPunct="0">
              <a:lnSpc>
                <a:spcPct val="3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100" u="sng" dirty="0">
                <a:ln w="50800"/>
                <a:solidFill>
                  <a:srgbClr val="FFFFFF"/>
                </a:solidFill>
                <a:latin typeface="Comic Sans MS" pitchFamily="66" charset="0"/>
                <a:ea typeface="+mj-ea"/>
                <a:cs typeface="+mj-cs"/>
              </a:rPr>
              <a:t>Prepared </a:t>
            </a:r>
            <a:r>
              <a:rPr lang="en-US" sz="3100" u="sng" dirty="0" smtClean="0">
                <a:ln w="50800"/>
                <a:solidFill>
                  <a:srgbClr val="FFFFFF"/>
                </a:solidFill>
                <a:latin typeface="Comic Sans MS" pitchFamily="66" charset="0"/>
                <a:ea typeface="+mj-ea"/>
                <a:cs typeface="+mj-cs"/>
              </a:rPr>
              <a:t>by</a:t>
            </a:r>
            <a:endParaRPr lang="en-US" sz="3100" u="sng" dirty="0">
              <a:ln w="50800"/>
              <a:solidFill>
                <a:srgbClr val="FFFFFF"/>
              </a:solidFill>
              <a:latin typeface="Comic Sans MS" pitchFamily="66" charset="0"/>
              <a:ea typeface="+mj-ea"/>
              <a:cs typeface="+mj-cs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2600" dirty="0" err="1">
                <a:ln w="50800"/>
                <a:solidFill>
                  <a:srgbClr val="FFFFFF"/>
                </a:solidFill>
                <a:latin typeface="Comic Sans MS" pitchFamily="66" charset="0"/>
              </a:rPr>
              <a:t>Najeeb</a:t>
            </a:r>
            <a:r>
              <a:rPr kumimoji="1" lang="en-US" sz="2600" dirty="0">
                <a:ln w="50800"/>
                <a:solidFill>
                  <a:srgbClr val="FFFFFF"/>
                </a:solidFill>
                <a:latin typeface="Comic Sans MS" pitchFamily="66" charset="0"/>
              </a:rPr>
              <a:t> </a:t>
            </a:r>
            <a:r>
              <a:rPr kumimoji="1" lang="en-US" sz="2600" dirty="0" err="1">
                <a:ln w="50800"/>
                <a:solidFill>
                  <a:srgbClr val="FFFFFF"/>
                </a:solidFill>
                <a:latin typeface="Comic Sans MS" pitchFamily="66" charset="0"/>
              </a:rPr>
              <a:t>Masri</a:t>
            </a:r>
            <a:endParaRPr kumimoji="1" lang="en-US" sz="2600" dirty="0">
              <a:ln w="50800"/>
              <a:solidFill>
                <a:srgbClr val="FFFFFF"/>
              </a:solidFill>
              <a:latin typeface="Comic Sans MS" pitchFamily="66" charset="0"/>
            </a:endParaRPr>
          </a:p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600" dirty="0" smtClean="0">
                <a:ln w="50800"/>
                <a:solidFill>
                  <a:srgbClr val="FFFFFF"/>
                </a:solidFill>
                <a:latin typeface="Comic Sans MS" pitchFamily="66" charset="0"/>
              </a:rPr>
              <a:t>Mohammad </a:t>
            </a:r>
            <a:r>
              <a:rPr kumimoji="1" lang="en-US" sz="2600" dirty="0" err="1" smtClean="0">
                <a:ln w="50800"/>
                <a:solidFill>
                  <a:srgbClr val="FFFFFF"/>
                </a:solidFill>
                <a:latin typeface="Comic Sans MS" pitchFamily="66" charset="0"/>
              </a:rPr>
              <a:t>Hamami</a:t>
            </a:r>
            <a:endParaRPr kumimoji="1" lang="en-US" sz="2600" dirty="0">
              <a:ln w="50800"/>
              <a:solidFill>
                <a:srgbClr val="FFFFFF"/>
              </a:solidFill>
              <a:latin typeface="Comic Sans MS" pitchFamily="66" charset="0"/>
            </a:endParaRPr>
          </a:p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600" dirty="0" err="1" smtClean="0">
                <a:ln w="50800"/>
                <a:solidFill>
                  <a:srgbClr val="FFFFFF"/>
                </a:solidFill>
                <a:latin typeface="Comic Sans MS" pitchFamily="66" charset="0"/>
              </a:rPr>
              <a:t>Montaser</a:t>
            </a:r>
            <a:r>
              <a:rPr kumimoji="1" lang="en-US" sz="2600" dirty="0" smtClean="0">
                <a:ln w="50800"/>
                <a:solidFill>
                  <a:srgbClr val="FFFFFF"/>
                </a:solidFill>
                <a:latin typeface="Comic Sans MS" pitchFamily="66" charset="0"/>
              </a:rPr>
              <a:t> </a:t>
            </a:r>
            <a:r>
              <a:rPr kumimoji="1" lang="en-US" sz="2600" dirty="0" err="1" smtClean="0">
                <a:ln w="50800"/>
                <a:solidFill>
                  <a:srgbClr val="FFFFFF"/>
                </a:solidFill>
                <a:latin typeface="Comic Sans MS" pitchFamily="66" charset="0"/>
              </a:rPr>
              <a:t>Shaheen</a:t>
            </a:r>
            <a:endParaRPr kumimoji="1" lang="en-US" sz="2600" dirty="0">
              <a:ln w="50800"/>
              <a:solidFill>
                <a:srgbClr val="FFFFFF"/>
              </a:solidFill>
              <a:latin typeface="Comic Sans MS" pitchFamily="66" charset="0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2600" dirty="0">
              <a:ln w="50800"/>
              <a:solidFill>
                <a:schemeClr val="bg1">
                  <a:shade val="50000"/>
                </a:schemeClr>
              </a:solidFill>
              <a:latin typeface="Comic Sans MS" pitchFamily="66" charset="0"/>
            </a:endParaRPr>
          </a:p>
          <a:p>
            <a:pPr algn="ctr" rtl="0" eaLnBrk="0" fontAlgn="base" hangingPunct="0">
              <a:lnSpc>
                <a:spcPct val="2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3100" u="sng" dirty="0">
                <a:ln w="50800"/>
                <a:solidFill>
                  <a:srgbClr val="FFFFFF"/>
                </a:solidFill>
                <a:latin typeface="Comic Sans MS" pitchFamily="66" charset="0"/>
              </a:rPr>
              <a:t>Under the </a:t>
            </a:r>
            <a:r>
              <a:rPr kumimoji="1" lang="en-US" sz="3100" u="sng" dirty="0" smtClean="0">
                <a:ln w="50800"/>
                <a:solidFill>
                  <a:srgbClr val="FFFFFF"/>
                </a:solidFill>
                <a:latin typeface="Comic Sans MS" pitchFamily="66" charset="0"/>
              </a:rPr>
              <a:t>Supervision </a:t>
            </a:r>
            <a:r>
              <a:rPr kumimoji="1" lang="en-US" sz="3100" u="sng" dirty="0">
                <a:ln w="50800"/>
                <a:solidFill>
                  <a:srgbClr val="FFFFFF"/>
                </a:solidFill>
                <a:latin typeface="Comic Sans MS" pitchFamily="66" charset="0"/>
              </a:rPr>
              <a:t>of </a:t>
            </a:r>
            <a:endParaRPr kumimoji="1" lang="en-US" sz="3100" u="sng" dirty="0" smtClean="0">
              <a:ln w="50800"/>
              <a:solidFill>
                <a:srgbClr val="FFFFFF"/>
              </a:solidFill>
              <a:latin typeface="Comic Sans MS" pitchFamily="66" charset="0"/>
            </a:endParaRPr>
          </a:p>
          <a:p>
            <a:pPr algn="ctr" rtl="0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600" dirty="0" smtClean="0">
                <a:ln w="50800"/>
                <a:solidFill>
                  <a:srgbClr val="FFFFFF"/>
                </a:solidFill>
                <a:latin typeface="Comic Sans MS" pitchFamily="66" charset="0"/>
              </a:rPr>
              <a:t>Dr</a:t>
            </a:r>
            <a:r>
              <a:rPr kumimoji="1" lang="en-US" sz="2600" dirty="0">
                <a:ln w="50800"/>
                <a:solidFill>
                  <a:srgbClr val="FFFFFF"/>
                </a:solidFill>
                <a:latin typeface="Comic Sans MS" pitchFamily="66" charset="0"/>
              </a:rPr>
              <a:t>. </a:t>
            </a:r>
            <a:r>
              <a:rPr kumimoji="1" lang="en-US" sz="2600" dirty="0" err="1">
                <a:ln w="50800"/>
                <a:solidFill>
                  <a:srgbClr val="FFFFFF"/>
                </a:solidFill>
                <a:latin typeface="Comic Sans MS" pitchFamily="66" charset="0"/>
              </a:rPr>
              <a:t>Khaled</a:t>
            </a:r>
            <a:r>
              <a:rPr kumimoji="1" lang="en-US" sz="2600" dirty="0">
                <a:ln w="50800"/>
                <a:solidFill>
                  <a:srgbClr val="FFFFFF"/>
                </a:solidFill>
                <a:latin typeface="Comic Sans MS" pitchFamily="66" charset="0"/>
              </a:rPr>
              <a:t> </a:t>
            </a:r>
            <a:r>
              <a:rPr kumimoji="1" lang="en-US" sz="2600" dirty="0" smtClean="0">
                <a:ln w="50800"/>
                <a:solidFill>
                  <a:srgbClr val="FFFFFF"/>
                </a:solidFill>
                <a:latin typeface="Comic Sans MS" pitchFamily="66" charset="0"/>
              </a:rPr>
              <a:t>Al-</a:t>
            </a:r>
            <a:r>
              <a:rPr kumimoji="1" lang="en-US" sz="2600" dirty="0" err="1" smtClean="0">
                <a:ln w="50800"/>
                <a:solidFill>
                  <a:srgbClr val="FFFFFF"/>
                </a:solidFill>
                <a:latin typeface="Comic Sans MS" pitchFamily="66" charset="0"/>
              </a:rPr>
              <a:t>Sahili</a:t>
            </a:r>
            <a:r>
              <a:rPr lang="en-US" sz="24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endParaRPr lang="en-US" sz="240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33600" y="685800"/>
            <a:ext cx="48768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200" b="0" dirty="0" smtClean="0">
                <a:solidFill>
                  <a:prstClr val="white"/>
                </a:solidFill>
                <a:latin typeface="Comic Sans MS" pitchFamily="66" charset="0"/>
              </a:rPr>
              <a:t>An-</a:t>
            </a:r>
            <a:r>
              <a:rPr lang="en-US" sz="2200" b="0" dirty="0" err="1" smtClean="0">
                <a:solidFill>
                  <a:prstClr val="white"/>
                </a:solidFill>
                <a:latin typeface="Comic Sans MS" pitchFamily="66" charset="0"/>
              </a:rPr>
              <a:t>Najah</a:t>
            </a:r>
            <a:r>
              <a:rPr lang="en-US" sz="2200" b="0" dirty="0" smtClean="0">
                <a:solidFill>
                  <a:prstClr val="white"/>
                </a:solidFill>
                <a:latin typeface="Comic Sans MS" pitchFamily="66" charset="0"/>
              </a:rPr>
              <a:t> National University</a:t>
            </a:r>
          </a:p>
          <a:p>
            <a:pPr algn="ctr"/>
            <a:r>
              <a:rPr lang="en-US" sz="2200" b="0" dirty="0" smtClean="0">
                <a:solidFill>
                  <a:prstClr val="white"/>
                </a:solidFill>
                <a:latin typeface="Comic Sans MS" pitchFamily="66" charset="0"/>
              </a:rPr>
              <a:t>Engineering Collage</a:t>
            </a:r>
          </a:p>
          <a:p>
            <a:pPr algn="ctr"/>
            <a:r>
              <a:rPr lang="en-US" sz="2200" b="0" dirty="0" smtClean="0">
                <a:solidFill>
                  <a:prstClr val="white"/>
                </a:solidFill>
                <a:latin typeface="Comic Sans MS" pitchFamily="66" charset="0"/>
              </a:rPr>
              <a:t>Civil Engineering Department</a:t>
            </a:r>
            <a:endParaRPr lang="ar-SA" sz="2200" b="0" dirty="0">
              <a:solidFill>
                <a:prstClr val="white"/>
              </a:solidFill>
              <a:latin typeface="Comic Sans MS" pitchFamily="66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81000" y="152400"/>
            <a:ext cx="1981200" cy="1981200"/>
            <a:chOff x="838200" y="762000"/>
            <a:chExt cx="2743200" cy="2829828"/>
          </a:xfrm>
        </p:grpSpPr>
        <p:sp>
          <p:nvSpPr>
            <p:cNvPr id="3" name="Oval 2"/>
            <p:cNvSpPr/>
            <p:nvPr/>
          </p:nvSpPr>
          <p:spPr>
            <a:xfrm>
              <a:off x="1062255" y="1066800"/>
              <a:ext cx="2290545" cy="2285999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762000"/>
              <a:ext cx="2743200" cy="28298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451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dirty="0"/>
              <a:t>Methodology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305800" cy="3505200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Traffic Volume studies:</a:t>
            </a:r>
          </a:p>
          <a:p>
            <a:pPr algn="l" rtl="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Volume Counts</a:t>
            </a:r>
            <a:endParaRPr lang="en-US" dirty="0" smtClean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lvl="1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Peak Hour, Peak Hour Volume (PHV),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Peak Hour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Factor (PHF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/>
              <a:t>Methodology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305800" cy="3505200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Traffic Impact Study (TIS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lvl="1" algn="l" rtl="0">
              <a:buNone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Trip Generation</a:t>
            </a: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Trip Distribution</a:t>
            </a: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Modal Split </a:t>
            </a: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Route Assignment </a:t>
            </a:r>
          </a:p>
          <a:p>
            <a:pPr algn="just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151994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/>
              <a:t>Methodology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305800" cy="5029200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Level of service (LOS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:</a:t>
            </a: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Existing Traffic Conditions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Future (Generated) Traffic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Conditions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Without the existence of the project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With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existence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the project</a:t>
            </a:r>
          </a:p>
        </p:txBody>
      </p:sp>
    </p:spTree>
    <p:extLst>
      <p:ext uri="{BB962C8B-B14F-4D97-AF65-F5344CB8AC3E}">
        <p14:creationId xmlns:p14="http://schemas.microsoft.com/office/powerpoint/2010/main" val="3917623152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/>
              <a:t>Methodology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305800" cy="5029200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Road Network Evaluation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Expected Problems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Solutions and Suggested Actions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64008" lvl="1" indent="0" algn="l" rtl="0">
              <a:buSzPct val="80000"/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0"/>
            <a:ext cx="8229600" cy="3733800"/>
          </a:xfrm>
          <a:noFill/>
          <a:ln/>
        </p:spPr>
        <p:txBody>
          <a:bodyPr>
            <a:normAutofit/>
          </a:bodyPr>
          <a:lstStyle/>
          <a:p>
            <a:pPr algn="ctr" rtl="0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Data Collection and Analysis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69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dirty="0"/>
              <a:t>Data </a:t>
            </a:r>
            <a:r>
              <a:rPr lang="en-US" dirty="0" smtClean="0"/>
              <a:t>Collection </a:t>
            </a:r>
            <a:r>
              <a:rPr lang="en-US" dirty="0"/>
              <a:t>and Analysis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305800" cy="1524000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xisting traffic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b="1" dirty="0" smtClean="0">
              <a:latin typeface="Calibri"/>
              <a:ea typeface="Times New Roman"/>
              <a:cs typeface="Arial"/>
            </a:endParaRP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Intersections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951327"/>
              </p:ext>
            </p:extLst>
          </p:nvPr>
        </p:nvGraphicFramePr>
        <p:xfrm>
          <a:off x="685801" y="2819400"/>
          <a:ext cx="7772399" cy="326521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124200"/>
                <a:gridCol w="1447800"/>
                <a:gridCol w="1676400"/>
                <a:gridCol w="738908"/>
                <a:gridCol w="785091"/>
              </a:tblGrid>
              <a:tr h="700121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Intersection</a:t>
                      </a:r>
                      <a:endParaRPr kumimoji="0" lang="en-US" sz="1800" b="1" u="sng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kumimoji="0" lang="en-US" sz="1800" b="1" u="sng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Peak Hour</a:t>
                      </a:r>
                      <a:endParaRPr kumimoji="0" lang="en-US" sz="1800" b="1" u="sng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PHV</a:t>
                      </a:r>
                      <a:endParaRPr kumimoji="0" lang="en-US" sz="1800" b="1" u="sng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PHF</a:t>
                      </a:r>
                      <a:endParaRPr kumimoji="0" lang="en-US" sz="1800" b="1" u="sng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13405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(#1) Al </a:t>
                      </a:r>
                      <a:r>
                        <a:rPr kumimoji="0"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Ghawi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Intersection </a:t>
                      </a:r>
                      <a:endParaRPr kumimoji="0" 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Signalized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2:00 ~ 3:00</a:t>
                      </a:r>
                      <a:r>
                        <a:rPr lang="en-US" sz="1600" baseline="0" dirty="0" smtClean="0"/>
                        <a:t> PM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1679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0.91</a:t>
                      </a:r>
                      <a:endParaRPr lang="en-US" sz="1600" dirty="0"/>
                    </a:p>
                  </a:txBody>
                  <a:tcPr anchor="ctr"/>
                </a:tc>
              </a:tr>
              <a:tr h="413405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(#2) Al </a:t>
                      </a:r>
                      <a:r>
                        <a:rPr kumimoji="0"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Hesbeh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Roundabout </a:t>
                      </a:r>
                      <a:endParaRPr kumimoji="0" 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Roundabout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2:45 ~ 3:45 PM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723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0.96</a:t>
                      </a:r>
                      <a:endParaRPr lang="en-US" sz="1600" dirty="0"/>
                    </a:p>
                  </a:txBody>
                  <a:tcPr anchor="ctr"/>
                </a:tc>
              </a:tr>
              <a:tr h="413405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(#3) Al </a:t>
                      </a:r>
                      <a:r>
                        <a:rPr kumimoji="0"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Maslakh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Intersection </a:t>
                      </a:r>
                      <a:endParaRPr kumimoji="0" 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Unsignalized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3:00 ~ 4:00 PM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831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0.94</a:t>
                      </a:r>
                      <a:endParaRPr lang="en-US" sz="1600" dirty="0"/>
                    </a:p>
                  </a:txBody>
                  <a:tcPr anchor="ctr"/>
                </a:tc>
              </a:tr>
              <a:tr h="498064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(#4) Balata – Al Quds Intersection </a:t>
                      </a:r>
                      <a:endParaRPr kumimoji="0" 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Signalized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7:00 ~ 8:00 AM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2728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 anchor="ctr"/>
                </a:tc>
              </a:tr>
              <a:tr h="413405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(#5) </a:t>
                      </a:r>
                      <a:r>
                        <a:rPr kumimoji="0"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Beit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Furik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Intersection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Unsignalized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2:00 ~ 3:00</a:t>
                      </a:r>
                      <a:r>
                        <a:rPr lang="en-US" sz="1600" baseline="0" dirty="0" smtClean="0"/>
                        <a:t> PM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0.90</a:t>
                      </a:r>
                      <a:endParaRPr lang="en-US" sz="1600" dirty="0"/>
                    </a:p>
                  </a:txBody>
                  <a:tcPr anchor="ctr"/>
                </a:tc>
              </a:tr>
              <a:tr h="413405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(#6) Salem Intersection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Unsignalized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2:45 ~ 3:45 PM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524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0.93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dirty="0"/>
              <a:t>Data </a:t>
            </a:r>
            <a:r>
              <a:rPr lang="en-US" dirty="0" smtClean="0"/>
              <a:t>Collection </a:t>
            </a:r>
            <a:r>
              <a:rPr lang="en-US" dirty="0"/>
              <a:t>and Analysis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305800" cy="1524000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xisting traffic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b="1" dirty="0" smtClean="0">
              <a:latin typeface="Calibri"/>
              <a:ea typeface="Times New Roman"/>
              <a:cs typeface="Arial"/>
            </a:endParaRP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Links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56052"/>
              </p:ext>
            </p:extLst>
          </p:nvPr>
        </p:nvGraphicFramePr>
        <p:xfrm>
          <a:off x="1143003" y="2667000"/>
          <a:ext cx="6857997" cy="3925795"/>
        </p:xfrm>
        <a:graphic>
          <a:graphicData uri="http://schemas.openxmlformats.org/drawingml/2006/table">
            <a:tbl>
              <a:tblPr firstRow="1" firstCol="1" bandRow="1"/>
              <a:tblGrid>
                <a:gridCol w="1904997"/>
                <a:gridCol w="1135707"/>
                <a:gridCol w="1141666"/>
                <a:gridCol w="1019973"/>
                <a:gridCol w="827827"/>
                <a:gridCol w="827827"/>
              </a:tblGrid>
              <a:tr h="51352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Link Name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Status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Direction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PHV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PHF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28684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Sulaiman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Al-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Nabulsi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Two-Lane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2:00 ~ 3:00 PM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1    </a:t>
                      </a: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↑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159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0.92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28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2    </a:t>
                      </a: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↓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179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0.92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28684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Al-Zoyoot</a:t>
                      </a:r>
                      <a:endParaRPr lang="en-US" sz="1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Multi- Lane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3:00 ~ 4:00 PM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1    </a:t>
                      </a: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←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314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0.88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28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2   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→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356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0.88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28684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Al-Hesbeh</a:t>
                      </a:r>
                      <a:endParaRPr lang="en-US" sz="1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Multi- Lane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2:00 ~ 3:00 PM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1   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←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412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28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2   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→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745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09036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Jamal Abdul Nasser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Multi- Lane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7:00 ~ 8:00 AM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1    </a:t>
                      </a: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⤶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1275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28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2   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⤴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753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7554850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/>
              <a:t>Traffic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7315200" cy="1447800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existing 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traffic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Intersections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074000"/>
              </p:ext>
            </p:extLst>
          </p:nvPr>
        </p:nvGraphicFramePr>
        <p:xfrm>
          <a:off x="838202" y="2432622"/>
          <a:ext cx="7467598" cy="41277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2757"/>
                <a:gridCol w="1376617"/>
                <a:gridCol w="616262"/>
                <a:gridCol w="712324"/>
                <a:gridCol w="632544"/>
                <a:gridCol w="687088"/>
                <a:gridCol w="740003"/>
                <a:gridCol w="740003"/>
              </a:tblGrid>
              <a:tr h="270287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Intersection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Status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Level of Service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7028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EB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WB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NB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SB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7386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(#1) Al </a:t>
                      </a:r>
                      <a:r>
                        <a:rPr lang="en-US" sz="1400" b="1" dirty="0" err="1">
                          <a:effectLst/>
                        </a:rPr>
                        <a:t>Ghawi</a:t>
                      </a:r>
                      <a:r>
                        <a:rPr lang="en-US" sz="1400" b="1" dirty="0">
                          <a:effectLst/>
                        </a:rPr>
                        <a:t> Intersection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Signalized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Lane group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C~E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C~D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82627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(#2) Al </a:t>
                      </a:r>
                      <a:r>
                        <a:rPr lang="en-US" sz="1400" b="1" dirty="0" err="1">
                          <a:effectLst/>
                        </a:rPr>
                        <a:t>Hesbeh</a:t>
                      </a:r>
                      <a:r>
                        <a:rPr lang="en-US" sz="1400" b="1" dirty="0">
                          <a:effectLst/>
                        </a:rPr>
                        <a:t> Roundabout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Roundabout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V/C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Up B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.37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.17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.16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.11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0358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L B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.44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.19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.14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4057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(#3) Al </a:t>
                      </a:r>
                      <a:r>
                        <a:rPr lang="en-US" sz="1400" b="1" dirty="0" err="1">
                          <a:effectLst/>
                        </a:rPr>
                        <a:t>Maslakh</a:t>
                      </a:r>
                      <a:r>
                        <a:rPr lang="en-US" sz="1400" b="1" dirty="0">
                          <a:effectLst/>
                        </a:rPr>
                        <a:t> Intersection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</a:rPr>
                        <a:t>Unsignalized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Movement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C~B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C~B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4057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(#4) Balata- Al Quds Intersection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Signalized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Lane Group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C~F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NA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C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4057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(#5) </a:t>
                      </a:r>
                      <a:r>
                        <a:rPr lang="en-US" sz="1400" b="1" dirty="0" err="1" smtClean="0">
                          <a:effectLst/>
                        </a:rPr>
                        <a:t>Beit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Furik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>
                          <a:effectLst/>
                        </a:rPr>
                        <a:t>Intersection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</a:rPr>
                        <a:t>Unsignalized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Movement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C~B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B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405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(#6) Salem Intersection</a:t>
                      </a:r>
                      <a:endParaRPr kumimoji="0" lang="en-US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</a:rPr>
                        <a:t>Unsignalized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Movement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A~C</a:t>
                      </a:r>
                      <a:endParaRPr kumimoji="0"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A~C</a:t>
                      </a:r>
                      <a:endParaRPr kumimoji="0"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kumimoji="0"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kumimoji="0"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/>
              <a:t>Traffic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7315200" cy="1447800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existing 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traffic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Links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050419"/>
              </p:ext>
            </p:extLst>
          </p:nvPr>
        </p:nvGraphicFramePr>
        <p:xfrm>
          <a:off x="1219200" y="2449503"/>
          <a:ext cx="6553200" cy="3986697"/>
        </p:xfrm>
        <a:graphic>
          <a:graphicData uri="http://schemas.openxmlformats.org/drawingml/2006/table">
            <a:tbl>
              <a:tblPr firstRow="1" firstCol="1" bandRow="1"/>
              <a:tblGrid>
                <a:gridCol w="2443051"/>
                <a:gridCol w="1534106"/>
                <a:gridCol w="1334097"/>
                <a:gridCol w="1241946"/>
              </a:tblGrid>
              <a:tr h="9406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Link Name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Status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Direction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LOS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51364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Sulaiman Al-Nabulsi</a:t>
                      </a:r>
                      <a:endParaRPr lang="en-US" sz="1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Two-Lane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Two-Way 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6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endParaRPr kumimoji="0" lang="en-US" sz="1600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71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Directional 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6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endParaRPr kumimoji="0" lang="en-US" sz="1600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51364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Al-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Zoyoot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Multi- Lane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1   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←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6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kumimoji="0" lang="en-US" sz="1600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513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2   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→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6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kumimoji="0" lang="en-US" sz="1600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51364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Al-Hesbeh</a:t>
                      </a:r>
                      <a:endParaRPr lang="en-US" sz="1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Multi- Lane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1   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←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6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kumimoji="0" lang="en-US" sz="1600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352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2   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→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6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kumimoji="0" lang="en-US" sz="1600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34081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Jamal Abdul Nasser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Multi- Lane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1   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⤶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6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endParaRPr kumimoji="0" lang="en-US" sz="1600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879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2   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⤴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600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3419090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/>
              <a:t>Traffic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81000" y="2743200"/>
            <a:ext cx="8305800" cy="1295400"/>
          </a:xfrm>
          <a:prstGeom prst="rect">
            <a:avLst/>
          </a:prstGeom>
          <a:noFill/>
          <a:ln/>
        </p:spPr>
        <p:txBody>
          <a:bodyPr vert="horz" anchor="t">
            <a:normAutofit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 algn="ctr" rtl="0">
              <a:buNone/>
            </a:pPr>
            <a:r>
              <a:rPr lang="en-US" sz="2400" dirty="0" smtClean="0">
                <a:cs typeface="Times New Roman" pitchFamily="18" charset="0"/>
              </a:rPr>
              <a:t>A value of 3.5% was considered to be used as a traffic growth rate based on previous counts.</a:t>
            </a:r>
            <a:endParaRPr lang="en-US" sz="2000" dirty="0" smtClean="0">
              <a:cs typeface="Times New Roman" pitchFamily="18" charset="0"/>
            </a:endParaRPr>
          </a:p>
          <a:p>
            <a:pPr algn="just" rtl="0">
              <a:buFont typeface="Wingdings 2"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Font typeface="Wingdings 2"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 2"/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4227493"/>
            <a:ext cx="8656583" cy="954107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800" dirty="0">
                <a:solidFill>
                  <a:srgbClr val="FFC000"/>
                </a:solidFill>
              </a:rPr>
              <a:t>Future traffic volume </a:t>
            </a:r>
            <a:r>
              <a:rPr lang="en-US" sz="2800" dirty="0" smtClean="0">
                <a:solidFill>
                  <a:srgbClr val="FFC000"/>
                </a:solidFill>
              </a:rPr>
              <a:t>due to </a:t>
            </a:r>
            <a:r>
              <a:rPr lang="en-US" sz="2800" dirty="0">
                <a:solidFill>
                  <a:srgbClr val="FFC000"/>
                </a:solidFill>
              </a:rPr>
              <a:t>natural growth </a:t>
            </a:r>
            <a:r>
              <a:rPr lang="en-US" sz="2800" dirty="0" smtClean="0">
                <a:solidFill>
                  <a:srgbClr val="FFC000"/>
                </a:solidFill>
              </a:rPr>
              <a:t/>
            </a:r>
            <a:br>
              <a:rPr lang="en-US" sz="2800" dirty="0" smtClean="0">
                <a:solidFill>
                  <a:srgbClr val="FFC000"/>
                </a:solidFill>
              </a:rPr>
            </a:br>
            <a:r>
              <a:rPr lang="en-US" sz="2800" dirty="0" smtClean="0">
                <a:solidFill>
                  <a:srgbClr val="FFC000"/>
                </a:solidFill>
              </a:rPr>
              <a:t>= </a:t>
            </a:r>
            <a:r>
              <a:rPr lang="en-US" sz="2800" dirty="0">
                <a:solidFill>
                  <a:srgbClr val="FFC000"/>
                </a:solidFill>
              </a:rPr>
              <a:t>existing volume</a:t>
            </a:r>
            <a:r>
              <a:rPr lang="ar-SA" sz="2800" dirty="0">
                <a:solidFill>
                  <a:srgbClr val="FFC000"/>
                </a:solidFill>
              </a:rPr>
              <a:t> × </a:t>
            </a:r>
            <a:r>
              <a:rPr lang="en-US" sz="2800" dirty="0">
                <a:solidFill>
                  <a:srgbClr val="FFC000"/>
                </a:solidFill>
              </a:rPr>
              <a:t>(1 + </a:t>
            </a:r>
            <a:r>
              <a:rPr lang="en-US" sz="2800" dirty="0" err="1" smtClean="0">
                <a:solidFill>
                  <a:srgbClr val="FFC000"/>
                </a:solidFill>
              </a:rPr>
              <a:t>i</a:t>
            </a:r>
            <a:r>
              <a:rPr lang="en-US" sz="2800" dirty="0" smtClean="0">
                <a:solidFill>
                  <a:srgbClr val="FFC000"/>
                </a:solidFill>
              </a:rPr>
              <a:t>)</a:t>
            </a:r>
            <a:r>
              <a:rPr lang="en-US" sz="2800" baseline="30000" dirty="0" smtClean="0">
                <a:solidFill>
                  <a:srgbClr val="FFC000"/>
                </a:solidFill>
              </a:rPr>
              <a:t>n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endParaRPr lang="ar-SA" sz="2800" dirty="0">
              <a:solidFill>
                <a:srgbClr val="FFC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305800" cy="1295400"/>
          </a:xfrm>
          <a:noFill/>
          <a:ln/>
        </p:spPr>
        <p:txBody>
          <a:bodyPr>
            <a:normAutofit lnSpcReduction="10000"/>
          </a:bodyPr>
          <a:lstStyle/>
          <a:p>
            <a:pPr algn="l" rtl="0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Traffic Studies </a:t>
            </a:r>
          </a:p>
          <a:p>
            <a:pPr algn="l" rtl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Natural Growth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Introduction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Methodology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Data Collection and Analysis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Evaluation and Suggested </a:t>
            </a:r>
            <a:r>
              <a:rPr lang="en-US" dirty="0" err="1" smtClean="0"/>
              <a:t>Actios</a:t>
            </a: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dirty="0" smtClean="0"/>
              <a:t>Conclusion &amp; Recommendations</a:t>
            </a:r>
          </a:p>
          <a:p>
            <a:pPr marL="64008" indent="0" algn="l" rtl="0">
              <a:lnSpc>
                <a:spcPct val="150000"/>
              </a:lnSpc>
              <a:buNone/>
            </a:pPr>
            <a:endParaRPr lang="en-US" dirty="0" smtClean="0"/>
          </a:p>
          <a:p>
            <a:pPr marL="64008" indent="0" algn="l" rtl="0">
              <a:buNone/>
            </a:pPr>
            <a:endParaRPr lang="en-US" dirty="0" smtClean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/>
              <a:t>Traffic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b="0" smtClean="0">
                <a:solidFill>
                  <a:prstClr val="white"/>
                </a:solidFill>
              </a:rPr>
              <a:t/>
            </a:r>
            <a:br>
              <a:rPr lang="en-US" b="0" smtClean="0">
                <a:solidFill>
                  <a:prstClr val="white"/>
                </a:solidFill>
              </a:rPr>
            </a:br>
            <a:endParaRPr lang="en-US" b="0" smtClean="0">
              <a:solidFill>
                <a:prstClr val="white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305800" cy="1295400"/>
          </a:xfrm>
          <a:noFill/>
          <a:ln/>
        </p:spPr>
        <p:txBody>
          <a:bodyPr>
            <a:normAutofit lnSpcReduction="10000"/>
          </a:bodyPr>
          <a:lstStyle/>
          <a:p>
            <a:pPr algn="l" rtl="0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Traffic Studies </a:t>
            </a:r>
          </a:p>
          <a:p>
            <a:pPr algn="l" rtl="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Generated traffic due to the project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256252"/>
              </p:ext>
            </p:extLst>
          </p:nvPr>
        </p:nvGraphicFramePr>
        <p:xfrm>
          <a:off x="609600" y="3276602"/>
          <a:ext cx="7848600" cy="2971798"/>
        </p:xfrm>
        <a:graphic>
          <a:graphicData uri="http://schemas.openxmlformats.org/drawingml/2006/table">
            <a:tbl>
              <a:tblPr firstRow="1" firstCol="1" bandRow="1"/>
              <a:tblGrid>
                <a:gridCol w="1524000"/>
                <a:gridCol w="2133600"/>
                <a:gridCol w="1981200"/>
                <a:gridCol w="2209800"/>
              </a:tblGrid>
              <a:tr h="1265130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Vehicle Trips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Phase I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Gross Area = 100 </a:t>
                      </a:r>
                      <a:r>
                        <a:rPr lang="en-US" sz="1600" i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Donums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Phase II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Gross Area = 250 </a:t>
                      </a:r>
                      <a:r>
                        <a:rPr lang="en-US" sz="1600" i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Donums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26667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AM Peak Hour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Using Avg. Rate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544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1410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266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Using Fitted Curve Eq.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603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1613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26667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PM Peak Hour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Using Avg. Rate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581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1508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266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Using Fitted Curve Eq.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703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1922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064172" y="2831068"/>
            <a:ext cx="7015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Generated Traffic Volumes due to Industrial Crafting Area Project 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4096046362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/>
              <a:t>Traffic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28600" y="1219200"/>
            <a:ext cx="8305800" cy="1295400"/>
          </a:xfrm>
          <a:prstGeom prst="rect">
            <a:avLst/>
          </a:prstGeom>
          <a:noFill/>
          <a:ln/>
        </p:spPr>
        <p:txBody>
          <a:bodyPr vert="horz" anchor="t">
            <a:normAutofit lnSpcReduction="10000"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auto">
              <a:spcAft>
                <a:spcPts val="0"/>
              </a:spcAft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Future Traffic Studies </a:t>
            </a:r>
          </a:p>
          <a:p>
            <a:pPr algn="l" rtl="0" fontAlgn="auto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US" sz="2400" b="0" dirty="0" smtClean="0">
                <a:cs typeface="Times New Roman" pitchFamily="18" charset="0"/>
              </a:rPr>
              <a:t>Trip Distribution</a:t>
            </a: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2551750" y="1410652"/>
            <a:ext cx="4190998" cy="639889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/>
              <a:t>Traffic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b="0" smtClean="0">
                <a:solidFill>
                  <a:prstClr val="white"/>
                </a:solidFill>
              </a:rPr>
              <a:t/>
            </a:r>
            <a:br>
              <a:rPr lang="en-US" b="0" smtClean="0">
                <a:solidFill>
                  <a:prstClr val="white"/>
                </a:solidFill>
              </a:rPr>
            </a:br>
            <a:endParaRPr lang="en-US" b="0" smtClean="0">
              <a:solidFill>
                <a:prstClr val="white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28600" y="1219200"/>
            <a:ext cx="8305800" cy="5257800"/>
          </a:xfrm>
          <a:prstGeom prst="rect">
            <a:avLst/>
          </a:prstGeom>
          <a:noFill/>
          <a:ln/>
        </p:spPr>
        <p:txBody>
          <a:bodyPr vert="horz" anchor="t">
            <a:normAutofit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auto">
              <a:spcAft>
                <a:spcPts val="0"/>
              </a:spcAft>
              <a:buClr>
                <a:srgbClr val="6EA0B0"/>
              </a:buClr>
            </a:pP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Analysis of the future traffic </a:t>
            </a:r>
            <a:b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 fontAlgn="auto">
              <a:spcAft>
                <a:spcPts val="0"/>
              </a:spcAft>
              <a:buClr>
                <a:srgbClr val="6EA0B0"/>
              </a:buClr>
              <a:buFont typeface="Wingdings" pitchFamily="2" charset="2"/>
              <a:buChar char="Ø"/>
            </a:pPr>
            <a:r>
              <a:rPr lang="en-US" sz="2400" b="0" dirty="0" smtClean="0">
                <a:solidFill>
                  <a:prstClr val="white"/>
                </a:solidFill>
                <a:cs typeface="Times New Roman" pitchFamily="18" charset="0"/>
              </a:rPr>
              <a:t>Future traffic without the existence of the project (After 5 years).</a:t>
            </a:r>
            <a:br>
              <a:rPr lang="en-US" sz="2400" b="0" dirty="0" smtClean="0">
                <a:solidFill>
                  <a:prstClr val="white"/>
                </a:solidFill>
                <a:cs typeface="Times New Roman" pitchFamily="18" charset="0"/>
              </a:rPr>
            </a:br>
            <a:endParaRPr lang="en-US" sz="2400" b="0" dirty="0" smtClean="0">
              <a:solidFill>
                <a:prstClr val="white"/>
              </a:solidFill>
              <a:cs typeface="Times New Roman" pitchFamily="18" charset="0"/>
            </a:endParaRPr>
          </a:p>
          <a:p>
            <a:pPr algn="l" rtl="0" fontAlgn="auto">
              <a:spcAft>
                <a:spcPts val="0"/>
              </a:spcAft>
              <a:buClr>
                <a:srgbClr val="6EA0B0"/>
              </a:buClr>
              <a:buFont typeface="Wingdings" pitchFamily="2" charset="2"/>
              <a:buChar char="Ø"/>
            </a:pPr>
            <a:r>
              <a:rPr lang="en-US" sz="2400" b="0" dirty="0">
                <a:solidFill>
                  <a:prstClr val="white"/>
                </a:solidFill>
                <a:cs typeface="Times New Roman" pitchFamily="18" charset="0"/>
              </a:rPr>
              <a:t>Future traffic </a:t>
            </a:r>
            <a:r>
              <a:rPr lang="en-US" sz="2400" b="0" dirty="0" smtClean="0">
                <a:solidFill>
                  <a:prstClr val="white"/>
                </a:solidFill>
                <a:cs typeface="Times New Roman" pitchFamily="18" charset="0"/>
              </a:rPr>
              <a:t>with </a:t>
            </a:r>
            <a:r>
              <a:rPr lang="en-US" sz="2400" b="0" dirty="0">
                <a:solidFill>
                  <a:prstClr val="white"/>
                </a:solidFill>
                <a:cs typeface="Times New Roman" pitchFamily="18" charset="0"/>
              </a:rPr>
              <a:t>the existence of the </a:t>
            </a:r>
            <a:r>
              <a:rPr lang="en-US" sz="2400" b="0" dirty="0" smtClean="0">
                <a:solidFill>
                  <a:prstClr val="white"/>
                </a:solidFill>
                <a:cs typeface="Times New Roman" pitchFamily="18" charset="0"/>
              </a:rPr>
              <a:t>project (Phase I).</a:t>
            </a:r>
            <a:br>
              <a:rPr lang="en-US" sz="2400" b="0" dirty="0" smtClean="0">
                <a:solidFill>
                  <a:prstClr val="white"/>
                </a:solidFill>
                <a:cs typeface="Times New Roman" pitchFamily="18" charset="0"/>
              </a:rPr>
            </a:br>
            <a:endParaRPr lang="en-US" sz="2400" b="0" dirty="0" smtClean="0">
              <a:solidFill>
                <a:prstClr val="white"/>
              </a:solidFill>
              <a:cs typeface="Times New Roman" pitchFamily="18" charset="0"/>
            </a:endParaRPr>
          </a:p>
          <a:p>
            <a:pPr algn="l" rtl="0" fontAlgn="auto">
              <a:spcAft>
                <a:spcPts val="0"/>
              </a:spcAft>
              <a:buClr>
                <a:srgbClr val="6EA0B0"/>
              </a:buClr>
              <a:buFont typeface="Wingdings" pitchFamily="2" charset="2"/>
              <a:buChar char="Ø"/>
            </a:pPr>
            <a:r>
              <a:rPr lang="en-US" sz="2400" b="0" dirty="0">
                <a:solidFill>
                  <a:prstClr val="white"/>
                </a:solidFill>
                <a:cs typeface="Times New Roman" pitchFamily="18" charset="0"/>
              </a:rPr>
              <a:t>Future traffic </a:t>
            </a:r>
            <a:r>
              <a:rPr lang="en-US" sz="2400" b="0" dirty="0" smtClean="0">
                <a:solidFill>
                  <a:prstClr val="white"/>
                </a:solidFill>
                <a:cs typeface="Times New Roman" pitchFamily="18" charset="0"/>
              </a:rPr>
              <a:t>with the </a:t>
            </a:r>
            <a:r>
              <a:rPr lang="en-US" sz="2400" b="0" dirty="0">
                <a:solidFill>
                  <a:prstClr val="white"/>
                </a:solidFill>
                <a:cs typeface="Times New Roman" pitchFamily="18" charset="0"/>
              </a:rPr>
              <a:t>existence of the </a:t>
            </a:r>
            <a:r>
              <a:rPr lang="en-US" sz="2400" b="0" dirty="0" smtClean="0">
                <a:solidFill>
                  <a:prstClr val="white"/>
                </a:solidFill>
                <a:cs typeface="Times New Roman" pitchFamily="18" charset="0"/>
              </a:rPr>
              <a:t>project (Phase II).</a:t>
            </a:r>
          </a:p>
        </p:txBody>
      </p:sp>
    </p:spTree>
    <p:extLst>
      <p:ext uri="{BB962C8B-B14F-4D97-AF65-F5344CB8AC3E}">
        <p14:creationId xmlns:p14="http://schemas.microsoft.com/office/powerpoint/2010/main" val="1143800647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7772400" cy="2362200"/>
          </a:xfrm>
          <a:noFill/>
          <a:ln/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traffic (Intersections) :</a:t>
            </a:r>
            <a:b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>
              <a:lnSpc>
                <a:spcPct val="150000"/>
              </a:lnSpc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(#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1) Al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Ghawi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Intersection (Signalized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Main Problem : Through movement in the EB direction</a:t>
            </a:r>
          </a:p>
          <a:p>
            <a:pPr marL="537210" lvl="1" indent="0" algn="l" rtl="0">
              <a:lnSpc>
                <a:spcPct val="150000"/>
              </a:lnSpc>
              <a:buNone/>
            </a:pP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259274"/>
              </p:ext>
            </p:extLst>
          </p:nvPr>
        </p:nvGraphicFramePr>
        <p:xfrm>
          <a:off x="1600200" y="3636456"/>
          <a:ext cx="6172200" cy="284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1047"/>
                <a:gridCol w="949199"/>
                <a:gridCol w="1031048"/>
                <a:gridCol w="1110453"/>
                <a:gridCol w="1110453"/>
              </a:tblGrid>
              <a:tr h="334050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Future Traffic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Level of Service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4872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EB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WB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NB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SB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2526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Without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 the existence of the project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C~F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D~E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8260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C~F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D~E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8260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D~F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D~E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7197501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7772400" cy="1828800"/>
          </a:xfrm>
          <a:noFill/>
          <a:ln/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traffic (Intersections) :</a:t>
            </a:r>
            <a:b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>
              <a:lnSpc>
                <a:spcPct val="150000"/>
              </a:lnSpc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(#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1) Al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Ghawi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Intersection (Signalized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Adjustment of signal timing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>
              <a:lnSpc>
                <a:spcPct val="150000"/>
              </a:lnSpc>
              <a:buNone/>
            </a:pP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212872"/>
              </p:ext>
            </p:extLst>
          </p:nvPr>
        </p:nvGraphicFramePr>
        <p:xfrm>
          <a:off x="1600200" y="3636456"/>
          <a:ext cx="6172200" cy="284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1047"/>
                <a:gridCol w="949199"/>
                <a:gridCol w="1031048"/>
                <a:gridCol w="1110453"/>
                <a:gridCol w="1110453"/>
              </a:tblGrid>
              <a:tr h="334050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Future Traffic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Level of Service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4872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EB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WB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NB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SB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2526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Without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 the existence of the project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</a:rPr>
                        <a:t>D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C~E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D~E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E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8260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</a:rPr>
                        <a:t>D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C~E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D~E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E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8260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</a:rPr>
                        <a:t>D~E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D~E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D~E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E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752600" y="3203308"/>
            <a:ext cx="5791200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US" sz="1800" dirty="0" smtClean="0">
                <a:latin typeface="+mj-lt"/>
                <a:cs typeface="Times New Roman" pitchFamily="18" charset="0"/>
              </a:rPr>
              <a:t>LOS Results after improvement</a:t>
            </a:r>
            <a:endParaRPr lang="en-US" sz="1800" dirty="0">
              <a:latin typeface="+mj-lt"/>
              <a:cs typeface="Times New Roman" pitchFamily="18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9354032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7315200" cy="1295400"/>
          </a:xfrm>
          <a:noFill/>
          <a:ln/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traffic (Intersections) :</a:t>
            </a:r>
            <a:b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>
              <a:lnSpc>
                <a:spcPct val="150000"/>
              </a:lnSpc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(#2) Al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Hesbeh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Roundabout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736287"/>
              </p:ext>
            </p:extLst>
          </p:nvPr>
        </p:nvGraphicFramePr>
        <p:xfrm>
          <a:off x="762000" y="2831574"/>
          <a:ext cx="7696199" cy="3340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2198"/>
                <a:gridCol w="1066800"/>
                <a:gridCol w="990600"/>
                <a:gridCol w="1066802"/>
                <a:gridCol w="1009716"/>
                <a:gridCol w="1200083"/>
              </a:tblGrid>
              <a:tr h="409878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Future Traffic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v/c Ratio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8450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EB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WB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NB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SB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65480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Without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 the existence of the project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Up 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0.44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0.21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0.20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0.14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37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L 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0.53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0.25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0.25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0.17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84505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Up 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0.58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0.23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0.23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0.15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06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L 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0.69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0.28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0.28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0.18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4061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Up 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0.81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0.26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0.29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0.15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277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L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 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0.97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0.32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0.37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0.19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05042007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931243"/>
              </p:ext>
            </p:extLst>
          </p:nvPr>
        </p:nvGraphicFramePr>
        <p:xfrm>
          <a:off x="838202" y="2831574"/>
          <a:ext cx="7238998" cy="32644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11721"/>
                <a:gridCol w="1113258"/>
                <a:gridCol w="1209253"/>
                <a:gridCol w="1302383"/>
                <a:gridCol w="1302383"/>
              </a:tblGrid>
              <a:tr h="386778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Future Traffic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Level of Service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EB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WB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NB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SB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07130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Without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 the existence of the project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B~C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B~C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745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B~C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B~C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745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B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C~E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B~E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143000"/>
            <a:ext cx="7315200" cy="1295400"/>
          </a:xfrm>
          <a:prstGeom prst="rect">
            <a:avLst/>
          </a:prstGeom>
          <a:noFill/>
          <a:ln/>
        </p:spPr>
        <p:txBody>
          <a:bodyPr vert="horz" anchor="t">
            <a:normAutofit fontScale="92500" lnSpcReduction="20000"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auto">
              <a:spcAft>
                <a:spcPts val="0"/>
              </a:spcAft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Analysis of the future traffic (Intersections) :</a:t>
            </a:r>
            <a:br>
              <a:rPr lang="en-US" sz="26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 fontAlgn="auto">
              <a:lnSpc>
                <a:spcPct val="150000"/>
              </a:lnSpc>
              <a:spcAft>
                <a:spcPts val="0"/>
              </a:spcAft>
              <a:buFont typeface="Verdana"/>
              <a:buNone/>
            </a:pPr>
            <a:r>
              <a:rPr lang="en-US" b="0" u="sng" dirty="0" smtClean="0">
                <a:latin typeface="Times New Roman" pitchFamily="18" charset="0"/>
                <a:cs typeface="Times New Roman" pitchFamily="18" charset="0"/>
              </a:rPr>
              <a:t>(#3) Al </a:t>
            </a:r>
            <a:r>
              <a:rPr lang="en-US" b="0" u="sng" dirty="0" err="1" smtClean="0">
                <a:latin typeface="Times New Roman" pitchFamily="18" charset="0"/>
                <a:cs typeface="Times New Roman" pitchFamily="18" charset="0"/>
              </a:rPr>
              <a:t>Maslakh</a:t>
            </a:r>
            <a:r>
              <a:rPr lang="en-US" b="0" u="sng" dirty="0" smtClean="0">
                <a:latin typeface="Times New Roman" pitchFamily="18" charset="0"/>
                <a:cs typeface="Times New Roman" pitchFamily="18" charset="0"/>
              </a:rPr>
              <a:t> Intersection</a:t>
            </a:r>
            <a:endParaRPr lang="en-US" b="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12299320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7315200" cy="1447800"/>
          </a:xfrm>
          <a:noFill/>
          <a:ln/>
        </p:spPr>
        <p:txBody>
          <a:bodyPr>
            <a:normAutofit lnSpcReduction="10000"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traffic (Intersections) :</a:t>
            </a:r>
            <a:b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(#4) Balata – Al Quds Intersection (Signalized)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965884"/>
              </p:ext>
            </p:extLst>
          </p:nvPr>
        </p:nvGraphicFramePr>
        <p:xfrm>
          <a:off x="838202" y="2831574"/>
          <a:ext cx="7238998" cy="32644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11721"/>
                <a:gridCol w="1113258"/>
                <a:gridCol w="1209253"/>
                <a:gridCol w="1302383"/>
                <a:gridCol w="1302383"/>
              </a:tblGrid>
              <a:tr h="386778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Future Traffic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Level of Service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EB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WB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NB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SB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07130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Without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 the existence of the project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D~F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NA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C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745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D~F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NA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C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745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D~F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NA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C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32862760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282907"/>
              </p:ext>
            </p:extLst>
          </p:nvPr>
        </p:nvGraphicFramePr>
        <p:xfrm>
          <a:off x="1600201" y="3657600"/>
          <a:ext cx="6172199" cy="2789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1046"/>
                <a:gridCol w="949199"/>
                <a:gridCol w="1031048"/>
                <a:gridCol w="1110453"/>
                <a:gridCol w="1110453"/>
              </a:tblGrid>
              <a:tr h="325022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Future Traffic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Level of Service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8420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EB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WB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NB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SB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0025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Without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 the existence of the project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B~D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B~C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668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C~F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B~D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668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B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D~F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7772400" cy="2362200"/>
          </a:xfrm>
          <a:noFill/>
          <a:ln/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traffic (Intersections) :</a:t>
            </a:r>
            <a:b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>
              <a:lnSpc>
                <a:spcPct val="150000"/>
              </a:lnSpc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(#5)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Beit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Furik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Intersection (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Unsignalized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rtl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Main Problem 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(At the beginning of phase I of the project) NB direction and left-turn movement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EB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direction.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50158617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7772400" cy="2209800"/>
          </a:xfrm>
          <a:noFill/>
          <a:ln/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traffic (Intersections) :</a:t>
            </a:r>
            <a:b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>
              <a:lnSpc>
                <a:spcPct val="150000"/>
              </a:lnSpc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(#5)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Beit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Furik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Intersection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Unsignalized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: Design a traffic signal for the intersection with the start of phase I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>
              <a:lnSpc>
                <a:spcPct val="150000"/>
              </a:lnSpc>
              <a:buNone/>
            </a:pP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489943"/>
              </p:ext>
            </p:extLst>
          </p:nvPr>
        </p:nvGraphicFramePr>
        <p:xfrm>
          <a:off x="1600200" y="3973260"/>
          <a:ext cx="6172200" cy="1894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1047"/>
                <a:gridCol w="949199"/>
                <a:gridCol w="1031048"/>
                <a:gridCol w="1110453"/>
                <a:gridCol w="1110453"/>
              </a:tblGrid>
              <a:tr h="334050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Future Traffic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Level of Service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4872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EB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WB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NB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SB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8260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D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D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8260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E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D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D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752600" y="3508108"/>
            <a:ext cx="5791200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US" sz="1800" dirty="0" smtClean="0">
                <a:solidFill>
                  <a:prstClr val="white"/>
                </a:solidFill>
                <a:latin typeface="Century Gothic"/>
                <a:cs typeface="Times New Roman" pitchFamily="18" charset="0"/>
              </a:rPr>
              <a:t>LOS Results after improvement</a:t>
            </a:r>
            <a:endParaRPr lang="en-US" sz="1800" dirty="0">
              <a:solidFill>
                <a:prstClr val="white"/>
              </a:solidFill>
              <a:latin typeface="Century Gothic"/>
              <a:cs typeface="Times New Roman" pitchFamily="18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58664003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0"/>
            <a:ext cx="8229600" cy="3733800"/>
          </a:xfrm>
          <a:noFill/>
          <a:ln/>
        </p:spPr>
        <p:txBody>
          <a:bodyPr>
            <a:normAutofit/>
          </a:bodyPr>
          <a:lstStyle/>
          <a:p>
            <a:pPr algn="ctr" rtl="0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Introduction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301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7772400" cy="1219200"/>
          </a:xfrm>
          <a:noFill/>
          <a:ln/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traffic (Intersections) :</a:t>
            </a:r>
            <a:b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>
              <a:lnSpc>
                <a:spcPct val="150000"/>
              </a:lnSpc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(#5)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Beit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Furik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Intersection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Unsignalized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37210" lvl="1" indent="0" algn="l" rtl="0">
              <a:lnSpc>
                <a:spcPct val="150000"/>
              </a:lnSpc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>
              <a:lnSpc>
                <a:spcPct val="150000"/>
              </a:lnSpc>
              <a:buNone/>
            </a:pP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230" y="2667000"/>
            <a:ext cx="6592570" cy="3971925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445770938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343016"/>
              </p:ext>
            </p:extLst>
          </p:nvPr>
        </p:nvGraphicFramePr>
        <p:xfrm>
          <a:off x="1447800" y="3657600"/>
          <a:ext cx="6172200" cy="28956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1047"/>
                <a:gridCol w="949199"/>
                <a:gridCol w="1031048"/>
                <a:gridCol w="1110453"/>
                <a:gridCol w="1110453"/>
              </a:tblGrid>
              <a:tr h="343079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Future Traffic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Level of Service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0554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EB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WB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NB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SB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5026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Without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 the existence of the project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A~C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A~C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9835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A~F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A~D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9835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A~F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A~F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143000"/>
            <a:ext cx="7772400" cy="2362200"/>
          </a:xfrm>
          <a:prstGeom prst="rect">
            <a:avLst/>
          </a:prstGeom>
          <a:noFill/>
          <a:ln/>
        </p:spPr>
        <p:txBody>
          <a:bodyPr vert="horz" anchor="t">
            <a:normAutofit fontScale="85000" lnSpcReduction="10000"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auto">
              <a:spcAft>
                <a:spcPts val="0"/>
              </a:spcAft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Analysis of the future traffic (Intersections) :</a:t>
            </a:r>
            <a:br>
              <a:rPr lang="en-US" sz="26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 fontAlgn="auto">
              <a:lnSpc>
                <a:spcPct val="150000"/>
              </a:lnSpc>
              <a:spcAft>
                <a:spcPts val="0"/>
              </a:spcAft>
              <a:buFont typeface="Verdana"/>
              <a:buNone/>
            </a:pPr>
            <a:r>
              <a:rPr lang="en-US" b="0" u="sng" dirty="0" smtClean="0">
                <a:latin typeface="Times New Roman" pitchFamily="18" charset="0"/>
                <a:cs typeface="Times New Roman" pitchFamily="18" charset="0"/>
              </a:rPr>
              <a:t>(#6) Salem Intersection (</a:t>
            </a:r>
            <a:r>
              <a:rPr lang="en-US" b="0" u="sng" dirty="0" err="1" smtClean="0">
                <a:latin typeface="Times New Roman" pitchFamily="18" charset="0"/>
                <a:cs typeface="Times New Roman" pitchFamily="18" charset="0"/>
              </a:rPr>
              <a:t>Unsignalized</a:t>
            </a:r>
            <a:r>
              <a:rPr lang="en-US" b="0" u="sng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rtl="0" fontAlgn="auto">
              <a:lnSpc>
                <a:spcPct val="150000"/>
              </a:lnSpc>
              <a:spcAft>
                <a:spcPts val="0"/>
              </a:spcAft>
            </a:pP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Main Problem : (At the beginning of phase I of the project) Left-turn movement in the EB and WB directions.</a:t>
            </a:r>
            <a:endParaRPr lang="en-US" b="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12977613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39460"/>
              </p:ext>
            </p:extLst>
          </p:nvPr>
        </p:nvGraphicFramePr>
        <p:xfrm>
          <a:off x="1905000" y="4495800"/>
          <a:ext cx="5715000" cy="2057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5044"/>
                <a:gridCol w="878888"/>
                <a:gridCol w="954674"/>
                <a:gridCol w="1028197"/>
                <a:gridCol w="1028197"/>
              </a:tblGrid>
              <a:tr h="360243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Future Traffic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Level of Service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2583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EB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WB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NB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SB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28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C~E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C~E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A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4303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Phase </a:t>
                      </a: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II</a:t>
                      </a:r>
                      <a:b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</a:b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(Signalized)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C~E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D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066800"/>
            <a:ext cx="7924800" cy="2895600"/>
          </a:xfrm>
          <a:prstGeom prst="rect">
            <a:avLst/>
          </a:prstGeom>
          <a:noFill/>
          <a:ln/>
        </p:spPr>
        <p:txBody>
          <a:bodyPr vert="horz" anchor="t">
            <a:noAutofit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auto">
              <a:spcAft>
                <a:spcPts val="0"/>
              </a:spcAft>
              <a:buClr>
                <a:srgbClr val="6EA0B0"/>
              </a:buClr>
            </a:pPr>
            <a:r>
              <a:rPr lang="en-U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Analysis of the future traffic (Intersections) :</a:t>
            </a:r>
            <a:br>
              <a:rPr lang="en-U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2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 fontAlgn="auto">
              <a:lnSpc>
                <a:spcPct val="150000"/>
              </a:lnSpc>
              <a:spcAft>
                <a:spcPts val="0"/>
              </a:spcAft>
              <a:buClr>
                <a:srgbClr val="6EA0B0"/>
              </a:buClr>
              <a:buFont typeface="Verdana"/>
              <a:buNone/>
            </a:pPr>
            <a:r>
              <a:rPr lang="en-US" sz="2200" b="0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(#6) Salem Intersection (</a:t>
            </a:r>
            <a:r>
              <a:rPr lang="en-US" sz="2200" b="0" u="sng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Unsignalized</a:t>
            </a:r>
            <a:r>
              <a:rPr lang="en-US" sz="2200" b="0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rtl="0" fontAlgn="auto">
              <a:lnSpc>
                <a:spcPct val="150000"/>
              </a:lnSpc>
              <a:spcAft>
                <a:spcPts val="0"/>
              </a:spcAft>
              <a:buClr>
                <a:srgbClr val="6EA0B0"/>
              </a:buClr>
            </a:pPr>
            <a:r>
              <a:rPr lang="en-US" sz="22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Solution : - Separating the left-turn </a:t>
            </a:r>
            <a:r>
              <a:rPr lang="en-US" sz="22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movement in the EB </a:t>
            </a:r>
            <a:r>
              <a:rPr lang="en-US" sz="22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sz="22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             WB directions.</a:t>
            </a:r>
            <a:br>
              <a:rPr lang="en-US" sz="22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b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           - Design a traffic signal with the start of phase II.</a:t>
            </a:r>
            <a:endParaRPr lang="en-US" sz="2200" b="0" u="sng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4041508"/>
            <a:ext cx="5791200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US" sz="1800" dirty="0" smtClean="0">
                <a:solidFill>
                  <a:prstClr val="white"/>
                </a:solidFill>
                <a:latin typeface="Century Gothic"/>
                <a:cs typeface="Times New Roman" pitchFamily="18" charset="0"/>
              </a:rPr>
              <a:t>LOS Results after improvement</a:t>
            </a:r>
            <a:endParaRPr lang="en-US" sz="1800" dirty="0">
              <a:solidFill>
                <a:prstClr val="white"/>
              </a:solidFill>
              <a:latin typeface="Century Gothic"/>
              <a:cs typeface="Times New Roman" pitchFamily="18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92639908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066800"/>
            <a:ext cx="7924800" cy="2895600"/>
          </a:xfrm>
          <a:prstGeom prst="rect">
            <a:avLst/>
          </a:prstGeom>
          <a:noFill/>
          <a:ln/>
        </p:spPr>
        <p:txBody>
          <a:bodyPr vert="horz" anchor="t">
            <a:noAutofit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auto">
              <a:spcAft>
                <a:spcPts val="0"/>
              </a:spcAft>
              <a:buClr>
                <a:srgbClr val="6EA0B0"/>
              </a:buClr>
            </a:pPr>
            <a:r>
              <a:rPr lang="en-U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Analysis of the future traffic (Intersections) :</a:t>
            </a:r>
            <a:br>
              <a:rPr lang="en-U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2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 fontAlgn="auto">
              <a:lnSpc>
                <a:spcPct val="150000"/>
              </a:lnSpc>
              <a:spcAft>
                <a:spcPts val="0"/>
              </a:spcAft>
              <a:buClr>
                <a:srgbClr val="6EA0B0"/>
              </a:buClr>
              <a:buFont typeface="Verdana"/>
              <a:buNone/>
            </a:pPr>
            <a:r>
              <a:rPr lang="en-US" sz="2200" b="0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(#6) Salem Intersection (</a:t>
            </a:r>
            <a:r>
              <a:rPr lang="en-US" sz="2200" b="0" u="sng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Unsignalized</a:t>
            </a:r>
            <a:r>
              <a:rPr lang="en-US" sz="2200" b="0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200" b="0" u="sng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873" y="2499360"/>
            <a:ext cx="6303527" cy="423708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81554342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690945"/>
              </p:ext>
            </p:extLst>
          </p:nvPr>
        </p:nvGraphicFramePr>
        <p:xfrm>
          <a:off x="533400" y="2133600"/>
          <a:ext cx="8153401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2212361"/>
                <a:gridCol w="1389245"/>
                <a:gridCol w="1208121"/>
                <a:gridCol w="1362473"/>
                <a:gridCol w="871701"/>
                <a:gridCol w="1109500"/>
              </a:tblGrid>
              <a:tr h="414137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Link Name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Status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Direction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LOS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9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Without the existence of the project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Phase I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Phase II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75067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Sulaiman Al-Nabulsi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Two-Lane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Two-Way 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75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Directional 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75067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Al-Zoyoot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Multi- Lane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1   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←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75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2   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→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75067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Al-Hesbeh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Multi- Lane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1   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←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578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2   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→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63364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Jamal Abdul Nasser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Multi- Lane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1   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⤶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4141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Dir. 2   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⤴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Evaluations &amp; Suggested Actions</a:t>
            </a:r>
            <a:endParaRPr lang="en-US" sz="36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7200" y="1066800"/>
            <a:ext cx="7924800" cy="2895600"/>
          </a:xfrm>
          <a:prstGeom prst="rect">
            <a:avLst/>
          </a:prstGeom>
          <a:noFill/>
          <a:ln/>
        </p:spPr>
        <p:txBody>
          <a:bodyPr vert="horz" anchor="t">
            <a:noAutofit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auto">
              <a:spcAft>
                <a:spcPts val="0"/>
              </a:spcAft>
              <a:buClr>
                <a:srgbClr val="6EA0B0"/>
              </a:buClr>
            </a:pPr>
            <a:r>
              <a:rPr lang="en-U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Analysis of the future traffic </a:t>
            </a:r>
            <a:r>
              <a:rPr lang="en-U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(Links</a:t>
            </a:r>
            <a:r>
              <a:rPr lang="en-U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) :</a:t>
            </a:r>
            <a:br>
              <a:rPr lang="en-U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2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7210" lvl="1" indent="0" algn="l" rtl="0" fontAlgn="auto">
              <a:lnSpc>
                <a:spcPct val="150000"/>
              </a:lnSpc>
              <a:spcAft>
                <a:spcPts val="0"/>
              </a:spcAft>
              <a:buClr>
                <a:srgbClr val="6EA0B0"/>
              </a:buClr>
              <a:buFont typeface="Verdana"/>
              <a:buNone/>
            </a:pPr>
            <a:endParaRPr lang="en-US" sz="2200" b="0" u="sng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518562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0"/>
            <a:ext cx="8686800" cy="3733800"/>
          </a:xfrm>
          <a:noFill/>
          <a:ln/>
        </p:spPr>
        <p:txBody>
          <a:bodyPr>
            <a:normAutofit/>
          </a:bodyPr>
          <a:lstStyle/>
          <a:p>
            <a:pPr algn="ctr" rtl="0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Conclusion and Recommendations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68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8160" y="1681766"/>
            <a:ext cx="8305800" cy="4871434"/>
          </a:xfrm>
          <a:prstGeom prst="rect">
            <a:avLst/>
          </a:prstGeom>
          <a:noFill/>
          <a:ln/>
        </p:spPr>
        <p:txBody>
          <a:bodyPr vert="horz" anchor="t">
            <a:normAutofit lnSpcReduction="10000"/>
          </a:bodyPr>
          <a:lstStyle>
            <a:lvl1pPr marL="448056" indent="-38404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r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r" rtl="1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0" dirty="0"/>
              <a:t>The importance of transportation impact studies</a:t>
            </a:r>
            <a:r>
              <a:rPr lang="en-US" sz="2400" b="0" dirty="0" smtClean="0"/>
              <a:t>.</a:t>
            </a:r>
            <a:br>
              <a:rPr lang="en-US" sz="2400" b="0" dirty="0" smtClean="0"/>
            </a:br>
            <a:endParaRPr lang="en-US" sz="2400" b="0" dirty="0"/>
          </a:p>
          <a:p>
            <a:pPr algn="l" rtl="0">
              <a:buFont typeface="Wingdings" pitchFamily="2" charset="2"/>
              <a:buChar char="Ø"/>
            </a:pPr>
            <a:r>
              <a:rPr lang="en-US" sz="2400" b="0" dirty="0" smtClean="0"/>
              <a:t>Periodic </a:t>
            </a:r>
            <a:r>
              <a:rPr lang="en-US" sz="2400" b="0" dirty="0"/>
              <a:t>traffic volume counting at the major intersections and </a:t>
            </a:r>
            <a:r>
              <a:rPr lang="en-US" sz="2400" b="0" dirty="0"/>
              <a:t>links </a:t>
            </a:r>
            <a:r>
              <a:rPr lang="en-US" sz="2400" b="0" dirty="0">
                <a:sym typeface="Wingdings" panose="05000000000000000000" pitchFamily="2" charset="2"/>
              </a:rPr>
              <a:t> Accurate </a:t>
            </a:r>
            <a:r>
              <a:rPr lang="en-US" sz="2400" b="0" dirty="0" smtClean="0">
                <a:sym typeface="Wingdings" panose="05000000000000000000" pitchFamily="2" charset="2"/>
              </a:rPr>
              <a:t>value for the growth rate.</a:t>
            </a:r>
            <a:br>
              <a:rPr lang="en-US" sz="2400" b="0" dirty="0" smtClean="0">
                <a:sym typeface="Wingdings" panose="05000000000000000000" pitchFamily="2" charset="2"/>
              </a:rPr>
            </a:br>
            <a:endParaRPr lang="en-US" sz="2400" b="0" dirty="0"/>
          </a:p>
          <a:p>
            <a:pPr algn="l" rtl="0">
              <a:buFont typeface="Wingdings" pitchFamily="2" charset="2"/>
              <a:buChar char="Ø"/>
            </a:pPr>
            <a:r>
              <a:rPr lang="en-US" sz="2400" b="0" dirty="0"/>
              <a:t>E</a:t>
            </a:r>
            <a:r>
              <a:rPr lang="en-US" sz="2400" b="0" dirty="0" smtClean="0"/>
              <a:t>xtensive </a:t>
            </a:r>
            <a:r>
              <a:rPr lang="en-US" sz="2400" b="0" dirty="0"/>
              <a:t>studies on local trip generation </a:t>
            </a:r>
            <a:r>
              <a:rPr lang="en-US" sz="2400" b="0" dirty="0" smtClean="0"/>
              <a:t>rates </a:t>
            </a:r>
            <a:r>
              <a:rPr lang="en-US" sz="2400" b="0" dirty="0" smtClean="0">
                <a:sym typeface="Wingdings" panose="05000000000000000000" pitchFamily="2" charset="2"/>
              </a:rPr>
              <a:t> Estimate the </a:t>
            </a:r>
            <a:r>
              <a:rPr lang="en-US" sz="2400" b="0" dirty="0" smtClean="0"/>
              <a:t>generated </a:t>
            </a:r>
            <a:r>
              <a:rPr lang="en-US" sz="2400" b="0" dirty="0"/>
              <a:t>traffic with values very close to the reality </a:t>
            </a:r>
            <a:r>
              <a:rPr lang="en-US" sz="2400" b="0" dirty="0" smtClean="0"/>
              <a:t/>
            </a:r>
            <a:br>
              <a:rPr lang="en-US" sz="2400" b="0" dirty="0" smtClean="0"/>
            </a:br>
            <a:endParaRPr lang="en-US" sz="2400" b="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b="0" dirty="0" smtClean="0"/>
              <a:t>Consider </a:t>
            </a:r>
            <a:r>
              <a:rPr lang="en-US" sz="2400" b="0" dirty="0"/>
              <a:t>more expensive, large-scale studies and actions in the future.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Conclusion &amp; Recommendations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1667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d\Desktop\thank_you_comment_graphic_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Project Description:</a:t>
            </a:r>
            <a:endParaRPr lang="en-US" sz="3200" i="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1880176"/>
            <a:ext cx="8458200" cy="4825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3"/>
          <p:cNvSpPr/>
          <p:nvPr/>
        </p:nvSpPr>
        <p:spPr>
          <a:xfrm>
            <a:off x="762000" y="1219200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eaLnBrk="1" hangingPunct="1"/>
            <a:r>
              <a:rPr lang="en-US" sz="3200" dirty="0" smtClean="0">
                <a:solidFill>
                  <a:schemeClr val="tx2"/>
                </a:solidFill>
                <a:ea typeface="+mj-ea"/>
                <a:cs typeface="Times New Roman" pitchFamily="18" charset="0"/>
              </a:rPr>
              <a:t>Location:</a:t>
            </a:r>
            <a:endParaRPr lang="ar-SA" sz="3200" dirty="0">
              <a:solidFill>
                <a:schemeClr val="tx2"/>
              </a:solidFill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55022" y="1219200"/>
            <a:ext cx="22849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eaLnBrk="1" hangingPunct="1"/>
            <a:r>
              <a:rPr lang="en-US" sz="3200" dirty="0" smtClean="0">
                <a:solidFill>
                  <a:schemeClr val="tx2"/>
                </a:solidFill>
                <a:ea typeface="+mj-ea"/>
                <a:cs typeface="Times New Roman" pitchFamily="18" charset="0"/>
              </a:rPr>
              <a:t>Study Area:</a:t>
            </a:r>
            <a:endParaRPr lang="ar-SA" sz="3200" dirty="0">
              <a:solidFill>
                <a:schemeClr val="tx2"/>
              </a:solidFill>
              <a:ea typeface="+mj-ea"/>
              <a:cs typeface="Times New Roman" pitchFamily="18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Project Description:</a:t>
            </a:r>
            <a:endParaRPr lang="en-US" sz="3200" i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762" b="49705"/>
          <a:stretch/>
        </p:blipFill>
        <p:spPr>
          <a:xfrm>
            <a:off x="152400" y="2389632"/>
            <a:ext cx="6172200" cy="4163568"/>
          </a:xfrm>
          <a:prstGeom prst="rect">
            <a:avLst/>
          </a:prstGeom>
          <a:effectLst/>
        </p:spPr>
      </p:pic>
      <p:sp>
        <p:nvSpPr>
          <p:cNvPr id="15" name="Rectangle 3"/>
          <p:cNvSpPr>
            <a:spLocks noGrp="1" noChangeArrowheads="1"/>
          </p:cNvSpPr>
          <p:nvPr>
            <p:ph idx="1"/>
          </p:nvPr>
        </p:nvSpPr>
        <p:spPr>
          <a:xfrm>
            <a:off x="6248400" y="3733800"/>
            <a:ext cx="3048000" cy="2996625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sz="1800" dirty="0" err="1" smtClean="0"/>
              <a:t>Sulaiman</a:t>
            </a:r>
            <a:r>
              <a:rPr lang="en-US" sz="1800" dirty="0" smtClean="0"/>
              <a:t> Al </a:t>
            </a:r>
            <a:r>
              <a:rPr lang="en-US" sz="1800" dirty="0" err="1" smtClean="0"/>
              <a:t>Nabulsi</a:t>
            </a:r>
            <a:r>
              <a:rPr lang="en-US" sz="1800" dirty="0" smtClean="0"/>
              <a:t> Street</a:t>
            </a:r>
          </a:p>
          <a:p>
            <a:pPr algn="l" rtl="0">
              <a:lnSpc>
                <a:spcPct val="150000"/>
              </a:lnSpc>
            </a:pPr>
            <a:r>
              <a:rPr lang="en-US" sz="1800" dirty="0" smtClean="0"/>
              <a:t>Al </a:t>
            </a:r>
            <a:r>
              <a:rPr lang="en-US" sz="1800" dirty="0" err="1" smtClean="0"/>
              <a:t>Zoyoot</a:t>
            </a:r>
            <a:r>
              <a:rPr lang="en-US" sz="1800" dirty="0" smtClean="0"/>
              <a:t> Street</a:t>
            </a:r>
          </a:p>
          <a:p>
            <a:pPr algn="l" rtl="0"/>
            <a:r>
              <a:rPr lang="en-US" sz="1800" dirty="0" smtClean="0"/>
              <a:t>Al </a:t>
            </a:r>
            <a:r>
              <a:rPr lang="en-US" sz="1800" dirty="0" err="1" smtClean="0"/>
              <a:t>Hesbeh</a:t>
            </a:r>
            <a:r>
              <a:rPr lang="en-US" sz="1800" dirty="0" smtClean="0"/>
              <a:t> Street</a:t>
            </a:r>
          </a:p>
          <a:p>
            <a:pPr algn="l" rtl="0"/>
            <a:r>
              <a:rPr lang="en-US" sz="1800" dirty="0" smtClean="0"/>
              <a:t>Jamal Abdul-Nasser Street</a:t>
            </a:r>
            <a:endParaRPr lang="en-US" sz="1800" dirty="0"/>
          </a:p>
          <a:p>
            <a:pPr algn="l" rtl="0"/>
            <a:endParaRPr lang="en-US" sz="1800" dirty="0" smtClean="0"/>
          </a:p>
          <a:p>
            <a:pPr marL="64008" indent="0" algn="l" rtl="0">
              <a:buNone/>
            </a:pPr>
            <a:endParaRPr lang="en-US" sz="1800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6213988" y="3276600"/>
            <a:ext cx="13298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 eaLnBrk="1" hangingPunct="1"/>
            <a:r>
              <a:rPr lang="en-US" u="sng" dirty="0" smtClean="0">
                <a:ea typeface="+mj-ea"/>
                <a:cs typeface="Times New Roman" pitchFamily="18" charset="0"/>
              </a:rPr>
              <a:t>Links:</a:t>
            </a:r>
            <a:endParaRPr lang="ar-SA" u="sng" dirty="0">
              <a:ea typeface="+mj-ea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1905000"/>
            <a:ext cx="24728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 eaLnBrk="1" hangingPunct="1"/>
            <a:r>
              <a:rPr lang="en-US" u="sng" dirty="0" smtClean="0">
                <a:ea typeface="+mj-ea"/>
                <a:cs typeface="Times New Roman" pitchFamily="18" charset="0"/>
              </a:rPr>
              <a:t>Intersections:</a:t>
            </a:r>
            <a:endParaRPr lang="ar-SA" u="sng" dirty="0"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624645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458200" cy="4724400"/>
          </a:xfrm>
          <a:noFill/>
          <a:ln/>
        </p:spPr>
        <p:txBody>
          <a:bodyPr>
            <a:normAutofit lnSpcReduction="10000"/>
          </a:bodyPr>
          <a:lstStyle/>
          <a:p>
            <a:pPr algn="just" rtl="0"/>
            <a:r>
              <a:rPr lang="en-US" sz="28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main objective: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Determine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traffic impact of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Industrial Crafting Area Project on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surrounded road network.</a:t>
            </a:r>
          </a:p>
          <a:p>
            <a:pPr marL="64008" indent="0" algn="just" rtl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r>
              <a:rPr lang="en-US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Particular Objectives: </a:t>
            </a:r>
          </a:p>
          <a:p>
            <a:pPr algn="just" rtl="0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Evaluate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traffic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conditions.</a:t>
            </a:r>
          </a:p>
          <a:p>
            <a:pPr algn="just" rtl="0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traffic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developed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by industrial crafting area when it’s completely built.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Evaluation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redesign (geometric and traffic)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road network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intersections and links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the study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area. </a:t>
            </a:r>
            <a:endParaRPr lang="en-US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0"/>
            <a:ext cx="8229600" cy="3733800"/>
          </a:xfrm>
          <a:noFill/>
          <a:ln/>
        </p:spPr>
        <p:txBody>
          <a:bodyPr>
            <a:normAutofit/>
          </a:bodyPr>
          <a:lstStyle/>
          <a:p>
            <a:pPr algn="ctr" rtl="0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Methodology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748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305800" cy="762000"/>
          </a:xfrm>
          <a:noFill/>
          <a:ln/>
        </p:spPr>
        <p:txBody>
          <a:bodyPr>
            <a:normAutofit/>
          </a:bodyPr>
          <a:lstStyle/>
          <a:p>
            <a:pPr algn="just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Collecting Data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5363">
            <a:off x="286765" y="1674703"/>
            <a:ext cx="4969682" cy="359210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32031" t="33333" r="35938" b="20833"/>
          <a:stretch/>
        </p:blipFill>
        <p:spPr>
          <a:xfrm rot="1263844">
            <a:off x="3686132" y="1683066"/>
            <a:ext cx="3124200" cy="33528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32032" t="29166" r="35937" b="25000"/>
          <a:stretch/>
        </p:blipFill>
        <p:spPr>
          <a:xfrm rot="1176312">
            <a:off x="5243065" y="1722357"/>
            <a:ext cx="3124200" cy="33528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28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6880">
            <a:off x="3308332" y="3382619"/>
            <a:ext cx="2648449" cy="376404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  <a:ln/>
        </p:spPr>
        <p:txBody>
          <a:bodyPr/>
          <a:lstStyle/>
          <a:p>
            <a:pPr rtl="0"/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5486"/>
            <a:ext cx="8305800" cy="762000"/>
          </a:xfrm>
          <a:noFill/>
          <a:ln/>
        </p:spPr>
        <p:txBody>
          <a:bodyPr/>
          <a:lstStyle/>
          <a:p>
            <a:pPr algn="l" rtl="0"/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Field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nventory</a:t>
            </a:r>
          </a:p>
          <a:p>
            <a:pPr algn="just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" r="3121"/>
          <a:stretch/>
        </p:blipFill>
        <p:spPr bwMode="auto">
          <a:xfrm>
            <a:off x="3309797" y="1663261"/>
            <a:ext cx="2557603" cy="197782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02" y="1651438"/>
            <a:ext cx="2570867" cy="2042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296" y="1600200"/>
            <a:ext cx="2586304" cy="2085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31" y="4346028"/>
            <a:ext cx="2596769" cy="201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43400"/>
            <a:ext cx="2723267" cy="19855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228600" y="3700046"/>
            <a:ext cx="25088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(#1) Al </a:t>
            </a:r>
            <a:r>
              <a:rPr lang="en-US" sz="1600" dirty="0" err="1"/>
              <a:t>Ghawi</a:t>
            </a:r>
            <a:r>
              <a:rPr lang="en-US" sz="1600" dirty="0"/>
              <a:t> Intersection</a:t>
            </a:r>
            <a:endParaRPr lang="ar-SA" sz="1600" dirty="0"/>
          </a:p>
        </p:txBody>
      </p:sp>
      <p:sp>
        <p:nvSpPr>
          <p:cNvPr id="3" name="Rectangle 2"/>
          <p:cNvSpPr/>
          <p:nvPr/>
        </p:nvSpPr>
        <p:spPr>
          <a:xfrm>
            <a:off x="3276600" y="3700046"/>
            <a:ext cx="26195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(#2) Al </a:t>
            </a:r>
            <a:r>
              <a:rPr lang="en-US" sz="1600" dirty="0" err="1"/>
              <a:t>Hesbeh</a:t>
            </a:r>
            <a:r>
              <a:rPr lang="en-US" sz="1600" dirty="0"/>
              <a:t> Roundabout</a:t>
            </a:r>
            <a:endParaRPr lang="ar-SA" sz="1600" dirty="0"/>
          </a:p>
        </p:txBody>
      </p:sp>
      <p:sp>
        <p:nvSpPr>
          <p:cNvPr id="4" name="Rectangle 3"/>
          <p:cNvSpPr/>
          <p:nvPr/>
        </p:nvSpPr>
        <p:spPr>
          <a:xfrm>
            <a:off x="6376166" y="3700046"/>
            <a:ext cx="26916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(#3) Al </a:t>
            </a:r>
            <a:r>
              <a:rPr lang="en-US" sz="1600" dirty="0" err="1"/>
              <a:t>Maslakh</a:t>
            </a:r>
            <a:r>
              <a:rPr lang="en-US" sz="1600" dirty="0"/>
              <a:t> Intersection</a:t>
            </a:r>
            <a:endParaRPr lang="ar-SA" sz="1600" dirty="0"/>
          </a:p>
        </p:txBody>
      </p:sp>
      <p:sp>
        <p:nvSpPr>
          <p:cNvPr id="6" name="Rectangle 5"/>
          <p:cNvSpPr/>
          <p:nvPr/>
        </p:nvSpPr>
        <p:spPr>
          <a:xfrm>
            <a:off x="0" y="6400800"/>
            <a:ext cx="32004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(#4) Balata – Al Quds Intersection</a:t>
            </a:r>
            <a:endParaRPr lang="ar-SA" sz="1500" dirty="0"/>
          </a:p>
        </p:txBody>
      </p:sp>
      <p:sp>
        <p:nvSpPr>
          <p:cNvPr id="7" name="Rectangle 6"/>
          <p:cNvSpPr/>
          <p:nvPr/>
        </p:nvSpPr>
        <p:spPr>
          <a:xfrm>
            <a:off x="3359124" y="6382435"/>
            <a:ext cx="243207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/>
              <a:t>(#5) </a:t>
            </a:r>
            <a:r>
              <a:rPr lang="en-US" sz="1500" dirty="0" err="1" smtClean="0"/>
              <a:t>Beit</a:t>
            </a:r>
            <a:r>
              <a:rPr lang="en-US" sz="1500" dirty="0" smtClean="0"/>
              <a:t> </a:t>
            </a:r>
            <a:r>
              <a:rPr lang="en-US" sz="1500" dirty="0" err="1" smtClean="0"/>
              <a:t>Furik</a:t>
            </a:r>
            <a:r>
              <a:rPr lang="en-US" sz="1500" dirty="0" smtClean="0"/>
              <a:t> Intersection</a:t>
            </a:r>
            <a:endParaRPr lang="ar-SA" sz="15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4667" y="4343400"/>
            <a:ext cx="2686933" cy="200602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0" name="Rectangle 19"/>
          <p:cNvSpPr/>
          <p:nvPr/>
        </p:nvSpPr>
        <p:spPr>
          <a:xfrm>
            <a:off x="6544123" y="6400800"/>
            <a:ext cx="22188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(#6) Salem Intersection</a:t>
            </a:r>
            <a:endParaRPr lang="ar-SA" sz="1600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chnic">
    <a:dk1>
      <a:sysClr val="windowText" lastClr="000000"/>
    </a:dk1>
    <a:lt1>
      <a:sysClr val="window" lastClr="FFFFFF"/>
    </a:lt1>
    <a:dk2>
      <a:srgbClr val="3B3B3B"/>
    </a:dk2>
    <a:lt2>
      <a:srgbClr val="D4D2D0"/>
    </a:lt2>
    <a:accent1>
      <a:srgbClr val="6EA0B0"/>
    </a:accent1>
    <a:accent2>
      <a:srgbClr val="CCAF0A"/>
    </a:accent2>
    <a:accent3>
      <a:srgbClr val="8D89A4"/>
    </a:accent3>
    <a:accent4>
      <a:srgbClr val="748560"/>
    </a:accent4>
    <a:accent5>
      <a:srgbClr val="9E9273"/>
    </a:accent5>
    <a:accent6>
      <a:srgbClr val="7E848D"/>
    </a:accent6>
    <a:hlink>
      <a:srgbClr val="00C8C3"/>
    </a:hlink>
    <a:folHlink>
      <a:srgbClr val="A116E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2478</TotalTime>
  <Words>1241</Words>
  <Application>Microsoft Office PowerPoint</Application>
  <PresentationFormat>On-screen Show (4:3)</PresentationFormat>
  <Paragraphs>594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Arial</vt:lpstr>
      <vt:lpstr>Calibri</vt:lpstr>
      <vt:lpstr>Cambria Math</vt:lpstr>
      <vt:lpstr>Century Gothic</vt:lpstr>
      <vt:lpstr>Comic Sans MS</vt:lpstr>
      <vt:lpstr>Tahoma</vt:lpstr>
      <vt:lpstr>Times New Roman</vt:lpstr>
      <vt:lpstr>Verdana</vt:lpstr>
      <vt:lpstr>Wingdings</vt:lpstr>
      <vt:lpstr>Wingdings 2</vt:lpstr>
      <vt:lpstr>Verve</vt:lpstr>
      <vt:lpstr>  Transportation Impacts of the Industrial - Crafting Area in Nablus</vt:lpstr>
      <vt:lpstr>Presentation Outline</vt:lpstr>
      <vt:lpstr>Introduction</vt:lpstr>
      <vt:lpstr>Project Description:</vt:lpstr>
      <vt:lpstr>Project Description:</vt:lpstr>
      <vt:lpstr>Objectives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Data Collection and Analysis</vt:lpstr>
      <vt:lpstr>Data Collection and Analysis</vt:lpstr>
      <vt:lpstr>Data Collection and Analysis</vt:lpstr>
      <vt:lpstr>Traffic Analysis</vt:lpstr>
      <vt:lpstr>Traffic Analysis</vt:lpstr>
      <vt:lpstr>Traffic Analysis</vt:lpstr>
      <vt:lpstr>Traffic Analysis</vt:lpstr>
      <vt:lpstr>Traffic Analysis</vt:lpstr>
      <vt:lpstr>Traffic Analysis</vt:lpstr>
      <vt:lpstr>Evaluations &amp; Suggested Actions</vt:lpstr>
      <vt:lpstr>Evaluations &amp; Suggested Actions</vt:lpstr>
      <vt:lpstr>Evaluations &amp; Suggested Actions</vt:lpstr>
      <vt:lpstr>Evaluations &amp; Suggested Actions</vt:lpstr>
      <vt:lpstr>Evaluations &amp; Suggested Actions</vt:lpstr>
      <vt:lpstr>Evaluations &amp; Suggested Actions</vt:lpstr>
      <vt:lpstr>Evaluations &amp; Suggested Actions</vt:lpstr>
      <vt:lpstr>Evaluations &amp; Suggested Actions</vt:lpstr>
      <vt:lpstr>Evaluations &amp; Suggested Actions</vt:lpstr>
      <vt:lpstr>Evaluations &amp; Suggested Actions</vt:lpstr>
      <vt:lpstr>Evaluations &amp; Suggested Actions</vt:lpstr>
      <vt:lpstr>Evaluations &amp; Suggested Actions</vt:lpstr>
      <vt:lpstr>Conclusion and Recommendations</vt:lpstr>
      <vt:lpstr>Conclusion &amp; Recommendations</vt:lpstr>
      <vt:lpstr>PowerPoint Presentation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pc</dc:creator>
  <cp:lastModifiedBy>NAJ</cp:lastModifiedBy>
  <cp:revision>282</cp:revision>
  <cp:lastPrinted>1996-03-19T21:02:48Z</cp:lastPrinted>
  <dcterms:created xsi:type="dcterms:W3CDTF">2010-12-26T16:29:19Z</dcterms:created>
  <dcterms:modified xsi:type="dcterms:W3CDTF">2013-05-18T14:01:18Z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TC010183871033</vt:lpwstr>
  </property>
</Properties>
</file>