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3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349" r:id="rId14"/>
    <p:sldId id="350" r:id="rId15"/>
    <p:sldId id="351" r:id="rId16"/>
    <p:sldId id="352" r:id="rId17"/>
    <p:sldId id="270" r:id="rId18"/>
    <p:sldId id="272" r:id="rId19"/>
    <p:sldId id="356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48" r:id="rId67"/>
    <p:sldId id="320" r:id="rId68"/>
    <p:sldId id="321" r:id="rId69"/>
    <p:sldId id="322" r:id="rId70"/>
    <p:sldId id="323" r:id="rId71"/>
    <p:sldId id="324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53" r:id="rId90"/>
    <p:sldId id="354" r:id="rId91"/>
    <p:sldId id="344" r:id="rId9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A1AA8-3D7E-4439-928C-6312426C52E7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479A4-0BA4-4F8F-8CD2-97F791DD2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7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479A4-0BA4-4F8F-8CD2-97F791DD25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49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479A4-0BA4-4F8F-8CD2-97F791DD251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7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F6F0-293E-446E-99ED-6868694D9E61}" type="datetime1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4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14EB-C43B-4F49-B887-457E09400AC4}" type="datetime1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12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5BAC-8FA7-4EA8-AC87-62B66A533AA7}" type="datetime1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8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6D1E-48B7-4644-8665-8CBB9E294BF2}" type="datetime1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2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9E15-3184-4CF2-B427-919801E4183B}" type="datetime1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3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42B1-F21E-4B1C-8C3F-E29F9FEFA6E7}" type="datetime1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9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9E37-D916-4F3E-9380-DA125D39AA65}" type="datetime1">
              <a:rPr lang="en-US" smtClean="0"/>
              <a:t>6/13/2021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B7C3-03A0-4FBC-8940-5B4C27E3C1EF}" type="datetime1">
              <a:rPr lang="en-US" smtClean="0"/>
              <a:t>6/13/2021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9202-3D53-49D7-A4D0-4E02DF724CCB}" type="datetime1">
              <a:rPr lang="en-US" smtClean="0"/>
              <a:t>6/13/2021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8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55037-15FE-4F76-B2D6-A514E26A964E}" type="datetime1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95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57C96-B234-45E0-B6A5-68C7F4C52FA8}" type="datetime1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7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018A1-CC77-4605-A8BB-741503994C3C}" type="datetime1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2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hyperlink" Target="file:///C:\Users\ZBOOK\Desktop\222.pptx#-1,2,PowerPoint Presentation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C:\Users\ZBOOK\Desktop\222.pptx#-1,3,PowerPoint Presentation" TargetMode="External"/><Relationship Id="rId5" Type="http://schemas.openxmlformats.org/officeDocument/2006/relationships/audio" Target="../media/audio1.wav"/><Relationship Id="rId4" Type="http://schemas.openxmlformats.org/officeDocument/2006/relationships/hyperlink" Target="file:///C:\Users\ZBOOK\Desktop\222.pptx#-1,1,PowerPoint Presentation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9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101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fif"/><Relationship Id="rId2" Type="http://schemas.openxmlformats.org/officeDocument/2006/relationships/image" Target="../media/image121.jf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jfif"/><Relationship Id="rId5" Type="http://schemas.openxmlformats.org/officeDocument/2006/relationships/image" Target="../media/image124.jfif"/><Relationship Id="rId4" Type="http://schemas.openxmlformats.org/officeDocument/2006/relationships/image" Target="../media/image123.jfi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89" y="-1"/>
            <a:ext cx="12148569" cy="69863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931" y="903074"/>
            <a:ext cx="2367428" cy="2265291"/>
          </a:xfrm>
          <a:prstGeom prst="rect">
            <a:avLst/>
          </a:prstGeom>
        </p:spPr>
      </p:pic>
      <p:sp>
        <p:nvSpPr>
          <p:cNvPr id="6" name="TextBox 9"/>
          <p:cNvSpPr txBox="1"/>
          <p:nvPr/>
        </p:nvSpPr>
        <p:spPr>
          <a:xfrm>
            <a:off x="3092008" y="3091892"/>
            <a:ext cx="6026112" cy="299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56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– </a:t>
            </a:r>
            <a:r>
              <a:rPr lang="en-US" sz="1569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(10611590)</a:t>
            </a:r>
            <a:endParaRPr lang="en-US" sz="156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cultural center in Balata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camp</a:t>
            </a:r>
          </a:p>
          <a:p>
            <a:pPr algn="ctr"/>
            <a:r>
              <a:rPr lang="en-US" sz="1569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569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 By:</a:t>
            </a:r>
            <a:endParaRPr lang="en-US" sz="156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Amani </a:t>
            </a:r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Utt</a:t>
            </a:r>
            <a:endParaRPr lang="en-US" sz="1569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Isra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Abusamen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Reham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Sawafta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56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</a:t>
            </a:r>
          </a:p>
          <a:p>
            <a:pPr algn="ctr"/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Supervised name: Dr. </a:t>
            </a:r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Monther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Dwaikat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US" sz="156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4007956" y="211382"/>
            <a:ext cx="3815796" cy="575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08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9884"/>
          <a:stretch/>
        </p:blipFill>
        <p:spPr>
          <a:xfrm>
            <a:off x="2382423" y="349533"/>
            <a:ext cx="7471788" cy="2608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410"/>
          <a:stretch/>
        </p:blipFill>
        <p:spPr>
          <a:xfrm>
            <a:off x="2192640" y="3426766"/>
            <a:ext cx="7661571" cy="259996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0138715" y="1424402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A-A.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8715" y="4726748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B-B.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73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0447" y="159644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447" y="3665699"/>
            <a:ext cx="3213365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463" y="297667"/>
            <a:ext cx="7774727" cy="28815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475" y="3450951"/>
            <a:ext cx="7205038" cy="297626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69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700" y="208077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700" y="3519050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95" y="3715714"/>
            <a:ext cx="7174377" cy="29039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807" y="352784"/>
            <a:ext cx="6955111" cy="276747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530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0" y="204372"/>
            <a:ext cx="12600630" cy="62740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6331" y="913755"/>
            <a:ext cx="1565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 VIEW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33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89" y="-1"/>
            <a:ext cx="12148569" cy="698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96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28" y="303956"/>
            <a:ext cx="5262114" cy="29595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841" y="303956"/>
            <a:ext cx="5429869" cy="30543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28" y="3528408"/>
            <a:ext cx="5480290" cy="308227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 descr="C:\Users\DVDSTORE\Desktop\Graduation1\FINAL\f624699d-e7ef-4e0f-b6ad-57921761edf2.jf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302" y="3485510"/>
            <a:ext cx="4490408" cy="31680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03752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97.jpg" descr="C:\Users\DVDSTORE\Desktop\سنة خامسة فصل تاني\Graduation2\انارة\New folder\Meeting\963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90113" y="291238"/>
            <a:ext cx="4337929" cy="3105105"/>
          </a:xfrm>
          <a:prstGeom prst="rect">
            <a:avLst/>
          </a:prstGeom>
          <a:ln/>
        </p:spPr>
      </p:pic>
      <p:pic>
        <p:nvPicPr>
          <p:cNvPr id="6" name="image122.jpg" descr="C:\Users\DVDSTORE\Desktop\سنة خامسة فصل تاني\Graduation2\انارة\New folder\خارجي\ثثصص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410864" y="3553448"/>
            <a:ext cx="4368811" cy="2984738"/>
          </a:xfrm>
          <a:prstGeom prst="rect">
            <a:avLst/>
          </a:prstGeom>
          <a:ln/>
        </p:spPr>
      </p:pic>
      <p:pic>
        <p:nvPicPr>
          <p:cNvPr id="7" name="image103.jpg" descr="C:\Users\DVDSTORE\Desktop\سنة خامسة فصل تاني\Graduation2\انارة\New folder\خارجي\كمنتالب.jpg"/>
          <p:cNvPicPr/>
          <p:nvPr/>
        </p:nvPicPr>
        <p:blipFill rotWithShape="1">
          <a:blip r:embed="rId4"/>
          <a:srcRect l="8120"/>
          <a:stretch/>
        </p:blipFill>
        <p:spPr>
          <a:xfrm>
            <a:off x="6410864" y="291238"/>
            <a:ext cx="4399471" cy="3000261"/>
          </a:xfrm>
          <a:prstGeom prst="rect">
            <a:avLst/>
          </a:prstGeom>
          <a:ln/>
        </p:spPr>
      </p:pic>
      <p:pic>
        <p:nvPicPr>
          <p:cNvPr id="8" name="image42.jpg" descr="C:\Users\DVDSTORE\Desktop\سنة خامسة فصل تاني\Graduation2\انارة\New folder\خارجي\خهعغالفب.jp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690113" y="3518307"/>
            <a:ext cx="4337929" cy="3055021"/>
          </a:xfrm>
          <a:prstGeom prst="rect">
            <a:avLst/>
          </a:prstGeom>
          <a:ln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43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12192000" cy="60706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95969"/>
            <a:ext cx="9144000" cy="4644993"/>
          </a:xfrm>
        </p:spPr>
        <p:txBody>
          <a:bodyPr anchor="ctr"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Adjustments</a:t>
            </a:r>
            <a:r>
              <a:rPr lang="ar-J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 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Over-shadowing effect on the building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32674" y="469692"/>
            <a:ext cx="6280030" cy="6354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spc="5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68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6258" y="264429"/>
            <a:ext cx="10515600" cy="72437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Adjustments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84180" y="1688801"/>
            <a:ext cx="5157787" cy="319087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7" y="2505075"/>
            <a:ext cx="6007455" cy="3190925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172200" y="2505076"/>
            <a:ext cx="5816953" cy="319092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77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0794" y="1681163"/>
            <a:ext cx="5157787" cy="319087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</a:p>
          <a:p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258464" y="2505075"/>
            <a:ext cx="4774721" cy="2685444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94" y="2505074"/>
            <a:ext cx="5283684" cy="2619017"/>
          </a:xfrm>
        </p:spPr>
      </p:pic>
    </p:spTree>
    <p:extLst>
      <p:ext uri="{BB962C8B-B14F-4D97-AF65-F5344CB8AC3E}">
        <p14:creationId xmlns:p14="http://schemas.microsoft.com/office/powerpoint/2010/main" val="1480705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56465" y="1975309"/>
            <a:ext cx="6512665" cy="2626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 </a:t>
            </a:r>
            <a:endParaRPr lang="en-US" sz="2353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</a:t>
            </a:r>
            <a:endParaRPr lang="en-US" sz="235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estimated.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23023" y="1174670"/>
            <a:ext cx="3467819" cy="5434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765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73034" y="100154"/>
            <a:ext cx="10515600" cy="63682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17189"/>
              </p:ext>
            </p:extLst>
          </p:nvPr>
        </p:nvGraphicFramePr>
        <p:xfrm>
          <a:off x="327803" y="852855"/>
          <a:ext cx="9454551" cy="5609368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151517"/>
                <a:gridCol w="3151517"/>
                <a:gridCol w="3151517"/>
              </a:tblGrid>
              <a:tr h="465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Floor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Before</a:t>
                      </a:r>
                      <a:r>
                        <a:rPr lang="en-US" baseline="0" dirty="0" smtClean="0"/>
                        <a:t>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42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Basement Floor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4232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Ground  Floor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4232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First  Floor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42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Second Floor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377" y="1553598"/>
            <a:ext cx="1631298" cy="10875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3851" y="1628033"/>
            <a:ext cx="2142812" cy="965851"/>
          </a:xfrm>
          <a:prstGeom prst="rect">
            <a:avLst/>
          </a:prstGeom>
        </p:spPr>
      </p:pic>
      <p:pic>
        <p:nvPicPr>
          <p:cNvPr id="16" name="Content Placeholder 6"/>
          <p:cNvPicPr>
            <a:picLocks noGrp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167554" y="2885864"/>
            <a:ext cx="1995854" cy="1035984"/>
          </a:xfrm>
          <a:prstGeom prst="rect">
            <a:avLst/>
          </a:prstGeom>
        </p:spPr>
      </p:pic>
      <p:pic>
        <p:nvPicPr>
          <p:cNvPr id="17" name="Content Placeholder 7"/>
          <p:cNvPicPr>
            <a:picLocks noGrp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7146418" y="2757068"/>
            <a:ext cx="1892074" cy="1118065"/>
          </a:xfrm>
          <a:prstGeom prst="rect">
            <a:avLst/>
          </a:prstGeom>
        </p:spPr>
      </p:pic>
      <p:pic>
        <p:nvPicPr>
          <p:cNvPr id="18" name="Content Placeholder 6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310037" y="4010739"/>
            <a:ext cx="1765447" cy="1097936"/>
          </a:xfrm>
          <a:prstGeom prst="rect">
            <a:avLst/>
          </a:prstGeom>
        </p:spPr>
      </p:pic>
      <p:pic>
        <p:nvPicPr>
          <p:cNvPr id="19" name="Content Placeholder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0847" y="3991010"/>
            <a:ext cx="1743216" cy="1029460"/>
          </a:xfrm>
          <a:prstGeom prst="rect">
            <a:avLst/>
          </a:prstGeom>
        </p:spPr>
      </p:pic>
      <p:pic>
        <p:nvPicPr>
          <p:cNvPr id="20" name="Content Placeholder 6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5545209" y="5249246"/>
            <a:ext cx="2152373" cy="1067891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9"/>
          <a:stretch>
            <a:fillRect/>
          </a:stretch>
        </p:blipFill>
        <p:spPr>
          <a:xfrm>
            <a:off x="9841680" y="1009289"/>
            <a:ext cx="1328920" cy="324293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73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3404" y="1567543"/>
            <a:ext cx="7565184" cy="4384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90755" y="158621"/>
            <a:ext cx="6119845" cy="8437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656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747" y="2258589"/>
            <a:ext cx="2723457" cy="2443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Elemental properties of structural and material layers within the element: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58589"/>
            <a:ext cx="3071070" cy="26605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1691" y="3134547"/>
            <a:ext cx="2588750" cy="25667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96928" y="5611946"/>
            <a:ext cx="3406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external wall =.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31&lt;.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7" name="Rectangle 6"/>
          <p:cNvSpPr/>
          <p:nvPr/>
        </p:nvSpPr>
        <p:spPr>
          <a:xfrm>
            <a:off x="6734355" y="1690688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3549" y="3185839"/>
            <a:ext cx="2443597" cy="25667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597696" y="5611946"/>
            <a:ext cx="2714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floor = 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46&lt;.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9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63024" y="1388854"/>
            <a:ext cx="114646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Roof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569980" y="2169928"/>
            <a:ext cx="2888303" cy="2790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951188" y="3010619"/>
            <a:ext cx="2634088" cy="26396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6"/>
            <a:ext cx="10515600" cy="102372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Elemental properties of structural and material layers within the element: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929" y="1579336"/>
            <a:ext cx="2922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Semi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exposed 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1075929" y="2169928"/>
            <a:ext cx="3089544" cy="27902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3480436" y="3010619"/>
            <a:ext cx="2652945" cy="26396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7709492" y="5983163"/>
            <a:ext cx="259237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roof =.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35&lt;.39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39484" y="5933406"/>
            <a:ext cx="402225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U-value for semi exposed floor=.605&lt;.85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Elemental properties of structural and material layers within the element: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Curtain wall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(Arcadia OPG3000 STC T / W)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family glass type (double glazing, common PYR B CLEAR 6mm, with AIR 20 mm and Generic CLEAR (12 mm)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18428" y="3275641"/>
            <a:ext cx="3350123" cy="14688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84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35560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2622430"/>
          <a:ext cx="11010899" cy="384578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057960"/>
                <a:gridCol w="2723840"/>
                <a:gridCol w="2714859"/>
                <a:gridCol w="1514240"/>
              </a:tblGrid>
              <a:tr h="12204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Heating load (KW)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(KW)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Area(m</a:t>
                      </a:r>
                      <a:r>
                        <a:rPr lang="en-US" sz="24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44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Whiteout insolation and Adjustments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210.128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81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insolation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91.04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135.34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1579.5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20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insolation and Adjustments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78.61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1579.5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26811" y="1971893"/>
            <a:ext cx="56573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&amp; cooling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analysis: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09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83462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heating load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ar-JO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load =78.61KW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heating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Per Floor Area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(W/m2)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=47.9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841" y="1370799"/>
            <a:ext cx="5763333" cy="447440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568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213" y="0"/>
            <a:ext cx="10515600" cy="816077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135" y="910460"/>
            <a:ext cx="11235813" cy="594753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for cooling load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cooling load =113kw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Cooling Load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W/m2)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=66.6 W</a:t>
            </a:r>
            <a:endParaRPr lang="ar-J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J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JO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analysis- Total energy consumed per meter square in the building :</a:t>
            </a:r>
          </a:p>
          <a:p>
            <a:pPr marL="0" indent="0">
              <a:buNone/>
            </a:pP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929" y="723648"/>
            <a:ext cx="6300019" cy="359717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622939" y="4585970"/>
            <a:ext cx="7566025" cy="227203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95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4291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585" y="1459854"/>
            <a:ext cx="6617111" cy="4714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75304" y="1620528"/>
            <a:ext cx="2468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comfort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52524" y="2646919"/>
            <a:ext cx="4807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non-comfort hours in the building: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52524" y="3176924"/>
            <a:ext cx="4960250" cy="159111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25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0172"/>
            <a:ext cx="10515600" cy="1190478"/>
          </a:xfrm>
        </p:spPr>
        <p:txBody>
          <a:bodyPr anchor="t"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Thermal analysis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Computational Fluid Dynamics (CFD) analysis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304925"/>
            <a:ext cx="10590214" cy="1219200"/>
          </a:xfrm>
        </p:spPr>
        <p:txBody>
          <a:bodyPr anchor="ctr"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CFD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velocity between (0.08-0.22 m/s)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17.66-18.77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                  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emperature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(16.95-20.14°C)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667000"/>
            <a:ext cx="5157786" cy="3712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2667000"/>
            <a:ext cx="5257800" cy="3712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81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74190" y="1000663"/>
            <a:ext cx="4563374" cy="7073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Introduction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22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341" y="182028"/>
            <a:ext cx="10515600" cy="10370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Over-shadowing effect on the building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36164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042809"/>
            <a:ext cx="3023878" cy="172531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3310454" y="3387310"/>
            <a:ext cx="2686685" cy="174561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839788" y="4680238"/>
            <a:ext cx="2742565" cy="15887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29795" y="3749305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8 a.m.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23345" y="6353771"/>
            <a:ext cx="1056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ar-J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119136" y="5069222"/>
            <a:ext cx="1159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12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876331" y="1210719"/>
            <a:ext cx="5157787" cy="361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summer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6164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Content Placeholder 16"/>
          <p:cNvPicPr>
            <a:picLocks noGrp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199672" y="1968266"/>
            <a:ext cx="3168063" cy="190740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39316" y="3963827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8 a.m.</a:t>
            </a:r>
            <a:endParaRPr lang="en-US" dirty="0"/>
          </a:p>
        </p:txBody>
      </p:sp>
      <p:pic>
        <p:nvPicPr>
          <p:cNvPr id="20" name="Picture 19"/>
          <p:cNvPicPr/>
          <p:nvPr/>
        </p:nvPicPr>
        <p:blipFill>
          <a:blip r:embed="rId6"/>
          <a:stretch>
            <a:fillRect/>
          </a:stretch>
        </p:blipFill>
        <p:spPr>
          <a:xfrm>
            <a:off x="8724583" y="3315362"/>
            <a:ext cx="2825358" cy="175386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9922935" y="5105291"/>
            <a:ext cx="1159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12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pic>
        <p:nvPicPr>
          <p:cNvPr id="24" name="Picture 23"/>
          <p:cNvPicPr/>
          <p:nvPr/>
        </p:nvPicPr>
        <p:blipFill>
          <a:blip r:embed="rId7"/>
          <a:stretch>
            <a:fillRect/>
          </a:stretch>
        </p:blipFill>
        <p:spPr>
          <a:xfrm>
            <a:off x="6575443" y="4645313"/>
            <a:ext cx="2879842" cy="170845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7400600" y="6353771"/>
            <a:ext cx="1043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4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01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84559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Over-shadowing effect on the build</a:t>
            </a: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76331" y="1210719"/>
            <a:ext cx="5157787" cy="361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winter</a:t>
            </a: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839788" y="1681163"/>
            <a:ext cx="5157787" cy="361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6172200" y="1681163"/>
            <a:ext cx="5157787" cy="3616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</a:p>
        </p:txBody>
      </p:sp>
      <p:pic>
        <p:nvPicPr>
          <p:cNvPr id="12" name="Content Placeholder 11"/>
          <p:cNvPicPr>
            <a:picLocks noGrp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345097" y="2003377"/>
            <a:ext cx="2893978" cy="179961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8685967" y="3143715"/>
            <a:ext cx="3045589" cy="1817391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6761642" y="4511823"/>
            <a:ext cx="2890520" cy="1621155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39788" y="2151607"/>
            <a:ext cx="3450110" cy="1852476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3008815" y="3368694"/>
            <a:ext cx="3006090" cy="1877695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6"/>
          <a:stretch>
            <a:fillRect/>
          </a:stretch>
        </p:blipFill>
        <p:spPr>
          <a:xfrm>
            <a:off x="1073789" y="4810086"/>
            <a:ext cx="2555875" cy="154368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652000" y="407123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8 a.m.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102570" y="5246389"/>
            <a:ext cx="1159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12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823345" y="6353771"/>
            <a:ext cx="1056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ar-J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139316" y="3963827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8 a.m.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9922935" y="5105291"/>
            <a:ext cx="1159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12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7591014" y="6311642"/>
            <a:ext cx="1056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At </a:t>
            </a:r>
            <a:r>
              <a:rPr lang="ar-J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P.m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002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8309" y="612809"/>
            <a:ext cx="6092031" cy="487362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xmlns:lc="http://schemas.openxmlformats.org/drawingml/2006/lockedCanvas" id="{42390111-9E61-4AEE-8B57-57D3DB9C5BB2}"/>
              </a:ext>
            </a:extLst>
          </p:cNvPr>
          <p:cNvSpPr txBox="1"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the Design Builder 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program: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="" xmlns:a16="http://schemas.microsoft.com/office/drawing/2014/main" xmlns:lc="http://schemas.openxmlformats.org/drawingml/2006/lockedCanvas" id="{3F812AA4-A657-436E-9715-AD6211181F62}"/>
              </a:ext>
            </a:extLst>
          </p:cNvPr>
          <p:cNvSpPr txBox="1"/>
          <p:nvPr/>
        </p:nvSpPr>
        <p:spPr>
          <a:xfrm>
            <a:off x="839788" y="2565231"/>
            <a:ext cx="4572000" cy="154401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Heating Load = </a:t>
            </a:r>
            <a:r>
              <a:rPr lang="en-U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78.61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kW.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Cooling Load = </a:t>
            </a:r>
            <a:r>
              <a:rPr lang="en-U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113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kW.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Flowrate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5308.6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L/s.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62763" y="126167"/>
            <a:ext cx="5524241" cy="774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40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478" y="3247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03349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ar-J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 unit with capacity 56&amp;61 KW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684" y="2146369"/>
            <a:ext cx="2580508" cy="18767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7478" y="4230323"/>
            <a:ext cx="3202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VRF units AP2014FT8-E, AP1814FT8-E 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5197415" y="1064210"/>
            <a:ext cx="6096000" cy="49552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Cassette unit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Fan coil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Diffuser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018" y="1961014"/>
            <a:ext cx="1290658" cy="12001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66107" y="3261724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AP0074MH-E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1497" y="1943674"/>
            <a:ext cx="1862709" cy="111109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368792" y="3122989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AP0152WH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035615" y="4552740"/>
            <a:ext cx="3377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AP0724H-E, AP0274H-E Fan coil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540" y="3710099"/>
            <a:ext cx="1563944" cy="8918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0022" y="5384837"/>
            <a:ext cx="1737490" cy="118027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391648" y="6482178"/>
            <a:ext cx="3117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Rectangular diffuser  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.3X.3M)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8847" y="5312352"/>
            <a:ext cx="2487326" cy="9941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972969" y="6409693"/>
            <a:ext cx="1559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Linear diffuser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8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554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554" y="1222366"/>
            <a:ext cx="2205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Supply diffusers</a:t>
            </a:r>
            <a:endParaRPr lang="en-US" sz="24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/>
          </p:nvPr>
        </p:nvGraphicFramePr>
        <p:xfrm>
          <a:off x="695243" y="1690687"/>
          <a:ext cx="3867030" cy="46128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3406"/>
                <a:gridCol w="773406"/>
                <a:gridCol w="773406"/>
                <a:gridCol w="773406"/>
                <a:gridCol w="773406"/>
              </a:tblGrid>
              <a:tr h="3592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cooling Capacity (kW)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Flow Rate (m</a:t>
                      </a:r>
                      <a:r>
                        <a:rPr lang="en-US" sz="900" u="none" strike="noStrike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.DEF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Administration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0.1852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0.9867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Workshop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0.3649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2705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 Waiting Area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0.4337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L.D/R.D(.3X.3M)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Meeting-room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0.1884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Gallery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13.32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0.4424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0.4109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0.1165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197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0.0758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Library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0.5179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197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0.3454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Archive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0.00699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2705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Painting and drawing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Music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0.1687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Dressing-Room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0.003367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AP0074MH-E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Theater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0.3978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AP0152WH-E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1818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0.005628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AP0074MH-E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</a:tr>
              <a:tr h="3212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105.24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5.3086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36" marR="4436" marT="4436" marB="0" anchor="b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5068111" y="1712116"/>
          <a:ext cx="3968885" cy="4606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3777"/>
                <a:gridCol w="793777"/>
                <a:gridCol w="793777"/>
                <a:gridCol w="793777"/>
                <a:gridCol w="793777"/>
              </a:tblGrid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Zone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Fresh air (m</a:t>
                      </a:r>
                      <a:r>
                        <a:rPr lang="en-US" sz="900" u="none" strike="noStrike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Return Flow Rate (m</a:t>
                      </a:r>
                      <a:r>
                        <a:rPr lang="en-US" sz="900" u="none" strike="noStrike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/s)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 .DEF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Administration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Secretary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Multipurpose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0.561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048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Workshop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Reception Waiting Area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L.D/R.D(.3X.3M)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Meeting-room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4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Gallery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4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Computer Lab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Cafeteria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R.D.(.3X.3M)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4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4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Secretary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4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Library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4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Archive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762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Painting and drawing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4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Music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R.D.(.25X.25M)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Dressing-Room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AP0074MH-E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Theater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AP0152WH-E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1399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Lobby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AP0074MH-E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  <a:tr h="27936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2.146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84" marR="3684" marT="3684" marB="0" anchor="ctr"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993358" y="1250451"/>
            <a:ext cx="2246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Return diffusers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728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613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45964" y="1032399"/>
            <a:ext cx="5895263" cy="5614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454" y="1605064"/>
            <a:ext cx="5223510" cy="48283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23345" y="6353771"/>
            <a:ext cx="1152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Basement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532187" y="6353771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Ground Floor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5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68" y="913743"/>
            <a:ext cx="8128815" cy="58761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37242" y="6347107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First Floor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343206" y="1921853"/>
            <a:ext cx="5907040" cy="294346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6313251" y="1673157"/>
            <a:ext cx="2115632" cy="38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8657617" y="233464"/>
            <a:ext cx="3278221" cy="60700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9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514" y="1326794"/>
            <a:ext cx="4920094" cy="43311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3612" y="5987018"/>
            <a:ext cx="152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Second Floor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01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7" y="787400"/>
            <a:ext cx="12192000" cy="6070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3392" y="592699"/>
            <a:ext cx="5524241" cy="774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 Design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823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28" y="467354"/>
            <a:ext cx="10446871" cy="556361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 material and code Data: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6" y="962576"/>
            <a:ext cx="4767678" cy="473807"/>
          </a:xfrm>
        </p:spPr>
        <p:txBody>
          <a:bodyPr>
            <a:norm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half" idx="2"/>
          </p:nvPr>
        </p:nvSpPr>
        <p:spPr>
          <a:xfrm>
            <a:off x="77638" y="4062755"/>
            <a:ext cx="11509552" cy="2872353"/>
          </a:xfrm>
        </p:spPr>
        <p:txBody>
          <a:bodyPr>
            <a:normAutofit/>
          </a:bodyPr>
          <a:lstStyle/>
          <a:p>
            <a:pPr marL="567770" indent="-567770">
              <a:lnSpc>
                <a:spcPct val="115000"/>
              </a:lnSpc>
              <a:spcBef>
                <a:spcPts val="0"/>
              </a:spcBef>
              <a:tabLst>
                <a:tab pos="774059" algn="l"/>
              </a:tabLst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Materials Data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tabLst>
                <a:tab pos="774059" algn="l"/>
              </a:tabLst>
            </a:pPr>
            <a:r>
              <a:rPr lang="en-US" sz="1686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Construction materials that were used in the building</a:t>
            </a:r>
            <a:r>
              <a:rPr lang="ar-JO" sz="1686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1686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buFont typeface="+mj-lt"/>
              <a:buAutoNum type="alphaLcParenR"/>
              <a:tabLst>
                <a:tab pos="774059" algn="l"/>
              </a:tabLst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slab and beam use concrete B300 with </a:t>
            </a:r>
            <a:r>
              <a:rPr lang="en-US" sz="1686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fʹc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=24 MPa. </a:t>
            </a:r>
            <a:endParaRPr lang="en-US" sz="1686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buFont typeface="+mj-lt"/>
              <a:buAutoNum type="alphaLcParenR"/>
              <a:tabLst>
                <a:tab pos="774059" algn="l"/>
              </a:tabLst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column and shear </a:t>
            </a:r>
            <a:r>
              <a:rPr lang="en-US" sz="1686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wall &amp; mat foundation 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use concrete B350 with </a:t>
            </a:r>
            <a:r>
              <a:rPr lang="en-US" sz="1686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fʹc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=28MPa.</a:t>
            </a:r>
            <a:endParaRPr lang="en-US" sz="1686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spcAft>
                <a:spcPts val="794"/>
              </a:spcAft>
              <a:buFont typeface="+mj-lt"/>
              <a:buAutoNum type="alphaLcParenR"/>
              <a:tabLst>
                <a:tab pos="774059" algn="l"/>
              </a:tabLst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Steel reinforcements with yielding strength </a:t>
            </a:r>
            <a:r>
              <a:rPr lang="en-US" sz="1686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fy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=420MPa</a:t>
            </a:r>
            <a:r>
              <a:rPr lang="en-US" sz="1686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spcAft>
                <a:spcPts val="794"/>
              </a:spcAft>
              <a:buFont typeface="+mj-lt"/>
              <a:buAutoNum type="alphaLcParenR"/>
              <a:tabLst>
                <a:tab pos="774059" algn="l"/>
              </a:tabLst>
            </a:pPr>
            <a:endParaRPr lang="en-US" sz="1686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794"/>
              </a:spcAft>
              <a:buNone/>
              <a:tabLst>
                <a:tab pos="774059" algn="l"/>
              </a:tabLst>
            </a:pPr>
            <a:endParaRPr lang="en-US" sz="1987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585739" y="4062755"/>
            <a:ext cx="5149725" cy="3660588"/>
          </a:xfrm>
          <a:prstGeom prst="rect">
            <a:avLst/>
          </a:prstGeom>
        </p:spPr>
        <p:txBody>
          <a:bodyPr/>
          <a:lstStyle/>
          <a:p>
            <a:pPr marL="0" indent="0" defTabSz="454216">
              <a:lnSpc>
                <a:spcPct val="100000"/>
              </a:lnSpc>
              <a:buClr>
                <a:srgbClr val="A53010"/>
              </a:buClr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</a:p>
          <a:p>
            <a:pPr marL="454216" indent="-454216" algn="just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Font typeface="+mj-lt"/>
              <a:buAutoNum type="alphaLcParenR"/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ASCE: American society of civil engineers.</a:t>
            </a:r>
            <a:endParaRPr lang="en-US" sz="1686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 defTabSz="454216">
              <a:lnSpc>
                <a:spcPct val="100000"/>
              </a:lnSpc>
              <a:buClr>
                <a:schemeClr val="tx1"/>
              </a:buClr>
              <a:buFont typeface="+mj-lt"/>
              <a:buAutoNum type="alphaLcParenR"/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ACI 318-14: American concrete institute 2014.</a:t>
            </a:r>
            <a:endParaRPr lang="en-US" sz="1686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661" indent="-340661">
              <a:buFont typeface="+mj-lt"/>
              <a:buAutoNum type="alphaLcParenR"/>
            </a:pPr>
            <a:r>
              <a:rPr lang="en-US" sz="1686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Jordanian National Building Codes - Loads and Forces Code.</a:t>
            </a:r>
          </a:p>
          <a:p>
            <a:r>
              <a:rPr lang="en-US" sz="1686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UBC-97 For seismic design </a:t>
            </a:r>
            <a:endParaRPr lang="en-US" sz="1686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790459" y="1371036"/>
          <a:ext cx="7474975" cy="25766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55030"/>
                <a:gridCol w="3219945"/>
              </a:tblGrid>
              <a:tr h="26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Type of load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cs typeface="+mj-cs"/>
                        </a:rPr>
                        <a:t>Load considered (KN/m</a:t>
                      </a:r>
                      <a:r>
                        <a:rPr lang="en-US" sz="1400" b="1" baseline="30000" dirty="0">
                          <a:effectLst/>
                          <a:cs typeface="+mj-cs"/>
                        </a:rPr>
                        <a:t>2</a:t>
                      </a:r>
                      <a:r>
                        <a:rPr lang="en-US" sz="1400" b="1" dirty="0">
                          <a:effectLst/>
                          <a:cs typeface="+mj-cs"/>
                        </a:rPr>
                        <a:t>)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6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Live load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cs typeface="+mj-cs"/>
                        </a:rPr>
                        <a:t>5 KN/m2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6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Superimposed dead load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cs typeface="+mj-cs"/>
                        </a:rPr>
                        <a:t>3.02KN/m2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6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Partitions dead load /m height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cs typeface="+mj-cs"/>
                        </a:rPr>
                        <a:t>1.66 KN/m2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36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Load of externals concert wall / (m height)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/>
                          <a:cs typeface="+mj-cs"/>
                        </a:rPr>
                        <a:t>5</a:t>
                      </a:r>
                      <a:r>
                        <a:rPr lang="en-US" sz="1400" b="1" dirty="0">
                          <a:effectLst/>
                          <a:cs typeface="+mj-cs"/>
                        </a:rPr>
                        <a:t> KN/m2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6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Load of externals glass wall / (m height)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cs typeface="+mj-cs"/>
                        </a:rPr>
                        <a:t>.312KN/m</a:t>
                      </a:r>
                      <a:r>
                        <a:rPr lang="en-US" sz="1400" b="1" baseline="30000" dirty="0">
                          <a:effectLst/>
                          <a:cs typeface="+mj-cs"/>
                        </a:rPr>
                        <a:t>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6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Snow load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cs typeface="+mj-cs"/>
                        </a:rPr>
                        <a:t>.41KN/m2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26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]"/>
                          <a:cs typeface="+mj-cs"/>
                        </a:rPr>
                        <a:t>Soil lateral pressure</a:t>
                      </a:r>
                      <a:endParaRPr lang="en-US" sz="1400" b="1" dirty="0">
                        <a:effectLst/>
                        <a:latin typeface="Tim]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cs typeface="+mj-cs"/>
                        </a:rPr>
                        <a:t>Dependent on z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915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92" y="99317"/>
            <a:ext cx="9022976" cy="6918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243" y="216150"/>
            <a:ext cx="2593064" cy="5778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15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Analysis </a:t>
            </a:r>
          </a:p>
        </p:txBody>
      </p:sp>
      <p:pic>
        <p:nvPicPr>
          <p:cNvPr id="7" name="Picture 6" descr="C:\Users\ZBOOK\Desktop\eeee.gif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61" t="64668" r="-1" b="2515"/>
          <a:stretch/>
        </p:blipFill>
        <p:spPr bwMode="auto">
          <a:xfrm>
            <a:off x="11353800" y="22412"/>
            <a:ext cx="732944" cy="10409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1937" y="1767496"/>
            <a:ext cx="2137678" cy="3959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97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361681" y="2409758"/>
            <a:ext cx="2167932" cy="3959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97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Orientation</a:t>
            </a:r>
            <a:endParaRPr lang="en-US" sz="2002" dirty="0"/>
          </a:p>
        </p:txBody>
      </p:sp>
      <p:sp>
        <p:nvSpPr>
          <p:cNvPr id="9" name="Rectangle 8">
            <a:hlinkClick r:id="rId4" action="ppaction://hlinkpres?slideindex=1&amp;slidetitle=PowerPoint Presentation"/>
          </p:cNvPr>
          <p:cNvSpPr/>
          <p:nvPr/>
        </p:nvSpPr>
        <p:spPr>
          <a:xfrm>
            <a:off x="361683" y="3047215"/>
            <a:ext cx="2167932" cy="3959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97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 path </a:t>
            </a:r>
            <a:endParaRPr lang="en-US" sz="2002" dirty="0"/>
          </a:p>
        </p:txBody>
      </p:sp>
      <p:sp>
        <p:nvSpPr>
          <p:cNvPr id="11" name="Rectangle 10">
            <a:hlinkClick r:id="rId6" action="ppaction://hlinkpres?slideindex=3&amp;slidetitle=PowerPoint Presentation" highlightClick="1">
              <a:snd r:embed="rId5" name="click.wav"/>
            </a:hlinkClick>
          </p:cNvPr>
          <p:cNvSpPr/>
          <p:nvPr/>
        </p:nvSpPr>
        <p:spPr>
          <a:xfrm>
            <a:off x="361681" y="3684673"/>
            <a:ext cx="2167933" cy="3959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97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 </a:t>
            </a:r>
            <a:endParaRPr lang="en-US" sz="2002" dirty="0"/>
          </a:p>
        </p:txBody>
      </p:sp>
      <p:sp>
        <p:nvSpPr>
          <p:cNvPr id="13" name="Rectangle 12">
            <a:hlinkClick r:id="rId7" action="ppaction://hlinkpres?slideindex=2&amp;slidetitle=PowerPoint Presentation"/>
          </p:cNvPr>
          <p:cNvSpPr/>
          <p:nvPr/>
        </p:nvSpPr>
        <p:spPr>
          <a:xfrm>
            <a:off x="361681" y="4412056"/>
            <a:ext cx="2167933" cy="3959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97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</a:t>
            </a:r>
            <a:endParaRPr lang="en-US" sz="2002" dirty="0"/>
          </a:p>
        </p:txBody>
      </p:sp>
      <p:sp>
        <p:nvSpPr>
          <p:cNvPr id="6" name="TextBox 5"/>
          <p:cNvSpPr txBox="1"/>
          <p:nvPr/>
        </p:nvSpPr>
        <p:spPr>
          <a:xfrm>
            <a:off x="9982200" y="3680097"/>
            <a:ext cx="2031202" cy="400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2" dirty="0"/>
              <a:t>Green area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88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7545" y="378216"/>
            <a:ext cx="6533731" cy="786324"/>
          </a:xfrm>
        </p:spPr>
        <p:txBody>
          <a:bodyPr>
            <a:normAutofit/>
          </a:bodyPr>
          <a:lstStyle/>
          <a:p>
            <a:pPr marL="738101" lvl="1" indent="-283885" algn="l" fontAlgn="base">
              <a:lnSpc>
                <a:spcPct val="107000"/>
              </a:lnSpc>
              <a:spcBef>
                <a:spcPts val="1788"/>
              </a:spcBef>
            </a:pPr>
            <a:r>
              <a:rPr lang="en-US" sz="2353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The structural system of Slab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67106" y="881491"/>
            <a:ext cx="6975897" cy="100999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endParaRPr lang="ar-JO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ar-J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Slab thickness  design </a:t>
            </a:r>
            <a:r>
              <a:rPr lang="ar-J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: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1888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U-boot slab design is using with  </a:t>
            </a:r>
            <a:r>
              <a:rPr lang="en-US" sz="1888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thickness </a:t>
            </a:r>
            <a:r>
              <a:rPr lang="en-US" sz="1888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  = 420mm.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06" y="2879815"/>
            <a:ext cx="4697489" cy="3554271"/>
          </a:xfrm>
          <a:prstGeom prst="rect">
            <a:avLst/>
          </a:prstGeom>
        </p:spPr>
      </p:pic>
      <p:pic>
        <p:nvPicPr>
          <p:cNvPr id="13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645" y="1164540"/>
            <a:ext cx="5492839" cy="420573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576646" y="3185209"/>
            <a:ext cx="5492838" cy="165507"/>
          </a:xfrm>
          <a:prstGeom prst="rect">
            <a:avLst/>
          </a:prstGeom>
          <a:noFill/>
          <a:ln w="57150"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99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55276" y="1941210"/>
                <a:ext cx="6096000" cy="11731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Shear check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rtl="1">
                  <a:lnSpc>
                    <a:spcPct val="115000"/>
                  </a:lnSpc>
                  <a:spcAft>
                    <a:spcPts val="1267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Vu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=70.22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𝐾𝑁</m:t>
                    </m:r>
                  </m:oMath>
                </a14:m>
                <a:endPara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267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ᴓ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Vc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262.7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𝐾𝑁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˃Vu→ NO need to design for shear</a:t>
                </a:r>
                <a:r>
                  <a:rPr lang="en-US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76" y="1941210"/>
                <a:ext cx="6096000" cy="1173142"/>
              </a:xfrm>
              <a:prstGeom prst="rect">
                <a:avLst/>
              </a:prstGeom>
              <a:blipFill rotWithShape="0">
                <a:blip r:embed="rId4"/>
                <a:stretch>
                  <a:fillRect l="-900" t="-3109" b="-51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0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7908" y="382409"/>
            <a:ext cx="5830752" cy="572168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6570" y="260759"/>
            <a:ext cx="3573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en-US" sz="2800" b="1" spc="-50" dirty="0">
                <a:solidFill>
                  <a:srgbClr val="000000">
                    <a:lumMod val="75000"/>
                    <a:lumOff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Column distribution : 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469249"/>
              </p:ext>
            </p:extLst>
          </p:nvPr>
        </p:nvGraphicFramePr>
        <p:xfrm>
          <a:off x="326570" y="1912777"/>
          <a:ext cx="5194336" cy="2320073"/>
        </p:xfrm>
        <a:graphic>
          <a:graphicData uri="http://schemas.openxmlformats.org/drawingml/2006/table">
            <a:tbl>
              <a:tblPr/>
              <a:tblGrid>
                <a:gridCol w="1154297"/>
                <a:gridCol w="1154297"/>
                <a:gridCol w="1442871"/>
                <a:gridCol w="1442871"/>
              </a:tblGrid>
              <a:tr h="6165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column type 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length (cm)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(cm)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106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rectangular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c1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80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3</a:t>
                      </a:r>
                      <a:r>
                        <a:rPr lang="ar-JO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j-cs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c2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40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j-cs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75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j-cs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c3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50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j-cs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JO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60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j-cs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cylinder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dimeter </a:t>
                      </a: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(cm)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j-cs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9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j-cs"/>
                        </a:rPr>
                        <a:t>70</a:t>
                      </a:r>
                    </a:p>
                  </a:txBody>
                  <a:tcPr marL="5976" marR="5976" marT="59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26570" y="1266446"/>
            <a:ext cx="2950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Columns</a:t>
            </a: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/>
            </a:r>
            <a:b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85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4270" y="1217734"/>
            <a:ext cx="6457723" cy="46934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838" y="397696"/>
            <a:ext cx="5017548" cy="1099868"/>
          </a:xfrm>
        </p:spPr>
        <p:txBody>
          <a:bodyPr>
            <a:normAutofit/>
          </a:bodyPr>
          <a:lstStyle/>
          <a:p>
            <a:r>
              <a:rPr lang="en-US" sz="3576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Dimensions </a:t>
            </a:r>
            <a:r>
              <a:rPr lang="en-US" sz="3576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ar-JO" sz="3576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76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lang="en-US" sz="3576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/>
            </a:r>
            <a:br>
              <a:rPr lang="en-US" sz="3576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041299"/>
              </p:ext>
            </p:extLst>
          </p:nvPr>
        </p:nvGraphicFramePr>
        <p:xfrm>
          <a:off x="749715" y="1497564"/>
          <a:ext cx="5397316" cy="1601092"/>
        </p:xfrm>
        <a:graphic>
          <a:graphicData uri="http://schemas.openxmlformats.org/drawingml/2006/table">
            <a:tbl>
              <a:tblPr firstRow="1" firstCol="1" bandRow="1"/>
              <a:tblGrid>
                <a:gridCol w="1146092"/>
                <a:gridCol w="1146092"/>
                <a:gridCol w="1146092"/>
                <a:gridCol w="1959040"/>
              </a:tblGrid>
              <a:tr h="3209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Width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Depth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depth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8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97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ZBOOK\Desktop\5 Year Second Semester\Graduation project 2\انشائي\cd824347-b9ee-4f12-8404-feb35fb3b2fb.jfif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717" b="905"/>
          <a:stretch/>
        </p:blipFill>
        <p:spPr bwMode="auto">
          <a:xfrm>
            <a:off x="2268747" y="-2436"/>
            <a:ext cx="8126083" cy="68604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805133" y="966832"/>
            <a:ext cx="60960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 lvl="0" indent="0">
              <a:lnSpc>
                <a:spcPct val="100000"/>
              </a:lnSpc>
              <a:spcBef>
                <a:spcPct val="20000"/>
              </a:spcBef>
              <a:buClr>
                <a:srgbClr val="629DD1"/>
              </a:buClr>
              <a:buNone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Checks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Compatibility  check   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Equilibrium  check    </a:t>
            </a:r>
            <a:endParaRPr lang="ar-JO" sz="20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Stress σ &amp; Strain ɛ check 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Period check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Modal mass </a:t>
            </a:r>
            <a:r>
              <a:rPr lang="en-US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participation</a:t>
            </a:r>
            <a:r>
              <a:rPr lang="ar-JO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ratio </a:t>
            </a: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check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Base shear check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Drift check </a:t>
            </a:r>
          </a:p>
        </p:txBody>
      </p:sp>
      <p:sp>
        <p:nvSpPr>
          <p:cNvPr id="9" name="Rectangle 8"/>
          <p:cNvSpPr/>
          <p:nvPr/>
        </p:nvSpPr>
        <p:spPr>
          <a:xfrm>
            <a:off x="888991" y="390838"/>
            <a:ext cx="4009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Structural analysis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33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733" y="502892"/>
            <a:ext cx="5611393" cy="55516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Compatibility check and </a:t>
            </a: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Period</a:t>
            </a:r>
            <a:endParaRPr lang="en-US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" t="8728" b="3040"/>
          <a:stretch/>
        </p:blipFill>
        <p:spPr bwMode="auto">
          <a:xfrm>
            <a:off x="1256568" y="1287719"/>
            <a:ext cx="2619780" cy="26057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" t="6670" r="7661" b="9344"/>
          <a:stretch/>
        </p:blipFill>
        <p:spPr bwMode="auto">
          <a:xfrm>
            <a:off x="1315145" y="3977381"/>
            <a:ext cx="2502625" cy="25505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856" y="1408137"/>
            <a:ext cx="5331805" cy="24079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549482" y="796451"/>
            <a:ext cx="19607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Period check.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43194" y="4065168"/>
            <a:ext cx="5365631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=1.4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Ct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i="1" dirty="0" err="1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hn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baseline="30000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¾ </a:t>
            </a:r>
            <a:endParaRPr lang="en-US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=1.4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0.0488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(15.65) </a:t>
            </a:r>
            <a:r>
              <a:rPr lang="en-US" baseline="30000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¾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=0.537 Sec.</a:t>
            </a:r>
            <a:endParaRPr lang="en-US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𝑇𝑒𝑡𝑎𝑏𝑠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𝑠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ℎ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𝑜𝑢𝑙𝑑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𝑏𝑒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≤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𝑇𝑚𝑒𝑡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ℎ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𝑜𝑑𝑎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𝑇𝑥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0.497 &lt; 0.537 →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𝑂𝐾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𝑇𝑦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0.423 &lt; 0.537 →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𝑂𝐾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483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565" y="225358"/>
            <a:ext cx="10446871" cy="5933645"/>
          </a:xfrm>
        </p:spPr>
        <p:txBody>
          <a:bodyPr/>
          <a:lstStyle/>
          <a:p>
            <a:r>
              <a:rPr lang="en-US" sz="23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Equilibrium check</a:t>
            </a:r>
            <a:r>
              <a:rPr lang="ar-SA" sz="3179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ar-JO" sz="3179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r-JO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JO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ctr" defTabSz="454216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454216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454216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454216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r>
              <a:rPr lang="en-US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Doesn’t exceed 5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</a:p>
          <a:p>
            <a:r>
              <a:rPr lang="en-US" sz="23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Deflection check:</a:t>
            </a:r>
            <a:r>
              <a:rPr lang="ar-JO" sz="23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353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794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Maximum deflection calculate by Etabs from serves =40.5&lt; 45mm .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C:\Users\ZBOOK\Desktop\5 Year Second Semester\Graduation project 2\انشائي\5cc277a7-69cb-43d9-a76e-27ef910719b4.jf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875" y="875230"/>
            <a:ext cx="4565015" cy="16560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871196"/>
              </p:ext>
            </p:extLst>
          </p:nvPr>
        </p:nvGraphicFramePr>
        <p:xfrm>
          <a:off x="5981182" y="875230"/>
          <a:ext cx="581914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085215"/>
                <a:gridCol w="1196975"/>
                <a:gridCol w="1823085"/>
                <a:gridCol w="171386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20494.053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20081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27168.822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27979.816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2.90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52580.342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135071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823" y="3062784"/>
            <a:ext cx="1779905" cy="260794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44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954" y="206030"/>
            <a:ext cx="10446871" cy="6629558"/>
          </a:xfrm>
        </p:spPr>
        <p:txBody>
          <a:bodyPr/>
          <a:lstStyle/>
          <a:p>
            <a:r>
              <a:rPr lang="en-US" sz="23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Stress-strain check: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Column internal force</a:t>
            </a:r>
            <a:r>
              <a:rPr lang="en-US" sz="2384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96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internal force: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126544"/>
              </p:ext>
            </p:extLst>
          </p:nvPr>
        </p:nvGraphicFramePr>
        <p:xfrm>
          <a:off x="1820173" y="2743200"/>
          <a:ext cx="8186468" cy="1234440"/>
        </p:xfrm>
        <a:graphic>
          <a:graphicData uri="http://schemas.openxmlformats.org/drawingml/2006/table">
            <a:tbl>
              <a:tblPr firstRow="1" firstCol="1" bandRow="1"/>
              <a:tblGrid>
                <a:gridCol w="2379739"/>
                <a:gridCol w="2173790"/>
                <a:gridCol w="1866927"/>
                <a:gridCol w="1766012"/>
              </a:tblGrid>
              <a:tr h="377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 type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Manual load (KN)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Etabs load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%Error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77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Edge column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681.25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681.187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Corner column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542.825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542.79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847791"/>
              </p:ext>
            </p:extLst>
          </p:nvPr>
        </p:nvGraphicFramePr>
        <p:xfrm>
          <a:off x="1940943" y="4776186"/>
          <a:ext cx="8065698" cy="1673104"/>
        </p:xfrm>
        <a:graphic>
          <a:graphicData uri="http://schemas.openxmlformats.org/drawingml/2006/table">
            <a:tbl>
              <a:tblPr firstRow="1" firstCol="1" bandRow="1"/>
              <a:tblGrid>
                <a:gridCol w="1923038"/>
                <a:gridCol w="2109811"/>
                <a:gridCol w="1923038"/>
                <a:gridCol w="2109811"/>
              </a:tblGrid>
              <a:tr h="418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manual (KN)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etabs (KN)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18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39.11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38.67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1.125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BC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35.32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2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43.056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43.06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127" y="823876"/>
            <a:ext cx="6431307" cy="141514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70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43" y="22412"/>
            <a:ext cx="11277980" cy="681317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994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Slab internal force:</a:t>
            </a: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r>
              <a:rPr lang="en-US" sz="2384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7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internal stress check for frame ABCD in Y-axis:</a:t>
            </a: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r>
              <a:rPr lang="en-US" sz="2384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7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internal stress check for frame ABCD in X-axis:</a:t>
            </a: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045836"/>
              </p:ext>
            </p:extLst>
          </p:nvPr>
        </p:nvGraphicFramePr>
        <p:xfrm>
          <a:off x="1826685" y="4112318"/>
          <a:ext cx="7429458" cy="1627401"/>
        </p:xfrm>
        <a:graphic>
          <a:graphicData uri="http://schemas.openxmlformats.org/drawingml/2006/table">
            <a:tbl>
              <a:tblPr firstRow="1" firstCol="1" bandRow="1"/>
              <a:tblGrid>
                <a:gridCol w="2405568"/>
                <a:gridCol w="2405568"/>
                <a:gridCol w="1533050"/>
                <a:gridCol w="1085272"/>
              </a:tblGrid>
              <a:tr h="33347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manual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Etabs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10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kern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(KN.m)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345.47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344.79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33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290.96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283.385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334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290.45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348542"/>
              </p:ext>
            </p:extLst>
          </p:nvPr>
        </p:nvGraphicFramePr>
        <p:xfrm>
          <a:off x="1826684" y="1333623"/>
          <a:ext cx="7429459" cy="1467485"/>
        </p:xfrm>
        <a:graphic>
          <a:graphicData uri="http://schemas.openxmlformats.org/drawingml/2006/table">
            <a:tbl>
              <a:tblPr firstRow="1" firstCol="1" bandRow="1"/>
              <a:tblGrid>
                <a:gridCol w="2158179"/>
                <a:gridCol w="2158179"/>
                <a:gridCol w="1990570"/>
                <a:gridCol w="1122531"/>
              </a:tblGrid>
              <a:tr h="28156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Frame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manual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Etabs (KN.m)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81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(kN.m)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15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224.35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222.05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5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BC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353.06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344.66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5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413.05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9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5057" y="427923"/>
            <a:ext cx="496018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2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SzPts val="1100"/>
            </a:pPr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Seismic </a:t>
            </a: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criteria   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EAB2C57-7431-4AD7-872F-DD5629DC750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1733" y="1340463"/>
          <a:ext cx="10468266" cy="3653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145006">
                  <a:extLst>
                    <a:ext uri="{9D8B030D-6E8A-4147-A177-3AD203B41FA5}">
                      <a16:colId xmlns:a16="http://schemas.microsoft.com/office/drawing/2014/main" xmlns="" val="500241600"/>
                    </a:ext>
                  </a:extLst>
                </a:gridCol>
                <a:gridCol w="1156988">
                  <a:extLst>
                    <a:ext uri="{9D8B030D-6E8A-4147-A177-3AD203B41FA5}">
                      <a16:colId xmlns:a16="http://schemas.microsoft.com/office/drawing/2014/main" xmlns="" val="3626601317"/>
                    </a:ext>
                  </a:extLst>
                </a:gridCol>
                <a:gridCol w="1009284">
                  <a:extLst>
                    <a:ext uri="{9D8B030D-6E8A-4147-A177-3AD203B41FA5}">
                      <a16:colId xmlns:a16="http://schemas.microsoft.com/office/drawing/2014/main" xmlns="" val="758278206"/>
                    </a:ext>
                  </a:extLst>
                </a:gridCol>
                <a:gridCol w="1156988">
                  <a:extLst>
                    <a:ext uri="{9D8B030D-6E8A-4147-A177-3AD203B41FA5}">
                      <a16:colId xmlns:a16="http://schemas.microsoft.com/office/drawing/2014/main" xmlns="" val="3079625191"/>
                    </a:ext>
                  </a:extLst>
                </a:gridCol>
              </a:tblGrid>
              <a:tr h="2888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Important parameters seismic analysis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48679"/>
                  </a:ext>
                </a:extLst>
              </a:tr>
              <a:tr h="5776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•Mass source: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* Dead &amp; 25%*Live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08590119"/>
                  </a:ext>
                </a:extLst>
              </a:tr>
              <a:tr h="2888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•Seismic zone :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2B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  <a:endParaRPr lang="en-US" sz="1800" u="none" strike="noStrike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36173255"/>
                  </a:ext>
                </a:extLst>
              </a:tr>
              <a:tr h="5775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•Soil profile: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Stiff soil profile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933667861"/>
                  </a:ext>
                </a:extLst>
              </a:tr>
              <a:tr h="5776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Force Reduction Factor (Building Frame System - shear wall) _ 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HBuilding</a:t>
                      </a:r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95600282"/>
                  </a:ext>
                </a:extLst>
              </a:tr>
              <a:tr h="2888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•Importance Factor _ I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u="none" strike="noStrike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623469042"/>
                  </a:ext>
                </a:extLst>
              </a:tr>
              <a:tr h="5775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•Acceleration-Dependent Seismic Coefficient (Ca)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24059721"/>
                  </a:ext>
                </a:extLst>
              </a:tr>
              <a:tr h="4762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•Velocity-Dependent Seismic Coefficient (</a:t>
                      </a:r>
                      <a:r>
                        <a:rPr lang="en-US" sz="18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</a:t>
                      </a:r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523316475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98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9315" y="370937"/>
            <a:ext cx="6364563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60000"/>
              </a:lnSpc>
            </a:pPr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Modal mass </a:t>
            </a: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participation</a:t>
            </a:r>
            <a:r>
              <a:rPr lang="ar-JO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ratio check  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6891" y="1537215"/>
            <a:ext cx="6096000" cy="15204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60000"/>
              </a:lnSpc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Sum UX= 0.9557</a:t>
            </a:r>
          </a:p>
          <a:p>
            <a:pPr lvl="0">
              <a:lnSpc>
                <a:spcPct val="160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um UY= 0.9605</a:t>
            </a:r>
          </a:p>
          <a:p>
            <a:pPr lvl="0">
              <a:lnSpc>
                <a:spcPct val="160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um of UX and UY ≥ 0.9 check is ok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408759" y="1741245"/>
          <a:ext cx="6331792" cy="3727903"/>
        </p:xfrm>
        <a:graphic>
          <a:graphicData uri="http://schemas.openxmlformats.org/drawingml/2006/table">
            <a:tbl>
              <a:tblPr firstRow="1" firstCol="1" bandRow="1"/>
              <a:tblGrid>
                <a:gridCol w="791474"/>
                <a:gridCol w="791474"/>
                <a:gridCol w="791474"/>
                <a:gridCol w="791474"/>
                <a:gridCol w="791474"/>
                <a:gridCol w="791474"/>
                <a:gridCol w="791474"/>
                <a:gridCol w="791474"/>
              </a:tblGrid>
              <a:tr h="3076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Period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UZ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Sum UX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Sum UY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07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0.5897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0.5945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4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0.6222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0.5854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0.8303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0.6443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0.8352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0.6453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0.8352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0.6454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0.0389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3.55E-05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4.15E-06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0.6849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0.0879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0.8704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Modal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0.1877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0.9557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69744" y="836763"/>
            <a:ext cx="4840856" cy="7717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1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149315" y="964553"/>
          <a:ext cx="3676171" cy="3974772"/>
        </p:xfrm>
        <a:graphic>
          <a:graphicData uri="http://schemas.openxmlformats.org/drawingml/2006/table">
            <a:tbl>
              <a:tblPr/>
              <a:tblGrid>
                <a:gridCol w="1554495"/>
                <a:gridCol w="2121676"/>
              </a:tblGrid>
              <a:tr h="50326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 SHEAR CHECK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Soil profile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Tetabs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0.497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8.4873E+04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Vmain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1.1882E+04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2670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Vsecondry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3.5647E+03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930457" y="478159"/>
            <a:ext cx="6364563" cy="69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60000"/>
              </a:lnSpc>
            </a:pP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Base shear check  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992038" y="1895184"/>
            <a:ext cx="60729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b="1" i="0" u="none" strike="noStrike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EQx</a:t>
            </a:r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Max= 11889.136</a:t>
            </a:r>
          </a:p>
          <a:p>
            <a:pPr algn="ctr" fontAlgn="ctr"/>
            <a:r>
              <a:rPr lang="en-US" b="1" i="0" u="none" strike="noStrike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EQy</a:t>
            </a:r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Max= 11888.827</a:t>
            </a:r>
          </a:p>
          <a:p>
            <a:pPr algn="ctr" fontAlgn="ctr"/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EQ ≥ V its ok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 fontAlgn="ctr"/>
            <a:endParaRPr lang="en-US" b="1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en-US" b="1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ctr"/>
            <a:endParaRPr lang="en-US" b="1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en-US" b="1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54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98683" y="1350396"/>
          <a:ext cx="10576039" cy="2260022"/>
        </p:xfrm>
        <a:graphic>
          <a:graphicData uri="http://schemas.openxmlformats.org/drawingml/2006/table">
            <a:tbl>
              <a:tblPr firstRow="1" firstCol="1" bandRow="1"/>
              <a:tblGrid>
                <a:gridCol w="1093378"/>
                <a:gridCol w="1093378"/>
                <a:gridCol w="1093378"/>
                <a:gridCol w="1093378"/>
                <a:gridCol w="1093378"/>
                <a:gridCol w="1093378"/>
                <a:gridCol w="1093378"/>
                <a:gridCol w="1368205"/>
                <a:gridCol w="1554188"/>
              </a:tblGrid>
              <a:tr h="431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Story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Height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 X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 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Drift X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Drift Y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 X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 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Delta Limits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930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_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_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0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GF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13.66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13.58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112.5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FF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SF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19.85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13170" y="238859"/>
            <a:ext cx="2035833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Drift </a:t>
            </a: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check 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95185" y="4748058"/>
            <a:ext cx="6096000" cy="10259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˂ 0.7,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 M =2.5% * H, H: story height.</a:t>
            </a:r>
            <a:endParaRPr lang="en-US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≥ 0.7,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 M =2.0% * H, H: story height.</a:t>
            </a:r>
            <a:endParaRPr lang="en-US" dirty="0">
              <a:solidFill>
                <a:srgbClr val="24202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0" y="3881141"/>
            <a:ext cx="4479290" cy="7600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89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204" y="388427"/>
            <a:ext cx="3302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Detailing requirements</a:t>
            </a:r>
            <a:r>
              <a:rPr lang="en-US" sz="24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594863" y="878204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Diaphragm  </a:t>
            </a: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943" y="573093"/>
            <a:ext cx="6044086" cy="58918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245" y="2303253"/>
            <a:ext cx="3725897" cy="177704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53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9535" y="955945"/>
            <a:ext cx="2807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Circular columns details: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-458" r="53816"/>
          <a:stretch/>
        </p:blipFill>
        <p:spPr>
          <a:xfrm>
            <a:off x="659561" y="2018670"/>
            <a:ext cx="2569953" cy="37807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746" r="58101" b="-1"/>
          <a:stretch/>
        </p:blipFill>
        <p:spPr>
          <a:xfrm>
            <a:off x="4455803" y="2216266"/>
            <a:ext cx="1953624" cy="33855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837" y="3878624"/>
            <a:ext cx="4006341" cy="17231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7141" t="36161" b="30724"/>
          <a:stretch/>
        </p:blipFill>
        <p:spPr>
          <a:xfrm>
            <a:off x="6738232" y="1813115"/>
            <a:ext cx="3744735" cy="169077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29937" y="1140611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Rectangular columns </a:t>
            </a:r>
            <a:r>
              <a:rPr 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details:</a:t>
            </a:r>
          </a:p>
        </p:txBody>
      </p:sp>
      <p:sp>
        <p:nvSpPr>
          <p:cNvPr id="8" name="Rectangle 7"/>
          <p:cNvSpPr/>
          <p:nvPr/>
        </p:nvSpPr>
        <p:spPr>
          <a:xfrm>
            <a:off x="563399" y="170220"/>
            <a:ext cx="3307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details </a:t>
            </a:r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sz="24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24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E1A2F20-912F-4D82-9879-CED699C5C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11" y="743627"/>
            <a:ext cx="5620534" cy="44392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2980" y="1042207"/>
            <a:ext cx="5787038" cy="1352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7032" y="3244962"/>
            <a:ext cx="2899121" cy="2008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9278" y="374295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  </a:t>
            </a:r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sz="24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74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450" y="1059259"/>
            <a:ext cx="6138682" cy="52950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72493" y="419339"/>
            <a:ext cx="3264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</a:t>
            </a:r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endParaRPr lang="en-US" sz="24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82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0484" y="578772"/>
            <a:ext cx="3228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Details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808" y="1091084"/>
            <a:ext cx="5769454" cy="53787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4673" y="3373424"/>
            <a:ext cx="4634569" cy="2783546"/>
          </a:xfrm>
          <a:prstGeom prst="rect">
            <a:avLst/>
          </a:prstGeom>
        </p:spPr>
      </p:pic>
      <p:pic>
        <p:nvPicPr>
          <p:cNvPr id="10242" name="Picture 141" descr="https://debug.pi.gr/BookimagesEn/031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893" y="498891"/>
            <a:ext cx="2773363" cy="163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Picture 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673" y="407611"/>
            <a:ext cx="2225675" cy="181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237562" y="-19256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19771" y="2612314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3D Mat foundation details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046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286032" y="1041014"/>
            <a:ext cx="4444588" cy="36149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96548" y="1329257"/>
            <a:ext cx="5343448" cy="3765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600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Shear check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600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toe and heal :</a:t>
            </a:r>
            <a:endParaRPr lang="en-US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ØV</a:t>
            </a:r>
            <a:r>
              <a:rPr lang="en-US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 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( 0.75/6 )×√28 × 380 × 1000 ×10</a:t>
            </a:r>
            <a:r>
              <a:rPr lang="en-US" sz="1600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-3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251.3 KN/m </a:t>
            </a:r>
            <a:endParaRPr lang="en-US" sz="1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Toe maximum shear is:</a:t>
            </a:r>
            <a:endParaRPr lang="en-US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98.45KN/m , less than ØV</a:t>
            </a:r>
            <a:r>
              <a:rPr lang="en-US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 </a:t>
            </a: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→ ok </a:t>
            </a:r>
            <a:endParaRPr lang="en-US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Heel maximum shear is : </a:t>
            </a:r>
            <a:endParaRPr lang="en-US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154.48KN/m , less than ØV</a:t>
            </a:r>
            <a:r>
              <a:rPr lang="en-US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 </a:t>
            </a:r>
            <a:endParaRPr 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3135" y="1117039"/>
            <a:ext cx="3354172" cy="39773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3614" y="264637"/>
            <a:ext cx="53013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 dimension</a:t>
            </a:r>
            <a:r>
              <a:rPr lang="ar-JO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and details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53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1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2" y="1981963"/>
            <a:ext cx="2506663" cy="281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0" r="17538" b="11279"/>
          <a:stretch>
            <a:fillRect/>
          </a:stretch>
        </p:blipFill>
        <p:spPr bwMode="auto">
          <a:xfrm>
            <a:off x="4259938" y="1821626"/>
            <a:ext cx="2765425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797" y="1981963"/>
            <a:ext cx="4066540" cy="25558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83614" y="264637"/>
            <a:ext cx="3988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Staircase details 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79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3614" y="264637"/>
            <a:ext cx="3988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Water tank details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019" y="1110343"/>
            <a:ext cx="4637231" cy="47662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041" t="3258" r="4961"/>
          <a:stretch/>
        </p:blipFill>
        <p:spPr>
          <a:xfrm>
            <a:off x="1116329" y="1542812"/>
            <a:ext cx="4649638" cy="48135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99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311" y="306137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639" y="129143"/>
            <a:ext cx="6909990" cy="65450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5314" y="856732"/>
            <a:ext cx="235532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area </a:t>
            </a:r>
            <a:r>
              <a:rPr lang="tr-T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1725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85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12192000" cy="6070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6747" y="457200"/>
            <a:ext cx="10254343" cy="8210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Lighting units and switches /</a:t>
            </a:r>
            <a:r>
              <a:rPr 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</p:spTree>
    <p:extLst>
      <p:ext uri="{BB962C8B-B14F-4D97-AF65-F5344CB8AC3E}">
        <p14:creationId xmlns:p14="http://schemas.microsoft.com/office/powerpoint/2010/main" val="2959813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4139" y="208732"/>
            <a:ext cx="4053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Lighting unit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layout plan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basement.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065" y="106095"/>
            <a:ext cx="7506350" cy="675190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784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272" y="0"/>
            <a:ext cx="8702430" cy="67628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9431" y="293298"/>
            <a:ext cx="23673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Lighting Unit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layout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plan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ground floor.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373" y="0"/>
            <a:ext cx="9158549" cy="68878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0769" y="178162"/>
            <a:ext cx="2198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Lighting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Unit layout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plan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first floor.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64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418" y="-149290"/>
            <a:ext cx="9404582" cy="69368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8266" y="355017"/>
            <a:ext cx="2320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Lighting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Unit layout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plan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 floor.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03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47.jpg" descr="C:\Users\DVDSTORE\Desktop\سنة خامسة فصل تاني\Graduation2\انارة\New folder\كومبوتر\12154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03250" y="1001769"/>
            <a:ext cx="3761521" cy="3295593"/>
          </a:xfrm>
          <a:prstGeom prst="rect">
            <a:avLst/>
          </a:prstGeom>
          <a:ln/>
        </p:spPr>
      </p:pic>
      <p:sp>
        <p:nvSpPr>
          <p:cNvPr id="3" name="Rectangle 2"/>
          <p:cNvSpPr/>
          <p:nvPr/>
        </p:nvSpPr>
        <p:spPr>
          <a:xfrm>
            <a:off x="467569" y="336091"/>
            <a:ext cx="353173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●"/>
            </a:pPr>
            <a:r>
              <a:rPr lang="en-US" dirty="0">
                <a:latin typeface="Times New Roman" panose="02020603050405020304" pitchFamily="18" charset="0"/>
                <a:ea typeface="Noto Sans Symbols"/>
                <a:cs typeface="Times New Roman" panose="02020603050405020304" pitchFamily="18" charset="0"/>
              </a:rPr>
              <a:t>Computer </a:t>
            </a:r>
            <a:r>
              <a:rPr lang="en-US" dirty="0" smtClean="0">
                <a:latin typeface="Times New Roman" panose="02020603050405020304" pitchFamily="18" charset="0"/>
                <a:ea typeface="Noto Sans Symbols"/>
                <a:cs typeface="Times New Roman" panose="02020603050405020304" pitchFamily="18" charset="0"/>
              </a:rPr>
              <a:t>Lab</a:t>
            </a:r>
            <a:r>
              <a:rPr lang="tr-TR" dirty="0" smtClean="0">
                <a:latin typeface="Times New Roman" panose="02020603050405020304" pitchFamily="18" charset="0"/>
                <a:ea typeface="Noto Sans Symbols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DIALUX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Times New Roman" panose="02020603050405020304" pitchFamily="18" charset="0"/>
              <a:ea typeface="Noto Sans Symbols"/>
              <a:cs typeface="Times New Roman" panose="02020603050405020304" pitchFamily="18" charset="0"/>
            </a:endParaRPr>
          </a:p>
        </p:txBody>
      </p:sp>
      <p:pic>
        <p:nvPicPr>
          <p:cNvPr id="4" name="image4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" t="1649" r="4755" b="3433"/>
          <a:stretch>
            <a:fillRect/>
          </a:stretch>
        </p:blipFill>
        <p:spPr>
          <a:xfrm>
            <a:off x="8246829" y="416525"/>
            <a:ext cx="3675204" cy="2675687"/>
          </a:xfrm>
          <a:prstGeom prst="rect">
            <a:avLst/>
          </a:prstGeom>
          <a:ln/>
        </p:spPr>
      </p:pic>
      <p:sp>
        <p:nvSpPr>
          <p:cNvPr id="5" name="Rectangle 4"/>
          <p:cNvSpPr/>
          <p:nvPr/>
        </p:nvSpPr>
        <p:spPr>
          <a:xfrm>
            <a:off x="8142233" y="3246751"/>
            <a:ext cx="3884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Luminaire layout plan for Computer lab</a:t>
            </a:r>
            <a:endParaRPr lang="en-US" dirty="0"/>
          </a:p>
        </p:txBody>
      </p:sp>
      <p:pic>
        <p:nvPicPr>
          <p:cNvPr id="6" name="image123.png"/>
          <p:cNvPicPr/>
          <p:nvPr/>
        </p:nvPicPr>
        <p:blipFill>
          <a:blip r:embed="rId4"/>
          <a:srcRect l="2084" t="5331" r="2639" b="8225"/>
          <a:stretch>
            <a:fillRect/>
          </a:stretch>
        </p:blipFill>
        <p:spPr>
          <a:xfrm>
            <a:off x="6835140" y="3813715"/>
            <a:ext cx="5227320" cy="2842260"/>
          </a:xfrm>
          <a:prstGeom prst="rect">
            <a:avLst/>
          </a:prstGeom>
          <a:ln/>
        </p:spPr>
      </p:pic>
      <p:pic>
        <p:nvPicPr>
          <p:cNvPr id="9" name="image77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076997" y="860532"/>
            <a:ext cx="2589530" cy="2375535"/>
          </a:xfrm>
          <a:prstGeom prst="rect">
            <a:avLst/>
          </a:prstGeom>
          <a:ln/>
        </p:spPr>
      </p:pic>
      <p:sp>
        <p:nvSpPr>
          <p:cNvPr id="10" name="Rectangle 9"/>
          <p:cNvSpPr/>
          <p:nvPr/>
        </p:nvSpPr>
        <p:spPr>
          <a:xfrm>
            <a:off x="5457840" y="3236067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UGR Check.</a:t>
            </a:r>
            <a:endParaRPr lang="en-US" dirty="0"/>
          </a:p>
        </p:txBody>
      </p:sp>
      <p:pic>
        <p:nvPicPr>
          <p:cNvPr id="11" name="image208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0" y="3616083"/>
            <a:ext cx="4853940" cy="3155950"/>
          </a:xfrm>
          <a:prstGeom prst="rect">
            <a:avLst/>
          </a:prstGeom>
          <a:ln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-11050" t="27453" r="47689" b="-2235"/>
          <a:stretch/>
        </p:blipFill>
        <p:spPr>
          <a:xfrm>
            <a:off x="4623210" y="4654290"/>
            <a:ext cx="1972125" cy="200168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65</a:t>
            </a:fld>
            <a:endParaRPr lang="en-US"/>
          </a:p>
        </p:txBody>
      </p:sp>
      <p:pic>
        <p:nvPicPr>
          <p:cNvPr id="8" name="image191.png"/>
          <p:cNvPicPr/>
          <p:nvPr/>
        </p:nvPicPr>
        <p:blipFill>
          <a:blip r:embed="rId8"/>
          <a:srcRect l="13219" t="9563" r="4505" b="12545"/>
          <a:stretch>
            <a:fillRect/>
          </a:stretch>
        </p:blipFill>
        <p:spPr>
          <a:xfrm>
            <a:off x="7014065" y="1532298"/>
            <a:ext cx="1423262" cy="140537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490288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61" y="4441825"/>
            <a:ext cx="2984736" cy="2105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1"/>
          <a:stretch/>
        </p:blipFill>
        <p:spPr>
          <a:xfrm>
            <a:off x="846061" y="503854"/>
            <a:ext cx="5071774" cy="3592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468" y="503853"/>
            <a:ext cx="4862413" cy="3649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456" y="4251324"/>
            <a:ext cx="3019425" cy="2295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530" y="4470399"/>
            <a:ext cx="26860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01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power</a:t>
            </a:r>
          </a:p>
        </p:txBody>
      </p:sp>
    </p:spTree>
    <p:extLst>
      <p:ext uri="{BB962C8B-B14F-4D97-AF65-F5344CB8AC3E}">
        <p14:creationId xmlns:p14="http://schemas.microsoft.com/office/powerpoint/2010/main" val="4085990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655" y="75612"/>
            <a:ext cx="7750212" cy="67823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5252" y="191239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3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112" y="265168"/>
            <a:ext cx="7950507" cy="663152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4324" y="182614"/>
            <a:ext cx="2076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distribution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84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75324" y="6468669"/>
            <a:ext cx="3853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Before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Modification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.(Area 530 m2)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8380296" y="6468669"/>
            <a:ext cx="36327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After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Modification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.(Area 665m2)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0311" y="306136"/>
            <a:ext cx="2500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Floor.</a:t>
            </a:r>
          </a:p>
        </p:txBody>
      </p:sp>
      <p:pic>
        <p:nvPicPr>
          <p:cNvPr id="10" name="Picture 9"/>
          <p:cNvPicPr/>
          <p:nvPr/>
        </p:nvPicPr>
        <p:blipFill rotWithShape="1">
          <a:blip r:embed="rId2"/>
          <a:srcRect t="1828" r="2142" b="2401"/>
          <a:stretch/>
        </p:blipFill>
        <p:spPr>
          <a:xfrm>
            <a:off x="0" y="1009236"/>
            <a:ext cx="5939271" cy="52473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572" y="581095"/>
            <a:ext cx="6208999" cy="588757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4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6430" y="246510"/>
            <a:ext cx="2076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distribution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029" y="332774"/>
            <a:ext cx="7697638" cy="597185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99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890" y="208492"/>
            <a:ext cx="2076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distribution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3645" y="341224"/>
            <a:ext cx="8393720" cy="64183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67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915" y="221975"/>
            <a:ext cx="31983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Board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EE1A65C-FC0B-4C35-88BA-35533AEF53B3}"/>
              </a:ext>
            </a:extLst>
          </p:cNvPr>
          <p:cNvSpPr txBox="1"/>
          <p:nvPr/>
        </p:nvSpPr>
        <p:spPr>
          <a:xfrm>
            <a:off x="323915" y="97950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Distribution Board for </a:t>
            </a:r>
            <a:r>
              <a:rPr lang="en-US" sz="18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bulding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011" y="1483743"/>
            <a:ext cx="7074973" cy="367611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575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system</a:t>
            </a:r>
          </a:p>
        </p:txBody>
      </p:sp>
    </p:spTree>
    <p:extLst>
      <p:ext uri="{BB962C8B-B14F-4D97-AF65-F5344CB8AC3E}">
        <p14:creationId xmlns:p14="http://schemas.microsoft.com/office/powerpoint/2010/main" val="364364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7" y="287805"/>
            <a:ext cx="5525834" cy="43959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544" y="579226"/>
            <a:ext cx="3398809" cy="323197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93624"/>
              </p:ext>
            </p:extLst>
          </p:nvPr>
        </p:nvGraphicFramePr>
        <p:xfrm>
          <a:off x="391886" y="5533389"/>
          <a:ext cx="5394464" cy="82296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1928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188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83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04362">
                  <a:extLst>
                    <a:ext uri="{9D8B030D-6E8A-4147-A177-3AD203B41FA5}">
                      <a16:colId xmlns="" xmlns:a16="http://schemas.microsoft.com/office/drawing/2014/main" val="3608866048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r>
                        <a:rPr lang="en-GB" sz="1800" dirty="0"/>
                        <a:t>Vertical </a:t>
                      </a:r>
                      <a:endParaRPr lang="en-GB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Branch</a:t>
                      </a:r>
                      <a:endParaRPr lang="en-GB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Sub-</a:t>
                      </a:r>
                      <a:r>
                        <a:rPr lang="en-GB" sz="1800" dirty="0" smtClean="0"/>
                        <a:t>Branch</a:t>
                      </a:r>
                      <a:endParaRPr lang="en-GB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2416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effectLst/>
                        </a:rPr>
                        <a:t>3 </a:t>
                      </a:r>
                      <a:r>
                        <a:rPr kumimoji="0" lang="en-US" sz="1800" kern="1200" dirty="0">
                          <a:effectLst/>
                        </a:rPr>
                        <a:t>''</a:t>
                      </a:r>
                      <a:endParaRPr lang="en-GB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effectLst/>
                        </a:rPr>
                        <a:t>2'' </a:t>
                      </a:r>
                      <a:endParaRPr lang="en-GB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1 ½</a:t>
                      </a:r>
                      <a:r>
                        <a:rPr kumimoji="0" lang="en-US" sz="1800" kern="1200" dirty="0" smtClean="0">
                          <a:effectLst/>
                        </a:rPr>
                        <a:t>''</a:t>
                      </a:r>
                      <a:endParaRPr lang="en-GB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1"</a:t>
                      </a:r>
                      <a:endParaRPr lang="en-GB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91886" y="4970839"/>
            <a:ext cx="205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Diameter Of Pipes </a:t>
            </a:r>
          </a:p>
        </p:txBody>
      </p:sp>
      <p:sp>
        <p:nvSpPr>
          <p:cNvPr id="6" name="Rectangle 5"/>
          <p:cNvSpPr/>
          <p:nvPr/>
        </p:nvSpPr>
        <p:spPr>
          <a:xfrm>
            <a:off x="138204" y="108345"/>
            <a:ext cx="1494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38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11" y="507275"/>
            <a:ext cx="6727371" cy="59635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982" y="984068"/>
            <a:ext cx="4074436" cy="29040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6014" y="137943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97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912" b="1"/>
          <a:stretch/>
        </p:blipFill>
        <p:spPr>
          <a:xfrm>
            <a:off x="662474" y="597159"/>
            <a:ext cx="6694398" cy="58431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386" y="750621"/>
            <a:ext cx="3604699" cy="40176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3858" y="90045"/>
            <a:ext cx="14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econd</a:t>
            </a: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04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7677510" y="1270028"/>
            <a:ext cx="4258209" cy="24035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8" y="1007706"/>
            <a:ext cx="6951306" cy="464427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54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01405" y="1030144"/>
            <a:ext cx="4987138" cy="36769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5408" y="5341124"/>
            <a:ext cx="3499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Drainage of rainwater from the roof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92522" y="5341124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Drainage of rainwater from outside area.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620076" y="1030144"/>
            <a:ext cx="4352723" cy="377334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826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FIREFIGHTING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6531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0311" y="306136"/>
            <a:ext cx="2500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First Floor.</a:t>
            </a:r>
          </a:p>
        </p:txBody>
      </p:sp>
      <p:sp>
        <p:nvSpPr>
          <p:cNvPr id="9" name="Rectangle 8"/>
          <p:cNvSpPr/>
          <p:nvPr/>
        </p:nvSpPr>
        <p:spPr>
          <a:xfrm>
            <a:off x="2075324" y="6468669"/>
            <a:ext cx="3853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Before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Modification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.(Area 970 m2)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8380296" y="6468669"/>
            <a:ext cx="38250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After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Modification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.(Area 1020 m2)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2546" b="3118"/>
          <a:stretch/>
        </p:blipFill>
        <p:spPr>
          <a:xfrm>
            <a:off x="39845" y="1006164"/>
            <a:ext cx="5720905" cy="519136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323107" y="138575"/>
            <a:ext cx="670504" cy="116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3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294" y="686332"/>
            <a:ext cx="5763293" cy="540639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3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505" y="0"/>
            <a:ext cx="775929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97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216" y="163526"/>
            <a:ext cx="7190683" cy="636790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588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en-US" sz="4000" b="1" dirty="0">
                <a:solidFill>
                  <a:srgbClr val="35353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Acoustical- design.</a:t>
            </a:r>
          </a:p>
        </p:txBody>
      </p:sp>
    </p:spTree>
    <p:extLst>
      <p:ext uri="{BB962C8B-B14F-4D97-AF65-F5344CB8AC3E}">
        <p14:creationId xmlns:p14="http://schemas.microsoft.com/office/powerpoint/2010/main" val="28112132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5907" y="1699680"/>
            <a:ext cx="3017067" cy="34151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5907" y="5181577"/>
            <a:ext cx="2273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RT60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before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treatment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8252242" y="1699680"/>
            <a:ext cx="3116808" cy="341512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118938" y="5149642"/>
            <a:ext cx="247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RT60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after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modification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85907" y="698856"/>
            <a:ext cx="355796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Standard of RT60= (1.3-1.9) Sec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4070088" y="1645780"/>
            <a:ext cx="3468552" cy="34151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59775" y="5060900"/>
            <a:ext cx="357886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absorption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coefficient value of wood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21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700"/>
            <a:ext cx="12192000" cy="6070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0890" y="849086"/>
            <a:ext cx="8892072" cy="55050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1" fontAlgn="base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SzPts val="1100"/>
            </a:pPr>
            <a:r>
              <a:rPr lang="en-US" sz="32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ROOF PHOTOVLTAIC SYSTEM DESIGN</a:t>
            </a:r>
            <a:endParaRPr lang="en-US" sz="32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0249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2595" y="768577"/>
            <a:ext cx="2747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Selection of module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920" y="539540"/>
            <a:ext cx="8943703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t="9705" r="20385"/>
          <a:stretch/>
        </p:blipFill>
        <p:spPr bwMode="auto">
          <a:xfrm>
            <a:off x="1660849" y="1883589"/>
            <a:ext cx="2525136" cy="29589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4909501" y="1883589"/>
            <a:ext cx="6835453" cy="31269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172659" y="2254526"/>
            <a:ext cx="459782" cy="120713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83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5207" y="919530"/>
            <a:ext cx="181158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Tilted landscape 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2704"/>
          <a:stretch/>
        </p:blipFill>
        <p:spPr bwMode="auto">
          <a:xfrm>
            <a:off x="487578" y="1453998"/>
            <a:ext cx="2681295" cy="24436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51380" y="919530"/>
            <a:ext cx="214033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Horizontal landscape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243138" y="1465192"/>
            <a:ext cx="2956814" cy="24636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281032" y="916907"/>
            <a:ext cx="146533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Tilted portrait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8593047" y="1465192"/>
            <a:ext cx="2841308" cy="25698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41000" y="4618455"/>
            <a:ext cx="1909497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Horizontal portrait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4040939" y="4312199"/>
            <a:ext cx="2750771" cy="254580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128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793" y="118377"/>
            <a:ext cx="2813591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Benefit to cost ratio (BCR)</a:t>
            </a:r>
            <a:endParaRPr lang="en-US" sz="2800" b="1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8793" y="527947"/>
            <a:ext cx="174746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Tilted landscape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16806" y="1048834"/>
          <a:ext cx="2448017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2704">
                  <a:extLst>
                    <a:ext uri="{9D8B030D-6E8A-4147-A177-3AD203B41FA5}">
                      <a16:colId xmlns="" xmlns:a16="http://schemas.microsoft.com/office/drawing/2014/main" val="2242942454"/>
                    </a:ext>
                  </a:extLst>
                </a:gridCol>
                <a:gridCol w="1225313">
                  <a:extLst>
                    <a:ext uri="{9D8B030D-6E8A-4147-A177-3AD203B41FA5}">
                      <a16:colId xmlns="" xmlns:a16="http://schemas.microsoft.com/office/drawing/2014/main" val="416804381"/>
                    </a:ext>
                  </a:extLst>
                </a:gridCol>
              </a:tblGrid>
              <a:tr h="242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initial cost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123,225$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01539266"/>
                  </a:ext>
                </a:extLst>
              </a:tr>
              <a:tr h="242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Benefit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730,000$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59422899"/>
                  </a:ext>
                </a:extLst>
              </a:tr>
              <a:tr h="242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BCR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5.92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977379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122384" y="527947"/>
            <a:ext cx="2140330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Horizontal landscape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967129" y="1048834"/>
          <a:ext cx="2493146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2639">
                  <a:extLst>
                    <a:ext uri="{9D8B030D-6E8A-4147-A177-3AD203B41FA5}">
                      <a16:colId xmlns="" xmlns:a16="http://schemas.microsoft.com/office/drawing/2014/main" val="159953377"/>
                    </a:ext>
                  </a:extLst>
                </a:gridCol>
                <a:gridCol w="1250507">
                  <a:extLst>
                    <a:ext uri="{9D8B030D-6E8A-4147-A177-3AD203B41FA5}">
                      <a16:colId xmlns="" xmlns:a16="http://schemas.microsoft.com/office/drawing/2014/main" val="313609850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initial cost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181,552$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389046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Benefit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1,100,000$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0667359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BCR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6.05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1645439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095899" y="527947"/>
            <a:ext cx="1465338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Tilted portrait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5762582" y="1048834"/>
          <a:ext cx="2292848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5454">
                  <a:extLst>
                    <a:ext uri="{9D8B030D-6E8A-4147-A177-3AD203B41FA5}">
                      <a16:colId xmlns="" xmlns:a16="http://schemas.microsoft.com/office/drawing/2014/main" val="1544178432"/>
                    </a:ext>
                  </a:extLst>
                </a:gridCol>
                <a:gridCol w="1147394">
                  <a:extLst>
                    <a:ext uri="{9D8B030D-6E8A-4147-A177-3AD203B41FA5}">
                      <a16:colId xmlns="" xmlns:a16="http://schemas.microsoft.com/office/drawing/2014/main" val="285682043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initial cost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98,580$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90289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Benefit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580,000$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6291079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BCR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5.88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00381055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394422" y="527947"/>
            <a:ext cx="1909497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Horizontal portrait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8357737" y="1048834"/>
          <a:ext cx="2536686" cy="82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4174">
                  <a:extLst>
                    <a:ext uri="{9D8B030D-6E8A-4147-A177-3AD203B41FA5}">
                      <a16:colId xmlns="" xmlns:a16="http://schemas.microsoft.com/office/drawing/2014/main" val="1759832994"/>
                    </a:ext>
                  </a:extLst>
                </a:gridCol>
                <a:gridCol w="1272512">
                  <a:extLst>
                    <a:ext uri="{9D8B030D-6E8A-4147-A177-3AD203B41FA5}">
                      <a16:colId xmlns="" xmlns:a16="http://schemas.microsoft.com/office/drawing/2014/main" val="3365429964"/>
                    </a:ext>
                  </a:extLst>
                </a:gridCol>
              </a:tblGrid>
              <a:tr h="248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initial cost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190,588$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65253475"/>
                  </a:ext>
                </a:extLst>
              </a:tr>
              <a:tr h="248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Benefit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1,150,000$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50376242"/>
                  </a:ext>
                </a:extLst>
              </a:tr>
              <a:tr h="2483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BCR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6.03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93617349"/>
                  </a:ext>
                </a:extLst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2826292" y="2294421"/>
            <a:ext cx="5568129" cy="445473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564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813" y="731095"/>
            <a:ext cx="2981846" cy="232726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391918" y="883649"/>
            <a:ext cx="1880874" cy="200809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4"/>
          <a:srcRect l="2334" t="7266" r="1666" b="3945"/>
          <a:stretch/>
        </p:blipFill>
        <p:spPr bwMode="auto">
          <a:xfrm>
            <a:off x="1080812" y="3233675"/>
            <a:ext cx="5012078" cy="29892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67637" y="6263453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cumulative cash flows graph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8234317" y="1085872"/>
            <a:ext cx="2912654" cy="497529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38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12192000" cy="6070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48527" y="9976627"/>
            <a:ext cx="2743200" cy="365125"/>
          </a:xfrm>
        </p:spPr>
        <p:txBody>
          <a:bodyPr/>
          <a:lstStyle/>
          <a:p>
            <a:fld id="{6EE94616-A0DB-474E-9059-499CDA17632C}" type="slidenum">
              <a:rPr lang="en-US" smtClean="0"/>
              <a:t>89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29005" y="512147"/>
            <a:ext cx="8892072" cy="55050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estimate</a:t>
            </a:r>
          </a:p>
        </p:txBody>
      </p:sp>
    </p:spTree>
    <p:extLst>
      <p:ext uri="{BB962C8B-B14F-4D97-AF65-F5344CB8AC3E}">
        <p14:creationId xmlns:p14="http://schemas.microsoft.com/office/powerpoint/2010/main" val="224689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311" y="306136"/>
            <a:ext cx="2500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 Floor.</a:t>
            </a:r>
          </a:p>
        </p:txBody>
      </p:sp>
      <p:sp>
        <p:nvSpPr>
          <p:cNvPr id="9" name="Rectangle 8"/>
          <p:cNvSpPr/>
          <p:nvPr/>
        </p:nvSpPr>
        <p:spPr>
          <a:xfrm>
            <a:off x="10940927" y="4387363"/>
            <a:ext cx="670504" cy="1164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3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294" y="206635"/>
            <a:ext cx="6679874" cy="64041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5314" y="856732"/>
            <a:ext cx="2230098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 area 665</a:t>
            </a:r>
            <a:r>
              <a:rPr lang="tr-T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05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252779"/>
              </p:ext>
            </p:extLst>
          </p:nvPr>
        </p:nvGraphicFramePr>
        <p:xfrm>
          <a:off x="2371631" y="303046"/>
          <a:ext cx="6040848" cy="485242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020424">
                  <a:extLst>
                    <a:ext uri="{9D8B030D-6E8A-4147-A177-3AD203B41FA5}">
                      <a16:colId xmlns="" xmlns:a16="http://schemas.microsoft.com/office/drawing/2014/main" val="3327032405"/>
                    </a:ext>
                  </a:extLst>
                </a:gridCol>
                <a:gridCol w="3020424">
                  <a:extLst>
                    <a:ext uri="{9D8B030D-6E8A-4147-A177-3AD203B41FA5}">
                      <a16:colId xmlns="" xmlns:a16="http://schemas.microsoft.com/office/drawing/2014/main" val="2554699226"/>
                    </a:ext>
                  </a:extLst>
                </a:gridCol>
              </a:tblGrid>
              <a:tr h="7773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/>
                        <a:t>Work</a:t>
                      </a:r>
                    </a:p>
                    <a:p>
                      <a:pPr algn="ctr"/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/>
                        <a:t>Budget Cost (NIS)</a:t>
                      </a:r>
                    </a:p>
                    <a:p>
                      <a:pPr algn="ctr"/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9957028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Sub-Structure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2714438.16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308998117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Super Structure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1455057.05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2262886803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Non- Structure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1886985.95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416318898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Finishing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911983.83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754201941"/>
                  </a:ext>
                </a:extLst>
              </a:tr>
              <a:tr h="42287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Mechanical Work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1160453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986223096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/>
                        <a:t>Electrical Work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37875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3431480461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safety work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110140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640249323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External </a:t>
                      </a:r>
                      <a:r>
                        <a:rPr lang="en-US" sz="2000" u="none" strike="noStrike" dirty="0">
                          <a:effectLst/>
                        </a:rPr>
                        <a:t>work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31611.6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2296128861"/>
                  </a:ext>
                </a:extLst>
              </a:tr>
              <a:tr h="45652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/>
                        <a:t>PV system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490190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61002740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61856" y="5379882"/>
            <a:ext cx="9759407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cost that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estimated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cultural center =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7,947,412 NIS.→2,445,360$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 for project building per m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7947412/2350=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3,381.87 NIS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→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1,040$.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70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91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46690" y="2305778"/>
            <a:ext cx="8892072" cy="142216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Thank you for listening  </a:t>
            </a:r>
            <a:r>
              <a:rPr lang="en-US" sz="4000" b="1" dirty="0">
                <a:sym typeface="Wingdings" panose="05000000000000000000" pitchFamily="2" charset="2"/>
              </a:rPr>
              <a:t> </a:t>
            </a:r>
          </a:p>
          <a:p>
            <a:pPr algn="ctr"/>
            <a:r>
              <a:rPr lang="en-US" sz="4000" b="1" dirty="0"/>
              <a:t>Any questions</a:t>
            </a:r>
          </a:p>
        </p:txBody>
      </p:sp>
    </p:spTree>
    <p:extLst>
      <p:ext uri="{BB962C8B-B14F-4D97-AF65-F5344CB8AC3E}">
        <p14:creationId xmlns:p14="http://schemas.microsoft.com/office/powerpoint/2010/main" val="1405425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2184</Words>
  <Application>Microsoft Office PowerPoint</Application>
  <PresentationFormat>Widescreen</PresentationFormat>
  <Paragraphs>1044</Paragraphs>
  <Slides>91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103" baseType="lpstr">
      <vt:lpstr>Arial</vt:lpstr>
      <vt:lpstr>Calibri</vt:lpstr>
      <vt:lpstr>Calibri Light</vt:lpstr>
      <vt:lpstr>Cambria</vt:lpstr>
      <vt:lpstr>Cambria Math</vt:lpstr>
      <vt:lpstr>Century Gothic</vt:lpstr>
      <vt:lpstr>Noto Sans Symbols</vt:lpstr>
      <vt:lpstr>Symbol</vt:lpstr>
      <vt:lpstr>Tim]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Adjustments</vt:lpstr>
      <vt:lpstr>PowerPoint Presentation</vt:lpstr>
      <vt:lpstr>Daylighting</vt:lpstr>
      <vt:lpstr>PowerPoint Presentation</vt:lpstr>
      <vt:lpstr>Elemental properties of structural and material layers within the element:</vt:lpstr>
      <vt:lpstr>PowerPoint Presentation</vt:lpstr>
      <vt:lpstr>Elemental properties of structural and material layers within the element: </vt:lpstr>
      <vt:lpstr>Thermal analysis</vt:lpstr>
      <vt:lpstr>Thermal analysis</vt:lpstr>
      <vt:lpstr>Thermal analysis</vt:lpstr>
      <vt:lpstr>Thermal analysis</vt:lpstr>
      <vt:lpstr>                    Thermal analysis Computational Fluid Dynamics (CFD) analysis</vt:lpstr>
      <vt:lpstr>Over-shadowing effect on the building</vt:lpstr>
      <vt:lpstr>Over-shadowing effect on the build</vt:lpstr>
      <vt:lpstr>PowerPoint Presentation</vt:lpstr>
      <vt:lpstr>HVAC System </vt:lpstr>
      <vt:lpstr>HVAC System </vt:lpstr>
      <vt:lpstr>HVAC System </vt:lpstr>
      <vt:lpstr>HVAC System </vt:lpstr>
      <vt:lpstr>HVAC System </vt:lpstr>
      <vt:lpstr>PowerPoint Presentation</vt:lpstr>
      <vt:lpstr>Load material and code Data:</vt:lpstr>
      <vt:lpstr> The structural system of Slab   </vt:lpstr>
      <vt:lpstr>PowerPoint Presentation</vt:lpstr>
      <vt:lpstr>Dimensions of Beams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amani sobhi</dc:creator>
  <cp:lastModifiedBy>amani sobhi</cp:lastModifiedBy>
  <cp:revision>27</cp:revision>
  <dcterms:created xsi:type="dcterms:W3CDTF">2021-06-02T22:55:21Z</dcterms:created>
  <dcterms:modified xsi:type="dcterms:W3CDTF">2021-06-13T09:43:25Z</dcterms:modified>
</cp:coreProperties>
</file>