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47"/>
  </p:notesMasterIdLst>
  <p:handoutMasterIdLst>
    <p:handoutMasterId r:id="rId48"/>
  </p:handoutMasterIdLst>
  <p:sldIdLst>
    <p:sldId id="257" r:id="rId2"/>
    <p:sldId id="290" r:id="rId3"/>
    <p:sldId id="296" r:id="rId4"/>
    <p:sldId id="276" r:id="rId5"/>
    <p:sldId id="277" r:id="rId6"/>
    <p:sldId id="278" r:id="rId7"/>
    <p:sldId id="279" r:id="rId8"/>
    <p:sldId id="301" r:id="rId9"/>
    <p:sldId id="280" r:id="rId10"/>
    <p:sldId id="281" r:id="rId11"/>
    <p:sldId id="282" r:id="rId12"/>
    <p:sldId id="283" r:id="rId13"/>
    <p:sldId id="258" r:id="rId14"/>
    <p:sldId id="259" r:id="rId15"/>
    <p:sldId id="298" r:id="rId16"/>
    <p:sldId id="260" r:id="rId17"/>
    <p:sldId id="295" r:id="rId18"/>
    <p:sldId id="261" r:id="rId19"/>
    <p:sldId id="262" r:id="rId20"/>
    <p:sldId id="263" r:id="rId21"/>
    <p:sldId id="264" r:id="rId22"/>
    <p:sldId id="265" r:id="rId23"/>
    <p:sldId id="266" r:id="rId24"/>
    <p:sldId id="267" r:id="rId25"/>
    <p:sldId id="299" r:id="rId26"/>
    <p:sldId id="268" r:id="rId27"/>
    <p:sldId id="269" r:id="rId28"/>
    <p:sldId id="275" r:id="rId29"/>
    <p:sldId id="284" r:id="rId30"/>
    <p:sldId id="300" r:id="rId31"/>
    <p:sldId id="285" r:id="rId32"/>
    <p:sldId id="289" r:id="rId33"/>
    <p:sldId id="286" r:id="rId34"/>
    <p:sldId id="287" r:id="rId35"/>
    <p:sldId id="288" r:id="rId36"/>
    <p:sldId id="270" r:id="rId37"/>
    <p:sldId id="271" r:id="rId38"/>
    <p:sldId id="272" r:id="rId39"/>
    <p:sldId id="273" r:id="rId40"/>
    <p:sldId id="274" r:id="rId41"/>
    <p:sldId id="291" r:id="rId42"/>
    <p:sldId id="297" r:id="rId43"/>
    <p:sldId id="292" r:id="rId44"/>
    <p:sldId id="293" r:id="rId45"/>
    <p:sldId id="294"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26" autoAdjust="0"/>
    <p:restoredTop sz="89911" autoAdjust="0"/>
  </p:normalViewPr>
  <p:slideViewPr>
    <p:cSldViewPr snapToGrid="0">
      <p:cViewPr>
        <p:scale>
          <a:sx n="82" d="100"/>
          <a:sy n="82" d="100"/>
        </p:scale>
        <p:origin x="-264" y="102"/>
      </p:cViewPr>
      <p:guideLst>
        <p:guide orient="horz" pos="2160"/>
        <p:guide orient="horz" pos="4128"/>
        <p:guide pos="3840"/>
        <p:guide pos="7296"/>
      </p:guideLst>
    </p:cSldViewPr>
  </p:slideViewPr>
  <p:notesTextViewPr>
    <p:cViewPr>
      <p:scale>
        <a:sx n="3" d="2"/>
        <a:sy n="3" d="2"/>
      </p:scale>
      <p:origin x="0" y="0"/>
    </p:cViewPr>
  </p:notesTextViewPr>
  <p:sorterViewPr>
    <p:cViewPr>
      <p:scale>
        <a:sx n="66" d="100"/>
        <a:sy n="66" d="100"/>
      </p:scale>
      <p:origin x="0" y="1482"/>
    </p:cViewPr>
  </p:sorterViewPr>
  <p:notesViewPr>
    <p:cSldViewPr snapToGrid="0" showGuides="1">
      <p:cViewPr varScale="1">
        <p:scale>
          <a:sx n="76" d="100"/>
          <a:sy n="76" d="100"/>
        </p:scale>
        <p:origin x="2538" y="96"/>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ata4.xml.rels><?xml version="1.0" encoding="UTF-8" standalone="yes"?>
<Relationships xmlns="http://schemas.openxmlformats.org/package/2006/relationships"><Relationship Id="rId1" Type="http://schemas.openxmlformats.org/officeDocument/2006/relationships/image" Target="../media/image8.jpeg"/></Relationships>
</file>

<file path=ppt/diagrams/_rels/data5.xml.rels><?xml version="1.0" encoding="UTF-8" standalone="yes"?>
<Relationships xmlns="http://schemas.openxmlformats.org/package/2006/relationships"><Relationship Id="rId1" Type="http://schemas.openxmlformats.org/officeDocument/2006/relationships/image" Target="../media/image16.png"/></Relationships>
</file>

<file path=ppt/diagrams/_rels/data6.xml.rels><?xml version="1.0" encoding="UTF-8" standalone="yes"?>
<Relationships xmlns="http://schemas.openxmlformats.org/package/2006/relationships"><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6313B3-42C1-49BB-ABE1-488F61EF2C03}" type="doc">
      <dgm:prSet loTypeId="urn:microsoft.com/office/officeart/2005/8/layout/hierarchy3" loCatId="list" qsTypeId="urn:microsoft.com/office/officeart/2005/8/quickstyle/simple3" qsCatId="simple" csTypeId="urn:microsoft.com/office/officeart/2005/8/colors/accent2_3" csCatId="accent2" phldr="1"/>
      <dgm:spPr>
        <a:scene3d>
          <a:camera prst="orthographicFront"/>
          <a:lightRig rig="threePt" dir="t"/>
        </a:scene3d>
      </dgm:spPr>
      <dgm:t>
        <a:bodyPr/>
        <a:lstStyle/>
        <a:p>
          <a:endParaRPr lang="en-GB"/>
        </a:p>
      </dgm:t>
    </dgm:pt>
    <dgm:pt modelId="{A7FB75EF-4831-4C7C-A61D-2CA27A2CD96E}">
      <dgm:prSet phldrT="[Text]"/>
      <dgm:spPr/>
      <dgm:t>
        <a:bodyPr/>
        <a:lstStyle/>
        <a:p>
          <a:r>
            <a:rPr lang="en-GB" dirty="0" smtClean="0"/>
            <a:t>Visiting</a:t>
          </a:r>
          <a:endParaRPr lang="en-GB" dirty="0"/>
        </a:p>
      </dgm:t>
    </dgm:pt>
    <dgm:pt modelId="{F8187019-956D-4F75-935C-978363877B7B}" type="parTrans" cxnId="{054A701B-8E3B-4371-8840-DA205803DA86}">
      <dgm:prSet/>
      <dgm:spPr/>
      <dgm:t>
        <a:bodyPr/>
        <a:lstStyle/>
        <a:p>
          <a:endParaRPr lang="en-GB"/>
        </a:p>
      </dgm:t>
    </dgm:pt>
    <dgm:pt modelId="{3E708500-2845-40EA-B40C-836092DA7131}" type="sibTrans" cxnId="{054A701B-8E3B-4371-8840-DA205803DA86}">
      <dgm:prSet/>
      <dgm:spPr/>
      <dgm:t>
        <a:bodyPr/>
        <a:lstStyle/>
        <a:p>
          <a:endParaRPr lang="en-GB"/>
        </a:p>
      </dgm:t>
    </dgm:pt>
    <dgm:pt modelId="{F7E78AD0-21D8-4AA2-8565-C28855857325}">
      <dgm:prSet phldrT="[Text]" custT="1"/>
      <dgm:spPr/>
      <dgm:t>
        <a:bodyPr/>
        <a:lstStyle/>
        <a:p>
          <a:r>
            <a:rPr lang="en-GB" sz="1800" dirty="0" smtClean="0"/>
            <a:t>The Main Terminal</a:t>
          </a:r>
          <a:endParaRPr lang="en-GB" sz="1800" dirty="0"/>
        </a:p>
      </dgm:t>
    </dgm:pt>
    <dgm:pt modelId="{B2D73772-ADBA-4A3B-81EF-8A179C5BD3FB}" type="parTrans" cxnId="{CF67E07E-A013-44DC-8868-4EBF199F5DF3}">
      <dgm:prSet/>
      <dgm:spPr/>
      <dgm:t>
        <a:bodyPr/>
        <a:lstStyle/>
        <a:p>
          <a:endParaRPr lang="en-GB"/>
        </a:p>
      </dgm:t>
    </dgm:pt>
    <dgm:pt modelId="{EE61B4DD-EB83-4847-BF9F-8E8A10A401D4}" type="sibTrans" cxnId="{CF67E07E-A013-44DC-8868-4EBF199F5DF3}">
      <dgm:prSet/>
      <dgm:spPr/>
      <dgm:t>
        <a:bodyPr/>
        <a:lstStyle/>
        <a:p>
          <a:endParaRPr lang="en-GB"/>
        </a:p>
      </dgm:t>
    </dgm:pt>
    <dgm:pt modelId="{FC2FB3F6-8290-4A42-BA41-665FFFC7A254}">
      <dgm:prSet phldrT="[Text]" custT="1"/>
      <dgm:spPr/>
      <dgm:t>
        <a:bodyPr/>
        <a:lstStyle/>
        <a:p>
          <a:r>
            <a:rPr lang="en-GB" sz="1800" dirty="0" smtClean="0">
              <a:latin typeface="Times New Roman" pitchFamily="18" charset="0"/>
              <a:cs typeface="Times New Roman" pitchFamily="18" charset="0"/>
            </a:rPr>
            <a:t>Nablus Municipality – Road and Traffic Sector</a:t>
          </a:r>
          <a:endParaRPr lang="en-GB" sz="1800" dirty="0">
            <a:latin typeface="Times New Roman" pitchFamily="18" charset="0"/>
            <a:cs typeface="Times New Roman" pitchFamily="18" charset="0"/>
          </a:endParaRPr>
        </a:p>
      </dgm:t>
    </dgm:pt>
    <dgm:pt modelId="{F6F10B2C-0E73-4C62-A781-77F129A409E9}" type="parTrans" cxnId="{65790E4E-37BD-48DF-BD71-7249FB91C556}">
      <dgm:prSet/>
      <dgm:spPr/>
      <dgm:t>
        <a:bodyPr/>
        <a:lstStyle/>
        <a:p>
          <a:endParaRPr lang="en-GB"/>
        </a:p>
      </dgm:t>
    </dgm:pt>
    <dgm:pt modelId="{84C10461-FA63-4FD3-8C56-AC3FE7283489}" type="sibTrans" cxnId="{65790E4E-37BD-48DF-BD71-7249FB91C556}">
      <dgm:prSet/>
      <dgm:spPr/>
      <dgm:t>
        <a:bodyPr/>
        <a:lstStyle/>
        <a:p>
          <a:endParaRPr lang="en-GB"/>
        </a:p>
      </dgm:t>
    </dgm:pt>
    <dgm:pt modelId="{514C5DE2-4AE2-44FA-91FD-E6AB98E573B6}">
      <dgm:prSet phldrT="[Text]"/>
      <dgm:spPr/>
      <dgm:t>
        <a:bodyPr/>
        <a:lstStyle/>
        <a:p>
          <a:r>
            <a:rPr lang="en-GB" dirty="0" smtClean="0">
              <a:latin typeface="Times New Roman" pitchFamily="18" charset="0"/>
              <a:cs typeface="Times New Roman" pitchFamily="18" charset="0"/>
            </a:rPr>
            <a:t>Interviewing with</a:t>
          </a:r>
          <a:endParaRPr lang="en-GB" dirty="0">
            <a:latin typeface="Times New Roman" pitchFamily="18" charset="0"/>
            <a:cs typeface="Times New Roman" pitchFamily="18" charset="0"/>
          </a:endParaRPr>
        </a:p>
      </dgm:t>
    </dgm:pt>
    <dgm:pt modelId="{EB6DEF3D-F691-4CA7-9C8F-3A461ADB9DFC}" type="parTrans" cxnId="{535AD829-4243-46EC-A14B-C8C39DD68281}">
      <dgm:prSet/>
      <dgm:spPr/>
      <dgm:t>
        <a:bodyPr/>
        <a:lstStyle/>
        <a:p>
          <a:endParaRPr lang="en-GB"/>
        </a:p>
      </dgm:t>
    </dgm:pt>
    <dgm:pt modelId="{CAEEFF19-8D71-4532-A8A6-A6ED3ED12962}" type="sibTrans" cxnId="{535AD829-4243-46EC-A14B-C8C39DD68281}">
      <dgm:prSet/>
      <dgm:spPr/>
      <dgm:t>
        <a:bodyPr/>
        <a:lstStyle/>
        <a:p>
          <a:endParaRPr lang="en-GB"/>
        </a:p>
      </dgm:t>
    </dgm:pt>
    <dgm:pt modelId="{F37A5F75-F966-401B-AEF3-6530ABF761EF}">
      <dgm:prSet phldrT="[Text]" custT="1"/>
      <dgm:spPr/>
      <dgm:t>
        <a:bodyPr/>
        <a:lstStyle/>
        <a:p>
          <a:r>
            <a:rPr lang="en-GB" sz="1800" dirty="0" smtClean="0">
              <a:latin typeface="Times New Roman" pitchFamily="18" charset="0"/>
              <a:cs typeface="Times New Roman" pitchFamily="18" charset="0"/>
            </a:rPr>
            <a:t>The Drivers</a:t>
          </a:r>
          <a:endParaRPr lang="en-GB" sz="1800" dirty="0">
            <a:latin typeface="Times New Roman" pitchFamily="18" charset="0"/>
            <a:cs typeface="Times New Roman" pitchFamily="18" charset="0"/>
          </a:endParaRPr>
        </a:p>
      </dgm:t>
    </dgm:pt>
    <dgm:pt modelId="{462EFE1D-3C45-4533-AA9B-5FE3E59DB484}" type="parTrans" cxnId="{F74E97C1-BDD0-4D8D-99B1-7875F90B116D}">
      <dgm:prSet/>
      <dgm:spPr/>
      <dgm:t>
        <a:bodyPr/>
        <a:lstStyle/>
        <a:p>
          <a:endParaRPr lang="en-GB"/>
        </a:p>
      </dgm:t>
    </dgm:pt>
    <dgm:pt modelId="{FB82AAF7-3108-4A0D-9EB0-E68CEC689A53}" type="sibTrans" cxnId="{F74E97C1-BDD0-4D8D-99B1-7875F90B116D}">
      <dgm:prSet/>
      <dgm:spPr/>
      <dgm:t>
        <a:bodyPr/>
        <a:lstStyle/>
        <a:p>
          <a:endParaRPr lang="en-GB"/>
        </a:p>
      </dgm:t>
    </dgm:pt>
    <dgm:pt modelId="{F4D3B2FD-94C2-4734-90F3-8575DB96DF3E}">
      <dgm:prSet phldrT="[Text]" custT="1"/>
      <dgm:spPr/>
      <dgm:t>
        <a:bodyPr/>
        <a:lstStyle/>
        <a:p>
          <a:r>
            <a:rPr lang="en-GB" sz="1800" dirty="0" smtClean="0">
              <a:latin typeface="Times New Roman" pitchFamily="18" charset="0"/>
              <a:cs typeface="Times New Roman" pitchFamily="18" charset="0"/>
            </a:rPr>
            <a:t>The Supervisors</a:t>
          </a:r>
          <a:endParaRPr lang="en-GB" sz="1800" dirty="0">
            <a:latin typeface="Times New Roman" pitchFamily="18" charset="0"/>
            <a:cs typeface="Times New Roman" pitchFamily="18" charset="0"/>
          </a:endParaRPr>
        </a:p>
      </dgm:t>
    </dgm:pt>
    <dgm:pt modelId="{47141607-4EC6-44FE-A5A6-93228078DD97}" type="parTrans" cxnId="{923A3717-0299-46AE-B3B7-03F602912F20}">
      <dgm:prSet/>
      <dgm:spPr/>
      <dgm:t>
        <a:bodyPr/>
        <a:lstStyle/>
        <a:p>
          <a:endParaRPr lang="en-GB"/>
        </a:p>
      </dgm:t>
    </dgm:pt>
    <dgm:pt modelId="{B06DA2F6-148B-4186-BECE-0D42F1912757}" type="sibTrans" cxnId="{923A3717-0299-46AE-B3B7-03F602912F20}">
      <dgm:prSet/>
      <dgm:spPr/>
      <dgm:t>
        <a:bodyPr/>
        <a:lstStyle/>
        <a:p>
          <a:endParaRPr lang="en-GB"/>
        </a:p>
      </dgm:t>
    </dgm:pt>
    <dgm:pt modelId="{0396FD49-4DB3-4318-B114-F5AC155F036A}">
      <dgm:prSet phldrT="[Text]"/>
      <dgm:spPr/>
      <dgm:t>
        <a:bodyPr/>
        <a:lstStyle/>
        <a:p>
          <a:r>
            <a:rPr lang="en-GB" dirty="0" smtClean="0">
              <a:latin typeface="Times New Roman" pitchFamily="18" charset="0"/>
              <a:cs typeface="Times New Roman" pitchFamily="18" charset="0"/>
            </a:rPr>
            <a:t>Previous </a:t>
          </a:r>
          <a:endParaRPr lang="en-GB" dirty="0">
            <a:latin typeface="Times New Roman" pitchFamily="18" charset="0"/>
            <a:cs typeface="Times New Roman" pitchFamily="18" charset="0"/>
          </a:endParaRPr>
        </a:p>
      </dgm:t>
    </dgm:pt>
    <dgm:pt modelId="{20B84BB0-CEC6-4FDE-948D-01E778B83CD0}" type="parTrans" cxnId="{83AD0E26-DBDD-4A6E-A85A-D90215D91A9E}">
      <dgm:prSet/>
      <dgm:spPr/>
      <dgm:t>
        <a:bodyPr/>
        <a:lstStyle/>
        <a:p>
          <a:endParaRPr lang="en-GB"/>
        </a:p>
      </dgm:t>
    </dgm:pt>
    <dgm:pt modelId="{E44C77F9-4989-4530-961F-2BE487D1AA9B}" type="sibTrans" cxnId="{83AD0E26-DBDD-4A6E-A85A-D90215D91A9E}">
      <dgm:prSet/>
      <dgm:spPr/>
      <dgm:t>
        <a:bodyPr/>
        <a:lstStyle/>
        <a:p>
          <a:endParaRPr lang="en-GB"/>
        </a:p>
      </dgm:t>
    </dgm:pt>
    <dgm:pt modelId="{E9B3E49A-F9BB-432B-A4E2-3A48158F0D7B}">
      <dgm:prSet phldrT="[Text]" custT="1"/>
      <dgm:spPr/>
      <dgm:t>
        <a:bodyPr/>
        <a:lstStyle/>
        <a:p>
          <a:r>
            <a:rPr lang="en-GB" sz="1800" dirty="0" smtClean="0">
              <a:latin typeface="Times New Roman" pitchFamily="18" charset="0"/>
              <a:cs typeface="Times New Roman" pitchFamily="18" charset="0"/>
            </a:rPr>
            <a:t>Research and Studies</a:t>
          </a:r>
          <a:endParaRPr lang="en-GB" sz="1800" dirty="0">
            <a:latin typeface="Times New Roman" pitchFamily="18" charset="0"/>
            <a:cs typeface="Times New Roman" pitchFamily="18" charset="0"/>
          </a:endParaRPr>
        </a:p>
      </dgm:t>
    </dgm:pt>
    <dgm:pt modelId="{0678DC70-C121-4FEB-ACDA-A77A90458686}" type="parTrans" cxnId="{6B57155C-561F-416F-ABF2-0444BBF188C2}">
      <dgm:prSet/>
      <dgm:spPr/>
      <dgm:t>
        <a:bodyPr/>
        <a:lstStyle/>
        <a:p>
          <a:endParaRPr lang="en-GB"/>
        </a:p>
      </dgm:t>
    </dgm:pt>
    <dgm:pt modelId="{9753ABE0-58C9-45E7-9D78-71525C93115E}" type="sibTrans" cxnId="{6B57155C-561F-416F-ABF2-0444BBF188C2}">
      <dgm:prSet/>
      <dgm:spPr/>
      <dgm:t>
        <a:bodyPr/>
        <a:lstStyle/>
        <a:p>
          <a:endParaRPr lang="en-GB"/>
        </a:p>
      </dgm:t>
    </dgm:pt>
    <dgm:pt modelId="{3C77CA59-CC55-42F7-B674-C5ACD1552130}">
      <dgm:prSet phldrT="[Text]" custT="1"/>
      <dgm:spPr/>
      <dgm:t>
        <a:bodyPr/>
        <a:lstStyle/>
        <a:p>
          <a:r>
            <a:rPr lang="en-GB" sz="1800" dirty="0" smtClean="0">
              <a:latin typeface="Times New Roman" pitchFamily="18" charset="0"/>
              <a:cs typeface="Times New Roman" pitchFamily="18" charset="0"/>
            </a:rPr>
            <a:t>Statistics </a:t>
          </a:r>
          <a:endParaRPr lang="en-GB" sz="1800" dirty="0">
            <a:latin typeface="Times New Roman" pitchFamily="18" charset="0"/>
            <a:cs typeface="Times New Roman" pitchFamily="18" charset="0"/>
          </a:endParaRPr>
        </a:p>
      </dgm:t>
    </dgm:pt>
    <dgm:pt modelId="{38EC3D3C-7BB8-4D35-9247-A92F21887EEF}" type="parTrans" cxnId="{3289E3D3-128C-48D4-96FA-BFB1390C13F2}">
      <dgm:prSet/>
      <dgm:spPr/>
      <dgm:t>
        <a:bodyPr/>
        <a:lstStyle/>
        <a:p>
          <a:endParaRPr lang="en-GB"/>
        </a:p>
      </dgm:t>
    </dgm:pt>
    <dgm:pt modelId="{9628C8D6-26C6-4155-8CDD-70AFB241ECF2}" type="sibTrans" cxnId="{3289E3D3-128C-48D4-96FA-BFB1390C13F2}">
      <dgm:prSet/>
      <dgm:spPr/>
      <dgm:t>
        <a:bodyPr/>
        <a:lstStyle/>
        <a:p>
          <a:endParaRPr lang="en-GB"/>
        </a:p>
      </dgm:t>
    </dgm:pt>
    <dgm:pt modelId="{907F9EC1-56E3-4986-A911-045C305CC4AF}">
      <dgm:prSet phldrT="[Text]" custT="1"/>
      <dgm:spPr/>
      <dgm:t>
        <a:bodyPr/>
        <a:lstStyle/>
        <a:p>
          <a:r>
            <a:rPr lang="en-GB" sz="1600" dirty="0" smtClean="0">
              <a:latin typeface="Times New Roman" pitchFamily="18" charset="0"/>
              <a:cs typeface="Times New Roman" pitchFamily="18" charset="0"/>
            </a:rPr>
            <a:t>Buses Co. Representatives</a:t>
          </a:r>
          <a:endParaRPr lang="en-GB" sz="1600" dirty="0">
            <a:latin typeface="Times New Roman" pitchFamily="18" charset="0"/>
            <a:cs typeface="Times New Roman" pitchFamily="18" charset="0"/>
          </a:endParaRPr>
        </a:p>
      </dgm:t>
    </dgm:pt>
    <dgm:pt modelId="{6FD54DF1-2D6F-43DB-99B9-BC98188301F4}" type="parTrans" cxnId="{AC446603-F870-41A3-9A5C-035C99C4C426}">
      <dgm:prSet/>
      <dgm:spPr/>
      <dgm:t>
        <a:bodyPr/>
        <a:lstStyle/>
        <a:p>
          <a:endParaRPr lang="en-GB"/>
        </a:p>
      </dgm:t>
    </dgm:pt>
    <dgm:pt modelId="{0DA289CC-E8F6-4F8E-8EC3-4167DA466FC5}" type="sibTrans" cxnId="{AC446603-F870-41A3-9A5C-035C99C4C426}">
      <dgm:prSet/>
      <dgm:spPr/>
      <dgm:t>
        <a:bodyPr/>
        <a:lstStyle/>
        <a:p>
          <a:endParaRPr lang="en-GB"/>
        </a:p>
      </dgm:t>
    </dgm:pt>
    <dgm:pt modelId="{B08648F3-9D5D-4667-BE4B-2312E77690E3}">
      <dgm:prSet phldrT="[Text]" custT="1"/>
      <dgm:spPr/>
      <dgm:t>
        <a:bodyPr/>
        <a:lstStyle/>
        <a:p>
          <a:r>
            <a:rPr lang="en-GB" sz="1800" dirty="0" smtClean="0">
              <a:latin typeface="Times New Roman" pitchFamily="18" charset="0"/>
              <a:cs typeface="Times New Roman" pitchFamily="18" charset="0"/>
            </a:rPr>
            <a:t>Passengers</a:t>
          </a:r>
        </a:p>
      </dgm:t>
    </dgm:pt>
    <dgm:pt modelId="{BD0673ED-41BA-4299-AD26-BDCA357670EF}" type="parTrans" cxnId="{A91253D0-EE50-409C-A682-61D68067A1A7}">
      <dgm:prSet/>
      <dgm:spPr/>
      <dgm:t>
        <a:bodyPr/>
        <a:lstStyle/>
        <a:p>
          <a:endParaRPr lang="en-GB"/>
        </a:p>
      </dgm:t>
    </dgm:pt>
    <dgm:pt modelId="{723D641B-3733-4C27-8800-FC5A059C2270}" type="sibTrans" cxnId="{A91253D0-EE50-409C-A682-61D68067A1A7}">
      <dgm:prSet/>
      <dgm:spPr/>
      <dgm:t>
        <a:bodyPr/>
        <a:lstStyle/>
        <a:p>
          <a:endParaRPr lang="en-GB"/>
        </a:p>
      </dgm:t>
    </dgm:pt>
    <dgm:pt modelId="{9F8CB639-C8AF-4FC2-86A5-6E1ACBAF1675}">
      <dgm:prSet phldrT="[Text]" custT="1"/>
      <dgm:spPr/>
      <dgm:t>
        <a:bodyPr/>
        <a:lstStyle/>
        <a:p>
          <a:r>
            <a:rPr lang="en-GB" sz="1800" dirty="0" smtClean="0">
              <a:latin typeface="Times New Roman" pitchFamily="18" charset="0"/>
              <a:cs typeface="Times New Roman" pitchFamily="18" charset="0"/>
            </a:rPr>
            <a:t>PGUTW: Mr. </a:t>
          </a:r>
          <a:r>
            <a:rPr lang="en-GB" sz="1800" dirty="0" err="1" smtClean="0">
              <a:latin typeface="Times New Roman" pitchFamily="18" charset="0"/>
              <a:cs typeface="Times New Roman" pitchFamily="18" charset="0"/>
            </a:rPr>
            <a:t>Amjad</a:t>
          </a:r>
          <a:r>
            <a:rPr lang="en-GB" sz="1800" dirty="0" smtClean="0">
              <a:latin typeface="Times New Roman" pitchFamily="18" charset="0"/>
              <a:cs typeface="Times New Roman" pitchFamily="18" charset="0"/>
            </a:rPr>
            <a:t> Al-</a:t>
          </a:r>
          <a:r>
            <a:rPr lang="en-GB" sz="1800" dirty="0" err="1" smtClean="0">
              <a:latin typeface="Times New Roman" pitchFamily="18" charset="0"/>
              <a:cs typeface="Times New Roman" pitchFamily="18" charset="0"/>
            </a:rPr>
            <a:t>Baqa</a:t>
          </a:r>
          <a:r>
            <a:rPr lang="en-GB" sz="1800" dirty="0" smtClean="0">
              <a:latin typeface="Times New Roman" pitchFamily="18" charset="0"/>
              <a:cs typeface="Times New Roman" pitchFamily="18" charset="0"/>
            </a:rPr>
            <a:t>.</a:t>
          </a:r>
        </a:p>
      </dgm:t>
    </dgm:pt>
    <dgm:pt modelId="{868B10F8-35FA-4357-9B88-0068688DD455}" type="parTrans" cxnId="{14CF2D4E-F558-47A2-BDA6-DDDF041D4A7D}">
      <dgm:prSet/>
      <dgm:spPr/>
      <dgm:t>
        <a:bodyPr/>
        <a:lstStyle/>
        <a:p>
          <a:endParaRPr lang="en-GB"/>
        </a:p>
      </dgm:t>
    </dgm:pt>
    <dgm:pt modelId="{B0C147CA-0DC7-49B3-9B3F-9D6F76FF8C9C}" type="sibTrans" cxnId="{14CF2D4E-F558-47A2-BDA6-DDDF041D4A7D}">
      <dgm:prSet/>
      <dgm:spPr/>
      <dgm:t>
        <a:bodyPr/>
        <a:lstStyle/>
        <a:p>
          <a:endParaRPr lang="en-GB"/>
        </a:p>
      </dgm:t>
    </dgm:pt>
    <dgm:pt modelId="{792BC01B-9D15-4445-B89F-1568A5C80CCE}" type="pres">
      <dgm:prSet presAssocID="{666313B3-42C1-49BB-ABE1-488F61EF2C03}" presName="diagram" presStyleCnt="0">
        <dgm:presLayoutVars>
          <dgm:chPref val="1"/>
          <dgm:dir/>
          <dgm:animOne val="branch"/>
          <dgm:animLvl val="lvl"/>
          <dgm:resizeHandles/>
        </dgm:presLayoutVars>
      </dgm:prSet>
      <dgm:spPr/>
      <dgm:t>
        <a:bodyPr/>
        <a:lstStyle/>
        <a:p>
          <a:endParaRPr lang="en-GB"/>
        </a:p>
      </dgm:t>
    </dgm:pt>
    <dgm:pt modelId="{2CF5997C-1BBD-4913-B5C3-B433CCC4C680}" type="pres">
      <dgm:prSet presAssocID="{A7FB75EF-4831-4C7C-A61D-2CA27A2CD96E}" presName="root" presStyleCnt="0"/>
      <dgm:spPr/>
    </dgm:pt>
    <dgm:pt modelId="{75C3E1B9-D9C7-4D98-82FE-0193BCD6FF13}" type="pres">
      <dgm:prSet presAssocID="{A7FB75EF-4831-4C7C-A61D-2CA27A2CD96E}" presName="rootComposite" presStyleCnt="0"/>
      <dgm:spPr/>
    </dgm:pt>
    <dgm:pt modelId="{14722369-B0D1-44B0-BECC-A908F06540E3}" type="pres">
      <dgm:prSet presAssocID="{A7FB75EF-4831-4C7C-A61D-2CA27A2CD96E}" presName="rootText" presStyleLbl="node1" presStyleIdx="0" presStyleCnt="3" custLinFactNeighborX="13712" custLinFactNeighborY="5309"/>
      <dgm:spPr/>
      <dgm:t>
        <a:bodyPr/>
        <a:lstStyle/>
        <a:p>
          <a:endParaRPr lang="en-GB"/>
        </a:p>
      </dgm:t>
    </dgm:pt>
    <dgm:pt modelId="{9FFEB098-F214-48DD-B812-71F623901AAD}" type="pres">
      <dgm:prSet presAssocID="{A7FB75EF-4831-4C7C-A61D-2CA27A2CD96E}" presName="rootConnector" presStyleLbl="node1" presStyleIdx="0" presStyleCnt="3"/>
      <dgm:spPr/>
      <dgm:t>
        <a:bodyPr/>
        <a:lstStyle/>
        <a:p>
          <a:endParaRPr lang="en-GB"/>
        </a:p>
      </dgm:t>
    </dgm:pt>
    <dgm:pt modelId="{40056D84-26AE-4563-B17F-BB6BE626D463}" type="pres">
      <dgm:prSet presAssocID="{A7FB75EF-4831-4C7C-A61D-2CA27A2CD96E}" presName="childShape" presStyleCnt="0"/>
      <dgm:spPr/>
    </dgm:pt>
    <dgm:pt modelId="{87D9D35A-F518-4962-ABF6-B4EDECCE0763}" type="pres">
      <dgm:prSet presAssocID="{B2D73772-ADBA-4A3B-81EF-8A179C5BD3FB}" presName="Name13" presStyleLbl="parChTrans1D2" presStyleIdx="0" presStyleCnt="9"/>
      <dgm:spPr/>
      <dgm:t>
        <a:bodyPr/>
        <a:lstStyle/>
        <a:p>
          <a:endParaRPr lang="en-GB"/>
        </a:p>
      </dgm:t>
    </dgm:pt>
    <dgm:pt modelId="{647655BB-4CC0-4FDD-B88A-C61E56B14CC4}" type="pres">
      <dgm:prSet presAssocID="{F7E78AD0-21D8-4AA2-8565-C28855857325}" presName="childText" presStyleLbl="bgAcc1" presStyleIdx="0" presStyleCnt="9" custScaleX="183408" custLinFactNeighborX="13933" custLinFactNeighborY="3176">
        <dgm:presLayoutVars>
          <dgm:bulletEnabled val="1"/>
        </dgm:presLayoutVars>
      </dgm:prSet>
      <dgm:spPr/>
      <dgm:t>
        <a:bodyPr/>
        <a:lstStyle/>
        <a:p>
          <a:endParaRPr lang="en-GB"/>
        </a:p>
      </dgm:t>
    </dgm:pt>
    <dgm:pt modelId="{CD211AAB-E548-4585-808C-62D93F18BCF0}" type="pres">
      <dgm:prSet presAssocID="{F6F10B2C-0E73-4C62-A781-77F129A409E9}" presName="Name13" presStyleLbl="parChTrans1D2" presStyleIdx="1" presStyleCnt="9"/>
      <dgm:spPr/>
      <dgm:t>
        <a:bodyPr/>
        <a:lstStyle/>
        <a:p>
          <a:endParaRPr lang="en-GB"/>
        </a:p>
      </dgm:t>
    </dgm:pt>
    <dgm:pt modelId="{DF5A0751-E7E1-4A54-8380-D3DAF23EF01A}" type="pres">
      <dgm:prSet presAssocID="{FC2FB3F6-8290-4A42-BA41-665FFFC7A254}" presName="childText" presStyleLbl="bgAcc1" presStyleIdx="1" presStyleCnt="9" custScaleX="290088" custLinFactNeighborX="9988">
        <dgm:presLayoutVars>
          <dgm:bulletEnabled val="1"/>
        </dgm:presLayoutVars>
      </dgm:prSet>
      <dgm:spPr/>
      <dgm:t>
        <a:bodyPr/>
        <a:lstStyle/>
        <a:p>
          <a:endParaRPr lang="en-GB"/>
        </a:p>
      </dgm:t>
    </dgm:pt>
    <dgm:pt modelId="{CFE89FAE-9900-45C2-9A02-1CE3FA29E246}" type="pres">
      <dgm:prSet presAssocID="{514C5DE2-4AE2-44FA-91FD-E6AB98E573B6}" presName="root" presStyleCnt="0"/>
      <dgm:spPr/>
    </dgm:pt>
    <dgm:pt modelId="{D8122406-7FE9-4D11-B64F-C2DD66B212EB}" type="pres">
      <dgm:prSet presAssocID="{514C5DE2-4AE2-44FA-91FD-E6AB98E573B6}" presName="rootComposite" presStyleCnt="0"/>
      <dgm:spPr/>
    </dgm:pt>
    <dgm:pt modelId="{1A2ED19C-2478-4A16-842E-FAF668A1D714}" type="pres">
      <dgm:prSet presAssocID="{514C5DE2-4AE2-44FA-91FD-E6AB98E573B6}" presName="rootText" presStyleLbl="node1" presStyleIdx="1" presStyleCnt="3"/>
      <dgm:spPr/>
      <dgm:t>
        <a:bodyPr/>
        <a:lstStyle/>
        <a:p>
          <a:endParaRPr lang="en-GB"/>
        </a:p>
      </dgm:t>
    </dgm:pt>
    <dgm:pt modelId="{93EEBC04-0966-4261-AC5A-07CD67F43155}" type="pres">
      <dgm:prSet presAssocID="{514C5DE2-4AE2-44FA-91FD-E6AB98E573B6}" presName="rootConnector" presStyleLbl="node1" presStyleIdx="1" presStyleCnt="3"/>
      <dgm:spPr/>
      <dgm:t>
        <a:bodyPr/>
        <a:lstStyle/>
        <a:p>
          <a:endParaRPr lang="en-GB"/>
        </a:p>
      </dgm:t>
    </dgm:pt>
    <dgm:pt modelId="{3EF6E345-0888-49C1-9675-8C56625996ED}" type="pres">
      <dgm:prSet presAssocID="{514C5DE2-4AE2-44FA-91FD-E6AB98E573B6}" presName="childShape" presStyleCnt="0"/>
      <dgm:spPr/>
    </dgm:pt>
    <dgm:pt modelId="{C3D55181-13D5-4074-8C89-E4218DD0D278}" type="pres">
      <dgm:prSet presAssocID="{462EFE1D-3C45-4533-AA9B-5FE3E59DB484}" presName="Name13" presStyleLbl="parChTrans1D2" presStyleIdx="2" presStyleCnt="9"/>
      <dgm:spPr/>
      <dgm:t>
        <a:bodyPr/>
        <a:lstStyle/>
        <a:p>
          <a:endParaRPr lang="en-GB"/>
        </a:p>
      </dgm:t>
    </dgm:pt>
    <dgm:pt modelId="{B4F4B3AC-54D8-4D4E-B628-F41C39EA6D3D}" type="pres">
      <dgm:prSet presAssocID="{F37A5F75-F966-401B-AEF3-6530ABF761EF}" presName="childText" presStyleLbl="bgAcc1" presStyleIdx="2" presStyleCnt="9" custScaleX="142433">
        <dgm:presLayoutVars>
          <dgm:bulletEnabled val="1"/>
        </dgm:presLayoutVars>
      </dgm:prSet>
      <dgm:spPr/>
      <dgm:t>
        <a:bodyPr/>
        <a:lstStyle/>
        <a:p>
          <a:endParaRPr lang="en-GB"/>
        </a:p>
      </dgm:t>
    </dgm:pt>
    <dgm:pt modelId="{4F6C7169-2024-4466-B425-47D07CD662D3}" type="pres">
      <dgm:prSet presAssocID="{47141607-4EC6-44FE-A5A6-93228078DD97}" presName="Name13" presStyleLbl="parChTrans1D2" presStyleIdx="3" presStyleCnt="9"/>
      <dgm:spPr/>
      <dgm:t>
        <a:bodyPr/>
        <a:lstStyle/>
        <a:p>
          <a:endParaRPr lang="en-GB"/>
        </a:p>
      </dgm:t>
    </dgm:pt>
    <dgm:pt modelId="{450AE5B3-66CD-4B01-AD5A-046FA3FDAB3A}" type="pres">
      <dgm:prSet presAssocID="{F4D3B2FD-94C2-4734-90F3-8575DB96DF3E}" presName="childText" presStyleLbl="bgAcc1" presStyleIdx="3" presStyleCnt="9" custScaleX="154649" custLinFactNeighborX="1386">
        <dgm:presLayoutVars>
          <dgm:bulletEnabled val="1"/>
        </dgm:presLayoutVars>
      </dgm:prSet>
      <dgm:spPr/>
      <dgm:t>
        <a:bodyPr/>
        <a:lstStyle/>
        <a:p>
          <a:endParaRPr lang="en-GB"/>
        </a:p>
      </dgm:t>
    </dgm:pt>
    <dgm:pt modelId="{E7E3EC7E-FAA9-4E37-AA9D-B1A0F2C151EE}" type="pres">
      <dgm:prSet presAssocID="{6FD54DF1-2D6F-43DB-99B9-BC98188301F4}" presName="Name13" presStyleLbl="parChTrans1D2" presStyleIdx="4" presStyleCnt="9"/>
      <dgm:spPr/>
      <dgm:t>
        <a:bodyPr/>
        <a:lstStyle/>
        <a:p>
          <a:endParaRPr lang="en-GB"/>
        </a:p>
      </dgm:t>
    </dgm:pt>
    <dgm:pt modelId="{4DDA6FF6-0633-4B5A-9AAF-DAB80EE907E3}" type="pres">
      <dgm:prSet presAssocID="{907F9EC1-56E3-4986-A911-045C305CC4AF}" presName="childText" presStyleLbl="bgAcc1" presStyleIdx="4" presStyleCnt="9" custScaleX="158364">
        <dgm:presLayoutVars>
          <dgm:bulletEnabled val="1"/>
        </dgm:presLayoutVars>
      </dgm:prSet>
      <dgm:spPr/>
      <dgm:t>
        <a:bodyPr/>
        <a:lstStyle/>
        <a:p>
          <a:endParaRPr lang="en-GB"/>
        </a:p>
      </dgm:t>
    </dgm:pt>
    <dgm:pt modelId="{DA5F2D8F-4F26-4E90-B2EE-E17E704E14B5}" type="pres">
      <dgm:prSet presAssocID="{BD0673ED-41BA-4299-AD26-BDCA357670EF}" presName="Name13" presStyleLbl="parChTrans1D2" presStyleIdx="5" presStyleCnt="9"/>
      <dgm:spPr/>
      <dgm:t>
        <a:bodyPr/>
        <a:lstStyle/>
        <a:p>
          <a:endParaRPr lang="en-GB"/>
        </a:p>
      </dgm:t>
    </dgm:pt>
    <dgm:pt modelId="{34AC3918-386C-4D7D-B2E7-15AABAF29A65}" type="pres">
      <dgm:prSet presAssocID="{B08648F3-9D5D-4667-BE4B-2312E77690E3}" presName="childText" presStyleLbl="bgAcc1" presStyleIdx="5" presStyleCnt="9" custScaleX="164357">
        <dgm:presLayoutVars>
          <dgm:bulletEnabled val="1"/>
        </dgm:presLayoutVars>
      </dgm:prSet>
      <dgm:spPr/>
      <dgm:t>
        <a:bodyPr/>
        <a:lstStyle/>
        <a:p>
          <a:endParaRPr lang="en-GB"/>
        </a:p>
      </dgm:t>
    </dgm:pt>
    <dgm:pt modelId="{91B0D881-973F-4669-B13D-08486BB2B6A9}" type="pres">
      <dgm:prSet presAssocID="{868B10F8-35FA-4357-9B88-0068688DD455}" presName="Name13" presStyleLbl="parChTrans1D2" presStyleIdx="6" presStyleCnt="9"/>
      <dgm:spPr/>
      <dgm:t>
        <a:bodyPr/>
        <a:lstStyle/>
        <a:p>
          <a:endParaRPr lang="en-GB"/>
        </a:p>
      </dgm:t>
    </dgm:pt>
    <dgm:pt modelId="{777633A8-C876-418C-B5CB-3B9E75A4767C}" type="pres">
      <dgm:prSet presAssocID="{9F8CB639-C8AF-4FC2-86A5-6E1ACBAF1675}" presName="childText" presStyleLbl="bgAcc1" presStyleIdx="6" presStyleCnt="9" custScaleX="297441">
        <dgm:presLayoutVars>
          <dgm:bulletEnabled val="1"/>
        </dgm:presLayoutVars>
      </dgm:prSet>
      <dgm:spPr/>
      <dgm:t>
        <a:bodyPr/>
        <a:lstStyle/>
        <a:p>
          <a:endParaRPr lang="en-GB"/>
        </a:p>
      </dgm:t>
    </dgm:pt>
    <dgm:pt modelId="{BEAC1569-A5AD-4A85-A3C3-C9938EC3015A}" type="pres">
      <dgm:prSet presAssocID="{0396FD49-4DB3-4318-B114-F5AC155F036A}" presName="root" presStyleCnt="0"/>
      <dgm:spPr/>
    </dgm:pt>
    <dgm:pt modelId="{8BCFF310-F350-4533-93A4-A9EAF992466A}" type="pres">
      <dgm:prSet presAssocID="{0396FD49-4DB3-4318-B114-F5AC155F036A}" presName="rootComposite" presStyleCnt="0"/>
      <dgm:spPr/>
    </dgm:pt>
    <dgm:pt modelId="{B5903D72-B67F-412D-8616-96268B1492F1}" type="pres">
      <dgm:prSet presAssocID="{0396FD49-4DB3-4318-B114-F5AC155F036A}" presName="rootText" presStyleLbl="node1" presStyleIdx="2" presStyleCnt="3"/>
      <dgm:spPr/>
      <dgm:t>
        <a:bodyPr/>
        <a:lstStyle/>
        <a:p>
          <a:endParaRPr lang="en-GB"/>
        </a:p>
      </dgm:t>
    </dgm:pt>
    <dgm:pt modelId="{5BB79F0B-B8B8-4F45-A964-1190F21E5A69}" type="pres">
      <dgm:prSet presAssocID="{0396FD49-4DB3-4318-B114-F5AC155F036A}" presName="rootConnector" presStyleLbl="node1" presStyleIdx="2" presStyleCnt="3"/>
      <dgm:spPr/>
      <dgm:t>
        <a:bodyPr/>
        <a:lstStyle/>
        <a:p>
          <a:endParaRPr lang="en-GB"/>
        </a:p>
      </dgm:t>
    </dgm:pt>
    <dgm:pt modelId="{613E80BE-0ECE-4B30-ACFD-42C2DFD01D2B}" type="pres">
      <dgm:prSet presAssocID="{0396FD49-4DB3-4318-B114-F5AC155F036A}" presName="childShape" presStyleCnt="0"/>
      <dgm:spPr/>
    </dgm:pt>
    <dgm:pt modelId="{F7A9AC98-9CE3-43E2-9FB8-053D6E0BBC27}" type="pres">
      <dgm:prSet presAssocID="{0678DC70-C121-4FEB-ACDA-A77A90458686}" presName="Name13" presStyleLbl="parChTrans1D2" presStyleIdx="7" presStyleCnt="9"/>
      <dgm:spPr/>
      <dgm:t>
        <a:bodyPr/>
        <a:lstStyle/>
        <a:p>
          <a:endParaRPr lang="en-GB"/>
        </a:p>
      </dgm:t>
    </dgm:pt>
    <dgm:pt modelId="{F0A35142-B043-456B-A2FA-A93441A4DFBD}" type="pres">
      <dgm:prSet presAssocID="{E9B3E49A-F9BB-432B-A4E2-3A48158F0D7B}" presName="childText" presStyleLbl="bgAcc1" presStyleIdx="7" presStyleCnt="9" custScaleX="180554">
        <dgm:presLayoutVars>
          <dgm:bulletEnabled val="1"/>
        </dgm:presLayoutVars>
      </dgm:prSet>
      <dgm:spPr/>
      <dgm:t>
        <a:bodyPr/>
        <a:lstStyle/>
        <a:p>
          <a:endParaRPr lang="en-GB"/>
        </a:p>
      </dgm:t>
    </dgm:pt>
    <dgm:pt modelId="{DB638941-DB2E-4081-AFEF-525FC4F00055}" type="pres">
      <dgm:prSet presAssocID="{38EC3D3C-7BB8-4D35-9247-A92F21887EEF}" presName="Name13" presStyleLbl="parChTrans1D2" presStyleIdx="8" presStyleCnt="9"/>
      <dgm:spPr/>
      <dgm:t>
        <a:bodyPr/>
        <a:lstStyle/>
        <a:p>
          <a:endParaRPr lang="en-GB"/>
        </a:p>
      </dgm:t>
    </dgm:pt>
    <dgm:pt modelId="{329C617A-6CFB-4271-8762-E49B0BFC3DFF}" type="pres">
      <dgm:prSet presAssocID="{3C77CA59-CC55-42F7-B674-C5ACD1552130}" presName="childText" presStyleLbl="bgAcc1" presStyleIdx="8" presStyleCnt="9" custScaleX="193935">
        <dgm:presLayoutVars>
          <dgm:bulletEnabled val="1"/>
        </dgm:presLayoutVars>
      </dgm:prSet>
      <dgm:spPr/>
      <dgm:t>
        <a:bodyPr/>
        <a:lstStyle/>
        <a:p>
          <a:endParaRPr lang="en-GB"/>
        </a:p>
      </dgm:t>
    </dgm:pt>
  </dgm:ptLst>
  <dgm:cxnLst>
    <dgm:cxn modelId="{DC1ACCF7-40A2-4F98-A5BE-A10C4CE8F8E8}" type="presOf" srcId="{A7FB75EF-4831-4C7C-A61D-2CA27A2CD96E}" destId="{9FFEB098-F214-48DD-B812-71F623901AAD}" srcOrd="1" destOrd="0" presId="urn:microsoft.com/office/officeart/2005/8/layout/hierarchy3"/>
    <dgm:cxn modelId="{535AD829-4243-46EC-A14B-C8C39DD68281}" srcId="{666313B3-42C1-49BB-ABE1-488F61EF2C03}" destId="{514C5DE2-4AE2-44FA-91FD-E6AB98E573B6}" srcOrd="1" destOrd="0" parTransId="{EB6DEF3D-F691-4CA7-9C8F-3A461ADB9DFC}" sibTransId="{CAEEFF19-8D71-4532-A8A6-A6ED3ED12962}"/>
    <dgm:cxn modelId="{55A97134-B551-4DAA-8FE7-C4884E2B2214}" type="presOf" srcId="{868B10F8-35FA-4357-9B88-0068688DD455}" destId="{91B0D881-973F-4669-B13D-08486BB2B6A9}" srcOrd="0" destOrd="0" presId="urn:microsoft.com/office/officeart/2005/8/layout/hierarchy3"/>
    <dgm:cxn modelId="{DA031DA3-FB1F-4F90-9277-BE36789D5BAF}" type="presOf" srcId="{3C77CA59-CC55-42F7-B674-C5ACD1552130}" destId="{329C617A-6CFB-4271-8762-E49B0BFC3DFF}" srcOrd="0" destOrd="0" presId="urn:microsoft.com/office/officeart/2005/8/layout/hierarchy3"/>
    <dgm:cxn modelId="{0F97E5D5-23A8-4AC0-A037-D05EB8FA690E}" type="presOf" srcId="{666313B3-42C1-49BB-ABE1-488F61EF2C03}" destId="{792BC01B-9D15-4445-B89F-1568A5C80CCE}" srcOrd="0" destOrd="0" presId="urn:microsoft.com/office/officeart/2005/8/layout/hierarchy3"/>
    <dgm:cxn modelId="{8A696261-E322-42B3-9610-6F3CFF9D52FF}" type="presOf" srcId="{F6F10B2C-0E73-4C62-A781-77F129A409E9}" destId="{CD211AAB-E548-4585-808C-62D93F18BCF0}" srcOrd="0" destOrd="0" presId="urn:microsoft.com/office/officeart/2005/8/layout/hierarchy3"/>
    <dgm:cxn modelId="{14CF2D4E-F558-47A2-BDA6-DDDF041D4A7D}" srcId="{514C5DE2-4AE2-44FA-91FD-E6AB98E573B6}" destId="{9F8CB639-C8AF-4FC2-86A5-6E1ACBAF1675}" srcOrd="4" destOrd="0" parTransId="{868B10F8-35FA-4357-9B88-0068688DD455}" sibTransId="{B0C147CA-0DC7-49B3-9B3F-9D6F76FF8C9C}"/>
    <dgm:cxn modelId="{83AD0E26-DBDD-4A6E-A85A-D90215D91A9E}" srcId="{666313B3-42C1-49BB-ABE1-488F61EF2C03}" destId="{0396FD49-4DB3-4318-B114-F5AC155F036A}" srcOrd="2" destOrd="0" parTransId="{20B84BB0-CEC6-4FDE-948D-01E778B83CD0}" sibTransId="{E44C77F9-4989-4530-961F-2BE487D1AA9B}"/>
    <dgm:cxn modelId="{4EA5BF13-D6BD-4AA2-9E14-C84C58ABC7A9}" type="presOf" srcId="{38EC3D3C-7BB8-4D35-9247-A92F21887EEF}" destId="{DB638941-DB2E-4081-AFEF-525FC4F00055}" srcOrd="0" destOrd="0" presId="urn:microsoft.com/office/officeart/2005/8/layout/hierarchy3"/>
    <dgm:cxn modelId="{6B13FA6C-D8BE-4CFE-8B07-8F351776BDDD}" type="presOf" srcId="{A7FB75EF-4831-4C7C-A61D-2CA27A2CD96E}" destId="{14722369-B0D1-44B0-BECC-A908F06540E3}" srcOrd="0" destOrd="0" presId="urn:microsoft.com/office/officeart/2005/8/layout/hierarchy3"/>
    <dgm:cxn modelId="{65790E4E-37BD-48DF-BD71-7249FB91C556}" srcId="{A7FB75EF-4831-4C7C-A61D-2CA27A2CD96E}" destId="{FC2FB3F6-8290-4A42-BA41-665FFFC7A254}" srcOrd="1" destOrd="0" parTransId="{F6F10B2C-0E73-4C62-A781-77F129A409E9}" sibTransId="{84C10461-FA63-4FD3-8C56-AC3FE7283489}"/>
    <dgm:cxn modelId="{AB0F9D1E-28AF-49B1-971F-FB23A1339661}" type="presOf" srcId="{F7E78AD0-21D8-4AA2-8565-C28855857325}" destId="{647655BB-4CC0-4FDD-B88A-C61E56B14CC4}" srcOrd="0" destOrd="0" presId="urn:microsoft.com/office/officeart/2005/8/layout/hierarchy3"/>
    <dgm:cxn modelId="{F74E97C1-BDD0-4D8D-99B1-7875F90B116D}" srcId="{514C5DE2-4AE2-44FA-91FD-E6AB98E573B6}" destId="{F37A5F75-F966-401B-AEF3-6530ABF761EF}" srcOrd="0" destOrd="0" parTransId="{462EFE1D-3C45-4533-AA9B-5FE3E59DB484}" sibTransId="{FB82AAF7-3108-4A0D-9EB0-E68CEC689A53}"/>
    <dgm:cxn modelId="{3289E3D3-128C-48D4-96FA-BFB1390C13F2}" srcId="{0396FD49-4DB3-4318-B114-F5AC155F036A}" destId="{3C77CA59-CC55-42F7-B674-C5ACD1552130}" srcOrd="1" destOrd="0" parTransId="{38EC3D3C-7BB8-4D35-9247-A92F21887EEF}" sibTransId="{9628C8D6-26C6-4155-8CDD-70AFB241ECF2}"/>
    <dgm:cxn modelId="{145F49B7-0C33-475E-8B42-D0D6BA4630CF}" type="presOf" srcId="{F37A5F75-F966-401B-AEF3-6530ABF761EF}" destId="{B4F4B3AC-54D8-4D4E-B628-F41C39EA6D3D}" srcOrd="0" destOrd="0" presId="urn:microsoft.com/office/officeart/2005/8/layout/hierarchy3"/>
    <dgm:cxn modelId="{CF67E07E-A013-44DC-8868-4EBF199F5DF3}" srcId="{A7FB75EF-4831-4C7C-A61D-2CA27A2CD96E}" destId="{F7E78AD0-21D8-4AA2-8565-C28855857325}" srcOrd="0" destOrd="0" parTransId="{B2D73772-ADBA-4A3B-81EF-8A179C5BD3FB}" sibTransId="{EE61B4DD-EB83-4847-BF9F-8E8A10A401D4}"/>
    <dgm:cxn modelId="{F0CC16C6-E421-4202-8426-BD7EF26C51EB}" type="presOf" srcId="{514C5DE2-4AE2-44FA-91FD-E6AB98E573B6}" destId="{1A2ED19C-2478-4A16-842E-FAF668A1D714}" srcOrd="0" destOrd="0" presId="urn:microsoft.com/office/officeart/2005/8/layout/hierarchy3"/>
    <dgm:cxn modelId="{7FEE9ABB-0E46-46A0-BF59-46E4FFA2A237}" type="presOf" srcId="{E9B3E49A-F9BB-432B-A4E2-3A48158F0D7B}" destId="{F0A35142-B043-456B-A2FA-A93441A4DFBD}" srcOrd="0" destOrd="0" presId="urn:microsoft.com/office/officeart/2005/8/layout/hierarchy3"/>
    <dgm:cxn modelId="{A3B13B1C-A782-4A6C-9BDC-C98DBDA64783}" type="presOf" srcId="{BD0673ED-41BA-4299-AD26-BDCA357670EF}" destId="{DA5F2D8F-4F26-4E90-B2EE-E17E704E14B5}" srcOrd="0" destOrd="0" presId="urn:microsoft.com/office/officeart/2005/8/layout/hierarchy3"/>
    <dgm:cxn modelId="{79E17671-E0F8-45AC-8D03-5F5B1C5D9996}" type="presOf" srcId="{907F9EC1-56E3-4986-A911-045C305CC4AF}" destId="{4DDA6FF6-0633-4B5A-9AAF-DAB80EE907E3}" srcOrd="0" destOrd="0" presId="urn:microsoft.com/office/officeart/2005/8/layout/hierarchy3"/>
    <dgm:cxn modelId="{054A701B-8E3B-4371-8840-DA205803DA86}" srcId="{666313B3-42C1-49BB-ABE1-488F61EF2C03}" destId="{A7FB75EF-4831-4C7C-A61D-2CA27A2CD96E}" srcOrd="0" destOrd="0" parTransId="{F8187019-956D-4F75-935C-978363877B7B}" sibTransId="{3E708500-2845-40EA-B40C-836092DA7131}"/>
    <dgm:cxn modelId="{E806C372-F889-4DBD-8CC0-7901A4DCE3DD}" type="presOf" srcId="{462EFE1D-3C45-4533-AA9B-5FE3E59DB484}" destId="{C3D55181-13D5-4074-8C89-E4218DD0D278}" srcOrd="0" destOrd="0" presId="urn:microsoft.com/office/officeart/2005/8/layout/hierarchy3"/>
    <dgm:cxn modelId="{A280F03B-C3F7-49E5-8BF9-11F12ADD1FA2}" type="presOf" srcId="{6FD54DF1-2D6F-43DB-99B9-BC98188301F4}" destId="{E7E3EC7E-FAA9-4E37-AA9D-B1A0F2C151EE}" srcOrd="0" destOrd="0" presId="urn:microsoft.com/office/officeart/2005/8/layout/hierarchy3"/>
    <dgm:cxn modelId="{543A5A45-0B26-462F-BE82-B9C701FD73FE}" type="presOf" srcId="{9F8CB639-C8AF-4FC2-86A5-6E1ACBAF1675}" destId="{777633A8-C876-418C-B5CB-3B9E75A4767C}" srcOrd="0" destOrd="0" presId="urn:microsoft.com/office/officeart/2005/8/layout/hierarchy3"/>
    <dgm:cxn modelId="{923A3717-0299-46AE-B3B7-03F602912F20}" srcId="{514C5DE2-4AE2-44FA-91FD-E6AB98E573B6}" destId="{F4D3B2FD-94C2-4734-90F3-8575DB96DF3E}" srcOrd="1" destOrd="0" parTransId="{47141607-4EC6-44FE-A5A6-93228078DD97}" sibTransId="{B06DA2F6-148B-4186-BECE-0D42F1912757}"/>
    <dgm:cxn modelId="{78CE6A0D-2B41-4881-9FC8-7F1EF9E02EB1}" type="presOf" srcId="{47141607-4EC6-44FE-A5A6-93228078DD97}" destId="{4F6C7169-2024-4466-B425-47D07CD662D3}" srcOrd="0" destOrd="0" presId="urn:microsoft.com/office/officeart/2005/8/layout/hierarchy3"/>
    <dgm:cxn modelId="{BCB901C1-A654-47BA-9291-70F1B7926817}" type="presOf" srcId="{0396FD49-4DB3-4318-B114-F5AC155F036A}" destId="{B5903D72-B67F-412D-8616-96268B1492F1}" srcOrd="0" destOrd="0" presId="urn:microsoft.com/office/officeart/2005/8/layout/hierarchy3"/>
    <dgm:cxn modelId="{D077CFF0-113E-4069-BE31-7C7BB08A9637}" type="presOf" srcId="{FC2FB3F6-8290-4A42-BA41-665FFFC7A254}" destId="{DF5A0751-E7E1-4A54-8380-D3DAF23EF01A}" srcOrd="0" destOrd="0" presId="urn:microsoft.com/office/officeart/2005/8/layout/hierarchy3"/>
    <dgm:cxn modelId="{20365428-C77C-44AC-8097-BB1412C38761}" type="presOf" srcId="{B08648F3-9D5D-4667-BE4B-2312E77690E3}" destId="{34AC3918-386C-4D7D-B2E7-15AABAF29A65}" srcOrd="0" destOrd="0" presId="urn:microsoft.com/office/officeart/2005/8/layout/hierarchy3"/>
    <dgm:cxn modelId="{6B57155C-561F-416F-ABF2-0444BBF188C2}" srcId="{0396FD49-4DB3-4318-B114-F5AC155F036A}" destId="{E9B3E49A-F9BB-432B-A4E2-3A48158F0D7B}" srcOrd="0" destOrd="0" parTransId="{0678DC70-C121-4FEB-ACDA-A77A90458686}" sibTransId="{9753ABE0-58C9-45E7-9D78-71525C93115E}"/>
    <dgm:cxn modelId="{AC446603-F870-41A3-9A5C-035C99C4C426}" srcId="{514C5DE2-4AE2-44FA-91FD-E6AB98E573B6}" destId="{907F9EC1-56E3-4986-A911-045C305CC4AF}" srcOrd="2" destOrd="0" parTransId="{6FD54DF1-2D6F-43DB-99B9-BC98188301F4}" sibTransId="{0DA289CC-E8F6-4F8E-8EC3-4167DA466FC5}"/>
    <dgm:cxn modelId="{CE4D12FA-8C7F-44CD-B385-2FF4C89D5870}" type="presOf" srcId="{0678DC70-C121-4FEB-ACDA-A77A90458686}" destId="{F7A9AC98-9CE3-43E2-9FB8-053D6E0BBC27}" srcOrd="0" destOrd="0" presId="urn:microsoft.com/office/officeart/2005/8/layout/hierarchy3"/>
    <dgm:cxn modelId="{A91253D0-EE50-409C-A682-61D68067A1A7}" srcId="{514C5DE2-4AE2-44FA-91FD-E6AB98E573B6}" destId="{B08648F3-9D5D-4667-BE4B-2312E77690E3}" srcOrd="3" destOrd="0" parTransId="{BD0673ED-41BA-4299-AD26-BDCA357670EF}" sibTransId="{723D641B-3733-4C27-8800-FC5A059C2270}"/>
    <dgm:cxn modelId="{541E6924-9706-4A6D-8E32-7652E8E54A79}" type="presOf" srcId="{0396FD49-4DB3-4318-B114-F5AC155F036A}" destId="{5BB79F0B-B8B8-4F45-A964-1190F21E5A69}" srcOrd="1" destOrd="0" presId="urn:microsoft.com/office/officeart/2005/8/layout/hierarchy3"/>
    <dgm:cxn modelId="{128F7619-588A-43C4-84DD-5C3F13C9D1DF}" type="presOf" srcId="{B2D73772-ADBA-4A3B-81EF-8A179C5BD3FB}" destId="{87D9D35A-F518-4962-ABF6-B4EDECCE0763}" srcOrd="0" destOrd="0" presId="urn:microsoft.com/office/officeart/2005/8/layout/hierarchy3"/>
    <dgm:cxn modelId="{49A205C0-10B5-4EF4-9055-FBFF2FD6CB79}" type="presOf" srcId="{F4D3B2FD-94C2-4734-90F3-8575DB96DF3E}" destId="{450AE5B3-66CD-4B01-AD5A-046FA3FDAB3A}" srcOrd="0" destOrd="0" presId="urn:microsoft.com/office/officeart/2005/8/layout/hierarchy3"/>
    <dgm:cxn modelId="{818D7EFF-C859-4BB0-916B-4396626A6FE1}" type="presOf" srcId="{514C5DE2-4AE2-44FA-91FD-E6AB98E573B6}" destId="{93EEBC04-0966-4261-AC5A-07CD67F43155}" srcOrd="1" destOrd="0" presId="urn:microsoft.com/office/officeart/2005/8/layout/hierarchy3"/>
    <dgm:cxn modelId="{A1F31F8A-62CA-4F32-B541-892AA854C77A}" type="presParOf" srcId="{792BC01B-9D15-4445-B89F-1568A5C80CCE}" destId="{2CF5997C-1BBD-4913-B5C3-B433CCC4C680}" srcOrd="0" destOrd="0" presId="urn:microsoft.com/office/officeart/2005/8/layout/hierarchy3"/>
    <dgm:cxn modelId="{9A5582E9-575F-44D6-B3B1-52627B1B7C5E}" type="presParOf" srcId="{2CF5997C-1BBD-4913-B5C3-B433CCC4C680}" destId="{75C3E1B9-D9C7-4D98-82FE-0193BCD6FF13}" srcOrd="0" destOrd="0" presId="urn:microsoft.com/office/officeart/2005/8/layout/hierarchy3"/>
    <dgm:cxn modelId="{7CCBFD2E-319D-498E-90E3-DBD46FF1BB3E}" type="presParOf" srcId="{75C3E1B9-D9C7-4D98-82FE-0193BCD6FF13}" destId="{14722369-B0D1-44B0-BECC-A908F06540E3}" srcOrd="0" destOrd="0" presId="urn:microsoft.com/office/officeart/2005/8/layout/hierarchy3"/>
    <dgm:cxn modelId="{459E968C-C23A-4BC6-B52C-85B88FC08BBF}" type="presParOf" srcId="{75C3E1B9-D9C7-4D98-82FE-0193BCD6FF13}" destId="{9FFEB098-F214-48DD-B812-71F623901AAD}" srcOrd="1" destOrd="0" presId="urn:microsoft.com/office/officeart/2005/8/layout/hierarchy3"/>
    <dgm:cxn modelId="{BB21DB31-63ED-4647-8876-4D76526065EA}" type="presParOf" srcId="{2CF5997C-1BBD-4913-B5C3-B433CCC4C680}" destId="{40056D84-26AE-4563-B17F-BB6BE626D463}" srcOrd="1" destOrd="0" presId="urn:microsoft.com/office/officeart/2005/8/layout/hierarchy3"/>
    <dgm:cxn modelId="{BA8EA908-229E-45EC-9D6C-5E1CEC54374A}" type="presParOf" srcId="{40056D84-26AE-4563-B17F-BB6BE626D463}" destId="{87D9D35A-F518-4962-ABF6-B4EDECCE0763}" srcOrd="0" destOrd="0" presId="urn:microsoft.com/office/officeart/2005/8/layout/hierarchy3"/>
    <dgm:cxn modelId="{E9F19B6F-4B2A-40BE-95CF-3C269DDEBFD7}" type="presParOf" srcId="{40056D84-26AE-4563-B17F-BB6BE626D463}" destId="{647655BB-4CC0-4FDD-B88A-C61E56B14CC4}" srcOrd="1" destOrd="0" presId="urn:microsoft.com/office/officeart/2005/8/layout/hierarchy3"/>
    <dgm:cxn modelId="{FBC59518-B7D9-4EE1-9A76-BE3AFC30B095}" type="presParOf" srcId="{40056D84-26AE-4563-B17F-BB6BE626D463}" destId="{CD211AAB-E548-4585-808C-62D93F18BCF0}" srcOrd="2" destOrd="0" presId="urn:microsoft.com/office/officeart/2005/8/layout/hierarchy3"/>
    <dgm:cxn modelId="{A2C9E604-89C1-4354-82D6-9F92D974937B}" type="presParOf" srcId="{40056D84-26AE-4563-B17F-BB6BE626D463}" destId="{DF5A0751-E7E1-4A54-8380-D3DAF23EF01A}" srcOrd="3" destOrd="0" presId="urn:microsoft.com/office/officeart/2005/8/layout/hierarchy3"/>
    <dgm:cxn modelId="{6FC0940A-01A9-4DBC-BAD2-9F2AF461EEA9}" type="presParOf" srcId="{792BC01B-9D15-4445-B89F-1568A5C80CCE}" destId="{CFE89FAE-9900-45C2-9A02-1CE3FA29E246}" srcOrd="1" destOrd="0" presId="urn:microsoft.com/office/officeart/2005/8/layout/hierarchy3"/>
    <dgm:cxn modelId="{A54393F6-E885-4827-9620-3DFC77BD91A2}" type="presParOf" srcId="{CFE89FAE-9900-45C2-9A02-1CE3FA29E246}" destId="{D8122406-7FE9-4D11-B64F-C2DD66B212EB}" srcOrd="0" destOrd="0" presId="urn:microsoft.com/office/officeart/2005/8/layout/hierarchy3"/>
    <dgm:cxn modelId="{A22072AA-46DB-42F0-95C2-387B5EF45454}" type="presParOf" srcId="{D8122406-7FE9-4D11-B64F-C2DD66B212EB}" destId="{1A2ED19C-2478-4A16-842E-FAF668A1D714}" srcOrd="0" destOrd="0" presId="urn:microsoft.com/office/officeart/2005/8/layout/hierarchy3"/>
    <dgm:cxn modelId="{1D2B2E46-A9AD-47AF-BAEC-B9980DE47F79}" type="presParOf" srcId="{D8122406-7FE9-4D11-B64F-C2DD66B212EB}" destId="{93EEBC04-0966-4261-AC5A-07CD67F43155}" srcOrd="1" destOrd="0" presId="urn:microsoft.com/office/officeart/2005/8/layout/hierarchy3"/>
    <dgm:cxn modelId="{BD7CC8F8-33CD-41CF-BAF1-201F5AAD49FA}" type="presParOf" srcId="{CFE89FAE-9900-45C2-9A02-1CE3FA29E246}" destId="{3EF6E345-0888-49C1-9675-8C56625996ED}" srcOrd="1" destOrd="0" presId="urn:microsoft.com/office/officeart/2005/8/layout/hierarchy3"/>
    <dgm:cxn modelId="{D9F62A2D-B58D-4EE4-92A7-049B5D55430C}" type="presParOf" srcId="{3EF6E345-0888-49C1-9675-8C56625996ED}" destId="{C3D55181-13D5-4074-8C89-E4218DD0D278}" srcOrd="0" destOrd="0" presId="urn:microsoft.com/office/officeart/2005/8/layout/hierarchy3"/>
    <dgm:cxn modelId="{53F8CA9E-FD68-419C-80A3-DC86ADFEE783}" type="presParOf" srcId="{3EF6E345-0888-49C1-9675-8C56625996ED}" destId="{B4F4B3AC-54D8-4D4E-B628-F41C39EA6D3D}" srcOrd="1" destOrd="0" presId="urn:microsoft.com/office/officeart/2005/8/layout/hierarchy3"/>
    <dgm:cxn modelId="{07615D94-9243-4869-85D7-BF00C5B22F8B}" type="presParOf" srcId="{3EF6E345-0888-49C1-9675-8C56625996ED}" destId="{4F6C7169-2024-4466-B425-47D07CD662D3}" srcOrd="2" destOrd="0" presId="urn:microsoft.com/office/officeart/2005/8/layout/hierarchy3"/>
    <dgm:cxn modelId="{A4D6D09B-4035-446D-B27B-291E1D7EEB55}" type="presParOf" srcId="{3EF6E345-0888-49C1-9675-8C56625996ED}" destId="{450AE5B3-66CD-4B01-AD5A-046FA3FDAB3A}" srcOrd="3" destOrd="0" presId="urn:microsoft.com/office/officeart/2005/8/layout/hierarchy3"/>
    <dgm:cxn modelId="{0FC5B67B-96E7-4C27-A802-6D044F6D2538}" type="presParOf" srcId="{3EF6E345-0888-49C1-9675-8C56625996ED}" destId="{E7E3EC7E-FAA9-4E37-AA9D-B1A0F2C151EE}" srcOrd="4" destOrd="0" presId="urn:microsoft.com/office/officeart/2005/8/layout/hierarchy3"/>
    <dgm:cxn modelId="{9AE5BB2A-E1DC-4F6A-8956-8051AFA2CF49}" type="presParOf" srcId="{3EF6E345-0888-49C1-9675-8C56625996ED}" destId="{4DDA6FF6-0633-4B5A-9AAF-DAB80EE907E3}" srcOrd="5" destOrd="0" presId="urn:microsoft.com/office/officeart/2005/8/layout/hierarchy3"/>
    <dgm:cxn modelId="{9DD497B3-B5E0-4C53-A26C-B09CFB9F8234}" type="presParOf" srcId="{3EF6E345-0888-49C1-9675-8C56625996ED}" destId="{DA5F2D8F-4F26-4E90-B2EE-E17E704E14B5}" srcOrd="6" destOrd="0" presId="urn:microsoft.com/office/officeart/2005/8/layout/hierarchy3"/>
    <dgm:cxn modelId="{D8334EEA-2662-458F-9D46-C15D6DD1F2D5}" type="presParOf" srcId="{3EF6E345-0888-49C1-9675-8C56625996ED}" destId="{34AC3918-386C-4D7D-B2E7-15AABAF29A65}" srcOrd="7" destOrd="0" presId="urn:microsoft.com/office/officeart/2005/8/layout/hierarchy3"/>
    <dgm:cxn modelId="{5896B67F-9786-462E-866B-A054E1F69DE3}" type="presParOf" srcId="{3EF6E345-0888-49C1-9675-8C56625996ED}" destId="{91B0D881-973F-4669-B13D-08486BB2B6A9}" srcOrd="8" destOrd="0" presId="urn:microsoft.com/office/officeart/2005/8/layout/hierarchy3"/>
    <dgm:cxn modelId="{44F1C92A-31EE-48CF-A590-3C7C489C4854}" type="presParOf" srcId="{3EF6E345-0888-49C1-9675-8C56625996ED}" destId="{777633A8-C876-418C-B5CB-3B9E75A4767C}" srcOrd="9" destOrd="0" presId="urn:microsoft.com/office/officeart/2005/8/layout/hierarchy3"/>
    <dgm:cxn modelId="{23A6AA6B-973C-439D-A6B6-942672F801AC}" type="presParOf" srcId="{792BC01B-9D15-4445-B89F-1568A5C80CCE}" destId="{BEAC1569-A5AD-4A85-A3C3-C9938EC3015A}" srcOrd="2" destOrd="0" presId="urn:microsoft.com/office/officeart/2005/8/layout/hierarchy3"/>
    <dgm:cxn modelId="{5E0CF566-7913-47AF-B618-5D0CD44900CF}" type="presParOf" srcId="{BEAC1569-A5AD-4A85-A3C3-C9938EC3015A}" destId="{8BCFF310-F350-4533-93A4-A9EAF992466A}" srcOrd="0" destOrd="0" presId="urn:microsoft.com/office/officeart/2005/8/layout/hierarchy3"/>
    <dgm:cxn modelId="{74767D61-A1A9-4673-A4AE-B82A98411F98}" type="presParOf" srcId="{8BCFF310-F350-4533-93A4-A9EAF992466A}" destId="{B5903D72-B67F-412D-8616-96268B1492F1}" srcOrd="0" destOrd="0" presId="urn:microsoft.com/office/officeart/2005/8/layout/hierarchy3"/>
    <dgm:cxn modelId="{4CCCBC52-C562-420A-87D3-2DE47DED2263}" type="presParOf" srcId="{8BCFF310-F350-4533-93A4-A9EAF992466A}" destId="{5BB79F0B-B8B8-4F45-A964-1190F21E5A69}" srcOrd="1" destOrd="0" presId="urn:microsoft.com/office/officeart/2005/8/layout/hierarchy3"/>
    <dgm:cxn modelId="{0B77422A-7705-4EF0-9F58-5A51B54176F0}" type="presParOf" srcId="{BEAC1569-A5AD-4A85-A3C3-C9938EC3015A}" destId="{613E80BE-0ECE-4B30-ACFD-42C2DFD01D2B}" srcOrd="1" destOrd="0" presId="urn:microsoft.com/office/officeart/2005/8/layout/hierarchy3"/>
    <dgm:cxn modelId="{0A43ADE2-1333-4F6F-8B60-9843C1727AF2}" type="presParOf" srcId="{613E80BE-0ECE-4B30-ACFD-42C2DFD01D2B}" destId="{F7A9AC98-9CE3-43E2-9FB8-053D6E0BBC27}" srcOrd="0" destOrd="0" presId="urn:microsoft.com/office/officeart/2005/8/layout/hierarchy3"/>
    <dgm:cxn modelId="{E4D69AAA-9EDD-4B53-B338-AE0FC27D91D9}" type="presParOf" srcId="{613E80BE-0ECE-4B30-ACFD-42C2DFD01D2B}" destId="{F0A35142-B043-456B-A2FA-A93441A4DFBD}" srcOrd="1" destOrd="0" presId="urn:microsoft.com/office/officeart/2005/8/layout/hierarchy3"/>
    <dgm:cxn modelId="{39224DC6-D474-4E20-BEB0-1D79A635DFB4}" type="presParOf" srcId="{613E80BE-0ECE-4B30-ACFD-42C2DFD01D2B}" destId="{DB638941-DB2E-4081-AFEF-525FC4F00055}" srcOrd="2" destOrd="0" presId="urn:microsoft.com/office/officeart/2005/8/layout/hierarchy3"/>
    <dgm:cxn modelId="{73C178B5-ED10-43F1-9C7E-96E13C1389DC}" type="presParOf" srcId="{613E80BE-0ECE-4B30-ACFD-42C2DFD01D2B}" destId="{329C617A-6CFB-4271-8762-E49B0BFC3DFF}" srcOrd="3" destOrd="0" presId="urn:microsoft.com/office/officeart/2005/8/layout/hierarchy3"/>
  </dgm:cxnLst>
  <dgm:bg/>
  <dgm:whole>
    <a:ln>
      <a:solidFill>
        <a:schemeClr val="tx1"/>
      </a:solidFill>
      <a:prstDash val="sysDot"/>
    </a:ln>
  </dgm:whole>
</dgm:dataModel>
</file>

<file path=ppt/diagrams/data2.xml><?xml version="1.0" encoding="utf-8"?>
<dgm:dataModel xmlns:dgm="http://schemas.openxmlformats.org/drawingml/2006/diagram" xmlns:a="http://schemas.openxmlformats.org/drawingml/2006/main">
  <dgm:ptLst>
    <dgm:pt modelId="{24EAD646-B707-46B6-8226-1B0B1914ED6F}" type="doc">
      <dgm:prSet loTypeId="urn:microsoft.com/office/officeart/2005/8/layout/radial2" loCatId="relationship" qsTypeId="urn:microsoft.com/office/officeart/2005/8/quickstyle/simple3" qsCatId="simple" csTypeId="urn:microsoft.com/office/officeart/2005/8/colors/accent1_2" csCatId="accent1" phldr="1"/>
      <dgm:spPr/>
      <dgm:t>
        <a:bodyPr/>
        <a:lstStyle/>
        <a:p>
          <a:endParaRPr lang="en-GB"/>
        </a:p>
      </dgm:t>
    </dgm:pt>
    <dgm:pt modelId="{06D43BCB-5A79-4736-B6E8-23245D3CCE99}">
      <dgm:prSet phldrT="[Text]"/>
      <dgm:spPr/>
      <dgm:t>
        <a:bodyPr/>
        <a:lstStyle/>
        <a:p>
          <a:r>
            <a:rPr lang="en-GB" dirty="0" smtClean="0">
              <a:latin typeface="Times New Roman" pitchFamily="18" charset="0"/>
              <a:cs typeface="Times New Roman" pitchFamily="18" charset="0"/>
            </a:rPr>
            <a:t>P=55,000</a:t>
          </a:r>
          <a:r>
            <a:rPr lang="he-IL" b="1" dirty="0" smtClean="0"/>
            <a:t>₪</a:t>
          </a:r>
          <a:r>
            <a:rPr lang="en-GB" b="1" dirty="0" smtClean="0"/>
            <a:t> </a:t>
          </a:r>
          <a:endParaRPr lang="en-GB" dirty="0">
            <a:latin typeface="Times New Roman" pitchFamily="18" charset="0"/>
            <a:cs typeface="Times New Roman" pitchFamily="18" charset="0"/>
          </a:endParaRPr>
        </a:p>
      </dgm:t>
    </dgm:pt>
    <dgm:pt modelId="{DC5A7D81-C1B5-4C84-833B-19AD4C95B081}" type="parTrans" cxnId="{7F9D0F09-A5A8-4DB4-A65F-BDEF128C8831}">
      <dgm:prSet/>
      <dgm:spPr/>
      <dgm:t>
        <a:bodyPr/>
        <a:lstStyle/>
        <a:p>
          <a:endParaRPr lang="en-GB"/>
        </a:p>
      </dgm:t>
    </dgm:pt>
    <dgm:pt modelId="{A07FFDBB-2AFC-4006-9252-71F20154F826}" type="sibTrans" cxnId="{7F9D0F09-A5A8-4DB4-A65F-BDEF128C8831}">
      <dgm:prSet/>
      <dgm:spPr/>
      <dgm:t>
        <a:bodyPr/>
        <a:lstStyle/>
        <a:p>
          <a:endParaRPr lang="en-GB"/>
        </a:p>
      </dgm:t>
    </dgm:pt>
    <dgm:pt modelId="{3D1D46C8-3FFC-4D0A-B626-E0F95E4A961B}">
      <dgm:prSet phldrT="[Text]"/>
      <dgm:spPr/>
      <dgm:t>
        <a:bodyPr/>
        <a:lstStyle/>
        <a:p>
          <a:endParaRPr lang="en-GB" dirty="0"/>
        </a:p>
      </dgm:t>
    </dgm:pt>
    <dgm:pt modelId="{94CF05E8-3102-486A-A098-3F89F843C63E}" type="parTrans" cxnId="{84AD39ED-1527-4CBF-9A58-C7A717F5452F}">
      <dgm:prSet/>
      <dgm:spPr/>
      <dgm:t>
        <a:bodyPr/>
        <a:lstStyle/>
        <a:p>
          <a:endParaRPr lang="en-GB"/>
        </a:p>
      </dgm:t>
    </dgm:pt>
    <dgm:pt modelId="{09625501-E712-4593-A466-A51785B319EA}" type="sibTrans" cxnId="{84AD39ED-1527-4CBF-9A58-C7A717F5452F}">
      <dgm:prSet/>
      <dgm:spPr/>
      <dgm:t>
        <a:bodyPr/>
        <a:lstStyle/>
        <a:p>
          <a:endParaRPr lang="en-GB"/>
        </a:p>
      </dgm:t>
    </dgm:pt>
    <dgm:pt modelId="{04B5E9ED-0EE9-441A-AE16-DCF39E4245E8}">
      <dgm:prSet phldrT="[Text]"/>
      <dgm:spPr/>
      <dgm:t>
        <a:bodyPr/>
        <a:lstStyle/>
        <a:p>
          <a:r>
            <a:rPr lang="en-GB" dirty="0" smtClean="0">
              <a:latin typeface="Times New Roman" pitchFamily="18" charset="0"/>
              <a:cs typeface="Times New Roman" pitchFamily="18" charset="0"/>
            </a:rPr>
            <a:t>N= 10 years</a:t>
          </a:r>
          <a:endParaRPr lang="en-GB" dirty="0">
            <a:latin typeface="Times New Roman" pitchFamily="18" charset="0"/>
            <a:cs typeface="Times New Roman" pitchFamily="18" charset="0"/>
          </a:endParaRPr>
        </a:p>
      </dgm:t>
    </dgm:pt>
    <dgm:pt modelId="{80338BB6-919B-4998-87DD-2C04E9814465}" type="parTrans" cxnId="{978F464B-658D-40C8-AFF7-43E8167A923C}">
      <dgm:prSet/>
      <dgm:spPr/>
      <dgm:t>
        <a:bodyPr/>
        <a:lstStyle/>
        <a:p>
          <a:endParaRPr lang="en-GB"/>
        </a:p>
      </dgm:t>
    </dgm:pt>
    <dgm:pt modelId="{11735F9D-4F90-48B0-8414-F85259C60707}" type="sibTrans" cxnId="{978F464B-658D-40C8-AFF7-43E8167A923C}">
      <dgm:prSet/>
      <dgm:spPr/>
      <dgm:t>
        <a:bodyPr/>
        <a:lstStyle/>
        <a:p>
          <a:endParaRPr lang="en-GB"/>
        </a:p>
      </dgm:t>
    </dgm:pt>
    <dgm:pt modelId="{3BA4CE7B-52D6-4818-9D7D-A686EB96ABAF}">
      <dgm:prSet phldrT="[Text]"/>
      <dgm:spPr/>
      <dgm:t>
        <a:bodyPr/>
        <a:lstStyle/>
        <a:p>
          <a:endParaRPr lang="en-GB" dirty="0"/>
        </a:p>
      </dgm:t>
    </dgm:pt>
    <dgm:pt modelId="{2DA0FE1F-A120-4DFD-A58D-713A2BF1DE56}" type="parTrans" cxnId="{1E02020E-8445-405D-A415-F56C6F2E037C}">
      <dgm:prSet/>
      <dgm:spPr/>
      <dgm:t>
        <a:bodyPr/>
        <a:lstStyle/>
        <a:p>
          <a:endParaRPr lang="en-GB"/>
        </a:p>
      </dgm:t>
    </dgm:pt>
    <dgm:pt modelId="{D7245114-AEBD-4F83-A6CF-155977900D29}" type="sibTrans" cxnId="{1E02020E-8445-405D-A415-F56C6F2E037C}">
      <dgm:prSet/>
      <dgm:spPr/>
      <dgm:t>
        <a:bodyPr/>
        <a:lstStyle/>
        <a:p>
          <a:endParaRPr lang="en-GB"/>
        </a:p>
      </dgm:t>
    </dgm:pt>
    <dgm:pt modelId="{2ABE1C4E-7332-4BA6-A043-525A82BB74C4}">
      <dgm:prSet phldrT="[Text]"/>
      <dgm:spPr/>
      <dgm:t>
        <a:bodyPr/>
        <a:lstStyle/>
        <a:p>
          <a:r>
            <a:rPr lang="en-GB" dirty="0" smtClean="0">
              <a:latin typeface="Times New Roman" pitchFamily="18" charset="0"/>
              <a:cs typeface="Times New Roman" pitchFamily="18" charset="0"/>
            </a:rPr>
            <a:t>F= 44,000</a:t>
          </a:r>
          <a:r>
            <a:rPr lang="he-IL" b="1" dirty="0" smtClean="0"/>
            <a:t>₪</a:t>
          </a:r>
          <a:endParaRPr lang="en-GB" dirty="0">
            <a:latin typeface="Times New Roman" pitchFamily="18" charset="0"/>
            <a:cs typeface="Times New Roman" pitchFamily="18" charset="0"/>
          </a:endParaRPr>
        </a:p>
      </dgm:t>
    </dgm:pt>
    <dgm:pt modelId="{742584CE-59FB-4DB3-BC66-DBD8304D9B56}" type="parTrans" cxnId="{7D654031-7832-4B47-99E0-1F3AFEE5474C}">
      <dgm:prSet/>
      <dgm:spPr/>
      <dgm:t>
        <a:bodyPr/>
        <a:lstStyle/>
        <a:p>
          <a:endParaRPr lang="en-GB"/>
        </a:p>
      </dgm:t>
    </dgm:pt>
    <dgm:pt modelId="{78ECBBD0-57EF-428E-B365-07AAD15202E3}" type="sibTrans" cxnId="{7D654031-7832-4B47-99E0-1F3AFEE5474C}">
      <dgm:prSet/>
      <dgm:spPr/>
      <dgm:t>
        <a:bodyPr/>
        <a:lstStyle/>
        <a:p>
          <a:endParaRPr lang="en-GB"/>
        </a:p>
      </dgm:t>
    </dgm:pt>
    <dgm:pt modelId="{B38BA0C4-AAE0-4A6D-96B9-DED893F16F57}">
      <dgm:prSet phldrT="[Text]"/>
      <dgm:spPr/>
      <dgm:t>
        <a:bodyPr/>
        <a:lstStyle/>
        <a:p>
          <a:endParaRPr lang="en-GB" dirty="0"/>
        </a:p>
      </dgm:t>
    </dgm:pt>
    <dgm:pt modelId="{A14C9416-4EE2-42ED-9403-161398E62DD4}" type="parTrans" cxnId="{D4CE417C-8EF4-41CD-991B-D6619AFBB6E2}">
      <dgm:prSet/>
      <dgm:spPr/>
      <dgm:t>
        <a:bodyPr/>
        <a:lstStyle/>
        <a:p>
          <a:endParaRPr lang="en-GB"/>
        </a:p>
      </dgm:t>
    </dgm:pt>
    <dgm:pt modelId="{BA3F169C-DC56-4038-9A9F-373198DA001F}" type="sibTrans" cxnId="{D4CE417C-8EF4-41CD-991B-D6619AFBB6E2}">
      <dgm:prSet/>
      <dgm:spPr/>
      <dgm:t>
        <a:bodyPr/>
        <a:lstStyle/>
        <a:p>
          <a:endParaRPr lang="en-GB"/>
        </a:p>
      </dgm:t>
    </dgm:pt>
    <dgm:pt modelId="{3A080C4E-077F-4CA6-91F9-FB9E52C158E7}" type="pres">
      <dgm:prSet presAssocID="{24EAD646-B707-46B6-8226-1B0B1914ED6F}" presName="composite" presStyleCnt="0">
        <dgm:presLayoutVars>
          <dgm:chMax val="5"/>
          <dgm:dir/>
          <dgm:animLvl val="ctr"/>
          <dgm:resizeHandles val="exact"/>
        </dgm:presLayoutVars>
      </dgm:prSet>
      <dgm:spPr/>
      <dgm:t>
        <a:bodyPr/>
        <a:lstStyle/>
        <a:p>
          <a:endParaRPr lang="en-GB"/>
        </a:p>
      </dgm:t>
    </dgm:pt>
    <dgm:pt modelId="{FD9076FF-BDFB-4801-A985-D503D8D42E00}" type="pres">
      <dgm:prSet presAssocID="{24EAD646-B707-46B6-8226-1B0B1914ED6F}" presName="cycle" presStyleCnt="0"/>
      <dgm:spPr/>
    </dgm:pt>
    <dgm:pt modelId="{C8D22886-6BF6-4A80-BB1B-02AF79200B70}" type="pres">
      <dgm:prSet presAssocID="{24EAD646-B707-46B6-8226-1B0B1914ED6F}" presName="centerShape" presStyleCnt="0"/>
      <dgm:spPr/>
    </dgm:pt>
    <dgm:pt modelId="{1918CC63-0276-48EB-8D12-55B2D702E1B6}" type="pres">
      <dgm:prSet presAssocID="{24EAD646-B707-46B6-8226-1B0B1914ED6F}" presName="connSite" presStyleLbl="node1" presStyleIdx="0" presStyleCnt="4"/>
      <dgm:spPr/>
    </dgm:pt>
    <dgm:pt modelId="{2BAC0F43-9385-4903-B2D2-2DAED1B3A5F0}" type="pres">
      <dgm:prSet presAssocID="{24EAD646-B707-46B6-8226-1B0B1914ED6F}" presName="visible" presStyleLbl="node1" presStyleIdx="0" presStyleCnt="4" custScaleX="139580" custScaleY="123815" custLinFactNeighborX="-7252" custLinFactNeighborY="24452"/>
      <dgm:spPr>
        <a:blipFill rotWithShape="0">
          <a:blip xmlns:r="http://schemas.openxmlformats.org/officeDocument/2006/relationships" r:embed="rId1"/>
          <a:stretch>
            <a:fillRect/>
          </a:stretch>
        </a:blipFill>
      </dgm:spPr>
    </dgm:pt>
    <dgm:pt modelId="{198DA459-A2E9-45F2-9DE5-B35B8644269D}" type="pres">
      <dgm:prSet presAssocID="{DC5A7D81-C1B5-4C84-833B-19AD4C95B081}" presName="Name25" presStyleLbl="parChTrans1D1" presStyleIdx="0" presStyleCnt="3"/>
      <dgm:spPr/>
      <dgm:t>
        <a:bodyPr/>
        <a:lstStyle/>
        <a:p>
          <a:endParaRPr lang="en-GB"/>
        </a:p>
      </dgm:t>
    </dgm:pt>
    <dgm:pt modelId="{5E891B14-8147-4156-948C-0D7DD04B0311}" type="pres">
      <dgm:prSet presAssocID="{06D43BCB-5A79-4736-B6E8-23245D3CCE99}" presName="node" presStyleCnt="0"/>
      <dgm:spPr/>
    </dgm:pt>
    <dgm:pt modelId="{1A3BCD2F-DD77-4D31-909F-74381ACD5E24}" type="pres">
      <dgm:prSet presAssocID="{06D43BCB-5A79-4736-B6E8-23245D3CCE99}" presName="parentNode" presStyleLbl="node1" presStyleIdx="1" presStyleCnt="4" custScaleX="121332" custLinFactNeighborX="34085" custLinFactNeighborY="3705">
        <dgm:presLayoutVars>
          <dgm:chMax val="1"/>
          <dgm:bulletEnabled val="1"/>
        </dgm:presLayoutVars>
      </dgm:prSet>
      <dgm:spPr/>
      <dgm:t>
        <a:bodyPr/>
        <a:lstStyle/>
        <a:p>
          <a:endParaRPr lang="en-GB"/>
        </a:p>
      </dgm:t>
    </dgm:pt>
    <dgm:pt modelId="{93468046-A897-42D0-B8D3-A874A6D9B449}" type="pres">
      <dgm:prSet presAssocID="{06D43BCB-5A79-4736-B6E8-23245D3CCE99}" presName="childNode" presStyleLbl="revTx" presStyleIdx="0" presStyleCnt="3">
        <dgm:presLayoutVars>
          <dgm:bulletEnabled val="1"/>
        </dgm:presLayoutVars>
      </dgm:prSet>
      <dgm:spPr/>
      <dgm:t>
        <a:bodyPr/>
        <a:lstStyle/>
        <a:p>
          <a:endParaRPr lang="en-GB"/>
        </a:p>
      </dgm:t>
    </dgm:pt>
    <dgm:pt modelId="{E965DE66-1850-4579-A883-C69B818E4302}" type="pres">
      <dgm:prSet presAssocID="{80338BB6-919B-4998-87DD-2C04E9814465}" presName="Name25" presStyleLbl="parChTrans1D1" presStyleIdx="1" presStyleCnt="3"/>
      <dgm:spPr/>
      <dgm:t>
        <a:bodyPr/>
        <a:lstStyle/>
        <a:p>
          <a:endParaRPr lang="en-GB"/>
        </a:p>
      </dgm:t>
    </dgm:pt>
    <dgm:pt modelId="{9CBD367F-EC25-4D34-8410-9805F55545EF}" type="pres">
      <dgm:prSet presAssocID="{04B5E9ED-0EE9-441A-AE16-DCF39E4245E8}" presName="node" presStyleCnt="0"/>
      <dgm:spPr/>
    </dgm:pt>
    <dgm:pt modelId="{10538A95-CF3B-4A36-869A-07C202216B6C}" type="pres">
      <dgm:prSet presAssocID="{04B5E9ED-0EE9-441A-AE16-DCF39E4245E8}" presName="parentNode" presStyleLbl="node1" presStyleIdx="2" presStyleCnt="4" custScaleX="124402" custLinFactNeighborX="29639" custLinFactNeighborY="-6668">
        <dgm:presLayoutVars>
          <dgm:chMax val="1"/>
          <dgm:bulletEnabled val="1"/>
        </dgm:presLayoutVars>
      </dgm:prSet>
      <dgm:spPr/>
      <dgm:t>
        <a:bodyPr/>
        <a:lstStyle/>
        <a:p>
          <a:endParaRPr lang="en-GB"/>
        </a:p>
      </dgm:t>
    </dgm:pt>
    <dgm:pt modelId="{43A9D81F-050D-42DA-9C56-AB3049700039}" type="pres">
      <dgm:prSet presAssocID="{04B5E9ED-0EE9-441A-AE16-DCF39E4245E8}" presName="childNode" presStyleLbl="revTx" presStyleIdx="1" presStyleCnt="3">
        <dgm:presLayoutVars>
          <dgm:bulletEnabled val="1"/>
        </dgm:presLayoutVars>
      </dgm:prSet>
      <dgm:spPr/>
      <dgm:t>
        <a:bodyPr/>
        <a:lstStyle/>
        <a:p>
          <a:endParaRPr lang="en-GB"/>
        </a:p>
      </dgm:t>
    </dgm:pt>
    <dgm:pt modelId="{2D886A6B-FB4F-4A82-9306-A50A1A76054B}" type="pres">
      <dgm:prSet presAssocID="{742584CE-59FB-4DB3-BC66-DBD8304D9B56}" presName="Name25" presStyleLbl="parChTrans1D1" presStyleIdx="2" presStyleCnt="3"/>
      <dgm:spPr/>
      <dgm:t>
        <a:bodyPr/>
        <a:lstStyle/>
        <a:p>
          <a:endParaRPr lang="en-GB"/>
        </a:p>
      </dgm:t>
    </dgm:pt>
    <dgm:pt modelId="{F7F34FB5-C9EF-4456-90AC-F9A8A886F58F}" type="pres">
      <dgm:prSet presAssocID="{2ABE1C4E-7332-4BA6-A043-525A82BB74C4}" presName="node" presStyleCnt="0"/>
      <dgm:spPr/>
    </dgm:pt>
    <dgm:pt modelId="{9700E502-7C57-46B1-A7F1-8E0A833FC9CE}" type="pres">
      <dgm:prSet presAssocID="{2ABE1C4E-7332-4BA6-A043-525A82BB74C4}" presName="parentNode" presStyleLbl="node1" presStyleIdx="3" presStyleCnt="4" custScaleX="128311" custLinFactNeighborX="48904" custLinFactNeighborY="-8892">
        <dgm:presLayoutVars>
          <dgm:chMax val="1"/>
          <dgm:bulletEnabled val="1"/>
        </dgm:presLayoutVars>
      </dgm:prSet>
      <dgm:spPr/>
      <dgm:t>
        <a:bodyPr/>
        <a:lstStyle/>
        <a:p>
          <a:endParaRPr lang="en-GB"/>
        </a:p>
      </dgm:t>
    </dgm:pt>
    <dgm:pt modelId="{692FBC7C-0199-45ED-A915-07B7D7DAC7E6}" type="pres">
      <dgm:prSet presAssocID="{2ABE1C4E-7332-4BA6-A043-525A82BB74C4}" presName="childNode" presStyleLbl="revTx" presStyleIdx="2" presStyleCnt="3">
        <dgm:presLayoutVars>
          <dgm:bulletEnabled val="1"/>
        </dgm:presLayoutVars>
      </dgm:prSet>
      <dgm:spPr/>
      <dgm:t>
        <a:bodyPr/>
        <a:lstStyle/>
        <a:p>
          <a:endParaRPr lang="en-GB"/>
        </a:p>
      </dgm:t>
    </dgm:pt>
  </dgm:ptLst>
  <dgm:cxnLst>
    <dgm:cxn modelId="{1C47F626-6084-4204-890C-60E21CFE98BE}" type="presOf" srcId="{DC5A7D81-C1B5-4C84-833B-19AD4C95B081}" destId="{198DA459-A2E9-45F2-9DE5-B35B8644269D}" srcOrd="0" destOrd="0" presId="urn:microsoft.com/office/officeart/2005/8/layout/radial2"/>
    <dgm:cxn modelId="{D4CE417C-8EF4-41CD-991B-D6619AFBB6E2}" srcId="{2ABE1C4E-7332-4BA6-A043-525A82BB74C4}" destId="{B38BA0C4-AAE0-4A6D-96B9-DED893F16F57}" srcOrd="0" destOrd="0" parTransId="{A14C9416-4EE2-42ED-9403-161398E62DD4}" sibTransId="{BA3F169C-DC56-4038-9A9F-373198DA001F}"/>
    <dgm:cxn modelId="{84AD39ED-1527-4CBF-9A58-C7A717F5452F}" srcId="{06D43BCB-5A79-4736-B6E8-23245D3CCE99}" destId="{3D1D46C8-3FFC-4D0A-B626-E0F95E4A961B}" srcOrd="0" destOrd="0" parTransId="{94CF05E8-3102-486A-A098-3F89F843C63E}" sibTransId="{09625501-E712-4593-A466-A51785B319EA}"/>
    <dgm:cxn modelId="{5E0BCBFC-5B8C-45DE-BE06-5CDE22C941A8}" type="presOf" srcId="{3D1D46C8-3FFC-4D0A-B626-E0F95E4A961B}" destId="{93468046-A897-42D0-B8D3-A874A6D9B449}" srcOrd="0" destOrd="0" presId="urn:microsoft.com/office/officeart/2005/8/layout/radial2"/>
    <dgm:cxn modelId="{F0A966B9-540E-4434-935F-9BAD55F8E705}" type="presOf" srcId="{742584CE-59FB-4DB3-BC66-DBD8304D9B56}" destId="{2D886A6B-FB4F-4A82-9306-A50A1A76054B}" srcOrd="0" destOrd="0" presId="urn:microsoft.com/office/officeart/2005/8/layout/radial2"/>
    <dgm:cxn modelId="{C742C289-3EDA-473F-A952-26CC2E15E1CD}" type="presOf" srcId="{06D43BCB-5A79-4736-B6E8-23245D3CCE99}" destId="{1A3BCD2F-DD77-4D31-909F-74381ACD5E24}" srcOrd="0" destOrd="0" presId="urn:microsoft.com/office/officeart/2005/8/layout/radial2"/>
    <dgm:cxn modelId="{7F9D0F09-A5A8-4DB4-A65F-BDEF128C8831}" srcId="{24EAD646-B707-46B6-8226-1B0B1914ED6F}" destId="{06D43BCB-5A79-4736-B6E8-23245D3CCE99}" srcOrd="0" destOrd="0" parTransId="{DC5A7D81-C1B5-4C84-833B-19AD4C95B081}" sibTransId="{A07FFDBB-2AFC-4006-9252-71F20154F826}"/>
    <dgm:cxn modelId="{C299EADF-C912-47EE-9C1B-76375FCEE4D3}" type="presOf" srcId="{3BA4CE7B-52D6-4818-9D7D-A686EB96ABAF}" destId="{43A9D81F-050D-42DA-9C56-AB3049700039}" srcOrd="0" destOrd="0" presId="urn:microsoft.com/office/officeart/2005/8/layout/radial2"/>
    <dgm:cxn modelId="{1E02020E-8445-405D-A415-F56C6F2E037C}" srcId="{04B5E9ED-0EE9-441A-AE16-DCF39E4245E8}" destId="{3BA4CE7B-52D6-4818-9D7D-A686EB96ABAF}" srcOrd="0" destOrd="0" parTransId="{2DA0FE1F-A120-4DFD-A58D-713A2BF1DE56}" sibTransId="{D7245114-AEBD-4F83-A6CF-155977900D29}"/>
    <dgm:cxn modelId="{E8BE0349-699B-4536-BE60-123B1CA0D1C8}" type="presOf" srcId="{04B5E9ED-0EE9-441A-AE16-DCF39E4245E8}" destId="{10538A95-CF3B-4A36-869A-07C202216B6C}" srcOrd="0" destOrd="0" presId="urn:microsoft.com/office/officeart/2005/8/layout/radial2"/>
    <dgm:cxn modelId="{C50DF5D2-6E16-4DF9-8C04-A0046ADC0D1A}" type="presOf" srcId="{80338BB6-919B-4998-87DD-2C04E9814465}" destId="{E965DE66-1850-4579-A883-C69B818E4302}" srcOrd="0" destOrd="0" presId="urn:microsoft.com/office/officeart/2005/8/layout/radial2"/>
    <dgm:cxn modelId="{978F464B-658D-40C8-AFF7-43E8167A923C}" srcId="{24EAD646-B707-46B6-8226-1B0B1914ED6F}" destId="{04B5E9ED-0EE9-441A-AE16-DCF39E4245E8}" srcOrd="1" destOrd="0" parTransId="{80338BB6-919B-4998-87DD-2C04E9814465}" sibTransId="{11735F9D-4F90-48B0-8414-F85259C60707}"/>
    <dgm:cxn modelId="{FDA58247-06E6-4475-8644-08F94256D5A9}" type="presOf" srcId="{2ABE1C4E-7332-4BA6-A043-525A82BB74C4}" destId="{9700E502-7C57-46B1-A7F1-8E0A833FC9CE}" srcOrd="0" destOrd="0" presId="urn:microsoft.com/office/officeart/2005/8/layout/radial2"/>
    <dgm:cxn modelId="{FE5ACA2A-3C91-4842-B238-3082A92D1CB3}" type="presOf" srcId="{24EAD646-B707-46B6-8226-1B0B1914ED6F}" destId="{3A080C4E-077F-4CA6-91F9-FB9E52C158E7}" srcOrd="0" destOrd="0" presId="urn:microsoft.com/office/officeart/2005/8/layout/radial2"/>
    <dgm:cxn modelId="{7D654031-7832-4B47-99E0-1F3AFEE5474C}" srcId="{24EAD646-B707-46B6-8226-1B0B1914ED6F}" destId="{2ABE1C4E-7332-4BA6-A043-525A82BB74C4}" srcOrd="2" destOrd="0" parTransId="{742584CE-59FB-4DB3-BC66-DBD8304D9B56}" sibTransId="{78ECBBD0-57EF-428E-B365-07AAD15202E3}"/>
    <dgm:cxn modelId="{368FB1F3-5149-4558-AE0B-D7D45C9274A1}" type="presOf" srcId="{B38BA0C4-AAE0-4A6D-96B9-DED893F16F57}" destId="{692FBC7C-0199-45ED-A915-07B7D7DAC7E6}" srcOrd="0" destOrd="0" presId="urn:microsoft.com/office/officeart/2005/8/layout/radial2"/>
    <dgm:cxn modelId="{B501EB5F-A492-4FC0-B4CE-2E169843541D}" type="presParOf" srcId="{3A080C4E-077F-4CA6-91F9-FB9E52C158E7}" destId="{FD9076FF-BDFB-4801-A985-D503D8D42E00}" srcOrd="0" destOrd="0" presId="urn:microsoft.com/office/officeart/2005/8/layout/radial2"/>
    <dgm:cxn modelId="{CA46231B-E925-464B-AA69-2B8EF841D4E7}" type="presParOf" srcId="{FD9076FF-BDFB-4801-A985-D503D8D42E00}" destId="{C8D22886-6BF6-4A80-BB1B-02AF79200B70}" srcOrd="0" destOrd="0" presId="urn:microsoft.com/office/officeart/2005/8/layout/radial2"/>
    <dgm:cxn modelId="{588F7A60-FE95-4693-933B-11C0A885413B}" type="presParOf" srcId="{C8D22886-6BF6-4A80-BB1B-02AF79200B70}" destId="{1918CC63-0276-48EB-8D12-55B2D702E1B6}" srcOrd="0" destOrd="0" presId="urn:microsoft.com/office/officeart/2005/8/layout/radial2"/>
    <dgm:cxn modelId="{FA0DC3C9-AD3E-4E4C-A384-6E71482E5ACD}" type="presParOf" srcId="{C8D22886-6BF6-4A80-BB1B-02AF79200B70}" destId="{2BAC0F43-9385-4903-B2D2-2DAED1B3A5F0}" srcOrd="1" destOrd="0" presId="urn:microsoft.com/office/officeart/2005/8/layout/radial2"/>
    <dgm:cxn modelId="{B2758EE4-1818-4AE8-91CC-377D69ECF195}" type="presParOf" srcId="{FD9076FF-BDFB-4801-A985-D503D8D42E00}" destId="{198DA459-A2E9-45F2-9DE5-B35B8644269D}" srcOrd="1" destOrd="0" presId="urn:microsoft.com/office/officeart/2005/8/layout/radial2"/>
    <dgm:cxn modelId="{37C812E6-E289-44B6-98A9-F1FCD32DFF1E}" type="presParOf" srcId="{FD9076FF-BDFB-4801-A985-D503D8D42E00}" destId="{5E891B14-8147-4156-948C-0D7DD04B0311}" srcOrd="2" destOrd="0" presId="urn:microsoft.com/office/officeart/2005/8/layout/radial2"/>
    <dgm:cxn modelId="{4D411A78-2CC4-44F9-AA71-1EE518358A98}" type="presParOf" srcId="{5E891B14-8147-4156-948C-0D7DD04B0311}" destId="{1A3BCD2F-DD77-4D31-909F-74381ACD5E24}" srcOrd="0" destOrd="0" presId="urn:microsoft.com/office/officeart/2005/8/layout/radial2"/>
    <dgm:cxn modelId="{F259E6D6-D774-4FC0-873A-163FC5D8D922}" type="presParOf" srcId="{5E891B14-8147-4156-948C-0D7DD04B0311}" destId="{93468046-A897-42D0-B8D3-A874A6D9B449}" srcOrd="1" destOrd="0" presId="urn:microsoft.com/office/officeart/2005/8/layout/radial2"/>
    <dgm:cxn modelId="{55AACB25-ACDC-4417-B919-6459FC1BDF10}" type="presParOf" srcId="{FD9076FF-BDFB-4801-A985-D503D8D42E00}" destId="{E965DE66-1850-4579-A883-C69B818E4302}" srcOrd="3" destOrd="0" presId="urn:microsoft.com/office/officeart/2005/8/layout/radial2"/>
    <dgm:cxn modelId="{3C5AFD4C-8B26-4DE9-B0C2-1EE662B43808}" type="presParOf" srcId="{FD9076FF-BDFB-4801-A985-D503D8D42E00}" destId="{9CBD367F-EC25-4D34-8410-9805F55545EF}" srcOrd="4" destOrd="0" presId="urn:microsoft.com/office/officeart/2005/8/layout/radial2"/>
    <dgm:cxn modelId="{4C48A60D-2201-4D57-BA76-E828822B22DD}" type="presParOf" srcId="{9CBD367F-EC25-4D34-8410-9805F55545EF}" destId="{10538A95-CF3B-4A36-869A-07C202216B6C}" srcOrd="0" destOrd="0" presId="urn:microsoft.com/office/officeart/2005/8/layout/radial2"/>
    <dgm:cxn modelId="{D1EDFF95-58C7-4B37-9F30-FCDE7EB37C4D}" type="presParOf" srcId="{9CBD367F-EC25-4D34-8410-9805F55545EF}" destId="{43A9D81F-050D-42DA-9C56-AB3049700039}" srcOrd="1" destOrd="0" presId="urn:microsoft.com/office/officeart/2005/8/layout/radial2"/>
    <dgm:cxn modelId="{5DCD586B-90FF-49AF-BEC3-500A77C69E66}" type="presParOf" srcId="{FD9076FF-BDFB-4801-A985-D503D8D42E00}" destId="{2D886A6B-FB4F-4A82-9306-A50A1A76054B}" srcOrd="5" destOrd="0" presId="urn:microsoft.com/office/officeart/2005/8/layout/radial2"/>
    <dgm:cxn modelId="{880E99AC-5D77-418E-81A1-97001EDD431E}" type="presParOf" srcId="{FD9076FF-BDFB-4801-A985-D503D8D42E00}" destId="{F7F34FB5-C9EF-4456-90AC-F9A8A886F58F}" srcOrd="6" destOrd="0" presId="urn:microsoft.com/office/officeart/2005/8/layout/radial2"/>
    <dgm:cxn modelId="{03DA2037-2692-4587-964E-685591BB3F34}" type="presParOf" srcId="{F7F34FB5-C9EF-4456-90AC-F9A8A886F58F}" destId="{9700E502-7C57-46B1-A7F1-8E0A833FC9CE}" srcOrd="0" destOrd="0" presId="urn:microsoft.com/office/officeart/2005/8/layout/radial2"/>
    <dgm:cxn modelId="{A9A30B46-C192-4264-8D72-976C9771B0C2}" type="presParOf" srcId="{F7F34FB5-C9EF-4456-90AC-F9A8A886F58F}" destId="{692FBC7C-0199-45ED-A915-07B7D7DAC7E6}" srcOrd="1" destOrd="0" presId="urn:microsoft.com/office/officeart/2005/8/layout/radial2"/>
  </dgm:cxnLst>
  <dgm:bg/>
  <dgm:whole/>
</dgm:dataModel>
</file>

<file path=ppt/diagrams/data3.xml><?xml version="1.0" encoding="utf-8"?>
<dgm:dataModel xmlns:dgm="http://schemas.openxmlformats.org/drawingml/2006/diagram" xmlns:a="http://schemas.openxmlformats.org/drawingml/2006/main">
  <dgm:ptLst>
    <dgm:pt modelId="{E6C322EB-BB94-4DC9-8497-BB69FC3A04A9}"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GB"/>
        </a:p>
      </dgm:t>
    </dgm:pt>
    <dgm:pt modelId="{7AC8AA77-3F9F-43FF-B6F5-8B17BFD82437}">
      <dgm:prSet phldrT="[Text]"/>
      <dgm:spPr/>
      <dgm:t>
        <a:bodyPr/>
        <a:lstStyle/>
        <a:p>
          <a:endParaRPr lang="en-GB" dirty="0"/>
        </a:p>
      </dgm:t>
    </dgm:pt>
    <dgm:pt modelId="{28A0A1B1-3B96-4501-B5FD-043633FEFD95}" type="parTrans" cxnId="{D8D7453B-B4F1-4D13-9439-B6C63D5028F7}">
      <dgm:prSet/>
      <dgm:spPr/>
      <dgm:t>
        <a:bodyPr/>
        <a:lstStyle/>
        <a:p>
          <a:endParaRPr lang="en-GB"/>
        </a:p>
      </dgm:t>
    </dgm:pt>
    <dgm:pt modelId="{EE32AC82-383D-4C37-B712-2C32C154CFA9}" type="sibTrans" cxnId="{D8D7453B-B4F1-4D13-9439-B6C63D5028F7}">
      <dgm:prSet/>
      <dgm:spPr/>
      <dgm:t>
        <a:bodyPr/>
        <a:lstStyle/>
        <a:p>
          <a:endParaRPr lang="en-GB"/>
        </a:p>
      </dgm:t>
    </dgm:pt>
    <dgm:pt modelId="{062E4083-628A-47C3-BB24-CCA603CD755B}">
      <dgm:prSet phldrT="[Text]"/>
      <dgm:spPr/>
      <dgm:t>
        <a:bodyPr/>
        <a:lstStyle/>
        <a:p>
          <a:endParaRPr lang="en-GB" dirty="0"/>
        </a:p>
      </dgm:t>
    </dgm:pt>
    <dgm:pt modelId="{62D46763-F202-4F6A-B466-62D1E0780C94}" type="parTrans" cxnId="{F1283CFB-4E17-4672-AF57-70F6660B8480}">
      <dgm:prSet/>
      <dgm:spPr/>
      <dgm:t>
        <a:bodyPr/>
        <a:lstStyle/>
        <a:p>
          <a:endParaRPr lang="en-GB"/>
        </a:p>
      </dgm:t>
    </dgm:pt>
    <dgm:pt modelId="{20F5AA0F-D7F9-48E1-A306-EB9194604638}" type="sibTrans" cxnId="{F1283CFB-4E17-4672-AF57-70F6660B8480}">
      <dgm:prSet/>
      <dgm:spPr/>
      <dgm:t>
        <a:bodyPr/>
        <a:lstStyle/>
        <a:p>
          <a:endParaRPr lang="en-GB"/>
        </a:p>
      </dgm:t>
    </dgm:pt>
    <dgm:pt modelId="{05835F7A-0F03-4653-93F3-2B6B1A9EB1A7}" type="pres">
      <dgm:prSet presAssocID="{E6C322EB-BB94-4DC9-8497-BB69FC3A04A9}" presName="compositeShape" presStyleCnt="0">
        <dgm:presLayoutVars>
          <dgm:chMax val="2"/>
          <dgm:dir/>
          <dgm:resizeHandles val="exact"/>
        </dgm:presLayoutVars>
      </dgm:prSet>
      <dgm:spPr/>
      <dgm:t>
        <a:bodyPr/>
        <a:lstStyle/>
        <a:p>
          <a:endParaRPr lang="en-GB"/>
        </a:p>
      </dgm:t>
    </dgm:pt>
    <dgm:pt modelId="{1CA3A3C0-59F4-4605-B808-AFEB1FCA8460}" type="pres">
      <dgm:prSet presAssocID="{E6C322EB-BB94-4DC9-8497-BB69FC3A04A9}" presName="ribbon" presStyleLbl="node1" presStyleIdx="0" presStyleCnt="1" custLinFactNeighborX="36000" custLinFactNeighborY="-12500"/>
      <dgm:spPr>
        <a:solidFill>
          <a:schemeClr val="accent1">
            <a:lumMod val="75000"/>
          </a:schemeClr>
        </a:solidFill>
      </dgm:spPr>
      <dgm:t>
        <a:bodyPr/>
        <a:lstStyle/>
        <a:p>
          <a:endParaRPr lang="en-GB"/>
        </a:p>
      </dgm:t>
    </dgm:pt>
    <dgm:pt modelId="{A0B88F0E-7AD5-4B8F-8412-A9FE9C3255D7}" type="pres">
      <dgm:prSet presAssocID="{E6C322EB-BB94-4DC9-8497-BB69FC3A04A9}" presName="leftArrowText" presStyleLbl="node1" presStyleIdx="0" presStyleCnt="1">
        <dgm:presLayoutVars>
          <dgm:chMax val="0"/>
          <dgm:bulletEnabled val="1"/>
        </dgm:presLayoutVars>
      </dgm:prSet>
      <dgm:spPr/>
      <dgm:t>
        <a:bodyPr/>
        <a:lstStyle/>
        <a:p>
          <a:endParaRPr lang="en-GB"/>
        </a:p>
      </dgm:t>
    </dgm:pt>
    <dgm:pt modelId="{63DA0A81-049B-4C36-8175-5AAF9B9453AD}" type="pres">
      <dgm:prSet presAssocID="{E6C322EB-BB94-4DC9-8497-BB69FC3A04A9}" presName="rightArrowText" presStyleLbl="node1" presStyleIdx="0" presStyleCnt="1" custFlipVert="1" custScaleX="36806" custScaleY="22844">
        <dgm:presLayoutVars>
          <dgm:chMax val="0"/>
          <dgm:bulletEnabled val="1"/>
        </dgm:presLayoutVars>
      </dgm:prSet>
      <dgm:spPr/>
      <dgm:t>
        <a:bodyPr/>
        <a:lstStyle/>
        <a:p>
          <a:endParaRPr lang="en-GB"/>
        </a:p>
      </dgm:t>
    </dgm:pt>
  </dgm:ptLst>
  <dgm:cxnLst>
    <dgm:cxn modelId="{F1283CFB-4E17-4672-AF57-70F6660B8480}" srcId="{E6C322EB-BB94-4DC9-8497-BB69FC3A04A9}" destId="{062E4083-628A-47C3-BB24-CCA603CD755B}" srcOrd="1" destOrd="0" parTransId="{62D46763-F202-4F6A-B466-62D1E0780C94}" sibTransId="{20F5AA0F-D7F9-48E1-A306-EB9194604638}"/>
    <dgm:cxn modelId="{D8D7453B-B4F1-4D13-9439-B6C63D5028F7}" srcId="{E6C322EB-BB94-4DC9-8497-BB69FC3A04A9}" destId="{7AC8AA77-3F9F-43FF-B6F5-8B17BFD82437}" srcOrd="0" destOrd="0" parTransId="{28A0A1B1-3B96-4501-B5FD-043633FEFD95}" sibTransId="{EE32AC82-383D-4C37-B712-2C32C154CFA9}"/>
    <dgm:cxn modelId="{6A8DC3D4-B497-46B8-B79C-2033852B1F03}" type="presOf" srcId="{E6C322EB-BB94-4DC9-8497-BB69FC3A04A9}" destId="{05835F7A-0F03-4653-93F3-2B6B1A9EB1A7}" srcOrd="0" destOrd="0" presId="urn:microsoft.com/office/officeart/2005/8/layout/arrow6"/>
    <dgm:cxn modelId="{B676F7B3-DE1C-4FB2-A9F6-6FEF1A3CEF64}" type="presOf" srcId="{062E4083-628A-47C3-BB24-CCA603CD755B}" destId="{63DA0A81-049B-4C36-8175-5AAF9B9453AD}" srcOrd="0" destOrd="0" presId="urn:microsoft.com/office/officeart/2005/8/layout/arrow6"/>
    <dgm:cxn modelId="{D9C398C5-E354-4B84-9724-39306CD0C82A}" type="presOf" srcId="{7AC8AA77-3F9F-43FF-B6F5-8B17BFD82437}" destId="{A0B88F0E-7AD5-4B8F-8412-A9FE9C3255D7}" srcOrd="0" destOrd="0" presId="urn:microsoft.com/office/officeart/2005/8/layout/arrow6"/>
    <dgm:cxn modelId="{108B6A0C-60F4-450E-BFA0-513589C0BCD2}" type="presParOf" srcId="{05835F7A-0F03-4653-93F3-2B6B1A9EB1A7}" destId="{1CA3A3C0-59F4-4605-B808-AFEB1FCA8460}" srcOrd="0" destOrd="0" presId="urn:microsoft.com/office/officeart/2005/8/layout/arrow6"/>
    <dgm:cxn modelId="{2CEF68B9-2BC3-4836-A923-448B51B0738D}" type="presParOf" srcId="{05835F7A-0F03-4653-93F3-2B6B1A9EB1A7}" destId="{A0B88F0E-7AD5-4B8F-8412-A9FE9C3255D7}" srcOrd="1" destOrd="0" presId="urn:microsoft.com/office/officeart/2005/8/layout/arrow6"/>
    <dgm:cxn modelId="{F18E42E8-3D45-40C3-8ACD-1A86624E1259}" type="presParOf" srcId="{05835F7A-0F03-4653-93F3-2B6B1A9EB1A7}" destId="{63DA0A81-049B-4C36-8175-5AAF9B9453AD}" srcOrd="2" destOrd="0" presId="urn:microsoft.com/office/officeart/2005/8/layout/arrow6"/>
  </dgm:cxnLst>
  <dgm:bg/>
  <dgm:whole/>
</dgm:dataModel>
</file>

<file path=ppt/diagrams/data4.xml><?xml version="1.0" encoding="utf-8"?>
<dgm:dataModel xmlns:dgm="http://schemas.openxmlformats.org/drawingml/2006/diagram" xmlns:a="http://schemas.openxmlformats.org/drawingml/2006/main">
  <dgm:ptLst>
    <dgm:pt modelId="{24EAD646-B707-46B6-8226-1B0B1914ED6F}" type="doc">
      <dgm:prSet loTypeId="urn:microsoft.com/office/officeart/2005/8/layout/radial2" loCatId="relationship" qsTypeId="urn:microsoft.com/office/officeart/2005/8/quickstyle/simple3" qsCatId="simple" csTypeId="urn:microsoft.com/office/officeart/2005/8/colors/accent1_2" csCatId="accent1" phldr="1"/>
      <dgm:spPr/>
      <dgm:t>
        <a:bodyPr/>
        <a:lstStyle/>
        <a:p>
          <a:endParaRPr lang="en-GB"/>
        </a:p>
      </dgm:t>
    </dgm:pt>
    <dgm:pt modelId="{06D43BCB-5A79-4736-B6E8-23245D3CCE99}">
      <dgm:prSet phldrT="[Text]"/>
      <dgm:spPr/>
      <dgm:t>
        <a:bodyPr/>
        <a:lstStyle/>
        <a:p>
          <a:r>
            <a:rPr lang="en-GB" dirty="0" smtClean="0">
              <a:latin typeface="Times New Roman" pitchFamily="18" charset="0"/>
              <a:cs typeface="Times New Roman" pitchFamily="18" charset="0"/>
            </a:rPr>
            <a:t>P=130,000</a:t>
          </a:r>
          <a:r>
            <a:rPr lang="he-IL" b="1" dirty="0" smtClean="0"/>
            <a:t>₪</a:t>
          </a:r>
          <a:r>
            <a:rPr lang="en-GB" b="1" dirty="0" smtClean="0"/>
            <a:t> </a:t>
          </a:r>
          <a:endParaRPr lang="en-GB" dirty="0">
            <a:latin typeface="Times New Roman" pitchFamily="18" charset="0"/>
            <a:cs typeface="Times New Roman" pitchFamily="18" charset="0"/>
          </a:endParaRPr>
        </a:p>
      </dgm:t>
    </dgm:pt>
    <dgm:pt modelId="{DC5A7D81-C1B5-4C84-833B-19AD4C95B081}" type="parTrans" cxnId="{7F9D0F09-A5A8-4DB4-A65F-BDEF128C8831}">
      <dgm:prSet/>
      <dgm:spPr/>
      <dgm:t>
        <a:bodyPr/>
        <a:lstStyle/>
        <a:p>
          <a:endParaRPr lang="en-GB"/>
        </a:p>
      </dgm:t>
    </dgm:pt>
    <dgm:pt modelId="{A07FFDBB-2AFC-4006-9252-71F20154F826}" type="sibTrans" cxnId="{7F9D0F09-A5A8-4DB4-A65F-BDEF128C8831}">
      <dgm:prSet/>
      <dgm:spPr/>
      <dgm:t>
        <a:bodyPr/>
        <a:lstStyle/>
        <a:p>
          <a:endParaRPr lang="en-GB"/>
        </a:p>
      </dgm:t>
    </dgm:pt>
    <dgm:pt modelId="{3D1D46C8-3FFC-4D0A-B626-E0F95E4A961B}">
      <dgm:prSet phldrT="[Text]"/>
      <dgm:spPr/>
      <dgm:t>
        <a:bodyPr/>
        <a:lstStyle/>
        <a:p>
          <a:endParaRPr lang="en-GB" dirty="0"/>
        </a:p>
      </dgm:t>
    </dgm:pt>
    <dgm:pt modelId="{94CF05E8-3102-486A-A098-3F89F843C63E}" type="parTrans" cxnId="{84AD39ED-1527-4CBF-9A58-C7A717F5452F}">
      <dgm:prSet/>
      <dgm:spPr/>
      <dgm:t>
        <a:bodyPr/>
        <a:lstStyle/>
        <a:p>
          <a:endParaRPr lang="en-GB"/>
        </a:p>
      </dgm:t>
    </dgm:pt>
    <dgm:pt modelId="{09625501-E712-4593-A466-A51785B319EA}" type="sibTrans" cxnId="{84AD39ED-1527-4CBF-9A58-C7A717F5452F}">
      <dgm:prSet/>
      <dgm:spPr/>
      <dgm:t>
        <a:bodyPr/>
        <a:lstStyle/>
        <a:p>
          <a:endParaRPr lang="en-GB"/>
        </a:p>
      </dgm:t>
    </dgm:pt>
    <dgm:pt modelId="{04B5E9ED-0EE9-441A-AE16-DCF39E4245E8}">
      <dgm:prSet phldrT="[Text]"/>
      <dgm:spPr/>
      <dgm:t>
        <a:bodyPr/>
        <a:lstStyle/>
        <a:p>
          <a:r>
            <a:rPr lang="en-GB" dirty="0" smtClean="0">
              <a:latin typeface="Times New Roman" pitchFamily="18" charset="0"/>
              <a:cs typeface="Times New Roman" pitchFamily="18" charset="0"/>
            </a:rPr>
            <a:t>N= 10 years</a:t>
          </a:r>
          <a:endParaRPr lang="en-GB" dirty="0">
            <a:latin typeface="Times New Roman" pitchFamily="18" charset="0"/>
            <a:cs typeface="Times New Roman" pitchFamily="18" charset="0"/>
          </a:endParaRPr>
        </a:p>
      </dgm:t>
    </dgm:pt>
    <dgm:pt modelId="{80338BB6-919B-4998-87DD-2C04E9814465}" type="parTrans" cxnId="{978F464B-658D-40C8-AFF7-43E8167A923C}">
      <dgm:prSet/>
      <dgm:spPr/>
      <dgm:t>
        <a:bodyPr/>
        <a:lstStyle/>
        <a:p>
          <a:endParaRPr lang="en-GB"/>
        </a:p>
      </dgm:t>
    </dgm:pt>
    <dgm:pt modelId="{11735F9D-4F90-48B0-8414-F85259C60707}" type="sibTrans" cxnId="{978F464B-658D-40C8-AFF7-43E8167A923C}">
      <dgm:prSet/>
      <dgm:spPr/>
      <dgm:t>
        <a:bodyPr/>
        <a:lstStyle/>
        <a:p>
          <a:endParaRPr lang="en-GB"/>
        </a:p>
      </dgm:t>
    </dgm:pt>
    <dgm:pt modelId="{3BA4CE7B-52D6-4818-9D7D-A686EB96ABAF}">
      <dgm:prSet phldrT="[Text]"/>
      <dgm:spPr/>
      <dgm:t>
        <a:bodyPr/>
        <a:lstStyle/>
        <a:p>
          <a:endParaRPr lang="en-GB" dirty="0"/>
        </a:p>
      </dgm:t>
    </dgm:pt>
    <dgm:pt modelId="{2DA0FE1F-A120-4DFD-A58D-713A2BF1DE56}" type="parTrans" cxnId="{1E02020E-8445-405D-A415-F56C6F2E037C}">
      <dgm:prSet/>
      <dgm:spPr/>
      <dgm:t>
        <a:bodyPr/>
        <a:lstStyle/>
        <a:p>
          <a:endParaRPr lang="en-GB"/>
        </a:p>
      </dgm:t>
    </dgm:pt>
    <dgm:pt modelId="{D7245114-AEBD-4F83-A6CF-155977900D29}" type="sibTrans" cxnId="{1E02020E-8445-405D-A415-F56C6F2E037C}">
      <dgm:prSet/>
      <dgm:spPr/>
      <dgm:t>
        <a:bodyPr/>
        <a:lstStyle/>
        <a:p>
          <a:endParaRPr lang="en-GB"/>
        </a:p>
      </dgm:t>
    </dgm:pt>
    <dgm:pt modelId="{2ABE1C4E-7332-4BA6-A043-525A82BB74C4}">
      <dgm:prSet phldrT="[Text]"/>
      <dgm:spPr/>
      <dgm:t>
        <a:bodyPr/>
        <a:lstStyle/>
        <a:p>
          <a:r>
            <a:rPr lang="en-GB" dirty="0" smtClean="0">
              <a:latin typeface="Times New Roman" pitchFamily="18" charset="0"/>
              <a:cs typeface="Times New Roman" pitchFamily="18" charset="0"/>
            </a:rPr>
            <a:t>F= 80,000</a:t>
          </a:r>
          <a:r>
            <a:rPr lang="he-IL" b="1" dirty="0" smtClean="0"/>
            <a:t>₪</a:t>
          </a:r>
          <a:endParaRPr lang="en-GB" dirty="0">
            <a:latin typeface="Times New Roman" pitchFamily="18" charset="0"/>
            <a:cs typeface="Times New Roman" pitchFamily="18" charset="0"/>
          </a:endParaRPr>
        </a:p>
      </dgm:t>
    </dgm:pt>
    <dgm:pt modelId="{742584CE-59FB-4DB3-BC66-DBD8304D9B56}" type="parTrans" cxnId="{7D654031-7832-4B47-99E0-1F3AFEE5474C}">
      <dgm:prSet/>
      <dgm:spPr/>
      <dgm:t>
        <a:bodyPr/>
        <a:lstStyle/>
        <a:p>
          <a:endParaRPr lang="en-GB"/>
        </a:p>
      </dgm:t>
    </dgm:pt>
    <dgm:pt modelId="{78ECBBD0-57EF-428E-B365-07AAD15202E3}" type="sibTrans" cxnId="{7D654031-7832-4B47-99E0-1F3AFEE5474C}">
      <dgm:prSet/>
      <dgm:spPr/>
      <dgm:t>
        <a:bodyPr/>
        <a:lstStyle/>
        <a:p>
          <a:endParaRPr lang="en-GB"/>
        </a:p>
      </dgm:t>
    </dgm:pt>
    <dgm:pt modelId="{B38BA0C4-AAE0-4A6D-96B9-DED893F16F57}">
      <dgm:prSet phldrT="[Text]"/>
      <dgm:spPr/>
      <dgm:t>
        <a:bodyPr/>
        <a:lstStyle/>
        <a:p>
          <a:endParaRPr lang="en-GB" dirty="0"/>
        </a:p>
      </dgm:t>
    </dgm:pt>
    <dgm:pt modelId="{A14C9416-4EE2-42ED-9403-161398E62DD4}" type="parTrans" cxnId="{D4CE417C-8EF4-41CD-991B-D6619AFBB6E2}">
      <dgm:prSet/>
      <dgm:spPr/>
      <dgm:t>
        <a:bodyPr/>
        <a:lstStyle/>
        <a:p>
          <a:endParaRPr lang="en-GB"/>
        </a:p>
      </dgm:t>
    </dgm:pt>
    <dgm:pt modelId="{BA3F169C-DC56-4038-9A9F-373198DA001F}" type="sibTrans" cxnId="{D4CE417C-8EF4-41CD-991B-D6619AFBB6E2}">
      <dgm:prSet/>
      <dgm:spPr/>
      <dgm:t>
        <a:bodyPr/>
        <a:lstStyle/>
        <a:p>
          <a:endParaRPr lang="en-GB"/>
        </a:p>
      </dgm:t>
    </dgm:pt>
    <dgm:pt modelId="{3A080C4E-077F-4CA6-91F9-FB9E52C158E7}" type="pres">
      <dgm:prSet presAssocID="{24EAD646-B707-46B6-8226-1B0B1914ED6F}" presName="composite" presStyleCnt="0">
        <dgm:presLayoutVars>
          <dgm:chMax val="5"/>
          <dgm:dir/>
          <dgm:animLvl val="ctr"/>
          <dgm:resizeHandles val="exact"/>
        </dgm:presLayoutVars>
      </dgm:prSet>
      <dgm:spPr/>
      <dgm:t>
        <a:bodyPr/>
        <a:lstStyle/>
        <a:p>
          <a:endParaRPr lang="en-GB"/>
        </a:p>
      </dgm:t>
    </dgm:pt>
    <dgm:pt modelId="{FD9076FF-BDFB-4801-A985-D503D8D42E00}" type="pres">
      <dgm:prSet presAssocID="{24EAD646-B707-46B6-8226-1B0B1914ED6F}" presName="cycle" presStyleCnt="0"/>
      <dgm:spPr/>
    </dgm:pt>
    <dgm:pt modelId="{C8D22886-6BF6-4A80-BB1B-02AF79200B70}" type="pres">
      <dgm:prSet presAssocID="{24EAD646-B707-46B6-8226-1B0B1914ED6F}" presName="centerShape" presStyleCnt="0"/>
      <dgm:spPr/>
    </dgm:pt>
    <dgm:pt modelId="{1918CC63-0276-48EB-8D12-55B2D702E1B6}" type="pres">
      <dgm:prSet presAssocID="{24EAD646-B707-46B6-8226-1B0B1914ED6F}" presName="connSite" presStyleLbl="node1" presStyleIdx="0" presStyleCnt="4"/>
      <dgm:spPr/>
    </dgm:pt>
    <dgm:pt modelId="{2BAC0F43-9385-4903-B2D2-2DAED1B3A5F0}" type="pres">
      <dgm:prSet presAssocID="{24EAD646-B707-46B6-8226-1B0B1914ED6F}" presName="visible" presStyleLbl="node1" presStyleIdx="0" presStyleCnt="4" custScaleX="139580" custScaleY="123815" custLinFactNeighborX="-12142" custLinFactNeighborY="3112"/>
      <dgm:spPr>
        <a:blipFill rotWithShape="0">
          <a:blip xmlns:r="http://schemas.openxmlformats.org/officeDocument/2006/relationships" r:embed="rId1"/>
          <a:stretch>
            <a:fillRect/>
          </a:stretch>
        </a:blipFill>
      </dgm:spPr>
    </dgm:pt>
    <dgm:pt modelId="{198DA459-A2E9-45F2-9DE5-B35B8644269D}" type="pres">
      <dgm:prSet presAssocID="{DC5A7D81-C1B5-4C84-833B-19AD4C95B081}" presName="Name25" presStyleLbl="parChTrans1D1" presStyleIdx="0" presStyleCnt="3"/>
      <dgm:spPr/>
      <dgm:t>
        <a:bodyPr/>
        <a:lstStyle/>
        <a:p>
          <a:endParaRPr lang="en-GB"/>
        </a:p>
      </dgm:t>
    </dgm:pt>
    <dgm:pt modelId="{5E891B14-8147-4156-948C-0D7DD04B0311}" type="pres">
      <dgm:prSet presAssocID="{06D43BCB-5A79-4736-B6E8-23245D3CCE99}" presName="node" presStyleCnt="0"/>
      <dgm:spPr/>
    </dgm:pt>
    <dgm:pt modelId="{1A3BCD2F-DD77-4D31-909F-74381ACD5E24}" type="pres">
      <dgm:prSet presAssocID="{06D43BCB-5A79-4736-B6E8-23245D3CCE99}" presName="parentNode" presStyleLbl="node1" presStyleIdx="1" presStyleCnt="4" custLinFactNeighborX="34085" custLinFactNeighborY="3705">
        <dgm:presLayoutVars>
          <dgm:chMax val="1"/>
          <dgm:bulletEnabled val="1"/>
        </dgm:presLayoutVars>
      </dgm:prSet>
      <dgm:spPr/>
      <dgm:t>
        <a:bodyPr/>
        <a:lstStyle/>
        <a:p>
          <a:endParaRPr lang="en-GB"/>
        </a:p>
      </dgm:t>
    </dgm:pt>
    <dgm:pt modelId="{93468046-A897-42D0-B8D3-A874A6D9B449}" type="pres">
      <dgm:prSet presAssocID="{06D43BCB-5A79-4736-B6E8-23245D3CCE99}" presName="childNode" presStyleLbl="revTx" presStyleIdx="0" presStyleCnt="3">
        <dgm:presLayoutVars>
          <dgm:bulletEnabled val="1"/>
        </dgm:presLayoutVars>
      </dgm:prSet>
      <dgm:spPr/>
      <dgm:t>
        <a:bodyPr/>
        <a:lstStyle/>
        <a:p>
          <a:endParaRPr lang="en-GB"/>
        </a:p>
      </dgm:t>
    </dgm:pt>
    <dgm:pt modelId="{E965DE66-1850-4579-A883-C69B818E4302}" type="pres">
      <dgm:prSet presAssocID="{80338BB6-919B-4998-87DD-2C04E9814465}" presName="Name25" presStyleLbl="parChTrans1D1" presStyleIdx="1" presStyleCnt="3"/>
      <dgm:spPr/>
      <dgm:t>
        <a:bodyPr/>
        <a:lstStyle/>
        <a:p>
          <a:endParaRPr lang="en-GB"/>
        </a:p>
      </dgm:t>
    </dgm:pt>
    <dgm:pt modelId="{9CBD367F-EC25-4D34-8410-9805F55545EF}" type="pres">
      <dgm:prSet presAssocID="{04B5E9ED-0EE9-441A-AE16-DCF39E4245E8}" presName="node" presStyleCnt="0"/>
      <dgm:spPr/>
    </dgm:pt>
    <dgm:pt modelId="{10538A95-CF3B-4A36-869A-07C202216B6C}" type="pres">
      <dgm:prSet presAssocID="{04B5E9ED-0EE9-441A-AE16-DCF39E4245E8}" presName="parentNode" presStyleLbl="node1" presStyleIdx="2" presStyleCnt="4" custLinFactNeighborX="29639" custLinFactNeighborY="-6668">
        <dgm:presLayoutVars>
          <dgm:chMax val="1"/>
          <dgm:bulletEnabled val="1"/>
        </dgm:presLayoutVars>
      </dgm:prSet>
      <dgm:spPr/>
      <dgm:t>
        <a:bodyPr/>
        <a:lstStyle/>
        <a:p>
          <a:endParaRPr lang="en-GB"/>
        </a:p>
      </dgm:t>
    </dgm:pt>
    <dgm:pt modelId="{43A9D81F-050D-42DA-9C56-AB3049700039}" type="pres">
      <dgm:prSet presAssocID="{04B5E9ED-0EE9-441A-AE16-DCF39E4245E8}" presName="childNode" presStyleLbl="revTx" presStyleIdx="1" presStyleCnt="3">
        <dgm:presLayoutVars>
          <dgm:bulletEnabled val="1"/>
        </dgm:presLayoutVars>
      </dgm:prSet>
      <dgm:spPr/>
      <dgm:t>
        <a:bodyPr/>
        <a:lstStyle/>
        <a:p>
          <a:endParaRPr lang="en-GB"/>
        </a:p>
      </dgm:t>
    </dgm:pt>
    <dgm:pt modelId="{2D886A6B-FB4F-4A82-9306-A50A1A76054B}" type="pres">
      <dgm:prSet presAssocID="{742584CE-59FB-4DB3-BC66-DBD8304D9B56}" presName="Name25" presStyleLbl="parChTrans1D1" presStyleIdx="2" presStyleCnt="3"/>
      <dgm:spPr/>
      <dgm:t>
        <a:bodyPr/>
        <a:lstStyle/>
        <a:p>
          <a:endParaRPr lang="en-GB"/>
        </a:p>
      </dgm:t>
    </dgm:pt>
    <dgm:pt modelId="{F7F34FB5-C9EF-4456-90AC-F9A8A886F58F}" type="pres">
      <dgm:prSet presAssocID="{2ABE1C4E-7332-4BA6-A043-525A82BB74C4}" presName="node" presStyleCnt="0"/>
      <dgm:spPr/>
    </dgm:pt>
    <dgm:pt modelId="{9700E502-7C57-46B1-A7F1-8E0A833FC9CE}" type="pres">
      <dgm:prSet presAssocID="{2ABE1C4E-7332-4BA6-A043-525A82BB74C4}" presName="parentNode" presStyleLbl="node1" presStyleIdx="3" presStyleCnt="4" custLinFactNeighborX="48904" custLinFactNeighborY="-8892">
        <dgm:presLayoutVars>
          <dgm:chMax val="1"/>
          <dgm:bulletEnabled val="1"/>
        </dgm:presLayoutVars>
      </dgm:prSet>
      <dgm:spPr/>
      <dgm:t>
        <a:bodyPr/>
        <a:lstStyle/>
        <a:p>
          <a:endParaRPr lang="en-GB"/>
        </a:p>
      </dgm:t>
    </dgm:pt>
    <dgm:pt modelId="{692FBC7C-0199-45ED-A915-07B7D7DAC7E6}" type="pres">
      <dgm:prSet presAssocID="{2ABE1C4E-7332-4BA6-A043-525A82BB74C4}" presName="childNode" presStyleLbl="revTx" presStyleIdx="2" presStyleCnt="3">
        <dgm:presLayoutVars>
          <dgm:bulletEnabled val="1"/>
        </dgm:presLayoutVars>
      </dgm:prSet>
      <dgm:spPr/>
      <dgm:t>
        <a:bodyPr/>
        <a:lstStyle/>
        <a:p>
          <a:endParaRPr lang="en-GB"/>
        </a:p>
      </dgm:t>
    </dgm:pt>
  </dgm:ptLst>
  <dgm:cxnLst>
    <dgm:cxn modelId="{D4CE417C-8EF4-41CD-991B-D6619AFBB6E2}" srcId="{2ABE1C4E-7332-4BA6-A043-525A82BB74C4}" destId="{B38BA0C4-AAE0-4A6D-96B9-DED893F16F57}" srcOrd="0" destOrd="0" parTransId="{A14C9416-4EE2-42ED-9403-161398E62DD4}" sibTransId="{BA3F169C-DC56-4038-9A9F-373198DA001F}"/>
    <dgm:cxn modelId="{C558B966-3D63-4A6C-8DC2-CFEB72FCA2D3}" type="presOf" srcId="{3D1D46C8-3FFC-4D0A-B626-E0F95E4A961B}" destId="{93468046-A897-42D0-B8D3-A874A6D9B449}" srcOrd="0" destOrd="0" presId="urn:microsoft.com/office/officeart/2005/8/layout/radial2"/>
    <dgm:cxn modelId="{E15A898B-975F-46FB-B57D-0F0AE4707627}" type="presOf" srcId="{24EAD646-B707-46B6-8226-1B0B1914ED6F}" destId="{3A080C4E-077F-4CA6-91F9-FB9E52C158E7}" srcOrd="0" destOrd="0" presId="urn:microsoft.com/office/officeart/2005/8/layout/radial2"/>
    <dgm:cxn modelId="{84AD39ED-1527-4CBF-9A58-C7A717F5452F}" srcId="{06D43BCB-5A79-4736-B6E8-23245D3CCE99}" destId="{3D1D46C8-3FFC-4D0A-B626-E0F95E4A961B}" srcOrd="0" destOrd="0" parTransId="{94CF05E8-3102-486A-A098-3F89F843C63E}" sibTransId="{09625501-E712-4593-A466-A51785B319EA}"/>
    <dgm:cxn modelId="{501E7ED6-560E-4902-9FEC-86DD4657CE5E}" type="presOf" srcId="{B38BA0C4-AAE0-4A6D-96B9-DED893F16F57}" destId="{692FBC7C-0199-45ED-A915-07B7D7DAC7E6}" srcOrd="0" destOrd="0" presId="urn:microsoft.com/office/officeart/2005/8/layout/radial2"/>
    <dgm:cxn modelId="{28A54E34-CF19-4D24-8131-A79A81C7C91D}" type="presOf" srcId="{2ABE1C4E-7332-4BA6-A043-525A82BB74C4}" destId="{9700E502-7C57-46B1-A7F1-8E0A833FC9CE}" srcOrd="0" destOrd="0" presId="urn:microsoft.com/office/officeart/2005/8/layout/radial2"/>
    <dgm:cxn modelId="{51F6890E-78F2-431F-96E1-FE8C707E85C2}" type="presOf" srcId="{04B5E9ED-0EE9-441A-AE16-DCF39E4245E8}" destId="{10538A95-CF3B-4A36-869A-07C202216B6C}" srcOrd="0" destOrd="0" presId="urn:microsoft.com/office/officeart/2005/8/layout/radial2"/>
    <dgm:cxn modelId="{7F9D0F09-A5A8-4DB4-A65F-BDEF128C8831}" srcId="{24EAD646-B707-46B6-8226-1B0B1914ED6F}" destId="{06D43BCB-5A79-4736-B6E8-23245D3CCE99}" srcOrd="0" destOrd="0" parTransId="{DC5A7D81-C1B5-4C84-833B-19AD4C95B081}" sibTransId="{A07FFDBB-2AFC-4006-9252-71F20154F826}"/>
    <dgm:cxn modelId="{1E02020E-8445-405D-A415-F56C6F2E037C}" srcId="{04B5E9ED-0EE9-441A-AE16-DCF39E4245E8}" destId="{3BA4CE7B-52D6-4818-9D7D-A686EB96ABAF}" srcOrd="0" destOrd="0" parTransId="{2DA0FE1F-A120-4DFD-A58D-713A2BF1DE56}" sibTransId="{D7245114-AEBD-4F83-A6CF-155977900D29}"/>
    <dgm:cxn modelId="{B6A37F76-A2C7-4287-9DDC-FBCE0CA930BE}" type="presOf" srcId="{742584CE-59FB-4DB3-BC66-DBD8304D9B56}" destId="{2D886A6B-FB4F-4A82-9306-A50A1A76054B}" srcOrd="0" destOrd="0" presId="urn:microsoft.com/office/officeart/2005/8/layout/radial2"/>
    <dgm:cxn modelId="{978F464B-658D-40C8-AFF7-43E8167A923C}" srcId="{24EAD646-B707-46B6-8226-1B0B1914ED6F}" destId="{04B5E9ED-0EE9-441A-AE16-DCF39E4245E8}" srcOrd="1" destOrd="0" parTransId="{80338BB6-919B-4998-87DD-2C04E9814465}" sibTransId="{11735F9D-4F90-48B0-8414-F85259C60707}"/>
    <dgm:cxn modelId="{734BD406-1513-4273-B2ED-7BAA41E1DD2C}" type="presOf" srcId="{DC5A7D81-C1B5-4C84-833B-19AD4C95B081}" destId="{198DA459-A2E9-45F2-9DE5-B35B8644269D}" srcOrd="0" destOrd="0" presId="urn:microsoft.com/office/officeart/2005/8/layout/radial2"/>
    <dgm:cxn modelId="{A1191C05-D8F6-477E-9CDF-322AB0513CBC}" type="presOf" srcId="{80338BB6-919B-4998-87DD-2C04E9814465}" destId="{E965DE66-1850-4579-A883-C69B818E4302}" srcOrd="0" destOrd="0" presId="urn:microsoft.com/office/officeart/2005/8/layout/radial2"/>
    <dgm:cxn modelId="{638270C7-2ABC-4235-9E06-D6558E8583A4}" type="presOf" srcId="{3BA4CE7B-52D6-4818-9D7D-A686EB96ABAF}" destId="{43A9D81F-050D-42DA-9C56-AB3049700039}" srcOrd="0" destOrd="0" presId="urn:microsoft.com/office/officeart/2005/8/layout/radial2"/>
    <dgm:cxn modelId="{7D654031-7832-4B47-99E0-1F3AFEE5474C}" srcId="{24EAD646-B707-46B6-8226-1B0B1914ED6F}" destId="{2ABE1C4E-7332-4BA6-A043-525A82BB74C4}" srcOrd="2" destOrd="0" parTransId="{742584CE-59FB-4DB3-BC66-DBD8304D9B56}" sibTransId="{78ECBBD0-57EF-428E-B365-07AAD15202E3}"/>
    <dgm:cxn modelId="{6ED9671B-4EC2-4D4D-B73B-26E20138D13E}" type="presOf" srcId="{06D43BCB-5A79-4736-B6E8-23245D3CCE99}" destId="{1A3BCD2F-DD77-4D31-909F-74381ACD5E24}" srcOrd="0" destOrd="0" presId="urn:microsoft.com/office/officeart/2005/8/layout/radial2"/>
    <dgm:cxn modelId="{F2470A1C-EA84-401A-9E60-BB34149E8A48}" type="presParOf" srcId="{3A080C4E-077F-4CA6-91F9-FB9E52C158E7}" destId="{FD9076FF-BDFB-4801-A985-D503D8D42E00}" srcOrd="0" destOrd="0" presId="urn:microsoft.com/office/officeart/2005/8/layout/radial2"/>
    <dgm:cxn modelId="{B08474CD-131A-4464-9B6B-2A6D9E262272}" type="presParOf" srcId="{FD9076FF-BDFB-4801-A985-D503D8D42E00}" destId="{C8D22886-6BF6-4A80-BB1B-02AF79200B70}" srcOrd="0" destOrd="0" presId="urn:microsoft.com/office/officeart/2005/8/layout/radial2"/>
    <dgm:cxn modelId="{D9D5EFD7-7CEE-4102-84B3-4819CCB30036}" type="presParOf" srcId="{C8D22886-6BF6-4A80-BB1B-02AF79200B70}" destId="{1918CC63-0276-48EB-8D12-55B2D702E1B6}" srcOrd="0" destOrd="0" presId="urn:microsoft.com/office/officeart/2005/8/layout/radial2"/>
    <dgm:cxn modelId="{A3C854E9-4172-422C-B069-650D14546647}" type="presParOf" srcId="{C8D22886-6BF6-4A80-BB1B-02AF79200B70}" destId="{2BAC0F43-9385-4903-B2D2-2DAED1B3A5F0}" srcOrd="1" destOrd="0" presId="urn:microsoft.com/office/officeart/2005/8/layout/radial2"/>
    <dgm:cxn modelId="{7EE137B3-EFD3-4B74-AB4B-4C065DA5D04D}" type="presParOf" srcId="{FD9076FF-BDFB-4801-A985-D503D8D42E00}" destId="{198DA459-A2E9-45F2-9DE5-B35B8644269D}" srcOrd="1" destOrd="0" presId="urn:microsoft.com/office/officeart/2005/8/layout/radial2"/>
    <dgm:cxn modelId="{A810E7AC-2940-4BFF-A37B-713D9E7E4585}" type="presParOf" srcId="{FD9076FF-BDFB-4801-A985-D503D8D42E00}" destId="{5E891B14-8147-4156-948C-0D7DD04B0311}" srcOrd="2" destOrd="0" presId="urn:microsoft.com/office/officeart/2005/8/layout/radial2"/>
    <dgm:cxn modelId="{310EE757-B60B-4204-84F6-58803296DCEB}" type="presParOf" srcId="{5E891B14-8147-4156-948C-0D7DD04B0311}" destId="{1A3BCD2F-DD77-4D31-909F-74381ACD5E24}" srcOrd="0" destOrd="0" presId="urn:microsoft.com/office/officeart/2005/8/layout/radial2"/>
    <dgm:cxn modelId="{3C1FD4AB-9528-4A45-9273-E9B110533ED4}" type="presParOf" srcId="{5E891B14-8147-4156-948C-0D7DD04B0311}" destId="{93468046-A897-42D0-B8D3-A874A6D9B449}" srcOrd="1" destOrd="0" presId="urn:microsoft.com/office/officeart/2005/8/layout/radial2"/>
    <dgm:cxn modelId="{D071D2D1-2F86-4D99-AB5E-BA04697202AD}" type="presParOf" srcId="{FD9076FF-BDFB-4801-A985-D503D8D42E00}" destId="{E965DE66-1850-4579-A883-C69B818E4302}" srcOrd="3" destOrd="0" presId="urn:microsoft.com/office/officeart/2005/8/layout/radial2"/>
    <dgm:cxn modelId="{DE49D328-6BAB-4020-98EA-5C1E1A51178A}" type="presParOf" srcId="{FD9076FF-BDFB-4801-A985-D503D8D42E00}" destId="{9CBD367F-EC25-4D34-8410-9805F55545EF}" srcOrd="4" destOrd="0" presId="urn:microsoft.com/office/officeart/2005/8/layout/radial2"/>
    <dgm:cxn modelId="{DA736474-9EC8-409D-9E36-6F7FFC307024}" type="presParOf" srcId="{9CBD367F-EC25-4D34-8410-9805F55545EF}" destId="{10538A95-CF3B-4A36-869A-07C202216B6C}" srcOrd="0" destOrd="0" presId="urn:microsoft.com/office/officeart/2005/8/layout/radial2"/>
    <dgm:cxn modelId="{B3951048-58F5-45E2-B63E-495D9B4F1985}" type="presParOf" srcId="{9CBD367F-EC25-4D34-8410-9805F55545EF}" destId="{43A9D81F-050D-42DA-9C56-AB3049700039}" srcOrd="1" destOrd="0" presId="urn:microsoft.com/office/officeart/2005/8/layout/radial2"/>
    <dgm:cxn modelId="{F4990795-0144-4CF3-B94E-D3BF677BD661}" type="presParOf" srcId="{FD9076FF-BDFB-4801-A985-D503D8D42E00}" destId="{2D886A6B-FB4F-4A82-9306-A50A1A76054B}" srcOrd="5" destOrd="0" presId="urn:microsoft.com/office/officeart/2005/8/layout/radial2"/>
    <dgm:cxn modelId="{CFB3201E-4ED6-4D21-84F0-10A846B2D48D}" type="presParOf" srcId="{FD9076FF-BDFB-4801-A985-D503D8D42E00}" destId="{F7F34FB5-C9EF-4456-90AC-F9A8A886F58F}" srcOrd="6" destOrd="0" presId="urn:microsoft.com/office/officeart/2005/8/layout/radial2"/>
    <dgm:cxn modelId="{53BA6C34-535C-421C-8C06-1790585C3C23}" type="presParOf" srcId="{F7F34FB5-C9EF-4456-90AC-F9A8A886F58F}" destId="{9700E502-7C57-46B1-A7F1-8E0A833FC9CE}" srcOrd="0" destOrd="0" presId="urn:microsoft.com/office/officeart/2005/8/layout/radial2"/>
    <dgm:cxn modelId="{5A264420-8783-41AE-8B5F-72B4B119B762}" type="presParOf" srcId="{F7F34FB5-C9EF-4456-90AC-F9A8A886F58F}" destId="{692FBC7C-0199-45ED-A915-07B7D7DAC7E6}" srcOrd="1" destOrd="0" presId="urn:microsoft.com/office/officeart/2005/8/layout/radial2"/>
  </dgm:cxnLst>
  <dgm:bg/>
  <dgm:whole/>
</dgm:dataModel>
</file>

<file path=ppt/diagrams/data5.xml><?xml version="1.0" encoding="utf-8"?>
<dgm:dataModel xmlns:dgm="http://schemas.openxmlformats.org/drawingml/2006/diagram" xmlns:a="http://schemas.openxmlformats.org/drawingml/2006/main">
  <dgm:ptLst>
    <dgm:pt modelId="{24EAD646-B707-46B6-8226-1B0B1914ED6F}" type="doc">
      <dgm:prSet loTypeId="urn:microsoft.com/office/officeart/2005/8/layout/radial2" loCatId="relationship" qsTypeId="urn:microsoft.com/office/officeart/2005/8/quickstyle/simple3" qsCatId="simple" csTypeId="urn:microsoft.com/office/officeart/2005/8/colors/accent1_2" csCatId="accent1" phldr="1"/>
      <dgm:spPr/>
      <dgm:t>
        <a:bodyPr/>
        <a:lstStyle/>
        <a:p>
          <a:endParaRPr lang="en-GB"/>
        </a:p>
      </dgm:t>
    </dgm:pt>
    <dgm:pt modelId="{06D43BCB-5A79-4736-B6E8-23245D3CCE99}">
      <dgm:prSet phldrT="[Text]"/>
      <dgm:spPr/>
      <dgm:t>
        <a:bodyPr/>
        <a:lstStyle/>
        <a:p>
          <a:r>
            <a:rPr lang="en-GB" dirty="0" smtClean="0">
              <a:latin typeface="Times New Roman" pitchFamily="18" charset="0"/>
              <a:cs typeface="Times New Roman" pitchFamily="18" charset="0"/>
            </a:rPr>
            <a:t>P=200,000</a:t>
          </a:r>
          <a:r>
            <a:rPr lang="he-IL" b="1" dirty="0" smtClean="0"/>
            <a:t>₪</a:t>
          </a:r>
          <a:r>
            <a:rPr lang="en-GB" b="1" dirty="0" smtClean="0"/>
            <a:t> </a:t>
          </a:r>
          <a:endParaRPr lang="en-GB" dirty="0">
            <a:latin typeface="Times New Roman" pitchFamily="18" charset="0"/>
            <a:cs typeface="Times New Roman" pitchFamily="18" charset="0"/>
          </a:endParaRPr>
        </a:p>
      </dgm:t>
    </dgm:pt>
    <dgm:pt modelId="{DC5A7D81-C1B5-4C84-833B-19AD4C95B081}" type="parTrans" cxnId="{7F9D0F09-A5A8-4DB4-A65F-BDEF128C8831}">
      <dgm:prSet/>
      <dgm:spPr/>
      <dgm:t>
        <a:bodyPr/>
        <a:lstStyle/>
        <a:p>
          <a:endParaRPr lang="en-GB"/>
        </a:p>
      </dgm:t>
    </dgm:pt>
    <dgm:pt modelId="{A07FFDBB-2AFC-4006-9252-71F20154F826}" type="sibTrans" cxnId="{7F9D0F09-A5A8-4DB4-A65F-BDEF128C8831}">
      <dgm:prSet/>
      <dgm:spPr/>
      <dgm:t>
        <a:bodyPr/>
        <a:lstStyle/>
        <a:p>
          <a:endParaRPr lang="en-GB"/>
        </a:p>
      </dgm:t>
    </dgm:pt>
    <dgm:pt modelId="{3D1D46C8-3FFC-4D0A-B626-E0F95E4A961B}">
      <dgm:prSet phldrT="[Text]"/>
      <dgm:spPr/>
      <dgm:t>
        <a:bodyPr/>
        <a:lstStyle/>
        <a:p>
          <a:endParaRPr lang="en-GB" dirty="0"/>
        </a:p>
      </dgm:t>
    </dgm:pt>
    <dgm:pt modelId="{94CF05E8-3102-486A-A098-3F89F843C63E}" type="parTrans" cxnId="{84AD39ED-1527-4CBF-9A58-C7A717F5452F}">
      <dgm:prSet/>
      <dgm:spPr/>
      <dgm:t>
        <a:bodyPr/>
        <a:lstStyle/>
        <a:p>
          <a:endParaRPr lang="en-GB"/>
        </a:p>
      </dgm:t>
    </dgm:pt>
    <dgm:pt modelId="{09625501-E712-4593-A466-A51785B319EA}" type="sibTrans" cxnId="{84AD39ED-1527-4CBF-9A58-C7A717F5452F}">
      <dgm:prSet/>
      <dgm:spPr/>
      <dgm:t>
        <a:bodyPr/>
        <a:lstStyle/>
        <a:p>
          <a:endParaRPr lang="en-GB"/>
        </a:p>
      </dgm:t>
    </dgm:pt>
    <dgm:pt modelId="{04B5E9ED-0EE9-441A-AE16-DCF39E4245E8}">
      <dgm:prSet phldrT="[Text]"/>
      <dgm:spPr/>
      <dgm:t>
        <a:bodyPr/>
        <a:lstStyle/>
        <a:p>
          <a:r>
            <a:rPr lang="en-GB" dirty="0" smtClean="0">
              <a:latin typeface="Times New Roman" pitchFamily="18" charset="0"/>
              <a:cs typeface="Times New Roman" pitchFamily="18" charset="0"/>
            </a:rPr>
            <a:t>N= 19 years</a:t>
          </a:r>
          <a:endParaRPr lang="en-GB" dirty="0">
            <a:latin typeface="Times New Roman" pitchFamily="18" charset="0"/>
            <a:cs typeface="Times New Roman" pitchFamily="18" charset="0"/>
          </a:endParaRPr>
        </a:p>
      </dgm:t>
    </dgm:pt>
    <dgm:pt modelId="{80338BB6-919B-4998-87DD-2C04E9814465}" type="parTrans" cxnId="{978F464B-658D-40C8-AFF7-43E8167A923C}">
      <dgm:prSet/>
      <dgm:spPr/>
      <dgm:t>
        <a:bodyPr/>
        <a:lstStyle/>
        <a:p>
          <a:endParaRPr lang="en-GB"/>
        </a:p>
      </dgm:t>
    </dgm:pt>
    <dgm:pt modelId="{11735F9D-4F90-48B0-8414-F85259C60707}" type="sibTrans" cxnId="{978F464B-658D-40C8-AFF7-43E8167A923C}">
      <dgm:prSet/>
      <dgm:spPr/>
      <dgm:t>
        <a:bodyPr/>
        <a:lstStyle/>
        <a:p>
          <a:endParaRPr lang="en-GB"/>
        </a:p>
      </dgm:t>
    </dgm:pt>
    <dgm:pt modelId="{3BA4CE7B-52D6-4818-9D7D-A686EB96ABAF}">
      <dgm:prSet phldrT="[Text]"/>
      <dgm:spPr/>
      <dgm:t>
        <a:bodyPr/>
        <a:lstStyle/>
        <a:p>
          <a:endParaRPr lang="en-GB" dirty="0"/>
        </a:p>
      </dgm:t>
    </dgm:pt>
    <dgm:pt modelId="{2DA0FE1F-A120-4DFD-A58D-713A2BF1DE56}" type="parTrans" cxnId="{1E02020E-8445-405D-A415-F56C6F2E037C}">
      <dgm:prSet/>
      <dgm:spPr/>
      <dgm:t>
        <a:bodyPr/>
        <a:lstStyle/>
        <a:p>
          <a:endParaRPr lang="en-GB"/>
        </a:p>
      </dgm:t>
    </dgm:pt>
    <dgm:pt modelId="{D7245114-AEBD-4F83-A6CF-155977900D29}" type="sibTrans" cxnId="{1E02020E-8445-405D-A415-F56C6F2E037C}">
      <dgm:prSet/>
      <dgm:spPr/>
      <dgm:t>
        <a:bodyPr/>
        <a:lstStyle/>
        <a:p>
          <a:endParaRPr lang="en-GB"/>
        </a:p>
      </dgm:t>
    </dgm:pt>
    <dgm:pt modelId="{2ABE1C4E-7332-4BA6-A043-525A82BB74C4}">
      <dgm:prSet phldrT="[Text]"/>
      <dgm:spPr/>
      <dgm:t>
        <a:bodyPr/>
        <a:lstStyle/>
        <a:p>
          <a:r>
            <a:rPr lang="en-GB" dirty="0" smtClean="0">
              <a:latin typeface="Times New Roman" pitchFamily="18" charset="0"/>
              <a:cs typeface="Times New Roman" pitchFamily="18" charset="0"/>
            </a:rPr>
            <a:t>F= 10,000</a:t>
          </a:r>
          <a:r>
            <a:rPr lang="he-IL" b="1" dirty="0" smtClean="0"/>
            <a:t>₪</a:t>
          </a:r>
          <a:endParaRPr lang="en-GB" dirty="0">
            <a:latin typeface="Times New Roman" pitchFamily="18" charset="0"/>
            <a:cs typeface="Times New Roman" pitchFamily="18" charset="0"/>
          </a:endParaRPr>
        </a:p>
      </dgm:t>
    </dgm:pt>
    <dgm:pt modelId="{742584CE-59FB-4DB3-BC66-DBD8304D9B56}" type="parTrans" cxnId="{7D654031-7832-4B47-99E0-1F3AFEE5474C}">
      <dgm:prSet/>
      <dgm:spPr/>
      <dgm:t>
        <a:bodyPr/>
        <a:lstStyle/>
        <a:p>
          <a:endParaRPr lang="en-GB"/>
        </a:p>
      </dgm:t>
    </dgm:pt>
    <dgm:pt modelId="{78ECBBD0-57EF-428E-B365-07AAD15202E3}" type="sibTrans" cxnId="{7D654031-7832-4B47-99E0-1F3AFEE5474C}">
      <dgm:prSet/>
      <dgm:spPr/>
      <dgm:t>
        <a:bodyPr/>
        <a:lstStyle/>
        <a:p>
          <a:endParaRPr lang="en-GB"/>
        </a:p>
      </dgm:t>
    </dgm:pt>
    <dgm:pt modelId="{B38BA0C4-AAE0-4A6D-96B9-DED893F16F57}">
      <dgm:prSet phldrT="[Text]"/>
      <dgm:spPr/>
      <dgm:t>
        <a:bodyPr/>
        <a:lstStyle/>
        <a:p>
          <a:endParaRPr lang="en-GB" dirty="0"/>
        </a:p>
      </dgm:t>
    </dgm:pt>
    <dgm:pt modelId="{A14C9416-4EE2-42ED-9403-161398E62DD4}" type="parTrans" cxnId="{D4CE417C-8EF4-41CD-991B-D6619AFBB6E2}">
      <dgm:prSet/>
      <dgm:spPr/>
      <dgm:t>
        <a:bodyPr/>
        <a:lstStyle/>
        <a:p>
          <a:endParaRPr lang="en-GB"/>
        </a:p>
      </dgm:t>
    </dgm:pt>
    <dgm:pt modelId="{BA3F169C-DC56-4038-9A9F-373198DA001F}" type="sibTrans" cxnId="{D4CE417C-8EF4-41CD-991B-D6619AFBB6E2}">
      <dgm:prSet/>
      <dgm:spPr/>
      <dgm:t>
        <a:bodyPr/>
        <a:lstStyle/>
        <a:p>
          <a:endParaRPr lang="en-GB"/>
        </a:p>
      </dgm:t>
    </dgm:pt>
    <dgm:pt modelId="{3A080C4E-077F-4CA6-91F9-FB9E52C158E7}" type="pres">
      <dgm:prSet presAssocID="{24EAD646-B707-46B6-8226-1B0B1914ED6F}" presName="composite" presStyleCnt="0">
        <dgm:presLayoutVars>
          <dgm:chMax val="5"/>
          <dgm:dir/>
          <dgm:animLvl val="ctr"/>
          <dgm:resizeHandles val="exact"/>
        </dgm:presLayoutVars>
      </dgm:prSet>
      <dgm:spPr/>
      <dgm:t>
        <a:bodyPr/>
        <a:lstStyle/>
        <a:p>
          <a:endParaRPr lang="en-GB"/>
        </a:p>
      </dgm:t>
    </dgm:pt>
    <dgm:pt modelId="{FD9076FF-BDFB-4801-A985-D503D8D42E00}" type="pres">
      <dgm:prSet presAssocID="{24EAD646-B707-46B6-8226-1B0B1914ED6F}" presName="cycle" presStyleCnt="0"/>
      <dgm:spPr/>
    </dgm:pt>
    <dgm:pt modelId="{C8D22886-6BF6-4A80-BB1B-02AF79200B70}" type="pres">
      <dgm:prSet presAssocID="{24EAD646-B707-46B6-8226-1B0B1914ED6F}" presName="centerShape" presStyleCnt="0"/>
      <dgm:spPr/>
    </dgm:pt>
    <dgm:pt modelId="{1918CC63-0276-48EB-8D12-55B2D702E1B6}" type="pres">
      <dgm:prSet presAssocID="{24EAD646-B707-46B6-8226-1B0B1914ED6F}" presName="connSite" presStyleLbl="node1" presStyleIdx="0" presStyleCnt="4"/>
      <dgm:spPr/>
    </dgm:pt>
    <dgm:pt modelId="{2BAC0F43-9385-4903-B2D2-2DAED1B3A5F0}" type="pres">
      <dgm:prSet presAssocID="{24EAD646-B707-46B6-8226-1B0B1914ED6F}" presName="visible" presStyleLbl="node1" presStyleIdx="0" presStyleCnt="4" custScaleX="139580" custScaleY="123815" custLinFactNeighborX="-5473" custLinFactNeighborY="445"/>
      <dgm:spPr>
        <a:blipFill rotWithShape="0">
          <a:blip xmlns:r="http://schemas.openxmlformats.org/officeDocument/2006/relationships" r:embed="rId1"/>
          <a:stretch>
            <a:fillRect/>
          </a:stretch>
        </a:blipFill>
      </dgm:spPr>
    </dgm:pt>
    <dgm:pt modelId="{198DA459-A2E9-45F2-9DE5-B35B8644269D}" type="pres">
      <dgm:prSet presAssocID="{DC5A7D81-C1B5-4C84-833B-19AD4C95B081}" presName="Name25" presStyleLbl="parChTrans1D1" presStyleIdx="0" presStyleCnt="3"/>
      <dgm:spPr/>
      <dgm:t>
        <a:bodyPr/>
        <a:lstStyle/>
        <a:p>
          <a:endParaRPr lang="en-GB"/>
        </a:p>
      </dgm:t>
    </dgm:pt>
    <dgm:pt modelId="{5E891B14-8147-4156-948C-0D7DD04B0311}" type="pres">
      <dgm:prSet presAssocID="{06D43BCB-5A79-4736-B6E8-23245D3CCE99}" presName="node" presStyleCnt="0"/>
      <dgm:spPr/>
    </dgm:pt>
    <dgm:pt modelId="{1A3BCD2F-DD77-4D31-909F-74381ACD5E24}" type="pres">
      <dgm:prSet presAssocID="{06D43BCB-5A79-4736-B6E8-23245D3CCE99}" presName="parentNode" presStyleLbl="node1" presStyleIdx="1" presStyleCnt="4" custLinFactNeighborX="34085" custLinFactNeighborY="3705">
        <dgm:presLayoutVars>
          <dgm:chMax val="1"/>
          <dgm:bulletEnabled val="1"/>
        </dgm:presLayoutVars>
      </dgm:prSet>
      <dgm:spPr/>
      <dgm:t>
        <a:bodyPr/>
        <a:lstStyle/>
        <a:p>
          <a:endParaRPr lang="en-GB"/>
        </a:p>
      </dgm:t>
    </dgm:pt>
    <dgm:pt modelId="{93468046-A897-42D0-B8D3-A874A6D9B449}" type="pres">
      <dgm:prSet presAssocID="{06D43BCB-5A79-4736-B6E8-23245D3CCE99}" presName="childNode" presStyleLbl="revTx" presStyleIdx="0" presStyleCnt="3">
        <dgm:presLayoutVars>
          <dgm:bulletEnabled val="1"/>
        </dgm:presLayoutVars>
      </dgm:prSet>
      <dgm:spPr/>
      <dgm:t>
        <a:bodyPr/>
        <a:lstStyle/>
        <a:p>
          <a:endParaRPr lang="en-GB"/>
        </a:p>
      </dgm:t>
    </dgm:pt>
    <dgm:pt modelId="{E965DE66-1850-4579-A883-C69B818E4302}" type="pres">
      <dgm:prSet presAssocID="{80338BB6-919B-4998-87DD-2C04E9814465}" presName="Name25" presStyleLbl="parChTrans1D1" presStyleIdx="1" presStyleCnt="3"/>
      <dgm:spPr/>
      <dgm:t>
        <a:bodyPr/>
        <a:lstStyle/>
        <a:p>
          <a:endParaRPr lang="en-GB"/>
        </a:p>
      </dgm:t>
    </dgm:pt>
    <dgm:pt modelId="{9CBD367F-EC25-4D34-8410-9805F55545EF}" type="pres">
      <dgm:prSet presAssocID="{04B5E9ED-0EE9-441A-AE16-DCF39E4245E8}" presName="node" presStyleCnt="0"/>
      <dgm:spPr/>
    </dgm:pt>
    <dgm:pt modelId="{10538A95-CF3B-4A36-869A-07C202216B6C}" type="pres">
      <dgm:prSet presAssocID="{04B5E9ED-0EE9-441A-AE16-DCF39E4245E8}" presName="parentNode" presStyleLbl="node1" presStyleIdx="2" presStyleCnt="4" custLinFactNeighborX="29639" custLinFactNeighborY="-6668">
        <dgm:presLayoutVars>
          <dgm:chMax val="1"/>
          <dgm:bulletEnabled val="1"/>
        </dgm:presLayoutVars>
      </dgm:prSet>
      <dgm:spPr/>
      <dgm:t>
        <a:bodyPr/>
        <a:lstStyle/>
        <a:p>
          <a:endParaRPr lang="en-GB"/>
        </a:p>
      </dgm:t>
    </dgm:pt>
    <dgm:pt modelId="{43A9D81F-050D-42DA-9C56-AB3049700039}" type="pres">
      <dgm:prSet presAssocID="{04B5E9ED-0EE9-441A-AE16-DCF39E4245E8}" presName="childNode" presStyleLbl="revTx" presStyleIdx="1" presStyleCnt="3">
        <dgm:presLayoutVars>
          <dgm:bulletEnabled val="1"/>
        </dgm:presLayoutVars>
      </dgm:prSet>
      <dgm:spPr/>
      <dgm:t>
        <a:bodyPr/>
        <a:lstStyle/>
        <a:p>
          <a:endParaRPr lang="en-GB"/>
        </a:p>
      </dgm:t>
    </dgm:pt>
    <dgm:pt modelId="{2D886A6B-FB4F-4A82-9306-A50A1A76054B}" type="pres">
      <dgm:prSet presAssocID="{742584CE-59FB-4DB3-BC66-DBD8304D9B56}" presName="Name25" presStyleLbl="parChTrans1D1" presStyleIdx="2" presStyleCnt="3"/>
      <dgm:spPr/>
      <dgm:t>
        <a:bodyPr/>
        <a:lstStyle/>
        <a:p>
          <a:endParaRPr lang="en-GB"/>
        </a:p>
      </dgm:t>
    </dgm:pt>
    <dgm:pt modelId="{F7F34FB5-C9EF-4456-90AC-F9A8A886F58F}" type="pres">
      <dgm:prSet presAssocID="{2ABE1C4E-7332-4BA6-A043-525A82BB74C4}" presName="node" presStyleCnt="0"/>
      <dgm:spPr/>
    </dgm:pt>
    <dgm:pt modelId="{9700E502-7C57-46B1-A7F1-8E0A833FC9CE}" type="pres">
      <dgm:prSet presAssocID="{2ABE1C4E-7332-4BA6-A043-525A82BB74C4}" presName="parentNode" presStyleLbl="node1" presStyleIdx="3" presStyleCnt="4" custLinFactNeighborX="48904" custLinFactNeighborY="-8892">
        <dgm:presLayoutVars>
          <dgm:chMax val="1"/>
          <dgm:bulletEnabled val="1"/>
        </dgm:presLayoutVars>
      </dgm:prSet>
      <dgm:spPr/>
      <dgm:t>
        <a:bodyPr/>
        <a:lstStyle/>
        <a:p>
          <a:endParaRPr lang="en-GB"/>
        </a:p>
      </dgm:t>
    </dgm:pt>
    <dgm:pt modelId="{692FBC7C-0199-45ED-A915-07B7D7DAC7E6}" type="pres">
      <dgm:prSet presAssocID="{2ABE1C4E-7332-4BA6-A043-525A82BB74C4}" presName="childNode" presStyleLbl="revTx" presStyleIdx="2" presStyleCnt="3">
        <dgm:presLayoutVars>
          <dgm:bulletEnabled val="1"/>
        </dgm:presLayoutVars>
      </dgm:prSet>
      <dgm:spPr/>
      <dgm:t>
        <a:bodyPr/>
        <a:lstStyle/>
        <a:p>
          <a:endParaRPr lang="en-GB"/>
        </a:p>
      </dgm:t>
    </dgm:pt>
  </dgm:ptLst>
  <dgm:cxnLst>
    <dgm:cxn modelId="{D4CE417C-8EF4-41CD-991B-D6619AFBB6E2}" srcId="{2ABE1C4E-7332-4BA6-A043-525A82BB74C4}" destId="{B38BA0C4-AAE0-4A6D-96B9-DED893F16F57}" srcOrd="0" destOrd="0" parTransId="{A14C9416-4EE2-42ED-9403-161398E62DD4}" sibTransId="{BA3F169C-DC56-4038-9A9F-373198DA001F}"/>
    <dgm:cxn modelId="{C33F3659-3E7D-4F8C-875F-9A3246E5AC8D}" type="presOf" srcId="{3D1D46C8-3FFC-4D0A-B626-E0F95E4A961B}" destId="{93468046-A897-42D0-B8D3-A874A6D9B449}" srcOrd="0" destOrd="0" presId="urn:microsoft.com/office/officeart/2005/8/layout/radial2"/>
    <dgm:cxn modelId="{8A5409AC-0F5C-42EC-972D-A68C98FE420F}" type="presOf" srcId="{2ABE1C4E-7332-4BA6-A043-525A82BB74C4}" destId="{9700E502-7C57-46B1-A7F1-8E0A833FC9CE}" srcOrd="0" destOrd="0" presId="urn:microsoft.com/office/officeart/2005/8/layout/radial2"/>
    <dgm:cxn modelId="{84AD39ED-1527-4CBF-9A58-C7A717F5452F}" srcId="{06D43BCB-5A79-4736-B6E8-23245D3CCE99}" destId="{3D1D46C8-3FFC-4D0A-B626-E0F95E4A961B}" srcOrd="0" destOrd="0" parTransId="{94CF05E8-3102-486A-A098-3F89F843C63E}" sibTransId="{09625501-E712-4593-A466-A51785B319EA}"/>
    <dgm:cxn modelId="{7F9D0F09-A5A8-4DB4-A65F-BDEF128C8831}" srcId="{24EAD646-B707-46B6-8226-1B0B1914ED6F}" destId="{06D43BCB-5A79-4736-B6E8-23245D3CCE99}" srcOrd="0" destOrd="0" parTransId="{DC5A7D81-C1B5-4C84-833B-19AD4C95B081}" sibTransId="{A07FFDBB-2AFC-4006-9252-71F20154F826}"/>
    <dgm:cxn modelId="{1E02020E-8445-405D-A415-F56C6F2E037C}" srcId="{04B5E9ED-0EE9-441A-AE16-DCF39E4245E8}" destId="{3BA4CE7B-52D6-4818-9D7D-A686EB96ABAF}" srcOrd="0" destOrd="0" parTransId="{2DA0FE1F-A120-4DFD-A58D-713A2BF1DE56}" sibTransId="{D7245114-AEBD-4F83-A6CF-155977900D29}"/>
    <dgm:cxn modelId="{7543C7C7-5ADF-45CF-967D-19F878DA33F5}" type="presOf" srcId="{DC5A7D81-C1B5-4C84-833B-19AD4C95B081}" destId="{198DA459-A2E9-45F2-9DE5-B35B8644269D}" srcOrd="0" destOrd="0" presId="urn:microsoft.com/office/officeart/2005/8/layout/radial2"/>
    <dgm:cxn modelId="{2A5EC880-0CFA-4698-B88F-2329F96BC7C9}" type="presOf" srcId="{24EAD646-B707-46B6-8226-1B0B1914ED6F}" destId="{3A080C4E-077F-4CA6-91F9-FB9E52C158E7}" srcOrd="0" destOrd="0" presId="urn:microsoft.com/office/officeart/2005/8/layout/radial2"/>
    <dgm:cxn modelId="{530690E0-EF21-4E18-A3F6-6841DD587CA7}" type="presOf" srcId="{742584CE-59FB-4DB3-BC66-DBD8304D9B56}" destId="{2D886A6B-FB4F-4A82-9306-A50A1A76054B}" srcOrd="0" destOrd="0" presId="urn:microsoft.com/office/officeart/2005/8/layout/radial2"/>
    <dgm:cxn modelId="{978F464B-658D-40C8-AFF7-43E8167A923C}" srcId="{24EAD646-B707-46B6-8226-1B0B1914ED6F}" destId="{04B5E9ED-0EE9-441A-AE16-DCF39E4245E8}" srcOrd="1" destOrd="0" parTransId="{80338BB6-919B-4998-87DD-2C04E9814465}" sibTransId="{11735F9D-4F90-48B0-8414-F85259C60707}"/>
    <dgm:cxn modelId="{DDFE531F-3F44-4BB3-B3A7-BBF29BF89F6C}" type="presOf" srcId="{04B5E9ED-0EE9-441A-AE16-DCF39E4245E8}" destId="{10538A95-CF3B-4A36-869A-07C202216B6C}" srcOrd="0" destOrd="0" presId="urn:microsoft.com/office/officeart/2005/8/layout/radial2"/>
    <dgm:cxn modelId="{9E48B964-5587-4897-BE9D-CC8A97F60674}" type="presOf" srcId="{B38BA0C4-AAE0-4A6D-96B9-DED893F16F57}" destId="{692FBC7C-0199-45ED-A915-07B7D7DAC7E6}" srcOrd="0" destOrd="0" presId="urn:microsoft.com/office/officeart/2005/8/layout/radial2"/>
    <dgm:cxn modelId="{76C04C51-C889-4854-9526-F17C8235301B}" type="presOf" srcId="{80338BB6-919B-4998-87DD-2C04E9814465}" destId="{E965DE66-1850-4579-A883-C69B818E4302}" srcOrd="0" destOrd="0" presId="urn:microsoft.com/office/officeart/2005/8/layout/radial2"/>
    <dgm:cxn modelId="{5E99D12A-38F0-492C-B825-2F0FA994D490}" type="presOf" srcId="{06D43BCB-5A79-4736-B6E8-23245D3CCE99}" destId="{1A3BCD2F-DD77-4D31-909F-74381ACD5E24}" srcOrd="0" destOrd="0" presId="urn:microsoft.com/office/officeart/2005/8/layout/radial2"/>
    <dgm:cxn modelId="{7D654031-7832-4B47-99E0-1F3AFEE5474C}" srcId="{24EAD646-B707-46B6-8226-1B0B1914ED6F}" destId="{2ABE1C4E-7332-4BA6-A043-525A82BB74C4}" srcOrd="2" destOrd="0" parTransId="{742584CE-59FB-4DB3-BC66-DBD8304D9B56}" sibTransId="{78ECBBD0-57EF-428E-B365-07AAD15202E3}"/>
    <dgm:cxn modelId="{ECE3B80E-0A9D-4A4A-8DC6-7CA53F9F6971}" type="presOf" srcId="{3BA4CE7B-52D6-4818-9D7D-A686EB96ABAF}" destId="{43A9D81F-050D-42DA-9C56-AB3049700039}" srcOrd="0" destOrd="0" presId="urn:microsoft.com/office/officeart/2005/8/layout/radial2"/>
    <dgm:cxn modelId="{CB3CDDEE-7674-46E8-AD39-FED0FA1E96BA}" type="presParOf" srcId="{3A080C4E-077F-4CA6-91F9-FB9E52C158E7}" destId="{FD9076FF-BDFB-4801-A985-D503D8D42E00}" srcOrd="0" destOrd="0" presId="urn:microsoft.com/office/officeart/2005/8/layout/radial2"/>
    <dgm:cxn modelId="{AC384499-B1EE-4C2F-821B-C5C41DA84D5B}" type="presParOf" srcId="{FD9076FF-BDFB-4801-A985-D503D8D42E00}" destId="{C8D22886-6BF6-4A80-BB1B-02AF79200B70}" srcOrd="0" destOrd="0" presId="urn:microsoft.com/office/officeart/2005/8/layout/radial2"/>
    <dgm:cxn modelId="{30E20242-F9B1-4913-AA0B-8F6E3E871C3D}" type="presParOf" srcId="{C8D22886-6BF6-4A80-BB1B-02AF79200B70}" destId="{1918CC63-0276-48EB-8D12-55B2D702E1B6}" srcOrd="0" destOrd="0" presId="urn:microsoft.com/office/officeart/2005/8/layout/radial2"/>
    <dgm:cxn modelId="{DB05F948-D44D-4DA0-8E6C-B88C9515925F}" type="presParOf" srcId="{C8D22886-6BF6-4A80-BB1B-02AF79200B70}" destId="{2BAC0F43-9385-4903-B2D2-2DAED1B3A5F0}" srcOrd="1" destOrd="0" presId="urn:microsoft.com/office/officeart/2005/8/layout/radial2"/>
    <dgm:cxn modelId="{646B6AD5-9D7A-4718-9E9C-2858FBE6C288}" type="presParOf" srcId="{FD9076FF-BDFB-4801-A985-D503D8D42E00}" destId="{198DA459-A2E9-45F2-9DE5-B35B8644269D}" srcOrd="1" destOrd="0" presId="urn:microsoft.com/office/officeart/2005/8/layout/radial2"/>
    <dgm:cxn modelId="{8C4C4F8C-7F60-422A-A5A9-852B53B691D9}" type="presParOf" srcId="{FD9076FF-BDFB-4801-A985-D503D8D42E00}" destId="{5E891B14-8147-4156-948C-0D7DD04B0311}" srcOrd="2" destOrd="0" presId="urn:microsoft.com/office/officeart/2005/8/layout/radial2"/>
    <dgm:cxn modelId="{E9C01237-72FF-4CE2-BC5F-33A1FC1309B3}" type="presParOf" srcId="{5E891B14-8147-4156-948C-0D7DD04B0311}" destId="{1A3BCD2F-DD77-4D31-909F-74381ACD5E24}" srcOrd="0" destOrd="0" presId="urn:microsoft.com/office/officeart/2005/8/layout/radial2"/>
    <dgm:cxn modelId="{BD524CE0-3FE4-49F3-AF71-48F9547434DA}" type="presParOf" srcId="{5E891B14-8147-4156-948C-0D7DD04B0311}" destId="{93468046-A897-42D0-B8D3-A874A6D9B449}" srcOrd="1" destOrd="0" presId="urn:microsoft.com/office/officeart/2005/8/layout/radial2"/>
    <dgm:cxn modelId="{9C929B7B-5C1A-443C-BFAF-239B89A33868}" type="presParOf" srcId="{FD9076FF-BDFB-4801-A985-D503D8D42E00}" destId="{E965DE66-1850-4579-A883-C69B818E4302}" srcOrd="3" destOrd="0" presId="urn:microsoft.com/office/officeart/2005/8/layout/radial2"/>
    <dgm:cxn modelId="{4DCE990E-ED2A-46CF-B12C-ABD5669327BC}" type="presParOf" srcId="{FD9076FF-BDFB-4801-A985-D503D8D42E00}" destId="{9CBD367F-EC25-4D34-8410-9805F55545EF}" srcOrd="4" destOrd="0" presId="urn:microsoft.com/office/officeart/2005/8/layout/radial2"/>
    <dgm:cxn modelId="{28960F49-D29C-449B-BAC4-89D95BE4193C}" type="presParOf" srcId="{9CBD367F-EC25-4D34-8410-9805F55545EF}" destId="{10538A95-CF3B-4A36-869A-07C202216B6C}" srcOrd="0" destOrd="0" presId="urn:microsoft.com/office/officeart/2005/8/layout/radial2"/>
    <dgm:cxn modelId="{E14BBE4C-F072-43FD-8BA4-4C5925F00FF6}" type="presParOf" srcId="{9CBD367F-EC25-4D34-8410-9805F55545EF}" destId="{43A9D81F-050D-42DA-9C56-AB3049700039}" srcOrd="1" destOrd="0" presId="urn:microsoft.com/office/officeart/2005/8/layout/radial2"/>
    <dgm:cxn modelId="{E5B3B1E4-3938-4B39-A93F-D7E6013C8A92}" type="presParOf" srcId="{FD9076FF-BDFB-4801-A985-D503D8D42E00}" destId="{2D886A6B-FB4F-4A82-9306-A50A1A76054B}" srcOrd="5" destOrd="0" presId="urn:microsoft.com/office/officeart/2005/8/layout/radial2"/>
    <dgm:cxn modelId="{FE8A0A28-DD19-4953-89AC-871AD4CA7D3A}" type="presParOf" srcId="{FD9076FF-BDFB-4801-A985-D503D8D42E00}" destId="{F7F34FB5-C9EF-4456-90AC-F9A8A886F58F}" srcOrd="6" destOrd="0" presId="urn:microsoft.com/office/officeart/2005/8/layout/radial2"/>
    <dgm:cxn modelId="{F89796CE-A1FA-4500-908B-7FBBD343A87D}" type="presParOf" srcId="{F7F34FB5-C9EF-4456-90AC-F9A8A886F58F}" destId="{9700E502-7C57-46B1-A7F1-8E0A833FC9CE}" srcOrd="0" destOrd="0" presId="urn:microsoft.com/office/officeart/2005/8/layout/radial2"/>
    <dgm:cxn modelId="{45084DC6-A6DE-49F4-BA7E-B38705D8C502}" type="presParOf" srcId="{F7F34FB5-C9EF-4456-90AC-F9A8A886F58F}" destId="{692FBC7C-0199-45ED-A915-07B7D7DAC7E6}" srcOrd="1" destOrd="0" presId="urn:microsoft.com/office/officeart/2005/8/layout/radial2"/>
  </dgm:cxnLst>
  <dgm:bg/>
  <dgm:whole/>
</dgm:dataModel>
</file>

<file path=ppt/diagrams/data6.xml><?xml version="1.0" encoding="utf-8"?>
<dgm:dataModel xmlns:dgm="http://schemas.openxmlformats.org/drawingml/2006/diagram" xmlns:a="http://schemas.openxmlformats.org/drawingml/2006/main">
  <dgm:ptLst>
    <dgm:pt modelId="{24EAD646-B707-46B6-8226-1B0B1914ED6F}" type="doc">
      <dgm:prSet loTypeId="urn:microsoft.com/office/officeart/2005/8/layout/radial2" loCatId="relationship" qsTypeId="urn:microsoft.com/office/officeart/2005/8/quickstyle/simple3" qsCatId="simple" csTypeId="urn:microsoft.com/office/officeart/2005/8/colors/accent1_2" csCatId="accent1" phldr="1"/>
      <dgm:spPr/>
      <dgm:t>
        <a:bodyPr/>
        <a:lstStyle/>
        <a:p>
          <a:endParaRPr lang="en-GB"/>
        </a:p>
      </dgm:t>
    </dgm:pt>
    <dgm:pt modelId="{06D43BCB-5A79-4736-B6E8-23245D3CCE99}">
      <dgm:prSet phldrT="[Text]"/>
      <dgm:spPr/>
      <dgm:t>
        <a:bodyPr/>
        <a:lstStyle/>
        <a:p>
          <a:r>
            <a:rPr lang="en-GB" dirty="0" smtClean="0">
              <a:latin typeface="Times New Roman" pitchFamily="18" charset="0"/>
              <a:cs typeface="Times New Roman" pitchFamily="18" charset="0"/>
            </a:rPr>
            <a:t>P=1,150,000</a:t>
          </a:r>
          <a:r>
            <a:rPr lang="he-IL" b="1" dirty="0" smtClean="0"/>
            <a:t>₪</a:t>
          </a:r>
          <a:r>
            <a:rPr lang="en-GB" b="1" dirty="0" smtClean="0"/>
            <a:t> </a:t>
          </a:r>
          <a:endParaRPr lang="en-GB" dirty="0">
            <a:latin typeface="Times New Roman" pitchFamily="18" charset="0"/>
            <a:cs typeface="Times New Roman" pitchFamily="18" charset="0"/>
          </a:endParaRPr>
        </a:p>
      </dgm:t>
    </dgm:pt>
    <dgm:pt modelId="{DC5A7D81-C1B5-4C84-833B-19AD4C95B081}" type="parTrans" cxnId="{7F9D0F09-A5A8-4DB4-A65F-BDEF128C8831}">
      <dgm:prSet/>
      <dgm:spPr/>
      <dgm:t>
        <a:bodyPr/>
        <a:lstStyle/>
        <a:p>
          <a:endParaRPr lang="en-GB"/>
        </a:p>
      </dgm:t>
    </dgm:pt>
    <dgm:pt modelId="{A07FFDBB-2AFC-4006-9252-71F20154F826}" type="sibTrans" cxnId="{7F9D0F09-A5A8-4DB4-A65F-BDEF128C8831}">
      <dgm:prSet/>
      <dgm:spPr/>
      <dgm:t>
        <a:bodyPr/>
        <a:lstStyle/>
        <a:p>
          <a:endParaRPr lang="en-GB"/>
        </a:p>
      </dgm:t>
    </dgm:pt>
    <dgm:pt modelId="{3D1D46C8-3FFC-4D0A-B626-E0F95E4A961B}">
      <dgm:prSet phldrT="[Text]"/>
      <dgm:spPr/>
      <dgm:t>
        <a:bodyPr/>
        <a:lstStyle/>
        <a:p>
          <a:endParaRPr lang="en-GB" dirty="0"/>
        </a:p>
      </dgm:t>
    </dgm:pt>
    <dgm:pt modelId="{94CF05E8-3102-486A-A098-3F89F843C63E}" type="parTrans" cxnId="{84AD39ED-1527-4CBF-9A58-C7A717F5452F}">
      <dgm:prSet/>
      <dgm:spPr/>
      <dgm:t>
        <a:bodyPr/>
        <a:lstStyle/>
        <a:p>
          <a:endParaRPr lang="en-GB"/>
        </a:p>
      </dgm:t>
    </dgm:pt>
    <dgm:pt modelId="{09625501-E712-4593-A466-A51785B319EA}" type="sibTrans" cxnId="{84AD39ED-1527-4CBF-9A58-C7A717F5452F}">
      <dgm:prSet/>
      <dgm:spPr/>
      <dgm:t>
        <a:bodyPr/>
        <a:lstStyle/>
        <a:p>
          <a:endParaRPr lang="en-GB"/>
        </a:p>
      </dgm:t>
    </dgm:pt>
    <dgm:pt modelId="{04B5E9ED-0EE9-441A-AE16-DCF39E4245E8}">
      <dgm:prSet phldrT="[Text]"/>
      <dgm:spPr/>
      <dgm:t>
        <a:bodyPr/>
        <a:lstStyle/>
        <a:p>
          <a:r>
            <a:rPr lang="en-GB" dirty="0" smtClean="0">
              <a:latin typeface="Times New Roman" pitchFamily="18" charset="0"/>
              <a:cs typeface="Times New Roman" pitchFamily="18" charset="0"/>
            </a:rPr>
            <a:t>N= 20 years</a:t>
          </a:r>
          <a:endParaRPr lang="en-GB" dirty="0">
            <a:latin typeface="Times New Roman" pitchFamily="18" charset="0"/>
            <a:cs typeface="Times New Roman" pitchFamily="18" charset="0"/>
          </a:endParaRPr>
        </a:p>
      </dgm:t>
    </dgm:pt>
    <dgm:pt modelId="{80338BB6-919B-4998-87DD-2C04E9814465}" type="parTrans" cxnId="{978F464B-658D-40C8-AFF7-43E8167A923C}">
      <dgm:prSet/>
      <dgm:spPr/>
      <dgm:t>
        <a:bodyPr/>
        <a:lstStyle/>
        <a:p>
          <a:endParaRPr lang="en-GB"/>
        </a:p>
      </dgm:t>
    </dgm:pt>
    <dgm:pt modelId="{11735F9D-4F90-48B0-8414-F85259C60707}" type="sibTrans" cxnId="{978F464B-658D-40C8-AFF7-43E8167A923C}">
      <dgm:prSet/>
      <dgm:spPr/>
      <dgm:t>
        <a:bodyPr/>
        <a:lstStyle/>
        <a:p>
          <a:endParaRPr lang="en-GB"/>
        </a:p>
      </dgm:t>
    </dgm:pt>
    <dgm:pt modelId="{3BA4CE7B-52D6-4818-9D7D-A686EB96ABAF}">
      <dgm:prSet phldrT="[Text]"/>
      <dgm:spPr/>
      <dgm:t>
        <a:bodyPr/>
        <a:lstStyle/>
        <a:p>
          <a:endParaRPr lang="en-GB" dirty="0"/>
        </a:p>
      </dgm:t>
    </dgm:pt>
    <dgm:pt modelId="{2DA0FE1F-A120-4DFD-A58D-713A2BF1DE56}" type="parTrans" cxnId="{1E02020E-8445-405D-A415-F56C6F2E037C}">
      <dgm:prSet/>
      <dgm:spPr/>
      <dgm:t>
        <a:bodyPr/>
        <a:lstStyle/>
        <a:p>
          <a:endParaRPr lang="en-GB"/>
        </a:p>
      </dgm:t>
    </dgm:pt>
    <dgm:pt modelId="{D7245114-AEBD-4F83-A6CF-155977900D29}" type="sibTrans" cxnId="{1E02020E-8445-405D-A415-F56C6F2E037C}">
      <dgm:prSet/>
      <dgm:spPr/>
      <dgm:t>
        <a:bodyPr/>
        <a:lstStyle/>
        <a:p>
          <a:endParaRPr lang="en-GB"/>
        </a:p>
      </dgm:t>
    </dgm:pt>
    <dgm:pt modelId="{2ABE1C4E-7332-4BA6-A043-525A82BB74C4}">
      <dgm:prSet phldrT="[Text]"/>
      <dgm:spPr/>
      <dgm:t>
        <a:bodyPr/>
        <a:lstStyle/>
        <a:p>
          <a:r>
            <a:rPr lang="en-GB" dirty="0" smtClean="0">
              <a:latin typeface="Times New Roman" pitchFamily="18" charset="0"/>
              <a:cs typeface="Times New Roman" pitchFamily="18" charset="0"/>
            </a:rPr>
            <a:t>F= 20,000</a:t>
          </a:r>
          <a:r>
            <a:rPr lang="he-IL" b="1" dirty="0" smtClean="0"/>
            <a:t>₪</a:t>
          </a:r>
          <a:endParaRPr lang="en-GB" dirty="0">
            <a:latin typeface="Times New Roman" pitchFamily="18" charset="0"/>
            <a:cs typeface="Times New Roman" pitchFamily="18" charset="0"/>
          </a:endParaRPr>
        </a:p>
      </dgm:t>
    </dgm:pt>
    <dgm:pt modelId="{742584CE-59FB-4DB3-BC66-DBD8304D9B56}" type="parTrans" cxnId="{7D654031-7832-4B47-99E0-1F3AFEE5474C}">
      <dgm:prSet/>
      <dgm:spPr/>
      <dgm:t>
        <a:bodyPr/>
        <a:lstStyle/>
        <a:p>
          <a:endParaRPr lang="en-GB"/>
        </a:p>
      </dgm:t>
    </dgm:pt>
    <dgm:pt modelId="{78ECBBD0-57EF-428E-B365-07AAD15202E3}" type="sibTrans" cxnId="{7D654031-7832-4B47-99E0-1F3AFEE5474C}">
      <dgm:prSet/>
      <dgm:spPr/>
      <dgm:t>
        <a:bodyPr/>
        <a:lstStyle/>
        <a:p>
          <a:endParaRPr lang="en-GB"/>
        </a:p>
      </dgm:t>
    </dgm:pt>
    <dgm:pt modelId="{B38BA0C4-AAE0-4A6D-96B9-DED893F16F57}">
      <dgm:prSet phldrT="[Text]"/>
      <dgm:spPr/>
      <dgm:t>
        <a:bodyPr/>
        <a:lstStyle/>
        <a:p>
          <a:endParaRPr lang="en-GB" dirty="0"/>
        </a:p>
      </dgm:t>
    </dgm:pt>
    <dgm:pt modelId="{A14C9416-4EE2-42ED-9403-161398E62DD4}" type="parTrans" cxnId="{D4CE417C-8EF4-41CD-991B-D6619AFBB6E2}">
      <dgm:prSet/>
      <dgm:spPr/>
      <dgm:t>
        <a:bodyPr/>
        <a:lstStyle/>
        <a:p>
          <a:endParaRPr lang="en-GB"/>
        </a:p>
      </dgm:t>
    </dgm:pt>
    <dgm:pt modelId="{BA3F169C-DC56-4038-9A9F-373198DA001F}" type="sibTrans" cxnId="{D4CE417C-8EF4-41CD-991B-D6619AFBB6E2}">
      <dgm:prSet/>
      <dgm:spPr/>
      <dgm:t>
        <a:bodyPr/>
        <a:lstStyle/>
        <a:p>
          <a:endParaRPr lang="en-GB"/>
        </a:p>
      </dgm:t>
    </dgm:pt>
    <dgm:pt modelId="{3A080C4E-077F-4CA6-91F9-FB9E52C158E7}" type="pres">
      <dgm:prSet presAssocID="{24EAD646-B707-46B6-8226-1B0B1914ED6F}" presName="composite" presStyleCnt="0">
        <dgm:presLayoutVars>
          <dgm:chMax val="5"/>
          <dgm:dir/>
          <dgm:animLvl val="ctr"/>
          <dgm:resizeHandles val="exact"/>
        </dgm:presLayoutVars>
      </dgm:prSet>
      <dgm:spPr/>
      <dgm:t>
        <a:bodyPr/>
        <a:lstStyle/>
        <a:p>
          <a:endParaRPr lang="en-GB"/>
        </a:p>
      </dgm:t>
    </dgm:pt>
    <dgm:pt modelId="{FD9076FF-BDFB-4801-A985-D503D8D42E00}" type="pres">
      <dgm:prSet presAssocID="{24EAD646-B707-46B6-8226-1B0B1914ED6F}" presName="cycle" presStyleCnt="0"/>
      <dgm:spPr/>
    </dgm:pt>
    <dgm:pt modelId="{C8D22886-6BF6-4A80-BB1B-02AF79200B70}" type="pres">
      <dgm:prSet presAssocID="{24EAD646-B707-46B6-8226-1B0B1914ED6F}" presName="centerShape" presStyleCnt="0"/>
      <dgm:spPr/>
    </dgm:pt>
    <dgm:pt modelId="{1918CC63-0276-48EB-8D12-55B2D702E1B6}" type="pres">
      <dgm:prSet presAssocID="{24EAD646-B707-46B6-8226-1B0B1914ED6F}" presName="connSite" presStyleLbl="node1" presStyleIdx="0" presStyleCnt="4"/>
      <dgm:spPr/>
    </dgm:pt>
    <dgm:pt modelId="{2BAC0F43-9385-4903-B2D2-2DAED1B3A5F0}" type="pres">
      <dgm:prSet presAssocID="{24EAD646-B707-46B6-8226-1B0B1914ED6F}" presName="visible" presStyleLbl="node1" presStyleIdx="0" presStyleCnt="4" custScaleX="139580" custScaleY="123815" custLinFactNeighborX="-5473" custLinFactNeighborY="2224"/>
      <dgm:spPr>
        <a:blipFill rotWithShape="0">
          <a:blip xmlns:r="http://schemas.openxmlformats.org/officeDocument/2006/relationships" r:embed="rId1"/>
          <a:stretch>
            <a:fillRect/>
          </a:stretch>
        </a:blipFill>
      </dgm:spPr>
    </dgm:pt>
    <dgm:pt modelId="{198DA459-A2E9-45F2-9DE5-B35B8644269D}" type="pres">
      <dgm:prSet presAssocID="{DC5A7D81-C1B5-4C84-833B-19AD4C95B081}" presName="Name25" presStyleLbl="parChTrans1D1" presStyleIdx="0" presStyleCnt="3"/>
      <dgm:spPr/>
      <dgm:t>
        <a:bodyPr/>
        <a:lstStyle/>
        <a:p>
          <a:endParaRPr lang="en-GB"/>
        </a:p>
      </dgm:t>
    </dgm:pt>
    <dgm:pt modelId="{5E891B14-8147-4156-948C-0D7DD04B0311}" type="pres">
      <dgm:prSet presAssocID="{06D43BCB-5A79-4736-B6E8-23245D3CCE99}" presName="node" presStyleCnt="0"/>
      <dgm:spPr/>
    </dgm:pt>
    <dgm:pt modelId="{1A3BCD2F-DD77-4D31-909F-74381ACD5E24}" type="pres">
      <dgm:prSet presAssocID="{06D43BCB-5A79-4736-B6E8-23245D3CCE99}" presName="parentNode" presStyleLbl="node1" presStyleIdx="1" presStyleCnt="4" custLinFactNeighborX="34085" custLinFactNeighborY="3705">
        <dgm:presLayoutVars>
          <dgm:chMax val="1"/>
          <dgm:bulletEnabled val="1"/>
        </dgm:presLayoutVars>
      </dgm:prSet>
      <dgm:spPr/>
      <dgm:t>
        <a:bodyPr/>
        <a:lstStyle/>
        <a:p>
          <a:endParaRPr lang="en-GB"/>
        </a:p>
      </dgm:t>
    </dgm:pt>
    <dgm:pt modelId="{93468046-A897-42D0-B8D3-A874A6D9B449}" type="pres">
      <dgm:prSet presAssocID="{06D43BCB-5A79-4736-B6E8-23245D3CCE99}" presName="childNode" presStyleLbl="revTx" presStyleIdx="0" presStyleCnt="3">
        <dgm:presLayoutVars>
          <dgm:bulletEnabled val="1"/>
        </dgm:presLayoutVars>
      </dgm:prSet>
      <dgm:spPr/>
      <dgm:t>
        <a:bodyPr/>
        <a:lstStyle/>
        <a:p>
          <a:endParaRPr lang="en-GB"/>
        </a:p>
      </dgm:t>
    </dgm:pt>
    <dgm:pt modelId="{E965DE66-1850-4579-A883-C69B818E4302}" type="pres">
      <dgm:prSet presAssocID="{80338BB6-919B-4998-87DD-2C04E9814465}" presName="Name25" presStyleLbl="parChTrans1D1" presStyleIdx="1" presStyleCnt="3"/>
      <dgm:spPr/>
      <dgm:t>
        <a:bodyPr/>
        <a:lstStyle/>
        <a:p>
          <a:endParaRPr lang="en-GB"/>
        </a:p>
      </dgm:t>
    </dgm:pt>
    <dgm:pt modelId="{9CBD367F-EC25-4D34-8410-9805F55545EF}" type="pres">
      <dgm:prSet presAssocID="{04B5E9ED-0EE9-441A-AE16-DCF39E4245E8}" presName="node" presStyleCnt="0"/>
      <dgm:spPr/>
    </dgm:pt>
    <dgm:pt modelId="{10538A95-CF3B-4A36-869A-07C202216B6C}" type="pres">
      <dgm:prSet presAssocID="{04B5E9ED-0EE9-441A-AE16-DCF39E4245E8}" presName="parentNode" presStyleLbl="node1" presStyleIdx="2" presStyleCnt="4" custLinFactNeighborX="29639" custLinFactNeighborY="-6668">
        <dgm:presLayoutVars>
          <dgm:chMax val="1"/>
          <dgm:bulletEnabled val="1"/>
        </dgm:presLayoutVars>
      </dgm:prSet>
      <dgm:spPr/>
      <dgm:t>
        <a:bodyPr/>
        <a:lstStyle/>
        <a:p>
          <a:endParaRPr lang="en-GB"/>
        </a:p>
      </dgm:t>
    </dgm:pt>
    <dgm:pt modelId="{43A9D81F-050D-42DA-9C56-AB3049700039}" type="pres">
      <dgm:prSet presAssocID="{04B5E9ED-0EE9-441A-AE16-DCF39E4245E8}" presName="childNode" presStyleLbl="revTx" presStyleIdx="1" presStyleCnt="3">
        <dgm:presLayoutVars>
          <dgm:bulletEnabled val="1"/>
        </dgm:presLayoutVars>
      </dgm:prSet>
      <dgm:spPr/>
      <dgm:t>
        <a:bodyPr/>
        <a:lstStyle/>
        <a:p>
          <a:endParaRPr lang="en-GB"/>
        </a:p>
      </dgm:t>
    </dgm:pt>
    <dgm:pt modelId="{2D886A6B-FB4F-4A82-9306-A50A1A76054B}" type="pres">
      <dgm:prSet presAssocID="{742584CE-59FB-4DB3-BC66-DBD8304D9B56}" presName="Name25" presStyleLbl="parChTrans1D1" presStyleIdx="2" presStyleCnt="3"/>
      <dgm:spPr/>
      <dgm:t>
        <a:bodyPr/>
        <a:lstStyle/>
        <a:p>
          <a:endParaRPr lang="en-GB"/>
        </a:p>
      </dgm:t>
    </dgm:pt>
    <dgm:pt modelId="{F7F34FB5-C9EF-4456-90AC-F9A8A886F58F}" type="pres">
      <dgm:prSet presAssocID="{2ABE1C4E-7332-4BA6-A043-525A82BB74C4}" presName="node" presStyleCnt="0"/>
      <dgm:spPr/>
    </dgm:pt>
    <dgm:pt modelId="{9700E502-7C57-46B1-A7F1-8E0A833FC9CE}" type="pres">
      <dgm:prSet presAssocID="{2ABE1C4E-7332-4BA6-A043-525A82BB74C4}" presName="parentNode" presStyleLbl="node1" presStyleIdx="3" presStyleCnt="4" custLinFactNeighborX="48904" custLinFactNeighborY="-8892">
        <dgm:presLayoutVars>
          <dgm:chMax val="1"/>
          <dgm:bulletEnabled val="1"/>
        </dgm:presLayoutVars>
      </dgm:prSet>
      <dgm:spPr/>
      <dgm:t>
        <a:bodyPr/>
        <a:lstStyle/>
        <a:p>
          <a:endParaRPr lang="en-GB"/>
        </a:p>
      </dgm:t>
    </dgm:pt>
    <dgm:pt modelId="{692FBC7C-0199-45ED-A915-07B7D7DAC7E6}" type="pres">
      <dgm:prSet presAssocID="{2ABE1C4E-7332-4BA6-A043-525A82BB74C4}" presName="childNode" presStyleLbl="revTx" presStyleIdx="2" presStyleCnt="3">
        <dgm:presLayoutVars>
          <dgm:bulletEnabled val="1"/>
        </dgm:presLayoutVars>
      </dgm:prSet>
      <dgm:spPr/>
      <dgm:t>
        <a:bodyPr/>
        <a:lstStyle/>
        <a:p>
          <a:endParaRPr lang="en-GB"/>
        </a:p>
      </dgm:t>
    </dgm:pt>
  </dgm:ptLst>
  <dgm:cxnLst>
    <dgm:cxn modelId="{D4CE417C-8EF4-41CD-991B-D6619AFBB6E2}" srcId="{2ABE1C4E-7332-4BA6-A043-525A82BB74C4}" destId="{B38BA0C4-AAE0-4A6D-96B9-DED893F16F57}" srcOrd="0" destOrd="0" parTransId="{A14C9416-4EE2-42ED-9403-161398E62DD4}" sibTransId="{BA3F169C-DC56-4038-9A9F-373198DA001F}"/>
    <dgm:cxn modelId="{34770D39-6C7F-4B5D-8D81-E83644E1A125}" type="presOf" srcId="{DC5A7D81-C1B5-4C84-833B-19AD4C95B081}" destId="{198DA459-A2E9-45F2-9DE5-B35B8644269D}" srcOrd="0" destOrd="0" presId="urn:microsoft.com/office/officeart/2005/8/layout/radial2"/>
    <dgm:cxn modelId="{84AD39ED-1527-4CBF-9A58-C7A717F5452F}" srcId="{06D43BCB-5A79-4736-B6E8-23245D3CCE99}" destId="{3D1D46C8-3FFC-4D0A-B626-E0F95E4A961B}" srcOrd="0" destOrd="0" parTransId="{94CF05E8-3102-486A-A098-3F89F843C63E}" sibTransId="{09625501-E712-4593-A466-A51785B319EA}"/>
    <dgm:cxn modelId="{91174EB8-3065-4B47-BA1A-B96AC3F47A7D}" type="presOf" srcId="{24EAD646-B707-46B6-8226-1B0B1914ED6F}" destId="{3A080C4E-077F-4CA6-91F9-FB9E52C158E7}" srcOrd="0" destOrd="0" presId="urn:microsoft.com/office/officeart/2005/8/layout/radial2"/>
    <dgm:cxn modelId="{F5E0AF43-53CA-44BA-A664-ECF2D0B32E6E}" type="presOf" srcId="{B38BA0C4-AAE0-4A6D-96B9-DED893F16F57}" destId="{692FBC7C-0199-45ED-A915-07B7D7DAC7E6}" srcOrd="0" destOrd="0" presId="urn:microsoft.com/office/officeart/2005/8/layout/radial2"/>
    <dgm:cxn modelId="{9BB71938-3B9C-4D80-BCEE-70389F7B34A1}" type="presOf" srcId="{742584CE-59FB-4DB3-BC66-DBD8304D9B56}" destId="{2D886A6B-FB4F-4A82-9306-A50A1A76054B}" srcOrd="0" destOrd="0" presId="urn:microsoft.com/office/officeart/2005/8/layout/radial2"/>
    <dgm:cxn modelId="{7F9D0F09-A5A8-4DB4-A65F-BDEF128C8831}" srcId="{24EAD646-B707-46B6-8226-1B0B1914ED6F}" destId="{06D43BCB-5A79-4736-B6E8-23245D3CCE99}" srcOrd="0" destOrd="0" parTransId="{DC5A7D81-C1B5-4C84-833B-19AD4C95B081}" sibTransId="{A07FFDBB-2AFC-4006-9252-71F20154F826}"/>
    <dgm:cxn modelId="{1E02020E-8445-405D-A415-F56C6F2E037C}" srcId="{04B5E9ED-0EE9-441A-AE16-DCF39E4245E8}" destId="{3BA4CE7B-52D6-4818-9D7D-A686EB96ABAF}" srcOrd="0" destOrd="0" parTransId="{2DA0FE1F-A120-4DFD-A58D-713A2BF1DE56}" sibTransId="{D7245114-AEBD-4F83-A6CF-155977900D29}"/>
    <dgm:cxn modelId="{7B303566-012C-48FD-B60E-C5973E351768}" type="presOf" srcId="{80338BB6-919B-4998-87DD-2C04E9814465}" destId="{E965DE66-1850-4579-A883-C69B818E4302}" srcOrd="0" destOrd="0" presId="urn:microsoft.com/office/officeart/2005/8/layout/radial2"/>
    <dgm:cxn modelId="{8C077348-70EF-4276-BEEF-9E237A6F0316}" type="presOf" srcId="{3D1D46C8-3FFC-4D0A-B626-E0F95E4A961B}" destId="{93468046-A897-42D0-B8D3-A874A6D9B449}" srcOrd="0" destOrd="0" presId="urn:microsoft.com/office/officeart/2005/8/layout/radial2"/>
    <dgm:cxn modelId="{978F464B-658D-40C8-AFF7-43E8167A923C}" srcId="{24EAD646-B707-46B6-8226-1B0B1914ED6F}" destId="{04B5E9ED-0EE9-441A-AE16-DCF39E4245E8}" srcOrd="1" destOrd="0" parTransId="{80338BB6-919B-4998-87DD-2C04E9814465}" sibTransId="{11735F9D-4F90-48B0-8414-F85259C60707}"/>
    <dgm:cxn modelId="{39AA251F-0725-45BD-AA4D-0DD4599311EB}" type="presOf" srcId="{3BA4CE7B-52D6-4818-9D7D-A686EB96ABAF}" destId="{43A9D81F-050D-42DA-9C56-AB3049700039}" srcOrd="0" destOrd="0" presId="urn:microsoft.com/office/officeart/2005/8/layout/radial2"/>
    <dgm:cxn modelId="{EB7D8B5D-12C1-4DC0-9456-9364B99BA63C}" type="presOf" srcId="{06D43BCB-5A79-4736-B6E8-23245D3CCE99}" destId="{1A3BCD2F-DD77-4D31-909F-74381ACD5E24}" srcOrd="0" destOrd="0" presId="urn:microsoft.com/office/officeart/2005/8/layout/radial2"/>
    <dgm:cxn modelId="{1D1630AD-C3CD-4A78-BC75-7CAB192C0670}" type="presOf" srcId="{2ABE1C4E-7332-4BA6-A043-525A82BB74C4}" destId="{9700E502-7C57-46B1-A7F1-8E0A833FC9CE}" srcOrd="0" destOrd="0" presId="urn:microsoft.com/office/officeart/2005/8/layout/radial2"/>
    <dgm:cxn modelId="{7D654031-7832-4B47-99E0-1F3AFEE5474C}" srcId="{24EAD646-B707-46B6-8226-1B0B1914ED6F}" destId="{2ABE1C4E-7332-4BA6-A043-525A82BB74C4}" srcOrd="2" destOrd="0" parTransId="{742584CE-59FB-4DB3-BC66-DBD8304D9B56}" sibTransId="{78ECBBD0-57EF-428E-B365-07AAD15202E3}"/>
    <dgm:cxn modelId="{68B8F1C5-CCFB-42EF-A75B-5F93ADA6A106}" type="presOf" srcId="{04B5E9ED-0EE9-441A-AE16-DCF39E4245E8}" destId="{10538A95-CF3B-4A36-869A-07C202216B6C}" srcOrd="0" destOrd="0" presId="urn:microsoft.com/office/officeart/2005/8/layout/radial2"/>
    <dgm:cxn modelId="{45B5C2AF-23D6-49CD-A6C5-0ECC145223C5}" type="presParOf" srcId="{3A080C4E-077F-4CA6-91F9-FB9E52C158E7}" destId="{FD9076FF-BDFB-4801-A985-D503D8D42E00}" srcOrd="0" destOrd="0" presId="urn:microsoft.com/office/officeart/2005/8/layout/radial2"/>
    <dgm:cxn modelId="{2FE66AF5-1E8D-4947-A2EF-E5D803A7021C}" type="presParOf" srcId="{FD9076FF-BDFB-4801-A985-D503D8D42E00}" destId="{C8D22886-6BF6-4A80-BB1B-02AF79200B70}" srcOrd="0" destOrd="0" presId="urn:microsoft.com/office/officeart/2005/8/layout/radial2"/>
    <dgm:cxn modelId="{84E3F1F8-FB0B-41C1-B6C5-610553DDE9AD}" type="presParOf" srcId="{C8D22886-6BF6-4A80-BB1B-02AF79200B70}" destId="{1918CC63-0276-48EB-8D12-55B2D702E1B6}" srcOrd="0" destOrd="0" presId="urn:microsoft.com/office/officeart/2005/8/layout/radial2"/>
    <dgm:cxn modelId="{A457C840-4383-4050-B937-5145D84B31BE}" type="presParOf" srcId="{C8D22886-6BF6-4A80-BB1B-02AF79200B70}" destId="{2BAC0F43-9385-4903-B2D2-2DAED1B3A5F0}" srcOrd="1" destOrd="0" presId="urn:microsoft.com/office/officeart/2005/8/layout/radial2"/>
    <dgm:cxn modelId="{CFF66061-554F-47A8-91D0-9995A3E086F2}" type="presParOf" srcId="{FD9076FF-BDFB-4801-A985-D503D8D42E00}" destId="{198DA459-A2E9-45F2-9DE5-B35B8644269D}" srcOrd="1" destOrd="0" presId="urn:microsoft.com/office/officeart/2005/8/layout/radial2"/>
    <dgm:cxn modelId="{B9134843-5FB3-44D5-87C3-B9A2F8ED4079}" type="presParOf" srcId="{FD9076FF-BDFB-4801-A985-D503D8D42E00}" destId="{5E891B14-8147-4156-948C-0D7DD04B0311}" srcOrd="2" destOrd="0" presId="urn:microsoft.com/office/officeart/2005/8/layout/radial2"/>
    <dgm:cxn modelId="{DA868242-8D02-4B3D-950B-1BA0617BEFAB}" type="presParOf" srcId="{5E891B14-8147-4156-948C-0D7DD04B0311}" destId="{1A3BCD2F-DD77-4D31-909F-74381ACD5E24}" srcOrd="0" destOrd="0" presId="urn:microsoft.com/office/officeart/2005/8/layout/radial2"/>
    <dgm:cxn modelId="{7B2389A2-E779-4E1D-A470-0A5909D71B05}" type="presParOf" srcId="{5E891B14-8147-4156-948C-0D7DD04B0311}" destId="{93468046-A897-42D0-B8D3-A874A6D9B449}" srcOrd="1" destOrd="0" presId="urn:microsoft.com/office/officeart/2005/8/layout/radial2"/>
    <dgm:cxn modelId="{1211D7A9-F654-4378-9600-9CE516DD5366}" type="presParOf" srcId="{FD9076FF-BDFB-4801-A985-D503D8D42E00}" destId="{E965DE66-1850-4579-A883-C69B818E4302}" srcOrd="3" destOrd="0" presId="urn:microsoft.com/office/officeart/2005/8/layout/radial2"/>
    <dgm:cxn modelId="{B5F3187A-61C1-41CC-89EE-244E410A240A}" type="presParOf" srcId="{FD9076FF-BDFB-4801-A985-D503D8D42E00}" destId="{9CBD367F-EC25-4D34-8410-9805F55545EF}" srcOrd="4" destOrd="0" presId="urn:microsoft.com/office/officeart/2005/8/layout/radial2"/>
    <dgm:cxn modelId="{74D15A54-594A-4F72-93A9-14B1228B9BA4}" type="presParOf" srcId="{9CBD367F-EC25-4D34-8410-9805F55545EF}" destId="{10538A95-CF3B-4A36-869A-07C202216B6C}" srcOrd="0" destOrd="0" presId="urn:microsoft.com/office/officeart/2005/8/layout/radial2"/>
    <dgm:cxn modelId="{C62FE6E1-DDFF-46E6-A452-7AA7D6C0C43F}" type="presParOf" srcId="{9CBD367F-EC25-4D34-8410-9805F55545EF}" destId="{43A9D81F-050D-42DA-9C56-AB3049700039}" srcOrd="1" destOrd="0" presId="urn:microsoft.com/office/officeart/2005/8/layout/radial2"/>
    <dgm:cxn modelId="{60EF4379-28E2-4D62-B651-DF0BD1C313CA}" type="presParOf" srcId="{FD9076FF-BDFB-4801-A985-D503D8D42E00}" destId="{2D886A6B-FB4F-4A82-9306-A50A1A76054B}" srcOrd="5" destOrd="0" presId="urn:microsoft.com/office/officeart/2005/8/layout/radial2"/>
    <dgm:cxn modelId="{D4E12532-C58F-482A-9718-3D46DF9EC7D5}" type="presParOf" srcId="{FD9076FF-BDFB-4801-A985-D503D8D42E00}" destId="{F7F34FB5-C9EF-4456-90AC-F9A8A886F58F}" srcOrd="6" destOrd="0" presId="urn:microsoft.com/office/officeart/2005/8/layout/radial2"/>
    <dgm:cxn modelId="{E9F6B4A5-BBEA-4EE8-867D-DCDE83C2AEF5}" type="presParOf" srcId="{F7F34FB5-C9EF-4456-90AC-F9A8A886F58F}" destId="{9700E502-7C57-46B1-A7F1-8E0A833FC9CE}" srcOrd="0" destOrd="0" presId="urn:microsoft.com/office/officeart/2005/8/layout/radial2"/>
    <dgm:cxn modelId="{F161C1E1-A5E4-4F94-8E4C-69A949E408B4}" type="presParOf" srcId="{F7F34FB5-C9EF-4456-90AC-F9A8A886F58F}" destId="{692FBC7C-0199-45ED-A915-07B7D7DAC7E6}" srcOrd="1" destOrd="0" presId="urn:microsoft.com/office/officeart/2005/8/layout/radial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pPr/>
              <a:t>12/25/2019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pPr/>
              <a:t>‹#›</a:t>
            </a:fld>
            <a:endParaRPr lang="en-US" dirty="0"/>
          </a:p>
        </p:txBody>
      </p:sp>
    </p:spTree>
    <p:extLst>
      <p:ext uri="{BB962C8B-B14F-4D97-AF65-F5344CB8AC3E}">
        <p14:creationId xmlns=""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pPr/>
              <a:t>12/25/2019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pPr/>
              <a:t>‹#›</a:t>
            </a:fld>
            <a:endParaRPr lang="en-US" dirty="0"/>
          </a:p>
        </p:txBody>
      </p:sp>
    </p:spTree>
    <p:extLst>
      <p:ext uri="{BB962C8B-B14F-4D97-AF65-F5344CB8AC3E}">
        <p14:creationId xmlns=""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pPr/>
              <a:t>1</a:t>
            </a:fld>
            <a:endParaRPr lang="en-US" dirty="0"/>
          </a:p>
        </p:txBody>
      </p:sp>
    </p:spTree>
    <p:extLst>
      <p:ext uri="{BB962C8B-B14F-4D97-AF65-F5344CB8AC3E}">
        <p14:creationId xmlns="" xmlns:p14="http://schemas.microsoft.com/office/powerpoint/2010/main" val="214797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presentation will benefit audience: Adult learners are more interested in a subject if they know how or why it is important to them.</a:t>
            </a:r>
          </a:p>
          <a:p>
            <a:pPr marL="171450" indent="-171450">
              <a:buFont typeface="Arial" panose="020B0604020202020204" pitchFamily="34" charset="0"/>
              <a:buChar char="•"/>
            </a:pPr>
            <a:r>
              <a:rPr lang="en-US" dirty="0"/>
              <a:t>Presenter’s level of expertise in the subject: Briefly state your credentials in this area, or explain why participants should listen to you.</a:t>
            </a:r>
          </a:p>
        </p:txBody>
      </p:sp>
      <p:sp>
        <p:nvSpPr>
          <p:cNvPr id="4" name="Slide Number Placeholder 3"/>
          <p:cNvSpPr>
            <a:spLocks noGrp="1"/>
          </p:cNvSpPr>
          <p:nvPr>
            <p:ph type="sldNum" sz="quarter" idx="10"/>
          </p:nvPr>
        </p:nvSpPr>
        <p:spPr/>
        <p:txBody>
          <a:bodyPr/>
          <a:lstStyle/>
          <a:p>
            <a:fld id="{CF2FD335-6D8E-486A-8F5F-DFC7325903FF}" type="slidenum">
              <a:rPr lang="en-US" smtClean="0"/>
              <a:pPr/>
              <a:t>13</a:t>
            </a:fld>
            <a:endParaRPr lang="en-US" dirty="0"/>
          </a:p>
        </p:txBody>
      </p:sp>
    </p:spTree>
    <p:extLst>
      <p:ext uri="{BB962C8B-B14F-4D97-AF65-F5344CB8AC3E}">
        <p14:creationId xmlns="" xmlns:p14="http://schemas.microsoft.com/office/powerpoint/2010/main" val="11886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12/25/2019</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6011521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pPr/>
              <a:t>12/25/2019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4678442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pPr/>
              <a:t>12/25/2019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297808836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pPr/>
              <a:t>12/25/2019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5943031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pPr/>
              <a:t>12/25/2019</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27051272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pPr/>
              <a:t>12/25/2019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4464451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extLst mod="1">
    <p:ext uri="{DCECCB84-F9BA-43D5-87BE-67443E8EF086}">
      <p15:sldGuideLst xmlns=""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pPr/>
              <a:t>12/25/2019</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707165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pPr/>
              <a:t>12/25/2019</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38219525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pPr/>
              <a:t>12/25/2019</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113569515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pPr/>
              <a:t>12/25/2019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4986852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pPr/>
              <a:t>12/25/2019</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18836198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12/25/2019</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pPr/>
              <a:t>‹#›</a:t>
            </a:fld>
            <a:endParaRPr lang="en-US" dirty="0"/>
          </a:p>
        </p:txBody>
      </p:sp>
    </p:spTree>
    <p:extLst>
      <p:ext uri="{BB962C8B-B14F-4D97-AF65-F5344CB8AC3E}">
        <p14:creationId xmlns=""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7.jpeg"/><Relationship Id="rId7" Type="http://schemas.openxmlformats.org/officeDocument/2006/relationships/diagramQuickStyle" Target="../diagrams/quickStyl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62594"/>
            <a:ext cx="11277600" cy="2448246"/>
          </a:xfrm>
        </p:spPr>
        <p:txBody>
          <a:bodyPr>
            <a:normAutofit/>
          </a:bodyPr>
          <a:lstStyle/>
          <a:p>
            <a:pPr algn="ctr"/>
            <a:r>
              <a:rPr lang="en-US" sz="6000" dirty="0" smtClean="0">
                <a:solidFill>
                  <a:schemeClr val="accent1"/>
                </a:solidFill>
                <a:latin typeface="Calibri" pitchFamily="34" charset="0"/>
                <a:cs typeface="Calibri" pitchFamily="34" charset="0"/>
              </a:rPr>
              <a:t>Design of Alternative Modes of Public Transportation In Nablus City</a:t>
            </a:r>
            <a:endParaRPr lang="en-US" sz="6000" dirty="0"/>
          </a:p>
        </p:txBody>
      </p:sp>
      <p:sp>
        <p:nvSpPr>
          <p:cNvPr id="3" name="Subtitle 2"/>
          <p:cNvSpPr>
            <a:spLocks noGrp="1"/>
          </p:cNvSpPr>
          <p:nvPr>
            <p:ph type="subTitle" idx="1"/>
          </p:nvPr>
        </p:nvSpPr>
        <p:spPr>
          <a:solidFill>
            <a:schemeClr val="bg1"/>
          </a:solidFill>
          <a:ln>
            <a:solidFill>
              <a:schemeClr val="accent1">
                <a:lumMod val="75000"/>
              </a:schemeClr>
            </a:solidFill>
          </a:ln>
        </p:spPr>
        <p:txBody>
          <a:bodyPr>
            <a:normAutofit lnSpcReduction="10000"/>
          </a:bodyPr>
          <a:lstStyle/>
          <a:p>
            <a:endParaRPr lang="en-US" dirty="0" smtClean="0"/>
          </a:p>
          <a:p>
            <a:r>
              <a:rPr lang="en-US" sz="2800" dirty="0" smtClean="0"/>
              <a:t>Presented by:</a:t>
            </a:r>
            <a:endParaRPr lang="en-US" sz="2800" dirty="0"/>
          </a:p>
          <a:p>
            <a:r>
              <a:rPr lang="en-US" sz="2800" dirty="0" smtClean="0"/>
              <a:t>Bashar Abu-Jneid</a:t>
            </a:r>
          </a:p>
          <a:p>
            <a:r>
              <a:rPr lang="en-US" sz="2800" dirty="0" smtClean="0"/>
              <a:t>Mujahed Nassar</a:t>
            </a:r>
            <a:endParaRPr lang="en-US" sz="2800" dirty="0"/>
          </a:p>
        </p:txBody>
      </p:sp>
    </p:spTree>
    <p:extLst>
      <p:ext uri="{BB962C8B-B14F-4D97-AF65-F5344CB8AC3E}">
        <p14:creationId xmlns="" xmlns:p14="http://schemas.microsoft.com/office/powerpoint/2010/main" val="7063055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4980" y="659267"/>
            <a:ext cx="8137585" cy="392502"/>
          </a:xfrm>
        </p:spPr>
        <p:txBody>
          <a:bodyPr>
            <a:noAutofit/>
          </a:bodyPr>
          <a:lstStyle/>
          <a:p>
            <a:r>
              <a:rPr lang="en-US" sz="1600" b="1" dirty="0" smtClean="0">
                <a:solidFill>
                  <a:schemeClr val="tx1"/>
                </a:solidFill>
                <a:latin typeface="Times New Roman" pitchFamily="18" charset="0"/>
                <a:cs typeface="Times New Roman" pitchFamily="18" charset="0"/>
              </a:rPr>
              <a:t>Table 5 : Existing Situation for Buses Companies – Current Situation</a:t>
            </a:r>
            <a:r>
              <a:rPr lang="en-US" sz="1600" dirty="0" smtClean="0">
                <a:solidFill>
                  <a:schemeClr val="tx1"/>
                </a:solidFill>
              </a:rPr>
              <a:t/>
            </a:r>
            <a:br>
              <a:rPr lang="en-US" sz="1600" dirty="0" smtClean="0">
                <a:solidFill>
                  <a:schemeClr val="tx1"/>
                </a:solidFill>
              </a:rPr>
            </a:br>
            <a:endParaRPr lang="en-US" sz="1600" dirty="0">
              <a:solidFill>
                <a:schemeClr val="tx1"/>
              </a:solidFill>
            </a:endParaRPr>
          </a:p>
        </p:txBody>
      </p:sp>
      <p:graphicFrame>
        <p:nvGraphicFramePr>
          <p:cNvPr id="6" name="Table 5"/>
          <p:cNvGraphicFramePr>
            <a:graphicFrameLocks noGrp="1"/>
          </p:cNvGraphicFramePr>
          <p:nvPr/>
        </p:nvGraphicFramePr>
        <p:xfrm>
          <a:off x="1278347" y="927618"/>
          <a:ext cx="9661582" cy="3002280"/>
        </p:xfrm>
        <a:graphic>
          <a:graphicData uri="http://schemas.openxmlformats.org/drawingml/2006/table">
            <a:tbl>
              <a:tblPr/>
              <a:tblGrid>
                <a:gridCol w="1380226"/>
                <a:gridCol w="1380226"/>
                <a:gridCol w="1380226"/>
                <a:gridCol w="1380226"/>
                <a:gridCol w="1380226"/>
                <a:gridCol w="1380226"/>
                <a:gridCol w="1380226"/>
              </a:tblGrid>
              <a:tr h="394523">
                <a:tc>
                  <a:txBody>
                    <a:bodyPr/>
                    <a:lstStyle/>
                    <a:p>
                      <a:pPr marL="0" marR="0" algn="ctr">
                        <a:lnSpc>
                          <a:spcPct val="150000"/>
                        </a:lnSpc>
                        <a:spcBef>
                          <a:spcPts val="600"/>
                        </a:spcBef>
                        <a:spcAft>
                          <a:spcPts val="600"/>
                        </a:spcAft>
                      </a:pPr>
                      <a:r>
                        <a:rPr lang="en-US" sz="1200" b="1" noProof="0" dirty="0">
                          <a:latin typeface="Times New Roman" pitchFamily="18" charset="0"/>
                          <a:ea typeface="Times New Roman"/>
                          <a:cs typeface="Times New Roman" pitchFamily="18" charset="0"/>
                        </a:rPr>
                        <a:t>No.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600"/>
                        </a:spcBef>
                        <a:spcAft>
                          <a:spcPts val="600"/>
                        </a:spcAft>
                      </a:pPr>
                      <a:r>
                        <a:rPr lang="en-US" sz="1200" b="1" noProof="0" dirty="0">
                          <a:latin typeface="Times New Roman" pitchFamily="18" charset="0"/>
                          <a:ea typeface="Times New Roman"/>
                          <a:cs typeface="Times New Roman" pitchFamily="18" charset="0"/>
                        </a:rPr>
                        <a:t>The Company's Name</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marL="0" marR="0" algn="ctr">
                        <a:lnSpc>
                          <a:spcPct val="150000"/>
                        </a:lnSpc>
                        <a:spcBef>
                          <a:spcPts val="600"/>
                        </a:spcBef>
                        <a:spcAft>
                          <a:spcPts val="600"/>
                        </a:spcAft>
                      </a:pPr>
                      <a:r>
                        <a:rPr lang="en-US" sz="1200" b="1" noProof="0" dirty="0">
                          <a:latin typeface="Times New Roman" pitchFamily="18" charset="0"/>
                          <a:ea typeface="Times New Roman"/>
                          <a:cs typeface="Times New Roman" pitchFamily="18" charset="0"/>
                        </a:rPr>
                        <a:t>No. of Buses</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a:txBody>
                    <a:bodyPr/>
                    <a:lstStyle/>
                    <a:p>
                      <a:pPr marL="0" marR="0" algn="ctr">
                        <a:lnSpc>
                          <a:spcPct val="150000"/>
                        </a:lnSpc>
                        <a:spcBef>
                          <a:spcPts val="600"/>
                        </a:spcBef>
                        <a:spcAft>
                          <a:spcPts val="600"/>
                        </a:spcAft>
                      </a:pPr>
                      <a:r>
                        <a:rPr lang="en-US" sz="1200" b="1" noProof="0">
                          <a:latin typeface="Times New Roman" pitchFamily="18" charset="0"/>
                          <a:ea typeface="Times New Roman"/>
                          <a:cs typeface="Times New Roman" pitchFamily="18" charset="0"/>
                        </a:rPr>
                        <a:t>Routes Name</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600"/>
                        </a:spcBef>
                        <a:spcAft>
                          <a:spcPts val="600"/>
                        </a:spcAft>
                      </a:pPr>
                      <a:r>
                        <a:rPr lang="en-US" sz="1200" b="1" noProof="0" smtClean="0">
                          <a:latin typeface="Times New Roman" pitchFamily="18" charset="0"/>
                          <a:ea typeface="Times New Roman"/>
                          <a:cs typeface="Times New Roman" pitchFamily="18" charset="0"/>
                        </a:rPr>
                        <a:t>No. of Trips / Daily</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600"/>
                        </a:spcBef>
                        <a:spcAft>
                          <a:spcPts val="0"/>
                        </a:spcAft>
                      </a:pPr>
                      <a:r>
                        <a:rPr lang="en-US" sz="1200" b="1" noProof="0" dirty="0" smtClean="0">
                          <a:latin typeface="Times New Roman" pitchFamily="18" charset="0"/>
                          <a:ea typeface="Times New Roman"/>
                          <a:cs typeface="Times New Roman" pitchFamily="18" charset="0"/>
                        </a:rPr>
                        <a:t>Trip Time / Trip</a:t>
                      </a:r>
                      <a:endParaRPr lang="en-US" sz="1200" noProof="0" dirty="0" smtClean="0">
                        <a:latin typeface="Times New Roman" pitchFamily="18" charset="0"/>
                        <a:ea typeface="Times New Roman"/>
                        <a:cs typeface="Times New Roman" pitchFamily="18" charset="0"/>
                      </a:endParaRPr>
                    </a:p>
                    <a:p>
                      <a:pPr marL="0" marR="0" algn="ctr">
                        <a:lnSpc>
                          <a:spcPct val="150000"/>
                        </a:lnSpc>
                        <a:spcBef>
                          <a:spcPts val="600"/>
                        </a:spcBef>
                        <a:spcAft>
                          <a:spcPts val="600"/>
                        </a:spcAft>
                      </a:pPr>
                      <a:r>
                        <a:rPr lang="en-US" sz="1200" b="1" noProof="0" dirty="0" smtClean="0">
                          <a:latin typeface="Times New Roman" pitchFamily="18" charset="0"/>
                          <a:ea typeface="Times New Roman"/>
                          <a:cs typeface="Times New Roman" pitchFamily="18" charset="0"/>
                        </a:rPr>
                        <a:t>(Min)</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772222">
                <a:tc rowSpan="2">
                  <a:txBody>
                    <a:bodyPr/>
                    <a:lstStyle/>
                    <a:p>
                      <a:pPr marL="0" marR="0" algn="ctr">
                        <a:lnSpc>
                          <a:spcPct val="150000"/>
                        </a:lnSpc>
                        <a:spcBef>
                          <a:spcPts val="600"/>
                        </a:spcBef>
                        <a:spcAft>
                          <a:spcPts val="600"/>
                        </a:spcAft>
                      </a:pPr>
                      <a:r>
                        <a:rPr lang="en-US" sz="1200" noProof="0">
                          <a:solidFill>
                            <a:srgbClr val="000000"/>
                          </a:solidFill>
                          <a:latin typeface="Times New Roman" pitchFamily="18" charset="0"/>
                          <a:ea typeface="Times New Roman"/>
                          <a:cs typeface="Times New Roman" pitchFamily="18" charset="0"/>
                        </a:rPr>
                        <a:t>1</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Al-Tamimi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smtClean="0">
                          <a:latin typeface="Times New Roman" pitchFamily="18" charset="0"/>
                          <a:ea typeface="Times New Roman"/>
                          <a:cs typeface="Times New Roman" pitchFamily="18" charset="0"/>
                        </a:rPr>
                        <a:t>27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1200"/>
                        </a:spcBef>
                        <a:spcAft>
                          <a:spcPts val="1200"/>
                        </a:spcAft>
                      </a:pPr>
                      <a:r>
                        <a:rPr lang="en-US" sz="1200" noProof="0" smtClean="0">
                          <a:latin typeface="Times New Roman" pitchFamily="18" charset="0"/>
                          <a:ea typeface="Times New Roman"/>
                          <a:cs typeface="Times New Roman" pitchFamily="18" charset="0"/>
                        </a:rPr>
                        <a:t>15 (Normal Bus)</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Rafeedia</a:t>
                      </a:r>
                    </a:p>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Al-Makhfiah</a:t>
                      </a:r>
                    </a:p>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Al-Quds Open University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smtClean="0">
                          <a:latin typeface="Times New Roman" pitchFamily="18" charset="0"/>
                          <a:ea typeface="Times New Roman"/>
                          <a:cs typeface="Times New Roman" pitchFamily="18" charset="0"/>
                        </a:rPr>
                        <a:t>Rafeedia(10-12)</a:t>
                      </a:r>
                    </a:p>
                    <a:p>
                      <a:pPr marL="0" marR="0" algn="ctr">
                        <a:lnSpc>
                          <a:spcPct val="150000"/>
                        </a:lnSpc>
                        <a:spcBef>
                          <a:spcPts val="600"/>
                        </a:spcBef>
                        <a:spcAft>
                          <a:spcPts val="600"/>
                        </a:spcAft>
                      </a:pPr>
                      <a:r>
                        <a:rPr lang="en-US" sz="1200" noProof="0" smtClean="0">
                          <a:latin typeface="Times New Roman" pitchFamily="18" charset="0"/>
                          <a:ea typeface="Times New Roman"/>
                          <a:cs typeface="Times New Roman" pitchFamily="18" charset="0"/>
                        </a:rPr>
                        <a:t>Al-Makhfiah(12-15)</a:t>
                      </a:r>
                    </a:p>
                    <a:p>
                      <a:pPr marL="0" marR="0" algn="ctr">
                        <a:lnSpc>
                          <a:spcPct val="150000"/>
                        </a:lnSpc>
                        <a:spcBef>
                          <a:spcPts val="600"/>
                        </a:spcBef>
                        <a:spcAft>
                          <a:spcPts val="600"/>
                        </a:spcAft>
                      </a:pPr>
                      <a:r>
                        <a:rPr lang="en-US" sz="1200" noProof="0" smtClean="0">
                          <a:latin typeface="Times New Roman" pitchFamily="18" charset="0"/>
                          <a:ea typeface="Times New Roman"/>
                          <a:cs typeface="Times New Roman" pitchFamily="18" charset="0"/>
                        </a:rPr>
                        <a:t>Al-Quds Open University (18-20)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lnSpc>
                          <a:spcPct val="150000"/>
                        </a:lnSpc>
                        <a:spcBef>
                          <a:spcPts val="600"/>
                        </a:spcBef>
                        <a:spcAft>
                          <a:spcPts val="600"/>
                        </a:spcAft>
                      </a:pPr>
                      <a:r>
                        <a:rPr lang="en-US" sz="1200" noProof="0">
                          <a:latin typeface="Times New Roman" pitchFamily="18" charset="0"/>
                          <a:ea typeface="Times New Roman"/>
                          <a:cs typeface="Times New Roman" pitchFamily="18" charset="0"/>
                        </a:rPr>
                        <a:t>12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5585">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50000"/>
                        </a:lnSpc>
                        <a:spcBef>
                          <a:spcPts val="1200"/>
                        </a:spcBef>
                        <a:spcAft>
                          <a:spcPts val="1200"/>
                        </a:spcAft>
                      </a:pPr>
                      <a:r>
                        <a:rPr lang="en-US" sz="1200" noProof="0" dirty="0" smtClean="0">
                          <a:latin typeface="Times New Roman" pitchFamily="18" charset="0"/>
                          <a:ea typeface="Times New Roman"/>
                          <a:cs typeface="Times New Roman" pitchFamily="18" charset="0"/>
                        </a:rPr>
                        <a:t>12 ( Small Bus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r>
              <a:tr h="332482">
                <a:tc rowSpan="2">
                  <a:txBody>
                    <a:bodyPr/>
                    <a:lstStyle/>
                    <a:p>
                      <a:pPr marL="0" marR="0" algn="ctr">
                        <a:lnSpc>
                          <a:spcPct val="150000"/>
                        </a:lnSpc>
                        <a:spcBef>
                          <a:spcPts val="600"/>
                        </a:spcBef>
                        <a:spcAft>
                          <a:spcPts val="600"/>
                        </a:spcAft>
                      </a:pPr>
                      <a:r>
                        <a:rPr lang="en-US" sz="1200" noProof="0">
                          <a:solidFill>
                            <a:srgbClr val="000000"/>
                          </a:solidFill>
                          <a:latin typeface="Times New Roman" pitchFamily="18" charset="0"/>
                          <a:ea typeface="Times New Roman"/>
                          <a:cs typeface="Times New Roman" pitchFamily="18" charset="0"/>
                        </a:rPr>
                        <a:t>2</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50000"/>
                        </a:lnSpc>
                        <a:spcBef>
                          <a:spcPts val="600"/>
                        </a:spcBef>
                        <a:spcAft>
                          <a:spcPts val="600"/>
                        </a:spcAft>
                      </a:pPr>
                      <a:r>
                        <a:rPr lang="en-US" sz="1200" noProof="0" dirty="0" smtClean="0">
                          <a:latin typeface="Times New Roman" pitchFamily="18" charset="0"/>
                          <a:ea typeface="Times New Roman"/>
                          <a:cs typeface="Times New Roman" pitchFamily="18" charset="0"/>
                        </a:rPr>
                        <a:t>Al- </a:t>
                      </a:r>
                      <a:r>
                        <a:rPr lang="en-US" sz="1200" noProof="0" dirty="0" err="1" smtClean="0">
                          <a:latin typeface="Times New Roman" pitchFamily="18" charset="0"/>
                          <a:ea typeface="Times New Roman"/>
                          <a:cs typeface="Times New Roman" pitchFamily="18" charset="0"/>
                        </a:rPr>
                        <a:t>Waleed</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1">
                        <a:lnSpc>
                          <a:spcPct val="150000"/>
                        </a:lnSpc>
                        <a:spcBef>
                          <a:spcPts val="600"/>
                        </a:spcBef>
                        <a:spcAft>
                          <a:spcPts val="600"/>
                        </a:spcAft>
                      </a:pPr>
                      <a:r>
                        <a:rPr lang="en-US" sz="1200" noProof="0" dirty="0" smtClean="0">
                          <a:latin typeface="Times New Roman" pitchFamily="18" charset="0"/>
                          <a:ea typeface="Times New Roman"/>
                          <a:cs typeface="Times New Roman" pitchFamily="18" charset="0"/>
                        </a:rPr>
                        <a:t>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1200"/>
                        </a:spcBef>
                        <a:spcAft>
                          <a:spcPts val="1200"/>
                        </a:spcAft>
                      </a:pPr>
                      <a:r>
                        <a:rPr lang="en-US" sz="1200" noProof="0">
                          <a:latin typeface="Times New Roman" pitchFamily="18" charset="0"/>
                          <a:ea typeface="Times New Roman"/>
                          <a:cs typeface="Times New Roman" pitchFamily="18" charset="0"/>
                        </a:rPr>
                        <a:t>4 ( Normal Bus)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Askar</a:t>
                      </a:r>
                    </a:p>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Balata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Askar( 10 )</a:t>
                      </a:r>
                    </a:p>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Balata( 8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600"/>
                        </a:spcBef>
                        <a:spcAft>
                          <a:spcPts val="600"/>
                        </a:spcAft>
                      </a:pPr>
                      <a:r>
                        <a:rPr lang="en-US" sz="1200" noProof="0">
                          <a:latin typeface="Times New Roman" pitchFamily="18" charset="0"/>
                          <a:ea typeface="Times New Roman"/>
                          <a:cs typeface="Times New Roman" pitchFamily="18" charset="0"/>
                        </a:rPr>
                        <a:t>40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86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rtl="0">
                        <a:lnSpc>
                          <a:spcPct val="150000"/>
                        </a:lnSpc>
                        <a:spcBef>
                          <a:spcPts val="1200"/>
                        </a:spcBef>
                        <a:spcAft>
                          <a:spcPts val="1200"/>
                        </a:spcAft>
                      </a:pPr>
                      <a:r>
                        <a:rPr lang="en-US" sz="1200" noProof="0" dirty="0">
                          <a:latin typeface="Times New Roman" pitchFamily="18" charset="0"/>
                          <a:ea typeface="Times New Roman"/>
                          <a:cs typeface="Times New Roman" pitchFamily="18" charset="0"/>
                        </a:rPr>
                        <a:t>2  ( Small Bus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graphicFrame>
        <p:nvGraphicFramePr>
          <p:cNvPr id="7" name="Table 6"/>
          <p:cNvGraphicFramePr>
            <a:graphicFrameLocks noGrp="1"/>
          </p:cNvGraphicFramePr>
          <p:nvPr/>
        </p:nvGraphicFramePr>
        <p:xfrm>
          <a:off x="1368215" y="4178461"/>
          <a:ext cx="9604047" cy="2380090"/>
        </p:xfrm>
        <a:graphic>
          <a:graphicData uri="http://schemas.openxmlformats.org/drawingml/2006/table">
            <a:tbl>
              <a:tblPr/>
              <a:tblGrid>
                <a:gridCol w="1198798"/>
                <a:gridCol w="1198798"/>
                <a:gridCol w="1618298"/>
                <a:gridCol w="1434147"/>
                <a:gridCol w="1198798"/>
                <a:gridCol w="1198798"/>
                <a:gridCol w="1756410"/>
              </a:tblGrid>
              <a:tr h="690178">
                <a:tc>
                  <a:txBody>
                    <a:bodyPr/>
                    <a:lstStyle/>
                    <a:p>
                      <a:pPr marL="0" marR="0" algn="ctr">
                        <a:lnSpc>
                          <a:spcPct val="115000"/>
                        </a:lnSpc>
                        <a:spcBef>
                          <a:spcPts val="0"/>
                        </a:spcBef>
                        <a:spcAft>
                          <a:spcPts val="600"/>
                        </a:spcAft>
                      </a:pPr>
                      <a:r>
                        <a:rPr lang="en-US" sz="1200" b="1" noProof="0" dirty="0">
                          <a:latin typeface="Times New Roman" pitchFamily="18" charset="0"/>
                          <a:ea typeface="Times New Roman"/>
                          <a:cs typeface="Times New Roman" pitchFamily="18" charset="0"/>
                        </a:rPr>
                        <a:t>No.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a:latin typeface="Times New Roman" pitchFamily="18" charset="0"/>
                          <a:ea typeface="Times New Roman"/>
                          <a:cs typeface="Times New Roman" pitchFamily="18" charset="0"/>
                        </a:rPr>
                        <a:t>The Company's Name</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smtClean="0">
                          <a:latin typeface="Times New Roman" pitchFamily="18" charset="0"/>
                          <a:ea typeface="Times New Roman"/>
                          <a:cs typeface="Times New Roman" pitchFamily="18" charset="0"/>
                        </a:rPr>
                        <a:t>License and Insurance/  </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200" b="1" noProof="0" smtClean="0">
                          <a:latin typeface="Times New Roman" pitchFamily="18" charset="0"/>
                          <a:ea typeface="Times New Roman"/>
                          <a:cs typeface="Times New Roman" pitchFamily="18" charset="0"/>
                        </a:rPr>
                        <a:t>   Month  </a:t>
                      </a:r>
                      <a:r>
                        <a:rPr lang="en-US" sz="1200" b="1" noProof="0" smtClean="0">
                          <a:solidFill>
                            <a:srgbClr val="000000"/>
                          </a:solidFill>
                          <a:latin typeface="Times New Roman" pitchFamily="18" charset="0"/>
                          <a:ea typeface="Times New Roman"/>
                          <a:cs typeface="Times New Roman" pitchFamily="18" charset="0"/>
                        </a:rPr>
                        <a:t>( ₪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smtClean="0">
                          <a:latin typeface="Times New Roman" pitchFamily="18" charset="0"/>
                          <a:ea typeface="Times New Roman"/>
                          <a:cs typeface="Times New Roman" pitchFamily="18" charset="0"/>
                        </a:rPr>
                        <a:t>Fuel Cost/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smtClean="0">
                          <a:latin typeface="Times New Roman" pitchFamily="18" charset="0"/>
                          <a:ea typeface="Times New Roman"/>
                          <a:cs typeface="Times New Roman" pitchFamily="18" charset="0"/>
                        </a:rPr>
                        <a:t>Maintenance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smtClean="0">
                          <a:latin typeface="Times New Roman" pitchFamily="18" charset="0"/>
                          <a:ea typeface="Times New Roman"/>
                          <a:cs typeface="Times New Roman" pitchFamily="18" charset="0"/>
                        </a:rPr>
                        <a:t>Fee / Trip</a:t>
                      </a:r>
                      <a:r>
                        <a:rPr lang="en-US" sz="1200" b="1" noProof="0" smtClean="0">
                          <a:solidFill>
                            <a:srgbClr val="000000"/>
                          </a:solidFill>
                          <a:latin typeface="Times New Roman" pitchFamily="18" charset="0"/>
                          <a:ea typeface="Times New Roman"/>
                          <a:cs typeface="Times New Roman" pitchFamily="18" charset="0"/>
                        </a:rPr>
                        <a:t>( ₪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200" b="1" noProof="0" dirty="0" smtClean="0">
                          <a:latin typeface="Times New Roman" pitchFamily="18" charset="0"/>
                          <a:ea typeface="Times New Roman"/>
                          <a:cs typeface="Times New Roman" pitchFamily="18" charset="0"/>
                        </a:rPr>
                        <a:t>Drivers Salary/Month</a:t>
                      </a:r>
                      <a:r>
                        <a:rPr lang="en-US" sz="1200" b="1" noProof="0" dirty="0" smtClean="0">
                          <a:solidFill>
                            <a:srgbClr val="000000"/>
                          </a:solidFill>
                          <a:latin typeface="Times New Roman" pitchFamily="18" charset="0"/>
                          <a:ea typeface="Times New Roman"/>
                          <a:cs typeface="Times New Roman" pitchFamily="18" charset="0"/>
                        </a:rPr>
                        <a:t>( ₪ )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15853">
                <a:tc rowSpan="2">
                  <a:txBody>
                    <a:bodyPr/>
                    <a:lstStyle/>
                    <a:p>
                      <a:pPr marL="0" marR="0" algn="ctr">
                        <a:lnSpc>
                          <a:spcPct val="115000"/>
                        </a:lnSpc>
                        <a:spcBef>
                          <a:spcPts val="0"/>
                        </a:spcBef>
                        <a:spcAft>
                          <a:spcPts val="600"/>
                        </a:spcAft>
                      </a:pPr>
                      <a:r>
                        <a:rPr lang="en-US" sz="1200" noProof="0">
                          <a:solidFill>
                            <a:srgbClr val="000000"/>
                          </a:solidFill>
                          <a:latin typeface="Times New Roman" pitchFamily="18" charset="0"/>
                          <a:ea typeface="Times New Roman"/>
                          <a:cs typeface="Times New Roman" pitchFamily="18" charset="0"/>
                        </a:rPr>
                        <a:t>1</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15000"/>
                        </a:lnSpc>
                        <a:spcBef>
                          <a:spcPts val="0"/>
                        </a:spcBef>
                        <a:spcAft>
                          <a:spcPts val="600"/>
                        </a:spcAft>
                      </a:pPr>
                      <a:r>
                        <a:rPr lang="en-US" sz="1200" noProof="0">
                          <a:latin typeface="Times New Roman" pitchFamily="18" charset="0"/>
                          <a:ea typeface="Times New Roman"/>
                          <a:cs typeface="Times New Roman" pitchFamily="18" charset="0"/>
                        </a:rPr>
                        <a:t>Al-Tamimi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200"/>
                        </a:spcBef>
                        <a:spcAft>
                          <a:spcPts val="600"/>
                        </a:spcAft>
                      </a:pPr>
                      <a:r>
                        <a:rPr lang="en-US" sz="1200" noProof="0">
                          <a:latin typeface="Times New Roman" pitchFamily="18" charset="0"/>
                          <a:ea typeface="Times New Roman"/>
                          <a:cs typeface="Times New Roman" pitchFamily="18" charset="0"/>
                        </a:rPr>
                        <a:t>1100  ( Normal Bus)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200"/>
                        </a:spcBef>
                        <a:spcAft>
                          <a:spcPts val="600"/>
                        </a:spcAft>
                      </a:pPr>
                      <a:r>
                        <a:rPr lang="en-US" sz="1200" noProof="0" smtClean="0">
                          <a:latin typeface="Times New Roman" pitchFamily="18" charset="0"/>
                          <a:ea typeface="Times New Roman"/>
                          <a:cs typeface="Times New Roman" pitchFamily="18" charset="0"/>
                        </a:rPr>
                        <a:t>  18900( Normal Bus)</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(1000-2000)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600"/>
                        </a:spcAft>
                      </a:pPr>
                      <a:r>
                        <a:rPr lang="en-US" sz="1200" noProof="0" dirty="0" smtClean="0">
                          <a:latin typeface="Times New Roman" pitchFamily="18" charset="0"/>
                          <a:ea typeface="Times New Roman"/>
                          <a:cs typeface="Times New Roman" pitchFamily="18" charset="0"/>
                        </a:rPr>
                        <a:t>(2- 2.5 )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600"/>
                        </a:spcAft>
                      </a:pPr>
                      <a:r>
                        <a:rPr lang="en-US" sz="1200" noProof="0" dirty="0">
                          <a:latin typeface="Times New Roman" pitchFamily="18" charset="0"/>
                          <a:ea typeface="Times New Roman"/>
                          <a:cs typeface="Times New Roman" pitchFamily="18" charset="0"/>
                        </a:rPr>
                        <a:t>2500</a:t>
                      </a:r>
                    </a:p>
                    <a:p>
                      <a:pPr marL="0" marR="0" algn="ctr">
                        <a:lnSpc>
                          <a:spcPct val="115000"/>
                        </a:lnSpc>
                        <a:spcBef>
                          <a:spcPts val="0"/>
                        </a:spcBef>
                        <a:spcAft>
                          <a:spcPts val="600"/>
                        </a:spcAft>
                      </a:pPr>
                      <a:r>
                        <a:rPr lang="en-US" sz="1200" noProof="0" dirty="0">
                          <a:latin typeface="Times New Roman" pitchFamily="18" charset="0"/>
                          <a:ea typeface="Times New Roman"/>
                          <a:cs typeface="Times New Roman" pitchFamily="18" charset="0"/>
                        </a:rPr>
                        <a:t>Plus Percentage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853">
                <a:tc vMerge="1">
                  <a:txBody>
                    <a:bodyPr/>
                    <a:lstStyle/>
                    <a:p>
                      <a:endParaRPr lang="en-US"/>
                    </a:p>
                  </a:txBody>
                  <a:tcPr/>
                </a:tc>
                <a:tc vMerge="1">
                  <a:txBody>
                    <a:bodyPr/>
                    <a:lstStyle/>
                    <a:p>
                      <a:endParaRPr lang="en-US"/>
                    </a:p>
                  </a:txBody>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600 </a:t>
                      </a:r>
                      <a:r>
                        <a:rPr lang="en-US" sz="1200" noProof="0">
                          <a:solidFill>
                            <a:srgbClr val="1D2129"/>
                          </a:solidFill>
                          <a:latin typeface="Times New Roman" pitchFamily="18" charset="0"/>
                          <a:ea typeface="Times New Roman"/>
                          <a:cs typeface="Times New Roman" pitchFamily="18" charset="0"/>
                        </a:rPr>
                        <a:t> </a:t>
                      </a:r>
                      <a:r>
                        <a:rPr lang="en-US" sz="1200" noProof="0">
                          <a:latin typeface="Times New Roman" pitchFamily="18" charset="0"/>
                          <a:ea typeface="Times New Roman"/>
                          <a:cs typeface="Times New Roman" pitchFamily="18" charset="0"/>
                        </a:rPr>
                        <a:t>( Small Bus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200"/>
                        </a:spcBef>
                        <a:spcAft>
                          <a:spcPts val="600"/>
                        </a:spcAft>
                      </a:pPr>
                      <a:r>
                        <a:rPr lang="en-US" sz="1200" noProof="0" smtClean="0">
                          <a:latin typeface="Times New Roman" pitchFamily="18" charset="0"/>
                          <a:ea typeface="Times New Roman"/>
                          <a:cs typeface="Times New Roman" pitchFamily="18" charset="0"/>
                        </a:rPr>
                        <a:t>  8300( Small Bus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(1000-2000)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415853">
                <a:tc rowSpan="2">
                  <a:txBody>
                    <a:bodyPr/>
                    <a:lstStyle/>
                    <a:p>
                      <a:pPr marL="0" marR="0" algn="ctr">
                        <a:lnSpc>
                          <a:spcPct val="115000"/>
                        </a:lnSpc>
                        <a:spcBef>
                          <a:spcPts val="0"/>
                        </a:spcBef>
                        <a:spcAft>
                          <a:spcPts val="600"/>
                        </a:spcAft>
                      </a:pPr>
                      <a:r>
                        <a:rPr lang="en-US" sz="1200" noProof="0">
                          <a:solidFill>
                            <a:srgbClr val="000000"/>
                          </a:solidFill>
                          <a:latin typeface="Times New Roman" pitchFamily="18" charset="0"/>
                          <a:ea typeface="Times New Roman"/>
                          <a:cs typeface="Times New Roman" pitchFamily="18" charset="0"/>
                        </a:rPr>
                        <a:t>2</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15000"/>
                        </a:lnSpc>
                        <a:spcBef>
                          <a:spcPts val="0"/>
                        </a:spcBef>
                        <a:spcAft>
                          <a:spcPts val="600"/>
                        </a:spcAft>
                      </a:pPr>
                      <a:r>
                        <a:rPr lang="en-US" sz="1200" noProof="0" smtClean="0">
                          <a:latin typeface="Times New Roman" pitchFamily="18" charset="0"/>
                          <a:ea typeface="Times New Roman"/>
                          <a:cs typeface="Times New Roman" pitchFamily="18" charset="0"/>
                        </a:rPr>
                        <a:t>Al- Waleed</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1100 ( Normal Bus)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200"/>
                        </a:spcBef>
                        <a:spcAft>
                          <a:spcPts val="600"/>
                        </a:spcAft>
                      </a:pPr>
                      <a:r>
                        <a:rPr lang="en-US" sz="1200" noProof="0" smtClean="0">
                          <a:latin typeface="Times New Roman" pitchFamily="18" charset="0"/>
                          <a:ea typeface="Times New Roman"/>
                          <a:cs typeface="Times New Roman" pitchFamily="18" charset="0"/>
                        </a:rPr>
                        <a:t>  9100   ( Normal Bus)</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(1000-2000)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lnSpc>
                          <a:spcPct val="115000"/>
                        </a:lnSpc>
                        <a:spcBef>
                          <a:spcPts val="0"/>
                        </a:spcBef>
                        <a:spcAft>
                          <a:spcPts val="600"/>
                        </a:spcAft>
                      </a:pPr>
                      <a:r>
                        <a:rPr lang="en-US" sz="1200" noProof="0">
                          <a:latin typeface="Times New Roman" pitchFamily="18" charset="0"/>
                          <a:ea typeface="Times New Roman"/>
                          <a:cs typeface="Times New Roman"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600"/>
                        </a:spcAft>
                      </a:pPr>
                      <a:r>
                        <a:rPr lang="en-US" sz="1200" noProof="0">
                          <a:latin typeface="Times New Roman" pitchFamily="18" charset="0"/>
                          <a:ea typeface="Times New Roman"/>
                          <a:cs typeface="Times New Roman" pitchFamily="18" charset="0"/>
                        </a:rPr>
                        <a:t>2600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853">
                <a:tc vMerge="1">
                  <a:txBody>
                    <a:bodyPr/>
                    <a:lstStyle/>
                    <a:p>
                      <a:endParaRPr lang="en-US"/>
                    </a:p>
                  </a:txBody>
                  <a:tcPr/>
                </a:tc>
                <a:tc vMerge="1">
                  <a:txBody>
                    <a:bodyPr/>
                    <a:lstStyle/>
                    <a:p>
                      <a:endParaRPr lang="en-US"/>
                    </a:p>
                  </a:txBody>
                  <a:tcPr/>
                </a:tc>
                <a:tc>
                  <a:txBody>
                    <a:bodyPr/>
                    <a:lstStyle/>
                    <a:p>
                      <a:pPr marL="0" marR="0" algn="ctr">
                        <a:lnSpc>
                          <a:spcPct val="115000"/>
                        </a:lnSpc>
                        <a:spcBef>
                          <a:spcPts val="200"/>
                        </a:spcBef>
                        <a:spcAft>
                          <a:spcPts val="600"/>
                        </a:spcAft>
                      </a:pPr>
                      <a:r>
                        <a:rPr lang="en-US" sz="1200" noProof="0">
                          <a:latin typeface="Times New Roman" pitchFamily="18" charset="0"/>
                          <a:ea typeface="Times New Roman"/>
                          <a:cs typeface="Times New Roman" pitchFamily="18" charset="0"/>
                        </a:rPr>
                        <a:t>600  ( Small Bus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smtClean="0">
                          <a:latin typeface="Times New Roman" pitchFamily="18" charset="0"/>
                          <a:ea typeface="Times New Roman"/>
                          <a:cs typeface="Times New Roman" pitchFamily="18" charset="0"/>
                        </a:rPr>
                        <a:t>5000   ( Small Bus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200"/>
                        </a:spcBef>
                        <a:spcAft>
                          <a:spcPts val="600"/>
                        </a:spcAft>
                      </a:pPr>
                      <a:r>
                        <a:rPr lang="en-US" sz="1200" noProof="0" dirty="0">
                          <a:latin typeface="Times New Roman" pitchFamily="18" charset="0"/>
                          <a:ea typeface="Times New Roman"/>
                          <a:cs typeface="Times New Roman" pitchFamily="18" charset="0"/>
                        </a:rPr>
                        <a:t>(1000-2000)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bl>
          </a:graphicData>
        </a:graphic>
      </p:graphicFrame>
      <p:sp>
        <p:nvSpPr>
          <p:cNvPr id="41986" name="Rectangle 2"/>
          <p:cNvSpPr>
            <a:spLocks noChangeArrowheads="1"/>
          </p:cNvSpPr>
          <p:nvPr/>
        </p:nvSpPr>
        <p:spPr bwMode="auto">
          <a:xfrm>
            <a:off x="2521643" y="3852938"/>
            <a:ext cx="7496355"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6 : Expenses</a:t>
            </a:r>
            <a:r>
              <a:rPr kumimoji="0" lang="en-US"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and Income for Buses Routes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Current Situation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017" y="584995"/>
            <a:ext cx="8353245" cy="1039483"/>
          </a:xfrm>
        </p:spPr>
        <p:txBody>
          <a:bodyPr>
            <a:normAutofit/>
          </a:bodyPr>
          <a:lstStyle/>
          <a:p>
            <a:pPr algn="ctr"/>
            <a:r>
              <a:rPr lang="en-GB" sz="1400" b="1" dirty="0" smtClean="0">
                <a:solidFill>
                  <a:schemeClr val="tx1"/>
                </a:solidFill>
                <a:latin typeface="Times New Roman" pitchFamily="18" charset="0"/>
                <a:cs typeface="Times New Roman" pitchFamily="18" charset="0"/>
              </a:rPr>
              <a:t>Table 7 : Costs Considered in The Depreciation of The Buses</a:t>
            </a:r>
            <a:r>
              <a:rPr lang="en-US" sz="1400" dirty="0" smtClean="0">
                <a:latin typeface="Times New Roman" pitchFamily="18" charset="0"/>
                <a:cs typeface="Times New Roman" pitchFamily="18" charset="0"/>
              </a:rPr>
              <a:t/>
            </a:r>
            <a:br>
              <a:rPr lang="en-US" sz="1400" dirty="0" smtClean="0">
                <a:latin typeface="Times New Roman" pitchFamily="18" charset="0"/>
                <a:cs typeface="Times New Roman" pitchFamily="18" charset="0"/>
              </a:rPr>
            </a:br>
            <a:endParaRPr lang="en-US" sz="1400" dirty="0">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3321661" y="1164319"/>
          <a:ext cx="5855816" cy="1166292"/>
        </p:xfrm>
        <a:graphic>
          <a:graphicData uri="http://schemas.openxmlformats.org/drawingml/2006/table">
            <a:tbl>
              <a:tblPr>
                <a:tableStyleId>{284E427A-3D55-4303-BF80-6455036E1DE7}</a:tableStyleId>
              </a:tblPr>
              <a:tblGrid>
                <a:gridCol w="1463637"/>
                <a:gridCol w="1463637"/>
                <a:gridCol w="1464271"/>
                <a:gridCol w="1464271"/>
              </a:tblGrid>
              <a:tr h="388764">
                <a:tc>
                  <a:txBody>
                    <a:bodyPr/>
                    <a:lstStyle/>
                    <a:p>
                      <a:pPr marL="0" marR="0">
                        <a:lnSpc>
                          <a:spcPct val="150000"/>
                        </a:lnSpc>
                        <a:spcBef>
                          <a:spcPts val="0"/>
                        </a:spcBef>
                        <a:spcAft>
                          <a:spcPts val="0"/>
                        </a:spcAft>
                      </a:pPr>
                      <a:endParaRPr lang="en-US" sz="1400" dirty="0">
                        <a:solidFill>
                          <a:srgbClr val="FFFFFF"/>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solidFill>
                            <a:schemeClr val="tx1"/>
                          </a:solidFill>
                          <a:latin typeface="Times New Roman" pitchFamily="18" charset="0"/>
                          <a:cs typeface="Times New Roman" pitchFamily="18" charset="0"/>
                        </a:rPr>
                        <a:t>P (NIS)</a:t>
                      </a:r>
                      <a:endParaRPr lang="en-US" sz="14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solidFill>
                            <a:schemeClr val="tx1"/>
                          </a:solidFill>
                          <a:latin typeface="Times New Roman" pitchFamily="18" charset="0"/>
                          <a:cs typeface="Times New Roman" pitchFamily="18" charset="0"/>
                        </a:rPr>
                        <a:t>N (years)</a:t>
                      </a:r>
                      <a:endParaRPr lang="en-US" sz="1400"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solidFill>
                            <a:schemeClr val="tx1"/>
                          </a:solidFill>
                          <a:latin typeface="Times New Roman" pitchFamily="18" charset="0"/>
                          <a:cs typeface="Times New Roman" pitchFamily="18" charset="0"/>
                        </a:rPr>
                        <a:t>F (NIS)</a:t>
                      </a:r>
                      <a:endParaRPr lang="en-US" sz="1400" dirty="0">
                        <a:solidFill>
                          <a:schemeClr val="tx1"/>
                        </a:solidFill>
                        <a:latin typeface="Times New Roman" pitchFamily="18" charset="0"/>
                        <a:ea typeface="Times New Roman"/>
                        <a:cs typeface="Times New Roman" pitchFamily="18" charset="0"/>
                      </a:endParaRPr>
                    </a:p>
                  </a:txBody>
                  <a:tcPr marL="68580" marR="68580" marT="0" marB="0"/>
                </a:tc>
              </a:tr>
              <a:tr h="388764">
                <a:tc>
                  <a:txBody>
                    <a:bodyPr/>
                    <a:lstStyle/>
                    <a:p>
                      <a:pPr marL="0" marR="0" algn="ctr">
                        <a:lnSpc>
                          <a:spcPct val="115000"/>
                        </a:lnSpc>
                        <a:spcBef>
                          <a:spcPts val="400"/>
                        </a:spcBef>
                        <a:spcAft>
                          <a:spcPts val="0"/>
                        </a:spcAft>
                      </a:pPr>
                      <a:r>
                        <a:rPr lang="en-US" sz="1400">
                          <a:latin typeface="Times New Roman" pitchFamily="18" charset="0"/>
                          <a:cs typeface="Times New Roman" pitchFamily="18" charset="0"/>
                        </a:rPr>
                        <a:t>Normal Bus</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150,000</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19</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10,000</a:t>
                      </a:r>
                      <a:endParaRPr lang="en-US" sz="1400" dirty="0">
                        <a:latin typeface="Times New Roman" pitchFamily="18" charset="0"/>
                        <a:ea typeface="Times New Roman"/>
                        <a:cs typeface="Times New Roman" pitchFamily="18" charset="0"/>
                      </a:endParaRPr>
                    </a:p>
                  </a:txBody>
                  <a:tcPr marL="68580" marR="68580" marT="0" marB="0"/>
                </a:tc>
              </a:tr>
              <a:tr h="388764">
                <a:tc>
                  <a:txBody>
                    <a:bodyPr/>
                    <a:lstStyle/>
                    <a:p>
                      <a:pPr marL="0" marR="0" algn="ctr">
                        <a:lnSpc>
                          <a:spcPct val="115000"/>
                        </a:lnSpc>
                        <a:spcBef>
                          <a:spcPts val="400"/>
                        </a:spcBef>
                        <a:spcAft>
                          <a:spcPts val="0"/>
                        </a:spcAft>
                      </a:pPr>
                      <a:r>
                        <a:rPr lang="en-US" sz="1400" dirty="0">
                          <a:latin typeface="Times New Roman" pitchFamily="18" charset="0"/>
                          <a:cs typeface="Times New Roman" pitchFamily="18" charset="0"/>
                        </a:rPr>
                        <a:t>Small Bus</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70,000</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19</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5000</a:t>
                      </a:r>
                      <a:endParaRPr lang="en-US" sz="1400" dirty="0">
                        <a:latin typeface="Times New Roman" pitchFamily="18" charset="0"/>
                        <a:ea typeface="Times New Roman"/>
                        <a:cs typeface="Times New Roman" pitchFamily="18" charset="0"/>
                      </a:endParaRPr>
                    </a:p>
                  </a:txBody>
                  <a:tcPr marL="68580" marR="68580" marT="0" marB="0"/>
                </a:tc>
              </a:tr>
            </a:tbl>
          </a:graphicData>
        </a:graphic>
      </p:graphicFrame>
      <p:graphicFrame>
        <p:nvGraphicFramePr>
          <p:cNvPr id="4" name="Table 3"/>
          <p:cNvGraphicFramePr>
            <a:graphicFrameLocks noGrp="1"/>
          </p:cNvGraphicFramePr>
          <p:nvPr/>
        </p:nvGraphicFramePr>
        <p:xfrm>
          <a:off x="1789708" y="3168623"/>
          <a:ext cx="8893835" cy="3114114"/>
        </p:xfrm>
        <a:graphic>
          <a:graphicData uri="http://schemas.openxmlformats.org/drawingml/2006/table">
            <a:tbl>
              <a:tblPr/>
              <a:tblGrid>
                <a:gridCol w="1778767"/>
                <a:gridCol w="1778767"/>
                <a:gridCol w="1778767"/>
                <a:gridCol w="1778767"/>
                <a:gridCol w="1778767"/>
              </a:tblGrid>
              <a:tr h="674291">
                <a:tc>
                  <a:txBody>
                    <a:bodyPr/>
                    <a:lstStyle/>
                    <a:p>
                      <a:pPr marL="0" marR="0" algn="ctr">
                        <a:lnSpc>
                          <a:spcPct val="115000"/>
                        </a:lnSpc>
                        <a:spcBef>
                          <a:spcPts val="0"/>
                        </a:spcBef>
                        <a:spcAft>
                          <a:spcPts val="600"/>
                        </a:spcAft>
                      </a:pPr>
                      <a:r>
                        <a:rPr lang="en-US" sz="1400" b="1" noProof="0" dirty="0" smtClean="0">
                          <a:latin typeface="Times New Roman" pitchFamily="18" charset="0"/>
                          <a:ea typeface="Times New Roman"/>
                          <a:cs typeface="Times New Roman" pitchFamily="18" charset="0"/>
                        </a:rPr>
                        <a:t>No. of Companies</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400" b="1" noProof="0" smtClean="0">
                          <a:latin typeface="Times New Roman" pitchFamily="18" charset="0"/>
                          <a:ea typeface="Times New Roman"/>
                          <a:cs typeface="Times New Roman" pitchFamily="18" charset="0"/>
                        </a:rPr>
                        <a:t>The Company's Name</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400" b="1" noProof="0" smtClean="0">
                          <a:latin typeface="Times New Roman" pitchFamily="18" charset="0"/>
                          <a:ea typeface="Times New Roman"/>
                          <a:cs typeface="Times New Roman" pitchFamily="18" charset="0"/>
                        </a:rPr>
                        <a:t>Total Income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400" b="1" noProof="0" smtClean="0">
                          <a:latin typeface="Times New Roman" pitchFamily="18" charset="0"/>
                          <a:ea typeface="Times New Roman"/>
                          <a:cs typeface="Times New Roman" pitchFamily="18" charset="0"/>
                        </a:rPr>
                        <a:t>Total Expense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600"/>
                        </a:spcAft>
                      </a:pPr>
                      <a:r>
                        <a:rPr lang="en-US" sz="1400" b="1" noProof="0" smtClean="0">
                          <a:latin typeface="Times New Roman" pitchFamily="18" charset="0"/>
                          <a:ea typeface="Times New Roman"/>
                          <a:cs typeface="Times New Roman" pitchFamily="18" charset="0"/>
                        </a:rPr>
                        <a:t>Profit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6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02046">
                <a:tc rowSpan="2">
                  <a:txBody>
                    <a:bodyPr/>
                    <a:lstStyle/>
                    <a:p>
                      <a:pPr marL="0" marR="0" algn="ctr">
                        <a:lnSpc>
                          <a:spcPct val="115000"/>
                        </a:lnSpc>
                        <a:spcBef>
                          <a:spcPts val="0"/>
                        </a:spcBef>
                        <a:spcAft>
                          <a:spcPts val="600"/>
                        </a:spcAft>
                      </a:pPr>
                      <a:r>
                        <a:rPr lang="en-US" sz="1400" noProof="0" smtClean="0">
                          <a:solidFill>
                            <a:srgbClr val="000000"/>
                          </a:solidFill>
                          <a:latin typeface="Times New Roman" pitchFamily="18" charset="0"/>
                          <a:ea typeface="Times New Roman"/>
                          <a:cs typeface="Times New Roman" pitchFamily="18" charset="0"/>
                        </a:rPr>
                        <a:t>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Al-Tamimi</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35,500 ( Normal Bus)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24,000 ( Normal Bus)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10,557 ( Normal Bus)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865">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15,600 ( Small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12,900 ( Small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2259 ( Small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2046">
                <a:tc rowSpan="2">
                  <a:txBody>
                    <a:bodyPr/>
                    <a:lstStyle/>
                    <a:p>
                      <a:pPr marL="0" marR="0" algn="ctr">
                        <a:lnSpc>
                          <a:spcPct val="115000"/>
                        </a:lnSpc>
                        <a:spcBef>
                          <a:spcPts val="0"/>
                        </a:spcBef>
                        <a:spcAft>
                          <a:spcPts val="600"/>
                        </a:spcAft>
                      </a:pPr>
                      <a:r>
                        <a:rPr lang="en-US" sz="1400" noProof="0" smtClean="0">
                          <a:solidFill>
                            <a:srgbClr val="000000"/>
                          </a:solidFill>
                          <a:latin typeface="Times New Roman" pitchFamily="18" charset="0"/>
                          <a:ea typeface="Times New Roman"/>
                          <a:cs typeface="Times New Roman" pitchFamily="18" charset="0"/>
                        </a:rPr>
                        <a:t>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rowSpan="2">
                  <a:txBody>
                    <a:bodyPr/>
                    <a:lstStyle/>
                    <a:p>
                      <a:pPr marL="0" marR="0" algn="ctr">
                        <a:lnSpc>
                          <a:spcPct val="115000"/>
                        </a:lnSpc>
                        <a:spcBef>
                          <a:spcPts val="0"/>
                        </a:spcBef>
                        <a:spcAft>
                          <a:spcPts val="600"/>
                        </a:spcAft>
                      </a:pPr>
                      <a:r>
                        <a:rPr lang="en-US" sz="1400" noProof="0" dirty="0" smtClean="0">
                          <a:latin typeface="Times New Roman" pitchFamily="18" charset="0"/>
                          <a:ea typeface="Times New Roman"/>
                          <a:cs typeface="Times New Roman" pitchFamily="18" charset="0"/>
                        </a:rPr>
                        <a:t>Al- </a:t>
                      </a:r>
                      <a:r>
                        <a:rPr lang="en-US" sz="1400" noProof="0" dirty="0" err="1" smtClean="0">
                          <a:latin typeface="Times New Roman" pitchFamily="18" charset="0"/>
                          <a:ea typeface="Times New Roman"/>
                          <a:cs typeface="Times New Roman" pitchFamily="18" charset="0"/>
                        </a:rPr>
                        <a:t>Waleed</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23,400 (Normal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14,300 ( Normal Bus)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8157 ( Normal Bus)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865">
                <a:tc vMerge="1">
                  <a:txBody>
                    <a:bodyPr/>
                    <a:lstStyle/>
                    <a:p>
                      <a:endParaRPr lang="en-US"/>
                    </a:p>
                  </a:txBody>
                  <a:tcPr/>
                </a:tc>
                <a:tc vMerge="1">
                  <a:txBody>
                    <a:bodyPr/>
                    <a:lstStyle/>
                    <a:p>
                      <a:endParaRPr lang="en-US"/>
                    </a:p>
                  </a:txBody>
                  <a:tcPr/>
                </a:tc>
                <a:tc>
                  <a:txBody>
                    <a:bodyPr/>
                    <a:lstStyle/>
                    <a:p>
                      <a:pPr marL="0" marR="0" algn="ctr" rtl="1">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10,300 ( Small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600"/>
                        </a:spcAft>
                      </a:pPr>
                      <a:r>
                        <a:rPr lang="en-US" sz="1400" noProof="0" smtClean="0">
                          <a:latin typeface="Times New Roman" pitchFamily="18" charset="0"/>
                          <a:ea typeface="Times New Roman"/>
                          <a:cs typeface="Times New Roman" pitchFamily="18" charset="0"/>
                        </a:rPr>
                        <a:t>9,700 ( Small Bus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600"/>
                        </a:spcAft>
                      </a:pPr>
                      <a:r>
                        <a:rPr lang="en-US" sz="1400" noProof="0" dirty="0" smtClean="0">
                          <a:latin typeface="Times New Roman" pitchFamily="18" charset="0"/>
                          <a:ea typeface="Times New Roman"/>
                          <a:cs typeface="Times New Roman" pitchFamily="18" charset="0"/>
                        </a:rPr>
                        <a:t>160 ( Small Bus )</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7" name="Rectangle 1"/>
          <p:cNvSpPr>
            <a:spLocks noChangeArrowheads="1"/>
          </p:cNvSpPr>
          <p:nvPr/>
        </p:nvSpPr>
        <p:spPr bwMode="auto">
          <a:xfrm>
            <a:off x="2476983" y="2777923"/>
            <a:ext cx="7434215"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8: Existing Situation of Income and Expenses Analysis per Company </a:t>
            </a: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Current Situation</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951" y="582283"/>
            <a:ext cx="10972800" cy="1069848"/>
          </a:xfrm>
        </p:spPr>
        <p:txBody>
          <a:bodyPr>
            <a:noAutofit/>
          </a:bodyPr>
          <a:lstStyle/>
          <a:p>
            <a:r>
              <a:rPr lang="en-US" sz="3600" b="1" dirty="0" smtClean="0">
                <a:latin typeface="Times New Roman" pitchFamily="18" charset="0"/>
                <a:cs typeface="Times New Roman" pitchFamily="18" charset="0"/>
              </a:rPr>
              <a:t>The PT Users’ Perception</a:t>
            </a:r>
            <a:br>
              <a:rPr lang="en-US" sz="3600" b="1"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pic>
        <p:nvPicPr>
          <p:cNvPr id="44034" name="Picture 2" descr="D:\مواد فصل ثاني 2018-2019\مشروع التخرج1\استبيان4 (1).jpg"/>
          <p:cNvPicPr>
            <a:picLocks noChangeAspect="1" noChangeArrowheads="1"/>
          </p:cNvPicPr>
          <p:nvPr/>
        </p:nvPicPr>
        <p:blipFill>
          <a:blip r:embed="rId2" cstate="print"/>
          <a:srcRect/>
          <a:stretch>
            <a:fillRect/>
          </a:stretch>
        </p:blipFill>
        <p:spPr bwMode="auto">
          <a:xfrm>
            <a:off x="836763" y="1421329"/>
            <a:ext cx="4300303" cy="5272770"/>
          </a:xfrm>
          <a:prstGeom prst="rect">
            <a:avLst/>
          </a:prstGeom>
          <a:ln>
            <a:noFill/>
          </a:ln>
          <a:effectLst>
            <a:outerShdw blurRad="292100" dist="139700" dir="2700000" algn="tl" rotWithShape="0">
              <a:srgbClr val="333333">
                <a:alpha val="65000"/>
              </a:srgbClr>
            </a:outerShdw>
          </a:effectLst>
        </p:spPr>
      </p:pic>
      <p:pic>
        <p:nvPicPr>
          <p:cNvPr id="4" name="Picture 3" descr="pizap (4)"/>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753279" y="2158581"/>
            <a:ext cx="5619750" cy="3524250"/>
          </a:xfrm>
          <a:prstGeom prst="rect">
            <a:avLst/>
          </a:prstGeom>
          <a:noFill/>
          <a:ln>
            <a:noFill/>
          </a:ln>
          <a:effectLst>
            <a:outerShdw dist="35921" dir="2700000" algn="ctr" rotWithShape="0">
              <a:schemeClr val="tx1">
                <a:lumMod val="100000"/>
                <a:lumOff val="0"/>
              </a:schemeClr>
            </a:outerShdw>
          </a:effectLst>
        </p:spPr>
      </p:pic>
      <p:sp>
        <p:nvSpPr>
          <p:cNvPr id="44035" name="Rectangle 3"/>
          <p:cNvSpPr>
            <a:spLocks noChangeArrowheads="1"/>
          </p:cNvSpPr>
          <p:nvPr/>
        </p:nvSpPr>
        <p:spPr bwMode="auto">
          <a:xfrm>
            <a:off x="5978105" y="5930191"/>
            <a:ext cx="547928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Distribution of Experienced Problems</a:t>
            </a:r>
            <a:endParaRPr kumimoji="0" lang="en-GB"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 y="555171"/>
            <a:ext cx="10972800" cy="1066800"/>
          </a:xfrm>
        </p:spPr>
        <p:txBody>
          <a:bodyPr>
            <a:noAutofit/>
          </a:bodyPr>
          <a:lstStyle/>
          <a:p>
            <a:r>
              <a:rPr lang="en-GB" sz="3200" b="1" dirty="0" smtClean="0">
                <a:solidFill>
                  <a:schemeClr val="accent1">
                    <a:lumMod val="50000"/>
                  </a:schemeClr>
                </a:solidFill>
                <a:latin typeface="Times New Roman" pitchFamily="18" charset="0"/>
                <a:cs typeface="Times New Roman" pitchFamily="18" charset="0"/>
              </a:rPr>
              <a:t>*Scenario No.1 (Shared Taxis and Vans): </a:t>
            </a:r>
            <a:endParaRPr lang="en-GB" sz="3200" b="1" dirty="0">
              <a:solidFill>
                <a:schemeClr val="accent1">
                  <a:lumMod val="50000"/>
                </a:schemeClr>
              </a:solidFill>
              <a:latin typeface="Times New Roman" pitchFamily="18" charset="0"/>
              <a:cs typeface="Times New Roman" pitchFamily="18" charset="0"/>
            </a:endParaRPr>
          </a:p>
        </p:txBody>
      </p:sp>
      <p:pic>
        <p:nvPicPr>
          <p:cNvPr id="4" name="Content Placeholder 3" descr="56555939_2013707432071334_4011067148825788416_n.jpg"/>
          <p:cNvPicPr>
            <a:picLocks noGrp="1"/>
          </p:cNvPicPr>
          <p:nvPr>
            <p:ph idx="1"/>
          </p:nvPr>
        </p:nvPicPr>
        <p:blipFill>
          <a:blip r:embed="rId3" cstate="print"/>
          <a:stretch>
            <a:fillRect/>
          </a:stretch>
        </p:blipFill>
        <p:spPr>
          <a:xfrm>
            <a:off x="6518365" y="2194561"/>
            <a:ext cx="4859384" cy="29522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23.jpg"/>
          <p:cNvPicPr/>
          <p:nvPr/>
        </p:nvPicPr>
        <p:blipFill>
          <a:blip r:embed="rId4" cstate="print"/>
          <a:stretch>
            <a:fillRect/>
          </a:stretch>
        </p:blipFill>
        <p:spPr>
          <a:xfrm>
            <a:off x="694481" y="2129449"/>
            <a:ext cx="4454434" cy="29956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7" name="Diagram 6"/>
          <p:cNvGraphicFramePr/>
          <p:nvPr/>
        </p:nvGraphicFramePr>
        <p:xfrm>
          <a:off x="3912244" y="3252487"/>
          <a:ext cx="2928394" cy="4629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 xmlns:p14="http://schemas.microsoft.com/office/powerpoint/2010/main" val="18518960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802674" y="1555470"/>
          <a:ext cx="8595359" cy="4363003"/>
        </p:xfrm>
        <a:graphic>
          <a:graphicData uri="http://schemas.openxmlformats.org/drawingml/2006/table">
            <a:tbl>
              <a:tblPr/>
              <a:tblGrid>
                <a:gridCol w="549251"/>
                <a:gridCol w="1417067"/>
                <a:gridCol w="2256155"/>
                <a:gridCol w="1752535"/>
                <a:gridCol w="2620351"/>
              </a:tblGrid>
              <a:tr h="844313">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No.</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Bef>
                          <a:spcPts val="600"/>
                        </a:spcBef>
                        <a:spcAft>
                          <a:spcPts val="600"/>
                        </a:spcAft>
                      </a:pPr>
                      <a:r>
                        <a:rPr lang="en-US" sz="1400" b="1" dirty="0" smtClean="0">
                          <a:latin typeface="Times New Roman" pitchFamily="18" charset="0"/>
                          <a:ea typeface="Times New Roman"/>
                          <a:cs typeface="Times New Roman" pitchFamily="18" charset="0"/>
                        </a:rPr>
                        <a:t>Route </a:t>
                      </a:r>
                      <a:r>
                        <a:rPr lang="en-US" sz="1400" b="1" dirty="0">
                          <a:latin typeface="Times New Roman" pitchFamily="18" charset="0"/>
                          <a:ea typeface="Times New Roman"/>
                          <a:cs typeface="Times New Roman" pitchFamily="18" charset="0"/>
                        </a:rPr>
                        <a:t>Name</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600"/>
                        </a:spcBef>
                        <a:spcAft>
                          <a:spcPts val="0"/>
                        </a:spcAft>
                      </a:pPr>
                      <a:r>
                        <a:rPr lang="en-US" sz="1400" b="1" dirty="0" smtClean="0">
                          <a:latin typeface="Times New Roman" pitchFamily="18" charset="0"/>
                          <a:ea typeface="Times New Roman"/>
                          <a:cs typeface="Times New Roman" pitchFamily="18" charset="0"/>
                        </a:rPr>
                        <a:t>Number </a:t>
                      </a:r>
                      <a:r>
                        <a:rPr lang="en-US" sz="1400" b="1" dirty="0">
                          <a:latin typeface="Times New Roman" pitchFamily="18" charset="0"/>
                          <a:ea typeface="Times New Roman"/>
                          <a:cs typeface="Times New Roman" pitchFamily="18" charset="0"/>
                        </a:rPr>
                        <a:t>of Shared-Taxis</a:t>
                      </a:r>
                      <a:endParaRPr lang="en-GB" sz="1400" dirty="0">
                        <a:latin typeface="Times New Roman" pitchFamily="18" charset="0"/>
                        <a:ea typeface="Times New Roman"/>
                        <a:cs typeface="Times New Roman" pitchFamily="18" charset="0"/>
                      </a:endParaRPr>
                    </a:p>
                    <a:p>
                      <a:pPr algn="ctr">
                        <a:lnSpc>
                          <a:spcPct val="115000"/>
                        </a:lnSpc>
                        <a:spcBef>
                          <a:spcPts val="600"/>
                        </a:spcBef>
                        <a:spcAft>
                          <a:spcPts val="0"/>
                        </a:spcAft>
                      </a:pPr>
                      <a:r>
                        <a:rPr lang="en-US" sz="1400" b="1" dirty="0">
                          <a:latin typeface="Times New Roman" pitchFamily="18" charset="0"/>
                          <a:ea typeface="Times New Roman"/>
                          <a:cs typeface="Times New Roman" pitchFamily="18" charset="0"/>
                        </a:rPr>
                        <a:t> (4 seats ) </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600"/>
                        </a:spcBef>
                        <a:spcAft>
                          <a:spcPts val="0"/>
                        </a:spcAft>
                      </a:pPr>
                      <a:r>
                        <a:rPr lang="en-US" sz="1400" b="1" dirty="0">
                          <a:latin typeface="Times New Roman" pitchFamily="18" charset="0"/>
                          <a:ea typeface="Times New Roman"/>
                          <a:cs typeface="Times New Roman" pitchFamily="18" charset="0"/>
                        </a:rPr>
                        <a:t>Number of </a:t>
                      </a:r>
                      <a:r>
                        <a:rPr lang="en-US" sz="1400" b="1" dirty="0">
                          <a:solidFill>
                            <a:srgbClr val="000000"/>
                          </a:solidFill>
                          <a:latin typeface="Times New Roman" pitchFamily="18" charset="0"/>
                          <a:ea typeface="Times New Roman"/>
                          <a:cs typeface="Times New Roman" pitchFamily="18" charset="0"/>
                        </a:rPr>
                        <a:t>Vans</a:t>
                      </a:r>
                      <a:endParaRPr lang="en-GB" sz="1400" dirty="0">
                        <a:latin typeface="Times New Roman" pitchFamily="18" charset="0"/>
                        <a:ea typeface="Times New Roman"/>
                        <a:cs typeface="Times New Roman" pitchFamily="18" charset="0"/>
                      </a:endParaRPr>
                    </a:p>
                    <a:p>
                      <a:pPr algn="ctr">
                        <a:lnSpc>
                          <a:spcPct val="115000"/>
                        </a:lnSpc>
                        <a:spcBef>
                          <a:spcPts val="600"/>
                        </a:spcBef>
                        <a:spcAft>
                          <a:spcPts val="0"/>
                        </a:spcAft>
                      </a:pPr>
                      <a:r>
                        <a:rPr lang="en-US" sz="1400" b="1" dirty="0">
                          <a:latin typeface="Times New Roman" pitchFamily="18" charset="0"/>
                          <a:ea typeface="Times New Roman"/>
                          <a:cs typeface="Times New Roman" pitchFamily="18" charset="0"/>
                        </a:rPr>
                        <a:t> </a:t>
                      </a:r>
                      <a:r>
                        <a:rPr lang="en-US" sz="1400" b="1" dirty="0" smtClean="0">
                          <a:latin typeface="Times New Roman" pitchFamily="18" charset="0"/>
                          <a:ea typeface="Times New Roman"/>
                          <a:cs typeface="Times New Roman" pitchFamily="18" charset="0"/>
                        </a:rPr>
                        <a:t>(</a:t>
                      </a:r>
                      <a:r>
                        <a:rPr lang="en-US" sz="1400" b="1" noProof="0" dirty="0" smtClean="0">
                          <a:latin typeface="Times New Roman" pitchFamily="18" charset="0"/>
                          <a:ea typeface="Times New Roman"/>
                          <a:cs typeface="Times New Roman" pitchFamily="18" charset="0"/>
                        </a:rPr>
                        <a:t>7</a:t>
                      </a:r>
                      <a:r>
                        <a:rPr lang="en-US" sz="1400" b="1" dirty="0" smtClean="0">
                          <a:latin typeface="Times New Roman" pitchFamily="18" charset="0"/>
                          <a:ea typeface="Times New Roman"/>
                          <a:cs typeface="Times New Roman" pitchFamily="18" charset="0"/>
                        </a:rPr>
                        <a:t> </a:t>
                      </a:r>
                      <a:r>
                        <a:rPr lang="en-US" sz="1400" b="1" dirty="0">
                          <a:latin typeface="Times New Roman" pitchFamily="18" charset="0"/>
                          <a:ea typeface="Times New Roman"/>
                          <a:cs typeface="Times New Roman" pitchFamily="18" charset="0"/>
                        </a:rPr>
                        <a:t>seats )</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600"/>
                        </a:spcBef>
                        <a:spcAft>
                          <a:spcPts val="0"/>
                        </a:spcAft>
                      </a:pPr>
                      <a:r>
                        <a:rPr lang="en-US" sz="1400" b="1" dirty="0">
                          <a:latin typeface="Times New Roman" pitchFamily="18" charset="0"/>
                          <a:ea typeface="Times New Roman"/>
                          <a:cs typeface="Times New Roman" pitchFamily="18" charset="0"/>
                        </a:rPr>
                        <a:t>Number of Reduced Shared-Taxis (4seats)</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1</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Balata</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46</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300"/>
                        </a:spcBef>
                        <a:spcAft>
                          <a:spcPts val="0"/>
                        </a:spcAft>
                      </a:pPr>
                      <a:r>
                        <a:rPr lang="en-US" sz="1400" noProof="0" dirty="0" smtClean="0">
                          <a:solidFill>
                            <a:srgbClr val="000000"/>
                          </a:solidFill>
                          <a:latin typeface="Times New Roman" pitchFamily="18" charset="0"/>
                          <a:ea typeface="Times New Roman"/>
                          <a:cs typeface="Times New Roman" pitchFamily="18" charset="0"/>
                        </a:rPr>
                        <a:t>26</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20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2</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a:latin typeface="Times New Roman" pitchFamily="18" charset="0"/>
                          <a:ea typeface="Times New Roman"/>
                          <a:cs typeface="Times New Roman" pitchFamily="18" charset="0"/>
                        </a:rPr>
                        <a:t>Al-Dahya</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tabLst>
                          <a:tab pos="601980" algn="l"/>
                        </a:tabLst>
                      </a:pPr>
                      <a:r>
                        <a:rPr lang="en-US" sz="1400" noProof="0" dirty="0" smtClean="0">
                          <a:latin typeface="Times New Roman" pitchFamily="18" charset="0"/>
                          <a:ea typeface="Times New Roman"/>
                          <a:cs typeface="Times New Roman" pitchFamily="18" charset="0"/>
                        </a:rPr>
                        <a:t>20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11</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3</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a:latin typeface="Times New Roman" pitchFamily="18" charset="0"/>
                          <a:ea typeface="Times New Roman"/>
                          <a:cs typeface="Times New Roman" pitchFamily="18" charset="0"/>
                        </a:rPr>
                        <a:t>Askar</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50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28</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23</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4</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err="1">
                          <a:latin typeface="Times New Roman" pitchFamily="18" charset="0"/>
                          <a:ea typeface="Times New Roman"/>
                          <a:cs typeface="Times New Roman" pitchFamily="18" charset="0"/>
                        </a:rPr>
                        <a:t>Ebn-Rushd</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14</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8</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5</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Al-</a:t>
                      </a:r>
                      <a:r>
                        <a:rPr lang="en-US" sz="1400" b="1" dirty="0" err="1">
                          <a:latin typeface="Times New Roman" pitchFamily="18" charset="0"/>
                          <a:ea typeface="Times New Roman"/>
                          <a:cs typeface="Times New Roman" pitchFamily="18" charset="0"/>
                        </a:rPr>
                        <a:t>Ta’won</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11</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8</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6</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err="1">
                          <a:latin typeface="Times New Roman" pitchFamily="18" charset="0"/>
                          <a:ea typeface="Times New Roman"/>
                          <a:cs typeface="Times New Roman" pitchFamily="18" charset="0"/>
                        </a:rPr>
                        <a:t>Rafeedia</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dirty="0" smtClean="0">
                          <a:solidFill>
                            <a:srgbClr val="000000"/>
                          </a:solidFill>
                          <a:latin typeface="Times New Roman" pitchFamily="18" charset="0"/>
                          <a:ea typeface="Times New Roman"/>
                          <a:cs typeface="Times New Roman" pitchFamily="18" charset="0"/>
                        </a:rPr>
                        <a:t>89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50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39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7</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Al-</a:t>
                      </a:r>
                      <a:r>
                        <a:rPr lang="en-US" sz="1400" b="1" dirty="0" err="1">
                          <a:latin typeface="Times New Roman" pitchFamily="18" charset="0"/>
                          <a:ea typeface="Times New Roman"/>
                          <a:cs typeface="Times New Roman" pitchFamily="18" charset="0"/>
                        </a:rPr>
                        <a:t>Makhfiah</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50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28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22</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r>
                        <a:rPr lang="en-US" sz="1100">
                          <a:latin typeface="Times New Roman" pitchFamily="18" charset="0"/>
                          <a:ea typeface="Times New Roman"/>
                          <a:cs typeface="Times New Roman" pitchFamily="18" charset="0"/>
                        </a:rPr>
                        <a:t>8</a:t>
                      </a:r>
                      <a:endParaRPr lang="en-GB" sz="11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Al-</a:t>
                      </a:r>
                      <a:r>
                        <a:rPr lang="en-US" sz="1400" b="1" dirty="0" err="1">
                          <a:latin typeface="Times New Roman" pitchFamily="18" charset="0"/>
                          <a:ea typeface="Times New Roman"/>
                          <a:cs typeface="Times New Roman" pitchFamily="18" charset="0"/>
                        </a:rPr>
                        <a:t>Ein</a:t>
                      </a:r>
                      <a:r>
                        <a:rPr lang="en-US" sz="1400" b="1" dirty="0">
                          <a:latin typeface="Times New Roman" pitchFamily="18" charset="0"/>
                          <a:ea typeface="Times New Roman"/>
                          <a:cs typeface="Times New Roman" pitchFamily="18" charset="0"/>
                        </a:rPr>
                        <a:t> camp</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13</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rtl="1">
                        <a:lnSpc>
                          <a:spcPct val="150000"/>
                        </a:lnSpc>
                        <a:spcAft>
                          <a:spcPts val="600"/>
                        </a:spcAft>
                      </a:pPr>
                      <a:r>
                        <a:rPr lang="ar-SA" sz="1100">
                          <a:latin typeface="Times New Roman" pitchFamily="18" charset="0"/>
                          <a:ea typeface="Times New Roman"/>
                          <a:cs typeface="Times New Roman" pitchFamily="18" charset="0"/>
                        </a:rPr>
                        <a:t>9</a:t>
                      </a:r>
                      <a:endParaRPr lang="en-GB" sz="11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El-</a:t>
                      </a:r>
                      <a:r>
                        <a:rPr lang="en-US" sz="1400" b="1" dirty="0" err="1">
                          <a:latin typeface="Times New Roman" pitchFamily="18" charset="0"/>
                          <a:ea typeface="Times New Roman"/>
                          <a:cs typeface="Times New Roman" pitchFamily="18" charset="0"/>
                        </a:rPr>
                        <a:t>Etehad</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noProof="0" dirty="0" smtClean="0">
                          <a:latin typeface="Times New Roman" pitchFamily="18" charset="0"/>
                          <a:ea typeface="Times New Roman"/>
                          <a:cs typeface="Times New Roman" pitchFamily="18" charset="0"/>
                        </a:rPr>
                        <a:t>6</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869">
                <a:tc>
                  <a:txBody>
                    <a:bodyPr/>
                    <a:lstStyle/>
                    <a:p>
                      <a:pPr algn="ctr">
                        <a:lnSpc>
                          <a:spcPct val="150000"/>
                        </a:lnSpc>
                        <a:spcAft>
                          <a:spcPts val="600"/>
                        </a:spcAft>
                      </a:pPr>
                      <a:endParaRPr lang="en-US" sz="1100">
                        <a:latin typeface="Times New Roman" pitchFamily="18" charset="0"/>
                        <a:ea typeface="Times New Roman"/>
                        <a:cs typeface="Times New Roman"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600"/>
                        </a:spcAft>
                      </a:pPr>
                      <a:r>
                        <a:rPr lang="en-US" sz="1400" b="1" dirty="0">
                          <a:latin typeface="Times New Roman" pitchFamily="18" charset="0"/>
                          <a:ea typeface="Times New Roman"/>
                          <a:cs typeface="Times New Roman" pitchFamily="18" charset="0"/>
                        </a:rPr>
                        <a:t>Total</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300"/>
                        </a:spcBef>
                        <a:spcAft>
                          <a:spcPts val="0"/>
                        </a:spcAft>
                      </a:pPr>
                      <a:r>
                        <a:rPr lang="en-US" sz="1400" b="1" noProof="0" dirty="0" smtClean="0">
                          <a:latin typeface="Times New Roman" pitchFamily="18" charset="0"/>
                          <a:ea typeface="Times New Roman"/>
                          <a:cs typeface="Times New Roman" pitchFamily="18" charset="0"/>
                        </a:rPr>
                        <a:t>334</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300"/>
                        </a:spcBef>
                        <a:spcAft>
                          <a:spcPts val="0"/>
                        </a:spcAft>
                      </a:pPr>
                      <a:r>
                        <a:rPr lang="en-US" sz="1400" b="1" noProof="0" dirty="0" smtClean="0">
                          <a:latin typeface="Times New Roman" pitchFamily="18" charset="0"/>
                          <a:ea typeface="Times New Roman"/>
                          <a:cs typeface="Times New Roman" pitchFamily="18" charset="0"/>
                        </a:rPr>
                        <a:t>188</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Bef>
                          <a:spcPts val="300"/>
                        </a:spcBef>
                        <a:spcAft>
                          <a:spcPts val="0"/>
                        </a:spcAft>
                      </a:pPr>
                      <a:r>
                        <a:rPr lang="en-US" sz="1400" b="1" noProof="0" dirty="0" smtClean="0">
                          <a:latin typeface="Times New Roman" pitchFamily="18" charset="0"/>
                          <a:ea typeface="Times New Roman"/>
                          <a:cs typeface="Times New Roman" pitchFamily="18" charset="0"/>
                        </a:rPr>
                        <a:t>145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3328471" y="1009263"/>
            <a:ext cx="5237972" cy="369332"/>
          </a:xfrm>
          <a:prstGeom prst="rect">
            <a:avLst/>
          </a:prstGeom>
        </p:spPr>
        <p:txBody>
          <a:bodyPr wrap="none">
            <a:spAutoFit/>
          </a:bodyPr>
          <a:lstStyle/>
          <a:p>
            <a:r>
              <a:rPr lang="en-GB" b="1" dirty="0" smtClean="0">
                <a:latin typeface="Times New Roman" pitchFamily="18" charset="0"/>
                <a:cs typeface="Times New Roman" pitchFamily="18" charset="0"/>
              </a:rPr>
              <a:t>Table 9: Number of Vehicles on Routes - Scenario-1</a:t>
            </a:r>
            <a:endParaRPr lang="en-GB"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386238" y="75438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438422" y="929397"/>
            <a:ext cx="4030270" cy="369332"/>
          </a:xfrm>
          <a:prstGeom prst="rect">
            <a:avLst/>
          </a:prstGeom>
        </p:spPr>
        <p:txBody>
          <a:bodyPr wrap="none">
            <a:spAutoFit/>
          </a:bodyPr>
          <a:lstStyle/>
          <a:p>
            <a:r>
              <a:rPr lang="en-GB" b="1" dirty="0" smtClean="0">
                <a:solidFill>
                  <a:schemeClr val="accent1">
                    <a:lumMod val="50000"/>
                  </a:schemeClr>
                </a:solidFill>
                <a:latin typeface="Times New Roman" pitchFamily="18" charset="0"/>
                <a:ea typeface="Times New Roman" pitchFamily="18" charset="0"/>
                <a:cs typeface="Times New Roman" pitchFamily="18" charset="0"/>
              </a:rPr>
              <a:t>*Costs Elements Considered for a Van:</a:t>
            </a:r>
            <a:endParaRPr lang="en-GB" dirty="0">
              <a:solidFill>
                <a:schemeClr val="accent1">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149528" y="1384663"/>
          <a:ext cx="10071467" cy="4650378"/>
        </p:xfrm>
        <a:graphic>
          <a:graphicData uri="http://schemas.openxmlformats.org/drawingml/2006/table">
            <a:tbl>
              <a:tblPr/>
              <a:tblGrid>
                <a:gridCol w="862822"/>
                <a:gridCol w="1083547"/>
                <a:gridCol w="1031966"/>
                <a:gridCol w="836023"/>
                <a:gridCol w="927463"/>
                <a:gridCol w="679268"/>
                <a:gridCol w="1071155"/>
                <a:gridCol w="783771"/>
                <a:gridCol w="979714"/>
                <a:gridCol w="809898"/>
                <a:gridCol w="1005840"/>
              </a:tblGrid>
              <a:tr h="1195303">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No.</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Route Name</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License and Insurance/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Fuel Cost /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Terminal Fees /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Taxes</a:t>
                      </a:r>
                      <a:r>
                        <a:rPr lang="ar-SA" sz="1200" b="1" dirty="0">
                          <a:latin typeface="Times New Roman" pitchFamily="18" charset="0"/>
                          <a:ea typeface="Times New Roman"/>
                          <a:cs typeface="Times New Roman" pitchFamily="18" charset="0"/>
                        </a:rPr>
                        <a:t>/ </a:t>
                      </a:r>
                      <a:r>
                        <a:rPr lang="en-GB" sz="1200" b="1" dirty="0">
                          <a:latin typeface="Times New Roman" pitchFamily="18" charset="0"/>
                          <a:ea typeface="Times New Roman"/>
                          <a:cs typeface="Times New Roman" pitchFamily="18" charset="0"/>
                        </a:rPr>
                        <a:t>Month</a:t>
                      </a:r>
                      <a:endParaRPr lang="en-GB" sz="1200" dirty="0">
                        <a:latin typeface="Times New Roman" pitchFamily="18" charset="0"/>
                        <a:ea typeface="Times New Roman"/>
                        <a:cs typeface="Times New Roman" pitchFamily="18" charset="0"/>
                      </a:endParaRPr>
                    </a:p>
                    <a:p>
                      <a:pPr algn="ctr">
                        <a:lnSpc>
                          <a:spcPct val="150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a:latin typeface="Times New Roman" pitchFamily="18" charset="0"/>
                          <a:ea typeface="Times New Roman"/>
                          <a:cs typeface="Times New Roman" pitchFamily="18" charset="0"/>
                        </a:rPr>
                        <a:t>Maintenance /Month</a:t>
                      </a:r>
                      <a:endParaRPr lang="en-GB" sz="1200">
                        <a:latin typeface="Times New Roman" pitchFamily="18" charset="0"/>
                        <a:ea typeface="Times New Roman"/>
                        <a:cs typeface="Times New Roman" pitchFamily="18" charset="0"/>
                      </a:endParaRPr>
                    </a:p>
                    <a:p>
                      <a:pPr algn="ctr">
                        <a:lnSpc>
                          <a:spcPct val="115000"/>
                        </a:lnSpc>
                        <a:spcAft>
                          <a:spcPts val="1000"/>
                        </a:spcAft>
                      </a:pPr>
                      <a:r>
                        <a:rPr lang="ar-SA" sz="1200" b="1">
                          <a:solidFill>
                            <a:srgbClr val="000000"/>
                          </a:solidFill>
                          <a:latin typeface="Times New Roman" pitchFamily="18" charset="0"/>
                          <a:ea typeface="Times New Roman"/>
                          <a:cs typeface="Times New Roman" pitchFamily="18" charset="0"/>
                        </a:rPr>
                        <a:t>( </a:t>
                      </a:r>
                      <a:r>
                        <a:rPr lang="he-IL" sz="1200" b="1">
                          <a:solidFill>
                            <a:srgbClr val="000000"/>
                          </a:solidFill>
                          <a:latin typeface="Times New Roman" pitchFamily="18" charset="0"/>
                          <a:ea typeface="Times New Roman"/>
                          <a:cs typeface="Times New Roman" pitchFamily="18" charset="0"/>
                        </a:rPr>
                        <a:t>₪</a:t>
                      </a:r>
                      <a:r>
                        <a:rPr lang="ar-SA" sz="1200" b="1">
                          <a:solidFill>
                            <a:srgbClr val="000000"/>
                          </a:solidFill>
                          <a:latin typeface="Times New Roman" pitchFamily="18" charset="0"/>
                          <a:ea typeface="Times New Roman"/>
                          <a:cs typeface="Times New Roman" pitchFamily="18" charset="0"/>
                        </a:rPr>
                        <a:t> )</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solidFill>
                            <a:srgbClr val="000000"/>
                          </a:solidFill>
                          <a:latin typeface="Times New Roman" pitchFamily="18" charset="0"/>
                          <a:ea typeface="Times New Roman"/>
                          <a:cs typeface="Times New Roman" pitchFamily="18" charset="0"/>
                        </a:rPr>
                        <a:t>Driver's salary</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a:latin typeface="Times New Roman" pitchFamily="18" charset="0"/>
                          <a:ea typeface="Times New Roman"/>
                          <a:cs typeface="Times New Roman" pitchFamily="18" charset="0"/>
                        </a:rPr>
                        <a:t>Total Expense</a:t>
                      </a:r>
                      <a:r>
                        <a:rPr lang="ar-SA" sz="1200" b="1">
                          <a:latin typeface="Times New Roman" pitchFamily="18" charset="0"/>
                          <a:ea typeface="Times New Roman"/>
                          <a:cs typeface="Times New Roman" pitchFamily="18" charset="0"/>
                        </a:rPr>
                        <a:t> / </a:t>
                      </a:r>
                      <a:r>
                        <a:rPr lang="en-GB" sz="1200" b="1">
                          <a:latin typeface="Times New Roman" pitchFamily="18" charset="0"/>
                          <a:ea typeface="Times New Roman"/>
                          <a:cs typeface="Times New Roman" pitchFamily="18" charset="0"/>
                        </a:rPr>
                        <a:t>Month</a:t>
                      </a:r>
                      <a:endParaRPr lang="en-GB" sz="1200">
                        <a:latin typeface="Times New Roman" pitchFamily="18" charset="0"/>
                        <a:ea typeface="Times New Roman"/>
                        <a:cs typeface="Times New Roman" pitchFamily="18" charset="0"/>
                      </a:endParaRPr>
                    </a:p>
                    <a:p>
                      <a:pPr algn="ctr">
                        <a:lnSpc>
                          <a:spcPct val="115000"/>
                        </a:lnSpc>
                        <a:spcAft>
                          <a:spcPts val="1000"/>
                        </a:spcAft>
                      </a:pPr>
                      <a:r>
                        <a:rPr lang="ar-SA" sz="1200" b="1">
                          <a:solidFill>
                            <a:srgbClr val="000000"/>
                          </a:solidFill>
                          <a:latin typeface="Times New Roman" pitchFamily="18" charset="0"/>
                          <a:ea typeface="Times New Roman"/>
                          <a:cs typeface="Times New Roman" pitchFamily="18" charset="0"/>
                        </a:rPr>
                        <a:t>( </a:t>
                      </a:r>
                      <a:r>
                        <a:rPr lang="he-IL" sz="1200" b="1">
                          <a:solidFill>
                            <a:srgbClr val="000000"/>
                          </a:solidFill>
                          <a:latin typeface="Times New Roman" pitchFamily="18" charset="0"/>
                          <a:ea typeface="Times New Roman"/>
                          <a:cs typeface="Times New Roman" pitchFamily="18" charset="0"/>
                        </a:rPr>
                        <a:t>₪</a:t>
                      </a:r>
                      <a:r>
                        <a:rPr lang="ar-SA" sz="1200" b="1">
                          <a:solidFill>
                            <a:srgbClr val="000000"/>
                          </a:solidFill>
                          <a:latin typeface="Times New Roman" pitchFamily="18" charset="0"/>
                          <a:ea typeface="Times New Roman"/>
                          <a:cs typeface="Times New Roman" pitchFamily="18" charset="0"/>
                        </a:rPr>
                        <a:t> )</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Total Income</a:t>
                      </a:r>
                      <a:r>
                        <a:rPr lang="ar-SA" sz="1200" b="1" dirty="0">
                          <a:latin typeface="Times New Roman" pitchFamily="18" charset="0"/>
                          <a:ea typeface="Times New Roman"/>
                          <a:cs typeface="Times New Roman" pitchFamily="18" charset="0"/>
                        </a:rPr>
                        <a:t> / </a:t>
                      </a:r>
                      <a:r>
                        <a:rPr lang="en-GB" sz="1200" b="1" dirty="0">
                          <a:latin typeface="Times New Roman" pitchFamily="18" charset="0"/>
                          <a:ea typeface="Times New Roman"/>
                          <a:cs typeface="Times New Roman" pitchFamily="18" charset="0"/>
                        </a:rPr>
                        <a:t>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Profit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11429">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Balata</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dirty="0">
                          <a:solidFill>
                            <a:srgbClr val="000000"/>
                          </a:solidFill>
                          <a:latin typeface="Times New Roman" pitchFamily="18" charset="0"/>
                          <a:ea typeface="Times New Roman"/>
                          <a:cs typeface="Times New Roman" pitchFamily="18" charset="0"/>
                        </a:rPr>
                        <a:t>750</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a:solidFill>
                            <a:srgbClr val="1D2129"/>
                          </a:solidFill>
                          <a:latin typeface="Times New Roman" pitchFamily="18" charset="0"/>
                          <a:ea typeface="Times New Roman"/>
                          <a:cs typeface="Times New Roman" pitchFamily="18" charset="0"/>
                        </a:rPr>
                        <a:t>167</a:t>
                      </a:r>
                      <a:endParaRPr lang="en-GB" sz="12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800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8117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14,437</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5,586</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20149">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Al-</a:t>
                      </a:r>
                      <a:r>
                        <a:rPr lang="en-GB" sz="1200" b="1" dirty="0" err="1">
                          <a:latin typeface="Times New Roman" pitchFamily="18" charset="0"/>
                          <a:ea typeface="Times New Roman"/>
                          <a:cs typeface="Times New Roman" pitchFamily="18" charset="0"/>
                        </a:rPr>
                        <a:t>Dahya</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dirty="0">
                          <a:solidFill>
                            <a:srgbClr val="000000"/>
                          </a:solidFill>
                          <a:latin typeface="Times New Roman" pitchFamily="18" charset="0"/>
                          <a:ea typeface="Times New Roman"/>
                          <a:cs typeface="Times New Roman" pitchFamily="18" charset="0"/>
                        </a:rPr>
                        <a:t>750</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4200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dirty="0">
                          <a:solidFill>
                            <a:srgbClr val="1D2129"/>
                          </a:solidFill>
                          <a:latin typeface="Times New Roman" pitchFamily="18" charset="0"/>
                          <a:ea typeface="Times New Roman"/>
                          <a:cs typeface="Times New Roman" pitchFamily="18" charset="0"/>
                        </a:rPr>
                        <a:t>167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800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8117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15,750</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6,899</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2698">
                <a:tc>
                  <a:txBody>
                    <a:bodyPr/>
                    <a:lstStyle/>
                    <a:p>
                      <a:pPr algn="ctr">
                        <a:lnSpc>
                          <a:spcPct val="150000"/>
                        </a:lnSpc>
                        <a:spcAft>
                          <a:spcPts val="1000"/>
                        </a:spcAft>
                      </a:pPr>
                      <a:r>
                        <a:rPr lang="en-GB" sz="1200">
                          <a:latin typeface="Times New Roman" pitchFamily="18" charset="0"/>
                          <a:ea typeface="Times New Roman"/>
                          <a:cs typeface="Times New Roman"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err="1">
                          <a:latin typeface="Times New Roman" pitchFamily="18" charset="0"/>
                          <a:ea typeface="Times New Roman"/>
                          <a:cs typeface="Times New Roman" pitchFamily="18" charset="0"/>
                        </a:rPr>
                        <a:t>Askar</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4200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dirty="0">
                          <a:solidFill>
                            <a:srgbClr val="1D2129"/>
                          </a:solidFill>
                          <a:latin typeface="Times New Roman" pitchFamily="18" charset="0"/>
                          <a:ea typeface="Times New Roman"/>
                          <a:cs typeface="Times New Roman" pitchFamily="18" charset="0"/>
                        </a:rPr>
                        <a:t>167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8117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18,075</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9,224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4484">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err="1">
                          <a:latin typeface="Times New Roman" pitchFamily="18" charset="0"/>
                          <a:ea typeface="Times New Roman"/>
                          <a:cs typeface="Times New Roman" pitchFamily="18" charset="0"/>
                        </a:rPr>
                        <a:t>Ebn</a:t>
                      </a:r>
                      <a:r>
                        <a:rPr lang="en-GB" sz="1200" b="1" dirty="0">
                          <a:latin typeface="Times New Roman" pitchFamily="18" charset="0"/>
                          <a:ea typeface="Times New Roman"/>
                          <a:cs typeface="Times New Roman" pitchFamily="18" charset="0"/>
                        </a:rPr>
                        <a:t>-Rushed</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3920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dirty="0">
                          <a:solidFill>
                            <a:srgbClr val="1D2129"/>
                          </a:solidFill>
                          <a:latin typeface="Times New Roman" pitchFamily="18" charset="0"/>
                          <a:ea typeface="Times New Roman"/>
                          <a:cs typeface="Times New Roman" pitchFamily="18" charset="0"/>
                        </a:rPr>
                        <a:t>167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tabLst>
                          <a:tab pos="795020" algn="ctr"/>
                        </a:tabLs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7819</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19,456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10,903</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1023">
                <a:tc>
                  <a:txBody>
                    <a:bodyPr/>
                    <a:lstStyle/>
                    <a:p>
                      <a:pPr algn="ctr" rtl="1">
                        <a:lnSpc>
                          <a:spcPct val="150000"/>
                        </a:lnSpc>
                        <a:spcAft>
                          <a:spcPts val="1000"/>
                        </a:spcAft>
                      </a:pPr>
                      <a:r>
                        <a:rPr lang="en-US" sz="1200" noProof="0" dirty="0" smtClean="0">
                          <a:latin typeface="Times New Roman" pitchFamily="18" charset="0"/>
                          <a:ea typeface="Times New Roman"/>
                          <a:cs typeface="Times New Roman" pitchFamily="18" charset="0"/>
                        </a:rPr>
                        <a:t>5</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Al-</a:t>
                      </a:r>
                      <a:r>
                        <a:rPr lang="en-GB" sz="1200" b="1" dirty="0" err="1">
                          <a:latin typeface="Times New Roman" pitchFamily="18" charset="0"/>
                          <a:ea typeface="Times New Roman"/>
                          <a:cs typeface="Times New Roman" pitchFamily="18" charset="0"/>
                        </a:rPr>
                        <a:t>Ta’won</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4060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dirty="0">
                          <a:solidFill>
                            <a:srgbClr val="1D2129"/>
                          </a:solidFill>
                          <a:latin typeface="Times New Roman" pitchFamily="18" charset="0"/>
                          <a:ea typeface="Times New Roman"/>
                          <a:cs typeface="Times New Roman" pitchFamily="18" charset="0"/>
                        </a:rPr>
                        <a:t>167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7977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17,875</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9,164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3766">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Rafeedia</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4200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a:solidFill>
                            <a:srgbClr val="1D2129"/>
                          </a:solidFill>
                          <a:latin typeface="Times New Roman" pitchFamily="18" charset="0"/>
                          <a:ea typeface="Times New Roman"/>
                          <a:cs typeface="Times New Roman" pitchFamily="18" charset="0"/>
                        </a:rPr>
                        <a:t>167</a:t>
                      </a:r>
                      <a:endParaRPr lang="en-GB" sz="12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8117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16,978</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8,127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1886">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Al-</a:t>
                      </a:r>
                      <a:r>
                        <a:rPr lang="en-GB" sz="1200" b="1" dirty="0" err="1">
                          <a:latin typeface="Times New Roman" pitchFamily="18" charset="0"/>
                          <a:ea typeface="Times New Roman"/>
                          <a:cs typeface="Times New Roman" pitchFamily="18" charset="0"/>
                        </a:rPr>
                        <a:t>Makhfiah</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4200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a:solidFill>
                            <a:srgbClr val="1D2129"/>
                          </a:solidFill>
                          <a:latin typeface="Times New Roman" pitchFamily="18" charset="0"/>
                          <a:ea typeface="Times New Roman"/>
                          <a:cs typeface="Times New Roman" pitchFamily="18" charset="0"/>
                        </a:rPr>
                        <a:t>167</a:t>
                      </a:r>
                      <a:endParaRPr lang="en-GB" sz="12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800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8117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15,876</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7,025</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8822">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Al-</a:t>
                      </a:r>
                      <a:r>
                        <a:rPr lang="en-GB" sz="1200" b="1" dirty="0" err="1">
                          <a:latin typeface="Times New Roman" pitchFamily="18" charset="0"/>
                          <a:ea typeface="Times New Roman"/>
                          <a:cs typeface="Times New Roman" pitchFamily="18" charset="0"/>
                        </a:rPr>
                        <a:t>Ein</a:t>
                      </a:r>
                      <a:r>
                        <a:rPr lang="en-GB" sz="1200" b="1" dirty="0">
                          <a:latin typeface="Times New Roman" pitchFamily="18" charset="0"/>
                          <a:ea typeface="Times New Roman"/>
                          <a:cs typeface="Times New Roman" pitchFamily="18" charset="0"/>
                        </a:rPr>
                        <a:t> camp</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3920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a:solidFill>
                            <a:srgbClr val="1D2129"/>
                          </a:solidFill>
                          <a:latin typeface="Times New Roman" pitchFamily="18" charset="0"/>
                          <a:ea typeface="Times New Roman"/>
                          <a:cs typeface="Times New Roman" pitchFamily="18" charset="0"/>
                        </a:rPr>
                        <a:t>167</a:t>
                      </a:r>
                      <a:endParaRPr lang="en-GB" sz="12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7819</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16,978</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8,425</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0818">
                <a:tc>
                  <a:txBody>
                    <a:bodyPr/>
                    <a:lstStyle/>
                    <a:p>
                      <a:pPr algn="ctr">
                        <a:lnSpc>
                          <a:spcPct val="150000"/>
                        </a:lnSpc>
                        <a:spcAft>
                          <a:spcPts val="1000"/>
                        </a:spcAft>
                      </a:pPr>
                      <a:r>
                        <a:rPr lang="en-GB" sz="1200" dirty="0">
                          <a:latin typeface="Times New Roman" pitchFamily="18" charset="0"/>
                          <a:ea typeface="Times New Roman"/>
                          <a:cs typeface="Times New Roman"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El-</a:t>
                      </a:r>
                      <a:r>
                        <a:rPr lang="en-GB" sz="1200" b="1" dirty="0" err="1">
                          <a:latin typeface="Times New Roman" pitchFamily="18" charset="0"/>
                          <a:ea typeface="Times New Roman"/>
                          <a:cs typeface="Times New Roman" pitchFamily="18" charset="0"/>
                        </a:rPr>
                        <a:t>Etehad</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750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4200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GB" sz="1200" dirty="0">
                          <a:solidFill>
                            <a:srgbClr val="1D2129"/>
                          </a:solidFill>
                          <a:latin typeface="Times New Roman" pitchFamily="18" charset="0"/>
                          <a:ea typeface="Times New Roman"/>
                          <a:cs typeface="Times New Roman" pitchFamily="18" charset="0"/>
                        </a:rPr>
                        <a:t>167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800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8117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16,568</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7,717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0482" name="Rectangle 2"/>
          <p:cNvSpPr>
            <a:spLocks noChangeArrowheads="1"/>
          </p:cNvSpPr>
          <p:nvPr/>
        </p:nvSpPr>
        <p:spPr bwMode="auto">
          <a:xfrm>
            <a:off x="2338252" y="927462"/>
            <a:ext cx="8495339"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10: Existing Situation of Income and Expenses Analysis (per Van) – Scenario-1</a:t>
            </a:r>
            <a:endParaRPr kumimoji="0" lang="en-GB"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944548" y="1435261"/>
          <a:ext cx="8528613" cy="4345110"/>
        </p:xfrm>
        <a:graphic>
          <a:graphicData uri="http://schemas.openxmlformats.org/drawingml/2006/table">
            <a:tbl>
              <a:tblPr/>
              <a:tblGrid>
                <a:gridCol w="2265101"/>
                <a:gridCol w="2575052"/>
                <a:gridCol w="1824164"/>
                <a:gridCol w="1864296"/>
              </a:tblGrid>
              <a:tr h="925974">
                <a:tc>
                  <a:txBody>
                    <a:bodyPr/>
                    <a:lstStyle/>
                    <a:p>
                      <a:pPr algn="ctr">
                        <a:lnSpc>
                          <a:spcPct val="150000"/>
                        </a:lnSpc>
                        <a:spcBef>
                          <a:spcPts val="400"/>
                        </a:spcBef>
                        <a:spcAft>
                          <a:spcPts val="400"/>
                        </a:spcAft>
                      </a:pPr>
                      <a:r>
                        <a:rPr lang="en-US" sz="1400" b="1" noProof="0" dirty="0" smtClean="0">
                          <a:latin typeface="Times New Roman" pitchFamily="18" charset="0"/>
                          <a:ea typeface="Times New Roman"/>
                          <a:cs typeface="Times New Roman" pitchFamily="18" charset="0"/>
                        </a:rPr>
                        <a:t>Route Name</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4 seats)Vehicle</a:t>
                      </a:r>
                      <a:endParaRPr lang="en-US" sz="1400" noProof="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 </a:t>
                      </a: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Vans </a:t>
                      </a:r>
                      <a:endParaRPr lang="en-US" sz="1400" noProof="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Profit / Month / Route</a:t>
                      </a:r>
                      <a:endParaRPr lang="en-US" sz="1400" noProof="0" dirty="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 </a:t>
                      </a: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1444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145,236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dirty="0" smtClean="0">
                          <a:solidFill>
                            <a:srgbClr val="000000"/>
                          </a:solidFill>
                          <a:latin typeface="Times New Roman" pitchFamily="18" charset="0"/>
                          <a:ea typeface="Times New Roman"/>
                          <a:cs typeface="Times New Roman" pitchFamily="18" charset="0"/>
                        </a:rPr>
                        <a:t>239,590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tabLst>
                          <a:tab pos="601980" algn="l"/>
                        </a:tabLst>
                      </a:pPr>
                      <a:r>
                        <a:rPr lang="en-US" sz="1400" noProof="0" smtClean="0">
                          <a:solidFill>
                            <a:srgbClr val="000000"/>
                          </a:solidFill>
                          <a:latin typeface="Times New Roman" pitchFamily="18" charset="0"/>
                          <a:ea typeface="Times New Roman"/>
                          <a:cs typeface="Times New Roman" pitchFamily="18" charset="0"/>
                        </a:rPr>
                        <a:t>2194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75,889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dirty="0" smtClean="0">
                          <a:solidFill>
                            <a:srgbClr val="000000"/>
                          </a:solidFill>
                          <a:latin typeface="Times New Roman" pitchFamily="18" charset="0"/>
                          <a:ea typeface="Times New Roman"/>
                          <a:cs typeface="Times New Roman" pitchFamily="18" charset="0"/>
                        </a:rPr>
                        <a:t>140,466</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3677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258,272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497,466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4656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87,224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163,311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3664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100,804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188,748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3029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406,350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757,201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3301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196,700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403,900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3182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143,225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smtClean="0">
                          <a:solidFill>
                            <a:srgbClr val="000000"/>
                          </a:solidFill>
                          <a:latin typeface="Times New Roman" pitchFamily="18" charset="0"/>
                          <a:ea typeface="Times New Roman"/>
                          <a:cs typeface="Times New Roman" pitchFamily="18" charset="0"/>
                        </a:rPr>
                        <a:t>263,960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904">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400"/>
                        </a:spcBef>
                        <a:spcAft>
                          <a:spcPts val="0"/>
                        </a:spcAft>
                      </a:pPr>
                      <a:r>
                        <a:rPr lang="en-US" sz="1400" noProof="0" dirty="0" smtClean="0">
                          <a:solidFill>
                            <a:srgbClr val="000000"/>
                          </a:solidFill>
                          <a:latin typeface="Times New Roman" pitchFamily="18" charset="0"/>
                          <a:ea typeface="Times New Roman"/>
                          <a:cs typeface="Times New Roman" pitchFamily="18" charset="0"/>
                        </a:rPr>
                        <a:t>2814</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Calibri"/>
                          <a:cs typeface="Times New Roman" pitchFamily="18" charset="0"/>
                        </a:rPr>
                        <a:t>69,453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400"/>
                        </a:spcBef>
                        <a:spcAft>
                          <a:spcPts val="0"/>
                        </a:spcAft>
                      </a:pPr>
                      <a:r>
                        <a:rPr lang="en-US" sz="1400" noProof="0" dirty="0" smtClean="0">
                          <a:solidFill>
                            <a:srgbClr val="000000"/>
                          </a:solidFill>
                          <a:latin typeface="Times New Roman" pitchFamily="18" charset="0"/>
                          <a:ea typeface="Times New Roman"/>
                          <a:cs typeface="Times New Roman" pitchFamily="18" charset="0"/>
                        </a:rPr>
                        <a:t>122,194</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73" name="Rectangle 1"/>
          <p:cNvSpPr>
            <a:spLocks noChangeArrowheads="1"/>
          </p:cNvSpPr>
          <p:nvPr/>
        </p:nvSpPr>
        <p:spPr bwMode="auto">
          <a:xfrm>
            <a:off x="4085863" y="995423"/>
            <a:ext cx="408579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11 : Profit per Route – Scenario-1</a:t>
            </a:r>
            <a:endParaRPr kumimoji="0" lang="en-GB"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235131" y="796834"/>
            <a:ext cx="11326049" cy="836086"/>
          </a:xfrm>
          <a:prstGeom prst="rect">
            <a:avLst/>
          </a:prstGeom>
          <a:solidFill>
            <a:schemeClr val="bg1"/>
          </a:solidFill>
          <a:ln w="9525">
            <a:noFill/>
            <a:miter lim="800000"/>
            <a:headEnd/>
            <a:tailEnd/>
          </a:ln>
          <a:effectLst/>
        </p:spPr>
        <p:txBody>
          <a:bodyPr vert="horz" wrap="non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*Scenario No.2 (Current Shared Taxis Routes and Normal Buses Route):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5410b876820b5.jpg"/>
          <p:cNvPicPr/>
          <p:nvPr/>
        </p:nvPicPr>
        <p:blipFill>
          <a:blip r:embed="rId2" cstate="print"/>
          <a:stretch>
            <a:fillRect/>
          </a:stretch>
        </p:blipFill>
        <p:spPr>
          <a:xfrm>
            <a:off x="716278" y="2195036"/>
            <a:ext cx="4404362" cy="29897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23.jpg"/>
          <p:cNvPicPr/>
          <p:nvPr/>
        </p:nvPicPr>
        <p:blipFill>
          <a:blip r:embed="rId3" cstate="print"/>
          <a:stretch>
            <a:fillRect/>
          </a:stretch>
        </p:blipFill>
        <p:spPr>
          <a:xfrm>
            <a:off x="6991439" y="2294928"/>
            <a:ext cx="4476123" cy="29581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 3"/>
          <p:cNvSpPr/>
          <p:nvPr/>
        </p:nvSpPr>
        <p:spPr>
          <a:xfrm>
            <a:off x="5382229" y="3174357"/>
            <a:ext cx="1481558" cy="575839"/>
          </a:xfrm>
          <a:prstGeom prst="leftRightRibbon">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الرئيسي.PNG"/>
          <p:cNvPicPr/>
          <p:nvPr/>
        </p:nvPicPr>
        <p:blipFill>
          <a:blip r:embed="rId2" cstate="print"/>
          <a:stretch>
            <a:fillRect/>
          </a:stretch>
        </p:blipFill>
        <p:spPr>
          <a:xfrm>
            <a:off x="1894114" y="2022836"/>
            <a:ext cx="8556172" cy="38815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529" name="Rectangle 1"/>
          <p:cNvSpPr>
            <a:spLocks noChangeArrowheads="1"/>
          </p:cNvSpPr>
          <p:nvPr/>
        </p:nvSpPr>
        <p:spPr bwMode="auto">
          <a:xfrm>
            <a:off x="4075611" y="5956664"/>
            <a:ext cx="414092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Figure :The Busy Public Transport Route </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6374673" y="4167051"/>
            <a:ext cx="587829" cy="287381"/>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487680" y="738779"/>
            <a:ext cx="10432870" cy="830997"/>
          </a:xfrm>
          <a:prstGeom prst="rect">
            <a:avLst/>
          </a:prstGeom>
        </p:spPr>
        <p:txBody>
          <a:bodyPr wrap="square">
            <a:spAutoFit/>
          </a:bodyPr>
          <a:lstStyle/>
          <a:p>
            <a:pPr algn="just"/>
            <a:r>
              <a:rPr lang="en-GB" sz="1600" dirty="0" smtClean="0">
                <a:latin typeface="Times New Roman" pitchFamily="18" charset="0"/>
                <a:cs typeface="Times New Roman" pitchFamily="18" charset="0"/>
              </a:rPr>
              <a:t>A main route is created </a:t>
            </a:r>
            <a:r>
              <a:rPr lang="en-GB" sz="1600" b="1" dirty="0" smtClean="0">
                <a:latin typeface="Times New Roman" pitchFamily="18" charset="0"/>
                <a:cs typeface="Times New Roman" pitchFamily="18" charset="0"/>
              </a:rPr>
              <a:t>(Busy route)</a:t>
            </a:r>
            <a:r>
              <a:rPr lang="en-GB" sz="1600" dirty="0" smtClean="0">
                <a:latin typeface="Times New Roman" pitchFamily="18" charset="0"/>
                <a:cs typeface="Times New Roman" pitchFamily="18" charset="0"/>
              </a:rPr>
              <a:t> by keeping the existing routes. It is aimed to have a high capacity main route and to solve the traffic jam by reducing the number of shared taxis partially. The main route is planned to work between east regions (Balata &amp; </a:t>
            </a:r>
            <a:r>
              <a:rPr lang="en-GB" sz="1600" dirty="0" err="1" smtClean="0">
                <a:latin typeface="Times New Roman" pitchFamily="18" charset="0"/>
                <a:cs typeface="Times New Roman" pitchFamily="18" charset="0"/>
              </a:rPr>
              <a:t>Askar</a:t>
            </a:r>
            <a:r>
              <a:rPr lang="en-GB" sz="1600" dirty="0" smtClean="0">
                <a:latin typeface="Times New Roman" pitchFamily="18" charset="0"/>
                <a:cs typeface="Times New Roman" pitchFamily="18" charset="0"/>
              </a:rPr>
              <a:t>) and west regions (Rafeedia&amp; Al-</a:t>
            </a:r>
            <a:r>
              <a:rPr lang="en-GB" sz="1600" dirty="0" err="1" smtClean="0">
                <a:latin typeface="Times New Roman" pitchFamily="18" charset="0"/>
                <a:cs typeface="Times New Roman" pitchFamily="18" charset="0"/>
              </a:rPr>
              <a:t>Makhfeiah</a:t>
            </a:r>
            <a:r>
              <a:rPr lang="en-GB" sz="1600" dirty="0" smtClean="0">
                <a:latin typeface="Times New Roman" pitchFamily="18" charset="0"/>
                <a:cs typeface="Times New Roman" pitchFamily="18" charset="0"/>
              </a:rPr>
              <a:t>) with central terminal at the </a:t>
            </a:r>
            <a:r>
              <a:rPr lang="en-GB" sz="1600" dirty="0" err="1" smtClean="0">
                <a:latin typeface="Times New Roman" pitchFamily="18" charset="0"/>
                <a:cs typeface="Times New Roman" pitchFamily="18" charset="0"/>
              </a:rPr>
              <a:t>center</a:t>
            </a:r>
            <a:r>
              <a:rPr lang="en-GB" sz="1600" dirty="0" smtClean="0">
                <a:latin typeface="Times New Roman" pitchFamily="18" charset="0"/>
                <a:cs typeface="Times New Roman" pitchFamily="18" charset="0"/>
              </a:rPr>
              <a:t> of the city.</a:t>
            </a:r>
            <a:endParaRPr lang="en-GB" sz="16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1258" y="631764"/>
            <a:ext cx="3892732" cy="584775"/>
          </a:xfrm>
          <a:prstGeom prst="rect">
            <a:avLst/>
          </a:prstGeom>
          <a:solidFill>
            <a:schemeClr val="bg1"/>
          </a:solidFill>
          <a:ln>
            <a:solidFill>
              <a:schemeClr val="bg1"/>
            </a:solidFill>
          </a:ln>
        </p:spPr>
        <p:txBody>
          <a:bodyPr wrap="square">
            <a:spAutoFit/>
          </a:bodyPr>
          <a:lstStyle/>
          <a:p>
            <a:r>
              <a:rPr lang="en-GB" sz="3200" b="1" dirty="0" smtClean="0">
                <a:solidFill>
                  <a:schemeClr val="accent2">
                    <a:lumMod val="75000"/>
                  </a:schemeClr>
                </a:solidFill>
                <a:latin typeface="Times New Roman" pitchFamily="18" charset="0"/>
                <a:cs typeface="Times New Roman" pitchFamily="18" charset="0"/>
              </a:rPr>
              <a:t>INTRODUCTION</a:t>
            </a:r>
            <a:r>
              <a:rPr lang="en-GB" sz="3200" b="1" dirty="0" smtClean="0">
                <a:latin typeface="Times New Roman" pitchFamily="18" charset="0"/>
                <a:cs typeface="Times New Roman" pitchFamily="18" charset="0"/>
              </a:rPr>
              <a:t> : </a:t>
            </a:r>
            <a:endParaRPr lang="en-GB" sz="3200" dirty="0"/>
          </a:p>
        </p:txBody>
      </p:sp>
      <p:sp>
        <p:nvSpPr>
          <p:cNvPr id="5" name="Rectangle 4"/>
          <p:cNvSpPr/>
          <p:nvPr/>
        </p:nvSpPr>
        <p:spPr>
          <a:xfrm>
            <a:off x="462449" y="2628076"/>
            <a:ext cx="3408112" cy="369332"/>
          </a:xfrm>
          <a:prstGeom prst="rect">
            <a:avLst/>
          </a:prstGeom>
        </p:spPr>
        <p:txBody>
          <a:bodyPr wrap="none">
            <a:spAutoFit/>
          </a:bodyPr>
          <a:lstStyle/>
          <a:p>
            <a:pPr algn="just"/>
            <a:r>
              <a:rPr lang="en-GB" b="1" dirty="0" smtClean="0">
                <a:latin typeface="Times New Roman" pitchFamily="18" charset="0"/>
                <a:cs typeface="Times New Roman" pitchFamily="18" charset="0"/>
              </a:rPr>
              <a:t>- The Study Area is Nablus City. </a:t>
            </a:r>
            <a:endParaRPr lang="en-GB" dirty="0"/>
          </a:p>
        </p:txBody>
      </p:sp>
      <p:sp>
        <p:nvSpPr>
          <p:cNvPr id="6" name="Rectangle 5"/>
          <p:cNvSpPr/>
          <p:nvPr/>
        </p:nvSpPr>
        <p:spPr>
          <a:xfrm>
            <a:off x="462067" y="3217440"/>
            <a:ext cx="4683975" cy="369332"/>
          </a:xfrm>
          <a:prstGeom prst="rect">
            <a:avLst/>
          </a:prstGeom>
        </p:spPr>
        <p:txBody>
          <a:bodyPr wrap="none">
            <a:spAutoFit/>
          </a:bodyPr>
          <a:lstStyle/>
          <a:p>
            <a:r>
              <a:rPr lang="en-GB" b="1" dirty="0" smtClean="0">
                <a:latin typeface="Times New Roman" pitchFamily="18" charset="0"/>
                <a:cs typeface="Times New Roman" pitchFamily="18" charset="0"/>
              </a:rPr>
              <a:t>- Focused on the internal routes of PT system.</a:t>
            </a:r>
            <a:endParaRPr lang="en-GB" b="1" dirty="0">
              <a:latin typeface="Times New Roman" pitchFamily="18" charset="0"/>
              <a:cs typeface="Times New Roman" pitchFamily="18" charset="0"/>
            </a:endParaRPr>
          </a:p>
        </p:txBody>
      </p:sp>
      <p:sp>
        <p:nvSpPr>
          <p:cNvPr id="7" name="Rectangle 6"/>
          <p:cNvSpPr/>
          <p:nvPr/>
        </p:nvSpPr>
        <p:spPr>
          <a:xfrm>
            <a:off x="402900" y="1667818"/>
            <a:ext cx="5877646" cy="646331"/>
          </a:xfrm>
          <a:prstGeom prst="rect">
            <a:avLst/>
          </a:prstGeom>
        </p:spPr>
        <p:txBody>
          <a:bodyPr wrap="square">
            <a:spAutoFit/>
          </a:bodyPr>
          <a:lstStyle/>
          <a:p>
            <a:pPr algn="just"/>
            <a:r>
              <a:rPr lang="en-GB" b="1" dirty="0" smtClean="0">
                <a:latin typeface="Times New Roman" pitchFamily="18" charset="0"/>
                <a:cs typeface="Times New Roman" pitchFamily="18" charset="0"/>
              </a:rPr>
              <a:t>-Purpose : To study and evaluate the existing PT system       and put some alternatives to improve it. </a:t>
            </a:r>
            <a:endParaRPr lang="en-GB" dirty="0"/>
          </a:p>
        </p:txBody>
      </p:sp>
      <p:pic>
        <p:nvPicPr>
          <p:cNvPr id="9" name="Picture 8" descr="Capture.PNG"/>
          <p:cNvPicPr/>
          <p:nvPr/>
        </p:nvPicPr>
        <p:blipFill>
          <a:blip r:embed="rId2" cstate="print"/>
          <a:stretch>
            <a:fillRect/>
          </a:stretch>
        </p:blipFill>
        <p:spPr>
          <a:xfrm>
            <a:off x="6275296" y="1182354"/>
            <a:ext cx="5731510" cy="5255895"/>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646138" y="2106428"/>
          <a:ext cx="6897688" cy="2181497"/>
        </p:xfrm>
        <a:graphic>
          <a:graphicData uri="http://schemas.openxmlformats.org/drawingml/2006/table">
            <a:tbl>
              <a:tblPr/>
              <a:tblGrid>
                <a:gridCol w="441062"/>
                <a:gridCol w="1525073"/>
                <a:gridCol w="1270894"/>
                <a:gridCol w="876917"/>
                <a:gridCol w="1287441"/>
                <a:gridCol w="1496301"/>
              </a:tblGrid>
              <a:tr h="958589">
                <a:tc>
                  <a:txBody>
                    <a:bodyPr/>
                    <a:lstStyle/>
                    <a:p>
                      <a:pPr algn="ctr">
                        <a:lnSpc>
                          <a:spcPct val="150000"/>
                        </a:lnSpc>
                        <a:spcBef>
                          <a:spcPts val="600"/>
                        </a:spcBef>
                        <a:spcAft>
                          <a:spcPts val="600"/>
                        </a:spcAft>
                      </a:pPr>
                      <a:r>
                        <a:rPr lang="en-US" sz="1400" b="1" dirty="0">
                          <a:latin typeface="Times New Roman" pitchFamily="18" charset="0"/>
                          <a:ea typeface="Times New Roman"/>
                          <a:cs typeface="Times New Roman" pitchFamily="18" charset="0"/>
                        </a:rPr>
                        <a:t>No.</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Bef>
                          <a:spcPts val="600"/>
                        </a:spcBef>
                        <a:spcAft>
                          <a:spcPts val="600"/>
                        </a:spcAft>
                      </a:pPr>
                      <a:r>
                        <a:rPr lang="en-US" sz="1400" b="1" dirty="0">
                          <a:latin typeface="Times New Roman" pitchFamily="18" charset="0"/>
                          <a:ea typeface="Times New Roman"/>
                          <a:cs typeface="Times New Roman" pitchFamily="18" charset="0"/>
                        </a:rPr>
                        <a:t>Route Name</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dirty="0">
                          <a:latin typeface="Times New Roman" pitchFamily="18" charset="0"/>
                          <a:ea typeface="Times New Roman"/>
                          <a:cs typeface="Times New Roman" pitchFamily="18" charset="0"/>
                        </a:rPr>
                        <a:t>Number of Shared-Taxis</a:t>
                      </a:r>
                      <a:endParaRPr lang="en-GB" sz="1400" dirty="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dirty="0">
                          <a:latin typeface="Times New Roman" pitchFamily="18" charset="0"/>
                          <a:ea typeface="Times New Roman"/>
                          <a:cs typeface="Times New Roman" pitchFamily="18" charset="0"/>
                        </a:rPr>
                        <a:t> (4 seats ) </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a:latin typeface="Times New Roman" pitchFamily="18" charset="0"/>
                          <a:ea typeface="Times New Roman"/>
                          <a:cs typeface="Times New Roman" pitchFamily="18" charset="0"/>
                        </a:rPr>
                        <a:t>Number of </a:t>
                      </a:r>
                      <a:r>
                        <a:rPr lang="en-US" sz="1400" b="1">
                          <a:solidFill>
                            <a:srgbClr val="000000"/>
                          </a:solidFill>
                          <a:latin typeface="Times New Roman" pitchFamily="18" charset="0"/>
                          <a:ea typeface="Times New Roman"/>
                          <a:cs typeface="Times New Roman" pitchFamily="18" charset="0"/>
                        </a:rPr>
                        <a:t>Buses</a:t>
                      </a:r>
                      <a:endParaRPr lang="en-GB" sz="14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dirty="0">
                          <a:latin typeface="Times New Roman" pitchFamily="18" charset="0"/>
                          <a:ea typeface="Times New Roman"/>
                          <a:cs typeface="Times New Roman" pitchFamily="18" charset="0"/>
                        </a:rPr>
                        <a:t>Number of </a:t>
                      </a:r>
                      <a:endParaRPr lang="en-GB" sz="1400" dirty="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dirty="0">
                          <a:latin typeface="Times New Roman" pitchFamily="18" charset="0"/>
                          <a:ea typeface="Times New Roman"/>
                          <a:cs typeface="Times New Roman" pitchFamily="18" charset="0"/>
                        </a:rPr>
                        <a:t>Trips</a:t>
                      </a:r>
                      <a:r>
                        <a:rPr lang="ar-SA" sz="1400" b="1" dirty="0">
                          <a:latin typeface="Times New Roman" pitchFamily="18" charset="0"/>
                          <a:ea typeface="Times New Roman"/>
                          <a:cs typeface="Times New Roman" pitchFamily="18" charset="0"/>
                        </a:rPr>
                        <a:t>/</a:t>
                      </a:r>
                      <a:r>
                        <a:rPr lang="en-US" sz="1400" b="1" dirty="0">
                          <a:latin typeface="Times New Roman" pitchFamily="18" charset="0"/>
                          <a:ea typeface="Times New Roman"/>
                          <a:cs typeface="Times New Roman" pitchFamily="18" charset="0"/>
                        </a:rPr>
                        <a:t> Bus</a:t>
                      </a:r>
                      <a:r>
                        <a:rPr lang="ar-SA" sz="1400" b="1" dirty="0">
                          <a:latin typeface="Times New Roman" pitchFamily="18" charset="0"/>
                          <a:ea typeface="Times New Roman"/>
                          <a:cs typeface="Times New Roman" pitchFamily="18" charset="0"/>
                        </a:rPr>
                        <a:t>/</a:t>
                      </a:r>
                      <a:r>
                        <a:rPr lang="en-GB" sz="1400" b="1" dirty="0">
                          <a:latin typeface="Times New Roman" pitchFamily="18" charset="0"/>
                          <a:ea typeface="Times New Roman"/>
                          <a:cs typeface="Times New Roman" pitchFamily="18" charset="0"/>
                        </a:rPr>
                        <a:t>Day</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dirty="0">
                          <a:latin typeface="Times New Roman" pitchFamily="18" charset="0"/>
                          <a:ea typeface="Times New Roman"/>
                          <a:cs typeface="Times New Roman" pitchFamily="18" charset="0"/>
                        </a:rPr>
                        <a:t>Number of reduced Shared-Taxis (4seats)</a:t>
                      </a:r>
                      <a:endParaRPr lang="en-GB" sz="1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17956">
                <a:tc>
                  <a:txBody>
                    <a:bodyPr/>
                    <a:lstStyle/>
                    <a:p>
                      <a:pPr algn="ctr">
                        <a:lnSpc>
                          <a:spcPct val="150000"/>
                        </a:lnSpc>
                        <a:spcBef>
                          <a:spcPts val="600"/>
                        </a:spcBef>
                        <a:spcAft>
                          <a:spcPts val="600"/>
                        </a:spcAft>
                      </a:pPr>
                      <a:r>
                        <a:rPr lang="en-US" sz="1400">
                          <a:latin typeface="Times New Roman" pitchFamily="18" charset="0"/>
                          <a:ea typeface="Times New Roman"/>
                          <a:cs typeface="Times New Roman" pitchFamily="18" charset="0"/>
                        </a:rPr>
                        <a:t>1</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50000"/>
                        </a:lnSpc>
                        <a:spcBef>
                          <a:spcPts val="600"/>
                        </a:spcBef>
                        <a:spcAft>
                          <a:spcPts val="600"/>
                        </a:spcAft>
                      </a:pPr>
                      <a:r>
                        <a:rPr lang="en-US" sz="1400" b="1">
                          <a:latin typeface="Times New Roman" pitchFamily="18" charset="0"/>
                          <a:ea typeface="Times New Roman"/>
                          <a:cs typeface="Times New Roman" pitchFamily="18" charset="0"/>
                        </a:rPr>
                        <a:t>Askar and Balata</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105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14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88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476">
                <a:tc>
                  <a:txBody>
                    <a:bodyPr/>
                    <a:lstStyle/>
                    <a:p>
                      <a:pPr algn="ctr">
                        <a:lnSpc>
                          <a:spcPct val="150000"/>
                        </a:lnSpc>
                        <a:spcBef>
                          <a:spcPts val="600"/>
                        </a:spcBef>
                        <a:spcAft>
                          <a:spcPts val="600"/>
                        </a:spcAft>
                      </a:pPr>
                      <a:r>
                        <a:rPr lang="en-US" sz="1400">
                          <a:latin typeface="Times New Roman" pitchFamily="18" charset="0"/>
                          <a:ea typeface="Times New Roman"/>
                          <a:cs typeface="Times New Roman" pitchFamily="18" charset="0"/>
                        </a:rPr>
                        <a:t>2</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600"/>
                        </a:spcAft>
                      </a:pPr>
                      <a:r>
                        <a:rPr lang="en-US" sz="1400" b="1">
                          <a:latin typeface="Times New Roman" pitchFamily="18" charset="0"/>
                          <a:ea typeface="Times New Roman"/>
                          <a:cs typeface="Times New Roman" pitchFamily="18" charset="0"/>
                        </a:rPr>
                        <a:t>Rafeedia</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500"/>
                        </a:spcBef>
                        <a:spcAft>
                          <a:spcPts val="0"/>
                        </a:spcAft>
                        <a:tabLst>
                          <a:tab pos="601980" algn="l"/>
                        </a:tabLst>
                      </a:pPr>
                      <a:r>
                        <a:rPr lang="en-US" sz="1400" noProof="0" smtClean="0">
                          <a:latin typeface="Times New Roman" pitchFamily="18" charset="0"/>
                          <a:ea typeface="Times New Roman"/>
                          <a:cs typeface="Times New Roman" pitchFamily="18" charset="0"/>
                        </a:rPr>
                        <a:t>78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dirty="0" smtClean="0">
                          <a:latin typeface="Times New Roman" pitchFamily="18" charset="0"/>
                          <a:ea typeface="Times New Roman"/>
                          <a:cs typeface="Times New Roman" pitchFamily="18" charset="0"/>
                        </a:rPr>
                        <a:t>8</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15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dirty="0" smtClean="0">
                          <a:latin typeface="Times New Roman" pitchFamily="18" charset="0"/>
                          <a:ea typeface="Times New Roman"/>
                          <a:cs typeface="Times New Roman" pitchFamily="18" charset="0"/>
                        </a:rPr>
                        <a:t>100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476">
                <a:tc>
                  <a:txBody>
                    <a:bodyPr/>
                    <a:lstStyle/>
                    <a:p>
                      <a:pPr algn="ctr">
                        <a:lnSpc>
                          <a:spcPct val="150000"/>
                        </a:lnSpc>
                        <a:spcBef>
                          <a:spcPts val="600"/>
                        </a:spcBef>
                        <a:spcAft>
                          <a:spcPts val="600"/>
                        </a:spcAft>
                      </a:pPr>
                      <a:r>
                        <a:rPr lang="en-US" sz="1400">
                          <a:latin typeface="Times New Roman" pitchFamily="18" charset="0"/>
                          <a:ea typeface="Times New Roman"/>
                          <a:cs typeface="Times New Roman" pitchFamily="18" charset="0"/>
                        </a:rPr>
                        <a:t>3</a:t>
                      </a:r>
                      <a:endParaRPr lang="en-GB" sz="14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600"/>
                        </a:spcAft>
                      </a:pPr>
                      <a:r>
                        <a:rPr lang="en-US" sz="1400" b="1" dirty="0">
                          <a:latin typeface="Times New Roman" pitchFamily="18" charset="0"/>
                          <a:ea typeface="Times New Roman"/>
                          <a:cs typeface="Times New Roman" pitchFamily="18" charset="0"/>
                        </a:rPr>
                        <a:t>Al-</a:t>
                      </a:r>
                      <a:r>
                        <a:rPr lang="en-US" sz="1400" b="1" dirty="0" err="1">
                          <a:latin typeface="Times New Roman" pitchFamily="18" charset="0"/>
                          <a:ea typeface="Times New Roman"/>
                          <a:cs typeface="Times New Roman" pitchFamily="18" charset="0"/>
                        </a:rPr>
                        <a:t>Makhfiah</a:t>
                      </a:r>
                      <a:endParaRPr lang="en-GB" sz="14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15000"/>
                        </a:lnSpc>
                        <a:spcBef>
                          <a:spcPts val="500"/>
                        </a:spcBef>
                        <a:spcAft>
                          <a:spcPts val="0"/>
                        </a:spcAft>
                      </a:pPr>
                      <a:r>
                        <a:rPr lang="en-US" sz="1400" noProof="0" dirty="0" smtClean="0">
                          <a:latin typeface="Times New Roman" pitchFamily="18" charset="0"/>
                          <a:ea typeface="Times New Roman"/>
                          <a:cs typeface="Times New Roman" pitchFamily="18" charset="0"/>
                        </a:rPr>
                        <a:t>37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smtClean="0">
                          <a:latin typeface="Times New Roman" pitchFamily="18" charset="0"/>
                          <a:ea typeface="Times New Roman"/>
                          <a:cs typeface="Times New Roman" pitchFamily="18" charset="0"/>
                        </a:rPr>
                        <a:t>13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500"/>
                        </a:spcBef>
                        <a:spcAft>
                          <a:spcPts val="0"/>
                        </a:spcAft>
                      </a:pPr>
                      <a:r>
                        <a:rPr lang="en-US" sz="1400" noProof="0" dirty="0" smtClean="0">
                          <a:latin typeface="Times New Roman" pitchFamily="18" charset="0"/>
                          <a:ea typeface="Times New Roman"/>
                          <a:cs typeface="Times New Roman" pitchFamily="18" charset="0"/>
                        </a:rPr>
                        <a:t>63</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553" name="Rectangle 1"/>
          <p:cNvSpPr>
            <a:spLocks noChangeArrowheads="1"/>
          </p:cNvSpPr>
          <p:nvPr/>
        </p:nvSpPr>
        <p:spPr bwMode="auto">
          <a:xfrm>
            <a:off x="2621171" y="1659314"/>
            <a:ext cx="707988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a:t>
            </a:r>
            <a:r>
              <a:rPr kumimoji="0" lang="en-GB"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12</a:t>
            </a: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Number of Reduced Taxis and Number of Buses to Add – Scenario-2</a:t>
            </a:r>
            <a:endParaRPr kumimoji="0" lang="en-GB"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554" name="Rectangle 2"/>
          <p:cNvSpPr>
            <a:spLocks noChangeArrowheads="1"/>
          </p:cNvSpPr>
          <p:nvPr/>
        </p:nvSpPr>
        <p:spPr bwMode="auto">
          <a:xfrm>
            <a:off x="0" y="5034987"/>
            <a:ext cx="5405377"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 of buses to add to the system</a:t>
            </a:r>
            <a:r>
              <a:rPr kumimoji="0" lang="en-GB" sz="1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 20 buses. </a:t>
            </a:r>
          </a:p>
          <a:p>
            <a:pPr marL="0" marR="0" lvl="0" indent="0" algn="ctr" defTabSz="914400" rtl="0" eaLnBrk="1" fontAlgn="base" latinLnBrk="0" hangingPunct="1">
              <a:lnSpc>
                <a:spcPct val="100000"/>
              </a:lnSpc>
              <a:spcBef>
                <a:spcPct val="0"/>
              </a:spcBef>
              <a:spcAft>
                <a:spcPct val="0"/>
              </a:spcAft>
              <a:buClrTx/>
              <a:buSzTx/>
              <a:buFontTx/>
              <a:buNone/>
              <a:tabLst/>
            </a:pPr>
            <a:r>
              <a:rPr lang="en-GB" sz="1600" b="1" baseline="0" dirty="0" smtClean="0">
                <a:latin typeface="Times New Roman" pitchFamily="18" charset="0"/>
                <a:cs typeface="Times New Roman" pitchFamily="18" charset="0"/>
              </a:rPr>
              <a:t> </a:t>
            </a:r>
            <a:r>
              <a:rPr lang="en-GB" sz="1600" b="1" dirty="0" smtClean="0">
                <a:latin typeface="Times New Roman" pitchFamily="18" charset="0"/>
                <a:cs typeface="Times New Roman" pitchFamily="18" charset="0"/>
              </a:rPr>
              <a:t> </a:t>
            </a:r>
            <a:r>
              <a:rPr lang="en-GB" sz="1600" b="1" baseline="0" dirty="0" smtClean="0">
                <a:latin typeface="Times New Roman" pitchFamily="18" charset="0"/>
                <a:cs typeface="Times New Roman" pitchFamily="18" charset="0"/>
              </a:rPr>
              <a:t>*No.</a:t>
            </a:r>
            <a:r>
              <a:rPr lang="en-GB" sz="1600" b="1" dirty="0" smtClean="0">
                <a:latin typeface="Times New Roman" pitchFamily="18" charset="0"/>
                <a:cs typeface="Times New Roman" pitchFamily="18" charset="0"/>
              </a:rPr>
              <a:t> of reduced shared taxis = 251 (4seats).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930" y="754520"/>
            <a:ext cx="7271657" cy="461665"/>
          </a:xfrm>
          <a:prstGeom prst="rect">
            <a:avLst/>
          </a:prstGeom>
        </p:spPr>
        <p:txBody>
          <a:bodyPr wrap="square">
            <a:spAutoFit/>
          </a:bodyPr>
          <a:lstStyle/>
          <a:p>
            <a:pPr lvl="0" algn="ctr" fontAlgn="base">
              <a:spcBef>
                <a:spcPct val="0"/>
              </a:spcBef>
              <a:spcAft>
                <a:spcPct val="0"/>
              </a:spcAft>
            </a:pPr>
            <a:r>
              <a:rPr lang="en-GB" sz="2400" b="1" dirty="0" smtClean="0">
                <a:latin typeface="Times New Roman" pitchFamily="18" charset="0"/>
                <a:cs typeface="Times New Roman" pitchFamily="18" charset="0"/>
              </a:rPr>
              <a:t>-How regions would be served by The Busy Route ? </a:t>
            </a:r>
            <a:endParaRPr lang="en-GB" sz="2400" dirty="0" smtClean="0">
              <a:latin typeface="Times New Roman" pitchFamily="18" charset="0"/>
              <a:cs typeface="Times New Roman" pitchFamily="18" charset="0"/>
            </a:endParaRPr>
          </a:p>
        </p:txBody>
      </p:sp>
      <p:sp>
        <p:nvSpPr>
          <p:cNvPr id="6" name="Rectangle 5"/>
          <p:cNvSpPr/>
          <p:nvPr/>
        </p:nvSpPr>
        <p:spPr>
          <a:xfrm>
            <a:off x="854296" y="1598414"/>
            <a:ext cx="2568011" cy="369332"/>
          </a:xfrm>
          <a:prstGeom prst="rect">
            <a:avLst/>
          </a:prstGeom>
        </p:spPr>
        <p:txBody>
          <a:bodyPr wrap="none">
            <a:spAutoFit/>
          </a:bodyPr>
          <a:lstStyle/>
          <a:p>
            <a:r>
              <a:rPr lang="en-GB" b="1" dirty="0" smtClean="0">
                <a:latin typeface="Times New Roman" pitchFamily="18" charset="0"/>
                <a:cs typeface="Times New Roman" pitchFamily="18" charset="0"/>
              </a:rPr>
              <a:t>-For the eastern regions</a:t>
            </a:r>
            <a:endParaRPr lang="en-GB" dirty="0">
              <a:latin typeface="Times New Roman" pitchFamily="18" charset="0"/>
              <a:cs typeface="Times New Roman" pitchFamily="18" charset="0"/>
            </a:endParaRPr>
          </a:p>
        </p:txBody>
      </p:sp>
      <p:pic>
        <p:nvPicPr>
          <p:cNvPr id="8" name="Picture 7" descr="7878.PNG"/>
          <p:cNvPicPr/>
          <p:nvPr/>
        </p:nvPicPr>
        <p:blipFill>
          <a:blip r:embed="rId2" cstate="print"/>
          <a:stretch>
            <a:fillRect/>
          </a:stretch>
        </p:blipFill>
        <p:spPr>
          <a:xfrm>
            <a:off x="1440634" y="2030320"/>
            <a:ext cx="9166406" cy="4200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ectangle 8"/>
          <p:cNvSpPr/>
          <p:nvPr/>
        </p:nvSpPr>
        <p:spPr>
          <a:xfrm>
            <a:off x="2881050" y="6274917"/>
            <a:ext cx="6366166" cy="369332"/>
          </a:xfrm>
          <a:prstGeom prst="rect">
            <a:avLst/>
          </a:prstGeom>
        </p:spPr>
        <p:txBody>
          <a:bodyPr wrap="none">
            <a:spAutoFit/>
          </a:bodyPr>
          <a:lstStyle/>
          <a:p>
            <a:pPr lvl="0" algn="ctr" fontAlgn="base">
              <a:spcBef>
                <a:spcPct val="0"/>
              </a:spcBef>
              <a:spcAft>
                <a:spcPct val="0"/>
              </a:spcAft>
            </a:pPr>
            <a:r>
              <a:rPr lang="en-GB" b="1" dirty="0" smtClean="0">
                <a:latin typeface="Times New Roman" pitchFamily="18" charset="0"/>
                <a:ea typeface="Times New Roman" pitchFamily="18" charset="0"/>
                <a:cs typeface="Times New Roman" pitchFamily="18" charset="0"/>
              </a:rPr>
              <a:t>Figure :Route to Serve The Eastern Region by The Busy Route</a:t>
            </a:r>
            <a:endParaRPr lang="en-GB" dirty="0" smtClean="0">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69818" y="783771"/>
            <a:ext cx="271548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western</a:t>
            </a: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regions: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287383" y="1214846"/>
            <a:ext cx="132600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-Rafeedia :</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2878181" y="5822910"/>
            <a:ext cx="6487887" cy="369332"/>
          </a:xfrm>
          <a:prstGeom prst="rect">
            <a:avLst/>
          </a:prstGeom>
        </p:spPr>
        <p:txBody>
          <a:bodyPr wrap="square">
            <a:spAutoFit/>
          </a:bodyPr>
          <a:lstStyle/>
          <a:p>
            <a:pPr lvl="0" algn="ctr" fontAlgn="base">
              <a:spcBef>
                <a:spcPct val="0"/>
              </a:spcBef>
              <a:spcAft>
                <a:spcPct val="0"/>
              </a:spcAft>
            </a:pPr>
            <a:r>
              <a:rPr lang="en-GB" b="1" dirty="0" smtClean="0">
                <a:solidFill>
                  <a:srgbClr val="FF0000"/>
                </a:solidFill>
                <a:latin typeface="Times New Roman" pitchFamily="18" charset="0"/>
                <a:ea typeface="Times New Roman" pitchFamily="18" charset="0"/>
                <a:cs typeface="Times New Roman" pitchFamily="18" charset="0"/>
              </a:rPr>
              <a:t>Figure :Route to Serve Rafeedia by The Busy Route</a:t>
            </a:r>
            <a:endParaRPr lang="en-GB" dirty="0" smtClean="0">
              <a:solidFill>
                <a:srgbClr val="FF0000"/>
              </a:solidFill>
              <a:latin typeface="Arial" pitchFamily="34" charset="0"/>
              <a:cs typeface="Arial" pitchFamily="34" charset="0"/>
            </a:endParaRPr>
          </a:p>
        </p:txBody>
      </p:sp>
      <p:pic>
        <p:nvPicPr>
          <p:cNvPr id="8" name="Picture 7" descr="خط لرفيديا.PNG"/>
          <p:cNvPicPr>
            <a:picLocks noChangeAspect="1"/>
          </p:cNvPicPr>
          <p:nvPr/>
        </p:nvPicPr>
        <p:blipFill>
          <a:blip r:embed="rId2" cstate="print"/>
          <a:stretch>
            <a:fillRect/>
          </a:stretch>
        </p:blipFill>
        <p:spPr>
          <a:xfrm>
            <a:off x="888920" y="1593669"/>
            <a:ext cx="10231279" cy="41995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09006" y="862148"/>
            <a:ext cx="154401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-Al-</a:t>
            </a:r>
            <a:r>
              <a:rPr kumimoji="0" lang="en-GB"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Makhfiah</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مخفية.PNG"/>
          <p:cNvPicPr/>
          <p:nvPr/>
        </p:nvPicPr>
        <p:blipFill>
          <a:blip r:embed="rId2" cstate="print"/>
          <a:stretch>
            <a:fillRect/>
          </a:stretch>
        </p:blipFill>
        <p:spPr>
          <a:xfrm>
            <a:off x="2103119" y="1423852"/>
            <a:ext cx="7001692" cy="28868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p:cNvSpPr/>
          <p:nvPr/>
        </p:nvSpPr>
        <p:spPr>
          <a:xfrm>
            <a:off x="2643052" y="4385994"/>
            <a:ext cx="6096000" cy="369332"/>
          </a:xfrm>
          <a:prstGeom prst="rect">
            <a:avLst/>
          </a:prstGeom>
        </p:spPr>
        <p:txBody>
          <a:bodyPr>
            <a:spAutoFit/>
          </a:bodyPr>
          <a:lstStyle/>
          <a:p>
            <a:pPr lvl="0" algn="ctr" fontAlgn="base">
              <a:spcBef>
                <a:spcPct val="0"/>
              </a:spcBef>
              <a:spcAft>
                <a:spcPct val="0"/>
              </a:spcAft>
            </a:pPr>
            <a:r>
              <a:rPr lang="en-GB" b="1" dirty="0" smtClean="0">
                <a:latin typeface="Times New Roman" pitchFamily="18" charset="0"/>
                <a:ea typeface="Times New Roman" pitchFamily="18" charset="0"/>
                <a:cs typeface="Times New Roman" pitchFamily="18" charset="0"/>
              </a:rPr>
              <a:t>Figure :Route to Serve Al-</a:t>
            </a:r>
            <a:r>
              <a:rPr lang="en-GB" b="1" dirty="0" err="1" smtClean="0">
                <a:latin typeface="Times New Roman" pitchFamily="18" charset="0"/>
                <a:ea typeface="Times New Roman" pitchFamily="18" charset="0"/>
                <a:cs typeface="Times New Roman" pitchFamily="18" charset="0"/>
              </a:rPr>
              <a:t>Makhfiah</a:t>
            </a:r>
            <a:r>
              <a:rPr lang="en-GB" b="1" dirty="0" smtClean="0">
                <a:latin typeface="Times New Roman" pitchFamily="18" charset="0"/>
                <a:ea typeface="Times New Roman" pitchFamily="18" charset="0"/>
                <a:cs typeface="Times New Roman" pitchFamily="18" charset="0"/>
              </a:rPr>
              <a:t> by The Busy Route</a:t>
            </a:r>
            <a:endParaRPr lang="en-GB" dirty="0" smtClean="0">
              <a:latin typeface="Arial" pitchFamily="34" charset="0"/>
              <a:cs typeface="Arial" pitchFamily="34" charset="0"/>
            </a:endParaRPr>
          </a:p>
        </p:txBody>
      </p:sp>
      <p:sp>
        <p:nvSpPr>
          <p:cNvPr id="7" name="Rectangle 6"/>
          <p:cNvSpPr/>
          <p:nvPr/>
        </p:nvSpPr>
        <p:spPr>
          <a:xfrm>
            <a:off x="461551" y="5185342"/>
            <a:ext cx="10929259" cy="923330"/>
          </a:xfrm>
          <a:prstGeom prst="rect">
            <a:avLst/>
          </a:prstGeom>
        </p:spPr>
        <p:txBody>
          <a:bodyPr wrap="square">
            <a:spAutoFit/>
          </a:bodyPr>
          <a:lstStyle/>
          <a:p>
            <a:r>
              <a:rPr lang="en-GB" dirty="0" smtClean="0">
                <a:latin typeface="Times New Roman" pitchFamily="18" charset="0"/>
                <a:cs typeface="Times New Roman" pitchFamily="18" charset="0"/>
              </a:rPr>
              <a:t>*For Al-</a:t>
            </a:r>
            <a:r>
              <a:rPr lang="en-GB" dirty="0" err="1" smtClean="0">
                <a:latin typeface="Times New Roman" pitchFamily="18" charset="0"/>
                <a:cs typeface="Times New Roman" pitchFamily="18" charset="0"/>
              </a:rPr>
              <a:t>Makhfiah</a:t>
            </a:r>
            <a:r>
              <a:rPr lang="en-GB" dirty="0" smtClean="0">
                <a:latin typeface="Times New Roman" pitchFamily="18" charset="0"/>
                <a:cs typeface="Times New Roman" pitchFamily="18" charset="0"/>
              </a:rPr>
              <a:t>, the bus route will serve the street from main terminal to Nablus Al-</a:t>
            </a:r>
            <a:r>
              <a:rPr lang="en-GB" dirty="0" err="1" smtClean="0">
                <a:latin typeface="Times New Roman" pitchFamily="18" charset="0"/>
                <a:cs typeface="Times New Roman" pitchFamily="18" charset="0"/>
              </a:rPr>
              <a:t>Takhasousi</a:t>
            </a:r>
            <a:r>
              <a:rPr lang="en-GB" dirty="0" smtClean="0">
                <a:latin typeface="Times New Roman" pitchFamily="18" charset="0"/>
                <a:cs typeface="Times New Roman" pitchFamily="18" charset="0"/>
              </a:rPr>
              <a:t> Hospital to An-</a:t>
            </a:r>
            <a:r>
              <a:rPr lang="en-GB" dirty="0" err="1" smtClean="0">
                <a:latin typeface="Times New Roman" pitchFamily="18" charset="0"/>
                <a:cs typeface="Times New Roman" pitchFamily="18" charset="0"/>
              </a:rPr>
              <a:t>Najah</a:t>
            </a:r>
            <a:r>
              <a:rPr lang="en-GB" dirty="0" smtClean="0">
                <a:latin typeface="Times New Roman" pitchFamily="18" charset="0"/>
                <a:cs typeface="Times New Roman" pitchFamily="18" charset="0"/>
              </a:rPr>
              <a:t> National University (The Old Campus), while Al-</a:t>
            </a:r>
            <a:r>
              <a:rPr lang="en-GB" dirty="0" err="1" smtClean="0">
                <a:latin typeface="Times New Roman" pitchFamily="18" charset="0"/>
                <a:cs typeface="Times New Roman" pitchFamily="18" charset="0"/>
              </a:rPr>
              <a:t>Makhfiah</a:t>
            </a:r>
            <a:r>
              <a:rPr lang="en-GB" dirty="0" smtClean="0">
                <a:latin typeface="Times New Roman" pitchFamily="18" charset="0"/>
                <a:cs typeface="Times New Roman" pitchFamily="18" charset="0"/>
              </a:rPr>
              <a:t> itself will be served by shared taxis according to the topographic difficulties and level of demand.</a:t>
            </a:r>
            <a:endParaRPr lang="en-GB"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5760" y="817156"/>
            <a:ext cx="11364686" cy="646331"/>
          </a:xfrm>
          <a:prstGeom prst="rect">
            <a:avLst/>
          </a:prstGeom>
        </p:spPr>
        <p:txBody>
          <a:bodyPr wrap="square">
            <a:spAutoFit/>
          </a:bodyPr>
          <a:lstStyle/>
          <a:p>
            <a:r>
              <a:rPr lang="en-GB" dirty="0" smtClean="0">
                <a:latin typeface="Times New Roman" pitchFamily="18" charset="0"/>
                <a:cs typeface="Times New Roman" pitchFamily="18" charset="0"/>
              </a:rPr>
              <a:t>-Obviously, the new main rout needs a new terminal, this due to the fact that buses can’t fit in the main terminal at Nablus Mall and it is not practical, the suggested </a:t>
            </a:r>
            <a:r>
              <a:rPr lang="en-GB" dirty="0" err="1" smtClean="0">
                <a:latin typeface="Times New Roman" pitchFamily="18" charset="0"/>
                <a:cs typeface="Times New Roman" pitchFamily="18" charset="0"/>
              </a:rPr>
              <a:t>center</a:t>
            </a:r>
            <a:r>
              <a:rPr lang="en-GB" dirty="0" smtClean="0">
                <a:latin typeface="Times New Roman" pitchFamily="18" charset="0"/>
                <a:cs typeface="Times New Roman" pitchFamily="18" charset="0"/>
              </a:rPr>
              <a:t> of the buses terminal is near Al-</a:t>
            </a:r>
            <a:r>
              <a:rPr lang="en-GB" dirty="0" err="1" smtClean="0">
                <a:latin typeface="Times New Roman" pitchFamily="18" charset="0"/>
                <a:cs typeface="Times New Roman" pitchFamily="18" charset="0"/>
              </a:rPr>
              <a:t>Kindi</a:t>
            </a:r>
            <a:r>
              <a:rPr lang="en-GB" dirty="0" smtClean="0">
                <a:latin typeface="Times New Roman" pitchFamily="18" charset="0"/>
                <a:cs typeface="Times New Roman" pitchFamily="18" charset="0"/>
              </a:rPr>
              <a:t> secondary school.</a:t>
            </a:r>
            <a:endParaRPr lang="en-GB" dirty="0">
              <a:latin typeface="Times New Roman" pitchFamily="18" charset="0"/>
              <a:cs typeface="Times New Roman" pitchFamily="18" charset="0"/>
            </a:endParaRPr>
          </a:p>
        </p:txBody>
      </p:sp>
      <p:pic>
        <p:nvPicPr>
          <p:cNvPr id="6" name="Picture 5" descr="79750518_2478752718900134_5274676497590779904_n.jpg"/>
          <p:cNvPicPr/>
          <p:nvPr/>
        </p:nvPicPr>
        <p:blipFill>
          <a:blip r:embed="rId2" cstate="print"/>
          <a:stretch>
            <a:fillRect/>
          </a:stretch>
        </p:blipFill>
        <p:spPr>
          <a:xfrm>
            <a:off x="362785" y="2037634"/>
            <a:ext cx="5731510" cy="3223895"/>
          </a:xfrm>
          <a:prstGeom prst="rect">
            <a:avLst/>
          </a:prstGeom>
          <a:ln>
            <a:noFill/>
          </a:ln>
          <a:effectLst>
            <a:softEdge rad="112500"/>
          </a:effectLst>
        </p:spPr>
      </p:pic>
      <p:pic>
        <p:nvPicPr>
          <p:cNvPr id="7" name="Picture 6" descr="79723428_2478752922233447_2785642455913988096_n.jpg"/>
          <p:cNvPicPr/>
          <p:nvPr/>
        </p:nvPicPr>
        <p:blipFill>
          <a:blip r:embed="rId3" cstate="print"/>
          <a:stretch>
            <a:fillRect/>
          </a:stretch>
        </p:blipFill>
        <p:spPr>
          <a:xfrm>
            <a:off x="5916234" y="2037632"/>
            <a:ext cx="5731510" cy="3223895"/>
          </a:xfrm>
          <a:prstGeom prst="rect">
            <a:avLst/>
          </a:prstGeom>
          <a:ln>
            <a:noFill/>
          </a:ln>
          <a:effectLst>
            <a:softEdge rad="112500"/>
          </a:effectLst>
        </p:spPr>
      </p:pic>
      <p:sp>
        <p:nvSpPr>
          <p:cNvPr id="8" name="Rectangle 7"/>
          <p:cNvSpPr/>
          <p:nvPr/>
        </p:nvSpPr>
        <p:spPr>
          <a:xfrm>
            <a:off x="3230924" y="5386642"/>
            <a:ext cx="5455982" cy="369332"/>
          </a:xfrm>
          <a:prstGeom prst="rect">
            <a:avLst/>
          </a:prstGeom>
        </p:spPr>
        <p:txBody>
          <a:bodyPr wrap="none">
            <a:spAutoFit/>
          </a:bodyPr>
          <a:lstStyle/>
          <a:p>
            <a:pPr lvl="0" algn="ctr" fontAlgn="base">
              <a:spcBef>
                <a:spcPct val="0"/>
              </a:spcBef>
              <a:spcAft>
                <a:spcPct val="0"/>
              </a:spcAft>
            </a:pPr>
            <a:r>
              <a:rPr lang="en-GB" b="1" dirty="0" smtClean="0">
                <a:latin typeface="Times New Roman" pitchFamily="18" charset="0"/>
                <a:ea typeface="Times New Roman" pitchFamily="18" charset="0"/>
                <a:cs typeface="Times New Roman" pitchFamily="18" charset="0"/>
              </a:rPr>
              <a:t>Figure :</a:t>
            </a:r>
            <a:r>
              <a:rPr lang="en-GB" dirty="0" smtClean="0">
                <a:latin typeface="Times New Roman" pitchFamily="18" charset="0"/>
                <a:cs typeface="Times New Roman" pitchFamily="18" charset="0"/>
              </a:rPr>
              <a:t> </a:t>
            </a:r>
            <a:r>
              <a:rPr lang="en-GB" b="1" dirty="0" smtClean="0">
                <a:latin typeface="Times New Roman" pitchFamily="18" charset="0"/>
                <a:cs typeface="Times New Roman" pitchFamily="18" charset="0"/>
              </a:rPr>
              <a:t>The Suggested Center of The Buses Terminal</a:t>
            </a:r>
            <a:endParaRPr lang="en-GB" b="1" dirty="0" smtClean="0">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38997" y="121737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39012" y="894673"/>
            <a:ext cx="5660845" cy="369332"/>
          </a:xfrm>
          <a:prstGeom prst="rect">
            <a:avLst/>
          </a:prstGeom>
        </p:spPr>
        <p:txBody>
          <a:bodyPr wrap="none">
            <a:spAutoFit/>
          </a:bodyPr>
          <a:lstStyle/>
          <a:p>
            <a:r>
              <a:rPr lang="en-GB" b="1" dirty="0" smtClean="0">
                <a:solidFill>
                  <a:schemeClr val="accent1">
                    <a:lumMod val="50000"/>
                  </a:schemeClr>
                </a:solidFill>
                <a:latin typeface="Times New Roman" pitchFamily="18" charset="0"/>
                <a:ea typeface="Times New Roman" pitchFamily="18" charset="0"/>
                <a:cs typeface="Times New Roman" pitchFamily="18" charset="0"/>
              </a:rPr>
              <a:t>*Costs Elements Considered for a Bus (2015 or Newer):</a:t>
            </a:r>
            <a:endParaRPr lang="en-GB" dirty="0">
              <a:solidFill>
                <a:schemeClr val="accent1">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28925" y="1258170"/>
          <a:ext cx="11370294" cy="3304905"/>
        </p:xfrm>
        <a:graphic>
          <a:graphicData uri="http://schemas.openxmlformats.org/drawingml/2006/table">
            <a:tbl>
              <a:tblPr/>
              <a:tblGrid>
                <a:gridCol w="801455"/>
                <a:gridCol w="1332395"/>
                <a:gridCol w="2159635"/>
                <a:gridCol w="891354"/>
                <a:gridCol w="859158"/>
                <a:gridCol w="801455"/>
                <a:gridCol w="1040459"/>
                <a:gridCol w="796817"/>
                <a:gridCol w="837333"/>
                <a:gridCol w="999396"/>
                <a:gridCol w="850837"/>
              </a:tblGrid>
              <a:tr h="1376755">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No.</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Route Name</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License and Insurance/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Fuel Cost /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Terminal Fees /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Aft>
                          <a:spcPts val="1000"/>
                        </a:spcAft>
                      </a:pPr>
                      <a:r>
                        <a:rPr lang="en-GB" sz="1200" b="1" dirty="0">
                          <a:latin typeface="Times New Roman" pitchFamily="18" charset="0"/>
                          <a:ea typeface="Times New Roman"/>
                          <a:cs typeface="Times New Roman" pitchFamily="18" charset="0"/>
                        </a:rPr>
                        <a:t>Taxes</a:t>
                      </a:r>
                      <a:r>
                        <a:rPr lang="ar-SA" sz="1200" b="1" dirty="0">
                          <a:latin typeface="Times New Roman" pitchFamily="18" charset="0"/>
                          <a:ea typeface="Times New Roman"/>
                          <a:cs typeface="Times New Roman" pitchFamily="18" charset="0"/>
                        </a:rPr>
                        <a:t>/ </a:t>
                      </a:r>
                      <a:r>
                        <a:rPr lang="en-GB" sz="1200" b="1" dirty="0">
                          <a:latin typeface="Times New Roman" pitchFamily="18" charset="0"/>
                          <a:ea typeface="Times New Roman"/>
                          <a:cs typeface="Times New Roman" pitchFamily="18" charset="0"/>
                        </a:rPr>
                        <a:t>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Maintenance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solidFill>
                            <a:srgbClr val="000000"/>
                          </a:solidFill>
                          <a:latin typeface="Times New Roman" pitchFamily="18" charset="0"/>
                          <a:ea typeface="Times New Roman"/>
                          <a:cs typeface="Times New Roman" pitchFamily="18" charset="0"/>
                        </a:rPr>
                        <a:t>Driver's Salary</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Total Expense</a:t>
                      </a:r>
                      <a:r>
                        <a:rPr lang="ar-SA" sz="1200" b="1" dirty="0">
                          <a:latin typeface="Times New Roman" pitchFamily="18" charset="0"/>
                          <a:ea typeface="Times New Roman"/>
                          <a:cs typeface="Times New Roman" pitchFamily="18" charset="0"/>
                        </a:rPr>
                        <a:t> / </a:t>
                      </a:r>
                      <a:r>
                        <a:rPr lang="en-GB" sz="1200" b="1" dirty="0">
                          <a:latin typeface="Times New Roman" pitchFamily="18" charset="0"/>
                          <a:ea typeface="Times New Roman"/>
                          <a:cs typeface="Times New Roman" pitchFamily="18" charset="0"/>
                        </a:rPr>
                        <a:t>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50000"/>
                        </a:lnSpc>
                        <a:spcBef>
                          <a:spcPts val="1000"/>
                        </a:spcBef>
                        <a:spcAft>
                          <a:spcPts val="1000"/>
                        </a:spcAft>
                      </a:pPr>
                      <a:r>
                        <a:rPr lang="en-GB" sz="1200" b="1" dirty="0">
                          <a:latin typeface="Times New Roman" pitchFamily="18" charset="0"/>
                          <a:ea typeface="Times New Roman"/>
                          <a:cs typeface="Times New Roman" pitchFamily="18" charset="0"/>
                        </a:rPr>
                        <a:t>Total Income</a:t>
                      </a:r>
                      <a:r>
                        <a:rPr lang="ar-SA" sz="1200" b="1" dirty="0">
                          <a:latin typeface="Times New Roman" pitchFamily="18" charset="0"/>
                          <a:ea typeface="Times New Roman"/>
                          <a:cs typeface="Times New Roman" pitchFamily="18" charset="0"/>
                        </a:rPr>
                        <a:t> / </a:t>
                      </a:r>
                      <a:r>
                        <a:rPr lang="en-GB" sz="1200" b="1" dirty="0">
                          <a:latin typeface="Times New Roman" pitchFamily="18" charset="0"/>
                          <a:ea typeface="Times New Roman"/>
                          <a:cs typeface="Times New Roman" pitchFamily="18" charset="0"/>
                        </a:rPr>
                        <a:t>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GB" sz="1200" b="1" dirty="0">
                          <a:latin typeface="Times New Roman" pitchFamily="18" charset="0"/>
                          <a:ea typeface="Times New Roman"/>
                          <a:cs typeface="Times New Roman" pitchFamily="18" charset="0"/>
                        </a:rPr>
                        <a:t>Profit /Month</a:t>
                      </a:r>
                      <a:endParaRPr lang="en-GB" sz="1200" dirty="0">
                        <a:latin typeface="Times New Roman" pitchFamily="18" charset="0"/>
                        <a:ea typeface="Times New Roman"/>
                        <a:cs typeface="Times New Roman" pitchFamily="18" charset="0"/>
                      </a:endParaRPr>
                    </a:p>
                    <a:p>
                      <a:pPr algn="ctr">
                        <a:lnSpc>
                          <a:spcPct val="115000"/>
                        </a:lnSpc>
                        <a:spcAft>
                          <a:spcPts val="1000"/>
                        </a:spcAft>
                      </a:pPr>
                      <a:r>
                        <a:rPr lang="ar-SA" sz="1200" b="1" dirty="0">
                          <a:solidFill>
                            <a:srgbClr val="000000"/>
                          </a:solidFill>
                          <a:latin typeface="Times New Roman" pitchFamily="18" charset="0"/>
                          <a:ea typeface="Times New Roman"/>
                          <a:cs typeface="Times New Roman" pitchFamily="18" charset="0"/>
                        </a:rPr>
                        <a:t> (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77024">
                <a:tc>
                  <a:txBody>
                    <a:bodyPr/>
                    <a:lstStyle/>
                    <a:p>
                      <a:pPr algn="ctr">
                        <a:lnSpc>
                          <a:spcPct val="150000"/>
                        </a:lnSpc>
                        <a:spcAft>
                          <a:spcPts val="1000"/>
                        </a:spcAft>
                      </a:pPr>
                      <a:r>
                        <a:rPr lang="en-GB" sz="1200">
                          <a:latin typeface="Times New Roman" pitchFamily="18" charset="0"/>
                          <a:ea typeface="Times New Roman"/>
                          <a:cs typeface="Times New Roman"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400"/>
                        </a:spcBef>
                        <a:spcAft>
                          <a:spcPts val="1000"/>
                        </a:spcAft>
                      </a:pPr>
                      <a:r>
                        <a:rPr lang="en-GB" sz="1200" b="1">
                          <a:latin typeface="Times New Roman" pitchFamily="18" charset="0"/>
                          <a:ea typeface="Times New Roman"/>
                          <a:cs typeface="Times New Roman" pitchFamily="18" charset="0"/>
                        </a:rPr>
                        <a:t>Askar and Balata</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1100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11,500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30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167</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(700–1500 )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17,067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30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28,000</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9,686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77024">
                <a:tc>
                  <a:txBody>
                    <a:bodyPr/>
                    <a:lstStyle/>
                    <a:p>
                      <a:pPr algn="ctr">
                        <a:lnSpc>
                          <a:spcPct val="150000"/>
                        </a:lnSpc>
                        <a:spcAft>
                          <a:spcPts val="1000"/>
                        </a:spcAft>
                      </a:pPr>
                      <a:r>
                        <a:rPr lang="en-GB" sz="1200">
                          <a:latin typeface="Times New Roman" pitchFamily="18" charset="0"/>
                          <a:ea typeface="Times New Roman"/>
                          <a:cs typeface="Times New Roman" pitchFamily="18"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400"/>
                        </a:spcBef>
                        <a:spcAft>
                          <a:spcPts val="1000"/>
                        </a:spcAft>
                      </a:pPr>
                      <a:r>
                        <a:rPr lang="en-GB" sz="1200" b="1" dirty="0">
                          <a:latin typeface="Times New Roman" pitchFamily="18" charset="0"/>
                          <a:ea typeface="Times New Roman"/>
                          <a:cs typeface="Times New Roman" pitchFamily="18" charset="0"/>
                        </a:rPr>
                        <a:t>Rafeedia</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1100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12,000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30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167</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(700–1500 )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3000</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17,567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30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30,000</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11,186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4102">
                <a:tc>
                  <a:txBody>
                    <a:bodyPr/>
                    <a:lstStyle/>
                    <a:p>
                      <a:pPr algn="ctr">
                        <a:lnSpc>
                          <a:spcPct val="150000"/>
                        </a:lnSpc>
                        <a:spcAft>
                          <a:spcPts val="1000"/>
                        </a:spcAft>
                      </a:pPr>
                      <a:r>
                        <a:rPr lang="en-GB" sz="1200">
                          <a:latin typeface="Times New Roman" pitchFamily="18" charset="0"/>
                          <a:ea typeface="Times New Roman"/>
                          <a:cs typeface="Times New Roman" pitchFamily="18"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400"/>
                        </a:spcBef>
                        <a:spcAft>
                          <a:spcPts val="1000"/>
                        </a:spcAft>
                      </a:pPr>
                      <a:r>
                        <a:rPr lang="en-GB" sz="1200" b="1">
                          <a:latin typeface="Times New Roman" pitchFamily="18" charset="0"/>
                          <a:ea typeface="Times New Roman"/>
                          <a:cs typeface="Times New Roman" pitchFamily="18" charset="0"/>
                        </a:rPr>
                        <a:t>Al-Makhfiah*</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600"/>
                        </a:spcBef>
                        <a:spcAft>
                          <a:spcPts val="0"/>
                        </a:spcAft>
                      </a:pPr>
                      <a:r>
                        <a:rPr lang="en-GB" sz="1200">
                          <a:solidFill>
                            <a:srgbClr val="000000"/>
                          </a:solidFill>
                          <a:latin typeface="Times New Roman" pitchFamily="18" charset="0"/>
                          <a:ea typeface="Times New Roman"/>
                          <a:cs typeface="Times New Roman" pitchFamily="18" charset="0"/>
                        </a:rPr>
                        <a:t>1100</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latin typeface="Times New Roman" pitchFamily="18" charset="0"/>
                          <a:ea typeface="Times New Roman"/>
                          <a:cs typeface="Times New Roman" pitchFamily="18" charset="0"/>
                        </a:rPr>
                        <a:t>7000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30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167</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200" noProof="0" dirty="0" smtClean="0">
                          <a:solidFill>
                            <a:srgbClr val="1D2129"/>
                          </a:solidFill>
                          <a:latin typeface="Times New Roman" pitchFamily="18" charset="0"/>
                          <a:ea typeface="Times New Roman"/>
                          <a:cs typeface="Times New Roman" pitchFamily="18" charset="0"/>
                        </a:rPr>
                        <a:t>(700–1500 )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12,567</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30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26,000</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12,186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7649" name="Rectangle 1"/>
          <p:cNvSpPr>
            <a:spLocks noChangeArrowheads="1"/>
          </p:cNvSpPr>
          <p:nvPr/>
        </p:nvSpPr>
        <p:spPr bwMode="auto">
          <a:xfrm>
            <a:off x="2246813" y="796833"/>
            <a:ext cx="765921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13: Expected Situation of Income and Expenses Analysis (per Bus) – Scenario-2</a:t>
            </a:r>
            <a:endParaRPr kumimoji="0" lang="en-GB"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7650" name="Rectangle 2"/>
          <p:cNvSpPr>
            <a:spLocks noChangeArrowheads="1"/>
          </p:cNvSpPr>
          <p:nvPr/>
        </p:nvSpPr>
        <p:spPr bwMode="auto">
          <a:xfrm>
            <a:off x="-561705" y="3726133"/>
            <a:ext cx="11808825" cy="3815848"/>
          </a:xfrm>
          <a:prstGeom prst="rect">
            <a:avLst/>
          </a:prstGeom>
          <a:noFill/>
          <a:ln w="9525">
            <a:noFill/>
            <a:miter lim="800000"/>
            <a:headEnd/>
            <a:tailEnd/>
          </a:ln>
          <a:effectLst/>
        </p:spPr>
        <p:txBody>
          <a:bodyPr vert="horz" wrap="square" lIns="914112" tIns="914112" rIns="914112" bIns="91411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Al-</a:t>
            </a:r>
            <a:r>
              <a:rPr kumimoji="0" lang="en-GB"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Makhfiah</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Only to An-</a:t>
            </a:r>
            <a:r>
              <a:rPr kumimoji="0" lang="en-GB" sz="1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Najah</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National University- The Old Campus.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total profit per month for the busy route is (9,686*7 + 11,186* 8+ 12,186*5) = 218,220 </a:t>
            </a: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average profit per bus = (218,220/20) = 10,911</a:t>
            </a: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-From the profit/month/bus, 20 buses will pay off in 2 years.</a:t>
            </a:r>
            <a:endParaRPr kumimoji="0" lang="en-US"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en-US"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225143" y="1293223"/>
          <a:ext cx="5760720" cy="5030853"/>
        </p:xfrm>
        <a:graphic>
          <a:graphicData uri="http://schemas.openxmlformats.org/drawingml/2006/table">
            <a:tbl>
              <a:tblPr/>
              <a:tblGrid>
                <a:gridCol w="1493520"/>
                <a:gridCol w="1902573"/>
                <a:gridCol w="1092621"/>
                <a:gridCol w="1272006"/>
              </a:tblGrid>
              <a:tr h="613727">
                <a:tc>
                  <a:txBody>
                    <a:bodyPr/>
                    <a:lstStyle/>
                    <a:p>
                      <a:pPr algn="ctr">
                        <a:lnSpc>
                          <a:spcPct val="150000"/>
                        </a:lnSpc>
                        <a:spcBef>
                          <a:spcPts val="400"/>
                        </a:spcBef>
                        <a:spcAft>
                          <a:spcPts val="400"/>
                        </a:spcAft>
                      </a:pPr>
                      <a:r>
                        <a:rPr lang="en-US" sz="1200" b="1" dirty="0">
                          <a:latin typeface="Times New Roman" pitchFamily="18" charset="0"/>
                          <a:ea typeface="Times New Roman"/>
                          <a:cs typeface="Times New Roman" pitchFamily="18" charset="0"/>
                        </a:rPr>
                        <a:t>Route Name</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algn="ctr">
                        <a:lnSpc>
                          <a:spcPct val="115000"/>
                        </a:lnSpc>
                        <a:spcBef>
                          <a:spcPts val="400"/>
                        </a:spcBef>
                        <a:spcAft>
                          <a:spcPts val="0"/>
                        </a:spcAft>
                      </a:pPr>
                      <a:r>
                        <a:rPr lang="en-US" sz="1200" b="1" dirty="0">
                          <a:latin typeface="Times New Roman" pitchFamily="18" charset="0"/>
                          <a:ea typeface="Times New Roman"/>
                          <a:cs typeface="Times New Roman" pitchFamily="18" charset="0"/>
                        </a:rPr>
                        <a:t>Profit / Month /Vehicle </a:t>
                      </a:r>
                      <a:endParaRPr lang="en-GB" sz="1200" dirty="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200" b="1" dirty="0">
                          <a:latin typeface="Times New Roman" pitchFamily="18" charset="0"/>
                          <a:ea typeface="Times New Roman"/>
                          <a:cs typeface="Times New Roman" pitchFamily="18" charset="0"/>
                        </a:rPr>
                        <a:t>  </a:t>
                      </a: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GB"/>
                    </a:p>
                  </a:txBody>
                  <a:tcPr/>
                </a:tc>
                <a:tc>
                  <a:txBody>
                    <a:bodyPr/>
                    <a:lstStyle/>
                    <a:p>
                      <a:pPr algn="ctr">
                        <a:lnSpc>
                          <a:spcPct val="115000"/>
                        </a:lnSpc>
                        <a:spcBef>
                          <a:spcPts val="400"/>
                        </a:spcBef>
                        <a:spcAft>
                          <a:spcPts val="0"/>
                        </a:spcAft>
                      </a:pPr>
                      <a:r>
                        <a:rPr lang="en-US" sz="1200" b="1" dirty="0">
                          <a:latin typeface="Times New Roman" pitchFamily="18" charset="0"/>
                          <a:ea typeface="Times New Roman"/>
                          <a:cs typeface="Times New Roman" pitchFamily="18" charset="0"/>
                        </a:rPr>
                        <a:t>Profit / Month / Route</a:t>
                      </a:r>
                      <a:endParaRPr lang="en-GB" sz="1200" dirty="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200" b="1" dirty="0">
                          <a:latin typeface="Times New Roman" pitchFamily="18" charset="0"/>
                          <a:ea typeface="Times New Roman"/>
                          <a:cs typeface="Times New Roman" pitchFamily="18" charset="0"/>
                        </a:rPr>
                        <a:t> </a:t>
                      </a:r>
                      <a:r>
                        <a:rPr lang="ar-SA" sz="1200" b="1" dirty="0">
                          <a:solidFill>
                            <a:srgbClr val="000000"/>
                          </a:solidFill>
                          <a:latin typeface="Times New Roman" pitchFamily="18" charset="0"/>
                          <a:ea typeface="Times New Roman"/>
                          <a:cs typeface="Times New Roman" pitchFamily="18" charset="0"/>
                        </a:rPr>
                        <a:t>( </a:t>
                      </a:r>
                      <a:r>
                        <a:rPr lang="he-IL" sz="1200" b="1" dirty="0">
                          <a:solidFill>
                            <a:srgbClr val="000000"/>
                          </a:solidFill>
                          <a:latin typeface="Times New Roman" pitchFamily="18" charset="0"/>
                          <a:ea typeface="Times New Roman"/>
                          <a:cs typeface="Times New Roman" pitchFamily="18" charset="0"/>
                        </a:rPr>
                        <a:t>₪</a:t>
                      </a:r>
                      <a:r>
                        <a:rPr lang="ar-SA" sz="1200" b="1" dirty="0">
                          <a:solidFill>
                            <a:srgbClr val="000000"/>
                          </a:solidFill>
                          <a:latin typeface="Times New Roman" pitchFamily="18" charset="0"/>
                          <a:ea typeface="Times New Roman"/>
                          <a:cs typeface="Times New Roman" pitchFamily="18" charset="0"/>
                        </a:rPr>
                        <a:t> )</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84387">
                <a:tc>
                  <a:txBody>
                    <a:bodyPr/>
                    <a:lstStyle/>
                    <a:p>
                      <a:pPr algn="ctr">
                        <a:lnSpc>
                          <a:spcPct val="150000"/>
                        </a:lnSpc>
                        <a:spcBef>
                          <a:spcPts val="400"/>
                        </a:spcBef>
                        <a:spcAft>
                          <a:spcPts val="400"/>
                        </a:spcAft>
                      </a:pPr>
                      <a:r>
                        <a:rPr lang="en-US" sz="1200" b="1" dirty="0">
                          <a:latin typeface="Times New Roman" pitchFamily="18" charset="0"/>
                          <a:ea typeface="Times New Roman"/>
                          <a:cs typeface="Times New Roman" pitchFamily="18" charset="0"/>
                        </a:rPr>
                        <a:t>Balata</a:t>
                      </a:r>
                      <a:endParaRPr lang="en-GB" sz="12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dirty="0" smtClean="0">
                          <a:solidFill>
                            <a:srgbClr val="000000"/>
                          </a:solidFill>
                          <a:latin typeface="Times New Roman" pitchFamily="18" charset="0"/>
                          <a:ea typeface="Times New Roman"/>
                          <a:cs typeface="Times New Roman" pitchFamily="18" charset="0"/>
                        </a:rPr>
                        <a:t>1444</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72,200</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87">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Al-Dahya</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tabLst>
                          <a:tab pos="601980" algn="l"/>
                        </a:tabLst>
                      </a:pPr>
                      <a:r>
                        <a:rPr lang="en-US" sz="1200" noProof="0" dirty="0" smtClean="0">
                          <a:solidFill>
                            <a:srgbClr val="000000"/>
                          </a:solidFill>
                          <a:latin typeface="Times New Roman" pitchFamily="18" charset="0"/>
                          <a:ea typeface="Times New Roman"/>
                          <a:cs typeface="Times New Roman" pitchFamily="18" charset="0"/>
                        </a:rPr>
                        <a:t>2194</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tabLst>
                          <a:tab pos="601980" algn="l"/>
                        </a:tabLst>
                      </a:pPr>
                      <a:r>
                        <a:rPr lang="en-US" sz="1200" dirty="0">
                          <a:latin typeface="Times New Roman" pitchFamily="18" charset="0"/>
                          <a:ea typeface="Times New Roman"/>
                          <a:cs typeface="Times New Roman" pitchFamily="18" charset="0"/>
                        </a:rPr>
                        <a:t>87</a:t>
                      </a:r>
                      <a:r>
                        <a:rPr lang="en-US" sz="1200" dirty="0">
                          <a:solidFill>
                            <a:srgbClr val="000000"/>
                          </a:solidFill>
                          <a:latin typeface="Times New Roman" pitchFamily="18" charset="0"/>
                          <a:ea typeface="Times New Roman"/>
                          <a:cs typeface="Times New Roman" pitchFamily="18" charset="0"/>
                        </a:rPr>
                        <a:t>,</a:t>
                      </a:r>
                      <a:r>
                        <a:rPr lang="en-US" sz="1200" dirty="0">
                          <a:latin typeface="Times New Roman" pitchFamily="18" charset="0"/>
                          <a:ea typeface="Times New Roman"/>
                          <a:cs typeface="Times New Roman" pitchFamily="18" charset="0"/>
                        </a:rPr>
                        <a:t>760</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87">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Askar</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dirty="0" smtClean="0">
                          <a:solidFill>
                            <a:srgbClr val="000000"/>
                          </a:solidFill>
                          <a:latin typeface="Times New Roman" pitchFamily="18" charset="0"/>
                          <a:ea typeface="Times New Roman"/>
                          <a:cs typeface="Times New Roman" pitchFamily="18" charset="0"/>
                        </a:rPr>
                        <a:t>3677</a:t>
                      </a:r>
                      <a:endParaRPr lang="en-US" sz="12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202,235</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942">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Ebn-Rushd</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4656</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125</a:t>
                      </a:r>
                      <a:r>
                        <a:rPr lang="en-US" sz="1200" dirty="0">
                          <a:solidFill>
                            <a:srgbClr val="000000"/>
                          </a:solidFill>
                          <a:latin typeface="Times New Roman" pitchFamily="18" charset="0"/>
                          <a:ea typeface="Times New Roman"/>
                          <a:cs typeface="Times New Roman" pitchFamily="18" charset="0"/>
                        </a:rPr>
                        <a:t>,</a:t>
                      </a:r>
                      <a:r>
                        <a:rPr lang="en-US" sz="1200" dirty="0">
                          <a:latin typeface="Times New Roman" pitchFamily="18" charset="0"/>
                          <a:ea typeface="Times New Roman"/>
                          <a:cs typeface="Times New Roman" pitchFamily="18" charset="0"/>
                        </a:rPr>
                        <a:t>712</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87">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Al-Ta’won</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3664</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139</a:t>
                      </a:r>
                      <a:r>
                        <a:rPr lang="en-US" sz="1200" dirty="0">
                          <a:solidFill>
                            <a:srgbClr val="000000"/>
                          </a:solidFill>
                          <a:latin typeface="Times New Roman" pitchFamily="18" charset="0"/>
                          <a:ea typeface="Times New Roman"/>
                          <a:cs typeface="Times New Roman" pitchFamily="18" charset="0"/>
                        </a:rPr>
                        <a:t>,</a:t>
                      </a:r>
                      <a:r>
                        <a:rPr lang="en-US" sz="1200" dirty="0">
                          <a:latin typeface="Times New Roman" pitchFamily="18" charset="0"/>
                          <a:ea typeface="Times New Roman"/>
                          <a:cs typeface="Times New Roman" pitchFamily="18" charset="0"/>
                        </a:rPr>
                        <a:t>232</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87">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Rafeedia</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3029</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solidFill>
                            <a:srgbClr val="000000"/>
                          </a:solidFill>
                          <a:latin typeface="Times New Roman" pitchFamily="18" charset="0"/>
                          <a:ea typeface="Times New Roman"/>
                          <a:cs typeface="Times New Roman" pitchFamily="18" charset="0"/>
                        </a:rPr>
                        <a:t>236,262</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87">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Al-Makhfiah</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3301</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122,137</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091">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Al-Ein camp</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3182</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solidFill>
                            <a:srgbClr val="000000"/>
                          </a:solidFill>
                          <a:latin typeface="Times New Roman" pitchFamily="18" charset="0"/>
                          <a:ea typeface="Times New Roman"/>
                          <a:cs typeface="Times New Roman" pitchFamily="18" charset="0"/>
                        </a:rPr>
                        <a:t>190,920</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383">
                <a:tc>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El-Etehad</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rtl="1">
                        <a:lnSpc>
                          <a:spcPct val="200000"/>
                        </a:lnSpc>
                        <a:spcBef>
                          <a:spcPts val="600"/>
                        </a:spcBef>
                        <a:spcAft>
                          <a:spcPts val="600"/>
                        </a:spcAft>
                      </a:pPr>
                      <a:r>
                        <a:rPr lang="en-US" sz="1200" noProof="0" smtClean="0">
                          <a:solidFill>
                            <a:srgbClr val="000000"/>
                          </a:solidFill>
                          <a:latin typeface="Times New Roman" pitchFamily="18" charset="0"/>
                          <a:ea typeface="Times New Roman"/>
                          <a:cs typeface="Times New Roman" pitchFamily="18" charset="0"/>
                        </a:rPr>
                        <a:t>2814</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a:lnSpc>
                          <a:spcPct val="200000"/>
                        </a:lnSpc>
                        <a:spcBef>
                          <a:spcPts val="600"/>
                        </a:spcBef>
                        <a:spcAft>
                          <a:spcPts val="600"/>
                        </a:spcAft>
                      </a:pPr>
                      <a:r>
                        <a:rPr lang="en-US" sz="1200" dirty="0">
                          <a:latin typeface="Times New Roman" pitchFamily="18" charset="0"/>
                          <a:ea typeface="Times New Roman"/>
                          <a:cs typeface="Times New Roman" pitchFamily="18" charset="0"/>
                        </a:rPr>
                        <a:t>87</a:t>
                      </a:r>
                      <a:r>
                        <a:rPr lang="en-US" sz="1200" dirty="0">
                          <a:solidFill>
                            <a:srgbClr val="000000"/>
                          </a:solidFill>
                          <a:latin typeface="Times New Roman" pitchFamily="18" charset="0"/>
                          <a:ea typeface="Times New Roman"/>
                          <a:cs typeface="Times New Roman" pitchFamily="18" charset="0"/>
                        </a:rPr>
                        <a:t>,</a:t>
                      </a:r>
                      <a:r>
                        <a:rPr lang="en-US" sz="1200" dirty="0">
                          <a:latin typeface="Times New Roman" pitchFamily="18" charset="0"/>
                          <a:ea typeface="Times New Roman"/>
                          <a:cs typeface="Times New Roman" pitchFamily="18" charset="0"/>
                        </a:rPr>
                        <a:t>234</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950">
                <a:tc rowSpan="3">
                  <a:txBody>
                    <a:bodyPr/>
                    <a:lstStyle/>
                    <a:p>
                      <a:pPr algn="ctr">
                        <a:lnSpc>
                          <a:spcPct val="150000"/>
                        </a:lnSpc>
                        <a:spcBef>
                          <a:spcPts val="400"/>
                        </a:spcBef>
                        <a:spcAft>
                          <a:spcPts val="400"/>
                        </a:spcAft>
                      </a:pPr>
                      <a:r>
                        <a:rPr lang="en-US" sz="1200" b="1">
                          <a:latin typeface="Times New Roman" pitchFamily="18" charset="0"/>
                          <a:ea typeface="Times New Roman"/>
                          <a:cs typeface="Times New Roman" pitchFamily="18" charset="0"/>
                        </a:rPr>
                        <a:t>Busy Route</a:t>
                      </a:r>
                      <a:endParaRPr lang="en-GB" sz="12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400"/>
                        </a:spcBef>
                        <a:spcAft>
                          <a:spcPts val="0"/>
                        </a:spcAft>
                      </a:pPr>
                      <a:r>
                        <a:rPr lang="en-US" sz="1200" b="1" noProof="0" smtClean="0">
                          <a:latin typeface="Times New Roman" pitchFamily="18" charset="0"/>
                          <a:ea typeface="Times New Roman"/>
                          <a:cs typeface="Times New Roman" pitchFamily="18" charset="0"/>
                        </a:rPr>
                        <a:t>Askar and Balata</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9,686</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15000"/>
                        </a:lnSpc>
                        <a:spcBef>
                          <a:spcPts val="300"/>
                        </a:spcBef>
                        <a:spcAft>
                          <a:spcPts val="0"/>
                        </a:spcAft>
                      </a:pPr>
                      <a:endParaRPr lang="en-US" sz="1200" dirty="0">
                        <a:latin typeface="Times New Roman" pitchFamily="18" charset="0"/>
                        <a:ea typeface="Times New Roman"/>
                        <a:cs typeface="Times New Roman" pitchFamily="18" charset="0"/>
                      </a:endParaRPr>
                    </a:p>
                    <a:p>
                      <a:pPr algn="ctr">
                        <a:lnSpc>
                          <a:spcPct val="115000"/>
                        </a:lnSpc>
                        <a:spcBef>
                          <a:spcPts val="300"/>
                        </a:spcBef>
                        <a:spcAft>
                          <a:spcPts val="0"/>
                        </a:spcAft>
                      </a:pPr>
                      <a:r>
                        <a:rPr lang="en-US" sz="1200" dirty="0">
                          <a:latin typeface="Times New Roman" pitchFamily="18" charset="0"/>
                          <a:ea typeface="Times New Roman"/>
                          <a:cs typeface="Times New Roman" pitchFamily="18" charset="0"/>
                        </a:rPr>
                        <a:t>218,220</a:t>
                      </a:r>
                      <a:endParaRPr lang="en-GB" sz="12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78">
                <a:tc vMerge="1">
                  <a:txBody>
                    <a:bodyPr/>
                    <a:lstStyle/>
                    <a:p>
                      <a:endParaRPr lang="en-GB"/>
                    </a:p>
                  </a:txBody>
                  <a:tcPr/>
                </a:tc>
                <a:tc>
                  <a:txBody>
                    <a:bodyPr/>
                    <a:lstStyle/>
                    <a:p>
                      <a:pPr algn="ctr">
                        <a:lnSpc>
                          <a:spcPct val="150000"/>
                        </a:lnSpc>
                        <a:spcBef>
                          <a:spcPts val="400"/>
                        </a:spcBef>
                        <a:spcAft>
                          <a:spcPts val="0"/>
                        </a:spcAft>
                      </a:pPr>
                      <a:r>
                        <a:rPr lang="en-US" sz="1200" b="1" noProof="0" smtClean="0">
                          <a:latin typeface="Times New Roman" pitchFamily="18" charset="0"/>
                          <a:ea typeface="Times New Roman"/>
                          <a:cs typeface="Times New Roman" pitchFamily="18" charset="0"/>
                        </a:rPr>
                        <a:t>Rafeedia</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11,186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371649">
                <a:tc vMerge="1">
                  <a:txBody>
                    <a:bodyPr/>
                    <a:lstStyle/>
                    <a:p>
                      <a:endParaRPr lang="en-GB"/>
                    </a:p>
                  </a:txBody>
                  <a:tcPr/>
                </a:tc>
                <a:tc>
                  <a:txBody>
                    <a:bodyPr/>
                    <a:lstStyle/>
                    <a:p>
                      <a:pPr algn="ctr">
                        <a:lnSpc>
                          <a:spcPct val="150000"/>
                        </a:lnSpc>
                        <a:spcBef>
                          <a:spcPts val="400"/>
                        </a:spcBef>
                        <a:spcAft>
                          <a:spcPts val="0"/>
                        </a:spcAft>
                      </a:pPr>
                      <a:r>
                        <a:rPr lang="en-US" sz="1200" b="1" noProof="0" dirty="0" smtClean="0">
                          <a:latin typeface="Times New Roman" pitchFamily="18" charset="0"/>
                          <a:ea typeface="Times New Roman"/>
                          <a:cs typeface="Times New Roman" pitchFamily="18" charset="0"/>
                        </a:rPr>
                        <a:t>Al-</a:t>
                      </a:r>
                      <a:r>
                        <a:rPr lang="en-US" sz="1200" b="1" noProof="0" dirty="0" err="1" smtClean="0">
                          <a:latin typeface="Times New Roman" pitchFamily="18" charset="0"/>
                          <a:ea typeface="Times New Roman"/>
                          <a:cs typeface="Times New Roman" pitchFamily="18" charset="0"/>
                        </a:rPr>
                        <a:t>Makhfiah</a:t>
                      </a:r>
                      <a:r>
                        <a:rPr lang="en-US" sz="1200" b="1" noProof="0" dirty="0" smtClean="0">
                          <a:latin typeface="Times New Roman" pitchFamily="18" charset="0"/>
                          <a:ea typeface="Times New Roman"/>
                          <a:cs typeface="Times New Roman" pitchFamily="18" charset="0"/>
                        </a:rPr>
                        <a:t>*</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12,186</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bl>
          </a:graphicData>
        </a:graphic>
      </p:graphicFrame>
      <p:sp>
        <p:nvSpPr>
          <p:cNvPr id="29697" name="Rectangle 1"/>
          <p:cNvSpPr>
            <a:spLocks noChangeArrowheads="1"/>
          </p:cNvSpPr>
          <p:nvPr/>
        </p:nvSpPr>
        <p:spPr bwMode="auto">
          <a:xfrm>
            <a:off x="161108" y="1436913"/>
            <a:ext cx="492469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highest profit</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Route</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is still for Rafeedia then for the busy route.</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Rectangle 2"/>
          <p:cNvSpPr>
            <a:spLocks noChangeArrowheads="1"/>
          </p:cNvSpPr>
          <p:nvPr/>
        </p:nvSpPr>
        <p:spPr bwMode="auto">
          <a:xfrm>
            <a:off x="222068" y="2612572"/>
            <a:ext cx="416705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-But, the highest profit per vehicle goes to     the busy route.</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29699" name="Rectangle 3"/>
          <p:cNvSpPr>
            <a:spLocks noChangeArrowheads="1"/>
          </p:cNvSpPr>
          <p:nvPr/>
        </p:nvSpPr>
        <p:spPr bwMode="auto">
          <a:xfrm>
            <a:off x="5143308" y="887507"/>
            <a:ext cx="5937069"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14 </a:t>
            </a:r>
            <a:r>
              <a:rPr kumimoji="0" lang="en-GB"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Profit per Month per Route</a:t>
            </a: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Scenario-2</a:t>
            </a:r>
            <a:endParaRPr kumimoji="0" lang="en-GB"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187" y="802257"/>
            <a:ext cx="11611155" cy="1026543"/>
          </a:xfrm>
        </p:spPr>
        <p:txBody>
          <a:bodyPr>
            <a:noAutofit/>
          </a:bodyPr>
          <a:lstStyle/>
          <a:p>
            <a:r>
              <a:rPr lang="en-GB" sz="2800" b="1" dirty="0" smtClean="0">
                <a:latin typeface="Times New Roman" pitchFamily="18" charset="0"/>
                <a:cs typeface="Times New Roman" pitchFamily="18" charset="0"/>
              </a:rPr>
              <a:t>*Scenario No.3 (Taxis and Trolleybuses Route)</a:t>
            </a:r>
            <a:r>
              <a:rPr lang="en-US" sz="2800" b="1" dirty="0" smtClean="0">
                <a:latin typeface="Times New Roman" pitchFamily="18" charset="0"/>
                <a:cs typeface="Times New Roman" pitchFamily="18" charset="0"/>
              </a:rPr>
              <a:t> : </a:t>
            </a:r>
            <a:r>
              <a:rPr lang="en-US" sz="2800" b="1" dirty="0" smtClean="0"/>
              <a:t/>
            </a:r>
            <a:br>
              <a:rPr lang="en-US" sz="2800" b="1" dirty="0" smtClean="0"/>
            </a:br>
            <a:endParaRPr lang="en-US" sz="2800" dirty="0"/>
          </a:p>
        </p:txBody>
      </p:sp>
      <p:pic>
        <p:nvPicPr>
          <p:cNvPr id="3" name="Picture 2" descr="TrolleyBus.jpg"/>
          <p:cNvPicPr/>
          <p:nvPr/>
        </p:nvPicPr>
        <p:blipFill>
          <a:blip r:embed="rId2" cstate="print"/>
          <a:stretch>
            <a:fillRect/>
          </a:stretch>
        </p:blipFill>
        <p:spPr>
          <a:xfrm>
            <a:off x="6293790" y="2558005"/>
            <a:ext cx="5234596" cy="26621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descr="23.jpg"/>
          <p:cNvPicPr/>
          <p:nvPr/>
        </p:nvPicPr>
        <p:blipFill>
          <a:blip r:embed="rId3" cstate="print"/>
          <a:stretch>
            <a:fillRect/>
          </a:stretch>
        </p:blipFill>
        <p:spPr>
          <a:xfrm>
            <a:off x="445187" y="2569581"/>
            <a:ext cx="4474053" cy="2627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 3"/>
          <p:cNvSpPr/>
          <p:nvPr/>
        </p:nvSpPr>
        <p:spPr>
          <a:xfrm>
            <a:off x="4961682" y="3475299"/>
            <a:ext cx="1157465" cy="462986"/>
          </a:xfrm>
          <a:prstGeom prst="leftRightRibbon">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897" y="1263005"/>
            <a:ext cx="11303479" cy="703053"/>
          </a:xfrm>
        </p:spPr>
        <p:txBody>
          <a:bodyPr>
            <a:noAutofit/>
          </a:bodyPr>
          <a:lstStyle/>
          <a:p>
            <a:pPr algn="ctr"/>
            <a:r>
              <a:rPr lang="en-GB" sz="1800" b="1" dirty="0" smtClean="0">
                <a:solidFill>
                  <a:schemeClr val="tx1"/>
                </a:solidFill>
                <a:latin typeface="Times New Roman" pitchFamily="18" charset="0"/>
                <a:cs typeface="Times New Roman" pitchFamily="18" charset="0"/>
              </a:rPr>
              <a:t>Table 15 : Number of Reduced Shared Taxis and Number of Trolleybuses to Add – Scenario-3</a:t>
            </a:r>
            <a:r>
              <a:rPr lang="en-US" sz="1800" dirty="0" smtClean="0">
                <a:solidFill>
                  <a:schemeClr val="tx1"/>
                </a:solidFill>
              </a:rPr>
              <a:t/>
            </a:r>
            <a:br>
              <a:rPr lang="en-US" sz="1800" dirty="0" smtClean="0">
                <a:solidFill>
                  <a:schemeClr val="tx1"/>
                </a:solidFill>
              </a:rPr>
            </a:br>
            <a:endParaRPr lang="en-US" sz="1800" dirty="0">
              <a:solidFill>
                <a:schemeClr val="tx1"/>
              </a:solidFill>
            </a:endParaRPr>
          </a:p>
        </p:txBody>
      </p:sp>
      <p:graphicFrame>
        <p:nvGraphicFramePr>
          <p:cNvPr id="3" name="Table 2"/>
          <p:cNvGraphicFramePr>
            <a:graphicFrameLocks noGrp="1"/>
          </p:cNvGraphicFramePr>
          <p:nvPr/>
        </p:nvGraphicFramePr>
        <p:xfrm>
          <a:off x="1971610" y="1829261"/>
          <a:ext cx="8354208" cy="2437021"/>
        </p:xfrm>
        <a:graphic>
          <a:graphicData uri="http://schemas.openxmlformats.org/drawingml/2006/table">
            <a:tbl>
              <a:tblPr/>
              <a:tblGrid>
                <a:gridCol w="1392368"/>
                <a:gridCol w="1665222"/>
                <a:gridCol w="1116957"/>
                <a:gridCol w="1394925"/>
                <a:gridCol w="1392368"/>
                <a:gridCol w="1392368"/>
              </a:tblGrid>
              <a:tr h="788722">
                <a:tc>
                  <a:txBody>
                    <a:bodyPr/>
                    <a:lstStyle/>
                    <a:p>
                      <a:pPr marL="0" marR="0" algn="ctr">
                        <a:lnSpc>
                          <a:spcPct val="150000"/>
                        </a:lnSpc>
                        <a:spcBef>
                          <a:spcPts val="1200"/>
                        </a:spcBef>
                        <a:spcAft>
                          <a:spcPts val="600"/>
                        </a:spcAft>
                      </a:pPr>
                      <a:r>
                        <a:rPr lang="en-US" sz="1400" b="1" noProof="0" dirty="0">
                          <a:latin typeface="Times New Roman" pitchFamily="18" charset="0"/>
                          <a:ea typeface="Times New Roman"/>
                          <a:cs typeface="Times New Roman" pitchFamily="18" charset="0"/>
                        </a:rPr>
                        <a:t>No.</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1200"/>
                        </a:spcBef>
                        <a:spcAft>
                          <a:spcPts val="600"/>
                        </a:spcAft>
                      </a:pPr>
                      <a:r>
                        <a:rPr lang="en-US" sz="1400" b="1" noProof="0">
                          <a:latin typeface="Times New Roman" pitchFamily="18" charset="0"/>
                          <a:ea typeface="Times New Roman"/>
                          <a:cs typeface="Times New Roman" pitchFamily="18" charset="0"/>
                        </a:rPr>
                        <a:t>Region Name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a:latin typeface="Times New Roman" pitchFamily="18" charset="0"/>
                          <a:ea typeface="Times New Roman"/>
                          <a:cs typeface="Times New Roman" pitchFamily="18" charset="0"/>
                        </a:rPr>
                        <a:t>Number of Shared-Taxis</a:t>
                      </a:r>
                      <a:endParaRPr lang="en-US" sz="1400" noProof="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a:latin typeface="Times New Roman" pitchFamily="18" charset="0"/>
                          <a:ea typeface="Times New Roman"/>
                          <a:cs typeface="Times New Roman" pitchFamily="18" charset="0"/>
                        </a:rPr>
                        <a:t> (4 seats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dirty="0">
                          <a:latin typeface="Times New Roman" pitchFamily="18" charset="0"/>
                          <a:ea typeface="Times New Roman"/>
                          <a:cs typeface="Times New Roman" pitchFamily="18" charset="0"/>
                        </a:rPr>
                        <a:t>Number of Trolleybuses to Add</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Number of </a:t>
                      </a:r>
                      <a:endParaRPr lang="en-US" sz="1400" noProof="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Trips/ Bus/Day</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dirty="0">
                          <a:latin typeface="Times New Roman" pitchFamily="18" charset="0"/>
                          <a:ea typeface="Times New Roman"/>
                          <a:cs typeface="Times New Roman" pitchFamily="18" charset="0"/>
                        </a:rPr>
                        <a:t>Number of reduced Shared-Taxis ( 4 seats)</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68255">
                <a:tc>
                  <a:txBody>
                    <a:bodyPr/>
                    <a:lstStyle/>
                    <a:p>
                      <a:pPr marL="0" marR="0" algn="ctr" rtl="0">
                        <a:lnSpc>
                          <a:spcPct val="150000"/>
                        </a:lnSpc>
                        <a:spcBef>
                          <a:spcPts val="400"/>
                        </a:spcBef>
                        <a:spcAft>
                          <a:spcPts val="400"/>
                        </a:spcAft>
                      </a:pPr>
                      <a:r>
                        <a:rPr lang="en-US" sz="1400" noProof="0">
                          <a:latin typeface="Times New Roman" pitchFamily="18" charset="0"/>
                          <a:ea typeface="Times New Roman"/>
                          <a:cs typeface="Times New Roman"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Askar and 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2000"/>
                        </a:spcBef>
                        <a:spcAft>
                          <a:spcPts val="400"/>
                        </a:spcAft>
                      </a:pPr>
                      <a:r>
                        <a:rPr lang="en-US" sz="1400" noProof="0" dirty="0" smtClean="0">
                          <a:latin typeface="Times New Roman" pitchFamily="18" charset="0"/>
                          <a:ea typeface="Times New Roman"/>
                          <a:cs typeface="Times New Roman" pitchFamily="18" charset="0"/>
                        </a:rPr>
                        <a:t>105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2000"/>
                        </a:spcBef>
                        <a:spcAft>
                          <a:spcPts val="400"/>
                        </a:spcAft>
                      </a:pPr>
                      <a:r>
                        <a:rPr lang="en-US" sz="1400" noProof="0" dirty="0" smtClean="0">
                          <a:solidFill>
                            <a:srgbClr val="000000"/>
                          </a:solidFill>
                          <a:latin typeface="Times New Roman" pitchFamily="18" charset="0"/>
                          <a:ea typeface="Times New Roman"/>
                          <a:cs typeface="Times New Roman" pitchFamily="18" charset="0"/>
                        </a:rPr>
                        <a:t>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50000"/>
                        </a:lnSpc>
                        <a:spcBef>
                          <a:spcPts val="2000"/>
                        </a:spcBef>
                        <a:spcAft>
                          <a:spcPts val="400"/>
                        </a:spcAft>
                      </a:pPr>
                      <a:r>
                        <a:rPr kumimoji="0" lang="en-US" sz="1400" b="0" kern="1200" noProof="0" dirty="0" smtClean="0">
                          <a:solidFill>
                            <a:schemeClr val="tx1"/>
                          </a:solidFill>
                          <a:latin typeface="Times New Roman" pitchFamily="18" charset="0"/>
                          <a:ea typeface="+mn-ea"/>
                          <a:cs typeface="Times New Roman" pitchFamily="18" charset="0"/>
                        </a:rPr>
                        <a:t>14</a:t>
                      </a:r>
                      <a:endParaRPr lang="en-US" sz="1400" b="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2000"/>
                        </a:spcBef>
                        <a:spcAft>
                          <a:spcPts val="400"/>
                        </a:spcAft>
                      </a:pPr>
                      <a:r>
                        <a:rPr lang="en-US" sz="1400" noProof="0" smtClean="0">
                          <a:latin typeface="Times New Roman" pitchFamily="18" charset="0"/>
                          <a:ea typeface="Times New Roman"/>
                          <a:cs typeface="Times New Roman" pitchFamily="18" charset="0"/>
                        </a:rPr>
                        <a:t>88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255">
                <a:tc>
                  <a:txBody>
                    <a:bodyPr/>
                    <a:lstStyle/>
                    <a:p>
                      <a:pPr marL="0" marR="0" algn="ctr">
                        <a:lnSpc>
                          <a:spcPct val="150000"/>
                        </a:lnSpc>
                        <a:spcBef>
                          <a:spcPts val="400"/>
                        </a:spcBef>
                        <a:spcAft>
                          <a:spcPts val="400"/>
                        </a:spcAft>
                      </a:pPr>
                      <a:r>
                        <a:rPr lang="en-US" sz="1400" noProof="0">
                          <a:latin typeface="Times New Roman" pitchFamily="18" charset="0"/>
                          <a:ea typeface="Times New Roman"/>
                          <a:cs typeface="Times New Roman"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400"/>
                        </a:spcBef>
                        <a:spcAft>
                          <a:spcPts val="400"/>
                        </a:spcAft>
                        <a:tabLst>
                          <a:tab pos="601980" algn="l"/>
                        </a:tabLst>
                      </a:pPr>
                      <a:r>
                        <a:rPr lang="en-US" sz="1400" noProof="0" smtClean="0">
                          <a:latin typeface="Times New Roman" pitchFamily="18" charset="0"/>
                          <a:ea typeface="Times New Roman"/>
                          <a:cs typeface="Times New Roman" pitchFamily="18" charset="0"/>
                        </a:rPr>
                        <a:t>78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400"/>
                        </a:spcBef>
                        <a:spcAft>
                          <a:spcPts val="400"/>
                        </a:spcAft>
                      </a:pPr>
                      <a:r>
                        <a:rPr lang="en-US" sz="1400" noProof="0" dirty="0">
                          <a:latin typeface="Times New Roman" pitchFamily="18" charset="0"/>
                          <a:ea typeface="Times New Roman"/>
                          <a:cs typeface="Times New Roman"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400"/>
                        </a:spcBef>
                        <a:spcAft>
                          <a:spcPts val="400"/>
                        </a:spcAft>
                      </a:pPr>
                      <a:r>
                        <a:rPr kumimoji="0" lang="en-US" sz="1400" b="0" kern="1200" noProof="0" dirty="0" smtClean="0">
                          <a:solidFill>
                            <a:schemeClr val="tx1"/>
                          </a:solidFill>
                          <a:latin typeface="Times New Roman" pitchFamily="18" charset="0"/>
                          <a:ea typeface="+mn-ea"/>
                          <a:cs typeface="Times New Roman" pitchFamily="18" charset="0"/>
                        </a:rPr>
                        <a:t>15</a:t>
                      </a:r>
                      <a:endParaRPr lang="en-US" sz="1400" b="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400"/>
                        </a:spcBef>
                        <a:spcAft>
                          <a:spcPts val="400"/>
                        </a:spcAft>
                      </a:pPr>
                      <a:r>
                        <a:rPr lang="en-US" sz="1400" noProof="0" smtClean="0">
                          <a:latin typeface="Times New Roman" pitchFamily="18" charset="0"/>
                          <a:ea typeface="Times New Roman"/>
                          <a:cs typeface="Times New Roman" pitchFamily="18" charset="0"/>
                        </a:rPr>
                        <a:t>100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255">
                <a:tc>
                  <a:txBody>
                    <a:bodyPr/>
                    <a:lstStyle/>
                    <a:p>
                      <a:pPr marL="0" marR="0" algn="ctr">
                        <a:lnSpc>
                          <a:spcPct val="150000"/>
                        </a:lnSpc>
                        <a:spcBef>
                          <a:spcPts val="400"/>
                        </a:spcBef>
                        <a:spcAft>
                          <a:spcPts val="400"/>
                        </a:spcAft>
                      </a:pPr>
                      <a:r>
                        <a:rPr lang="en-US" sz="1400" noProof="0" dirty="0">
                          <a:latin typeface="Times New Roman" pitchFamily="18" charset="0"/>
                          <a:ea typeface="Times New Roman"/>
                          <a:cs typeface="Times New Roman"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400"/>
                        </a:spcAft>
                      </a:pPr>
                      <a:r>
                        <a:rPr lang="en-US" sz="1400" b="1" noProof="0" dirty="0">
                          <a:latin typeface="Times New Roman" pitchFamily="18" charset="0"/>
                          <a:ea typeface="Times New Roman"/>
                          <a:cs typeface="Times New Roman" pitchFamily="18" charset="0"/>
                        </a:rPr>
                        <a:t>Al-</a:t>
                      </a:r>
                      <a:r>
                        <a:rPr lang="en-US" sz="1400" b="1" noProof="0" dirty="0" err="1">
                          <a:latin typeface="Times New Roman" pitchFamily="18" charset="0"/>
                          <a:ea typeface="Times New Roman"/>
                          <a:cs typeface="Times New Roman" pitchFamily="18" charset="0"/>
                        </a:rPr>
                        <a:t>Makhfiah</a:t>
                      </a:r>
                      <a:r>
                        <a:rPr lang="en-US" sz="1400" b="1" noProof="0" dirty="0">
                          <a:latin typeface="Times New Roman" pitchFamily="18" charset="0"/>
                          <a:ea typeface="Times New Roman"/>
                          <a:cs typeface="Times New Roman" pitchFamily="18" charset="0"/>
                        </a:rPr>
                        <a:t>*</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400"/>
                        </a:spcBef>
                        <a:spcAft>
                          <a:spcPts val="400"/>
                        </a:spcAft>
                      </a:pPr>
                      <a:r>
                        <a:rPr lang="en-US" sz="1400" noProof="0" dirty="0" smtClean="0">
                          <a:latin typeface="Times New Roman" pitchFamily="18" charset="0"/>
                          <a:ea typeface="Times New Roman"/>
                          <a:cs typeface="Times New Roman" pitchFamily="18" charset="0"/>
                        </a:rPr>
                        <a:t>37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400"/>
                        </a:spcBef>
                        <a:spcAft>
                          <a:spcPts val="400"/>
                        </a:spcAft>
                      </a:pPr>
                      <a:r>
                        <a:rPr lang="en-US" sz="1400" noProof="0">
                          <a:latin typeface="Times New Roman" pitchFamily="18" charset="0"/>
                          <a:ea typeface="Times New Roman"/>
                          <a:cs typeface="Times New Roman" pitchFamily="18"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400"/>
                        </a:spcBef>
                        <a:spcAft>
                          <a:spcPts val="400"/>
                        </a:spcAft>
                      </a:pPr>
                      <a:r>
                        <a:rPr kumimoji="0" lang="en-US" sz="1400" b="0" kern="1200" noProof="0" dirty="0" smtClean="0">
                          <a:solidFill>
                            <a:schemeClr val="tx1"/>
                          </a:solidFill>
                          <a:latin typeface="Times New Roman" pitchFamily="18" charset="0"/>
                          <a:ea typeface="+mn-ea"/>
                          <a:cs typeface="Times New Roman" pitchFamily="18" charset="0"/>
                        </a:rPr>
                        <a:t>13</a:t>
                      </a:r>
                      <a:endParaRPr lang="en-US" sz="1400" b="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400"/>
                        </a:spcBef>
                        <a:spcAft>
                          <a:spcPts val="400"/>
                        </a:spcAft>
                      </a:pPr>
                      <a:r>
                        <a:rPr lang="en-US" sz="1400" noProof="0" dirty="0" smtClean="0">
                          <a:latin typeface="Times New Roman" pitchFamily="18" charset="0"/>
                          <a:ea typeface="Times New Roman"/>
                          <a:cs typeface="Times New Roman" pitchFamily="18" charset="0"/>
                        </a:rPr>
                        <a:t>63</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0" y="4896091"/>
            <a:ext cx="7427088" cy="800219"/>
          </a:xfrm>
          <a:prstGeom prst="rect">
            <a:avLst/>
          </a:prstGeom>
        </p:spPr>
        <p:txBody>
          <a:bodyPr wrap="square">
            <a:spAutoFit/>
          </a:bodyPr>
          <a:lstStyle/>
          <a:p>
            <a:pPr lvl="0" algn="ctr" fontAlgn="base">
              <a:spcBef>
                <a:spcPct val="0"/>
              </a:spcBef>
              <a:spcAft>
                <a:spcPct val="0"/>
              </a:spcAft>
            </a:pPr>
            <a:endParaRPr lang="en-GB" sz="1400" b="1" dirty="0" smtClean="0">
              <a:latin typeface="Times New Roman" pitchFamily="18" charset="0"/>
              <a:ea typeface="Times New Roman" pitchFamily="18" charset="0"/>
              <a:cs typeface="Times New Roman" pitchFamily="18" charset="0"/>
            </a:endParaRPr>
          </a:p>
          <a:p>
            <a:pPr lvl="0" algn="ctr" fontAlgn="base">
              <a:spcBef>
                <a:spcPct val="0"/>
              </a:spcBef>
              <a:spcAft>
                <a:spcPct val="0"/>
              </a:spcAft>
            </a:pPr>
            <a:r>
              <a:rPr lang="en-GB" sz="1600" b="1" dirty="0" smtClean="0">
                <a:latin typeface="Times New Roman" pitchFamily="18" charset="0"/>
                <a:ea typeface="Times New Roman" pitchFamily="18" charset="0"/>
                <a:cs typeface="Times New Roman" pitchFamily="18" charset="0"/>
              </a:rPr>
              <a:t>                           *No. of trolleybuses to add to the system = 15 </a:t>
            </a:r>
            <a:r>
              <a:rPr lang="en-US" sz="1600" b="1" dirty="0" smtClean="0">
                <a:latin typeface="Times New Roman" pitchFamily="18" charset="0"/>
                <a:cs typeface="Times New Roman" pitchFamily="18" charset="0"/>
              </a:rPr>
              <a:t>Trolleybuses</a:t>
            </a:r>
            <a:r>
              <a:rPr lang="en-GB" sz="1600" b="1" dirty="0" smtClean="0">
                <a:latin typeface="Times New Roman" pitchFamily="18" charset="0"/>
                <a:ea typeface="Times New Roman" pitchFamily="18" charset="0"/>
                <a:cs typeface="Times New Roman" pitchFamily="18" charset="0"/>
              </a:rPr>
              <a:t>.</a:t>
            </a:r>
          </a:p>
          <a:p>
            <a:pPr lvl="0" algn="ctr" fontAlgn="base">
              <a:spcBef>
                <a:spcPct val="0"/>
              </a:spcBef>
              <a:spcAft>
                <a:spcPct val="0"/>
              </a:spcAft>
            </a:pPr>
            <a:r>
              <a:rPr lang="en-GB" sz="1600" b="1" dirty="0" smtClean="0">
                <a:latin typeface="Times New Roman" pitchFamily="18" charset="0"/>
                <a:cs typeface="Times New Roman" pitchFamily="18" charset="0"/>
              </a:rPr>
              <a:t>*No. of reduced shared taxis = 251 (4seats).</a:t>
            </a:r>
            <a:endParaRPr lang="en-US" sz="1600" dirty="0" smtClean="0">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374663" y="1319514"/>
          <a:ext cx="7482391" cy="4826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19558" y="767351"/>
            <a:ext cx="5884473" cy="523220"/>
          </a:xfrm>
          <a:prstGeom prst="rect">
            <a:avLst/>
          </a:prstGeom>
        </p:spPr>
        <p:txBody>
          <a:bodyPr wrap="square">
            <a:spAutoFit/>
          </a:bodyPr>
          <a:lstStyle/>
          <a:p>
            <a:r>
              <a:rPr lang="en-GB" sz="2800" b="1" dirty="0" smtClean="0">
                <a:solidFill>
                  <a:schemeClr val="accent2">
                    <a:lumMod val="75000"/>
                  </a:schemeClr>
                </a:solidFill>
                <a:latin typeface="Times New Roman" pitchFamily="18" charset="0"/>
                <a:cs typeface="Times New Roman" pitchFamily="18" charset="0"/>
              </a:rPr>
              <a:t>Methodology and Data Collection</a:t>
            </a:r>
            <a:r>
              <a:rPr lang="en-GB" sz="2800" b="1" dirty="0" smtClean="0">
                <a:latin typeface="Times New Roman" pitchFamily="18" charset="0"/>
                <a:cs typeface="Times New Roman" pitchFamily="18" charset="0"/>
              </a:rPr>
              <a:t>: </a:t>
            </a:r>
            <a:endParaRPr lang="en-GB" sz="28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3629306" y="97430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545526" y="1149317"/>
            <a:ext cx="4684167" cy="369332"/>
          </a:xfrm>
          <a:prstGeom prst="rect">
            <a:avLst/>
          </a:prstGeom>
        </p:spPr>
        <p:txBody>
          <a:bodyPr wrap="none">
            <a:spAutoFit/>
          </a:bodyPr>
          <a:lstStyle/>
          <a:p>
            <a:r>
              <a:rPr lang="en-GB" b="1" dirty="0" smtClean="0">
                <a:solidFill>
                  <a:schemeClr val="accent1">
                    <a:lumMod val="50000"/>
                  </a:schemeClr>
                </a:solidFill>
                <a:latin typeface="Times New Roman" pitchFamily="18" charset="0"/>
                <a:ea typeface="Times New Roman" pitchFamily="18" charset="0"/>
                <a:cs typeface="Times New Roman" pitchFamily="18" charset="0"/>
              </a:rPr>
              <a:t>*Costs Elements Considered for a Trolleybus:</a:t>
            </a:r>
            <a:endParaRPr lang="en-GB" dirty="0">
              <a:solidFill>
                <a:schemeClr val="accent1">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1800" b="1" dirty="0" smtClean="0">
                <a:solidFill>
                  <a:schemeClr val="tx1"/>
                </a:solidFill>
                <a:latin typeface="Times New Roman" pitchFamily="18" charset="0"/>
                <a:cs typeface="Times New Roman" pitchFamily="18" charset="0"/>
              </a:rPr>
              <a:t>Table 16 : The Expected Expenses and Income of a Trolleybus - Scenario-3</a:t>
            </a:r>
            <a:r>
              <a:rPr lang="en-US" b="1" dirty="0" smtClean="0">
                <a:solidFill>
                  <a:schemeClr val="tx1"/>
                </a:solidFill>
                <a:latin typeface="Times New Roman" pitchFamily="18" charset="0"/>
                <a:cs typeface="Times New Roman" pitchFamily="18" charset="0"/>
              </a:rPr>
              <a:t/>
            </a:r>
            <a:br>
              <a:rPr lang="en-US" b="1" dirty="0" smtClean="0">
                <a:solidFill>
                  <a:schemeClr val="tx1"/>
                </a:solidFill>
                <a:latin typeface="Times New Roman" pitchFamily="18" charset="0"/>
                <a:cs typeface="Times New Roman" pitchFamily="18" charset="0"/>
              </a:rPr>
            </a:br>
            <a:endParaRPr lang="en-US" b="1" dirty="0">
              <a:solidFill>
                <a:schemeClr val="tx1"/>
              </a:solidFill>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693985" y="1719604"/>
          <a:ext cx="10838778" cy="2991314"/>
        </p:xfrm>
        <a:graphic>
          <a:graphicData uri="http://schemas.openxmlformats.org/drawingml/2006/table">
            <a:tbl>
              <a:tblPr/>
              <a:tblGrid>
                <a:gridCol w="404639"/>
                <a:gridCol w="1403612"/>
                <a:gridCol w="1181361"/>
                <a:gridCol w="905412"/>
                <a:gridCol w="859171"/>
                <a:gridCol w="989688"/>
                <a:gridCol w="1768590"/>
                <a:gridCol w="859171"/>
                <a:gridCol w="859171"/>
                <a:gridCol w="859171"/>
                <a:gridCol w="748792"/>
              </a:tblGrid>
              <a:tr h="517586">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No.</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Region Name</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License and Insurance/ Month</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Fuel Cost / Month</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smtClean="0">
                          <a:latin typeface="Times New Roman" pitchFamily="18" charset="0"/>
                          <a:ea typeface="Times New Roman"/>
                          <a:cs typeface="Times New Roman" pitchFamily="18" charset="0"/>
                        </a:rPr>
                        <a:t>Terminal Fees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500"/>
                        </a:spcBef>
                        <a:spcAft>
                          <a:spcPts val="0"/>
                        </a:spcAft>
                      </a:pPr>
                      <a:r>
                        <a:rPr lang="en-US" sz="1400" b="1" noProof="0" dirty="0" smtClean="0">
                          <a:latin typeface="Times New Roman" pitchFamily="18" charset="0"/>
                          <a:ea typeface="Times New Roman"/>
                          <a:cs typeface="Times New Roman" pitchFamily="18" charset="0"/>
                        </a:rPr>
                        <a:t>Taxes/  Month</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Maintenance /Month</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smtClean="0">
                          <a:solidFill>
                            <a:srgbClr val="000000"/>
                          </a:solidFill>
                          <a:latin typeface="Times New Roman" pitchFamily="18" charset="0"/>
                          <a:ea typeface="Times New Roman"/>
                          <a:cs typeface="Times New Roman" pitchFamily="18" charset="0"/>
                        </a:rPr>
                        <a:t>Driver's Salary</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smtClean="0">
                          <a:latin typeface="Times New Roman" pitchFamily="18" charset="0"/>
                          <a:ea typeface="Times New Roman"/>
                          <a:cs typeface="Times New Roman" pitchFamily="18" charset="0"/>
                        </a:rPr>
                        <a:t>Total Expense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smtClean="0">
                          <a:latin typeface="Times New Roman" pitchFamily="18" charset="0"/>
                          <a:ea typeface="Times New Roman"/>
                          <a:cs typeface="Times New Roman" pitchFamily="18" charset="0"/>
                        </a:rPr>
                        <a:t>Total Income / Month</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400" b="1" noProof="0" dirty="0" smtClean="0">
                          <a:latin typeface="Times New Roman" pitchFamily="18" charset="0"/>
                          <a:ea typeface="Times New Roman"/>
                          <a:cs typeface="Times New Roman" pitchFamily="18" charset="0"/>
                        </a:rPr>
                        <a:t>Profit /Month</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400" b="1" noProof="0" dirty="0" smtClean="0">
                          <a:solidFill>
                            <a:srgbClr val="000000"/>
                          </a:solidFill>
                          <a:latin typeface="Times New Roman" pitchFamily="18" charset="0"/>
                          <a:ea typeface="Times New Roman"/>
                          <a:cs typeface="Times New Roman" pitchFamily="18" charset="0"/>
                        </a:rPr>
                        <a:t> ( ₪ )</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21389">
                <a:tc>
                  <a:txBody>
                    <a:bodyPr/>
                    <a:lstStyle/>
                    <a:p>
                      <a:pPr marL="0" marR="0" algn="ctr">
                        <a:lnSpc>
                          <a:spcPct val="150000"/>
                        </a:lnSpc>
                        <a:spcBef>
                          <a:spcPts val="0"/>
                        </a:spcBef>
                        <a:spcAft>
                          <a:spcPts val="1000"/>
                        </a:spcAft>
                      </a:pPr>
                      <a:r>
                        <a:rPr lang="en-US" sz="1400" noProof="0" smtClean="0">
                          <a:latin typeface="Times New Roman" pitchFamily="18" charset="0"/>
                          <a:ea typeface="Times New Roman"/>
                          <a:cs typeface="Times New Roman" pitchFamily="18" charset="0"/>
                        </a:rPr>
                        <a:t>1</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1000"/>
                        </a:spcAft>
                      </a:pPr>
                      <a:r>
                        <a:rPr lang="en-US" sz="1400" b="1" noProof="0">
                          <a:latin typeface="Times New Roman" pitchFamily="18" charset="0"/>
                          <a:ea typeface="Times New Roman"/>
                          <a:cs typeface="Times New Roman" pitchFamily="18" charset="0"/>
                        </a:rPr>
                        <a:t>Askar and Balata</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1100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3800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00000"/>
                        </a:lnSpc>
                        <a:spcBef>
                          <a:spcPts val="800"/>
                        </a:spcBef>
                        <a:spcAft>
                          <a:spcPts val="0"/>
                        </a:spcAft>
                      </a:pPr>
                      <a:r>
                        <a:rPr lang="en-US" sz="1400" noProof="0" smtClean="0">
                          <a:solidFill>
                            <a:srgbClr val="1D2129"/>
                          </a:solidFill>
                          <a:latin typeface="Times New Roman" pitchFamily="18" charset="0"/>
                          <a:ea typeface="Times New Roman"/>
                          <a:cs typeface="Times New Roman" pitchFamily="18" charset="0"/>
                        </a:rPr>
                        <a:t>167</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1D2129"/>
                          </a:solidFill>
                          <a:latin typeface="Times New Roman" pitchFamily="18" charset="0"/>
                          <a:ea typeface="Times New Roman"/>
                          <a:cs typeface="Times New Roman" pitchFamily="18" charset="0"/>
                        </a:rPr>
                        <a:t>7600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3000</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15,867</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38,500</a:t>
                      </a:r>
                      <a:endParaRPr lang="en-US" sz="1400" noProof="0" dirty="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15,827</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21389">
                <a:tc>
                  <a:txBody>
                    <a:bodyPr/>
                    <a:lstStyle/>
                    <a:p>
                      <a:pPr marL="0" marR="0" algn="ctr">
                        <a:lnSpc>
                          <a:spcPct val="150000"/>
                        </a:lnSpc>
                        <a:spcBef>
                          <a:spcPts val="0"/>
                        </a:spcBef>
                        <a:spcAft>
                          <a:spcPts val="1000"/>
                        </a:spcAft>
                      </a:pPr>
                      <a:r>
                        <a:rPr lang="en-US" sz="1400" noProof="0" smtClean="0">
                          <a:latin typeface="Times New Roman" pitchFamily="18" charset="0"/>
                          <a:ea typeface="Times New Roman"/>
                          <a:cs typeface="Times New Roman" pitchFamily="18" charset="0"/>
                        </a:rPr>
                        <a:t>2</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100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1100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4000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00000"/>
                        </a:lnSpc>
                        <a:spcBef>
                          <a:spcPts val="800"/>
                        </a:spcBef>
                        <a:spcAft>
                          <a:spcPts val="0"/>
                        </a:spcAft>
                      </a:pPr>
                      <a:r>
                        <a:rPr lang="en-US" sz="1400" noProof="0" smtClean="0">
                          <a:solidFill>
                            <a:srgbClr val="1D2129"/>
                          </a:solidFill>
                          <a:latin typeface="Times New Roman" pitchFamily="18" charset="0"/>
                          <a:ea typeface="Times New Roman"/>
                          <a:cs typeface="Times New Roman" pitchFamily="18" charset="0"/>
                        </a:rPr>
                        <a:t>167</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7600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3000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16,067</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41,250</a:t>
                      </a:r>
                      <a:endParaRPr lang="en-US" sz="1400" noProof="0" dirty="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18,377</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21389">
                <a:tc>
                  <a:txBody>
                    <a:bodyPr/>
                    <a:lstStyle/>
                    <a:p>
                      <a:pPr marL="0" marR="0" algn="ctr">
                        <a:lnSpc>
                          <a:spcPct val="150000"/>
                        </a:lnSpc>
                        <a:spcBef>
                          <a:spcPts val="0"/>
                        </a:spcBef>
                        <a:spcAft>
                          <a:spcPts val="1000"/>
                        </a:spcAft>
                      </a:pPr>
                      <a:r>
                        <a:rPr lang="en-US" sz="1400" noProof="0" smtClean="0">
                          <a:latin typeface="Times New Roman" pitchFamily="18" charset="0"/>
                          <a:ea typeface="Times New Roman"/>
                          <a:cs typeface="Times New Roman" pitchFamily="18" charset="0"/>
                        </a:rPr>
                        <a:t>3</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1000"/>
                        </a:spcAft>
                      </a:pPr>
                      <a:r>
                        <a:rPr lang="en-US" sz="1400" b="1" noProof="0" dirty="0" smtClean="0">
                          <a:latin typeface="Times New Roman" pitchFamily="18" charset="0"/>
                          <a:ea typeface="Times New Roman"/>
                          <a:cs typeface="Times New Roman" pitchFamily="18" charset="0"/>
                        </a:rPr>
                        <a:t>Al-</a:t>
                      </a:r>
                      <a:r>
                        <a:rPr lang="en-US" sz="1400" b="1" noProof="0" dirty="0" err="1" smtClean="0">
                          <a:latin typeface="Times New Roman" pitchFamily="18" charset="0"/>
                          <a:ea typeface="Times New Roman"/>
                          <a:cs typeface="Times New Roman" pitchFamily="18" charset="0"/>
                        </a:rPr>
                        <a:t>Makhfiah</a:t>
                      </a:r>
                      <a:r>
                        <a:rPr lang="en-US" sz="1400" b="1" noProof="0" dirty="0" smtClean="0">
                          <a:latin typeface="Times New Roman" pitchFamily="18" charset="0"/>
                          <a:ea typeface="Times New Roman"/>
                          <a:cs typeface="Times New Roman" pitchFamily="18" charset="0"/>
                        </a:rPr>
                        <a:t>*</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1100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2400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00000"/>
                        </a:lnSpc>
                        <a:spcBef>
                          <a:spcPts val="800"/>
                        </a:spcBef>
                        <a:spcAft>
                          <a:spcPts val="0"/>
                        </a:spcAft>
                      </a:pPr>
                      <a:r>
                        <a:rPr lang="en-US" sz="1400" noProof="0" smtClean="0">
                          <a:solidFill>
                            <a:srgbClr val="1D2129"/>
                          </a:solidFill>
                          <a:latin typeface="Times New Roman" pitchFamily="18" charset="0"/>
                          <a:ea typeface="Times New Roman"/>
                          <a:cs typeface="Times New Roman" pitchFamily="18" charset="0"/>
                        </a:rPr>
                        <a:t>167</a:t>
                      </a:r>
                      <a:endParaRPr lang="en-US" sz="1400" noProof="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7600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3000</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14,467</a:t>
                      </a:r>
                      <a:endParaRPr lang="en-US" sz="1400" noProof="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2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35,750</a:t>
                      </a:r>
                      <a:endParaRPr lang="en-US" sz="1400" noProof="0" dirty="0">
                        <a:latin typeface="Times New Roman" pitchFamily="18" charset="0"/>
                        <a:ea typeface="Times New Roman"/>
                        <a:cs typeface="Times New Roman" pitchFamily="18" charset="0"/>
                      </a:endParaRPr>
                    </a:p>
                  </a:txBody>
                  <a:tcPr marL="65145" marR="65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14,477</a:t>
                      </a:r>
                      <a:endParaRPr lang="en-US" sz="1400" noProof="0" dirty="0">
                        <a:latin typeface="Times New Roman" pitchFamily="18" charset="0"/>
                        <a:ea typeface="Times New Roman"/>
                        <a:cs typeface="Times New Roman" pitchFamily="18" charset="0"/>
                      </a:endParaRPr>
                    </a:p>
                  </a:txBody>
                  <a:tcPr marL="65145" marR="65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6081" name="Rectangle 1"/>
          <p:cNvSpPr>
            <a:spLocks noChangeArrowheads="1"/>
          </p:cNvSpPr>
          <p:nvPr/>
        </p:nvSpPr>
        <p:spPr bwMode="auto">
          <a:xfrm>
            <a:off x="0" y="3834057"/>
            <a:ext cx="9351034" cy="3569627"/>
          </a:xfrm>
          <a:prstGeom prst="rect">
            <a:avLst/>
          </a:prstGeom>
          <a:noFill/>
          <a:ln w="9525">
            <a:noFill/>
            <a:miter lim="800000"/>
            <a:headEnd/>
            <a:tailEnd/>
          </a:ln>
          <a:effectLst/>
        </p:spPr>
        <p:txBody>
          <a:bodyPr vert="horz" wrap="square" lIns="914112" tIns="914112" rIns="914112" bIns="91411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sz="1400" b="1" dirty="0" smtClean="0">
                <a:latin typeface="Times New Roman" pitchFamily="18" charset="0"/>
                <a:ea typeface="Times New Roman" pitchFamily="18" charset="0"/>
                <a:cs typeface="Times New Roman" pitchFamily="18" charset="0"/>
              </a:rPr>
              <a:t>-</a:t>
            </a:r>
            <a:r>
              <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total profit/month for the trolleybus route is (</a:t>
            </a:r>
            <a:r>
              <a:rPr kumimoji="0" lang="en-US"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15,827*5+18,377*6+14,477*4) = 247,305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sz="1400" b="1" dirty="0" smtClean="0">
                <a:solidFill>
                  <a:srgbClr val="000000"/>
                </a:solidFill>
                <a:latin typeface="Times New Roman" pitchFamily="18" charset="0"/>
                <a:ea typeface="Times New Roman" pitchFamily="18" charset="0"/>
                <a:cs typeface="Times New Roman" pitchFamily="18" charset="0"/>
              </a:rPr>
              <a:t>-</a:t>
            </a: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While the average profit</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month</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GB"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trolleybus = 16,227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sz="1400" b="1" dirty="0" smtClean="0">
                <a:latin typeface="Times New Roman" pitchFamily="18" charset="0"/>
                <a:ea typeface="Times New Roman" pitchFamily="18" charset="0"/>
                <a:cs typeface="Times New Roman" pitchFamily="18" charset="0"/>
              </a:rPr>
              <a:t>-</a:t>
            </a:r>
            <a:r>
              <a:rPr kumimoji="0" lang="en-GB"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From the profit/month/Trolleybus, 15 Trolleybuses will pay off in 6-7 years.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053" y="918715"/>
            <a:ext cx="10423585" cy="901460"/>
          </a:xfrm>
        </p:spPr>
        <p:txBody>
          <a:bodyPr>
            <a:normAutofit/>
          </a:bodyPr>
          <a:lstStyle/>
          <a:p>
            <a:pPr algn="ctr"/>
            <a:r>
              <a:rPr lang="en-GB" sz="1800" b="1" dirty="0" smtClean="0">
                <a:solidFill>
                  <a:schemeClr val="tx1"/>
                </a:solidFill>
                <a:latin typeface="Times New Roman" pitchFamily="18" charset="0"/>
                <a:cs typeface="Times New Roman" pitchFamily="18" charset="0"/>
              </a:rPr>
              <a:t> Table 17: Profit per Month per Route – Scenario-3</a:t>
            </a:r>
            <a:endParaRPr lang="en-US" sz="1800" dirty="0">
              <a:solidFill>
                <a:schemeClr val="tx1"/>
              </a:solidFill>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1492365" y="1570010"/>
          <a:ext cx="9351040" cy="4804914"/>
        </p:xfrm>
        <a:graphic>
          <a:graphicData uri="http://schemas.openxmlformats.org/drawingml/2006/table">
            <a:tbl>
              <a:tblPr/>
              <a:tblGrid>
                <a:gridCol w="2337760"/>
                <a:gridCol w="2337760"/>
                <a:gridCol w="2337760"/>
                <a:gridCol w="2337760"/>
              </a:tblGrid>
              <a:tr h="584261">
                <a:tc>
                  <a:txBody>
                    <a:bodyPr/>
                    <a:lstStyle/>
                    <a:p>
                      <a:pPr marL="0" marR="0" algn="ctr">
                        <a:lnSpc>
                          <a:spcPct val="150000"/>
                        </a:lnSpc>
                        <a:spcBef>
                          <a:spcPts val="400"/>
                        </a:spcBef>
                        <a:spcAft>
                          <a:spcPts val="400"/>
                        </a:spcAft>
                      </a:pPr>
                      <a:r>
                        <a:rPr lang="en-US" sz="1400" b="1" noProof="0" dirty="0">
                          <a:latin typeface="Times New Roman" pitchFamily="18" charset="0"/>
                          <a:ea typeface="Times New Roman"/>
                          <a:cs typeface="Times New Roman" pitchFamily="18" charset="0"/>
                        </a:rPr>
                        <a:t>Route Name</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gridSpan="2">
                  <a:txBody>
                    <a:bodyPr/>
                    <a:lstStyle/>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Vehicle</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 </a:t>
                      </a: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a:txBody>
                    <a:bodyPr/>
                    <a:lstStyle/>
                    <a:p>
                      <a:pPr marL="0" marR="0"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Profit / Month / Route</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 </a:t>
                      </a: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1444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72,200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tabLst>
                          <a:tab pos="601980" algn="l"/>
                        </a:tabLst>
                      </a:pPr>
                      <a:r>
                        <a:rPr lang="en-US" sz="1400" noProof="0" smtClean="0">
                          <a:solidFill>
                            <a:srgbClr val="000000"/>
                          </a:solidFill>
                          <a:latin typeface="Times New Roman" pitchFamily="18" charset="0"/>
                          <a:ea typeface="Times New Roman"/>
                          <a:cs typeface="Times New Roman" pitchFamily="18" charset="0"/>
                        </a:rPr>
                        <a:t>2194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tabLst>
                          <a:tab pos="601980" algn="l"/>
                        </a:tabLst>
                      </a:pPr>
                      <a:r>
                        <a:rPr lang="en-US" sz="1400" noProof="0">
                          <a:latin typeface="Times New Roman" pitchFamily="18" charset="0"/>
                          <a:ea typeface="Times New Roman"/>
                          <a:cs typeface="Times New Roman" pitchFamily="18" charset="0"/>
                        </a:rPr>
                        <a:t>87</a:t>
                      </a:r>
                      <a:r>
                        <a:rPr lang="en-US" sz="1400" noProof="0">
                          <a:solidFill>
                            <a:srgbClr val="000000"/>
                          </a:solidFill>
                          <a:latin typeface="Times New Roman" pitchFamily="18" charset="0"/>
                          <a:ea typeface="Times New Roman"/>
                          <a:cs typeface="Times New Roman" pitchFamily="18" charset="0"/>
                        </a:rPr>
                        <a:t>,</a:t>
                      </a:r>
                      <a:r>
                        <a:rPr lang="en-US" sz="1400" noProof="0">
                          <a:latin typeface="Times New Roman" pitchFamily="18" charset="0"/>
                          <a:ea typeface="Times New Roman"/>
                          <a:cs typeface="Times New Roman" pitchFamily="18" charset="0"/>
                        </a:rPr>
                        <a:t>760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3677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202,235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4656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125</a:t>
                      </a:r>
                      <a:r>
                        <a:rPr lang="en-US" sz="1400" noProof="0">
                          <a:solidFill>
                            <a:srgbClr val="000000"/>
                          </a:solidFill>
                          <a:latin typeface="Times New Roman" pitchFamily="18" charset="0"/>
                          <a:ea typeface="Times New Roman"/>
                          <a:cs typeface="Times New Roman" pitchFamily="18" charset="0"/>
                        </a:rPr>
                        <a:t>,</a:t>
                      </a:r>
                      <a:r>
                        <a:rPr lang="en-US" sz="1400" noProof="0">
                          <a:latin typeface="Times New Roman" pitchFamily="18" charset="0"/>
                          <a:ea typeface="Times New Roman"/>
                          <a:cs typeface="Times New Roman" pitchFamily="18" charset="0"/>
                        </a:rPr>
                        <a:t>712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3664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139</a:t>
                      </a:r>
                      <a:r>
                        <a:rPr lang="en-US" sz="1400" noProof="0">
                          <a:solidFill>
                            <a:srgbClr val="000000"/>
                          </a:solidFill>
                          <a:latin typeface="Times New Roman" pitchFamily="18" charset="0"/>
                          <a:ea typeface="Times New Roman"/>
                          <a:cs typeface="Times New Roman" pitchFamily="18" charset="0"/>
                        </a:rPr>
                        <a:t>,</a:t>
                      </a:r>
                      <a:r>
                        <a:rPr lang="en-US" sz="1400" noProof="0">
                          <a:latin typeface="Times New Roman" pitchFamily="18" charset="0"/>
                          <a:ea typeface="Times New Roman"/>
                          <a:cs typeface="Times New Roman" pitchFamily="18" charset="0"/>
                        </a:rPr>
                        <a:t>232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3029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50000"/>
                        </a:lnSpc>
                        <a:spcBef>
                          <a:spcPts val="300"/>
                        </a:spcBef>
                        <a:spcAft>
                          <a:spcPts val="0"/>
                        </a:spcAft>
                      </a:pPr>
                      <a:r>
                        <a:rPr lang="en-US" sz="1400" noProof="0">
                          <a:solidFill>
                            <a:srgbClr val="000000"/>
                          </a:solidFill>
                          <a:latin typeface="Times New Roman" pitchFamily="18" charset="0"/>
                          <a:ea typeface="Times New Roman"/>
                          <a:cs typeface="Times New Roman" pitchFamily="18" charset="0"/>
                        </a:rPr>
                        <a:t>236,262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3301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122,137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3182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50000"/>
                        </a:lnSpc>
                        <a:spcBef>
                          <a:spcPts val="300"/>
                        </a:spcBef>
                        <a:spcAft>
                          <a:spcPts val="0"/>
                        </a:spcAft>
                      </a:pPr>
                      <a:r>
                        <a:rPr lang="en-US" sz="1400" noProof="0">
                          <a:solidFill>
                            <a:srgbClr val="000000"/>
                          </a:solidFill>
                          <a:latin typeface="Times New Roman" pitchFamily="18" charset="0"/>
                          <a:ea typeface="Times New Roman"/>
                          <a:cs typeface="Times New Roman" pitchFamily="18" charset="0"/>
                        </a:rPr>
                        <a:t>190,920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830">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0" marR="0" algn="ctr" rtl="1">
                        <a:lnSpc>
                          <a:spcPct val="115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2814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87</a:t>
                      </a:r>
                      <a:r>
                        <a:rPr lang="en-US" sz="1400" noProof="0">
                          <a:solidFill>
                            <a:srgbClr val="000000"/>
                          </a:solidFill>
                          <a:latin typeface="Times New Roman" pitchFamily="18" charset="0"/>
                          <a:ea typeface="Times New Roman"/>
                          <a:cs typeface="Times New Roman" pitchFamily="18" charset="0"/>
                        </a:rPr>
                        <a:t>,</a:t>
                      </a:r>
                      <a:r>
                        <a:rPr lang="en-US" sz="1400" noProof="0">
                          <a:latin typeface="Times New Roman" pitchFamily="18" charset="0"/>
                          <a:ea typeface="Times New Roman"/>
                          <a:cs typeface="Times New Roman" pitchFamily="18" charset="0"/>
                        </a:rPr>
                        <a:t>234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845">
                <a:tc rowSpan="3">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Busy Route</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Askar and 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15,827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300"/>
                        </a:spcBef>
                        <a:spcAft>
                          <a:spcPts val="0"/>
                        </a:spcAft>
                      </a:pPr>
                      <a:endParaRPr lang="en-US" sz="1400" noProof="0">
                        <a:latin typeface="Times New Roman" pitchFamily="18" charset="0"/>
                        <a:ea typeface="Times New Roman"/>
                        <a:cs typeface="Times New Roman" pitchFamily="18" charset="0"/>
                      </a:endParaRPr>
                    </a:p>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247,305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340">
                <a:tc vMerge="1">
                  <a:txBody>
                    <a:bodyPr/>
                    <a:lstStyle/>
                    <a:p>
                      <a:endParaRPr lang="en-US"/>
                    </a:p>
                  </a:txBody>
                  <a:tcPr/>
                </a:tc>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18,377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436998">
                <a:tc vMerge="1">
                  <a:txBody>
                    <a:bodyPr/>
                    <a:lstStyle/>
                    <a:p>
                      <a:endParaRPr lang="en-US"/>
                    </a:p>
                  </a:txBody>
                  <a:tcPr/>
                </a:tc>
                <a:tc>
                  <a:txBody>
                    <a:bodyPr/>
                    <a:lstStyle/>
                    <a:p>
                      <a:pPr marL="0" marR="0" algn="ctr">
                        <a:lnSpc>
                          <a:spcPct val="150000"/>
                        </a:lnSpc>
                        <a:spcBef>
                          <a:spcPts val="400"/>
                        </a:spcBef>
                        <a:spcAft>
                          <a:spcPts val="0"/>
                        </a:spcAft>
                      </a:pPr>
                      <a:r>
                        <a:rPr lang="en-US" sz="1400" b="1" noProof="0" dirty="0">
                          <a:latin typeface="Times New Roman" pitchFamily="18" charset="0"/>
                          <a:ea typeface="Times New Roman"/>
                          <a:cs typeface="Times New Roman" pitchFamily="18" charset="0"/>
                        </a:rPr>
                        <a:t>Al-</a:t>
                      </a:r>
                      <a:r>
                        <a:rPr lang="en-US" sz="1400" b="1" noProof="0" dirty="0" err="1">
                          <a:latin typeface="Times New Roman" pitchFamily="18" charset="0"/>
                          <a:ea typeface="Times New Roman"/>
                          <a:cs typeface="Times New Roman" pitchFamily="18" charset="0"/>
                        </a:rPr>
                        <a:t>Makhfiah</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14,477</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04" y="496019"/>
            <a:ext cx="10972800" cy="1069848"/>
          </a:xfrm>
        </p:spPr>
        <p:txBody>
          <a:bodyPr>
            <a:normAutofit/>
          </a:bodyPr>
          <a:lstStyle/>
          <a:p>
            <a:r>
              <a:rPr lang="en-GB" sz="2800" b="1" dirty="0" smtClean="0">
                <a:latin typeface="Times New Roman" pitchFamily="18" charset="0"/>
                <a:cs typeface="Times New Roman" pitchFamily="18" charset="0"/>
              </a:rPr>
              <a:t>*Scenario No.4 (</a:t>
            </a:r>
            <a:r>
              <a:rPr lang="ar-SA" sz="2800" b="1" dirty="0" smtClean="0">
                <a:latin typeface="Times New Roman" pitchFamily="18" charset="0"/>
                <a:cs typeface="Times New Roman" pitchFamily="18" charset="0"/>
              </a:rPr>
              <a:t> </a:t>
            </a:r>
            <a:r>
              <a:rPr lang="en-GB" sz="2800" b="1" dirty="0" smtClean="0">
                <a:latin typeface="Times New Roman" pitchFamily="18" charset="0"/>
                <a:cs typeface="Times New Roman" pitchFamily="18" charset="0"/>
              </a:rPr>
              <a:t>Taxis</a:t>
            </a:r>
            <a:r>
              <a:rPr lang="ar-SA" sz="2800" b="1" dirty="0" smtClean="0">
                <a:latin typeface="Times New Roman" pitchFamily="18" charset="0"/>
                <a:cs typeface="Times New Roman" pitchFamily="18" charset="0"/>
              </a:rPr>
              <a:t> </a:t>
            </a:r>
            <a:r>
              <a:rPr lang="en-GB" sz="2800" b="1" dirty="0" smtClean="0">
                <a:latin typeface="Times New Roman" pitchFamily="18" charset="0"/>
                <a:cs typeface="Times New Roman" pitchFamily="18" charset="0"/>
              </a:rPr>
              <a:t>, Vans and Trolleybuses</a:t>
            </a:r>
            <a:r>
              <a:rPr lang="ar-SA" sz="2800" b="1" dirty="0" smtClean="0">
                <a:latin typeface="Times New Roman" pitchFamily="18" charset="0"/>
                <a:cs typeface="Times New Roman" pitchFamily="18" charset="0"/>
              </a:rPr>
              <a:t> </a:t>
            </a:r>
            <a:r>
              <a:rPr lang="en-GB" sz="2800" b="1" dirty="0" smtClean="0">
                <a:latin typeface="Times New Roman" pitchFamily="18" charset="0"/>
                <a:cs typeface="Times New Roman" pitchFamily="18" charset="0"/>
              </a:rPr>
              <a:t>)</a:t>
            </a:r>
            <a:r>
              <a:rPr lang="ar-SA"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 </a:t>
            </a:r>
            <a:endParaRPr lang="en-US" sz="2800" b="1" dirty="0">
              <a:latin typeface="Times New Roman" pitchFamily="18" charset="0"/>
              <a:cs typeface="Times New Roman" pitchFamily="18" charset="0"/>
            </a:endParaRPr>
          </a:p>
        </p:txBody>
      </p:sp>
      <p:pic>
        <p:nvPicPr>
          <p:cNvPr id="3" name="Picture 2" descr="56555939_2013707432071334_4011067148825788416_n.jpg"/>
          <p:cNvPicPr/>
          <p:nvPr/>
        </p:nvPicPr>
        <p:blipFill>
          <a:blip r:embed="rId2" cstate="print"/>
          <a:stretch>
            <a:fillRect/>
          </a:stretch>
        </p:blipFill>
        <p:spPr>
          <a:xfrm>
            <a:off x="7501676" y="1569694"/>
            <a:ext cx="3426147" cy="21607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descr="23.jpg"/>
          <p:cNvPicPr/>
          <p:nvPr/>
        </p:nvPicPr>
        <p:blipFill>
          <a:blip r:embed="rId3" cstate="print"/>
          <a:stretch>
            <a:fillRect/>
          </a:stretch>
        </p:blipFill>
        <p:spPr>
          <a:xfrm>
            <a:off x="1246987" y="1581266"/>
            <a:ext cx="3360527" cy="21684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TrolleyBus.jpg"/>
          <p:cNvPicPr/>
          <p:nvPr/>
        </p:nvPicPr>
        <p:blipFill>
          <a:blip r:embed="rId4" cstate="print"/>
          <a:stretch>
            <a:fillRect/>
          </a:stretch>
        </p:blipFill>
        <p:spPr>
          <a:xfrm>
            <a:off x="3295388" y="3815263"/>
            <a:ext cx="5867579" cy="24844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Left-Right-Up Arrow 6"/>
          <p:cNvSpPr/>
          <p:nvPr/>
        </p:nvSpPr>
        <p:spPr>
          <a:xfrm rot="10800000">
            <a:off x="5092860" y="2152892"/>
            <a:ext cx="1944547" cy="1284790"/>
          </a:xfrm>
          <a:prstGeom prst="leftRigh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2">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1917" y="858328"/>
            <a:ext cx="7369834" cy="634042"/>
          </a:xfrm>
        </p:spPr>
        <p:txBody>
          <a:bodyPr>
            <a:normAutofit fontScale="90000"/>
          </a:bodyPr>
          <a:lstStyle/>
          <a:p>
            <a:pPr algn="ctr"/>
            <a:r>
              <a:rPr lang="en-GB" sz="2000" b="1" dirty="0" smtClean="0">
                <a:solidFill>
                  <a:schemeClr val="tx1"/>
                </a:solidFill>
                <a:latin typeface="Times New Roman" pitchFamily="18" charset="0"/>
                <a:cs typeface="Times New Roman" pitchFamily="18" charset="0"/>
              </a:rPr>
              <a:t>Table 18 :Number of Trolleybuses for Each Region - Scenario-4</a:t>
            </a:r>
            <a:r>
              <a:rPr lang="en-US" dirty="0" smtClean="0"/>
              <a:t/>
            </a:r>
            <a:br>
              <a:rPr lang="en-US" dirty="0" smtClean="0"/>
            </a:br>
            <a:endParaRPr lang="en-US" dirty="0"/>
          </a:p>
        </p:txBody>
      </p:sp>
      <p:graphicFrame>
        <p:nvGraphicFramePr>
          <p:cNvPr id="3" name="Table 2"/>
          <p:cNvGraphicFramePr>
            <a:graphicFrameLocks noGrp="1"/>
          </p:cNvGraphicFramePr>
          <p:nvPr/>
        </p:nvGraphicFramePr>
        <p:xfrm>
          <a:off x="1954363" y="1154867"/>
          <a:ext cx="8128000" cy="1325245"/>
        </p:xfrm>
        <a:graphic>
          <a:graphicData uri="http://schemas.openxmlformats.org/drawingml/2006/table">
            <a:tbl>
              <a:tblPr/>
              <a:tblGrid>
                <a:gridCol w="4064000"/>
                <a:gridCol w="4064000"/>
              </a:tblGrid>
              <a:tr h="365125">
                <a:tc>
                  <a:txBody>
                    <a:bodyPr/>
                    <a:lstStyle/>
                    <a:p>
                      <a:pPr marL="0" marR="0" algn="ctr">
                        <a:lnSpc>
                          <a:spcPct val="150000"/>
                        </a:lnSpc>
                        <a:spcBef>
                          <a:spcPts val="400"/>
                        </a:spcBef>
                        <a:spcAft>
                          <a:spcPts val="0"/>
                        </a:spcAft>
                      </a:pPr>
                      <a:r>
                        <a:rPr lang="en-US" sz="1400" b="1" noProof="0" dirty="0">
                          <a:latin typeface="Times New Roman" pitchFamily="18" charset="0"/>
                          <a:ea typeface="Times New Roman"/>
                          <a:cs typeface="Times New Roman" pitchFamily="18" charset="0"/>
                        </a:rPr>
                        <a:t>Region Name</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600"/>
                        </a:spcBef>
                        <a:spcAft>
                          <a:spcPts val="0"/>
                        </a:spcAft>
                      </a:pPr>
                      <a:r>
                        <a:rPr lang="en-US" sz="1400" b="1" noProof="0" dirty="0">
                          <a:latin typeface="Times New Roman" pitchFamily="18" charset="0"/>
                          <a:ea typeface="Times New Roman"/>
                          <a:cs typeface="Times New Roman" pitchFamily="18" charset="0"/>
                        </a:rPr>
                        <a:t>Number of Trolleybus / Route</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50825">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Askar and 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160">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4630">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4</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1526875" y="2898475"/>
          <a:ext cx="9290651" cy="3712449"/>
        </p:xfrm>
        <a:graphic>
          <a:graphicData uri="http://schemas.openxmlformats.org/drawingml/2006/table">
            <a:tbl>
              <a:tblPr/>
              <a:tblGrid>
                <a:gridCol w="1474046"/>
                <a:gridCol w="2992457"/>
                <a:gridCol w="2420223"/>
                <a:gridCol w="2403925"/>
              </a:tblGrid>
              <a:tr h="405315">
                <a:tc>
                  <a:txBody>
                    <a:bodyPr/>
                    <a:lstStyle/>
                    <a:p>
                      <a:pPr marL="0" marR="0" algn="ctr">
                        <a:lnSpc>
                          <a:spcPct val="150000"/>
                        </a:lnSpc>
                        <a:spcBef>
                          <a:spcPts val="400"/>
                        </a:spcBef>
                        <a:spcAft>
                          <a:spcPts val="400"/>
                        </a:spcAft>
                      </a:pPr>
                      <a:r>
                        <a:rPr lang="en-US" sz="1400" b="1" noProof="0" dirty="0">
                          <a:latin typeface="Times New Roman" pitchFamily="18" charset="0"/>
                          <a:ea typeface="Times New Roman"/>
                          <a:cs typeface="Times New Roman" pitchFamily="18" charset="0"/>
                        </a:rPr>
                        <a:t>Route Name</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a:latin typeface="Times New Roman" pitchFamily="18" charset="0"/>
                          <a:ea typeface="Times New Roman"/>
                          <a:cs typeface="Times New Roman" pitchFamily="18" charset="0"/>
                        </a:rPr>
                        <a:t>Number of Vehicles (4 seats ) /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a:latin typeface="Times New Roman" pitchFamily="18" charset="0"/>
                          <a:ea typeface="Times New Roman"/>
                          <a:cs typeface="Times New Roman" pitchFamily="18" charset="0"/>
                        </a:rPr>
                        <a:t>Number of Vans (7 seats ) /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dirty="0">
                          <a:latin typeface="Times New Roman" pitchFamily="18" charset="0"/>
                          <a:ea typeface="Times New Roman"/>
                          <a:cs typeface="Times New Roman" pitchFamily="18" charset="0"/>
                        </a:rPr>
                        <a:t>Number of reduced Shared-Taxis ( 4 seats)</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20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tabLst>
                          <a:tab pos="601980" algn="l"/>
                        </a:tabLst>
                      </a:pPr>
                      <a:r>
                        <a:rPr lang="en-US" sz="1400" noProof="0" smtClean="0">
                          <a:latin typeface="Times New Roman" pitchFamily="18" charset="0"/>
                          <a:ea typeface="Times New Roman"/>
                          <a:cs typeface="Times New Roman" pitchFamily="18" charset="0"/>
                        </a:rPr>
                        <a:t>12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tabLst>
                          <a:tab pos="601980" algn="l"/>
                        </a:tabLst>
                      </a:pPr>
                      <a:r>
                        <a:rPr lang="en-US" sz="1400" noProof="0" smtClean="0">
                          <a:latin typeface="Times New Roman" pitchFamily="18" charset="0"/>
                          <a:ea typeface="Times New Roman"/>
                          <a:cs typeface="Times New Roman" pitchFamily="18" charset="0"/>
                        </a:rPr>
                        <a:t>16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tabLst>
                          <a:tab pos="601980" algn="l"/>
                        </a:tabLst>
                      </a:pPr>
                      <a:r>
                        <a:rPr lang="en-US" sz="1400" noProof="0" smtClean="0">
                          <a:latin typeface="Times New Roman" pitchFamily="18" charset="0"/>
                          <a:ea typeface="Times New Roman"/>
                          <a:cs typeface="Times New Roman" pitchFamily="18" charset="0"/>
                        </a:rPr>
                        <a:t>12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22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24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18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24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18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409">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300"/>
                        </a:spcBef>
                        <a:spcAft>
                          <a:spcPts val="0"/>
                        </a:spcAft>
                      </a:pPr>
                      <a:r>
                        <a:rPr lang="en-US" sz="1400" noProof="0" smtClean="0">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337">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Total</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300"/>
                        </a:spcBef>
                        <a:spcAft>
                          <a:spcPts val="0"/>
                        </a:spcAft>
                      </a:pPr>
                      <a:r>
                        <a:rPr lang="en-US" sz="1400" b="1" noProof="0">
                          <a:latin typeface="Times New Roman" pitchFamily="18" charset="0"/>
                          <a:ea typeface="Times New Roman"/>
                          <a:cs typeface="Times New Roman" pitchFamily="18" charset="0"/>
                        </a:rPr>
                        <a:t>123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300"/>
                        </a:spcBef>
                        <a:spcAft>
                          <a:spcPts val="0"/>
                        </a:spcAft>
                      </a:pPr>
                      <a:r>
                        <a:rPr lang="en-US" sz="1400" b="1" noProof="0">
                          <a:latin typeface="Times New Roman" pitchFamily="18" charset="0"/>
                          <a:ea typeface="Times New Roman"/>
                          <a:cs typeface="Times New Roman" pitchFamily="18" charset="0"/>
                        </a:rPr>
                        <a:t>164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300"/>
                        </a:spcBef>
                        <a:spcAft>
                          <a:spcPts val="0"/>
                        </a:spcAft>
                      </a:pPr>
                      <a:r>
                        <a:rPr lang="en-US" sz="1400" b="1" noProof="0" dirty="0">
                          <a:latin typeface="Times New Roman" pitchFamily="18" charset="0"/>
                          <a:ea typeface="Times New Roman"/>
                          <a:cs typeface="Times New Roman" pitchFamily="18" charset="0"/>
                        </a:rPr>
                        <a:t>129</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3508754" y="2562848"/>
            <a:ext cx="5859938" cy="369332"/>
          </a:xfrm>
          <a:prstGeom prst="rect">
            <a:avLst/>
          </a:prstGeom>
        </p:spPr>
        <p:txBody>
          <a:bodyPr wrap="none">
            <a:spAutoFit/>
          </a:bodyPr>
          <a:lstStyle/>
          <a:p>
            <a:r>
              <a:rPr lang="en-GB" b="1" dirty="0" smtClean="0">
                <a:latin typeface="Times New Roman" pitchFamily="18" charset="0"/>
                <a:cs typeface="Times New Roman" pitchFamily="18" charset="0"/>
              </a:rPr>
              <a:t>Table 19 :Number of Vehicles on Each Route – Scenario-4</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2378" y="477040"/>
            <a:ext cx="7504981" cy="703053"/>
          </a:xfrm>
        </p:spPr>
        <p:txBody>
          <a:bodyPr>
            <a:normAutofit/>
          </a:bodyPr>
          <a:lstStyle/>
          <a:p>
            <a:pPr algn="ctr"/>
            <a:r>
              <a:rPr lang="en-GB" sz="1600" b="1" dirty="0" smtClean="0">
                <a:solidFill>
                  <a:schemeClr val="tx1"/>
                </a:solidFill>
                <a:latin typeface="Times New Roman" pitchFamily="18" charset="0"/>
                <a:cs typeface="Times New Roman" pitchFamily="18" charset="0"/>
              </a:rPr>
              <a:t>Table 20:Profit of Trolleybus Main Route – Scenario-4</a:t>
            </a:r>
            <a:r>
              <a:rPr lang="en-US" sz="1600" b="1" dirty="0" smtClean="0">
                <a:solidFill>
                  <a:schemeClr val="tx1"/>
                </a:solidFill>
                <a:latin typeface="Times New Roman" pitchFamily="18" charset="0"/>
                <a:cs typeface="Times New Roman" pitchFamily="18" charset="0"/>
              </a:rPr>
              <a:t/>
            </a:r>
            <a:br>
              <a:rPr lang="en-US" sz="1600" b="1" dirty="0" smtClean="0">
                <a:solidFill>
                  <a:schemeClr val="tx1"/>
                </a:solidFill>
                <a:latin typeface="Times New Roman" pitchFamily="18" charset="0"/>
                <a:cs typeface="Times New Roman" pitchFamily="18" charset="0"/>
              </a:rPr>
            </a:br>
            <a:endParaRPr lang="en-US" sz="1600" b="1" dirty="0">
              <a:solidFill>
                <a:schemeClr val="tx1"/>
              </a:solidFill>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1771730" y="888275"/>
          <a:ext cx="8127999" cy="1775890"/>
        </p:xfrm>
        <a:graphic>
          <a:graphicData uri="http://schemas.openxmlformats.org/drawingml/2006/table">
            <a:tbl>
              <a:tblPr/>
              <a:tblGrid>
                <a:gridCol w="2709333"/>
                <a:gridCol w="2709333"/>
                <a:gridCol w="2709333"/>
              </a:tblGrid>
              <a:tr h="815770">
                <a:tc>
                  <a:txBody>
                    <a:bodyPr/>
                    <a:lstStyle/>
                    <a:p>
                      <a:pPr marL="0" marR="0" algn="ctr">
                        <a:lnSpc>
                          <a:spcPct val="150000"/>
                        </a:lnSpc>
                        <a:spcBef>
                          <a:spcPts val="400"/>
                        </a:spcBef>
                        <a:spcAft>
                          <a:spcPts val="0"/>
                        </a:spcAft>
                      </a:pPr>
                      <a:r>
                        <a:rPr lang="en-US" sz="1400" b="1" noProof="0" dirty="0">
                          <a:latin typeface="Times New Roman" pitchFamily="18" charset="0"/>
                          <a:ea typeface="Times New Roman"/>
                          <a:cs typeface="Times New Roman" pitchFamily="18" charset="0"/>
                        </a:rPr>
                        <a:t>Region Name</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50000"/>
                        </a:lnSpc>
                        <a:spcBef>
                          <a:spcPts val="600"/>
                        </a:spcBef>
                        <a:spcAft>
                          <a:spcPts val="0"/>
                        </a:spcAft>
                      </a:pPr>
                      <a:r>
                        <a:rPr lang="en-US" sz="1400" b="1" noProof="0" dirty="0" smtClean="0">
                          <a:latin typeface="Times New Roman" pitchFamily="18" charset="0"/>
                          <a:ea typeface="Times New Roman"/>
                          <a:cs typeface="Times New Roman" pitchFamily="18" charset="0"/>
                        </a:rPr>
                        <a:t>Profit / Month /</a:t>
                      </a:r>
                      <a:r>
                        <a:rPr lang="en-US" sz="1400" noProof="0" dirty="0" smtClean="0">
                          <a:latin typeface="Times New Roman" pitchFamily="18" charset="0"/>
                          <a:ea typeface="Times New Roman"/>
                          <a:cs typeface="Times New Roman" pitchFamily="18" charset="0"/>
                        </a:rPr>
                        <a:t> </a:t>
                      </a:r>
                      <a:r>
                        <a:rPr lang="en-US" sz="1400" b="1" noProof="0" dirty="0" smtClean="0">
                          <a:latin typeface="Times New Roman" pitchFamily="18" charset="0"/>
                          <a:ea typeface="Times New Roman"/>
                          <a:cs typeface="Times New Roman" pitchFamily="18" charset="0"/>
                        </a:rPr>
                        <a:t>Trolley</a:t>
                      </a:r>
                      <a:endParaRPr lang="en-US" sz="1400" noProof="0" dirty="0" smtClean="0">
                        <a:latin typeface="Times New Roman" pitchFamily="18" charset="0"/>
                        <a:ea typeface="Times New Roman"/>
                        <a:cs typeface="Times New Roman" pitchFamily="18" charset="0"/>
                      </a:endParaRPr>
                    </a:p>
                    <a:p>
                      <a:pPr marL="0" marR="0" algn="ctr">
                        <a:lnSpc>
                          <a:spcPct val="150000"/>
                        </a:lnSpc>
                        <a:spcBef>
                          <a:spcPts val="600"/>
                        </a:spcBef>
                        <a:spcAft>
                          <a:spcPts val="0"/>
                        </a:spcAft>
                      </a:pPr>
                      <a:r>
                        <a:rPr lang="en-US" sz="1400" b="1" noProof="0" dirty="0" smtClean="0">
                          <a:latin typeface="Times New Roman" pitchFamily="18" charset="0"/>
                          <a:ea typeface="Times New Roman"/>
                          <a:cs typeface="Times New Roman" pitchFamily="18" charset="0"/>
                        </a:rPr>
                        <a:t>  </a:t>
                      </a: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300"/>
                        </a:spcBef>
                        <a:spcAft>
                          <a:spcPts val="0"/>
                        </a:spcAft>
                      </a:pP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300"/>
                        </a:spcBef>
                        <a:spcAft>
                          <a:spcPts val="0"/>
                        </a:spcAft>
                      </a:pPr>
                      <a:r>
                        <a:rPr lang="en-US" sz="1400" b="1" noProof="0" dirty="0" smtClean="0">
                          <a:latin typeface="Times New Roman" pitchFamily="18" charset="0"/>
                          <a:ea typeface="Times New Roman"/>
                          <a:cs typeface="Times New Roman" pitchFamily="18" charset="0"/>
                        </a:rPr>
                        <a:t>Profit / Month / Route</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300"/>
                        </a:spcBef>
                        <a:spcAft>
                          <a:spcPts val="0"/>
                        </a:spcAft>
                      </a:pPr>
                      <a:r>
                        <a:rPr lang="en-US" sz="1400" b="1" noProof="0" dirty="0" smtClean="0">
                          <a:latin typeface="Times New Roman" pitchFamily="18" charset="0"/>
                          <a:ea typeface="Times New Roman"/>
                          <a:cs typeface="Times New Roman" pitchFamily="18" charset="0"/>
                        </a:rPr>
                        <a:t> </a:t>
                      </a: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06622">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Askar and 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15,827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lnSpc>
                          <a:spcPct val="115000"/>
                        </a:lnSpc>
                        <a:spcBef>
                          <a:spcPts val="300"/>
                        </a:spcBef>
                        <a:spcAft>
                          <a:spcPts val="0"/>
                        </a:spcAft>
                      </a:pPr>
                      <a:endParaRPr lang="en-US" sz="1400" noProof="0">
                        <a:latin typeface="Times New Roman" pitchFamily="18" charset="0"/>
                        <a:ea typeface="Times New Roman"/>
                        <a:cs typeface="Times New Roman" pitchFamily="18" charset="0"/>
                      </a:endParaRPr>
                    </a:p>
                    <a:p>
                      <a:pPr marL="0" marR="0" algn="ctr">
                        <a:lnSpc>
                          <a:spcPct val="115000"/>
                        </a:lnSpc>
                        <a:spcBef>
                          <a:spcPts val="300"/>
                        </a:spcBef>
                        <a:spcAft>
                          <a:spcPts val="0"/>
                        </a:spcAft>
                      </a:pPr>
                      <a:r>
                        <a:rPr lang="en-US" sz="1400" noProof="0">
                          <a:latin typeface="Times New Roman" pitchFamily="18" charset="0"/>
                          <a:ea typeface="Times New Roman"/>
                          <a:cs typeface="Times New Roman" pitchFamily="18" charset="0"/>
                        </a:rPr>
                        <a:t>247,305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030">
                <a:tc>
                  <a:txBody>
                    <a:bodyPr/>
                    <a:lstStyle/>
                    <a:p>
                      <a:pPr marL="0" marR="0" algn="ctr">
                        <a:lnSpc>
                          <a:spcPct val="150000"/>
                        </a:lnSpc>
                        <a:spcBef>
                          <a:spcPts val="400"/>
                        </a:spcBef>
                        <a:spcAft>
                          <a:spcPts val="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18,377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104955">
                <a:tc>
                  <a:txBody>
                    <a:bodyPr/>
                    <a:lstStyle/>
                    <a:p>
                      <a:pPr marL="0" marR="0" algn="ctr">
                        <a:lnSpc>
                          <a:spcPct val="150000"/>
                        </a:lnSpc>
                        <a:spcBef>
                          <a:spcPts val="400"/>
                        </a:spcBef>
                        <a:spcAft>
                          <a:spcPts val="0"/>
                        </a:spcAft>
                      </a:pPr>
                      <a:r>
                        <a:rPr lang="en-US" sz="1400" b="1" noProof="0" dirty="0">
                          <a:latin typeface="Times New Roman" pitchFamily="18" charset="0"/>
                          <a:ea typeface="Times New Roman"/>
                          <a:cs typeface="Times New Roman" pitchFamily="18" charset="0"/>
                        </a:rPr>
                        <a:t>Al-</a:t>
                      </a:r>
                      <a:r>
                        <a:rPr lang="en-US" sz="1400" b="1" noProof="0" dirty="0" err="1">
                          <a:latin typeface="Times New Roman" pitchFamily="18" charset="0"/>
                          <a:ea typeface="Times New Roman"/>
                          <a:cs typeface="Times New Roman" pitchFamily="18" charset="0"/>
                        </a:rPr>
                        <a:t>Makhfiah</a:t>
                      </a:r>
                      <a:r>
                        <a:rPr lang="en-US" sz="1400" b="1" noProof="0" dirty="0">
                          <a:latin typeface="Times New Roman" pitchFamily="18" charset="0"/>
                          <a:ea typeface="Times New Roman"/>
                          <a:cs typeface="Times New Roman" pitchFamily="18" charset="0"/>
                        </a:rPr>
                        <a:t>*</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0"/>
                        </a:spcAft>
                      </a:pPr>
                      <a:r>
                        <a:rPr lang="en-US" sz="1400" noProof="0" dirty="0" smtClean="0">
                          <a:solidFill>
                            <a:srgbClr val="000000"/>
                          </a:solidFill>
                          <a:latin typeface="Times New Roman" pitchFamily="18" charset="0"/>
                          <a:ea typeface="Times New Roman"/>
                          <a:cs typeface="Times New Roman" pitchFamily="18" charset="0"/>
                        </a:rPr>
                        <a:t>14,477</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bl>
          </a:graphicData>
        </a:graphic>
      </p:graphicFrame>
      <p:graphicFrame>
        <p:nvGraphicFramePr>
          <p:cNvPr id="4" name="Table 3"/>
          <p:cNvGraphicFramePr>
            <a:graphicFrameLocks noGrp="1"/>
          </p:cNvGraphicFramePr>
          <p:nvPr/>
        </p:nvGraphicFramePr>
        <p:xfrm>
          <a:off x="1555713" y="2923318"/>
          <a:ext cx="8566029" cy="3912616"/>
        </p:xfrm>
        <a:graphic>
          <a:graphicData uri="http://schemas.openxmlformats.org/drawingml/2006/table">
            <a:tbl>
              <a:tblPr/>
              <a:tblGrid>
                <a:gridCol w="1302206"/>
                <a:gridCol w="1452765"/>
                <a:gridCol w="1451976"/>
                <a:gridCol w="1564698"/>
                <a:gridCol w="1563909"/>
                <a:gridCol w="1230475"/>
              </a:tblGrid>
              <a:tr h="672457">
                <a:tc>
                  <a:txBody>
                    <a:bodyPr/>
                    <a:lstStyle/>
                    <a:p>
                      <a:pPr marL="0" marR="0" algn="ctr">
                        <a:lnSpc>
                          <a:spcPct val="150000"/>
                        </a:lnSpc>
                        <a:spcBef>
                          <a:spcPts val="2000"/>
                        </a:spcBef>
                        <a:spcAft>
                          <a:spcPts val="400"/>
                        </a:spcAft>
                      </a:pPr>
                      <a:r>
                        <a:rPr lang="en-US" sz="1400" b="1" noProof="0" dirty="0">
                          <a:latin typeface="Times New Roman" pitchFamily="18" charset="0"/>
                          <a:ea typeface="Times New Roman"/>
                          <a:cs typeface="Times New Roman" pitchFamily="18" charset="0"/>
                        </a:rPr>
                        <a:t>Route Name</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Vehicle (4 seats ) </a:t>
                      </a:r>
                      <a:r>
                        <a:rPr lang="en-US" sz="1400" b="1" noProof="0" smtClean="0">
                          <a:solidFill>
                            <a:srgbClr val="000000"/>
                          </a:solidFill>
                          <a:latin typeface="Times New Roman" pitchFamily="18" charset="0"/>
                          <a:ea typeface="Times New Roman"/>
                          <a:cs typeface="Times New Roman" pitchFamily="18" charset="0"/>
                        </a:rPr>
                        <a:t>( ₪ )</a:t>
                      </a:r>
                      <a:r>
                        <a:rPr lang="en-US" sz="1400" b="1" noProof="0" smtClean="0">
                          <a:latin typeface="Times New Roman" pitchFamily="18" charset="0"/>
                          <a:ea typeface="Times New Roman"/>
                          <a:cs typeface="Times New Roman" pitchFamily="18" charset="0"/>
                        </a:rPr>
                        <a:t>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Vehicle (7 seats ) </a:t>
                      </a:r>
                      <a:r>
                        <a:rPr lang="en-US" sz="1400" b="1" noProof="0" smtClean="0">
                          <a:solidFill>
                            <a:srgbClr val="000000"/>
                          </a:solidFill>
                          <a:latin typeface="Times New Roman" pitchFamily="18" charset="0"/>
                          <a:ea typeface="Times New Roman"/>
                          <a:cs typeface="Times New Roman" pitchFamily="18" charset="0"/>
                        </a:rPr>
                        <a:t>( ₪ )</a:t>
                      </a:r>
                      <a:r>
                        <a:rPr lang="en-US" sz="1400" b="1" noProof="0" smtClean="0">
                          <a:latin typeface="Times New Roman" pitchFamily="18" charset="0"/>
                          <a:ea typeface="Times New Roman"/>
                          <a:cs typeface="Times New Roman" pitchFamily="18" charset="0"/>
                        </a:rPr>
                        <a:t>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Total Profit / Month / (4 seats)s</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  </a:t>
                      </a: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Total Profit / Month / (7 seats)s</a:t>
                      </a:r>
                      <a:endParaRPr lang="en-US" sz="1400" noProof="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 </a:t>
                      </a: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Total Profit/ Month / Route</a:t>
                      </a:r>
                      <a:endParaRPr lang="en-US" sz="1400" noProof="0" dirty="0" smtClean="0">
                        <a:latin typeface="Times New Roman" pitchFamily="18" charset="0"/>
                        <a:ea typeface="Times New Roman"/>
                        <a:cs typeface="Times New Roman" pitchFamily="18" charset="0"/>
                      </a:endParaRPr>
                    </a:p>
                    <a:p>
                      <a:pPr marL="0" marR="0" algn="ctr">
                        <a:lnSpc>
                          <a:spcPct val="115000"/>
                        </a:lnSpc>
                        <a:spcBef>
                          <a:spcPts val="400"/>
                        </a:spcBef>
                        <a:spcAft>
                          <a:spcPts val="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84167">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1444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5586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21,660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111,720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133,380</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tabLst>
                          <a:tab pos="601980" algn="l"/>
                        </a:tabLst>
                      </a:pPr>
                      <a:r>
                        <a:rPr lang="en-US" sz="1400" noProof="0" smtClean="0">
                          <a:latin typeface="Times New Roman" pitchFamily="18" charset="0"/>
                          <a:ea typeface="Times New Roman"/>
                          <a:cs typeface="Times New Roman" pitchFamily="18" charset="0"/>
                        </a:rPr>
                        <a:t>2194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tabLst>
                          <a:tab pos="601980" algn="l"/>
                        </a:tabLst>
                      </a:pPr>
                      <a:r>
                        <a:rPr lang="en-US" sz="1400" noProof="0" smtClean="0">
                          <a:latin typeface="Times New Roman" pitchFamily="18" charset="0"/>
                          <a:ea typeface="Times New Roman"/>
                          <a:cs typeface="Times New Roman" pitchFamily="18" charset="0"/>
                        </a:rPr>
                        <a:t>6899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tabLst>
                          <a:tab pos="601980" algn="l"/>
                        </a:tabLst>
                      </a:pPr>
                      <a:r>
                        <a:rPr lang="en-US" sz="1400" noProof="0" smtClean="0">
                          <a:latin typeface="Times New Roman" pitchFamily="18" charset="0"/>
                          <a:ea typeface="Times New Roman"/>
                          <a:cs typeface="Times New Roman" pitchFamily="18" charset="0"/>
                        </a:rPr>
                        <a:t>26,328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tabLst>
                          <a:tab pos="601980" algn="l"/>
                        </a:tabLst>
                      </a:pPr>
                      <a:r>
                        <a:rPr lang="en-US" sz="1400" noProof="0" smtClean="0">
                          <a:latin typeface="Times New Roman" pitchFamily="18" charset="0"/>
                          <a:ea typeface="Times New Roman"/>
                          <a:cs typeface="Times New Roman" pitchFamily="18" charset="0"/>
                        </a:rPr>
                        <a:t>110,384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136,712</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3677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9224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58,832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202,928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261,760</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4650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10903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37,200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109,030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146,230</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3664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9163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40,304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137,445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177,749</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3029</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8127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69,667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251,937</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321,604</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3301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7025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36,311</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98,350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134,661</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3182</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8425</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57,276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600"/>
                        </a:spcBef>
                        <a:spcAft>
                          <a:spcPts val="600"/>
                        </a:spcAft>
                      </a:pPr>
                      <a:r>
                        <a:rPr lang="en-US" sz="1400" noProof="0" smtClean="0">
                          <a:solidFill>
                            <a:srgbClr val="000000"/>
                          </a:solidFill>
                          <a:latin typeface="Times New Roman" pitchFamily="18" charset="0"/>
                          <a:ea typeface="Times New Roman"/>
                          <a:cs typeface="Times New Roman" pitchFamily="18" charset="0"/>
                        </a:rPr>
                        <a:t>202,200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a:solidFill>
                            <a:srgbClr val="000000"/>
                          </a:solidFill>
                          <a:latin typeface="Times New Roman" pitchFamily="18" charset="0"/>
                          <a:ea typeface="Times New Roman"/>
                          <a:cs typeface="Times New Roman" pitchFamily="18" charset="0"/>
                        </a:rPr>
                        <a:t>259,476</a:t>
                      </a:r>
                      <a:endParaRPr lang="en-US" sz="1400" noProof="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508">
                <a:tc>
                  <a:txBody>
                    <a:bodyPr/>
                    <a:lstStyle/>
                    <a:p>
                      <a:pPr marL="0" marR="0" algn="ctr">
                        <a:lnSpc>
                          <a:spcPct val="150000"/>
                        </a:lnSpc>
                        <a:spcBef>
                          <a:spcPts val="400"/>
                        </a:spcBef>
                        <a:spcAft>
                          <a:spcPts val="400"/>
                        </a:spcAft>
                      </a:pPr>
                      <a:r>
                        <a:rPr lang="en-US" sz="1400" b="1" noProof="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2814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dirty="0" smtClean="0">
                          <a:latin typeface="Times New Roman" pitchFamily="18" charset="0"/>
                          <a:ea typeface="Times New Roman"/>
                          <a:cs typeface="Times New Roman" pitchFamily="18" charset="0"/>
                        </a:rPr>
                        <a:t>7717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25,326</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600"/>
                        </a:spcBef>
                        <a:spcAft>
                          <a:spcPts val="600"/>
                        </a:spcAft>
                      </a:pPr>
                      <a:r>
                        <a:rPr lang="en-US" sz="1400" noProof="0" smtClean="0">
                          <a:latin typeface="Times New Roman" pitchFamily="18" charset="0"/>
                          <a:ea typeface="Times New Roman"/>
                          <a:cs typeface="Times New Roman" pitchFamily="18" charset="0"/>
                        </a:rPr>
                        <a:t>92,604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600"/>
                        </a:spcAft>
                      </a:pPr>
                      <a:r>
                        <a:rPr lang="en-US" sz="1400" noProof="0" dirty="0">
                          <a:solidFill>
                            <a:srgbClr val="000000"/>
                          </a:solidFill>
                          <a:latin typeface="Times New Roman" pitchFamily="18" charset="0"/>
                          <a:ea typeface="Times New Roman"/>
                          <a:cs typeface="Times New Roman" pitchFamily="18" charset="0"/>
                        </a:rPr>
                        <a:t>117,930</a:t>
                      </a:r>
                      <a:endParaRPr lang="en-US" sz="1400" noProof="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3769865" y="2646399"/>
            <a:ext cx="4968989" cy="338554"/>
          </a:xfrm>
          <a:prstGeom prst="rect">
            <a:avLst/>
          </a:prstGeom>
        </p:spPr>
        <p:txBody>
          <a:bodyPr wrap="none">
            <a:spAutoFit/>
          </a:bodyPr>
          <a:lstStyle/>
          <a:p>
            <a:r>
              <a:rPr lang="en-GB" sz="1600" b="1" dirty="0" smtClean="0">
                <a:latin typeface="Times New Roman" pitchFamily="18" charset="0"/>
                <a:cs typeface="Times New Roman" pitchFamily="18" charset="0"/>
              </a:rPr>
              <a:t>Table 21: Profits of The Existing 9 Routes – Scenario-4</a:t>
            </a:r>
            <a:endParaRPr lang="en-US" sz="16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989652"/>
            <a:ext cx="11016343" cy="523220"/>
          </a:xfrm>
          <a:prstGeom prst="rect">
            <a:avLst/>
          </a:prstGeom>
        </p:spPr>
        <p:txBody>
          <a:bodyPr wrap="square">
            <a:spAutoFit/>
          </a:bodyPr>
          <a:lstStyle/>
          <a:p>
            <a:r>
              <a:rPr lang="en-GB" sz="2800" b="1" dirty="0" smtClean="0">
                <a:solidFill>
                  <a:schemeClr val="accent1">
                    <a:lumMod val="50000"/>
                  </a:schemeClr>
                </a:solidFill>
                <a:latin typeface="Times New Roman" pitchFamily="18" charset="0"/>
                <a:cs typeface="Times New Roman" pitchFamily="18" charset="0"/>
              </a:rPr>
              <a:t>*Scenario No.5 (Vans and Trolleybuses Route):</a:t>
            </a:r>
            <a:endParaRPr lang="en-GB" sz="2800" b="1" dirty="0">
              <a:solidFill>
                <a:schemeClr val="accent1">
                  <a:lumMod val="50000"/>
                </a:schemeClr>
              </a:solidFill>
              <a:latin typeface="Times New Roman" pitchFamily="18" charset="0"/>
              <a:cs typeface="Times New Roman" pitchFamily="18" charset="0"/>
            </a:endParaRPr>
          </a:p>
        </p:txBody>
      </p:sp>
      <p:pic>
        <p:nvPicPr>
          <p:cNvPr id="5" name="Picture 4" descr="56555939_2013707432071334_4011067148825788416_n.jpg"/>
          <p:cNvPicPr/>
          <p:nvPr/>
        </p:nvPicPr>
        <p:blipFill>
          <a:blip r:embed="rId2" cstate="print"/>
          <a:stretch>
            <a:fillRect/>
          </a:stretch>
        </p:blipFill>
        <p:spPr>
          <a:xfrm>
            <a:off x="641221" y="2001264"/>
            <a:ext cx="3704410" cy="20900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TrolleyBus.jpg"/>
          <p:cNvPicPr/>
          <p:nvPr/>
        </p:nvPicPr>
        <p:blipFill>
          <a:blip r:embed="rId3" cstate="print"/>
          <a:stretch>
            <a:fillRect/>
          </a:stretch>
        </p:blipFill>
        <p:spPr>
          <a:xfrm>
            <a:off x="5952364" y="3168551"/>
            <a:ext cx="5852159" cy="25152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 3"/>
          <p:cNvSpPr/>
          <p:nvPr/>
        </p:nvSpPr>
        <p:spPr>
          <a:xfrm rot="2241853">
            <a:off x="4339192" y="3734450"/>
            <a:ext cx="1608932" cy="462986"/>
          </a:xfrm>
          <a:prstGeom prst="leftRightRibbon">
            <a:avLst/>
          </a:prstGeom>
          <a:solidFill>
            <a:schemeClr val="accent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486" y="1760358"/>
            <a:ext cx="5560424" cy="584775"/>
          </a:xfrm>
          <a:prstGeom prst="rect">
            <a:avLst/>
          </a:prstGeom>
        </p:spPr>
        <p:txBody>
          <a:bodyPr wrap="square">
            <a:spAutoFit/>
          </a:bodyPr>
          <a:lstStyle/>
          <a:p>
            <a:pPr algn="just"/>
            <a:r>
              <a:rPr lang="en-GB" sz="1600" dirty="0" smtClean="0">
                <a:latin typeface="Times New Roman" pitchFamily="18" charset="0"/>
                <a:cs typeface="Times New Roman" pitchFamily="18" charset="0"/>
              </a:rPr>
              <a:t>-The Trolleybus Main Route will stay as studied in scenario-3, 15 trolleybuses with total profit per month 247,305</a:t>
            </a:r>
            <a:r>
              <a:rPr lang="en-GB" sz="1600" b="1" dirty="0" smtClean="0">
                <a:latin typeface="Times New Roman" pitchFamily="18" charset="0"/>
                <a:cs typeface="Times New Roman" pitchFamily="18" charset="0"/>
              </a:rPr>
              <a:t> </a:t>
            </a:r>
            <a:r>
              <a:rPr lang="he-IL" sz="1600" b="1" dirty="0" smtClean="0">
                <a:latin typeface="Times New Roman" pitchFamily="18" charset="0"/>
                <a:cs typeface="Times New Roman" pitchFamily="18" charset="0"/>
              </a:rPr>
              <a:t>₪</a:t>
            </a:r>
            <a:r>
              <a:rPr lang="en-US" sz="1600" b="1" dirty="0" smtClean="0">
                <a:latin typeface="Times New Roman" pitchFamily="18" charset="0"/>
                <a:cs typeface="Times New Roman" pitchFamily="18" charset="0"/>
              </a:rPr>
              <a:t>.</a:t>
            </a:r>
            <a:endParaRPr lang="en-GB" sz="1600" dirty="0">
              <a:latin typeface="Times New Roman" pitchFamily="18" charset="0"/>
              <a:cs typeface="Times New Roman" pitchFamily="18" charset="0"/>
            </a:endParaRPr>
          </a:p>
        </p:txBody>
      </p:sp>
      <p:sp>
        <p:nvSpPr>
          <p:cNvPr id="30721" name="Rectangle 1"/>
          <p:cNvSpPr>
            <a:spLocks noChangeArrowheads="1"/>
          </p:cNvSpPr>
          <p:nvPr/>
        </p:nvSpPr>
        <p:spPr bwMode="auto">
          <a:xfrm>
            <a:off x="261258" y="796835"/>
            <a:ext cx="5486399"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GB" sz="1600" dirty="0" smtClean="0">
                <a:latin typeface="Times New Roman" pitchFamily="18" charset="0"/>
                <a:cs typeface="Times New Roman" pitchFamily="18" charset="0"/>
              </a:rPr>
              <a:t>-This scenario gits rid of all the shared taxis (4seats) and replaced them by two different modes, vans (7seats) and the trolleybuses.</a:t>
            </a:r>
            <a:endParaRPr kumimoji="0" lang="en-GB"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2" name="Rectangle 2"/>
          <p:cNvSpPr>
            <a:spLocks noChangeArrowheads="1"/>
          </p:cNvSpPr>
          <p:nvPr/>
        </p:nvSpPr>
        <p:spPr bwMode="auto">
          <a:xfrm>
            <a:off x="156754" y="2495005"/>
            <a:ext cx="5839097"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GB" sz="1600" dirty="0" smtClean="0">
                <a:latin typeface="Times New Roman" pitchFamily="18" charset="0"/>
                <a:cs typeface="Times New Roman" pitchFamily="18" charset="0"/>
              </a:rPr>
              <a:t>-The (4seats) shared taxis that remained in the 9 routes will be decreased by 100%  from each route and replaced by vans (7seats) with what it is equivalent in terms of number of passengers (a ratio of 4/7).</a:t>
            </a:r>
            <a:endParaRPr lang="en-GB" sz="1600" dirty="0">
              <a:latin typeface="Times New Roman" pitchFamily="18" charset="0"/>
              <a:cs typeface="Times New Roman" pitchFamily="18" charset="0"/>
            </a:endParaRPr>
          </a:p>
        </p:txBody>
      </p:sp>
      <p:graphicFrame>
        <p:nvGraphicFramePr>
          <p:cNvPr id="8" name="Table 7"/>
          <p:cNvGraphicFramePr>
            <a:graphicFrameLocks noGrp="1"/>
          </p:cNvGraphicFramePr>
          <p:nvPr/>
        </p:nvGraphicFramePr>
        <p:xfrm>
          <a:off x="6165865" y="1606734"/>
          <a:ext cx="5420889" cy="4787319"/>
        </p:xfrm>
        <a:graphic>
          <a:graphicData uri="http://schemas.openxmlformats.org/drawingml/2006/table">
            <a:tbl>
              <a:tblPr/>
              <a:tblGrid>
                <a:gridCol w="1358341"/>
                <a:gridCol w="1267097"/>
                <a:gridCol w="1449977"/>
                <a:gridCol w="1345474"/>
              </a:tblGrid>
              <a:tr h="795675">
                <a:tc>
                  <a:txBody>
                    <a:bodyPr/>
                    <a:lstStyle/>
                    <a:p>
                      <a:pPr algn="ctr">
                        <a:lnSpc>
                          <a:spcPct val="150000"/>
                        </a:lnSpc>
                        <a:spcBef>
                          <a:spcPts val="800"/>
                        </a:spcBef>
                        <a:spcAft>
                          <a:spcPts val="400"/>
                        </a:spcAft>
                      </a:pPr>
                      <a:r>
                        <a:rPr lang="en-US" sz="1400" b="1" noProof="0" dirty="0" smtClean="0">
                          <a:latin typeface="Times New Roman" pitchFamily="18" charset="0"/>
                          <a:ea typeface="Times New Roman"/>
                          <a:cs typeface="Times New Roman" pitchFamily="18" charset="0"/>
                        </a:rPr>
                        <a:t>Route Name</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Number of Vans (7 seats ) / Route</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Profit / Month /</a:t>
                      </a:r>
                      <a:r>
                        <a:rPr lang="en-US" sz="1400" noProof="0" smtClean="0">
                          <a:latin typeface="Times New Roman" pitchFamily="18" charset="0"/>
                          <a:ea typeface="Times New Roman"/>
                          <a:cs typeface="Times New Roman" pitchFamily="18" charset="0"/>
                        </a:rPr>
                        <a:t> </a:t>
                      </a:r>
                      <a:r>
                        <a:rPr lang="en-US" sz="1400" b="1" noProof="0" smtClean="0">
                          <a:latin typeface="Times New Roman" pitchFamily="18" charset="0"/>
                          <a:ea typeface="Times New Roman"/>
                          <a:cs typeface="Times New Roman" pitchFamily="18" charset="0"/>
                        </a:rPr>
                        <a:t>Vehicle (7 seats )</a:t>
                      </a:r>
                      <a:endParaRPr lang="en-US" sz="1400" noProof="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smtClean="0">
                          <a:latin typeface="Times New Roman" pitchFamily="18" charset="0"/>
                          <a:ea typeface="Times New Roman"/>
                          <a:cs typeface="Times New Roman" pitchFamily="18" charset="0"/>
                        </a:rPr>
                        <a:t> </a:t>
                      </a:r>
                      <a:r>
                        <a:rPr lang="en-US" sz="1400" b="1" noProof="0" smtClean="0">
                          <a:solidFill>
                            <a:srgbClr val="000000"/>
                          </a:solidFill>
                          <a:latin typeface="Times New Roman" pitchFamily="18" charset="0"/>
                          <a:ea typeface="Times New Roman"/>
                          <a:cs typeface="Times New Roman" pitchFamily="18" charset="0"/>
                        </a:rPr>
                        <a:t>( ₪ )</a:t>
                      </a:r>
                      <a:r>
                        <a:rPr lang="en-US" sz="1400" b="1" noProof="0" smtClean="0">
                          <a:latin typeface="Times New Roman" pitchFamily="18" charset="0"/>
                          <a:ea typeface="Times New Roman"/>
                          <a:cs typeface="Times New Roman" pitchFamily="18" charset="0"/>
                        </a:rPr>
                        <a:t> </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400"/>
                        </a:spcBef>
                        <a:spcAft>
                          <a:spcPts val="0"/>
                        </a:spcAft>
                      </a:pPr>
                      <a:r>
                        <a:rPr lang="en-US" sz="1400" b="1" noProof="0" dirty="0" smtClean="0">
                          <a:latin typeface="Times New Roman" pitchFamily="18" charset="0"/>
                          <a:ea typeface="Times New Roman"/>
                          <a:cs typeface="Times New Roman" pitchFamily="18" charset="0"/>
                        </a:rPr>
                        <a:t>Profit / Month /</a:t>
                      </a:r>
                      <a:r>
                        <a:rPr lang="en-US" sz="1400" noProof="0" dirty="0" smtClean="0">
                          <a:latin typeface="Times New Roman" pitchFamily="18" charset="0"/>
                          <a:ea typeface="Times New Roman"/>
                          <a:cs typeface="Times New Roman" pitchFamily="18" charset="0"/>
                        </a:rPr>
                        <a:t> </a:t>
                      </a:r>
                      <a:r>
                        <a:rPr lang="en-US" sz="1400" b="1" noProof="0" dirty="0" smtClean="0">
                          <a:latin typeface="Times New Roman" pitchFamily="18" charset="0"/>
                          <a:ea typeface="Times New Roman"/>
                          <a:cs typeface="Times New Roman" pitchFamily="18" charset="0"/>
                        </a:rPr>
                        <a:t>Route </a:t>
                      </a:r>
                      <a:endParaRPr lang="en-US" sz="1400" noProof="0" dirty="0" smtClean="0">
                        <a:latin typeface="Times New Roman" pitchFamily="18" charset="0"/>
                        <a:ea typeface="Times New Roman"/>
                        <a:cs typeface="Times New Roman" pitchFamily="18" charset="0"/>
                      </a:endParaRPr>
                    </a:p>
                    <a:p>
                      <a:pPr algn="ctr">
                        <a:lnSpc>
                          <a:spcPct val="115000"/>
                        </a:lnSpc>
                        <a:spcBef>
                          <a:spcPts val="400"/>
                        </a:spcBef>
                        <a:spcAft>
                          <a:spcPts val="0"/>
                        </a:spcAft>
                      </a:pPr>
                      <a:r>
                        <a:rPr lang="en-US" sz="1400" b="1" noProof="0" dirty="0" smtClean="0">
                          <a:solidFill>
                            <a:srgbClr val="000000"/>
                          </a:solidFill>
                          <a:latin typeface="Times New Roman" pitchFamily="18" charset="0"/>
                          <a:ea typeface="Times New Roman"/>
                          <a:cs typeface="Times New Roman" pitchFamily="18" charset="0"/>
                        </a:rPr>
                        <a:t>( ₪ )</a:t>
                      </a:r>
                      <a:r>
                        <a:rPr lang="en-US" sz="1400" b="1" noProof="0" dirty="0" smtClean="0">
                          <a:latin typeface="Times New Roman" pitchFamily="18" charset="0"/>
                          <a:ea typeface="Times New Roman"/>
                          <a:cs typeface="Times New Roman" pitchFamily="18" charset="0"/>
                        </a:rPr>
                        <a:t> </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dirty="0" smtClean="0">
                          <a:latin typeface="Times New Roman" pitchFamily="18" charset="0"/>
                          <a:ea typeface="Times New Roman"/>
                          <a:cs typeface="Times New Roman" pitchFamily="18" charset="0"/>
                        </a:rPr>
                        <a:t>29</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dirty="0" smtClean="0">
                          <a:latin typeface="Times New Roman" pitchFamily="18" charset="0"/>
                          <a:ea typeface="Times New Roman"/>
                          <a:cs typeface="Times New Roman" pitchFamily="18" charset="0"/>
                        </a:rPr>
                        <a:t>5586</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smtClean="0">
                          <a:latin typeface="Times New Roman" pitchFamily="18" charset="0"/>
                          <a:ea typeface="Times New Roman"/>
                          <a:cs typeface="Times New Roman" pitchFamily="18" charset="0"/>
                        </a:rPr>
                        <a:t>161,994</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tabLst>
                          <a:tab pos="601980" algn="l"/>
                        </a:tabLst>
                      </a:pPr>
                      <a:r>
                        <a:rPr lang="en-US" sz="1400" noProof="0" dirty="0" smtClean="0">
                          <a:latin typeface="Times New Roman" pitchFamily="18" charset="0"/>
                          <a:ea typeface="Times New Roman"/>
                          <a:cs typeface="Times New Roman" pitchFamily="18" charset="0"/>
                        </a:rPr>
                        <a:t>23</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tabLst>
                          <a:tab pos="601980" algn="l"/>
                        </a:tabLst>
                      </a:pPr>
                      <a:r>
                        <a:rPr lang="en-US" sz="1400" noProof="0" dirty="0" smtClean="0">
                          <a:latin typeface="Times New Roman" pitchFamily="18" charset="0"/>
                          <a:ea typeface="Times New Roman"/>
                          <a:cs typeface="Times New Roman" pitchFamily="18" charset="0"/>
                        </a:rPr>
                        <a:t>6899</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tabLst>
                          <a:tab pos="601980" algn="l"/>
                        </a:tabLst>
                      </a:pPr>
                      <a:r>
                        <a:rPr lang="en-US" sz="1400" noProof="0" dirty="0" smtClean="0">
                          <a:solidFill>
                            <a:srgbClr val="000000"/>
                          </a:solidFill>
                          <a:latin typeface="Times New Roman" pitchFamily="18" charset="0"/>
                          <a:ea typeface="Times New Roman"/>
                          <a:cs typeface="Times New Roman" pitchFamily="18" charset="0"/>
                        </a:rPr>
                        <a:t>158,677</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latin typeface="Times New Roman" pitchFamily="18" charset="0"/>
                          <a:ea typeface="Times New Roman"/>
                          <a:cs typeface="Times New Roman" pitchFamily="18" charset="0"/>
                        </a:rPr>
                        <a:t>32</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dirty="0" smtClean="0">
                          <a:latin typeface="Times New Roman" pitchFamily="18" charset="0"/>
                          <a:ea typeface="Times New Roman"/>
                          <a:cs typeface="Times New Roman" pitchFamily="18" charset="0"/>
                        </a:rPr>
                        <a:t>9224</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295,168</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latin typeface="Times New Roman" pitchFamily="18" charset="0"/>
                          <a:ea typeface="Times New Roman"/>
                          <a:cs typeface="Times New Roman" pitchFamily="18" charset="0"/>
                        </a:rPr>
                        <a:t>16</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dirty="0" smtClean="0">
                          <a:latin typeface="Times New Roman" pitchFamily="18" charset="0"/>
                          <a:ea typeface="Times New Roman"/>
                          <a:cs typeface="Times New Roman" pitchFamily="18" charset="0"/>
                        </a:rPr>
                        <a:t>10,903</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174,448</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latin typeface="Times New Roman" pitchFamily="18" charset="0"/>
                          <a:ea typeface="Times New Roman"/>
                          <a:cs typeface="Times New Roman" pitchFamily="18" charset="0"/>
                        </a:rPr>
                        <a:t>22</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smtClean="0">
                          <a:latin typeface="Times New Roman" pitchFamily="18" charset="0"/>
                          <a:ea typeface="Times New Roman"/>
                          <a:cs typeface="Times New Roman" pitchFamily="18" charset="0"/>
                        </a:rPr>
                        <a:t>9163</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201,586</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532">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45</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8127</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365,715</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latin typeface="Times New Roman" pitchFamily="18" charset="0"/>
                          <a:ea typeface="Times New Roman"/>
                          <a:cs typeface="Times New Roman" pitchFamily="18" charset="0"/>
                        </a:rPr>
                        <a:t>22</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dirty="0" smtClean="0">
                          <a:latin typeface="Times New Roman" pitchFamily="18" charset="0"/>
                          <a:ea typeface="Times New Roman"/>
                          <a:cs typeface="Times New Roman" pitchFamily="18" charset="0"/>
                        </a:rPr>
                        <a:t>7025</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154,550</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532">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solidFill>
                            <a:srgbClr val="000000"/>
                          </a:solidFill>
                          <a:latin typeface="Times New Roman" pitchFamily="18" charset="0"/>
                          <a:ea typeface="Times New Roman"/>
                          <a:cs typeface="Times New Roman" pitchFamily="18" charset="0"/>
                        </a:rPr>
                        <a:t>34</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smtClean="0">
                          <a:solidFill>
                            <a:srgbClr val="000000"/>
                          </a:solidFill>
                          <a:latin typeface="Times New Roman" pitchFamily="18" charset="0"/>
                          <a:ea typeface="Times New Roman"/>
                          <a:cs typeface="Times New Roman" pitchFamily="18" charset="0"/>
                        </a:rPr>
                        <a:t>8425</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286,450</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008">
                <a:tc>
                  <a:txBody>
                    <a:bodyPr/>
                    <a:lstStyle/>
                    <a:p>
                      <a:pPr algn="ctr">
                        <a:lnSpc>
                          <a:spcPct val="150000"/>
                        </a:lnSpc>
                        <a:spcBef>
                          <a:spcPts val="400"/>
                        </a:spcBef>
                        <a:spcAft>
                          <a:spcPts val="400"/>
                        </a:spcAft>
                      </a:pPr>
                      <a:r>
                        <a:rPr lang="en-US" sz="1400" b="1" noProof="0" smtClean="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300"/>
                        </a:spcBef>
                        <a:spcAft>
                          <a:spcPts val="0"/>
                        </a:spcAft>
                      </a:pPr>
                      <a:r>
                        <a:rPr lang="en-US" sz="1400" noProof="0" smtClean="0">
                          <a:latin typeface="Times New Roman" pitchFamily="18" charset="0"/>
                          <a:ea typeface="Times New Roman"/>
                          <a:cs typeface="Times New Roman" pitchFamily="18" charset="0"/>
                        </a:rPr>
                        <a:t>18</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Bef>
                          <a:spcPts val="500"/>
                        </a:spcBef>
                        <a:spcAft>
                          <a:spcPts val="0"/>
                        </a:spcAft>
                      </a:pPr>
                      <a:r>
                        <a:rPr lang="en-US" sz="1400" noProof="0" smtClean="0">
                          <a:latin typeface="Times New Roman" pitchFamily="18" charset="0"/>
                          <a:ea typeface="Times New Roman"/>
                          <a:cs typeface="Times New Roman" pitchFamily="18" charset="0"/>
                        </a:rPr>
                        <a:t>7717</a:t>
                      </a:r>
                      <a:endParaRPr lang="en-US" sz="1400" noProof="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500"/>
                        </a:spcBef>
                        <a:spcAft>
                          <a:spcPts val="0"/>
                        </a:spcAft>
                      </a:pPr>
                      <a:r>
                        <a:rPr lang="en-US" sz="1400" noProof="0" dirty="0" smtClean="0">
                          <a:solidFill>
                            <a:srgbClr val="000000"/>
                          </a:solidFill>
                          <a:latin typeface="Times New Roman" pitchFamily="18" charset="0"/>
                          <a:ea typeface="Times New Roman"/>
                          <a:cs typeface="Times New Roman" pitchFamily="18" charset="0"/>
                        </a:rPr>
                        <a:t>138,906</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842">
                <a:tc>
                  <a:txBody>
                    <a:bodyPr/>
                    <a:lstStyle/>
                    <a:p>
                      <a:pPr algn="ctr">
                        <a:lnSpc>
                          <a:spcPct val="150000"/>
                        </a:lnSpc>
                        <a:spcBef>
                          <a:spcPts val="400"/>
                        </a:spcBef>
                        <a:spcAft>
                          <a:spcPts val="400"/>
                        </a:spcAft>
                      </a:pPr>
                      <a:r>
                        <a:rPr lang="en-US" sz="1400" b="1" noProof="0" dirty="0" smtClean="0">
                          <a:latin typeface="Times New Roman" pitchFamily="18" charset="0"/>
                          <a:ea typeface="Times New Roman"/>
                          <a:cs typeface="Times New Roman" pitchFamily="18" charset="0"/>
                        </a:rPr>
                        <a:t>Total</a:t>
                      </a:r>
                      <a:endParaRPr lang="en-US" sz="1400" noProof="0" dirty="0">
                        <a:latin typeface="Times New Roman" pitchFamily="18" charset="0"/>
                        <a:ea typeface="Times New Roman"/>
                        <a:cs typeface="Times New Roman" pitchFamily="18" charset="0"/>
                      </a:endParaRPr>
                    </a:p>
                  </a:txBody>
                  <a:tcPr marL="65613" marR="6561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300"/>
                        </a:spcBef>
                        <a:spcAft>
                          <a:spcPts val="0"/>
                        </a:spcAft>
                      </a:pPr>
                      <a:r>
                        <a:rPr lang="en-US" sz="1400" b="1" noProof="0" dirty="0" smtClean="0">
                          <a:latin typeface="Times New Roman" pitchFamily="18" charset="0"/>
                          <a:ea typeface="Times New Roman"/>
                          <a:cs typeface="Times New Roman" pitchFamily="18" charset="0"/>
                        </a:rPr>
                        <a:t>241</a:t>
                      </a:r>
                      <a:endParaRPr lang="en-US" sz="1400" noProof="0" dirty="0">
                        <a:latin typeface="Times New Roman" pitchFamily="18" charset="0"/>
                        <a:ea typeface="Times New Roman"/>
                        <a:cs typeface="Times New Roman" pitchFamily="18" charset="0"/>
                      </a:endParaRPr>
                    </a:p>
                  </a:txBody>
                  <a:tcPr marL="65613" marR="65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pPr>
                      <a:endParaRPr lang="en-US" sz="1400" noProof="0">
                        <a:latin typeface="Times New Roman" pitchFamily="18" charset="0"/>
                        <a:cs typeface="Times New Roman" pitchFamily="18" charset="0"/>
                      </a:endParaRPr>
                    </a:p>
                  </a:txBody>
                  <a:tcPr marL="87484" marR="87484" marT="43742" marB="43742">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a:lnSpc>
                          <a:spcPct val="150000"/>
                        </a:lnSpc>
                      </a:pPr>
                      <a:endParaRPr lang="en-US" sz="1400" noProof="0" dirty="0">
                        <a:latin typeface="Times New Roman" pitchFamily="18" charset="0"/>
                        <a:cs typeface="Times New Roman" pitchFamily="18" charset="0"/>
                      </a:endParaRPr>
                    </a:p>
                  </a:txBody>
                  <a:tcPr marL="87484" marR="87484" marT="43742" marB="43742">
                    <a:lnT w="12700" cap="flat" cmpd="sng" algn="ctr">
                      <a:solidFill>
                        <a:srgbClr val="000000"/>
                      </a:solidFill>
                      <a:prstDash val="solid"/>
                      <a:round/>
                      <a:headEnd type="none" w="med" len="med"/>
                      <a:tailEnd type="none" w="med" len="med"/>
                    </a:lnT>
                  </a:tcPr>
                </a:tc>
              </a:tr>
            </a:tbl>
          </a:graphicData>
        </a:graphic>
      </p:graphicFrame>
      <p:sp>
        <p:nvSpPr>
          <p:cNvPr id="30723" name="Rectangle 3"/>
          <p:cNvSpPr>
            <a:spLocks noChangeArrowheads="1"/>
          </p:cNvSpPr>
          <p:nvPr/>
        </p:nvSpPr>
        <p:spPr bwMode="auto">
          <a:xfrm>
            <a:off x="5839096" y="927463"/>
            <a:ext cx="6139543"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22 : Number of Vans and Profit for The Existing 9 Routes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Scenario-5</a:t>
            </a:r>
            <a:endParaRPr kumimoji="0" lang="en-GB"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 name="Rectangle 9"/>
          <p:cNvSpPr/>
          <p:nvPr/>
        </p:nvSpPr>
        <p:spPr>
          <a:xfrm>
            <a:off x="195943" y="3680600"/>
            <a:ext cx="5982789" cy="584775"/>
          </a:xfrm>
          <a:prstGeom prst="rect">
            <a:avLst/>
          </a:prstGeom>
        </p:spPr>
        <p:txBody>
          <a:bodyPr wrap="square">
            <a:spAutoFit/>
          </a:bodyPr>
          <a:lstStyle/>
          <a:p>
            <a:r>
              <a:rPr lang="en-GB" sz="1600" dirty="0" smtClean="0">
                <a:latin typeface="Times New Roman" pitchFamily="18" charset="0"/>
                <a:cs typeface="Times New Roman" pitchFamily="18" charset="0"/>
              </a:rPr>
              <a:t>-In this Scenario, The highest profit per vehicle goes to the trolleybus then to the van.</a:t>
            </a:r>
            <a:endParaRPr lang="en-GB" sz="1600" dirty="0">
              <a:latin typeface="Times New Roman" pitchFamily="18" charset="0"/>
              <a:cs typeface="Times New Roman" pitchFamily="18" charset="0"/>
            </a:endParaRPr>
          </a:p>
        </p:txBody>
      </p:sp>
      <p:sp>
        <p:nvSpPr>
          <p:cNvPr id="11" name="Rectangle 10"/>
          <p:cNvSpPr/>
          <p:nvPr/>
        </p:nvSpPr>
        <p:spPr>
          <a:xfrm>
            <a:off x="200298" y="4412121"/>
            <a:ext cx="5939246" cy="584775"/>
          </a:xfrm>
          <a:prstGeom prst="rect">
            <a:avLst/>
          </a:prstGeom>
        </p:spPr>
        <p:txBody>
          <a:bodyPr wrap="square">
            <a:spAutoFit/>
          </a:bodyPr>
          <a:lstStyle/>
          <a:p>
            <a:r>
              <a:rPr lang="en-GB" sz="1600" dirty="0" smtClean="0">
                <a:latin typeface="Times New Roman" pitchFamily="18" charset="0"/>
                <a:cs typeface="Times New Roman" pitchFamily="18" charset="0"/>
              </a:rPr>
              <a:t>-But as routes the highest profit goes respectively to Rafeedia, </a:t>
            </a:r>
            <a:r>
              <a:rPr lang="en-GB" sz="1600" dirty="0" err="1" smtClean="0">
                <a:latin typeface="Times New Roman" pitchFamily="18" charset="0"/>
                <a:cs typeface="Times New Roman" pitchFamily="18" charset="0"/>
              </a:rPr>
              <a:t>Askar</a:t>
            </a:r>
            <a:r>
              <a:rPr lang="en-GB" sz="1600" dirty="0" smtClean="0">
                <a:latin typeface="Times New Roman" pitchFamily="18" charset="0"/>
                <a:cs typeface="Times New Roman" pitchFamily="18" charset="0"/>
              </a:rPr>
              <a:t>, and Al-</a:t>
            </a:r>
            <a:r>
              <a:rPr lang="en-GB" sz="1600" dirty="0" err="1" smtClean="0">
                <a:latin typeface="Times New Roman" pitchFamily="18" charset="0"/>
                <a:cs typeface="Times New Roman" pitchFamily="18" charset="0"/>
              </a:rPr>
              <a:t>Ein</a:t>
            </a:r>
            <a:r>
              <a:rPr lang="en-GB" sz="1600" dirty="0" smtClean="0">
                <a:latin typeface="Times New Roman" pitchFamily="18" charset="0"/>
                <a:cs typeface="Times New Roman" pitchFamily="18" charset="0"/>
              </a:rPr>
              <a:t> camp then to the trolleybus main route.</a:t>
            </a:r>
            <a:endParaRPr lang="en-GB" sz="1600" dirty="0">
              <a:latin typeface="Times New Roman" pitchFamily="18" charset="0"/>
              <a:cs typeface="Times New Roman" pitchFamily="18" charset="0"/>
            </a:endParaRPr>
          </a:p>
        </p:txBody>
      </p:sp>
      <p:sp>
        <p:nvSpPr>
          <p:cNvPr id="12" name="Rectangle 11"/>
          <p:cNvSpPr/>
          <p:nvPr/>
        </p:nvSpPr>
        <p:spPr>
          <a:xfrm>
            <a:off x="195943" y="5227210"/>
            <a:ext cx="5617028" cy="830997"/>
          </a:xfrm>
          <a:prstGeom prst="rect">
            <a:avLst/>
          </a:prstGeom>
        </p:spPr>
        <p:txBody>
          <a:bodyPr wrap="square">
            <a:spAutoFit/>
          </a:bodyPr>
          <a:lstStyle/>
          <a:p>
            <a:r>
              <a:rPr lang="en-GB" sz="1600" dirty="0" smtClean="0">
                <a:latin typeface="Times New Roman" pitchFamily="18" charset="0"/>
                <a:cs typeface="Times New Roman" pitchFamily="18" charset="0"/>
              </a:rPr>
              <a:t>-Number of vehicles on the existing PT system reduced from 667 shared taxis (4seasts) to 241 Vans and 15 Trolleybuses, which are 256 vehicles.</a:t>
            </a:r>
            <a:endParaRPr lang="en-GB" sz="1600"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26571" y="901337"/>
            <a:ext cx="5146765" cy="897641"/>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a:t>
            </a:r>
            <a:r>
              <a:rPr kumimoji="0" lang="en-GB" sz="3200" b="1" i="0" u="none" strike="noStrike" cap="none" normalizeH="0" baseline="0" dirty="0" smtClean="0" bmk="">
                <a:ln>
                  <a:noFill/>
                </a:ln>
                <a:solidFill>
                  <a:schemeClr val="accent1">
                    <a:lumMod val="50000"/>
                  </a:schemeClr>
                </a:solidFill>
                <a:effectLst/>
                <a:latin typeface="Times New Roman" pitchFamily="18" charset="0"/>
                <a:ea typeface="Times New Roman" pitchFamily="18" charset="0"/>
                <a:cs typeface="Times New Roman" pitchFamily="18" charset="0"/>
              </a:rPr>
              <a:t>Comparison of Scenarios :</a:t>
            </a:r>
            <a:r>
              <a:rPr kumimoji="0" lang="en-GB" sz="32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70" name="Rectangle 2"/>
          <p:cNvSpPr>
            <a:spLocks noChangeArrowheads="1"/>
          </p:cNvSpPr>
          <p:nvPr/>
        </p:nvSpPr>
        <p:spPr bwMode="auto">
          <a:xfrm>
            <a:off x="4114800" y="2024743"/>
            <a:ext cx="3855928"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23 : Management Comparison Data</a:t>
            </a:r>
            <a:endParaRPr kumimoji="0" lang="en-GB" sz="1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457201" y="2416597"/>
          <a:ext cx="11103428" cy="3853234"/>
        </p:xfrm>
        <a:graphic>
          <a:graphicData uri="http://schemas.openxmlformats.org/drawingml/2006/table">
            <a:tbl>
              <a:tblPr/>
              <a:tblGrid>
                <a:gridCol w="1097279"/>
                <a:gridCol w="4193177"/>
                <a:gridCol w="731944"/>
                <a:gridCol w="1188296"/>
                <a:gridCol w="940526"/>
                <a:gridCol w="1097280"/>
                <a:gridCol w="888274"/>
                <a:gridCol w="966652"/>
              </a:tblGrid>
              <a:tr h="205178">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SCENARIO</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Explanation</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No. of Routes</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Route Length (Avg.)</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No. of Vehicles</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latin typeface="Times New Roman" pitchFamily="18" charset="0"/>
                          <a:ea typeface="Times New Roman"/>
                          <a:cs typeface="Times New Roman" pitchFamily="18" charset="0"/>
                        </a:rPr>
                        <a:t>No. of Trips / Day</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smtClean="0">
                          <a:solidFill>
                            <a:schemeClr val="tx1"/>
                          </a:solidFill>
                          <a:latin typeface="Times New Roman" pitchFamily="18" charset="0"/>
                          <a:ea typeface="Times New Roman"/>
                          <a:cs typeface="Times New Roman" pitchFamily="18" charset="0"/>
                        </a:rPr>
                        <a:t>No. of Driver</a:t>
                      </a:r>
                      <a:endParaRPr lang="en-US" sz="1400" b="1" noProof="0">
                        <a:solidFill>
                          <a:schemeClr val="tx1"/>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1000"/>
                        </a:spcAft>
                      </a:pPr>
                      <a:r>
                        <a:rPr lang="en-US" sz="1400" b="1" noProof="0" dirty="0" smtClean="0">
                          <a:solidFill>
                            <a:schemeClr val="tx1"/>
                          </a:solidFill>
                          <a:latin typeface="Times New Roman" pitchFamily="18" charset="0"/>
                          <a:ea typeface="Times New Roman"/>
                          <a:cs typeface="Times New Roman" pitchFamily="18" charset="0"/>
                        </a:rPr>
                        <a:t>No. of Free Drivers</a:t>
                      </a:r>
                      <a:endParaRPr lang="en-US" sz="1400" b="1" noProof="0" dirty="0">
                        <a:solidFill>
                          <a:schemeClr val="tx1"/>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567395">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Current</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dirty="0" smtClean="0">
                          <a:solidFill>
                            <a:srgbClr val="000000"/>
                          </a:solidFill>
                          <a:latin typeface="Times New Roman" pitchFamily="18" charset="0"/>
                          <a:ea typeface="Times New Roman"/>
                          <a:cs typeface="Times New Roman" pitchFamily="18" charset="0"/>
                        </a:rPr>
                        <a:t>Current situation</a:t>
                      </a:r>
                      <a:endParaRPr lang="en-US" sz="1400" noProof="0" dirty="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3.2</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696</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142,458</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1,067</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b="0" noProof="0" dirty="0" smtClean="0">
                          <a:solidFill>
                            <a:schemeClr val="tx1"/>
                          </a:solidFill>
                          <a:latin typeface="Times New Roman" pitchFamily="18" charset="0"/>
                          <a:ea typeface="Times New Roman"/>
                          <a:cs typeface="Times New Roman" pitchFamily="18" charset="0"/>
                        </a:rPr>
                        <a:t>-</a:t>
                      </a:r>
                      <a:endParaRPr lang="en-US" sz="1400" b="0" noProof="0" dirty="0">
                        <a:solidFill>
                          <a:schemeClr val="tx1"/>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7801">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Scenario  1</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smtClean="0">
                          <a:solidFill>
                            <a:srgbClr val="000000"/>
                          </a:solidFill>
                          <a:latin typeface="Times New Roman" pitchFamily="18" charset="0"/>
                          <a:ea typeface="Times New Roman"/>
                          <a:cs typeface="Times New Roman" pitchFamily="18" charset="0"/>
                        </a:rPr>
                        <a:t>Vans (7 seats ) + Taxi (4 seats )</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3.2</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551</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112,428</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881</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186</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54332">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Scenario 2</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smtClean="0">
                          <a:solidFill>
                            <a:srgbClr val="000000"/>
                          </a:solidFill>
                          <a:latin typeface="Times New Roman" pitchFamily="18" charset="0"/>
                          <a:ea typeface="Times New Roman"/>
                          <a:cs typeface="Times New Roman" pitchFamily="18" charset="0"/>
                        </a:rPr>
                        <a:t>Normal bus main routs + current situation</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3.8</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465 </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90,024</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744</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323</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08612">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Scenario 3</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smtClean="0">
                          <a:solidFill>
                            <a:srgbClr val="000000"/>
                          </a:solidFill>
                          <a:latin typeface="Times New Roman" pitchFamily="18" charset="0"/>
                          <a:ea typeface="Times New Roman"/>
                          <a:cs typeface="Times New Roman" pitchFamily="18" charset="0"/>
                        </a:rPr>
                        <a:t>Trolleybus main routs + Current situation</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3.8</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460</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89,954</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736</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tabLst>
                          <a:tab pos="795020" algn="ctr"/>
                        </a:tabLst>
                      </a:pPr>
                      <a:r>
                        <a:rPr lang="en-US" sz="1400" b="0" noProof="0" dirty="0" smtClean="0">
                          <a:solidFill>
                            <a:srgbClr val="FF0000"/>
                          </a:solidFill>
                          <a:latin typeface="Times New Roman" pitchFamily="18" charset="0"/>
                          <a:ea typeface="Times New Roman"/>
                          <a:cs typeface="Times New Roman" pitchFamily="18" charset="0"/>
                        </a:rPr>
                        <a:t>331</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28206">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Scenario 4</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smtClean="0">
                          <a:solidFill>
                            <a:srgbClr val="000000"/>
                          </a:solidFill>
                          <a:latin typeface="Times New Roman" pitchFamily="18" charset="0"/>
                          <a:ea typeface="Times New Roman"/>
                          <a:cs typeface="Times New Roman" pitchFamily="18" charset="0"/>
                        </a:rPr>
                        <a:t>Trolleybus main routs +  Vans (7seats) + Taxi (4seats)</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3.8</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331</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62,348</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530</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537</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26178">
                <a:tc>
                  <a:txBody>
                    <a:bodyPr/>
                    <a:lstStyle/>
                    <a:p>
                      <a:pPr algn="ctr">
                        <a:lnSpc>
                          <a:spcPct val="200000"/>
                        </a:lnSpc>
                        <a:spcAft>
                          <a:spcPts val="1000"/>
                        </a:spcAft>
                      </a:pPr>
                      <a:r>
                        <a:rPr lang="en-US" sz="1400" noProof="0" dirty="0" smtClean="0">
                          <a:latin typeface="Times New Roman" pitchFamily="18" charset="0"/>
                          <a:ea typeface="Times New Roman"/>
                          <a:cs typeface="Times New Roman" pitchFamily="18" charset="0"/>
                        </a:rPr>
                        <a:t>Scenario 5</a:t>
                      </a:r>
                      <a:endParaRPr lang="en-US" sz="1400" noProof="0" dirty="0">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1000"/>
                        </a:spcAft>
                      </a:pPr>
                      <a:r>
                        <a:rPr lang="en-US" sz="1400" noProof="0" smtClean="0">
                          <a:solidFill>
                            <a:srgbClr val="000000"/>
                          </a:solidFill>
                          <a:latin typeface="Times New Roman" pitchFamily="18" charset="0"/>
                          <a:ea typeface="Times New Roman"/>
                          <a:cs typeface="Times New Roman" pitchFamily="18" charset="0"/>
                        </a:rPr>
                        <a:t>Trolleybus main routs +  Vans (7 seats )</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10</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3.8</a:t>
                      </a:r>
                      <a:endParaRPr lang="en-US" sz="1400" noProof="0">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dirty="0" smtClean="0">
                          <a:solidFill>
                            <a:srgbClr val="FF0000"/>
                          </a:solidFill>
                          <a:latin typeface="Times New Roman" pitchFamily="18" charset="0"/>
                          <a:ea typeface="Times New Roman"/>
                          <a:cs typeface="Times New Roman" pitchFamily="18" charset="0"/>
                        </a:rPr>
                        <a:t>285</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1000"/>
                        </a:spcBef>
                        <a:spcAft>
                          <a:spcPts val="0"/>
                        </a:spcAft>
                      </a:pPr>
                      <a:r>
                        <a:rPr lang="en-US" sz="1400" noProof="0" dirty="0" smtClean="0">
                          <a:solidFill>
                            <a:srgbClr val="FF0000"/>
                          </a:solidFill>
                          <a:latin typeface="Times New Roman" pitchFamily="18" charset="0"/>
                          <a:ea typeface="Times New Roman"/>
                          <a:cs typeface="Times New Roman" pitchFamily="18" charset="0"/>
                        </a:rPr>
                        <a:t>52,502</a:t>
                      </a:r>
                      <a:endParaRPr lang="en-US" sz="1400" noProof="0" dirty="0">
                        <a:solidFill>
                          <a:srgbClr val="FF0000"/>
                        </a:solidFill>
                        <a:latin typeface="Times New Roman" pitchFamily="18" charset="0"/>
                        <a:ea typeface="Times New Roman"/>
                        <a:cs typeface="Times New Roman" pitchFamily="18" charset="0"/>
                      </a:endParaRPr>
                    </a:p>
                  </a:txBody>
                  <a:tcPr marL="58934" marR="589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456</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b="0" noProof="0" dirty="0" smtClean="0">
                          <a:solidFill>
                            <a:srgbClr val="FF0000"/>
                          </a:solidFill>
                          <a:latin typeface="Times New Roman" pitchFamily="18" charset="0"/>
                          <a:ea typeface="Times New Roman"/>
                          <a:cs typeface="Times New Roman" pitchFamily="18" charset="0"/>
                        </a:rPr>
                        <a:t>611</a:t>
                      </a:r>
                      <a:endParaRPr lang="en-US" sz="1400" b="0" noProof="0" dirty="0">
                        <a:solidFill>
                          <a:srgbClr val="FF0000"/>
                        </a:solidFill>
                        <a:latin typeface="Times New Roman" pitchFamily="18" charset="0"/>
                        <a:ea typeface="Times New Roman"/>
                        <a:cs typeface="Times New Roman" pitchFamily="18" charset="0"/>
                      </a:endParaRPr>
                    </a:p>
                  </a:txBody>
                  <a:tcPr marL="58934" marR="589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358537" y="1148369"/>
          <a:ext cx="9640388" cy="5032502"/>
        </p:xfrm>
        <a:graphic>
          <a:graphicData uri="http://schemas.openxmlformats.org/drawingml/2006/table">
            <a:tbl>
              <a:tblPr/>
              <a:tblGrid>
                <a:gridCol w="1201783"/>
                <a:gridCol w="2847702"/>
                <a:gridCol w="1423852"/>
                <a:gridCol w="1280160"/>
                <a:gridCol w="1358537"/>
                <a:gridCol w="1528354"/>
              </a:tblGrid>
              <a:tr h="705358">
                <a:tc>
                  <a:txBody>
                    <a:bodyPr/>
                    <a:lstStyle/>
                    <a:p>
                      <a:pPr algn="ctr">
                        <a:lnSpc>
                          <a:spcPct val="115000"/>
                        </a:lnSpc>
                        <a:spcBef>
                          <a:spcPts val="500"/>
                        </a:spcBef>
                        <a:spcAft>
                          <a:spcPts val="500"/>
                        </a:spcAft>
                      </a:pPr>
                      <a:r>
                        <a:rPr lang="en-US" sz="1400" b="1" noProof="0" dirty="0" smtClean="0">
                          <a:latin typeface="Times New Roman" pitchFamily="18" charset="0"/>
                          <a:ea typeface="Times New Roman"/>
                          <a:cs typeface="Times New Roman" pitchFamily="18" charset="0"/>
                        </a:rPr>
                        <a:t>SCENARIO</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Explanation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500"/>
                        </a:spcBef>
                        <a:spcAft>
                          <a:spcPts val="500"/>
                        </a:spcAft>
                      </a:pPr>
                      <a:r>
                        <a:rPr lang="en-US" sz="1400" b="1" noProof="0" dirty="0" smtClean="0">
                          <a:latin typeface="Times New Roman" pitchFamily="18" charset="0"/>
                          <a:ea typeface="Times New Roman"/>
                          <a:cs typeface="Times New Roman" pitchFamily="18" charset="0"/>
                        </a:rPr>
                        <a:t>Total  Expense  /  Month</a:t>
                      </a:r>
                      <a:endParaRPr lang="en-US" sz="1400" noProof="0" dirty="0" smtClean="0">
                        <a:latin typeface="Times New Roman" pitchFamily="18" charset="0"/>
                        <a:ea typeface="Times New Roman"/>
                        <a:cs typeface="Times New Roman" pitchFamily="18" charset="0"/>
                      </a:endParaRPr>
                    </a:p>
                    <a:p>
                      <a:pPr algn="ctr">
                        <a:lnSpc>
                          <a:spcPct val="115000"/>
                        </a:lnSpc>
                        <a:spcBef>
                          <a:spcPts val="500"/>
                        </a:spcBef>
                        <a:spcAft>
                          <a:spcPts val="500"/>
                        </a:spcAft>
                      </a:pPr>
                      <a:r>
                        <a:rPr lang="en-US" sz="1400" b="1" noProof="0" dirty="0" smtClean="0">
                          <a:latin typeface="Times New Roman" pitchFamily="18" charset="0"/>
                          <a:ea typeface="Times New Roman"/>
                          <a:cs typeface="Times New Roman" pitchFamily="18" charset="0"/>
                        </a:rPr>
                        <a:t> </a:t>
                      </a: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Total Income /  Month</a:t>
                      </a:r>
                      <a:endParaRPr lang="en-US" sz="1400" noProof="0" smtClean="0">
                        <a:latin typeface="Times New Roman" pitchFamily="18" charset="0"/>
                        <a:ea typeface="Times New Roman"/>
                        <a:cs typeface="Times New Roman" pitchFamily="18" charset="0"/>
                      </a:endParaRPr>
                    </a:p>
                    <a:p>
                      <a:pPr algn="ctr">
                        <a:lnSpc>
                          <a:spcPct val="115000"/>
                        </a:lnSpc>
                        <a:spcBef>
                          <a:spcPts val="500"/>
                        </a:spcBef>
                        <a:spcAft>
                          <a:spcPts val="5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Profit / Month</a:t>
                      </a:r>
                      <a:endParaRPr lang="en-US" sz="1400" noProof="0" smtClean="0">
                        <a:latin typeface="Times New Roman" pitchFamily="18" charset="0"/>
                        <a:ea typeface="Times New Roman"/>
                        <a:cs typeface="Times New Roman" pitchFamily="18" charset="0"/>
                      </a:endParaRPr>
                    </a:p>
                    <a:p>
                      <a:pPr algn="ctr">
                        <a:lnSpc>
                          <a:spcPct val="115000"/>
                        </a:lnSpc>
                        <a:spcBef>
                          <a:spcPts val="500"/>
                        </a:spcBef>
                        <a:spcAft>
                          <a:spcPts val="500"/>
                        </a:spcAft>
                      </a:pPr>
                      <a:r>
                        <a:rPr lang="en-US" sz="1400" b="1" noProof="0" smtClean="0">
                          <a:solidFill>
                            <a:srgbClr val="000000"/>
                          </a:solidFill>
                          <a:latin typeface="Times New Roman" pitchFamily="18" charset="0"/>
                          <a:ea typeface="Times New Roman"/>
                          <a:cs typeface="Times New Roman" pitchFamily="18" charset="0"/>
                        </a:rPr>
                        <a:t>( ₪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Bef>
                          <a:spcPts val="500"/>
                        </a:spcBef>
                        <a:spcAft>
                          <a:spcPts val="500"/>
                        </a:spcAft>
                      </a:pPr>
                      <a:r>
                        <a:rPr lang="en-US" sz="1400" b="1" noProof="0" dirty="0" smtClean="0">
                          <a:latin typeface="Times New Roman" pitchFamily="18" charset="0"/>
                          <a:ea typeface="Times New Roman"/>
                          <a:cs typeface="Times New Roman" pitchFamily="18" charset="0"/>
                        </a:rPr>
                        <a:t>Profit per Vehicle  (Avg.)*</a:t>
                      </a:r>
                      <a:endParaRPr lang="en-US" sz="1400" noProof="0" dirty="0" smtClean="0">
                        <a:latin typeface="Times New Roman" pitchFamily="18" charset="0"/>
                        <a:ea typeface="Times New Roman"/>
                        <a:cs typeface="Times New Roman" pitchFamily="18" charset="0"/>
                      </a:endParaRPr>
                    </a:p>
                    <a:p>
                      <a:pPr algn="ctr">
                        <a:lnSpc>
                          <a:spcPct val="115000"/>
                        </a:lnSpc>
                        <a:spcBef>
                          <a:spcPts val="500"/>
                        </a:spcBef>
                        <a:spcAft>
                          <a:spcPts val="500"/>
                        </a:spcAft>
                      </a:pPr>
                      <a:r>
                        <a:rPr lang="en-US" sz="1400" b="1" noProof="0" dirty="0" smtClean="0">
                          <a:solidFill>
                            <a:srgbClr val="000000"/>
                          </a:solidFill>
                          <a:latin typeface="Times New Roman" pitchFamily="18" charset="0"/>
                          <a:ea typeface="Times New Roman"/>
                          <a:cs typeface="Times New Roman" pitchFamily="18" charset="0"/>
                        </a:rPr>
                        <a:t>( ₪ )</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04520">
                <a:tc>
                  <a:txBody>
                    <a:bodyPr/>
                    <a:lstStyle/>
                    <a:p>
                      <a:pPr algn="ctr">
                        <a:lnSpc>
                          <a:spcPct val="200000"/>
                        </a:lnSpc>
                        <a:spcBef>
                          <a:spcPts val="1000"/>
                        </a:spcBef>
                        <a:spcAft>
                          <a:spcPts val="500"/>
                        </a:spcAft>
                      </a:pPr>
                      <a:r>
                        <a:rPr lang="en-US" sz="1400" noProof="0" dirty="0" smtClean="0">
                          <a:latin typeface="Times New Roman" pitchFamily="18" charset="0"/>
                          <a:ea typeface="Times New Roman"/>
                          <a:cs typeface="Times New Roman" pitchFamily="18" charset="0"/>
                        </a:rPr>
                        <a:t>Current</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dirty="0" smtClean="0">
                          <a:solidFill>
                            <a:srgbClr val="000000"/>
                          </a:solidFill>
                          <a:latin typeface="Times New Roman" pitchFamily="18" charset="0"/>
                          <a:ea typeface="Times New Roman"/>
                          <a:cs typeface="Times New Roman" pitchFamily="18" charset="0"/>
                        </a:rPr>
                        <a:t>Current situation</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4,295,170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6,458,928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2,004,678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3005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7370">
                <a:tc>
                  <a:txBody>
                    <a:bodyPr/>
                    <a:lstStyle/>
                    <a:p>
                      <a:pPr algn="ctr">
                        <a:lnSpc>
                          <a:spcPct val="200000"/>
                        </a:lnSpc>
                        <a:spcBef>
                          <a:spcPts val="1000"/>
                        </a:spcBef>
                        <a:spcAft>
                          <a:spcPts val="500"/>
                        </a:spcAft>
                      </a:pPr>
                      <a:r>
                        <a:rPr lang="en-US" sz="1400" noProof="0" dirty="0" smtClean="0">
                          <a:latin typeface="Times New Roman" pitchFamily="18" charset="0"/>
                          <a:ea typeface="Times New Roman"/>
                          <a:cs typeface="Times New Roman" pitchFamily="18" charset="0"/>
                        </a:rPr>
                        <a:t>Scenario  1</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smtClean="0">
                          <a:solidFill>
                            <a:srgbClr val="000000"/>
                          </a:solidFill>
                          <a:latin typeface="Times New Roman" pitchFamily="18" charset="0"/>
                          <a:ea typeface="Times New Roman"/>
                          <a:cs typeface="Times New Roman" pitchFamily="18" charset="0"/>
                        </a:rPr>
                        <a:t>Vans (7 seats ) + Taxi (4 seats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3,667,712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6,372,752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2,487,389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4765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54380">
                <a:tc>
                  <a:txBody>
                    <a:bodyPr/>
                    <a:lstStyle/>
                    <a:p>
                      <a:pPr algn="ctr">
                        <a:lnSpc>
                          <a:spcPct val="200000"/>
                        </a:lnSpc>
                        <a:spcBef>
                          <a:spcPts val="1000"/>
                        </a:spcBef>
                        <a:spcAft>
                          <a:spcPts val="500"/>
                        </a:spcAft>
                      </a:pPr>
                      <a:r>
                        <a:rPr lang="en-US" sz="1400" noProof="0" dirty="0" smtClean="0">
                          <a:latin typeface="Times New Roman" pitchFamily="18" charset="0"/>
                          <a:ea typeface="Times New Roman"/>
                          <a:cs typeface="Times New Roman" pitchFamily="18" charset="0"/>
                        </a:rPr>
                        <a:t>Scenario 2</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smtClean="0">
                          <a:solidFill>
                            <a:srgbClr val="000000"/>
                          </a:solidFill>
                          <a:latin typeface="Times New Roman" pitchFamily="18" charset="0"/>
                          <a:ea typeface="Times New Roman"/>
                          <a:cs typeface="Times New Roman" pitchFamily="18" charset="0"/>
                        </a:rPr>
                        <a:t>Normal bus main routs + current situation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2,994,781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4,601,057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1,482,120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3400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54380">
                <a:tc>
                  <a:txBody>
                    <a:bodyPr/>
                    <a:lstStyle/>
                    <a:p>
                      <a:pPr algn="ctr">
                        <a:lnSpc>
                          <a:spcPct val="200000"/>
                        </a:lnSpc>
                        <a:spcBef>
                          <a:spcPts val="1000"/>
                        </a:spcBef>
                        <a:spcAft>
                          <a:spcPts val="500"/>
                        </a:spcAft>
                      </a:pPr>
                      <a:r>
                        <a:rPr lang="en-US" sz="1400" noProof="0" smtClean="0">
                          <a:latin typeface="Times New Roman" pitchFamily="18" charset="0"/>
                          <a:ea typeface="Times New Roman"/>
                          <a:cs typeface="Times New Roman" pitchFamily="18" charset="0"/>
                        </a:rPr>
                        <a:t>Scenario 3</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smtClean="0">
                          <a:solidFill>
                            <a:srgbClr val="000000"/>
                          </a:solidFill>
                          <a:latin typeface="Times New Roman" pitchFamily="18" charset="0"/>
                          <a:ea typeface="Times New Roman"/>
                          <a:cs typeface="Times New Roman" pitchFamily="18" charset="0"/>
                        </a:rPr>
                        <a:t>Trolleybus main routs + Current situation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2,905,546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4,618,057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1,511,205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3506</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54380">
                <a:tc>
                  <a:txBody>
                    <a:bodyPr/>
                    <a:lstStyle/>
                    <a:p>
                      <a:pPr algn="ctr">
                        <a:lnSpc>
                          <a:spcPct val="200000"/>
                        </a:lnSpc>
                        <a:spcBef>
                          <a:spcPts val="1000"/>
                        </a:spcBef>
                        <a:spcAft>
                          <a:spcPts val="500"/>
                        </a:spcAft>
                      </a:pPr>
                      <a:r>
                        <a:rPr lang="en-US" sz="1400" noProof="0" dirty="0" smtClean="0">
                          <a:latin typeface="Times New Roman" pitchFamily="18" charset="0"/>
                          <a:ea typeface="Times New Roman"/>
                          <a:cs typeface="Times New Roman" pitchFamily="18" charset="0"/>
                        </a:rPr>
                        <a:t>Scenario 4</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smtClean="0">
                          <a:solidFill>
                            <a:srgbClr val="000000"/>
                          </a:solidFill>
                          <a:latin typeface="Times New Roman" pitchFamily="18" charset="0"/>
                          <a:ea typeface="Times New Roman"/>
                          <a:cs typeface="Times New Roman" pitchFamily="18" charset="0"/>
                        </a:rPr>
                        <a:t>Trolleybus main routs +  Vans (7seats) + Taxi (4seats)</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2,342,617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4,531,350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1,907,846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6317</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54380">
                <a:tc>
                  <a:txBody>
                    <a:bodyPr/>
                    <a:lstStyle/>
                    <a:p>
                      <a:pPr algn="ctr">
                        <a:lnSpc>
                          <a:spcPct val="200000"/>
                        </a:lnSpc>
                        <a:spcBef>
                          <a:spcPts val="1000"/>
                        </a:spcBef>
                        <a:spcAft>
                          <a:spcPts val="500"/>
                        </a:spcAft>
                      </a:pPr>
                      <a:r>
                        <a:rPr lang="en-US" sz="1400" noProof="0" dirty="0" smtClean="0">
                          <a:latin typeface="Times New Roman" pitchFamily="18" charset="0"/>
                          <a:ea typeface="Times New Roman"/>
                          <a:cs typeface="Times New Roman" pitchFamily="18" charset="0"/>
                        </a:rPr>
                        <a:t>Scenario 5</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Bef>
                          <a:spcPts val="1000"/>
                        </a:spcBef>
                        <a:spcAft>
                          <a:spcPts val="500"/>
                        </a:spcAft>
                      </a:pPr>
                      <a:r>
                        <a:rPr lang="en-US" sz="1400" noProof="0" smtClean="0">
                          <a:solidFill>
                            <a:srgbClr val="000000"/>
                          </a:solidFill>
                          <a:latin typeface="Times New Roman" pitchFamily="18" charset="0"/>
                          <a:ea typeface="Times New Roman"/>
                          <a:cs typeface="Times New Roman" pitchFamily="18" charset="0"/>
                        </a:rPr>
                        <a:t>Trolleybus main routs +  Vans (7 seats )</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2,261,057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4,618,627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2,155,736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250000"/>
                        </a:lnSpc>
                        <a:spcBef>
                          <a:spcPts val="2000"/>
                        </a:spcBef>
                        <a:spcAft>
                          <a:spcPts val="0"/>
                        </a:spcAft>
                      </a:pPr>
                      <a:r>
                        <a:rPr lang="en-US" sz="1400" noProof="0" dirty="0" smtClean="0">
                          <a:solidFill>
                            <a:srgbClr val="1D2129"/>
                          </a:solidFill>
                          <a:latin typeface="Times New Roman" pitchFamily="18" charset="0"/>
                          <a:ea typeface="Times New Roman"/>
                          <a:cs typeface="Times New Roman" pitchFamily="18" charset="0"/>
                        </a:rPr>
                        <a:t>8420</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33793" name="Rectangle 1"/>
          <p:cNvSpPr>
            <a:spLocks noChangeArrowheads="1"/>
          </p:cNvSpPr>
          <p:nvPr/>
        </p:nvSpPr>
        <p:spPr bwMode="auto">
          <a:xfrm>
            <a:off x="4036423" y="809897"/>
            <a:ext cx="415248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24 : Income-Expense Comparison Data</a:t>
            </a:r>
            <a:endParaRPr kumimoji="0" lang="en-GB"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3" name="Rectangle 1"/>
          <p:cNvSpPr>
            <a:spLocks noChangeArrowheads="1"/>
          </p:cNvSpPr>
          <p:nvPr/>
        </p:nvSpPr>
        <p:spPr bwMode="auto">
          <a:xfrm>
            <a:off x="209005" y="6244046"/>
            <a:ext cx="8571642"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Profit per Vehicle </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(Avg.)*: It is not a comparable value, it shows the average profit per route considering all modes in that route.</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3721" y="659919"/>
            <a:ext cx="3945147" cy="961847"/>
          </a:xfrm>
        </p:spPr>
        <p:txBody>
          <a:bodyPr>
            <a:normAutofit/>
          </a:bodyPr>
          <a:lstStyle/>
          <a:p>
            <a:r>
              <a:rPr lang="en-GB" sz="3200" b="1" dirty="0" smtClean="0">
                <a:latin typeface="Times New Roman" pitchFamily="18" charset="0"/>
                <a:cs typeface="Times New Roman" pitchFamily="18" charset="0"/>
              </a:rPr>
              <a:t>Current Situation</a:t>
            </a:r>
            <a:r>
              <a:rPr lang="en-US" sz="3200" b="1" dirty="0" smtClean="0">
                <a:latin typeface="Times New Roman" pitchFamily="18" charset="0"/>
                <a:cs typeface="Times New Roman" pitchFamily="18" charset="0"/>
              </a:rPr>
              <a:t> : </a:t>
            </a:r>
            <a:endParaRPr lang="en-US" sz="3200" b="1" dirty="0">
              <a:latin typeface="Times New Roman" pitchFamily="18" charset="0"/>
              <a:cs typeface="Times New Roman" pitchFamily="18" charset="0"/>
            </a:endParaRPr>
          </a:p>
        </p:txBody>
      </p:sp>
      <p:pic>
        <p:nvPicPr>
          <p:cNvPr id="4" name="Picture 3" descr="23.jpg"/>
          <p:cNvPicPr/>
          <p:nvPr/>
        </p:nvPicPr>
        <p:blipFill>
          <a:blip r:embed="rId2" cstate="print"/>
          <a:stretch>
            <a:fillRect/>
          </a:stretch>
        </p:blipFill>
        <p:spPr>
          <a:xfrm>
            <a:off x="3171462" y="2025277"/>
            <a:ext cx="4722471" cy="3461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22069" y="875212"/>
            <a:ext cx="11430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selected combination is going to happen at two phases.</a:t>
            </a:r>
            <a:endParaRPr kumimoji="0" lang="en-GB"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Phase-1, scenario-4 is selected for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certain period of time, for example 5 years to get to Phase-2 where scenario-5 is applied completely.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descr="Capture.PNG"/>
          <p:cNvPicPr>
            <a:picLocks noChangeAspect="1"/>
          </p:cNvPicPr>
          <p:nvPr/>
        </p:nvPicPr>
        <p:blipFill>
          <a:blip r:embed="rId2" cstate="print"/>
          <a:stretch>
            <a:fillRect/>
          </a:stretch>
        </p:blipFill>
        <p:spPr>
          <a:xfrm>
            <a:off x="257008" y="2002419"/>
            <a:ext cx="4688070" cy="38139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Capture2.PNG"/>
          <p:cNvPicPr>
            <a:picLocks noChangeAspect="1"/>
          </p:cNvPicPr>
          <p:nvPr/>
        </p:nvPicPr>
        <p:blipFill>
          <a:blip r:embed="rId3" cstate="print"/>
          <a:stretch>
            <a:fillRect/>
          </a:stretch>
        </p:blipFill>
        <p:spPr>
          <a:xfrm>
            <a:off x="7248673" y="1921396"/>
            <a:ext cx="4765953" cy="39572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2306453" y="6026723"/>
            <a:ext cx="1011815" cy="369332"/>
          </a:xfrm>
          <a:prstGeom prst="rect">
            <a:avLst/>
          </a:prstGeom>
          <a:solidFill>
            <a:schemeClr val="accent1">
              <a:lumMod val="50000"/>
            </a:schemeClr>
          </a:solidFill>
        </p:spPr>
        <p:txBody>
          <a:bodyPr wrap="none">
            <a:spAutoFit/>
          </a:bodyPr>
          <a:lstStyle/>
          <a:p>
            <a:pPr lvl="0" fontAlgn="base">
              <a:spcBef>
                <a:spcPct val="0"/>
              </a:spcBef>
              <a:spcAft>
                <a:spcPct val="0"/>
              </a:spcAft>
            </a:pPr>
            <a:r>
              <a:rPr lang="en-GB" b="1" u="sng" dirty="0" smtClean="0">
                <a:latin typeface="Times New Roman" pitchFamily="18" charset="0"/>
                <a:cs typeface="Times New Roman" pitchFamily="18" charset="0"/>
              </a:rPr>
              <a:t>Phase -1</a:t>
            </a:r>
            <a:endParaRPr lang="en-GB" b="1" u="sng" dirty="0" smtClean="0">
              <a:latin typeface="Arial" pitchFamily="34" charset="0"/>
              <a:cs typeface="Arial" pitchFamily="34" charset="0"/>
            </a:endParaRPr>
          </a:p>
        </p:txBody>
      </p:sp>
      <p:sp>
        <p:nvSpPr>
          <p:cNvPr id="7" name="Rectangle 6"/>
          <p:cNvSpPr/>
          <p:nvPr/>
        </p:nvSpPr>
        <p:spPr>
          <a:xfrm>
            <a:off x="9342979" y="5983181"/>
            <a:ext cx="1011815" cy="369332"/>
          </a:xfrm>
          <a:prstGeom prst="rect">
            <a:avLst/>
          </a:prstGeom>
          <a:solidFill>
            <a:schemeClr val="accent1">
              <a:lumMod val="50000"/>
            </a:schemeClr>
          </a:solidFill>
        </p:spPr>
        <p:txBody>
          <a:bodyPr wrap="none">
            <a:spAutoFit/>
          </a:bodyPr>
          <a:lstStyle/>
          <a:p>
            <a:pPr lvl="0" fontAlgn="base">
              <a:spcBef>
                <a:spcPct val="0"/>
              </a:spcBef>
              <a:spcAft>
                <a:spcPct val="0"/>
              </a:spcAft>
            </a:pPr>
            <a:r>
              <a:rPr lang="en-GB" b="1" u="sng" dirty="0" smtClean="0">
                <a:latin typeface="Times New Roman" pitchFamily="18" charset="0"/>
                <a:cs typeface="Times New Roman" pitchFamily="18" charset="0"/>
              </a:rPr>
              <a:t>Phase -2</a:t>
            </a:r>
            <a:endParaRPr lang="en-GB" b="1" u="sng" dirty="0" smtClean="0">
              <a:latin typeface="Arial" pitchFamily="34" charset="0"/>
              <a:cs typeface="Arial" pitchFamily="34" charset="0"/>
            </a:endParaRPr>
          </a:p>
        </p:txBody>
      </p:sp>
      <p:sp>
        <p:nvSpPr>
          <p:cNvPr id="8" name="Striped Right Arrow 7"/>
          <p:cNvSpPr/>
          <p:nvPr/>
        </p:nvSpPr>
        <p:spPr>
          <a:xfrm>
            <a:off x="5264662" y="3775166"/>
            <a:ext cx="1933304" cy="966651"/>
          </a:xfrm>
          <a:prstGeom prst="stripedRight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Times New Roman" pitchFamily="18" charset="0"/>
                <a:cs typeface="Times New Roman" pitchFamily="18" charset="0"/>
              </a:rPr>
              <a:t>After 5 Years</a:t>
            </a:r>
            <a:endParaRPr lang="en-GB" dirty="0">
              <a:solidFill>
                <a:schemeClr val="tx1"/>
              </a:solidFill>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38354" y="703389"/>
            <a:ext cx="4477110" cy="836086"/>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Recommendations: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718867" y="1665223"/>
            <a:ext cx="9089367" cy="369332"/>
          </a:xfrm>
          <a:prstGeom prst="rect">
            <a:avLst/>
          </a:prstGeom>
        </p:spPr>
        <p:txBody>
          <a:bodyPr wrap="square">
            <a:spAutoFit/>
          </a:bodyPr>
          <a:lstStyle/>
          <a:p>
            <a:pPr algn="just">
              <a:buFont typeface="Arial" pitchFamily="34" charset="0"/>
              <a:buChar char="•"/>
            </a:pPr>
            <a:r>
              <a:rPr lang="ar-SA"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Create a time-plan to apply the selected scenarios and inform the drivers about it.</a:t>
            </a:r>
            <a:endParaRPr lang="en-US" dirty="0">
              <a:latin typeface="Times New Roman" pitchFamily="18" charset="0"/>
              <a:cs typeface="Times New Roman" pitchFamily="18" charset="0"/>
            </a:endParaRPr>
          </a:p>
        </p:txBody>
      </p:sp>
      <p:sp>
        <p:nvSpPr>
          <p:cNvPr id="1026" name="Rectangle 2"/>
          <p:cNvSpPr>
            <a:spLocks noChangeArrowheads="1"/>
          </p:cNvSpPr>
          <p:nvPr/>
        </p:nvSpPr>
        <p:spPr bwMode="auto">
          <a:xfrm>
            <a:off x="724619" y="2239346"/>
            <a:ext cx="1002389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Most of the drivers can be involved in the new PT system by either hiring them to work on the vans, or   two drivers can cooperate and share a van together. For the trolleybuses, according to its high profit, two drivers can be hired for each trolleybus with specified days per week.</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707366" y="3420114"/>
            <a:ext cx="1031719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Besides the developing of the existing PT system by using new modes, there are some procedures that could be done to enhance the system and increase the satisfaction of the users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6609" y="879676"/>
            <a:ext cx="10800672" cy="938719"/>
          </a:xfrm>
          <a:prstGeom prst="rect">
            <a:avLst/>
          </a:prstGeom>
        </p:spPr>
        <p:txBody>
          <a:bodyPr wrap="square">
            <a:spAutoFit/>
          </a:bodyPr>
          <a:lstStyle/>
          <a:p>
            <a:pPr marL="342900" indent="-342900" algn="just">
              <a:buAutoNum type="arabicPeriod"/>
            </a:pPr>
            <a:r>
              <a:rPr lang="en-US" dirty="0" smtClean="0">
                <a:latin typeface="Times New Roman" pitchFamily="18" charset="0"/>
                <a:cs typeface="Times New Roman" pitchFamily="18" charset="0"/>
              </a:rPr>
              <a:t>Using Stations/Stops along routes to allow the passengers to wait for vehicles, they should be defined and vehicles should be directed to visit these stations during their trips. </a:t>
            </a:r>
            <a:endParaRPr lang="ar-SA" dirty="0" smtClean="0">
              <a:latin typeface="Times New Roman" pitchFamily="18" charset="0"/>
              <a:cs typeface="Times New Roman" pitchFamily="18" charset="0"/>
            </a:endParaRPr>
          </a:p>
          <a:p>
            <a:pPr marL="342900" indent="-342900"/>
            <a:endParaRPr lang="ar-SA" sz="1900" dirty="0" smtClean="0">
              <a:latin typeface="Times New Roman" pitchFamily="18" charset="0"/>
              <a:cs typeface="Times New Roman" pitchFamily="18" charset="0"/>
            </a:endParaRPr>
          </a:p>
        </p:txBody>
      </p:sp>
      <p:sp>
        <p:nvSpPr>
          <p:cNvPr id="4" name="Rectangle 3"/>
          <p:cNvSpPr/>
          <p:nvPr/>
        </p:nvSpPr>
        <p:spPr>
          <a:xfrm>
            <a:off x="941406" y="5521125"/>
            <a:ext cx="10945793" cy="369332"/>
          </a:xfrm>
          <a:prstGeom prst="rect">
            <a:avLst/>
          </a:prstGeom>
        </p:spPr>
        <p:txBody>
          <a:bodyPr wrap="square">
            <a:spAutoFit/>
          </a:bodyPr>
          <a:lstStyle/>
          <a:p>
            <a:pPr marL="342900" indent="-342900" algn="just"/>
            <a:r>
              <a:rPr lang="en-US" dirty="0" smtClean="0">
                <a:latin typeface="Times New Roman" pitchFamily="18" charset="0"/>
                <a:cs typeface="Times New Roman" pitchFamily="18" charset="0"/>
              </a:rPr>
              <a:t>2.  Using information display-screens inside the terminal to show the destinations and the expected time for the trip. </a:t>
            </a:r>
            <a:endParaRPr lang="en-US" dirty="0">
              <a:latin typeface="Times New Roman" pitchFamily="18" charset="0"/>
              <a:cs typeface="Times New Roman" pitchFamily="18" charset="0"/>
            </a:endParaRPr>
          </a:p>
        </p:txBody>
      </p:sp>
      <p:pic>
        <p:nvPicPr>
          <p:cNvPr id="6" name="Picture 5" descr="background-bus-stop-skyscrapers-behind-vector-flat-design-illustration-horizontal-layout-71437875.jpg"/>
          <p:cNvPicPr>
            <a:picLocks noChangeAspect="1"/>
          </p:cNvPicPr>
          <p:nvPr/>
        </p:nvPicPr>
        <p:blipFill>
          <a:blip r:embed="rId2"/>
          <a:stretch>
            <a:fillRect/>
          </a:stretch>
        </p:blipFill>
        <p:spPr>
          <a:xfrm>
            <a:off x="2754775" y="1805650"/>
            <a:ext cx="6575238" cy="32341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9373638_2467539313354808_6215430758123700224_n.jpg"/>
          <p:cNvPicPr/>
          <p:nvPr/>
        </p:nvPicPr>
        <p:blipFill>
          <a:blip r:embed="rId2" cstate="print"/>
          <a:stretch>
            <a:fillRect/>
          </a:stretch>
        </p:blipFill>
        <p:spPr>
          <a:xfrm>
            <a:off x="2286988" y="2062341"/>
            <a:ext cx="7141684" cy="4071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angle 2"/>
          <p:cNvSpPr/>
          <p:nvPr/>
        </p:nvSpPr>
        <p:spPr>
          <a:xfrm>
            <a:off x="839639" y="1208023"/>
            <a:ext cx="8157712" cy="369332"/>
          </a:xfrm>
          <a:prstGeom prst="rect">
            <a:avLst/>
          </a:prstGeom>
        </p:spPr>
        <p:txBody>
          <a:bodyPr wrap="square">
            <a:spAutoFit/>
          </a:bodyPr>
          <a:lstStyle/>
          <a:p>
            <a:r>
              <a:rPr lang="en-US" dirty="0" smtClean="0">
                <a:latin typeface="Times New Roman" pitchFamily="18" charset="0"/>
                <a:cs typeface="Times New Roman" pitchFamily="18" charset="0"/>
              </a:rPr>
              <a:t>3. Preventing passengers from using the entrance of the shared taxis.</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7376" y="1194377"/>
            <a:ext cx="9023230" cy="3323987"/>
          </a:xfrm>
          <a:prstGeom prst="rect">
            <a:avLst/>
          </a:prstGeom>
        </p:spPr>
        <p:txBody>
          <a:bodyPr wrap="square">
            <a:spAutoFit/>
          </a:bodyPr>
          <a:lstStyle/>
          <a:p>
            <a:r>
              <a:rPr lang="en-US" dirty="0" smtClean="0">
                <a:latin typeface="Times New Roman" pitchFamily="18" charset="0"/>
                <a:cs typeface="Times New Roman" pitchFamily="18" charset="0"/>
              </a:rPr>
              <a:t>4. Preventing hawkers who impeded the movement of shared taxis inside the terminals and at the entrance for shared taxis. </a:t>
            </a:r>
          </a:p>
          <a:p>
            <a:endParaRPr lang="ar-S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5. The supervisors of each route should strictly organize the passengers according to the priority of arrival.</a:t>
            </a:r>
          </a:p>
          <a:p>
            <a:endParaRPr lang="en-US" sz="2000" dirty="0" smtClean="0">
              <a:latin typeface="Times New Roman" pitchFamily="18" charset="0"/>
              <a:cs typeface="Times New Roman" pitchFamily="18" charset="0"/>
            </a:endParaRPr>
          </a:p>
          <a:p>
            <a:endParaRPr lang="ar-S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6. The supervisors of each route should also control and monitor the behavior of the drivers.</a:t>
            </a:r>
            <a:endParaRPr lang="en-US"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60499" y="2632514"/>
            <a:ext cx="6013834" cy="1569660"/>
          </a:xfrm>
          <a:prstGeom prst="rect">
            <a:avLst/>
          </a:prstGeom>
          <a:solidFill>
            <a:schemeClr val="bg1"/>
          </a:solidFill>
          <a:ln>
            <a:solidFill>
              <a:schemeClr val="accent1">
                <a:lumMod val="75000"/>
              </a:schemeClr>
            </a:solidFill>
          </a:ln>
        </p:spPr>
        <p:txBody>
          <a:bodyPr wrap="square">
            <a:spAutoFit/>
          </a:bodyPr>
          <a:lstStyle/>
          <a:p>
            <a:pPr algn="ctr"/>
            <a:r>
              <a:rPr lang="en-US" sz="9600" dirty="0" smtClean="0">
                <a:solidFill>
                  <a:schemeClr val="accent2">
                    <a:lumMod val="50000"/>
                  </a:schemeClr>
                </a:solidFill>
                <a:latin typeface="Times New Roman" pitchFamily="18" charset="0"/>
                <a:cs typeface="Times New Roman" pitchFamily="18" charset="0"/>
              </a:rPr>
              <a:t>Thank</a:t>
            </a:r>
            <a:r>
              <a:rPr lang="en-US" sz="9600" dirty="0" smtClean="0">
                <a:solidFill>
                  <a:schemeClr val="accent1">
                    <a:lumMod val="75000"/>
                  </a:schemeClr>
                </a:solidFill>
                <a:latin typeface="Times New Roman" pitchFamily="18" charset="0"/>
                <a:cs typeface="Times New Roman" pitchFamily="18" charset="0"/>
              </a:rPr>
              <a:t> You</a:t>
            </a:r>
            <a:endParaRPr lang="en-US" sz="9600" dirty="0">
              <a:solidFill>
                <a:schemeClr val="accent1">
                  <a:lumMod val="75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4485" y="1140981"/>
            <a:ext cx="6340416" cy="396814"/>
          </a:xfrm>
        </p:spPr>
        <p:txBody>
          <a:bodyPr>
            <a:normAutofit fontScale="90000"/>
          </a:bodyPr>
          <a:lstStyle/>
          <a:p>
            <a:r>
              <a:rPr lang="en-GB" sz="1800" b="1" dirty="0" smtClean="0">
                <a:solidFill>
                  <a:schemeClr val="tx1"/>
                </a:solidFill>
                <a:latin typeface="Times New Roman" pitchFamily="18" charset="0"/>
                <a:cs typeface="Times New Roman" pitchFamily="18" charset="0"/>
              </a:rPr>
              <a:t>Table 1: Number of Vehicles on Routes – Current Situation </a:t>
            </a:r>
            <a:r>
              <a:rPr lang="en-US" sz="1800" b="1" dirty="0" smtClean="0"/>
              <a:t/>
            </a:r>
            <a:br>
              <a:rPr lang="en-US" sz="1800" b="1" dirty="0" smtClean="0"/>
            </a:br>
            <a:endParaRPr lang="en-US" sz="1800" b="1" dirty="0"/>
          </a:p>
        </p:txBody>
      </p:sp>
      <p:graphicFrame>
        <p:nvGraphicFramePr>
          <p:cNvPr id="3" name="Table 2"/>
          <p:cNvGraphicFramePr>
            <a:graphicFrameLocks noGrp="1"/>
          </p:cNvGraphicFramePr>
          <p:nvPr/>
        </p:nvGraphicFramePr>
        <p:xfrm>
          <a:off x="569343" y="1561385"/>
          <a:ext cx="10601662" cy="4526907"/>
        </p:xfrm>
        <a:graphic>
          <a:graphicData uri="http://schemas.openxmlformats.org/drawingml/2006/table">
            <a:tbl>
              <a:tblPr/>
              <a:tblGrid>
                <a:gridCol w="412900"/>
                <a:gridCol w="1121598"/>
                <a:gridCol w="2364422"/>
                <a:gridCol w="2172335"/>
                <a:gridCol w="2388235"/>
                <a:gridCol w="2142172"/>
              </a:tblGrid>
              <a:tr h="422690">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No.</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Route Name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Number of Vehicles (4 seats ) /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Number of Vans (7 seats ) /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Number of Drivers (Vehicles) /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Number of Drivers ) Van(/ Route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92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148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40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62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101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156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Ebn-Rushd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27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43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38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60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178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286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100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147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60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92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r>
                        <a:rPr lang="en-US" sz="1400" noProof="0" smtClean="0">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31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44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noProof="0" smtClean="0">
                          <a:solidFill>
                            <a:srgbClr val="000000"/>
                          </a:solidFill>
                          <a:latin typeface="Times New Roman" pitchFamily="18" charset="0"/>
                          <a:ea typeface="Times New Roman"/>
                          <a:cs typeface="Times New Roman" pitchFamily="18" charset="0"/>
                        </a:rPr>
                        <a:t>-</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93939">
                <a:tc>
                  <a:txBody>
                    <a:bodyPr/>
                    <a:lstStyle/>
                    <a:p>
                      <a:pPr marL="0" marR="0" algn="ctr">
                        <a:lnSpc>
                          <a:spcPct val="115000"/>
                        </a:lnSpc>
                        <a:spcBef>
                          <a:spcPts val="400"/>
                        </a:spcBef>
                        <a:spcAft>
                          <a:spcPts val="400"/>
                        </a:spcAft>
                      </a:pPr>
                      <a:endParaRPr lang="en-US" sz="1400" noProof="0">
                        <a:latin typeface="Times New Roman" pitchFamily="18" charset="0"/>
                        <a:ea typeface="Times New Roman"/>
                        <a:cs typeface="Times New Roman"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ctr">
                        <a:lnSpc>
                          <a:spcPct val="115000"/>
                        </a:lnSpc>
                        <a:spcBef>
                          <a:spcPts val="400"/>
                        </a:spcBef>
                        <a:spcAft>
                          <a:spcPts val="400"/>
                        </a:spcAft>
                      </a:pPr>
                      <a:r>
                        <a:rPr lang="en-US" sz="1400" b="1" noProof="0" smtClean="0">
                          <a:latin typeface="Times New Roman" pitchFamily="18" charset="0"/>
                          <a:ea typeface="Times New Roman"/>
                          <a:cs typeface="Times New Roman" pitchFamily="18" charset="0"/>
                        </a:rPr>
                        <a:t>Total</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15000"/>
                        </a:lnSpc>
                        <a:spcBef>
                          <a:spcPts val="400"/>
                        </a:spcBef>
                        <a:spcAft>
                          <a:spcPts val="400"/>
                        </a:spcAft>
                      </a:pPr>
                      <a:r>
                        <a:rPr lang="en-US" sz="1400" b="1" noProof="0" smtClean="0">
                          <a:solidFill>
                            <a:srgbClr val="000000"/>
                          </a:solidFill>
                          <a:latin typeface="Times New Roman" pitchFamily="18" charset="0"/>
                          <a:ea typeface="Times New Roman"/>
                          <a:cs typeface="Times New Roman" pitchFamily="18" charset="0"/>
                        </a:rPr>
                        <a:t>667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b="1" noProof="0" smtClean="0">
                          <a:solidFill>
                            <a:srgbClr val="000000"/>
                          </a:solidFill>
                          <a:latin typeface="Times New Roman" pitchFamily="18" charset="0"/>
                          <a:ea typeface="Times New Roman"/>
                          <a:cs typeface="Times New Roman" pitchFamily="18" charset="0"/>
                        </a:rPr>
                        <a:t>29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15000"/>
                        </a:lnSpc>
                        <a:spcBef>
                          <a:spcPts val="400"/>
                        </a:spcBef>
                        <a:spcAft>
                          <a:spcPts val="400"/>
                        </a:spcAft>
                      </a:pPr>
                      <a:r>
                        <a:rPr lang="en-US" sz="1400" b="1" noProof="0" smtClean="0">
                          <a:solidFill>
                            <a:srgbClr val="000000"/>
                          </a:solidFill>
                          <a:latin typeface="Times New Roman" pitchFamily="18" charset="0"/>
                          <a:ea typeface="Times New Roman"/>
                          <a:cs typeface="Times New Roman" pitchFamily="18" charset="0"/>
                        </a:rPr>
                        <a:t>1038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400"/>
                        </a:spcBef>
                        <a:spcAft>
                          <a:spcPts val="400"/>
                        </a:spcAft>
                      </a:pPr>
                      <a:r>
                        <a:rPr lang="en-US" sz="1400" b="1" noProof="0" dirty="0" smtClean="0">
                          <a:solidFill>
                            <a:srgbClr val="000000"/>
                          </a:solidFill>
                          <a:latin typeface="Times New Roman" pitchFamily="18" charset="0"/>
                          <a:ea typeface="Times New Roman"/>
                          <a:cs typeface="Times New Roman" pitchFamily="18" charset="0"/>
                        </a:rPr>
                        <a:t>29</a:t>
                      </a:r>
                      <a:endParaRPr lang="en-US" sz="14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018143" cy="694426"/>
          </a:xfrm>
        </p:spPr>
        <p:txBody>
          <a:bodyPr>
            <a:noAutofit/>
          </a:bodyPr>
          <a:lstStyle/>
          <a:p>
            <a:pPr algn="ctr"/>
            <a:r>
              <a:rPr lang="en-GB" sz="1800" b="1" dirty="0" smtClean="0">
                <a:solidFill>
                  <a:schemeClr val="tx1"/>
                </a:solidFill>
                <a:latin typeface="Times New Roman" pitchFamily="18" charset="0"/>
                <a:cs typeface="Times New Roman" pitchFamily="18" charset="0"/>
              </a:rPr>
              <a:t>Table 2 : Length of Routes, Number of Trips and Number of Passengers for The PT Internal Routes in Nablus City – Current Situation</a:t>
            </a:r>
            <a:r>
              <a:rPr lang="en-US" sz="1800" dirty="0" smtClean="0"/>
              <a:t/>
            </a:r>
            <a:br>
              <a:rPr lang="en-US" sz="1800" dirty="0" smtClean="0"/>
            </a:br>
            <a:endParaRPr lang="en-US" sz="1800" dirty="0">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1191210" y="1655837"/>
          <a:ext cx="9825486" cy="4658265"/>
        </p:xfrm>
        <a:graphic>
          <a:graphicData uri="http://schemas.openxmlformats.org/drawingml/2006/table">
            <a:tbl>
              <a:tblPr/>
              <a:tblGrid>
                <a:gridCol w="456362"/>
                <a:gridCol w="1216119"/>
                <a:gridCol w="772434"/>
                <a:gridCol w="1605716"/>
                <a:gridCol w="1597265"/>
                <a:gridCol w="2029613"/>
                <a:gridCol w="2147977"/>
              </a:tblGrid>
              <a:tr h="1093265">
                <a:tc>
                  <a:txBody>
                    <a:bodyPr/>
                    <a:lstStyle/>
                    <a:p>
                      <a:pPr marL="0" marR="0" algn="ctr">
                        <a:lnSpc>
                          <a:spcPct val="115000"/>
                        </a:lnSpc>
                        <a:spcBef>
                          <a:spcPts val="1000"/>
                        </a:spcBef>
                        <a:spcAft>
                          <a:spcPts val="500"/>
                        </a:spcAft>
                      </a:pPr>
                      <a:r>
                        <a:rPr lang="en-US" sz="1400" b="1" noProof="0" smtClean="0">
                          <a:latin typeface="Times New Roman" pitchFamily="18" charset="0"/>
                          <a:ea typeface="Times New Roman"/>
                          <a:cs typeface="Times New Roman" pitchFamily="18" charset="0"/>
                        </a:rPr>
                        <a:t>No.</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500"/>
                        </a:spcAft>
                      </a:pPr>
                      <a:r>
                        <a:rPr lang="en-US" sz="1400" b="1" noProof="0" smtClean="0">
                          <a:latin typeface="Times New Roman" pitchFamily="18" charset="0"/>
                          <a:ea typeface="Times New Roman"/>
                          <a:cs typeface="Times New Roman" pitchFamily="18" charset="0"/>
                        </a:rPr>
                        <a:t>Route Name</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500"/>
                        </a:spcAft>
                      </a:pPr>
                      <a:r>
                        <a:rPr lang="en-US" sz="1400" b="1" noProof="0" smtClean="0">
                          <a:latin typeface="Times New Roman" pitchFamily="18" charset="0"/>
                          <a:ea typeface="Times New Roman"/>
                          <a:cs typeface="Times New Roman" pitchFamily="18" charset="0"/>
                        </a:rPr>
                        <a:t>Length (Km)</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Number of Trip / Vehicle / Day</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Number of Passengers )One-Way / (Vehicle / Day</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Number of Passengers) Round Trip / (Vehicle/ Day</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500"/>
                        </a:spcBef>
                        <a:spcAft>
                          <a:spcPts val="500"/>
                        </a:spcAft>
                      </a:pPr>
                      <a:r>
                        <a:rPr lang="en-US" sz="1400" b="1" noProof="0" smtClean="0">
                          <a:latin typeface="Times New Roman" pitchFamily="18" charset="0"/>
                          <a:ea typeface="Times New Roman"/>
                          <a:cs typeface="Times New Roman" pitchFamily="18" charset="0"/>
                        </a:rPr>
                        <a:t>Number of Passengers /Route /Day*</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56500">
                <a:tc>
                  <a:txBody>
                    <a:bodyPr/>
                    <a:lstStyle/>
                    <a:p>
                      <a:pPr marL="0" marR="0" algn="ctr">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Balata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80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120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11,040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Al-Dahya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80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120</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4800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Askar</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92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138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13,938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Ebn-Rushed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108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162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4374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Al-Ta’won</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89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0">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126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4788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Rafeedia</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4.4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112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168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29,904</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7</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Al-Makhfiah</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2.5</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106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159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15,900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Al-Ein camp</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3.2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112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168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10,080</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rtl="0">
                        <a:lnSpc>
                          <a:spcPct val="150000"/>
                        </a:lnSpc>
                        <a:spcBef>
                          <a:spcPts val="1000"/>
                        </a:spcBef>
                        <a:spcAft>
                          <a:spcPts val="500"/>
                        </a:spcAft>
                      </a:pPr>
                      <a:r>
                        <a:rPr lang="en-US" sz="1400" noProof="0" smtClean="0">
                          <a:latin typeface="Times New Roman" pitchFamily="18" charset="0"/>
                          <a:ea typeface="Times New Roman"/>
                          <a:cs typeface="Times New Roman" pitchFamily="18" charset="0"/>
                        </a:rPr>
                        <a:t>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El-Etehad</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23</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latin typeface="Times New Roman" pitchFamily="18" charset="0"/>
                          <a:ea typeface="Times New Roman"/>
                          <a:cs typeface="Times New Roman" pitchFamily="18" charset="0"/>
                        </a:rPr>
                        <a:t>92</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noProof="0" smtClean="0">
                          <a:solidFill>
                            <a:srgbClr val="000000"/>
                          </a:solidFill>
                          <a:latin typeface="Times New Roman" pitchFamily="18" charset="0"/>
                          <a:ea typeface="Times New Roman"/>
                          <a:cs typeface="Times New Roman" pitchFamily="18" charset="0"/>
                        </a:rPr>
                        <a:t>138</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noProof="0" smtClean="0">
                          <a:solidFill>
                            <a:srgbClr val="000000"/>
                          </a:solidFill>
                          <a:latin typeface="Times New Roman" pitchFamily="18" charset="0"/>
                          <a:ea typeface="Times New Roman"/>
                          <a:cs typeface="Times New Roman" pitchFamily="18" charset="0"/>
                        </a:rPr>
                        <a:t>4278</a:t>
                      </a:r>
                      <a:endParaRPr lang="en-US" sz="14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500">
                <a:tc>
                  <a:txBody>
                    <a:bodyPr/>
                    <a:lstStyle/>
                    <a:p>
                      <a:pPr marL="0" marR="0" algn="ctr">
                        <a:lnSpc>
                          <a:spcPct val="150000"/>
                        </a:lnSpc>
                        <a:spcBef>
                          <a:spcPts val="1000"/>
                        </a:spcBef>
                        <a:spcAft>
                          <a:spcPts val="500"/>
                        </a:spcAft>
                      </a:pPr>
                      <a:endParaRPr lang="en-US" sz="1400" noProof="0">
                        <a:latin typeface="Times New Roman" pitchFamily="18" charset="0"/>
                        <a:ea typeface="Times New Roman"/>
                        <a:cs typeface="Times New Roman"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ctr">
                        <a:lnSpc>
                          <a:spcPct val="150000"/>
                        </a:lnSpc>
                        <a:spcBef>
                          <a:spcPts val="1000"/>
                        </a:spcBef>
                        <a:spcAft>
                          <a:spcPts val="500"/>
                        </a:spcAft>
                      </a:pPr>
                      <a:r>
                        <a:rPr lang="en-US" sz="1400" b="1" noProof="0" smtClean="0">
                          <a:latin typeface="Times New Roman" pitchFamily="18" charset="0"/>
                          <a:ea typeface="Times New Roman"/>
                          <a:cs typeface="Times New Roman" pitchFamily="18" charset="0"/>
                        </a:rPr>
                        <a:t>Total</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600"/>
                        </a:spcBef>
                        <a:spcAft>
                          <a:spcPts val="0"/>
                        </a:spcAft>
                      </a:pPr>
                      <a:r>
                        <a:rPr lang="en-US" sz="1400" b="1" noProof="0" smtClean="0">
                          <a:solidFill>
                            <a:srgbClr val="000000"/>
                          </a:solidFill>
                          <a:latin typeface="Times New Roman" pitchFamily="18" charset="0"/>
                          <a:ea typeface="Times New Roman"/>
                          <a:cs typeface="Times New Roman" pitchFamily="18" charset="0"/>
                        </a:rPr>
                        <a:t>29.6</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400" b="1" noProof="0" smtClean="0">
                          <a:solidFill>
                            <a:srgbClr val="000000"/>
                          </a:solidFill>
                          <a:latin typeface="Times New Roman" pitchFamily="18" charset="0"/>
                          <a:ea typeface="Times New Roman"/>
                          <a:cs typeface="Times New Roman" pitchFamily="18" charset="0"/>
                        </a:rPr>
                        <a:t>214</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b="1" noProof="0" smtClean="0">
                          <a:solidFill>
                            <a:srgbClr val="000000"/>
                          </a:solidFill>
                          <a:latin typeface="Times New Roman" pitchFamily="18" charset="0"/>
                          <a:ea typeface="Times New Roman"/>
                          <a:cs typeface="Times New Roman" pitchFamily="18" charset="0"/>
                        </a:rPr>
                        <a:t>871</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400" b="1" noProof="0" smtClean="0">
                          <a:solidFill>
                            <a:srgbClr val="000000"/>
                          </a:solidFill>
                          <a:latin typeface="Times New Roman" pitchFamily="18" charset="0"/>
                          <a:ea typeface="Times New Roman"/>
                          <a:cs typeface="Times New Roman" pitchFamily="18" charset="0"/>
                        </a:rPr>
                        <a:t>1299</a:t>
                      </a:r>
                      <a:endParaRPr lang="en-US" sz="14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1000"/>
                        </a:spcBef>
                        <a:spcAft>
                          <a:spcPts val="0"/>
                        </a:spcAft>
                      </a:pPr>
                      <a:r>
                        <a:rPr lang="en-US" sz="1400" b="1" noProof="0" dirty="0" smtClean="0">
                          <a:solidFill>
                            <a:srgbClr val="000000"/>
                          </a:solidFill>
                          <a:latin typeface="Times New Roman" pitchFamily="18" charset="0"/>
                          <a:ea typeface="Times New Roman"/>
                          <a:cs typeface="Times New Roman" pitchFamily="18" charset="0"/>
                        </a:rPr>
                        <a:t>99,102</a:t>
                      </a:r>
                      <a:endParaRPr lang="en-US" sz="1400" noProof="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265" y="1143000"/>
            <a:ext cx="7861540" cy="772064"/>
          </a:xfrm>
        </p:spPr>
        <p:txBody>
          <a:bodyPr>
            <a:normAutofit fontScale="90000"/>
          </a:bodyPr>
          <a:lstStyle/>
          <a:p>
            <a:pPr algn="ctr"/>
            <a:r>
              <a:rPr lang="en-GB" sz="2000" b="1" dirty="0" smtClean="0">
                <a:solidFill>
                  <a:schemeClr val="tx1"/>
                </a:solidFill>
                <a:latin typeface="Times New Roman" pitchFamily="18" charset="0"/>
                <a:cs typeface="Times New Roman" pitchFamily="18" charset="0"/>
              </a:rPr>
              <a:t>Table 3: Rang Fare for Each Route and The Used Value – Current Situation</a:t>
            </a:r>
            <a:r>
              <a:rPr lang="en-US" b="1" dirty="0" smtClean="0">
                <a:solidFill>
                  <a:schemeClr val="tx1"/>
                </a:solidFill>
              </a:rPr>
              <a:t/>
            </a:r>
            <a:br>
              <a:rPr lang="en-US" b="1" dirty="0" smtClean="0">
                <a:solidFill>
                  <a:schemeClr val="tx1"/>
                </a:solidFill>
              </a:rPr>
            </a:br>
            <a:endParaRPr lang="en-US" b="1" dirty="0">
              <a:solidFill>
                <a:schemeClr val="tx1"/>
              </a:solidFill>
            </a:endParaRPr>
          </a:p>
        </p:txBody>
      </p:sp>
      <p:graphicFrame>
        <p:nvGraphicFramePr>
          <p:cNvPr id="3" name="Table 2"/>
          <p:cNvGraphicFramePr>
            <a:graphicFrameLocks noGrp="1"/>
          </p:cNvGraphicFramePr>
          <p:nvPr/>
        </p:nvGraphicFramePr>
        <p:xfrm>
          <a:off x="2441277" y="1595888"/>
          <a:ext cx="5960853" cy="4304580"/>
        </p:xfrm>
        <a:graphic>
          <a:graphicData uri="http://schemas.openxmlformats.org/drawingml/2006/table">
            <a:tbl>
              <a:tblPr>
                <a:tableStyleId>{284E427A-3D55-4303-BF80-6455036E1DE7}</a:tableStyleId>
              </a:tblPr>
              <a:tblGrid>
                <a:gridCol w="1986951"/>
                <a:gridCol w="1986951"/>
                <a:gridCol w="1986951"/>
              </a:tblGrid>
              <a:tr h="430458">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Route</a:t>
                      </a:r>
                      <a:endParaRPr lang="en-US" sz="14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Range Fare (NIS)</a:t>
                      </a:r>
                      <a:endParaRPr lang="en-US" sz="1400" dirty="0">
                        <a:latin typeface="Times New Roman" pitchFamily="18" charset="0"/>
                        <a:ea typeface="Times New Roman"/>
                        <a:cs typeface="Times New Roman" pitchFamily="18" charset="0"/>
                      </a:endParaRPr>
                    </a:p>
                  </a:txBody>
                  <a:tcPr marL="68580" marR="68580" marT="0" marB="0">
                    <a:solidFill>
                      <a:schemeClr val="bg1"/>
                    </a:solidFill>
                  </a:tcPr>
                </a:tc>
                <a:tc>
                  <a:txBody>
                    <a:bodyPr/>
                    <a:lstStyle/>
                    <a:p>
                      <a:pPr marL="0" marR="0" algn="ctr">
                        <a:lnSpc>
                          <a:spcPct val="150000"/>
                        </a:lnSpc>
                        <a:spcBef>
                          <a:spcPts val="400"/>
                        </a:spcBef>
                        <a:spcAft>
                          <a:spcPts val="0"/>
                        </a:spcAft>
                      </a:pPr>
                      <a:r>
                        <a:rPr lang="en-US" sz="1400" dirty="0">
                          <a:latin typeface="Times New Roman" pitchFamily="18" charset="0"/>
                          <a:cs typeface="Times New Roman" pitchFamily="18" charset="0"/>
                        </a:rPr>
                        <a:t>Used Value (NIS)</a:t>
                      </a:r>
                      <a:endParaRPr lang="en-US" sz="1400" dirty="0">
                        <a:latin typeface="Times New Roman" pitchFamily="18" charset="0"/>
                        <a:ea typeface="Times New Roman"/>
                        <a:cs typeface="Times New Roman" pitchFamily="18" charset="0"/>
                      </a:endParaRPr>
                    </a:p>
                  </a:txBody>
                  <a:tcPr marL="68580" marR="68580" marT="0" marB="0">
                    <a:solidFill>
                      <a:schemeClr val="bg1"/>
                    </a:solidFill>
                  </a:tcPr>
                </a:tc>
              </a:tr>
              <a:tr h="430458">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Balata</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2.5 - 3</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2.75</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Al-Dahya</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2.5 - 3.5</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3</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Askar</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2.5 - 3.5</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3</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Ebn-Rushed</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2.5 - 3</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2.75</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Al-Ta’won</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3 -3.5</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3.25</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Rafeedia</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2.5 -3</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2.75</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Al-Makhfiah</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2.5 - 3.5</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3</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Al-Ein camp</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2.5 - 3</a:t>
                      </a:r>
                      <a:endParaRPr lang="en-US" sz="1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2.75</a:t>
                      </a:r>
                      <a:endParaRPr lang="en-US" sz="1400" dirty="0">
                        <a:latin typeface="Times New Roman" pitchFamily="18" charset="0"/>
                        <a:ea typeface="Times New Roman"/>
                        <a:cs typeface="Times New Roman" pitchFamily="18" charset="0"/>
                      </a:endParaRPr>
                    </a:p>
                  </a:txBody>
                  <a:tcPr marL="68580" marR="68580" marT="0" marB="0"/>
                </a:tc>
              </a:tr>
              <a:tr h="430458">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El-Etehad</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a:latin typeface="Times New Roman" pitchFamily="18" charset="0"/>
                          <a:cs typeface="Times New Roman" pitchFamily="18" charset="0"/>
                        </a:rPr>
                        <a:t>2.5 - 3</a:t>
                      </a:r>
                      <a:endParaRPr lang="en-US" sz="1400">
                        <a:latin typeface="Times New Roman" pitchFamily="18" charset="0"/>
                        <a:ea typeface="Times New Roman"/>
                        <a:cs typeface="Times New Roman" pitchFamily="18" charset="0"/>
                      </a:endParaRPr>
                    </a:p>
                  </a:txBody>
                  <a:tcPr marL="68580" marR="68580" marT="0" marB="0"/>
                </a:tc>
                <a:tc>
                  <a:txBody>
                    <a:bodyPr/>
                    <a:lstStyle/>
                    <a:p>
                      <a:pPr marL="0" marR="0" algn="ctr">
                        <a:lnSpc>
                          <a:spcPct val="150000"/>
                        </a:lnSpc>
                        <a:spcBef>
                          <a:spcPts val="300"/>
                        </a:spcBef>
                        <a:spcAft>
                          <a:spcPts val="0"/>
                        </a:spcAft>
                      </a:pPr>
                      <a:r>
                        <a:rPr lang="en-US" sz="1400" dirty="0">
                          <a:latin typeface="Times New Roman" pitchFamily="18" charset="0"/>
                          <a:cs typeface="Times New Roman" pitchFamily="18" charset="0"/>
                        </a:rPr>
                        <a:t>2.75</a:t>
                      </a:r>
                      <a:endParaRPr lang="en-US" sz="14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3386238" y="75438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365391" y="871524"/>
            <a:ext cx="5891998" cy="369332"/>
          </a:xfrm>
          <a:prstGeom prst="rect">
            <a:avLst/>
          </a:prstGeom>
        </p:spPr>
        <p:txBody>
          <a:bodyPr wrap="none">
            <a:spAutoFit/>
          </a:bodyPr>
          <a:lstStyle/>
          <a:p>
            <a:r>
              <a:rPr lang="en-GB" b="1" dirty="0" smtClean="0">
                <a:solidFill>
                  <a:schemeClr val="accent1">
                    <a:lumMod val="50000"/>
                  </a:schemeClr>
                </a:solidFill>
                <a:latin typeface="Times New Roman" pitchFamily="18" charset="0"/>
                <a:ea typeface="Times New Roman" pitchFamily="18" charset="0"/>
                <a:cs typeface="Times New Roman" pitchFamily="18" charset="0"/>
              </a:rPr>
              <a:t>*Costs Elements Considered for a (4seats) – Shared Taxi:</a:t>
            </a:r>
            <a:endParaRPr lang="en-GB" dirty="0">
              <a:solidFill>
                <a:schemeClr val="accent1">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778" y="1249358"/>
            <a:ext cx="10972800" cy="1069848"/>
          </a:xfrm>
        </p:spPr>
        <p:txBody>
          <a:bodyPr>
            <a:normAutofit/>
          </a:bodyPr>
          <a:lstStyle/>
          <a:p>
            <a:pPr algn="ctr"/>
            <a:r>
              <a:rPr lang="en-GB" sz="1600" b="1" dirty="0" smtClean="0">
                <a:solidFill>
                  <a:schemeClr val="tx1"/>
                </a:solidFill>
                <a:latin typeface="Times New Roman" pitchFamily="18" charset="0"/>
                <a:cs typeface="Times New Roman" pitchFamily="18" charset="0"/>
              </a:rPr>
              <a:t>Table 4: Existing Situation of Income and Expenses Analysis (per Vehicle: (4Seats)) – Current Situation</a:t>
            </a:r>
            <a:r>
              <a:rPr lang="en-US" sz="1600" dirty="0" smtClean="0">
                <a:solidFill>
                  <a:schemeClr val="tx1"/>
                </a:solidFill>
              </a:rPr>
              <a:t/>
            </a:r>
            <a:br>
              <a:rPr lang="en-US" sz="1600" dirty="0" smtClean="0">
                <a:solidFill>
                  <a:schemeClr val="tx1"/>
                </a:solidFill>
              </a:rPr>
            </a:br>
            <a:endParaRPr lang="en-US" sz="1600" dirty="0">
              <a:solidFill>
                <a:schemeClr val="tx1"/>
              </a:solidFill>
            </a:endParaRPr>
          </a:p>
        </p:txBody>
      </p:sp>
      <p:graphicFrame>
        <p:nvGraphicFramePr>
          <p:cNvPr id="3" name="Table 2"/>
          <p:cNvGraphicFramePr>
            <a:graphicFrameLocks noGrp="1"/>
          </p:cNvGraphicFramePr>
          <p:nvPr/>
        </p:nvGraphicFramePr>
        <p:xfrm>
          <a:off x="603849" y="1981454"/>
          <a:ext cx="10895159" cy="3988189"/>
        </p:xfrm>
        <a:graphic>
          <a:graphicData uri="http://schemas.openxmlformats.org/drawingml/2006/table">
            <a:tbl>
              <a:tblPr/>
              <a:tblGrid>
                <a:gridCol w="990469"/>
                <a:gridCol w="990469"/>
                <a:gridCol w="990469"/>
                <a:gridCol w="990469"/>
                <a:gridCol w="990469"/>
                <a:gridCol w="990469"/>
                <a:gridCol w="990469"/>
                <a:gridCol w="990469"/>
                <a:gridCol w="990469"/>
                <a:gridCol w="990469"/>
                <a:gridCol w="990469"/>
              </a:tblGrid>
              <a:tr h="759126">
                <a:tc>
                  <a:txBody>
                    <a:bodyPr/>
                    <a:lstStyle/>
                    <a:p>
                      <a:pPr marL="0" marR="0" algn="ctr">
                        <a:lnSpc>
                          <a:spcPct val="115000"/>
                        </a:lnSpc>
                        <a:spcBef>
                          <a:spcPts val="0"/>
                        </a:spcBef>
                        <a:spcAft>
                          <a:spcPts val="1000"/>
                        </a:spcAft>
                      </a:pPr>
                      <a:r>
                        <a:rPr lang="en-US" sz="1200" b="1" noProof="0" dirty="0" smtClean="0">
                          <a:latin typeface="Times New Roman" pitchFamily="18" charset="0"/>
                          <a:ea typeface="Times New Roman"/>
                          <a:cs typeface="Times New Roman" pitchFamily="18" charset="0"/>
                        </a:rPr>
                        <a:t>No.</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200" b="1" noProof="0" dirty="0" smtClean="0">
                          <a:latin typeface="Times New Roman" pitchFamily="18" charset="0"/>
                          <a:ea typeface="Times New Roman"/>
                          <a:cs typeface="Times New Roman" pitchFamily="18" charset="0"/>
                        </a:rPr>
                        <a:t>Route Name</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0"/>
                        </a:spcAft>
                      </a:pPr>
                      <a:r>
                        <a:rPr lang="en-US" sz="1200" b="1" noProof="0" smtClean="0">
                          <a:latin typeface="Times New Roman" pitchFamily="18" charset="0"/>
                          <a:ea typeface="Times New Roman"/>
                          <a:cs typeface="Times New Roman" pitchFamily="18" charset="0"/>
                        </a:rPr>
                        <a:t>License and Insurance/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200" b="1" noProof="0" dirty="0" smtClean="0">
                          <a:latin typeface="Times New Roman" pitchFamily="18" charset="0"/>
                          <a:ea typeface="Times New Roman"/>
                          <a:cs typeface="Times New Roman" pitchFamily="18" charset="0"/>
                        </a:rPr>
                        <a:t>Fuel Cost / Month</a:t>
                      </a:r>
                      <a:endParaRPr lang="en-US" sz="1200" noProof="0" dirty="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dirty="0" smtClean="0">
                          <a:solidFill>
                            <a:srgbClr val="000000"/>
                          </a:solidFill>
                          <a:latin typeface="Times New Roman" pitchFamily="18" charset="0"/>
                          <a:ea typeface="Times New Roman"/>
                          <a:cs typeface="Times New Roman" pitchFamily="18" charset="0"/>
                        </a:rPr>
                        <a:t>( ₪ )</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500"/>
                        </a:spcAft>
                      </a:pPr>
                      <a:r>
                        <a:rPr lang="en-US" sz="1200" b="1" noProof="0" smtClean="0">
                          <a:latin typeface="Times New Roman" pitchFamily="18" charset="0"/>
                          <a:ea typeface="Times New Roman"/>
                          <a:cs typeface="Times New Roman" pitchFamily="18" charset="0"/>
                        </a:rPr>
                        <a:t>Terminal Fee /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0"/>
                        </a:spcAft>
                      </a:pPr>
                      <a:r>
                        <a:rPr lang="en-US" sz="1200" b="1" noProof="0" smtClean="0">
                          <a:latin typeface="Times New Roman" pitchFamily="18" charset="0"/>
                          <a:ea typeface="Times New Roman"/>
                          <a:cs typeface="Times New Roman" pitchFamily="18" charset="0"/>
                        </a:rPr>
                        <a:t>Taxes Per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200" b="1" noProof="0" smtClean="0">
                          <a:latin typeface="Times New Roman" pitchFamily="18" charset="0"/>
                          <a:ea typeface="Times New Roman"/>
                          <a:cs typeface="Times New Roman" pitchFamily="18" charset="0"/>
                        </a:rPr>
                        <a:t>Maintenance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Driver's Salary</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0"/>
                        </a:spcAft>
                      </a:pPr>
                      <a:r>
                        <a:rPr lang="en-US" sz="1200" b="1" noProof="0" smtClean="0">
                          <a:latin typeface="Times New Roman" pitchFamily="18" charset="0"/>
                          <a:ea typeface="Times New Roman"/>
                          <a:cs typeface="Times New Roman" pitchFamily="18" charset="0"/>
                        </a:rPr>
                        <a:t>Total Expense /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1000"/>
                        </a:spcBef>
                        <a:spcAft>
                          <a:spcPts val="0"/>
                        </a:spcAft>
                      </a:pPr>
                      <a:r>
                        <a:rPr lang="en-US" sz="1200" b="1" noProof="0" smtClean="0">
                          <a:latin typeface="Times New Roman" pitchFamily="18" charset="0"/>
                          <a:ea typeface="Times New Roman"/>
                          <a:cs typeface="Times New Roman" pitchFamily="18" charset="0"/>
                        </a:rPr>
                        <a:t>Total Income /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marL="0" marR="0" algn="ctr">
                        <a:lnSpc>
                          <a:spcPct val="115000"/>
                        </a:lnSpc>
                        <a:spcBef>
                          <a:spcPts val="0"/>
                        </a:spcBef>
                        <a:spcAft>
                          <a:spcPts val="1000"/>
                        </a:spcAft>
                      </a:pPr>
                      <a:r>
                        <a:rPr lang="en-US" sz="1200" b="1" noProof="0" smtClean="0">
                          <a:latin typeface="Times New Roman" pitchFamily="18" charset="0"/>
                          <a:ea typeface="Times New Roman"/>
                          <a:cs typeface="Times New Roman" pitchFamily="18" charset="0"/>
                        </a:rPr>
                        <a:t>Profit /Month</a:t>
                      </a:r>
                      <a:endParaRPr lang="en-US" sz="1200" noProof="0" smtClean="0">
                        <a:latin typeface="Times New Roman" pitchFamily="18" charset="0"/>
                        <a:ea typeface="Times New Roman"/>
                        <a:cs typeface="Times New Roman" pitchFamily="18" charset="0"/>
                      </a:endParaRPr>
                    </a:p>
                    <a:p>
                      <a:pPr marL="0" marR="0" algn="ctr">
                        <a:lnSpc>
                          <a:spcPct val="115000"/>
                        </a:lnSpc>
                        <a:spcBef>
                          <a:spcPts val="0"/>
                        </a:spcBef>
                        <a:spcAft>
                          <a:spcPts val="1000"/>
                        </a:spcAft>
                      </a:pPr>
                      <a:r>
                        <a:rPr lang="en-US" sz="1200" b="1" noProof="0" smtClean="0">
                          <a:solidFill>
                            <a:srgbClr val="000000"/>
                          </a:solidFill>
                          <a:latin typeface="Times New Roman" pitchFamily="18" charset="0"/>
                          <a:ea typeface="Times New Roman"/>
                          <a:cs typeface="Times New Roman" pitchFamily="18" charset="0"/>
                        </a:rPr>
                        <a:t> ( ₪ )</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37906">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1</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Balata</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550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6567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8250</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1444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6164">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2</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Al-Dahya</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550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6567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9000</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2194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8758">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3</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Askar</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6434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10,350</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3677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30938">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4</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Ebn-Rushed</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425</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2800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tabLst>
                          <a:tab pos="795020" algn="ctr"/>
                        </a:tabLs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6242</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11,137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4656</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0392">
                <a:tc>
                  <a:txBody>
                    <a:bodyPr/>
                    <a:lstStyle/>
                    <a:p>
                      <a:pPr marL="0" marR="0" algn="ctr" rtl="1">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5</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Al-Ta’won</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2900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6334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10,237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3664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37906">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6</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Rafeedia</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6434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9,702</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3029</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8543">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Al-Makhfiah</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460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6477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10,017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3301</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08428">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8</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Al-Ein camp</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464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2800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6281</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9702</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3182</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37906">
                <a:tc>
                  <a:txBody>
                    <a:bodyPr/>
                    <a:lstStyle/>
                    <a:p>
                      <a:pPr marL="0" marR="0" algn="ctr">
                        <a:lnSpc>
                          <a:spcPct val="150000"/>
                        </a:lnSpc>
                        <a:spcBef>
                          <a:spcPts val="500"/>
                        </a:spcBef>
                        <a:spcAft>
                          <a:spcPts val="500"/>
                        </a:spcAft>
                      </a:pPr>
                      <a:r>
                        <a:rPr lang="en-US" sz="1200" noProof="0" smtClean="0">
                          <a:latin typeface="Times New Roman" pitchFamily="18" charset="0"/>
                          <a:ea typeface="Times New Roman"/>
                          <a:cs typeface="Times New Roman" pitchFamily="18" charset="0"/>
                        </a:rPr>
                        <a:t>9</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a:lnSpc>
                          <a:spcPct val="150000"/>
                        </a:lnSpc>
                        <a:spcBef>
                          <a:spcPts val="500"/>
                        </a:spcBef>
                        <a:spcAft>
                          <a:spcPts val="500"/>
                        </a:spcAft>
                      </a:pPr>
                      <a:r>
                        <a:rPr lang="en-US" sz="1200" b="1" noProof="0" smtClean="0">
                          <a:latin typeface="Times New Roman" pitchFamily="18" charset="0"/>
                          <a:ea typeface="Times New Roman"/>
                          <a:cs typeface="Times New Roman" pitchFamily="18" charset="0"/>
                        </a:rPr>
                        <a:t>El-Etehad</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417</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3000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167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1D2129"/>
                          </a:solidFill>
                          <a:latin typeface="Times New Roman" pitchFamily="18" charset="0"/>
                          <a:ea typeface="Times New Roman"/>
                          <a:cs typeface="Times New Roman" pitchFamily="18" charset="0"/>
                        </a:rPr>
                        <a:t>650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2000</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6434</a:t>
                      </a:r>
                      <a:endParaRPr lang="en-US" sz="1200" noProof="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50000"/>
                        </a:lnSpc>
                        <a:spcBef>
                          <a:spcPts val="600"/>
                        </a:spcBef>
                        <a:spcAft>
                          <a:spcPts val="0"/>
                        </a:spcAft>
                      </a:pPr>
                      <a:r>
                        <a:rPr lang="en-US" sz="1200" noProof="0" smtClean="0">
                          <a:solidFill>
                            <a:srgbClr val="000000"/>
                          </a:solidFill>
                          <a:latin typeface="Times New Roman" pitchFamily="18" charset="0"/>
                          <a:ea typeface="Times New Roman"/>
                          <a:cs typeface="Times New Roman" pitchFamily="18" charset="0"/>
                        </a:rPr>
                        <a:t>9487</a:t>
                      </a:r>
                      <a:endParaRPr lang="en-US" sz="1200" noProof="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rtl="1">
                        <a:lnSpc>
                          <a:spcPct val="150000"/>
                        </a:lnSpc>
                        <a:spcBef>
                          <a:spcPts val="600"/>
                        </a:spcBef>
                        <a:spcAft>
                          <a:spcPts val="0"/>
                        </a:spcAft>
                      </a:pPr>
                      <a:r>
                        <a:rPr lang="en-US" sz="1200" noProof="0" dirty="0" smtClean="0">
                          <a:solidFill>
                            <a:srgbClr val="000000"/>
                          </a:solidFill>
                          <a:latin typeface="Times New Roman" pitchFamily="18" charset="0"/>
                          <a:ea typeface="Times New Roman"/>
                          <a:cs typeface="Times New Roman" pitchFamily="18" charset="0"/>
                        </a:rPr>
                        <a:t>2814</a:t>
                      </a:r>
                      <a:endParaRPr lang="en-US" sz="1200" noProof="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2158</TotalTime>
  <Words>3516</Words>
  <Application>Microsoft Office PowerPoint</Application>
  <PresentationFormat>Custom</PresentationFormat>
  <Paragraphs>1258</Paragraphs>
  <Slides>45</Slides>
  <Notes>2</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Training presentation</vt:lpstr>
      <vt:lpstr>Design of Alternative Modes of Public Transportation In Nablus City</vt:lpstr>
      <vt:lpstr>Slide 2</vt:lpstr>
      <vt:lpstr>Slide 3</vt:lpstr>
      <vt:lpstr>Current Situation : </vt:lpstr>
      <vt:lpstr>Table 1: Number of Vehicles on Routes – Current Situation  </vt:lpstr>
      <vt:lpstr>Table 2 : Length of Routes, Number of Trips and Number of Passengers for The PT Internal Routes in Nablus City – Current Situation </vt:lpstr>
      <vt:lpstr>Table 3: Rang Fare for Each Route and The Used Value – Current Situation </vt:lpstr>
      <vt:lpstr>Slide 8</vt:lpstr>
      <vt:lpstr>Table 4: Existing Situation of Income and Expenses Analysis (per Vehicle: (4Seats)) – Current Situation </vt:lpstr>
      <vt:lpstr>Table 5 : Existing Situation for Buses Companies – Current Situation </vt:lpstr>
      <vt:lpstr>Table 7 : Costs Considered in The Depreciation of The Buses </vt:lpstr>
      <vt:lpstr>The PT Users’ Perception </vt:lpstr>
      <vt:lpstr>*Scenario No.1 (Shared Taxis and Vans): </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*Scenario No.3 (Taxis and Trolleybuses Route) :  </vt:lpstr>
      <vt:lpstr>Table 15 : Number of Reduced Shared Taxis and Number of Trolleybuses to Add – Scenario-3 </vt:lpstr>
      <vt:lpstr>Slide 30</vt:lpstr>
      <vt:lpstr>Table 16 : The Expected Expenses and Income of a Trolleybus - Scenario-3 </vt:lpstr>
      <vt:lpstr> Table 17: Profit per Month per Route – Scenario-3</vt:lpstr>
      <vt:lpstr>*Scenario No.4 ( Taxis , Vans and Trolleybuses )  : </vt:lpstr>
      <vt:lpstr>Table 18 :Number of Trolleybuses for Each Region - Scenario-4 </vt:lpstr>
      <vt:lpstr>Table 20:Profit of Trolleybus Main Route – Scenario-4 </vt:lpstr>
      <vt:lpstr>Slide 36</vt:lpstr>
      <vt:lpstr>Slide 37</vt:lpstr>
      <vt:lpstr>Slide 38</vt:lpstr>
      <vt:lpstr>Slide 39</vt:lpstr>
      <vt:lpstr>Slide 40</vt:lpstr>
      <vt:lpstr>Slide 41</vt:lpstr>
      <vt:lpstr>Slide 42</vt:lpstr>
      <vt:lpstr>Slide 43</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Training Presentation</dc:title>
  <dc:creator>mohamad abusaa</dc:creator>
  <cp:lastModifiedBy>GoldenTech</cp:lastModifiedBy>
  <cp:revision>59</cp:revision>
  <dcterms:created xsi:type="dcterms:W3CDTF">2019-11-27T15:45:25Z</dcterms:created>
  <dcterms:modified xsi:type="dcterms:W3CDTF">2019-12-25T18:10:55Z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