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60" r:id="rId5"/>
    <p:sldId id="261" r:id="rId6"/>
    <p:sldId id="264" r:id="rId7"/>
    <p:sldId id="265" r:id="rId8"/>
    <p:sldId id="262" r:id="rId9"/>
    <p:sldId id="263" r:id="rId10"/>
    <p:sldId id="266" r:id="rId11"/>
    <p:sldId id="268" r:id="rId12"/>
    <p:sldId id="280" r:id="rId13"/>
    <p:sldId id="267" r:id="rId14"/>
    <p:sldId id="281" r:id="rId15"/>
    <p:sldId id="269" r:id="rId16"/>
    <p:sldId id="270" r:id="rId17"/>
    <p:sldId id="271" r:id="rId18"/>
    <p:sldId id="274" r:id="rId19"/>
    <p:sldId id="275" r:id="rId20"/>
    <p:sldId id="276" r:id="rId21"/>
    <p:sldId id="282"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76720" autoAdjust="0"/>
  </p:normalViewPr>
  <p:slideViewPr>
    <p:cSldViewPr snapToGrid="0">
      <p:cViewPr>
        <p:scale>
          <a:sx n="66" d="100"/>
          <a:sy n="66" d="100"/>
        </p:scale>
        <p:origin x="816"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EADCAB-1221-439F-8212-8E452FB6A696}" type="datetimeFigureOut">
              <a:rPr lang="en-US" smtClean="0"/>
              <a:t>5/23/2017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5CF03-42EB-4999-BE65-94BC6948E942}" type="slidenum">
              <a:rPr lang="en-US" smtClean="0"/>
              <a:t>‹#›</a:t>
            </a:fld>
            <a:endParaRPr lang="en-US"/>
          </a:p>
        </p:txBody>
      </p:sp>
    </p:spTree>
    <p:extLst>
      <p:ext uri="{BB962C8B-B14F-4D97-AF65-F5344CB8AC3E}">
        <p14:creationId xmlns:p14="http://schemas.microsoft.com/office/powerpoint/2010/main" val="365495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B5CF03-42EB-4999-BE65-94BC6948E942}" type="slidenum">
              <a:rPr lang="en-US" smtClean="0"/>
              <a:t>3</a:t>
            </a:fld>
            <a:endParaRPr lang="en-US"/>
          </a:p>
        </p:txBody>
      </p:sp>
    </p:spTree>
    <p:extLst>
      <p:ext uri="{BB962C8B-B14F-4D97-AF65-F5344CB8AC3E}">
        <p14:creationId xmlns:p14="http://schemas.microsoft.com/office/powerpoint/2010/main" val="2346917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B5CF03-42EB-4999-BE65-94BC6948E942}" type="slidenum">
              <a:rPr lang="en-US" smtClean="0"/>
              <a:t>13</a:t>
            </a:fld>
            <a:endParaRPr lang="en-US"/>
          </a:p>
        </p:txBody>
      </p:sp>
    </p:spTree>
    <p:extLst>
      <p:ext uri="{BB962C8B-B14F-4D97-AF65-F5344CB8AC3E}">
        <p14:creationId xmlns:p14="http://schemas.microsoft.com/office/powerpoint/2010/main" val="527688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973BCF-262A-4DF7-A44C-1FC8264570F0}"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733703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73BCF-262A-4DF7-A44C-1FC8264570F0}"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1519573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73BCF-262A-4DF7-A44C-1FC8264570F0}"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224759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73BCF-262A-4DF7-A44C-1FC8264570F0}"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2463744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973BCF-262A-4DF7-A44C-1FC8264570F0}" type="datetimeFigureOut">
              <a:rPr lang="en-US" smtClean="0"/>
              <a:t>5/20/2017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2256576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973BCF-262A-4DF7-A44C-1FC8264570F0}"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2227191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973BCF-262A-4DF7-A44C-1FC8264570F0}" type="datetimeFigureOut">
              <a:rPr lang="en-US" smtClean="0"/>
              <a:t>5/20/2017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1074427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973BCF-262A-4DF7-A44C-1FC8264570F0}" type="datetimeFigureOut">
              <a:rPr lang="en-US" smtClean="0"/>
              <a:t>5/20/2017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1063666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973BCF-262A-4DF7-A44C-1FC8264570F0}" type="datetimeFigureOut">
              <a:rPr lang="en-US" smtClean="0"/>
              <a:t>5/20/2017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312424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73BCF-262A-4DF7-A44C-1FC8264570F0}"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364132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73BCF-262A-4DF7-A44C-1FC8264570F0}" type="datetimeFigureOut">
              <a:rPr lang="en-US" smtClean="0"/>
              <a:t>5/20/2017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FAF9C-568F-4278-9BAA-ABAA95B21370}" type="slidenum">
              <a:rPr lang="en-US" smtClean="0"/>
              <a:t>‹#›</a:t>
            </a:fld>
            <a:endParaRPr lang="en-US"/>
          </a:p>
        </p:txBody>
      </p:sp>
    </p:spTree>
    <p:extLst>
      <p:ext uri="{BB962C8B-B14F-4D97-AF65-F5344CB8AC3E}">
        <p14:creationId xmlns:p14="http://schemas.microsoft.com/office/powerpoint/2010/main" val="2823708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973BCF-262A-4DF7-A44C-1FC8264570F0}" type="datetimeFigureOut">
              <a:rPr lang="en-US" smtClean="0"/>
              <a:t>5/20/2017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FAF9C-568F-4278-9BAA-ABAA95B21370}" type="slidenum">
              <a:rPr lang="en-US" smtClean="0"/>
              <a:t>‹#›</a:t>
            </a:fld>
            <a:endParaRPr lang="en-US"/>
          </a:p>
        </p:txBody>
      </p:sp>
    </p:spTree>
    <p:extLst>
      <p:ext uri="{BB962C8B-B14F-4D97-AF65-F5344CB8AC3E}">
        <p14:creationId xmlns:p14="http://schemas.microsoft.com/office/powerpoint/2010/main" val="1186722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295205">
            <a:off x="1370495" y="3512724"/>
            <a:ext cx="9144000" cy="2387600"/>
          </a:xfrm>
        </p:spPr>
        <p:txBody>
          <a:bodyPr>
            <a:normAutofit/>
          </a:bodyPr>
          <a:lstStyle/>
          <a:p>
            <a:r>
              <a:rPr lang="en-US" sz="9600" dirty="0" smtClean="0">
                <a:latin typeface="Brush Script MT" panose="03060802040406070304" pitchFamily="66" charset="0"/>
              </a:rPr>
              <a:t>Street War</a:t>
            </a:r>
            <a:endParaRPr lang="en-US" sz="9600" dirty="0">
              <a:latin typeface="Brush Script MT" panose="03060802040406070304" pitchFamily="66" charset="0"/>
            </a:endParaRPr>
          </a:p>
        </p:txBody>
      </p:sp>
      <p:pic>
        <p:nvPicPr>
          <p:cNvPr id="1026" name="Picture 2" descr="logo street w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1095" y="493298"/>
            <a:ext cx="4368800" cy="452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33333E-6 1.85185E-6 L 0.25 1.85185E-6 " pathEditMode="relative" rAng="0" ptsTypes="AA">
                                      <p:cBhvr>
                                        <p:cTn id="6" dur="2000" fill="hold"/>
                                        <p:tgtEl>
                                          <p:spTgt spid="1026"/>
                                        </p:tgtEl>
                                        <p:attrNameLst>
                                          <p:attrName>ppt_x</p:attrName>
                                          <p:attrName>ppt_y</p:attrName>
                                        </p:attrNameLst>
                                      </p:cBhvr>
                                      <p:rCtr x="12500" y="0"/>
                                    </p:animMotion>
                                  </p:childTnLst>
                                </p:cTn>
                              </p:par>
                              <p:par>
                                <p:cTn id="7" presetID="63" presetClass="path" presetSubtype="0" accel="50000" decel="50000" fill="hold" grpId="0" nodeType="withEffect">
                                  <p:stCondLst>
                                    <p:cond delay="0"/>
                                  </p:stCondLst>
                                  <p:childTnLst>
                                    <p:animMotion origin="layout" path="M -3.33333E-6 -3.7037E-7 L 0.25 -3.7037E-7 " pathEditMode="relative" rAng="0" ptsTypes="AA">
                                      <p:cBhvr>
                                        <p:cTn id="8" dur="2000" fill="hold"/>
                                        <p:tgtEl>
                                          <p:spTgt spid="2"/>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Similar Games</a:t>
            </a: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8644" y="3373787"/>
            <a:ext cx="2674711" cy="16128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670" y="2515693"/>
            <a:ext cx="3329041" cy="3329041"/>
          </a:xfrm>
          <a:prstGeom prst="rect">
            <a:avLst/>
          </a:prstGeom>
        </p:spPr>
      </p:pic>
      <p:pic>
        <p:nvPicPr>
          <p:cNvPr id="11270" name="Picture 6" descr="Image result for png ar g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6019" y="3011019"/>
            <a:ext cx="2338388" cy="2338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874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Father.io</a:t>
            </a:r>
            <a:endParaRPr lang="en-US" dirty="0"/>
          </a:p>
        </p:txBody>
      </p:sp>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Similar Games </a:t>
            </a:r>
            <a:r>
              <a:rPr lang="en-US" dirty="0">
                <a:solidFill>
                  <a:prstClr val="black"/>
                </a:solidFill>
                <a:latin typeface="Gill Sans MT" panose="020B0502020104020203" pitchFamily="34" charset="0"/>
                <a:ea typeface="Gulim" pitchFamily="34" charset="-127"/>
              </a:rPr>
              <a:t>(count..)</a:t>
            </a:r>
            <a:endParaRPr lang="en-US" sz="6000" dirty="0" smtClean="0">
              <a:latin typeface="Impact" pitchFamily="34" charset="0"/>
            </a:endParaRP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13314"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731" y="2257500"/>
            <a:ext cx="1418239" cy="26130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589281" y="5107679"/>
            <a:ext cx="2409634" cy="1323439"/>
          </a:xfrm>
          <a:prstGeom prst="rect">
            <a:avLst/>
          </a:prstGeom>
          <a:noFill/>
        </p:spPr>
        <p:txBody>
          <a:bodyPr wrap="none" lIns="91440" tIns="45720" rIns="91440" bIns="45720">
            <a:spAutoFit/>
          </a:bodyPr>
          <a:lstStyle/>
          <a:p>
            <a:pPr algn="ctr"/>
            <a:r>
              <a:rPr lang="en-US" sz="40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Extra</a:t>
            </a:r>
            <a:br>
              <a:rPr lang="en-US" sz="40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br>
            <a:r>
              <a:rPr lang="en-US" sz="40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Hardware</a:t>
            </a:r>
            <a:endParaRPr lang="en-US" sz="4000" b="0" cap="none" spc="0" dirty="0">
              <a:ln w="0"/>
              <a:solidFill>
                <a:schemeClr val="tx1"/>
              </a:solidFill>
              <a:effectLst>
                <a:outerShdw blurRad="38100" dist="19050" dir="2700000" algn="tl" rotWithShape="0">
                  <a:schemeClr val="dk1">
                    <a:alpha val="40000"/>
                  </a:schemeClr>
                </a:outerShdw>
              </a:effectLst>
              <a:latin typeface="Axure Handwriting" panose="020B0402020200020204" pitchFamily="34" charset="0"/>
            </a:endParaRPr>
          </a:p>
        </p:txBody>
      </p:sp>
      <p:pic>
        <p:nvPicPr>
          <p:cNvPr id="13318" name="Picture 6" descr="Image result for cost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1789" y="1825625"/>
            <a:ext cx="3138261" cy="314329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mage result for father io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1007" y="2474760"/>
            <a:ext cx="3861621" cy="217850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Plus 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6970" y="2611512"/>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5998973" y="2779182"/>
            <a:ext cx="904415" cy="1569660"/>
          </a:xfrm>
          <a:prstGeom prst="rect">
            <a:avLst/>
          </a:prstGeom>
          <a:noFill/>
        </p:spPr>
        <p:txBody>
          <a:bodyPr wrap="none" lIns="91440" tIns="45720" rIns="91440" bIns="45720">
            <a:spAutoFit/>
          </a:bodyPr>
          <a:lstStyle/>
          <a:p>
            <a:pPr algn="ctr"/>
            <a:r>
              <a:rPr lang="en-US" sz="96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a:t>
            </a:r>
            <a:endParaRPr lang="en-US" sz="9600" b="0" cap="none" spc="0" dirty="0">
              <a:ln w="0"/>
              <a:solidFill>
                <a:schemeClr val="tx1"/>
              </a:solidFill>
              <a:effectLst>
                <a:outerShdw blurRad="38100" dist="19050" dir="2700000" algn="tl" rotWithShape="0">
                  <a:schemeClr val="dk1">
                    <a:alpha val="40000"/>
                  </a:schemeClr>
                </a:outerShdw>
              </a:effectLst>
              <a:latin typeface="Axure Handwriting" panose="020B0402020200020204" pitchFamily="34" charset="0"/>
            </a:endParaRPr>
          </a:p>
        </p:txBody>
      </p:sp>
      <p:pic>
        <p:nvPicPr>
          <p:cNvPr id="14" name="Picture 4" descr="Image result for Plus 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5354" y="4748251"/>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220186" y="5246801"/>
            <a:ext cx="1314784" cy="769441"/>
          </a:xfrm>
          <a:prstGeom prst="rect">
            <a:avLst/>
          </a:prstGeom>
          <a:noFill/>
        </p:spPr>
        <p:txBody>
          <a:bodyPr wrap="none" lIns="91440" tIns="45720" rIns="91440" bIns="45720">
            <a:spAutoFit/>
          </a:bodyPr>
          <a:lstStyle/>
          <a:p>
            <a:pPr algn="ctr"/>
            <a:r>
              <a:rPr lang="en-US" sz="44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APP</a:t>
            </a:r>
            <a:endParaRPr lang="en-US" sz="4400" b="0" cap="none" spc="0" dirty="0">
              <a:ln w="0"/>
              <a:solidFill>
                <a:schemeClr val="tx1"/>
              </a:solidFill>
              <a:effectLst>
                <a:outerShdw blurRad="38100" dist="19050" dir="2700000" algn="tl" rotWithShape="0">
                  <a:schemeClr val="dk1">
                    <a:alpha val="40000"/>
                  </a:schemeClr>
                </a:outerShdw>
              </a:effectLst>
              <a:latin typeface="Axure Handwriting" panose="020B0402020200020204" pitchFamily="34" charset="0"/>
            </a:endParaRPr>
          </a:p>
        </p:txBody>
      </p:sp>
      <p:sp>
        <p:nvSpPr>
          <p:cNvPr id="16" name="Rectangle 15"/>
          <p:cNvSpPr/>
          <p:nvPr/>
        </p:nvSpPr>
        <p:spPr>
          <a:xfrm>
            <a:off x="5998915" y="4782802"/>
            <a:ext cx="904415" cy="1569660"/>
          </a:xfrm>
          <a:prstGeom prst="rect">
            <a:avLst/>
          </a:prstGeom>
          <a:noFill/>
        </p:spPr>
        <p:txBody>
          <a:bodyPr wrap="none" lIns="91440" tIns="45720" rIns="91440" bIns="45720">
            <a:spAutoFit/>
          </a:bodyPr>
          <a:lstStyle/>
          <a:p>
            <a:pPr algn="ctr"/>
            <a:r>
              <a:rPr lang="en-US" sz="96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a:t>
            </a:r>
            <a:endParaRPr lang="en-US" sz="9600" b="0" cap="none" spc="0" dirty="0">
              <a:ln w="0"/>
              <a:solidFill>
                <a:schemeClr val="tx1"/>
              </a:solidFill>
              <a:effectLst>
                <a:outerShdw blurRad="38100" dist="19050" dir="2700000" algn="tl" rotWithShape="0">
                  <a:schemeClr val="dk1">
                    <a:alpha val="40000"/>
                  </a:schemeClr>
                </a:outerShdw>
              </a:effectLst>
              <a:latin typeface="Axure Handwriting" panose="020B0402020200020204" pitchFamily="34" charset="0"/>
            </a:endParaRPr>
          </a:p>
        </p:txBody>
      </p:sp>
      <p:sp>
        <p:nvSpPr>
          <p:cNvPr id="17" name="Rectangle 16"/>
          <p:cNvSpPr/>
          <p:nvPr/>
        </p:nvSpPr>
        <p:spPr>
          <a:xfrm>
            <a:off x="7347949" y="5040465"/>
            <a:ext cx="1752403" cy="707886"/>
          </a:xfrm>
          <a:prstGeom prst="rect">
            <a:avLst/>
          </a:prstGeom>
          <a:noFill/>
        </p:spPr>
        <p:txBody>
          <a:bodyPr wrap="none" lIns="91440" tIns="45720" rIns="91440" bIns="45720">
            <a:spAutoFit/>
          </a:bodyPr>
          <a:lstStyle/>
          <a:p>
            <a:pPr algn="ctr"/>
            <a:r>
              <a:rPr lang="en-US" sz="4000" b="0" cap="none" spc="0" dirty="0" smtClean="0">
                <a:ln w="0"/>
                <a:solidFill>
                  <a:schemeClr val="tx1"/>
                </a:solidFill>
                <a:effectLst>
                  <a:outerShdw blurRad="38100" dist="19050" dir="2700000" algn="tl" rotWithShape="0">
                    <a:schemeClr val="dk1">
                      <a:alpha val="40000"/>
                    </a:schemeClr>
                  </a:outerShdw>
                </a:effectLst>
                <a:latin typeface="Axure Handwriting" panose="020B0402020200020204" pitchFamily="34" charset="0"/>
              </a:rPr>
              <a:t>Costly </a:t>
            </a:r>
            <a:endParaRPr lang="en-US" sz="4000" b="0" cap="none" spc="0" dirty="0">
              <a:ln w="0"/>
              <a:solidFill>
                <a:schemeClr val="tx1"/>
              </a:solidFill>
              <a:effectLst>
                <a:outerShdw blurRad="38100" dist="19050" dir="2700000" algn="tl" rotWithShape="0">
                  <a:schemeClr val="dk1">
                    <a:alpha val="40000"/>
                  </a:schemeClr>
                </a:outerShdw>
              </a:effectLst>
              <a:latin typeface="Axure Handwriting" panose="020B0402020200020204" pitchFamily="34" charset="0"/>
            </a:endParaRPr>
          </a:p>
        </p:txBody>
      </p:sp>
      <p:pic>
        <p:nvPicPr>
          <p:cNvPr id="13322" name="Picture 10" descr="Image result for father io 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93544" y="2999956"/>
            <a:ext cx="1064611" cy="1064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49769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Similar Games </a:t>
            </a:r>
            <a:r>
              <a:rPr lang="en-US" dirty="0">
                <a:solidFill>
                  <a:prstClr val="black"/>
                </a:solidFill>
                <a:latin typeface="Gill Sans MT" panose="020B0502020104020203" pitchFamily="34" charset="0"/>
                <a:ea typeface="Gulim" pitchFamily="34" charset="-127"/>
              </a:rPr>
              <a:t>(count..)</a:t>
            </a:r>
            <a:endParaRPr lang="en-US" sz="6000" dirty="0" smtClean="0">
              <a:latin typeface="Impact" pitchFamily="34" charset="0"/>
            </a:endParaRP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22530"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2968" y="2645896"/>
            <a:ext cx="6605636" cy="3715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37182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Similar Games </a:t>
            </a:r>
            <a:r>
              <a:rPr lang="en-US" dirty="0">
                <a:solidFill>
                  <a:prstClr val="black"/>
                </a:solidFill>
                <a:latin typeface="Gill Sans MT" panose="020B0502020104020203" pitchFamily="34" charset="0"/>
                <a:ea typeface="Gulim" pitchFamily="34" charset="-127"/>
              </a:rPr>
              <a:t>(count..)</a:t>
            </a:r>
            <a:endParaRPr lang="en-US" sz="6000" dirty="0" smtClean="0">
              <a:latin typeface="Impact" pitchFamily="34" charset="0"/>
            </a:endParaRP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Picture 4" descr="Image result for real earth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3859" y="4042088"/>
            <a:ext cx="2598198" cy="2598198"/>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39066" y="2596583"/>
            <a:ext cx="1704207" cy="254136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786683" y="4442013"/>
            <a:ext cx="3933371" cy="369332"/>
          </a:xfrm>
          <a:prstGeom prst="rect">
            <a:avLst/>
          </a:prstGeom>
          <a:noFill/>
        </p:spPr>
        <p:txBody>
          <a:bodyPr wrap="square" rtlCol="0">
            <a:spAutoFit/>
          </a:bodyPr>
          <a:lstStyle/>
          <a:p>
            <a:r>
              <a:rPr lang="en-US" dirty="0" smtClean="0"/>
              <a:t>A lot of Pokémon an then what is next </a:t>
            </a:r>
            <a:endParaRPr lang="en-US" dirty="0"/>
          </a:p>
        </p:txBody>
      </p:sp>
      <p:sp>
        <p:nvSpPr>
          <p:cNvPr id="11" name="Content Placeholder 2"/>
          <p:cNvSpPr>
            <a:spLocks noGrp="1"/>
          </p:cNvSpPr>
          <p:nvPr>
            <p:ph idx="1"/>
          </p:nvPr>
        </p:nvSpPr>
        <p:spPr>
          <a:xfrm>
            <a:off x="838200" y="1825625"/>
            <a:ext cx="10515600" cy="4351338"/>
          </a:xfrm>
        </p:spPr>
        <p:txBody>
          <a:bodyPr/>
          <a:lstStyle/>
          <a:p>
            <a:r>
              <a:rPr lang="en-US" dirty="0" smtClean="0"/>
              <a:t>Pokémon GO</a:t>
            </a:r>
            <a:endParaRPr lang="en-US" dirty="0"/>
          </a:p>
        </p:txBody>
      </p:sp>
    </p:spTree>
    <p:extLst>
      <p:ext uri="{BB962C8B-B14F-4D97-AF65-F5344CB8AC3E}">
        <p14:creationId xmlns:p14="http://schemas.microsoft.com/office/powerpoint/2010/main" val="1475376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82487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Real map multiplayer.</a:t>
            </a:r>
          </a:p>
          <a:p>
            <a:endParaRPr lang="en-US" dirty="0" smtClean="0"/>
          </a:p>
          <a:p>
            <a:r>
              <a:rPr lang="en-US" dirty="0" smtClean="0"/>
              <a:t>AR.</a:t>
            </a:r>
            <a:br>
              <a:rPr lang="en-US" dirty="0" smtClean="0"/>
            </a:br>
            <a:endParaRPr lang="ar-SA" dirty="0" smtClean="0"/>
          </a:p>
          <a:p>
            <a:r>
              <a:rPr lang="en-US" dirty="0" smtClean="0"/>
              <a:t>Free. </a:t>
            </a:r>
          </a:p>
        </p:txBody>
      </p:sp>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Our Features</a:t>
            </a: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598481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Unity3D</a:t>
            </a:r>
          </a:p>
          <a:p>
            <a:endParaRPr lang="en-US" dirty="0" smtClean="0"/>
          </a:p>
          <a:p>
            <a:r>
              <a:rPr lang="en-US" dirty="0" smtClean="0"/>
              <a:t>Google map API.</a:t>
            </a:r>
          </a:p>
          <a:p>
            <a:endParaRPr lang="en-US" dirty="0" smtClean="0"/>
          </a:p>
          <a:p>
            <a:r>
              <a:rPr lang="en-US" dirty="0" smtClean="0"/>
              <a:t>Vuforia.</a:t>
            </a:r>
          </a:p>
          <a:p>
            <a:endParaRPr lang="en-US" dirty="0" smtClean="0"/>
          </a:p>
          <a:p>
            <a:r>
              <a:rPr lang="en-US" dirty="0" smtClean="0"/>
              <a:t>The High Level API(HLAPI).</a:t>
            </a:r>
            <a:endParaRPr lang="en-US" dirty="0"/>
          </a:p>
        </p:txBody>
      </p:sp>
      <p:sp>
        <p:nvSpPr>
          <p:cNvPr id="5"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Technology</a:t>
            </a:r>
          </a:p>
        </p:txBody>
      </p:sp>
      <p:grpSp>
        <p:nvGrpSpPr>
          <p:cNvPr id="6" name="Group 5"/>
          <p:cNvGrpSpPr/>
          <p:nvPr/>
        </p:nvGrpSpPr>
        <p:grpSpPr>
          <a:xfrm>
            <a:off x="8955314" y="0"/>
            <a:ext cx="3998186" cy="2539264"/>
            <a:chOff x="4088619" y="420959"/>
            <a:chExt cx="9474481" cy="6017281"/>
          </a:xfrm>
        </p:grpSpPr>
        <p:sp>
          <p:nvSpPr>
            <p:cNvPr id="7"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8"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665613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Unity3D</a:t>
            </a:r>
          </a:p>
          <a:p>
            <a:pPr marL="0" indent="0">
              <a:buNone/>
            </a:pPr>
            <a:r>
              <a:rPr lang="en-US" dirty="0"/>
              <a:t>	</a:t>
            </a: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endParaRPr lang="en-US" dirty="0"/>
          </a:p>
        </p:txBody>
      </p:sp>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Technology</a:t>
            </a: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18434" name="Picture 2" descr="Image result for unity log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4475" y="2939182"/>
            <a:ext cx="602932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127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rPr>
              <a:t>Technology</a:t>
            </a:r>
            <a:endParaRPr lang="en-US" sz="6000" dirty="0">
              <a:latin typeface="Impact" pitchFamily="34" charset="0"/>
            </a:endParaRPr>
          </a:p>
        </p:txBody>
      </p:sp>
      <p:grpSp>
        <p:nvGrpSpPr>
          <p:cNvPr id="3" name="Group 2"/>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Content Placeholder 2"/>
          <p:cNvSpPr txBox="1">
            <a:spLocks/>
          </p:cNvSpPr>
          <p:nvPr/>
        </p:nvSpPr>
        <p:spPr>
          <a:xfrm>
            <a:off x="838200" y="1825625"/>
            <a:ext cx="105156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Google Map API.</a:t>
            </a:r>
            <a:endParaRPr lang="en-US" dirty="0" smtClean="0"/>
          </a:p>
          <a:p>
            <a:pPr marL="0" indent="0">
              <a:buFont typeface="Arial" panose="020B0604020202020204" pitchFamily="34" charset="0"/>
              <a:buNone/>
            </a:pPr>
            <a:r>
              <a:rPr lang="en-US" dirty="0" smtClean="0"/>
              <a:t>	report………………………………………………………………………</a:t>
            </a:r>
          </a:p>
          <a:p>
            <a:pPr marL="0" indent="0">
              <a:buFont typeface="Arial" panose="020B0604020202020204" pitchFamily="34" charset="0"/>
              <a:buNone/>
            </a:pPr>
            <a:r>
              <a:rPr lang="en-US" dirty="0" smtClean="0"/>
              <a:t>………………………………………………………………….</a:t>
            </a:r>
          </a:p>
          <a:p>
            <a:pPr marL="0" indent="0">
              <a:buFont typeface="Arial" panose="020B0604020202020204" pitchFamily="34" charset="0"/>
              <a:buNone/>
            </a:pPr>
            <a:r>
              <a:rPr lang="en-US" dirty="0" smtClean="0"/>
              <a:t>………………………………………………………………….</a:t>
            </a:r>
          </a:p>
          <a:p>
            <a:pPr marL="0" indent="0">
              <a:buFont typeface="Arial" panose="020B0604020202020204" pitchFamily="34" charset="0"/>
              <a:buNone/>
            </a:pPr>
            <a:r>
              <a:rPr lang="en-US" dirty="0" smtClean="0"/>
              <a:t>……………………………………………………………………</a:t>
            </a:r>
          </a:p>
          <a:p>
            <a:pPr marL="0" indent="0">
              <a:buFont typeface="Arial" panose="020B0604020202020204" pitchFamily="34" charset="0"/>
              <a:buNone/>
            </a:pPr>
            <a:r>
              <a:rPr lang="en-US" dirty="0" smtClean="0"/>
              <a:t>…………………………………………………………………….</a:t>
            </a:r>
          </a:p>
          <a:p>
            <a:pPr marL="0" indent="0">
              <a:buFont typeface="Arial" panose="020B0604020202020204" pitchFamily="34" charset="0"/>
              <a:buNone/>
            </a:pPr>
            <a:r>
              <a:rPr lang="en-US" dirty="0" smtClean="0"/>
              <a:t>………………………………………………………...…………</a:t>
            </a:r>
          </a:p>
          <a:p>
            <a:pPr marL="0" indent="0">
              <a:buFont typeface="Arial" panose="020B0604020202020204" pitchFamily="34" charset="0"/>
              <a:buNone/>
            </a:pPr>
            <a:r>
              <a:rPr lang="en-US" dirty="0" smtClean="0"/>
              <a:t>………………………………………………….</a:t>
            </a:r>
            <a:endParaRPr lang="en-US" dirty="0"/>
          </a:p>
        </p:txBody>
      </p:sp>
      <p:pic>
        <p:nvPicPr>
          <p:cNvPr id="17412" name="Picture 4" descr="Image result for google map log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6739" y="2479901"/>
            <a:ext cx="3697061" cy="3697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041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25603"/>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rPr>
              <a:t>Technology</a:t>
            </a:r>
            <a:endParaRPr lang="en-US" sz="6000" dirty="0">
              <a:latin typeface="Impact" pitchFamily="34" charset="0"/>
            </a:endParaRPr>
          </a:p>
        </p:txBody>
      </p:sp>
      <p:grpSp>
        <p:nvGrpSpPr>
          <p:cNvPr id="3" name="Group 2"/>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Content Placeholder 6"/>
          <p:cNvSpPr>
            <a:spLocks noGrp="1"/>
          </p:cNvSpPr>
          <p:nvPr>
            <p:ph idx="1"/>
          </p:nvPr>
        </p:nvSpPr>
        <p:spPr/>
        <p:txBody>
          <a:bodyPr/>
          <a:lstStyle/>
          <a:p>
            <a:r>
              <a:rPr lang="en-US" dirty="0" smtClean="0"/>
              <a:t>Vuforia</a:t>
            </a:r>
          </a:p>
          <a:p>
            <a:pPr marL="0" indent="0">
              <a:buNone/>
            </a:pPr>
            <a:r>
              <a:rPr lang="en-US" dirty="0"/>
              <a:t>	</a:t>
            </a: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endParaRPr lang="en-US" dirty="0" smtClean="0"/>
          </a:p>
        </p:txBody>
      </p:sp>
      <p:pic>
        <p:nvPicPr>
          <p:cNvPr id="16386" name="Picture 2" descr="Image result for Vuforia. logo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3207" y="3497996"/>
            <a:ext cx="5736436" cy="1538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430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881188"/>
            <a:ext cx="9410700" cy="2646362"/>
          </a:xfrm>
        </p:spPr>
        <p:txBody>
          <a:bodyPr>
            <a:normAutofit lnSpcReduction="10000"/>
          </a:bodyPr>
          <a:lstStyle/>
          <a:p>
            <a:pPr marL="342900" indent="-342900" algn="l">
              <a:buFont typeface="Arial" panose="020B0604020202020204" pitchFamily="34" charset="0"/>
              <a:buChar char="•"/>
            </a:pPr>
            <a:r>
              <a:rPr lang="en-US" dirty="0" smtClean="0"/>
              <a:t>Idea.</a:t>
            </a:r>
          </a:p>
          <a:p>
            <a:pPr marL="342900" indent="-342900" algn="l">
              <a:buFont typeface="Arial" panose="020B0604020202020204" pitchFamily="34" charset="0"/>
              <a:buChar char="•"/>
            </a:pPr>
            <a:r>
              <a:rPr lang="en-US" dirty="0" smtClean="0"/>
              <a:t>Why this idea.</a:t>
            </a:r>
          </a:p>
          <a:p>
            <a:pPr marL="342900" indent="-342900" algn="l">
              <a:buFont typeface="Arial" panose="020B0604020202020204" pitchFamily="34" charset="0"/>
              <a:buChar char="•"/>
            </a:pPr>
            <a:r>
              <a:rPr lang="en-US" dirty="0" smtClean="0"/>
              <a:t>Features.</a:t>
            </a:r>
          </a:p>
          <a:p>
            <a:pPr marL="342900" indent="-342900" algn="l">
              <a:buFont typeface="Arial" panose="020B0604020202020204" pitchFamily="34" charset="0"/>
              <a:buChar char="•"/>
            </a:pPr>
            <a:r>
              <a:rPr lang="en-US" dirty="0" smtClean="0"/>
              <a:t>Technology.</a:t>
            </a:r>
          </a:p>
          <a:p>
            <a:pPr marL="342900" indent="-342900" algn="l">
              <a:buFont typeface="Arial" panose="020B0604020202020204" pitchFamily="34" charset="0"/>
              <a:buChar char="•"/>
            </a:pPr>
            <a:r>
              <a:rPr lang="en-US" dirty="0" smtClean="0"/>
              <a:t>Challenges/Problem.</a:t>
            </a:r>
          </a:p>
          <a:p>
            <a:pPr marL="342900" indent="-342900" algn="l">
              <a:buFont typeface="Arial" panose="020B0604020202020204" pitchFamily="34" charset="0"/>
              <a:buChar char="•"/>
            </a:pPr>
            <a:r>
              <a:rPr lang="en-US" dirty="0" smtClean="0"/>
              <a:t>Conclusion.</a:t>
            </a:r>
          </a:p>
        </p:txBody>
      </p:sp>
      <p:sp>
        <p:nvSpPr>
          <p:cNvPr id="4" name="Title 1"/>
          <p:cNvSpPr txBox="1">
            <a:spLocks/>
          </p:cNvSpPr>
          <p:nvPr/>
        </p:nvSpPr>
        <p:spPr>
          <a:xfrm>
            <a:off x="838200" y="384128"/>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smtClean="0">
                <a:latin typeface="Impact" pitchFamily="34" charset="0"/>
                <a:ea typeface="Gulim" pitchFamily="34" charset="-127"/>
              </a:rPr>
              <a:t>content</a:t>
            </a:r>
            <a:endParaRPr lang="en-US" dirty="0"/>
          </a:p>
        </p:txBody>
      </p:sp>
      <p:sp>
        <p:nvSpPr>
          <p:cNvPr id="6" name="Title 1"/>
          <p:cNvSpPr txBox="1">
            <a:spLocks/>
          </p:cNvSpPr>
          <p:nvPr/>
        </p:nvSpPr>
        <p:spPr>
          <a:xfrm rot="21295205">
            <a:off x="4414631" y="3949886"/>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dirty="0" smtClean="0">
                <a:latin typeface="Brush Script MT" panose="03060802040406070304" pitchFamily="66" charset="0"/>
              </a:rPr>
              <a:t>Street War</a:t>
            </a:r>
            <a:endParaRPr lang="en-US" sz="9600"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7130" y="420960"/>
            <a:ext cx="4368800" cy="452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5800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rPr>
              <a:t>Technology</a:t>
            </a:r>
            <a:endParaRPr lang="en-US" sz="6000" dirty="0">
              <a:latin typeface="Impact" pitchFamily="34" charset="0"/>
            </a:endParaRPr>
          </a:p>
        </p:txBody>
      </p:sp>
      <p:grpSp>
        <p:nvGrpSpPr>
          <p:cNvPr id="3" name="Group 2"/>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Content Placeholder 8"/>
          <p:cNvSpPr>
            <a:spLocks noGrp="1"/>
          </p:cNvSpPr>
          <p:nvPr>
            <p:ph idx="1"/>
          </p:nvPr>
        </p:nvSpPr>
        <p:spPr/>
        <p:txBody>
          <a:bodyPr>
            <a:normAutofit lnSpcReduction="10000"/>
          </a:bodyPr>
          <a:lstStyle/>
          <a:p>
            <a:r>
              <a:rPr lang="en-US" dirty="0" smtClean="0"/>
              <a:t>The High Level API(HLAPI).</a:t>
            </a:r>
          </a:p>
          <a:p>
            <a:pPr marL="0" indent="0">
              <a:buNone/>
            </a:pPr>
            <a:r>
              <a:rPr lang="en-US" dirty="0"/>
              <a:t>	</a:t>
            </a: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p>
          <a:p>
            <a:pPr marL="0" indent="0">
              <a:buNone/>
            </a:pPr>
            <a:r>
              <a:rPr lang="en-US" dirty="0" smtClean="0"/>
              <a:t>…………………………………………………</a:t>
            </a:r>
            <a:endParaRPr lang="en-US" dirty="0" smtClean="0"/>
          </a:p>
          <a:p>
            <a:pPr marL="0" indent="0">
              <a:buNone/>
            </a:pPr>
            <a:r>
              <a:rPr lang="en-US" dirty="0" smtClean="0"/>
              <a:t>	</a:t>
            </a:r>
            <a:endParaRPr lang="en-US" dirty="0"/>
          </a:p>
        </p:txBody>
      </p:sp>
      <p:pic>
        <p:nvPicPr>
          <p:cNvPr id="15362" name="Picture 2" descr="peer2pe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9649" y="1825625"/>
            <a:ext cx="3524250" cy="23717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5364" name="Picture 4" descr="rela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5675" y="4034557"/>
            <a:ext cx="4048125" cy="27241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678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ptiuuih</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95143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rPr>
              <a:t>Challenges/Problem</a:t>
            </a:r>
            <a:endParaRPr lang="en-US" sz="6000" dirty="0">
              <a:latin typeface="Impact" pitchFamily="34" charset="0"/>
            </a:endParaRPr>
          </a:p>
        </p:txBody>
      </p:sp>
      <p:grpSp>
        <p:nvGrpSpPr>
          <p:cNvPr id="3" name="Group 2"/>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52270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rPr>
              <a:t>Future</a:t>
            </a:r>
            <a:r>
              <a:rPr lang="ar-SA" sz="6000" dirty="0" smtClean="0">
                <a:latin typeface="Impact" pitchFamily="34" charset="0"/>
              </a:rPr>
              <a:t> </a:t>
            </a:r>
            <a:r>
              <a:rPr lang="en-US" sz="6000" dirty="0" smtClean="0">
                <a:latin typeface="Impact" pitchFamily="34" charset="0"/>
              </a:rPr>
              <a:t>work </a:t>
            </a:r>
            <a:endParaRPr lang="en-US" sz="6000" dirty="0">
              <a:latin typeface="Impact" pitchFamily="34" charset="0"/>
            </a:endParaRPr>
          </a:p>
        </p:txBody>
      </p:sp>
      <p:grpSp>
        <p:nvGrpSpPr>
          <p:cNvPr id="3" name="Group 2"/>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62919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3611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latin typeface="Impact" pitchFamily="34" charset="0"/>
                <a:ea typeface="Gulim" pitchFamily="34" charset="-127"/>
              </a:rPr>
              <a:t>Idea</a:t>
            </a:r>
            <a:endParaRPr lang="en-US" dirty="0"/>
          </a:p>
        </p:txBody>
      </p:sp>
      <p:sp>
        <p:nvSpPr>
          <p:cNvPr id="3" name="Content Placeholder 2"/>
          <p:cNvSpPr>
            <a:spLocks noGrp="1"/>
          </p:cNvSpPr>
          <p:nvPr>
            <p:ph idx="1"/>
          </p:nvPr>
        </p:nvSpPr>
        <p:spPr>
          <a:xfrm>
            <a:off x="838200" y="1825625"/>
            <a:ext cx="6609522" cy="4351338"/>
          </a:xfrm>
        </p:spPr>
        <p:txBody>
          <a:bodyPr/>
          <a:lstStyle/>
          <a:p>
            <a:pPr marL="0" indent="0">
              <a:buNone/>
            </a:pPr>
            <a:r>
              <a:rPr lang="en-US" dirty="0" smtClean="0"/>
              <a:t>	</a:t>
            </a:r>
            <a:r>
              <a:rPr lang="en-US" sz="4000" dirty="0" smtClean="0"/>
              <a:t>S</a:t>
            </a:r>
            <a:r>
              <a:rPr lang="en-US" dirty="0" smtClean="0"/>
              <a:t>treet </a:t>
            </a:r>
            <a:r>
              <a:rPr lang="en-US" sz="4000" dirty="0" smtClean="0"/>
              <a:t>W</a:t>
            </a:r>
            <a:r>
              <a:rPr lang="en-US" dirty="0" smtClean="0"/>
              <a:t>ar, an augmented reality (AR) smartphone game, merged between the idea of online games in the strategy games (RPG Game) on the real map by using GPS system and make the user live like a warrior in the map of The real world.</a:t>
            </a:r>
            <a:endParaRPr lang="en-US" dirty="0"/>
          </a:p>
        </p:txBody>
      </p:sp>
      <p:grpSp>
        <p:nvGrpSpPr>
          <p:cNvPr id="6" name="Group 5"/>
          <p:cNvGrpSpPr/>
          <p:nvPr/>
        </p:nvGrpSpPr>
        <p:grpSpPr>
          <a:xfrm>
            <a:off x="4414631" y="420960"/>
            <a:ext cx="9144000" cy="5916526"/>
            <a:chOff x="4414631" y="420960"/>
            <a:chExt cx="9144000" cy="5916526"/>
          </a:xfrm>
        </p:grpSpPr>
        <p:sp>
          <p:nvSpPr>
            <p:cNvPr id="4" name="Title 1"/>
            <p:cNvSpPr txBox="1">
              <a:spLocks/>
            </p:cNvSpPr>
            <p:nvPr/>
          </p:nvSpPr>
          <p:spPr>
            <a:xfrm rot="21295205">
              <a:off x="4414631" y="3949886"/>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9600" dirty="0" smtClean="0">
                  <a:latin typeface="Brush Script MT" panose="03060802040406070304" pitchFamily="66" charset="0"/>
                </a:rPr>
                <a:t>Street War</a:t>
              </a:r>
              <a:endParaRPr lang="en-US" sz="9600"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7130" y="420960"/>
              <a:ext cx="4368800" cy="452095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871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
                                            <p:txEl>
                                              <p:pRg st="0" end="0"/>
                                            </p:txEl>
                                          </p:spTgt>
                                        </p:tgtEl>
                                        <p:attrNameLst>
                                          <p:attrName>ppt_w</p:attrName>
                                        </p:attrNameLst>
                                      </p:cBhvr>
                                      <p:tavLst>
                                        <p:tav tm="0">
                                          <p:val>
                                            <p:strVal val="ppt_w"/>
                                          </p:val>
                                        </p:tav>
                                        <p:tav tm="100000">
                                          <p:val>
                                            <p:fltVal val="0"/>
                                          </p:val>
                                        </p:tav>
                                      </p:tavLst>
                                    </p:anim>
                                    <p:anim calcmode="lin" valueType="num">
                                      <p:cBhvr>
                                        <p:cTn id="7" dur="1000"/>
                                        <p:tgtEl>
                                          <p:spTgt spid="3">
                                            <p:txEl>
                                              <p:pRg st="0" end="0"/>
                                            </p:txEl>
                                          </p:spTgt>
                                        </p:tgtEl>
                                        <p:attrNameLst>
                                          <p:attrName>ppt_h</p:attrName>
                                        </p:attrNameLst>
                                      </p:cBhvr>
                                      <p:tavLst>
                                        <p:tav tm="0">
                                          <p:val>
                                            <p:strVal val="ppt_h"/>
                                          </p:val>
                                        </p:tav>
                                        <p:tav tm="100000">
                                          <p:val>
                                            <p:fltVal val="0"/>
                                          </p:val>
                                        </p:tav>
                                      </p:tavLst>
                                    </p:anim>
                                    <p:anim calcmode="lin" valueType="num">
                                      <p:cBhvr>
                                        <p:cTn id="8"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9" dur="1000"/>
                                        <p:tgtEl>
                                          <p:spTgt spid="3">
                                            <p:txEl>
                                              <p:pRg st="0" end="0"/>
                                            </p:txEl>
                                          </p:spTgt>
                                        </p:tgtEl>
                                      </p:cBhvr>
                                    </p:animEffect>
                                    <p:set>
                                      <p:cBhvr>
                                        <p:cTn id="10" dur="1" fill="hold">
                                          <p:stCondLst>
                                            <p:cond delay="999"/>
                                          </p:stCondLst>
                                        </p:cTn>
                                        <p:tgtEl>
                                          <p:spTgt spid="3">
                                            <p:txEl>
                                              <p:pRg st="0" end="0"/>
                                            </p:txEl>
                                          </p:spTgt>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2"/>
                                        </p:tgtEl>
                                        <p:attrNameLst>
                                          <p:attrName>ppt_w</p:attrName>
                                        </p:attrNameLst>
                                      </p:cBhvr>
                                      <p:tavLst>
                                        <p:tav tm="0">
                                          <p:val>
                                            <p:strVal val="ppt_w"/>
                                          </p:val>
                                        </p:tav>
                                        <p:tav tm="100000">
                                          <p:val>
                                            <p:fltVal val="0"/>
                                          </p:val>
                                        </p:tav>
                                      </p:tavLst>
                                    </p:anim>
                                    <p:anim calcmode="lin" valueType="num">
                                      <p:cBhvr>
                                        <p:cTn id="13" dur="1000"/>
                                        <p:tgtEl>
                                          <p:spTgt spid="2"/>
                                        </p:tgtEl>
                                        <p:attrNameLst>
                                          <p:attrName>ppt_h</p:attrName>
                                        </p:attrNameLst>
                                      </p:cBhvr>
                                      <p:tavLst>
                                        <p:tav tm="0">
                                          <p:val>
                                            <p:strVal val="ppt_h"/>
                                          </p:val>
                                        </p:tav>
                                        <p:tav tm="100000">
                                          <p:val>
                                            <p:fltVal val="0"/>
                                          </p:val>
                                        </p:tav>
                                      </p:tavLst>
                                    </p:anim>
                                    <p:anim calcmode="lin" valueType="num">
                                      <p:cBhvr>
                                        <p:cTn id="14" dur="1000"/>
                                        <p:tgtEl>
                                          <p:spTgt spid="2"/>
                                        </p:tgtEl>
                                        <p:attrNameLst>
                                          <p:attrName>style.rotation</p:attrName>
                                        </p:attrNameLst>
                                      </p:cBhvr>
                                      <p:tavLst>
                                        <p:tav tm="0">
                                          <p:val>
                                            <p:fltVal val="0"/>
                                          </p:val>
                                        </p:tav>
                                        <p:tav tm="100000">
                                          <p:val>
                                            <p:fltVal val="90"/>
                                          </p:val>
                                        </p:tav>
                                      </p:tavLst>
                                    </p:anim>
                                    <p:animEffect transition="out" filter="fade">
                                      <p:cBhvr>
                                        <p:cTn id="15" dur="1000"/>
                                        <p:tgtEl>
                                          <p:spTgt spid="2"/>
                                        </p:tgtEl>
                                      </p:cBhvr>
                                    </p:animEffect>
                                    <p:set>
                                      <p:cBhvr>
                                        <p:cTn id="16" dur="1" fill="hold">
                                          <p:stCondLst>
                                            <p:cond delay="999"/>
                                          </p:stCondLst>
                                        </p:cTn>
                                        <p:tgtEl>
                                          <p:spTgt spid="2"/>
                                        </p:tgtEl>
                                        <p:attrNameLst>
                                          <p:attrName>style.visibility</p:attrName>
                                        </p:attrNameLst>
                                      </p:cBhvr>
                                      <p:to>
                                        <p:strVal val="hidden"/>
                                      </p:to>
                                    </p:set>
                                  </p:childTnLst>
                                </p:cTn>
                              </p:par>
                              <p:par>
                                <p:cTn id="17" presetID="31" presetClass="exit" presetSubtype="0" fill="hold" nodeType="withEffect">
                                  <p:stCondLst>
                                    <p:cond delay="0"/>
                                  </p:stCondLst>
                                  <p:childTnLst>
                                    <p:anim calcmode="lin" valueType="num">
                                      <p:cBhvr>
                                        <p:cTn id="18" dur="1000"/>
                                        <p:tgtEl>
                                          <p:spTgt spid="6"/>
                                        </p:tgtEl>
                                        <p:attrNameLst>
                                          <p:attrName>ppt_w</p:attrName>
                                        </p:attrNameLst>
                                      </p:cBhvr>
                                      <p:tavLst>
                                        <p:tav tm="0">
                                          <p:val>
                                            <p:strVal val="ppt_w"/>
                                          </p:val>
                                        </p:tav>
                                        <p:tav tm="100000">
                                          <p:val>
                                            <p:fltVal val="0"/>
                                          </p:val>
                                        </p:tav>
                                      </p:tavLst>
                                    </p:anim>
                                    <p:anim calcmode="lin" valueType="num">
                                      <p:cBhvr>
                                        <p:cTn id="19" dur="1000"/>
                                        <p:tgtEl>
                                          <p:spTgt spid="6"/>
                                        </p:tgtEl>
                                        <p:attrNameLst>
                                          <p:attrName>ppt_h</p:attrName>
                                        </p:attrNameLst>
                                      </p:cBhvr>
                                      <p:tavLst>
                                        <p:tav tm="0">
                                          <p:val>
                                            <p:strVal val="ppt_h"/>
                                          </p:val>
                                        </p:tav>
                                        <p:tav tm="100000">
                                          <p:val>
                                            <p:fltVal val="0"/>
                                          </p:val>
                                        </p:tav>
                                      </p:tavLst>
                                    </p:anim>
                                    <p:anim calcmode="lin" valueType="num">
                                      <p:cBhvr>
                                        <p:cTn id="20" dur="1000"/>
                                        <p:tgtEl>
                                          <p:spTgt spid="6"/>
                                        </p:tgtEl>
                                        <p:attrNameLst>
                                          <p:attrName>style.rotation</p:attrName>
                                        </p:attrNameLst>
                                      </p:cBhvr>
                                      <p:tavLst>
                                        <p:tav tm="0">
                                          <p:val>
                                            <p:fltVal val="0"/>
                                          </p:val>
                                        </p:tav>
                                        <p:tav tm="100000">
                                          <p:val>
                                            <p:fltVal val="90"/>
                                          </p:val>
                                        </p:tav>
                                      </p:tavLst>
                                    </p:anim>
                                    <p:animEffect transition="out" filter="fade">
                                      <p:cBhvr>
                                        <p:cTn id="21" dur="1000"/>
                                        <p:tgtEl>
                                          <p:spTgt spid="6"/>
                                        </p:tgtEl>
                                      </p:cBhvr>
                                    </p:animEffect>
                                    <p:set>
                                      <p:cBhvr>
                                        <p:cTn id="22"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955314" y="0"/>
            <a:ext cx="3998186" cy="2539264"/>
            <a:chOff x="4088619" y="420959"/>
            <a:chExt cx="9474481" cy="6017281"/>
          </a:xfrm>
        </p:grpSpPr>
        <p:sp>
          <p:nvSpPr>
            <p:cNvPr id="4"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5"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2050" name="Picture 2" descr="Image result for map for age of empire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488766"/>
            <a:ext cx="3791858" cy="3345977"/>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p:cNvSpPr/>
          <p:nvPr/>
        </p:nvSpPr>
        <p:spPr>
          <a:xfrm>
            <a:off x="5007429" y="3780615"/>
            <a:ext cx="1422400" cy="696946"/>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2052" name="Picture 4" descr="Image result for real earth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3516" y="2488766"/>
            <a:ext cx="3200626" cy="3200626"/>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838200" y="365125"/>
            <a:ext cx="10515600" cy="1325563"/>
          </a:xfrm>
        </p:spPr>
        <p:txBody>
          <a:bodyPr/>
          <a:lstStyle/>
          <a:p>
            <a:r>
              <a:rPr lang="en-US" sz="6000" dirty="0" smtClean="0">
                <a:latin typeface="Impact" pitchFamily="34" charset="0"/>
                <a:ea typeface="Gulim" pitchFamily="34" charset="-127"/>
              </a:rPr>
              <a:t>Idea </a:t>
            </a:r>
            <a:r>
              <a:rPr lang="en-US" dirty="0" smtClean="0">
                <a:latin typeface="Gill Sans MT" panose="020B0502020104020203" pitchFamily="34" charset="0"/>
                <a:ea typeface="Gulim" pitchFamily="34" charset="-127"/>
              </a:rPr>
              <a:t>(count..)</a:t>
            </a:r>
            <a:endParaRPr lang="en-US" sz="3200" dirty="0">
              <a:latin typeface="Gill Sans MT" panose="020B0502020104020203" pitchFamily="34" charset="0"/>
            </a:endParaRPr>
          </a:p>
        </p:txBody>
      </p:sp>
    </p:spTree>
    <p:extLst>
      <p:ext uri="{BB962C8B-B14F-4D97-AF65-F5344CB8AC3E}">
        <p14:creationId xmlns:p14="http://schemas.microsoft.com/office/powerpoint/2010/main" val="84596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dirty="0" smtClean="0">
                <a:latin typeface="Impact" pitchFamily="34" charset="0"/>
                <a:ea typeface="Gulim" pitchFamily="34" charset="-127"/>
              </a:rPr>
              <a:t>Idea </a:t>
            </a:r>
            <a:r>
              <a:rPr lang="en-US" dirty="0" smtClean="0">
                <a:latin typeface="Gill Sans MT" panose="020B0502020104020203" pitchFamily="34" charset="0"/>
                <a:ea typeface="Gulim" pitchFamily="34" charset="-127"/>
              </a:rPr>
              <a:t>(count..)</a:t>
            </a:r>
            <a:endParaRPr lang="en-US" sz="3200" dirty="0">
              <a:latin typeface="Gill Sans MT" panose="020B0502020104020203" pitchFamily="34" charset="0"/>
            </a:endParaRPr>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6146" name="Picture 2" descr="Image result for game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8945" y="2714224"/>
            <a:ext cx="2786743" cy="2786743"/>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p:nvSpPr>
        <p:spPr>
          <a:xfrm>
            <a:off x="5007429" y="3780615"/>
            <a:ext cx="1422400" cy="696946"/>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6148" name="Picture 4" descr="Image result for man with phone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4719" y="2494296"/>
            <a:ext cx="3122732" cy="3122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676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New Technology.</a:t>
            </a:r>
          </a:p>
          <a:p>
            <a:endParaRPr lang="en-US" dirty="0" smtClean="0"/>
          </a:p>
          <a:p>
            <a:endParaRPr lang="en-US" dirty="0"/>
          </a:p>
        </p:txBody>
      </p:sp>
      <p:sp>
        <p:nvSpPr>
          <p:cNvPr id="8"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Why this Idea? </a:t>
            </a:r>
            <a:r>
              <a:rPr lang="en-US" dirty="0" smtClean="0">
                <a:latin typeface="Gill Sans MT" panose="020B0502020104020203" pitchFamily="34" charset="0"/>
                <a:ea typeface="Gulim" pitchFamily="34" charset="-127"/>
              </a:rPr>
              <a:t>(count..)</a:t>
            </a:r>
            <a:endParaRPr lang="en-US" dirty="0"/>
          </a:p>
        </p:txBody>
      </p:sp>
      <p:grpSp>
        <p:nvGrpSpPr>
          <p:cNvPr id="9" name="Group 8"/>
          <p:cNvGrpSpPr/>
          <p:nvPr/>
        </p:nvGrpSpPr>
        <p:grpSpPr>
          <a:xfrm>
            <a:off x="8955314" y="0"/>
            <a:ext cx="3998186" cy="2539264"/>
            <a:chOff x="4088619" y="420959"/>
            <a:chExt cx="9474481" cy="6017281"/>
          </a:xfrm>
        </p:grpSpPr>
        <p:sp>
          <p:nvSpPr>
            <p:cNvPr id="10"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11"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10242" name="Picture 2" descr="Image result for A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5043" y="3439204"/>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google map api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0059" y="3247575"/>
            <a:ext cx="1973714" cy="202042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023054" y="5286040"/>
            <a:ext cx="3352777" cy="584775"/>
          </a:xfrm>
          <a:prstGeom prst="rect">
            <a:avLst/>
          </a:prstGeom>
          <a:noFill/>
        </p:spPr>
        <p:txBody>
          <a:bodyPr wrap="none" lIns="91440" tIns="45720" rIns="91440" bIns="45720">
            <a:spAutoFit/>
          </a:bodyPr>
          <a:lstStyle/>
          <a:p>
            <a:pPr algn="ctr"/>
            <a:r>
              <a:rPr lang="en-US" sz="3200" dirty="0"/>
              <a:t>A</a:t>
            </a:r>
            <a:r>
              <a:rPr lang="en-US" sz="3200" dirty="0" smtClean="0"/>
              <a:t>ugmented </a:t>
            </a:r>
            <a:r>
              <a:rPr lang="en-US" sz="3200" dirty="0"/>
              <a:t>R</a:t>
            </a:r>
            <a:r>
              <a:rPr lang="en-US" sz="3200" dirty="0" smtClean="0"/>
              <a:t>eality</a:t>
            </a:r>
            <a:endParaRPr lang="en-US" sz="3200" b="0" cap="none" spc="0" dirty="0">
              <a:ln w="0"/>
              <a:solidFill>
                <a:schemeClr val="tx1"/>
              </a:solidFill>
              <a:effectLst>
                <a:outerShdw blurRad="38100" dist="19050" dir="2700000" algn="tl" rotWithShape="0">
                  <a:schemeClr val="dk1">
                    <a:alpha val="40000"/>
                  </a:schemeClr>
                </a:outerShdw>
              </a:effectLst>
            </a:endParaRPr>
          </a:p>
        </p:txBody>
      </p:sp>
      <p:sp>
        <p:nvSpPr>
          <p:cNvPr id="15" name="Rectangle 14"/>
          <p:cNvSpPr/>
          <p:nvPr/>
        </p:nvSpPr>
        <p:spPr>
          <a:xfrm>
            <a:off x="5980467" y="5268004"/>
            <a:ext cx="2872902" cy="584775"/>
          </a:xfrm>
          <a:prstGeom prst="rect">
            <a:avLst/>
          </a:prstGeom>
          <a:noFill/>
        </p:spPr>
        <p:txBody>
          <a:bodyPr wrap="none" lIns="91440" tIns="45720" rIns="91440" bIns="45720">
            <a:spAutoFit/>
          </a:bodyPr>
          <a:lstStyle/>
          <a:p>
            <a:pPr algn="ctr"/>
            <a:r>
              <a:rPr lang="en-US" sz="3200" dirty="0" smtClean="0"/>
              <a:t>Google Map API</a:t>
            </a:r>
            <a:endParaRPr lang="en-US" sz="3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61552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Multiplayer.</a:t>
            </a:r>
          </a:p>
          <a:p>
            <a:endParaRPr lang="en-US" dirty="0"/>
          </a:p>
        </p:txBody>
      </p:sp>
      <p:sp>
        <p:nvSpPr>
          <p:cNvPr id="4"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Why this Idea? </a:t>
            </a:r>
            <a:r>
              <a:rPr lang="en-US" dirty="0" smtClean="0">
                <a:latin typeface="Gill Sans MT" panose="020B0502020104020203" pitchFamily="34" charset="0"/>
                <a:ea typeface="Gulim" pitchFamily="34" charset="-127"/>
              </a:rPr>
              <a:t>(count..)</a:t>
            </a:r>
            <a:endParaRPr lang="en-US" dirty="0"/>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9218" name="Picture 2" descr="Image result for multiplayer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623" y="2055813"/>
            <a:ext cx="8600519" cy="4259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12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Pokémon Go.</a:t>
            </a:r>
            <a:br>
              <a:rPr lang="en-US" dirty="0" smtClean="0"/>
            </a:br>
            <a:endParaRPr lang="en-US" dirty="0" smtClean="0"/>
          </a:p>
          <a:p>
            <a:endParaRPr lang="en-US" dirty="0"/>
          </a:p>
        </p:txBody>
      </p:sp>
      <p:sp>
        <p:nvSpPr>
          <p:cNvPr id="4" name="Title 1"/>
          <p:cNvSpPr>
            <a:spLocks noGrp="1"/>
          </p:cNvSpPr>
          <p:nvPr>
            <p:ph type="title"/>
          </p:nvPr>
        </p:nvSpPr>
        <p:spPr>
          <a:xfrm>
            <a:off x="838200" y="365125"/>
            <a:ext cx="10515600" cy="1325563"/>
          </a:xfrm>
        </p:spPr>
        <p:txBody>
          <a:bodyPr/>
          <a:lstStyle/>
          <a:p>
            <a:r>
              <a:rPr lang="en-US" sz="6000" dirty="0" smtClean="0">
                <a:latin typeface="Impact" pitchFamily="34" charset="0"/>
              </a:rPr>
              <a:t>Why this Idea?</a:t>
            </a:r>
            <a:endParaRPr lang="en-US" dirty="0"/>
          </a:p>
        </p:txBody>
      </p:sp>
      <p:grpSp>
        <p:nvGrpSpPr>
          <p:cNvPr id="5" name="Group 4"/>
          <p:cNvGrpSpPr/>
          <p:nvPr/>
        </p:nvGrpSpPr>
        <p:grpSpPr>
          <a:xfrm>
            <a:off x="8955314" y="0"/>
            <a:ext cx="3998186" cy="2539264"/>
            <a:chOff x="4088619" y="420959"/>
            <a:chExt cx="9474481" cy="6017281"/>
          </a:xfrm>
        </p:grpSpPr>
        <p:sp>
          <p:nvSpPr>
            <p:cNvPr id="6"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7" name="Picture 2" descr="logo street w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7170"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389" y="3629147"/>
            <a:ext cx="2674711" cy="1612851"/>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p:nvSpPr>
        <p:spPr>
          <a:xfrm>
            <a:off x="3213100" y="4214894"/>
            <a:ext cx="1422400" cy="696946"/>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172" name="Picture 4"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500" y="2803598"/>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a:xfrm>
            <a:off x="7073900" y="4214894"/>
            <a:ext cx="1422400" cy="696946"/>
          </a:xfrm>
          <a:prstGeom prst="right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174" name="Picture 6"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6300" y="2776175"/>
            <a:ext cx="28575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453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Merged ideas to creative new one.</a:t>
            </a:r>
          </a:p>
          <a:p>
            <a:endParaRPr lang="en-US" dirty="0" smtClean="0"/>
          </a:p>
          <a:p>
            <a:endParaRPr lang="en-US" dirty="0"/>
          </a:p>
        </p:txBody>
      </p:sp>
      <p:pic>
        <p:nvPicPr>
          <p:cNvPr id="8194" name="Picture 2" descr="Image result for new idea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1075" y="3432854"/>
            <a:ext cx="2752725" cy="161925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838200" y="365125"/>
            <a:ext cx="10515600" cy="1325563"/>
          </a:xfrm>
        </p:spPr>
        <p:txBody>
          <a:bodyPr>
            <a:normAutofit/>
          </a:bodyPr>
          <a:lstStyle/>
          <a:p>
            <a:r>
              <a:rPr lang="en-US" sz="6000" dirty="0" smtClean="0">
                <a:latin typeface="Impact" pitchFamily="34" charset="0"/>
              </a:rPr>
              <a:t>Why this Idea? </a:t>
            </a:r>
            <a:r>
              <a:rPr lang="en-US" dirty="0" smtClean="0">
                <a:latin typeface="Gill Sans MT" panose="020B0502020104020203" pitchFamily="34" charset="0"/>
                <a:ea typeface="Gulim" pitchFamily="34" charset="-127"/>
              </a:rPr>
              <a:t>(count..)</a:t>
            </a:r>
            <a:endParaRPr lang="en-US" dirty="0"/>
          </a:p>
        </p:txBody>
      </p:sp>
      <p:pic>
        <p:nvPicPr>
          <p:cNvPr id="8196"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3460" y="2466407"/>
            <a:ext cx="1447800" cy="1447801"/>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8955314" y="0"/>
            <a:ext cx="3998186" cy="2539264"/>
            <a:chOff x="4088619" y="420959"/>
            <a:chExt cx="9474481" cy="6017281"/>
          </a:xfrm>
        </p:grpSpPr>
        <p:sp>
          <p:nvSpPr>
            <p:cNvPr id="8" name="Title 1"/>
            <p:cNvSpPr txBox="1">
              <a:spLocks/>
            </p:cNvSpPr>
            <p:nvPr/>
          </p:nvSpPr>
          <p:spPr>
            <a:xfrm rot="21295205">
              <a:off x="4088619" y="3964348"/>
              <a:ext cx="9474481" cy="24738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latin typeface="Brush Script MT" panose="03060802040406070304" pitchFamily="66" charset="0"/>
                </a:rPr>
                <a:t>Street War</a:t>
              </a:r>
              <a:endParaRPr lang="en-US" dirty="0">
                <a:latin typeface="Brush Script MT" panose="03060802040406070304" pitchFamily="66" charset="0"/>
              </a:endParaRPr>
            </a:p>
          </p:txBody>
        </p:sp>
        <p:pic>
          <p:nvPicPr>
            <p:cNvPr id="9" name="Picture 2" descr="logo street wa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9234" y="420959"/>
              <a:ext cx="4526696" cy="4684345"/>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3460" y="4729162"/>
            <a:ext cx="1447800" cy="144780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urved Connector 5"/>
          <p:cNvCxnSpPr/>
          <p:nvPr/>
        </p:nvCxnSpPr>
        <p:spPr>
          <a:xfrm>
            <a:off x="3182028" y="3431492"/>
            <a:ext cx="1749426" cy="810987"/>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5" name="Curved Connector 14"/>
          <p:cNvCxnSpPr/>
          <p:nvPr/>
        </p:nvCxnSpPr>
        <p:spPr>
          <a:xfrm flipV="1">
            <a:off x="3182028" y="4513943"/>
            <a:ext cx="1749426" cy="89988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pic>
        <p:nvPicPr>
          <p:cNvPr id="8198" name="Picture 6"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8697" y="3572638"/>
            <a:ext cx="1634940" cy="1634940"/>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a:stCxn id="8198" idx="3"/>
          </p:cNvCxnSpPr>
          <p:nvPr/>
        </p:nvCxnSpPr>
        <p:spPr>
          <a:xfrm>
            <a:off x="6623637" y="4390108"/>
            <a:ext cx="159144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20900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4431</TotalTime>
  <Words>187</Words>
  <Application>Microsoft Office PowerPoint</Application>
  <PresentationFormat>Widescreen</PresentationFormat>
  <Paragraphs>109</Paragraphs>
  <Slides>24</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Axure Handwriting</vt:lpstr>
      <vt:lpstr>Brush Script MT</vt:lpstr>
      <vt:lpstr>Calibri</vt:lpstr>
      <vt:lpstr>Calibri Light</vt:lpstr>
      <vt:lpstr>Gill Sans MT</vt:lpstr>
      <vt:lpstr>Gulim</vt:lpstr>
      <vt:lpstr>Impact</vt:lpstr>
      <vt:lpstr>Times New Roman</vt:lpstr>
      <vt:lpstr>Office Theme</vt:lpstr>
      <vt:lpstr>Street War</vt:lpstr>
      <vt:lpstr>PowerPoint Presentation</vt:lpstr>
      <vt:lpstr>Idea</vt:lpstr>
      <vt:lpstr>Idea (count..)</vt:lpstr>
      <vt:lpstr>PowerPoint Presentation</vt:lpstr>
      <vt:lpstr>Why this Idea? (count..)</vt:lpstr>
      <vt:lpstr>Why this Idea? (count..)</vt:lpstr>
      <vt:lpstr>Why this Idea?</vt:lpstr>
      <vt:lpstr>Why this Idea? (count..)</vt:lpstr>
      <vt:lpstr>Similar Games</vt:lpstr>
      <vt:lpstr>Similar Games (count..)</vt:lpstr>
      <vt:lpstr>Similar Games (count..)</vt:lpstr>
      <vt:lpstr>Similar Games (count..)</vt:lpstr>
      <vt:lpstr>PowerPoint Presentation</vt:lpstr>
      <vt:lpstr>Our Features</vt:lpstr>
      <vt:lpstr>Technology</vt:lpstr>
      <vt:lpstr>Technology</vt:lpstr>
      <vt:lpstr>PowerPoint Presentation</vt:lpstr>
      <vt:lpstr>PowerPoint Presentation</vt:lpstr>
      <vt:lpstr>PowerPoint Presentation</vt:lpstr>
      <vt:lpstr>ptiuuih</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Street War</dc:title>
  <dc:creator>احمد عبده</dc:creator>
  <cp:lastModifiedBy>احمد عبده</cp:lastModifiedBy>
  <cp:revision>41</cp:revision>
  <dcterms:created xsi:type="dcterms:W3CDTF">2017-05-20T15:28:03Z</dcterms:created>
  <dcterms:modified xsi:type="dcterms:W3CDTF">2017-05-23T17:19:53Z</dcterms:modified>
</cp:coreProperties>
</file>