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0" r:id="rId6"/>
    <p:sldId id="272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3" r:id="rId18"/>
    <p:sldId id="27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2A5F7-2731-4E45-A7D2-F84FCF994532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EF80-C2C4-4389-8B92-E36158FD26B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795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2A5F7-2731-4E45-A7D2-F84FCF994532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EF80-C2C4-4389-8B92-E36158FD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62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2A5F7-2731-4E45-A7D2-F84FCF994532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EF80-C2C4-4389-8B92-E36158FD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2A5F7-2731-4E45-A7D2-F84FCF994532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EF80-C2C4-4389-8B92-E36158FD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871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2A5F7-2731-4E45-A7D2-F84FCF994532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EF80-C2C4-4389-8B92-E36158FD26B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6506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2A5F7-2731-4E45-A7D2-F84FCF994532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EF80-C2C4-4389-8B92-E36158FD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34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2A5F7-2731-4E45-A7D2-F84FCF994532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EF80-C2C4-4389-8B92-E36158FD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891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2A5F7-2731-4E45-A7D2-F84FCF994532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EF80-C2C4-4389-8B92-E36158FD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13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2A5F7-2731-4E45-A7D2-F84FCF994532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EF80-C2C4-4389-8B92-E36158FD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511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4D2A5F7-2731-4E45-A7D2-F84FCF994532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ACEF80-C2C4-4389-8B92-E36158FD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85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2A5F7-2731-4E45-A7D2-F84FCF994532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EF80-C2C4-4389-8B92-E36158FD2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346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4D2A5F7-2731-4E45-A7D2-F84FCF994532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9ACEF80-C2C4-4389-8B92-E36158FD26B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927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44319"/>
          </a:xfrm>
        </p:spPr>
        <p:txBody>
          <a:bodyPr/>
          <a:lstStyle/>
          <a:p>
            <a:r>
              <a:rPr lang="en-US" dirty="0" smtClean="0"/>
              <a:t>Line Maze Solver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By : </a:t>
            </a:r>
            <a:r>
              <a:rPr lang="en-US" b="1" dirty="0" err="1" smtClean="0">
                <a:solidFill>
                  <a:schemeClr val="tx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Loay</a:t>
            </a:r>
            <a:r>
              <a:rPr lang="en-US" b="1" dirty="0" smtClean="0">
                <a:solidFill>
                  <a:schemeClr val="tx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Zawyani</a:t>
            </a:r>
            <a:r>
              <a:rPr lang="en-US" b="1" dirty="0" smtClean="0">
                <a:solidFill>
                  <a:schemeClr val="tx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&amp; </a:t>
            </a:r>
            <a:r>
              <a:rPr lang="en-US" b="1" dirty="0" err="1" smtClean="0">
                <a:solidFill>
                  <a:schemeClr val="tx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Alaa</a:t>
            </a:r>
            <a:r>
              <a:rPr lang="en-US" b="1" dirty="0" smtClean="0">
                <a:solidFill>
                  <a:schemeClr val="tx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Batta</a:t>
            </a:r>
            <a:r>
              <a:rPr lang="en-US" b="1" dirty="0" smtClean="0">
                <a:solidFill>
                  <a:schemeClr val="tx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	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Supervisor : Eng. </a:t>
            </a:r>
            <a:r>
              <a:rPr lang="en-US" b="1" dirty="0" err="1" smtClean="0">
                <a:solidFill>
                  <a:schemeClr val="tx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Muhannad</a:t>
            </a:r>
            <a:r>
              <a:rPr lang="en-US" b="1" dirty="0" smtClean="0">
                <a:solidFill>
                  <a:schemeClr val="tx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Al </a:t>
            </a:r>
            <a:r>
              <a:rPr lang="en-US" b="1" dirty="0" err="1" smtClean="0">
                <a:solidFill>
                  <a:schemeClr val="tx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Jabi</a:t>
            </a:r>
            <a:r>
              <a:rPr lang="en-US" b="1" dirty="0" smtClean="0">
                <a:solidFill>
                  <a:schemeClr val="tx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endParaRPr lang="en-US" b="1" dirty="0">
              <a:solidFill>
                <a:schemeClr val="tx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074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1) there is only one possible </a:t>
            </a:r>
            <a:r>
              <a:rPr lang="en-US" dirty="0" smtClean="0">
                <a:solidFill>
                  <a:schemeClr val="tx1"/>
                </a:solidFill>
              </a:rPr>
              <a:t>action (Not Intersection)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2)there is many possible actions (Intersection ) all other situations 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834" y="1737360"/>
            <a:ext cx="2048461" cy="1152686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295" y="1737360"/>
            <a:ext cx="1223493" cy="115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75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 Situation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Conflict Situations when the sensors give the same values for different situations.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1)Right situation or Straight And Right Situation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Sensors will give for both situation the values (00111)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2) Left situation or Straight and left situation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Sensors will give for both situation the values (11100)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3) T intersection, Four Way intersection and End of maze 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 ALL of </a:t>
            </a:r>
            <a:r>
              <a:rPr lang="en-US" dirty="0" smtClean="0">
                <a:solidFill>
                  <a:schemeClr val="tx1"/>
                </a:solidFill>
              </a:rPr>
              <a:t>these intersection </a:t>
            </a:r>
            <a:r>
              <a:rPr lang="en-US" dirty="0">
                <a:solidFill>
                  <a:schemeClr val="tx1"/>
                </a:solidFill>
              </a:rPr>
              <a:t>types will present an initial pattern of “11111” to the robot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366" y="4511109"/>
            <a:ext cx="4145114" cy="13579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975" y="2125014"/>
            <a:ext cx="2792985" cy="911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975" y="3144613"/>
            <a:ext cx="2792985" cy="80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1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One Step Forward Solution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By moving the robot one step forward when the conflict situation occurs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values will change from 00111 to 0000 if its right only </a:t>
            </a:r>
          </a:p>
          <a:p>
            <a:r>
              <a:rPr lang="en-US" dirty="0">
                <a:solidFill>
                  <a:schemeClr val="tx1"/>
                </a:solidFill>
              </a:rPr>
              <a:t>And it will change to 00100 when its straight or right </a:t>
            </a:r>
            <a:r>
              <a:rPr lang="en-US" dirty="0" smtClean="0">
                <a:solidFill>
                  <a:schemeClr val="tx1"/>
                </a:solidFill>
              </a:rPr>
              <a:t>situation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values will change from 11100 to 00000 if its left only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And it will change to 00100 if its left and straight situation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value for T intersection will be 00000, for Four way situation it will be 00100 and for end of the maze the value will be 11111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940" y="2592093"/>
            <a:ext cx="4523060" cy="150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15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Analyzing Path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During Maze Solving, the robot analyzing every path it takes to find the correct path to the maze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By following this procedures.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118" y="2924104"/>
            <a:ext cx="2981199" cy="1969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39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R L R L </a:t>
            </a:r>
            <a:r>
              <a:rPr lang="en-US" sz="3600" b="1" dirty="0" err="1" smtClean="0">
                <a:solidFill>
                  <a:schemeClr val="tx1"/>
                </a:solidFill>
              </a:rPr>
              <a:t>L</a:t>
            </a:r>
            <a:r>
              <a:rPr lang="en-US" sz="3600" b="1" dirty="0" smtClean="0">
                <a:solidFill>
                  <a:schemeClr val="tx1"/>
                </a:solidFill>
              </a:rPr>
              <a:t> S </a:t>
            </a:r>
            <a:r>
              <a:rPr lang="en-US" sz="3600" b="1" dirty="0" smtClean="0">
                <a:solidFill>
                  <a:srgbClr val="FF0000"/>
                </a:solidFill>
              </a:rPr>
              <a:t>L B R </a:t>
            </a:r>
            <a:r>
              <a:rPr lang="en-US" sz="3600" b="1" dirty="0" smtClean="0">
                <a:solidFill>
                  <a:schemeClr val="tx1"/>
                </a:solidFill>
              </a:rPr>
              <a:t>L </a:t>
            </a:r>
            <a:r>
              <a:rPr lang="en-US" sz="3600" b="1" dirty="0" err="1" smtClean="0">
                <a:solidFill>
                  <a:schemeClr val="tx1"/>
                </a:solidFill>
              </a:rPr>
              <a:t>L</a:t>
            </a:r>
            <a:r>
              <a:rPr lang="en-US" sz="3600" b="1" dirty="0" smtClean="0">
                <a:solidFill>
                  <a:schemeClr val="tx1"/>
                </a:solidFill>
              </a:rPr>
              <a:t> B S L </a:t>
            </a:r>
            <a:r>
              <a:rPr lang="en-US" sz="3600" b="1" dirty="0" err="1" smtClean="0">
                <a:solidFill>
                  <a:schemeClr val="tx1"/>
                </a:solidFill>
              </a:rPr>
              <a:t>L</a:t>
            </a:r>
            <a:r>
              <a:rPr lang="en-US" sz="3600" b="1" dirty="0" smtClean="0">
                <a:solidFill>
                  <a:schemeClr val="tx1"/>
                </a:solidFill>
              </a:rPr>
              <a:t> S R </a:t>
            </a:r>
          </a:p>
          <a:p>
            <a:r>
              <a:rPr lang="en-US" sz="3600" b="1" dirty="0">
                <a:solidFill>
                  <a:schemeClr val="tx1"/>
                </a:solidFill>
              </a:rPr>
              <a:t>R L </a:t>
            </a:r>
            <a:r>
              <a:rPr lang="en-US" sz="3600" b="1" dirty="0" smtClean="0">
                <a:solidFill>
                  <a:schemeClr val="tx1"/>
                </a:solidFill>
              </a:rPr>
              <a:t>R L </a:t>
            </a:r>
            <a:r>
              <a:rPr lang="en-US" sz="3600" b="1" dirty="0" err="1" smtClean="0">
                <a:solidFill>
                  <a:schemeClr val="tx1"/>
                </a:solidFill>
              </a:rPr>
              <a:t>L</a:t>
            </a:r>
            <a:r>
              <a:rPr lang="en-US" sz="3600" b="1" dirty="0" smtClean="0">
                <a:solidFill>
                  <a:schemeClr val="tx1"/>
                </a:solidFill>
              </a:rPr>
              <a:t> S</a:t>
            </a:r>
            <a:r>
              <a:rPr lang="en-US" sz="3600" b="1" dirty="0" smtClean="0">
                <a:solidFill>
                  <a:srgbClr val="FF0000"/>
                </a:solidFill>
              </a:rPr>
              <a:t> B </a:t>
            </a:r>
            <a:r>
              <a:rPr lang="en-US" sz="3600" b="1" dirty="0" smtClean="0">
                <a:solidFill>
                  <a:schemeClr val="tx1"/>
                </a:solidFill>
              </a:rPr>
              <a:t>L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L</a:t>
            </a:r>
            <a:r>
              <a:rPr lang="en-US" sz="3600" b="1" dirty="0" smtClean="0">
                <a:solidFill>
                  <a:schemeClr val="tx1"/>
                </a:solidFill>
              </a:rPr>
              <a:t> B S L </a:t>
            </a:r>
            <a:r>
              <a:rPr lang="en-US" sz="3600" b="1" dirty="0" err="1" smtClean="0">
                <a:solidFill>
                  <a:schemeClr val="tx1"/>
                </a:solidFill>
              </a:rPr>
              <a:t>L</a:t>
            </a:r>
            <a:r>
              <a:rPr lang="en-US" sz="3600" b="1" dirty="0" smtClean="0">
                <a:solidFill>
                  <a:schemeClr val="tx1"/>
                </a:solidFill>
              </a:rPr>
              <a:t> S R </a:t>
            </a:r>
          </a:p>
          <a:p>
            <a:r>
              <a:rPr lang="en-US" sz="3600" b="1" dirty="0">
                <a:solidFill>
                  <a:schemeClr val="tx1"/>
                </a:solidFill>
              </a:rPr>
              <a:t>R L R </a:t>
            </a:r>
            <a:r>
              <a:rPr lang="en-US" sz="3600" b="1" dirty="0" smtClean="0">
                <a:solidFill>
                  <a:schemeClr val="tx1"/>
                </a:solidFill>
              </a:rPr>
              <a:t>L </a:t>
            </a:r>
            <a:r>
              <a:rPr lang="en-US" sz="3600" b="1" dirty="0" err="1" smtClean="0">
                <a:solidFill>
                  <a:schemeClr val="tx1"/>
                </a:solidFill>
              </a:rPr>
              <a:t>L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</a:rPr>
              <a:t>S B L </a:t>
            </a:r>
            <a:r>
              <a:rPr lang="en-US" sz="3600" b="1" dirty="0" err="1">
                <a:solidFill>
                  <a:schemeClr val="tx1"/>
                </a:solidFill>
              </a:rPr>
              <a:t>L</a:t>
            </a:r>
            <a:r>
              <a:rPr lang="en-US" sz="3600" b="1" dirty="0">
                <a:solidFill>
                  <a:schemeClr val="tx1"/>
                </a:solidFill>
              </a:rPr>
              <a:t> B S L </a:t>
            </a:r>
            <a:r>
              <a:rPr lang="en-US" sz="3600" b="1" dirty="0" err="1">
                <a:solidFill>
                  <a:schemeClr val="tx1"/>
                </a:solidFill>
              </a:rPr>
              <a:t>L</a:t>
            </a:r>
            <a:r>
              <a:rPr lang="en-US" sz="3600" b="1" dirty="0">
                <a:solidFill>
                  <a:schemeClr val="tx1"/>
                </a:solidFill>
              </a:rPr>
              <a:t> S R </a:t>
            </a:r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3600" b="1" dirty="0" smtClean="0">
                <a:solidFill>
                  <a:schemeClr val="tx1"/>
                </a:solidFill>
              </a:rPr>
              <a:t>R L R L </a:t>
            </a:r>
            <a:r>
              <a:rPr lang="en-US" sz="3600" b="1" dirty="0" err="1" smtClean="0">
                <a:solidFill>
                  <a:schemeClr val="tx1"/>
                </a:solidFill>
              </a:rPr>
              <a:t>L</a:t>
            </a:r>
            <a:r>
              <a:rPr lang="en-US" sz="3600" b="1" dirty="0" smtClean="0">
                <a:solidFill>
                  <a:schemeClr val="tx1"/>
                </a:solidFill>
              </a:rPr>
              <a:t> R L </a:t>
            </a:r>
            <a:r>
              <a:rPr lang="en-US" sz="3600" b="1" dirty="0" smtClean="0">
                <a:solidFill>
                  <a:srgbClr val="FF0000"/>
                </a:solidFill>
              </a:rPr>
              <a:t>B</a:t>
            </a:r>
            <a:r>
              <a:rPr lang="en-US" sz="3600" b="1" dirty="0" smtClean="0">
                <a:solidFill>
                  <a:schemeClr val="tx1"/>
                </a:solidFill>
              </a:rPr>
              <a:t> S L </a:t>
            </a:r>
            <a:r>
              <a:rPr lang="en-US" sz="3600" b="1" dirty="0" err="1" smtClean="0">
                <a:solidFill>
                  <a:schemeClr val="tx1"/>
                </a:solidFill>
              </a:rPr>
              <a:t>L</a:t>
            </a:r>
            <a:r>
              <a:rPr lang="en-US" sz="3600" b="1" dirty="0" smtClean="0">
                <a:solidFill>
                  <a:schemeClr val="tx1"/>
                </a:solidFill>
              </a:rPr>
              <a:t> S R</a:t>
            </a:r>
          </a:p>
          <a:p>
            <a:r>
              <a:rPr lang="en-US" sz="3600" b="1" dirty="0" smtClean="0">
                <a:solidFill>
                  <a:schemeClr val="tx1"/>
                </a:solidFill>
              </a:rPr>
              <a:t>R L R L </a:t>
            </a:r>
            <a:r>
              <a:rPr lang="en-US" sz="3600" b="1" dirty="0" err="1" smtClean="0">
                <a:solidFill>
                  <a:schemeClr val="tx1"/>
                </a:solidFill>
              </a:rPr>
              <a:t>L</a:t>
            </a:r>
            <a:r>
              <a:rPr lang="en-US" sz="3600" b="1" dirty="0" smtClean="0">
                <a:solidFill>
                  <a:schemeClr val="tx1"/>
                </a:solidFill>
              </a:rPr>
              <a:t> R </a:t>
            </a:r>
            <a:r>
              <a:rPr lang="en-US" sz="3600" b="1" dirty="0" smtClean="0">
                <a:solidFill>
                  <a:srgbClr val="FF0000"/>
                </a:solidFill>
              </a:rPr>
              <a:t>L B S </a:t>
            </a:r>
            <a:r>
              <a:rPr lang="en-US" sz="3600" b="1" dirty="0" smtClean="0">
                <a:solidFill>
                  <a:schemeClr val="tx1"/>
                </a:solidFill>
              </a:rPr>
              <a:t>L </a:t>
            </a:r>
            <a:r>
              <a:rPr lang="en-US" sz="3600" b="1" dirty="0" err="1" smtClean="0">
                <a:solidFill>
                  <a:schemeClr val="tx1"/>
                </a:solidFill>
              </a:rPr>
              <a:t>L</a:t>
            </a:r>
            <a:r>
              <a:rPr lang="en-US" sz="3600" b="1" dirty="0" smtClean="0">
                <a:solidFill>
                  <a:schemeClr val="tx1"/>
                </a:solidFill>
              </a:rPr>
              <a:t> S R </a:t>
            </a:r>
          </a:p>
          <a:p>
            <a:r>
              <a:rPr lang="en-US" sz="3600" b="1" dirty="0">
                <a:solidFill>
                  <a:schemeClr val="tx1"/>
                </a:solidFill>
              </a:rPr>
              <a:t>R L R L </a:t>
            </a:r>
            <a:r>
              <a:rPr lang="en-US" sz="3600" b="1" dirty="0" err="1" smtClean="0">
                <a:solidFill>
                  <a:schemeClr val="tx1"/>
                </a:solidFill>
              </a:rPr>
              <a:t>L</a:t>
            </a:r>
            <a:r>
              <a:rPr lang="en-US" sz="3600" b="1" dirty="0" smtClean="0">
                <a:solidFill>
                  <a:schemeClr val="tx1"/>
                </a:solidFill>
              </a:rPr>
              <a:t> R </a:t>
            </a:r>
            <a:r>
              <a:rPr lang="en-US" sz="3600" b="1" dirty="0" err="1" smtClean="0">
                <a:solidFill>
                  <a:schemeClr val="tx1"/>
                </a:solidFill>
              </a:rPr>
              <a:t>R</a:t>
            </a:r>
            <a:r>
              <a:rPr lang="en-US" sz="3600" b="1" dirty="0" smtClean="0">
                <a:solidFill>
                  <a:schemeClr val="tx1"/>
                </a:solidFill>
              </a:rPr>
              <a:t> L </a:t>
            </a:r>
            <a:r>
              <a:rPr lang="en-US" sz="3600" b="1" dirty="0" err="1">
                <a:solidFill>
                  <a:schemeClr val="tx1"/>
                </a:solidFill>
              </a:rPr>
              <a:t>L</a:t>
            </a:r>
            <a:r>
              <a:rPr lang="en-US" sz="3600" b="1" dirty="0">
                <a:solidFill>
                  <a:schemeClr val="tx1"/>
                </a:solidFill>
              </a:rPr>
              <a:t> S R </a:t>
            </a:r>
            <a:r>
              <a:rPr lang="en-US" sz="3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  <a:r>
              <a:rPr lang="en-US" sz="32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Correct Path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370" y="1845734"/>
            <a:ext cx="2856703" cy="244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29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3) </a:t>
            </a:r>
            <a:r>
              <a:rPr lang="en-US" b="1" dirty="0" smtClean="0"/>
              <a:t>Solve Maze Correctly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When the robot reaches the end of the maze the correct path will be ready and displayed on LCD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We put the robot at the same start point and change the switch value to follow the path case , so the robot will start solving the maze by following the correct path without take any wrong turn.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194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1) Save The Correct Pat h to the EEPROM so when the robot starts working on the same maze it will solve it directly 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2)Maze with </a:t>
            </a:r>
            <a:r>
              <a:rPr lang="en-US" sz="2400" dirty="0" smtClean="0">
                <a:solidFill>
                  <a:schemeClr val="tx1"/>
                </a:solidFill>
              </a:rPr>
              <a:t>walls by using ultra sonic sensors instead of the infrared </a:t>
            </a:r>
            <a:r>
              <a:rPr lang="en-US" sz="2400" dirty="0" smtClean="0">
                <a:solidFill>
                  <a:schemeClr val="tx1"/>
                </a:solidFill>
              </a:rPr>
              <a:t>sensors</a:t>
            </a: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266" y="3158605"/>
            <a:ext cx="5267459" cy="304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34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Conclusion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500" dirty="0">
                <a:solidFill>
                  <a:schemeClr val="tx1"/>
                </a:solidFill>
              </a:rPr>
              <a:t>We started this semester with no practical knowledge, and the output was very </a:t>
            </a:r>
            <a:r>
              <a:rPr lang="en-US" sz="2500" dirty="0" smtClean="0">
                <a:solidFill>
                  <a:schemeClr val="tx1"/>
                </a:solidFill>
              </a:rPr>
              <a:t>pleasing.</a:t>
            </a:r>
          </a:p>
          <a:p>
            <a:r>
              <a:rPr lang="en-US" sz="2500" dirty="0">
                <a:solidFill>
                  <a:schemeClr val="tx1"/>
                </a:solidFill>
              </a:rPr>
              <a:t>N</a:t>
            </a:r>
            <a:r>
              <a:rPr lang="en-US" sz="2500" dirty="0" smtClean="0">
                <a:solidFill>
                  <a:schemeClr val="tx1"/>
                </a:solidFill>
              </a:rPr>
              <a:t>ow </a:t>
            </a:r>
            <a:r>
              <a:rPr lang="en-US" sz="2500" dirty="0">
                <a:solidFill>
                  <a:schemeClr val="tx1"/>
                </a:solidFill>
              </a:rPr>
              <a:t>we are capable of building useful Arduino base </a:t>
            </a:r>
            <a:r>
              <a:rPr lang="en-US" sz="2500" dirty="0" smtClean="0">
                <a:solidFill>
                  <a:schemeClr val="tx1"/>
                </a:solidFill>
              </a:rPr>
              <a:t>projects and have the ability to design and implement more complicated Hardware projects </a:t>
            </a:r>
            <a:endParaRPr lang="en-US" sz="2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55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b="1" i="1" dirty="0" smtClean="0">
              <a:solidFill>
                <a:schemeClr val="accent6">
                  <a:lumMod val="75000"/>
                </a:schemeClr>
              </a:solidFill>
              <a:latin typeface="Forte" panose="03060902040502070203" pitchFamily="66" charset="0"/>
              <a:ea typeface="Adobe Gothic Std B" panose="020B0800000000000000" pitchFamily="34" charset="-128"/>
              <a:cs typeface="Tahoma" panose="020B0604030504040204" pitchFamily="34" charset="0"/>
            </a:endParaRPr>
          </a:p>
          <a:p>
            <a:pPr algn="ctr"/>
            <a:endParaRPr lang="en-US" b="1" i="1" dirty="0">
              <a:solidFill>
                <a:schemeClr val="accent6">
                  <a:lumMod val="75000"/>
                </a:schemeClr>
              </a:solidFill>
              <a:latin typeface="Forte" panose="03060902040502070203" pitchFamily="66" charset="0"/>
              <a:ea typeface="Adobe Gothic Std B" panose="020B0800000000000000" pitchFamily="34" charset="-128"/>
              <a:cs typeface="Tahoma" panose="020B0604030504040204" pitchFamily="34" charset="0"/>
            </a:endParaRPr>
          </a:p>
          <a:p>
            <a:pPr marL="0" indent="0" algn="ctr">
              <a:buNone/>
            </a:pPr>
            <a:endParaRPr lang="en-US" b="1" i="1" dirty="0">
              <a:solidFill>
                <a:schemeClr val="accent6">
                  <a:lumMod val="75000"/>
                </a:schemeClr>
              </a:solidFill>
              <a:latin typeface="Forte" panose="03060902040502070203" pitchFamily="66" charset="0"/>
              <a:ea typeface="Adobe Gothic Std B" panose="020B08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en-US" sz="6000" b="1" i="1" dirty="0" smtClean="0">
                <a:solidFill>
                  <a:schemeClr val="accent1"/>
                </a:solidFill>
                <a:latin typeface="Adobe Fangsong Std R" panose="02020400000000000000" pitchFamily="18" charset="-128"/>
                <a:ea typeface="Adobe Fangsong Std R" panose="02020400000000000000" pitchFamily="18" charset="-128"/>
                <a:cs typeface="Tahoma" panose="020B0604030504040204" pitchFamily="34" charset="0"/>
              </a:rPr>
              <a:t>Thanks </a:t>
            </a:r>
            <a:r>
              <a:rPr lang="en-US" sz="6000" b="1" i="1" dirty="0">
                <a:solidFill>
                  <a:schemeClr val="accent1"/>
                </a:solidFill>
                <a:latin typeface="Adobe Fangsong Std R" panose="02020400000000000000" pitchFamily="18" charset="-128"/>
                <a:ea typeface="Adobe Fangsong Std R" panose="02020400000000000000" pitchFamily="18" charset="-128"/>
                <a:cs typeface="Tahoma" panose="020B0604030504040204" pitchFamily="34" charset="0"/>
              </a:rPr>
              <a:t>for your attention</a:t>
            </a:r>
            <a:endParaRPr lang="en-US" sz="6000" i="1" dirty="0">
              <a:solidFill>
                <a:schemeClr val="accent1"/>
              </a:solidFill>
              <a:latin typeface="Adobe Fangsong Std R" panose="02020400000000000000" pitchFamily="18" charset="-128"/>
              <a:ea typeface="Adobe Fangsong Std 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2563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What </a:t>
            </a:r>
            <a:r>
              <a:rPr lang="en-US" sz="2400" dirty="0" smtClean="0">
                <a:solidFill>
                  <a:schemeClr val="tx1"/>
                </a:solidFill>
              </a:rPr>
              <a:t>is Line Maze ?</a:t>
            </a:r>
            <a:endParaRPr lang="en-US" sz="24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Tools.</a:t>
            </a:r>
            <a:endParaRPr lang="en-US" sz="24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Procedures.</a:t>
            </a:r>
            <a:endParaRPr lang="en-US" sz="24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Future work and Conclusion.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9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Line Maze?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 line maze is usually a black line on a white background.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It </a:t>
            </a:r>
            <a:r>
              <a:rPr lang="en-US" dirty="0">
                <a:solidFill>
                  <a:schemeClr val="tx1"/>
                </a:solidFill>
              </a:rPr>
              <a:t>could also be a white line on a black background, but for this presentation black lines on a white background will be used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</a:rPr>
              <a:t>Each line maze has a Start point and a Finish point. The robot is expected to follow the lines and find </a:t>
            </a:r>
            <a:r>
              <a:rPr lang="en-US" dirty="0" smtClean="0">
                <a:solidFill>
                  <a:schemeClr val="tx1"/>
                </a:solidFill>
              </a:rPr>
              <a:t>it's </a:t>
            </a:r>
            <a:r>
              <a:rPr lang="en-US" dirty="0">
                <a:solidFill>
                  <a:schemeClr val="tx1"/>
                </a:solidFill>
              </a:rPr>
              <a:t>way from Start to Finish in the fastest time </a:t>
            </a:r>
            <a:r>
              <a:rPr lang="en-US" dirty="0" smtClean="0">
                <a:solidFill>
                  <a:schemeClr val="tx1"/>
                </a:solidFill>
              </a:rPr>
              <a:t>possible.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539" y="3857414"/>
            <a:ext cx="3837902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5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1) Arduino Mega  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2) </a:t>
            </a:r>
            <a:r>
              <a:rPr lang="en-US" dirty="0" smtClean="0">
                <a:solidFill>
                  <a:schemeClr val="tx1"/>
                </a:solidFill>
              </a:rPr>
              <a:t>Five Infrared Sensors</a:t>
            </a:r>
          </a:p>
          <a:p>
            <a:endParaRPr lang="en-US" dirty="0"/>
          </a:p>
        </p:txBody>
      </p:sp>
      <p:pic>
        <p:nvPicPr>
          <p:cNvPr id="4" name="Picture 3" descr="C:\Users\batta\Desktop\ArduinoMeg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856" y="1975869"/>
            <a:ext cx="3000778" cy="1977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batta\Desktop\SKU123227_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192" y="3602161"/>
            <a:ext cx="2871988" cy="17554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948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3)Two DC </a:t>
            </a:r>
            <a:r>
              <a:rPr lang="en-US" dirty="0" smtClean="0">
                <a:solidFill>
                  <a:schemeClr val="tx1"/>
                </a:solidFill>
              </a:rPr>
              <a:t>motors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4) H-Bridge</a:t>
            </a:r>
          </a:p>
          <a:p>
            <a:endParaRPr lang="en-US" dirty="0"/>
          </a:p>
        </p:txBody>
      </p:sp>
      <p:pic>
        <p:nvPicPr>
          <p:cNvPr id="4" name="Picture 3" descr="C:\Users\batta\Documents\dcmotor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261" y="1845734"/>
            <a:ext cx="3349649" cy="2202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batta\Documents\Free-Shipping-50PCS-font-b-L293B-b-font-L293C-L293D-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075" y="3644326"/>
            <a:ext cx="2593931" cy="19579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823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5)Power Bank 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6)LCD, Breadboard and Switch Button</a:t>
            </a:r>
          </a:p>
        </p:txBody>
      </p:sp>
      <p:pic>
        <p:nvPicPr>
          <p:cNvPr id="4" name="Picture 3" descr="C:\Users\batta\Documents\AT-C1602A-700x36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411" y="2001173"/>
            <a:ext cx="3593205" cy="139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265" y="4164281"/>
            <a:ext cx="1365159" cy="1049067"/>
          </a:xfrm>
          <a:prstGeom prst="rect">
            <a:avLst/>
          </a:prstGeom>
        </p:spPr>
      </p:pic>
      <p:pic>
        <p:nvPicPr>
          <p:cNvPr id="6" name="Picture 5" descr="C:\Users\batta\Documents\breadboard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638" y="3857414"/>
            <a:ext cx="2815196" cy="14650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670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Procedures 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730041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1) Maze Solving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92322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2)Analyzing Path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097279" y="2768958"/>
            <a:ext cx="4937760" cy="73004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3) Solve Maze Correctly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67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Maze Solving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We solved the maze by implementing the left hand rule algorithm.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1) prefer left turn over straight or right turn.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2) prefer straight over right turn.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6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We have only </a:t>
            </a:r>
            <a:r>
              <a:rPr lang="en-US" dirty="0">
                <a:solidFill>
                  <a:schemeClr val="tx1"/>
                </a:solidFill>
              </a:rPr>
              <a:t>8 possible situations that the robot can encounter.</a:t>
            </a:r>
          </a:p>
        </p:txBody>
      </p:sp>
      <p:pic>
        <p:nvPicPr>
          <p:cNvPr id="5" name="Content Placeholder 4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143989"/>
            <a:ext cx="4937125" cy="342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89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187</TotalTime>
  <Words>647</Words>
  <Application>Microsoft Office PowerPoint</Application>
  <PresentationFormat>Widescreen</PresentationFormat>
  <Paragraphs>80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Adobe Fangsong Std R</vt:lpstr>
      <vt:lpstr>Adobe Gothic Std B</vt:lpstr>
      <vt:lpstr>Calibri</vt:lpstr>
      <vt:lpstr>Calibri Light</vt:lpstr>
      <vt:lpstr>Forte</vt:lpstr>
      <vt:lpstr>Tahoma</vt:lpstr>
      <vt:lpstr>Wingdings</vt:lpstr>
      <vt:lpstr>Retrospect</vt:lpstr>
      <vt:lpstr>Line Maze Solver </vt:lpstr>
      <vt:lpstr>Outline</vt:lpstr>
      <vt:lpstr>What is Line Maze?</vt:lpstr>
      <vt:lpstr>Materials </vt:lpstr>
      <vt:lpstr>PowerPoint Presentation</vt:lpstr>
      <vt:lpstr>PowerPoint Presentation</vt:lpstr>
      <vt:lpstr>Procedures </vt:lpstr>
      <vt:lpstr>1) Maze Solving </vt:lpstr>
      <vt:lpstr>PowerPoint Presentation</vt:lpstr>
      <vt:lpstr>Actions </vt:lpstr>
      <vt:lpstr>Conflict Situation </vt:lpstr>
      <vt:lpstr>Solution</vt:lpstr>
      <vt:lpstr>2) Analyzing Path </vt:lpstr>
      <vt:lpstr>PowerPoint Presentation</vt:lpstr>
      <vt:lpstr>3) Solve Maze Correctly</vt:lpstr>
      <vt:lpstr>Future work </vt:lpstr>
      <vt:lpstr>Conclusion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 Maze Solver</dc:title>
  <dc:creator>Loay-pc</dc:creator>
  <cp:lastModifiedBy>Loay-pc</cp:lastModifiedBy>
  <cp:revision>19</cp:revision>
  <dcterms:created xsi:type="dcterms:W3CDTF">2017-05-19T16:01:58Z</dcterms:created>
  <dcterms:modified xsi:type="dcterms:W3CDTF">2017-05-20T17:25:02Z</dcterms:modified>
</cp:coreProperties>
</file>