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2.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notesSlides/notesSlide3.xml" ContentType="application/vnd.openxmlformats-officedocument.presentationml.notesSlide+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48"/>
  </p:notesMasterIdLst>
  <p:sldIdLst>
    <p:sldId id="313" r:id="rId2"/>
    <p:sldId id="310" r:id="rId3"/>
    <p:sldId id="306" r:id="rId4"/>
    <p:sldId id="308" r:id="rId5"/>
    <p:sldId id="309" r:id="rId6"/>
    <p:sldId id="303" r:id="rId7"/>
    <p:sldId id="302" r:id="rId8"/>
    <p:sldId id="299" r:id="rId9"/>
    <p:sldId id="297" r:id="rId10"/>
    <p:sldId id="268" r:id="rId11"/>
    <p:sldId id="269" r:id="rId12"/>
    <p:sldId id="270" r:id="rId13"/>
    <p:sldId id="271" r:id="rId14"/>
    <p:sldId id="277" r:id="rId15"/>
    <p:sldId id="286" r:id="rId16"/>
    <p:sldId id="257" r:id="rId17"/>
    <p:sldId id="261" r:id="rId18"/>
    <p:sldId id="294" r:id="rId19"/>
    <p:sldId id="259" r:id="rId20"/>
    <p:sldId id="278" r:id="rId21"/>
    <p:sldId id="293" r:id="rId22"/>
    <p:sldId id="260" r:id="rId23"/>
    <p:sldId id="279" r:id="rId24"/>
    <p:sldId id="288" r:id="rId25"/>
    <p:sldId id="263" r:id="rId26"/>
    <p:sldId id="280" r:id="rId27"/>
    <p:sldId id="289" r:id="rId28"/>
    <p:sldId id="265" r:id="rId29"/>
    <p:sldId id="281" r:id="rId30"/>
    <p:sldId id="290" r:id="rId31"/>
    <p:sldId id="266" r:id="rId32"/>
    <p:sldId id="282" r:id="rId33"/>
    <p:sldId id="291" r:id="rId34"/>
    <p:sldId id="267" r:id="rId35"/>
    <p:sldId id="283" r:id="rId36"/>
    <p:sldId id="292" r:id="rId37"/>
    <p:sldId id="264" r:id="rId38"/>
    <p:sldId id="284" r:id="rId39"/>
    <p:sldId id="317" r:id="rId40"/>
    <p:sldId id="312" r:id="rId41"/>
    <p:sldId id="304" r:id="rId42"/>
    <p:sldId id="305" r:id="rId43"/>
    <p:sldId id="311" r:id="rId44"/>
    <p:sldId id="314" r:id="rId45"/>
    <p:sldId id="315" r:id="rId46"/>
    <p:sldId id="316" r:id="rId47"/>
  </p:sldIdLst>
  <p:sldSz cx="12192000" cy="6858000"/>
  <p:notesSz cx="6858000" cy="9144000"/>
  <p:custShowLst>
    <p:custShow name="Custom Show 1" id="0">
      <p:sldLst>
        <p:sld r:id="rId17"/>
        <p:sld r:id="rId18"/>
      </p:sldLst>
    </p:custShow>
    <p:custShow name="Custom Show 2" id="1">
      <p:sldLst>
        <p:sld r:id="rId20"/>
        <p:sld r:id="rId21"/>
      </p:sldLst>
    </p:custShow>
  </p:custShowLst>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937" autoAdjust="0"/>
    <p:restoredTop sz="94660" autoAdjust="0"/>
  </p:normalViewPr>
  <p:slideViewPr>
    <p:cSldViewPr snapToGrid="0">
      <p:cViewPr varScale="1">
        <p:scale>
          <a:sx n="116" d="100"/>
          <a:sy n="116" d="100"/>
        </p:scale>
        <p:origin x="390" y="90"/>
      </p:cViewPr>
      <p:guideLst>
        <p:guide orient="horz" pos="2160"/>
        <p:guide pos="3840"/>
      </p:guideLst>
    </p:cSldViewPr>
  </p:slideViewPr>
  <p:outlineViewPr>
    <p:cViewPr>
      <p:scale>
        <a:sx n="33" d="100"/>
        <a:sy n="33" d="100"/>
      </p:scale>
      <p:origin x="6" y="2070"/>
    </p:cViewPr>
  </p:outlineViewPr>
  <p:notesTextViewPr>
    <p:cViewPr>
      <p:scale>
        <a:sx n="1" d="1"/>
        <a:sy n="1" d="1"/>
      </p:scale>
      <p:origin x="0" y="0"/>
    </p:cViewPr>
  </p:notesTextViewPr>
  <p:sorterViewPr>
    <p:cViewPr>
      <p:scale>
        <a:sx n="66" d="100"/>
        <a:sy n="66" d="100"/>
      </p:scale>
      <p:origin x="-78"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Gender</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Lbls>
            <c:dLbl>
              <c:idx val="0"/>
              <c:tx>
                <c:rich>
                  <a:bodyPr/>
                  <a:lstStyle/>
                  <a:p>
                    <a:r>
                      <a:rPr lang="en-US" sz="1400" b="1" baseline="0" dirty="0" smtClean="0">
                        <a:solidFill>
                          <a:schemeClr val="bg1"/>
                        </a:solidFill>
                      </a:rPr>
                      <a:t>92%</a:t>
                    </a:r>
                    <a:endParaRPr lang="en-US" sz="1400" b="1" baseline="0" dirty="0">
                      <a:solidFill>
                        <a:schemeClr val="bg1"/>
                      </a:solidFill>
                    </a:endParaRPr>
                  </a:p>
                </c:rich>
              </c:tx>
              <c:dLblPos val="inEnd"/>
              <c:showLegendKey val="0"/>
              <c:showVal val="0"/>
              <c:showCatName val="1"/>
              <c:showSerName val="0"/>
              <c:showPercent val="1"/>
              <c:showBubbleSize val="0"/>
              <c:extLst>
                <c:ext xmlns:c15="http://schemas.microsoft.com/office/drawing/2012/chart" uri="{CE6537A1-D6FC-4f65-9D91-7224C49458BB}">
                  <c15:layout>
                    <c:manualLayout>
                      <c:w val="0.16352263374485596"/>
                      <c:h val="0.23138240574506283"/>
                    </c:manualLayout>
                  </c15:layout>
                </c:ext>
              </c:extLst>
            </c:dLbl>
            <c:dLbl>
              <c:idx val="1"/>
              <c:tx>
                <c:rich>
                  <a:bodyPr/>
                  <a:lstStyle/>
                  <a:p>
                    <a:r>
                      <a:rPr lang="en-US" sz="1400" b="1" baseline="0" dirty="0" smtClean="0">
                        <a:solidFill>
                          <a:schemeClr val="bg1"/>
                        </a:solidFill>
                      </a:rPr>
                      <a:t>8%</a:t>
                    </a:r>
                    <a:endParaRPr lang="en-US" sz="1400" b="1" baseline="0" dirty="0">
                      <a:solidFill>
                        <a:schemeClr val="bg1"/>
                      </a:solidFill>
                    </a:endParaRPr>
                  </a:p>
                </c:rich>
              </c:tx>
              <c:dLblPos val="inEnd"/>
              <c:showLegendKey val="0"/>
              <c:showVal val="0"/>
              <c:showCatName val="1"/>
              <c:showSerName val="0"/>
              <c:showPercent val="1"/>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ar-SA" sz="1400" b="1" i="0" u="none" strike="noStrike" kern="1200" baseline="0">
                    <a:solidFill>
                      <a:schemeClr val="bg1"/>
                    </a:solidFill>
                    <a:latin typeface="+mn-lt"/>
                    <a:ea typeface="+mn-ea"/>
                    <a:cs typeface="+mn-cs"/>
                  </a:defRPr>
                </a:pPr>
                <a:endParaRPr lang="en-US"/>
              </a:p>
            </c:txPr>
            <c:dLblPos val="in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Male</c:v>
                </c:pt>
                <c:pt idx="1">
                  <c:v>Female</c:v>
                </c:pt>
              </c:strCache>
            </c:strRef>
          </c:cat>
          <c:val>
            <c:numRef>
              <c:f>Sheet1!$B$2:$B$3</c:f>
              <c:numCache>
                <c:formatCode>0.00%</c:formatCode>
                <c:ptCount val="2"/>
                <c:pt idx="0">
                  <c:v>0.91979999999999995</c:v>
                </c:pt>
                <c:pt idx="1">
                  <c:v>8.0200000000000035E-2</c:v>
                </c:pt>
              </c:numCache>
            </c:numRef>
          </c:val>
        </c:ser>
        <c:dLbls>
          <c:showLegendKey val="0"/>
          <c:showVal val="0"/>
          <c:showCatName val="1"/>
          <c:showSerName val="0"/>
          <c:showPercent val="1"/>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lang="ar-SA" sz="1197" b="0" i="0" u="none" strike="noStrike" kern="1200" baseline="0">
              <a:solidFill>
                <a:schemeClr val="tx1">
                  <a:lumMod val="65000"/>
                  <a:lumOff val="35000"/>
                </a:schemeClr>
              </a:solidFill>
              <a:latin typeface="+mn-lt"/>
              <a:ea typeface="+mn-ea"/>
              <a:cs typeface="+mn-cs"/>
            </a:defRPr>
          </a:pPr>
          <a:endParaRPr lang="en-US"/>
        </a:p>
      </c:txPr>
    </c:legend>
    <c:plotVisOnly val="1"/>
    <c:dispBlanksAs val="zero"/>
    <c:showDLblsOverMax val="0"/>
  </c:chart>
  <c:spPr>
    <a:noFill/>
    <a:ln>
      <a:noFill/>
    </a:ln>
    <a:effectLst/>
  </c:spPr>
  <c:txPr>
    <a:bodyPr/>
    <a:lstStyle/>
    <a:p>
      <a:pPr>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Hyprtension</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c:spPr>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c:spPr>
          </c:dPt>
          <c:dLbls>
            <c:dLbl>
              <c:idx val="0"/>
              <c:layout>
                <c:manualLayout>
                  <c:x val="-2.4713561886258117E-2"/>
                  <c:y val="0.10825825856175809"/>
                </c:manualLayout>
              </c:layout>
              <c:tx>
                <c:rich>
                  <a:bodyPr/>
                  <a:lstStyle/>
                  <a:p>
                    <a:r>
                      <a:rPr lang="en-US" b="1" baseline="0" dirty="0" smtClean="0"/>
                      <a:t>5%</a:t>
                    </a:r>
                    <a:endParaRPr lang="en-US" b="1" baseline="0" dirty="0"/>
                  </a:p>
                </c:rich>
              </c:tx>
              <c:dLblPos val="bestFit"/>
              <c:showLegendKey val="0"/>
              <c:showVal val="0"/>
              <c:showCatName val="1"/>
              <c:showSerName val="0"/>
              <c:showPercent val="1"/>
              <c:showBubbleSize val="0"/>
              <c:extLst>
                <c:ext xmlns:c15="http://schemas.microsoft.com/office/drawing/2012/chart" uri="{CE6537A1-D6FC-4f65-9D91-7224C49458BB}"/>
              </c:extLst>
            </c:dLbl>
            <c:dLbl>
              <c:idx val="1"/>
              <c:layout>
                <c:manualLayout>
                  <c:x val="-0.10010280986378414"/>
                  <c:y val="0.18307040078170564"/>
                </c:manualLayout>
              </c:layout>
              <c:tx>
                <c:rich>
                  <a:bodyPr/>
                  <a:lstStyle/>
                  <a:p>
                    <a:r>
                      <a:rPr lang="en-US" b="1" baseline="0" dirty="0" smtClean="0"/>
                      <a:t>17%</a:t>
                    </a:r>
                    <a:endParaRPr lang="en-US" b="1" baseline="0" dirty="0"/>
                  </a:p>
                </c:rich>
              </c:tx>
              <c:dLblPos val="bestFit"/>
              <c:showLegendKey val="0"/>
              <c:showVal val="0"/>
              <c:showCatName val="1"/>
              <c:showSerName val="0"/>
              <c:showPercent val="1"/>
              <c:showBubbleSize val="0"/>
              <c:extLst>
                <c:ext xmlns:c15="http://schemas.microsoft.com/office/drawing/2012/chart" uri="{CE6537A1-D6FC-4f65-9D91-7224C49458BB}"/>
              </c:extLst>
            </c:dLbl>
            <c:dLbl>
              <c:idx val="2"/>
              <c:tx>
                <c:rich>
                  <a:bodyPr/>
                  <a:lstStyle/>
                  <a:p>
                    <a:r>
                      <a:rPr lang="en-US" sz="1400" b="1" dirty="0" smtClean="0">
                        <a:solidFill>
                          <a:schemeClr val="bg1"/>
                        </a:solidFill>
                      </a:rPr>
                      <a:t>78%</a:t>
                    </a:r>
                    <a:endParaRPr lang="en-US" sz="1400" b="1" dirty="0">
                      <a:solidFill>
                        <a:schemeClr val="bg1"/>
                      </a:solidFill>
                    </a:endParaRPr>
                  </a:p>
                </c:rich>
              </c:tx>
              <c:dLblPos val="ctr"/>
              <c:showLegendKey val="0"/>
              <c:showVal val="0"/>
              <c:showCatName val="1"/>
              <c:showSerName val="0"/>
              <c:showPercent val="1"/>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ar-SA" sz="1400" b="1" i="0" u="none" strike="noStrike" kern="1200" baseline="0">
                    <a:solidFill>
                      <a:schemeClr val="bg1"/>
                    </a:solidFill>
                    <a:latin typeface="+mn-lt"/>
                    <a:ea typeface="+mn-ea"/>
                    <a:cs typeface="+mn-cs"/>
                  </a:defRPr>
                </a:pPr>
                <a:endParaRPr lang="en-US"/>
              </a:p>
            </c:txPr>
            <c:dLblPos val="ct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before working in shifts</c:v>
                </c:pt>
                <c:pt idx="1">
                  <c:v>after working in shifts</c:v>
                </c:pt>
                <c:pt idx="2">
                  <c:v>I do not have Hypertendion</c:v>
                </c:pt>
              </c:strCache>
            </c:strRef>
          </c:cat>
          <c:val>
            <c:numRef>
              <c:f>Sheet1!$B$2:$B$4</c:f>
              <c:numCache>
                <c:formatCode>0%</c:formatCode>
                <c:ptCount val="3"/>
                <c:pt idx="0">
                  <c:v>0.05</c:v>
                </c:pt>
                <c:pt idx="1">
                  <c:v>0.17</c:v>
                </c:pt>
                <c:pt idx="2">
                  <c:v>0.78</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zero"/>
    <c:showDLblsOverMax val="0"/>
  </c:chart>
  <c:spPr>
    <a:noFill/>
    <a:ln>
      <a:noFill/>
    </a:ln>
    <a:effectLst/>
  </c:spPr>
  <c:txPr>
    <a:bodyPr/>
    <a:lstStyle/>
    <a:p>
      <a:pPr>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Ulcers</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dPt>
          <c:dLbls>
            <c:dLbl>
              <c:idx val="0"/>
              <c:layout>
                <c:manualLayout>
                  <c:x val="-1.6316773255289126E-2"/>
                  <c:y val="0.11248491094812189"/>
                </c:manualLayout>
              </c:layout>
              <c:spPr/>
              <c:txPr>
                <a:bodyPr/>
                <a:lstStyle/>
                <a:p>
                  <a:pPr>
                    <a:defRPr sz="1400" b="1">
                      <a:solidFill>
                        <a:schemeClr val="bg1"/>
                      </a:solidFill>
                    </a:defRPr>
                  </a:pPr>
                  <a:endParaRPr lang="en-US"/>
                </a:p>
              </c:txPr>
              <c:showLegendKey val="0"/>
              <c:showVal val="0"/>
              <c:showCatName val="0"/>
              <c:showSerName val="0"/>
              <c:showPercent val="1"/>
              <c:showBubbleSize val="0"/>
              <c:extLst>
                <c:ext xmlns:c15="http://schemas.microsoft.com/office/drawing/2012/chart" uri="{CE6537A1-D6FC-4f65-9D91-7224C49458BB}"/>
              </c:extLst>
            </c:dLbl>
            <c:dLbl>
              <c:idx val="1"/>
              <c:spPr/>
              <c:txPr>
                <a:bodyPr/>
                <a:lstStyle/>
                <a:p>
                  <a:pPr>
                    <a:defRPr sz="1400" b="1">
                      <a:solidFill>
                        <a:schemeClr val="bg1"/>
                      </a:solidFill>
                    </a:defRPr>
                  </a:pPr>
                  <a:endParaRPr lang="en-US"/>
                </a:p>
              </c:txPr>
              <c:showLegendKey val="0"/>
              <c:showVal val="0"/>
              <c:showCatName val="0"/>
              <c:showSerName val="0"/>
              <c:showPercent val="1"/>
              <c:showBubbleSize val="0"/>
            </c:dLbl>
            <c:dLbl>
              <c:idx val="2"/>
              <c:layout>
                <c:manualLayout>
                  <c:x val="0.24238228665553921"/>
                  <c:y val="-0.15989078077863164"/>
                </c:manualLayout>
              </c:layout>
              <c:spPr/>
              <c:txPr>
                <a:bodyPr/>
                <a:lstStyle/>
                <a:p>
                  <a:pPr>
                    <a:defRPr sz="1400" b="1">
                      <a:solidFill>
                        <a:schemeClr val="bg1"/>
                      </a:solidFill>
                    </a:defRPr>
                  </a:pPr>
                  <a:endParaRPr lang="en-US"/>
                </a:p>
              </c:txPr>
              <c:showLegendKey val="0"/>
              <c:showVal val="0"/>
              <c:showCatName val="0"/>
              <c:showSerName val="0"/>
              <c:showPercent val="1"/>
              <c:showBubbleSize val="0"/>
              <c:extLst>
                <c:ext xmlns:c15="http://schemas.microsoft.com/office/drawing/2012/chart" uri="{CE6537A1-D6FC-4f65-9D91-7224C49458BB}"/>
              </c:extLst>
            </c:dLbl>
            <c:spPr>
              <a:noFill/>
              <a:ln>
                <a:noFill/>
              </a:ln>
              <a:effectLst/>
            </c:spPr>
            <c:txPr>
              <a:bodyPr/>
              <a:lstStyle/>
              <a:p>
                <a:pPr>
                  <a:defRPr sz="1400"/>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before working in shifts</c:v>
                </c:pt>
                <c:pt idx="1">
                  <c:v>after working in shifts</c:v>
                </c:pt>
                <c:pt idx="2">
                  <c:v>I don't have stomach ulcer</c:v>
                </c:pt>
              </c:strCache>
            </c:strRef>
          </c:cat>
          <c:val>
            <c:numRef>
              <c:f>Sheet1!$B$2:$B$4</c:f>
              <c:numCache>
                <c:formatCode>General</c:formatCode>
                <c:ptCount val="3"/>
                <c:pt idx="0">
                  <c:v>28</c:v>
                </c:pt>
                <c:pt idx="1">
                  <c:v>152</c:v>
                </c:pt>
                <c:pt idx="2">
                  <c:v>630</c:v>
                </c:pt>
              </c:numCache>
            </c:numRef>
          </c:val>
        </c:ser>
        <c:dLbls>
          <c:showLegendKey val="0"/>
          <c:showVal val="0"/>
          <c:showCatName val="0"/>
          <c:showSerName val="0"/>
          <c:showPercent val="1"/>
          <c:showBubbleSize val="0"/>
          <c:showLeaderLines val="1"/>
        </c:dLbls>
        <c:firstSliceAng val="0"/>
      </c:pieChart>
      <c:spPr>
        <a:noFill/>
        <a:ln>
          <a:noFill/>
        </a:ln>
        <a:effectLst/>
      </c:spPr>
    </c:plotArea>
    <c:plotVisOnly val="1"/>
    <c:dispBlanksAs val="zero"/>
    <c:showDLblsOverMax val="0"/>
  </c:chart>
  <c:spPr>
    <a:noFill/>
    <a:ln>
      <a:noFill/>
    </a:ln>
    <a:effectLst/>
  </c:spPr>
  <c:txPr>
    <a:bodyPr/>
    <a:lstStyle/>
    <a:p>
      <a:pPr>
        <a:defRPr/>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Diabetes</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dPt>
          <c:dLbls>
            <c:dLbl>
              <c:idx val="0"/>
              <c:layout>
                <c:manualLayout>
                  <c:x val="-4.3923669385200169E-2"/>
                  <c:y val="7.5769553168450035E-2"/>
                </c:manualLayout>
              </c:layout>
              <c:tx>
                <c:rich>
                  <a:bodyPr/>
                  <a:lstStyle/>
                  <a:p>
                    <a:r>
                      <a:rPr lang="en-US" baseline="0" dirty="0" smtClean="0"/>
                      <a:t>3%</a:t>
                    </a:r>
                    <a:endParaRPr lang="en-US" baseline="0" dirty="0"/>
                  </a:p>
                </c:rich>
              </c:tx>
              <c:dLblPos val="bestFit"/>
              <c:showLegendKey val="0"/>
              <c:showVal val="0"/>
              <c:showCatName val="1"/>
              <c:showSerName val="0"/>
              <c:showPercent val="1"/>
              <c:showBubbleSize val="0"/>
              <c:extLst>
                <c:ext xmlns:c15="http://schemas.microsoft.com/office/drawing/2012/chart" uri="{CE6537A1-D6FC-4f65-9D91-7224C49458BB}"/>
              </c:extLst>
            </c:dLbl>
            <c:dLbl>
              <c:idx val="1"/>
              <c:tx>
                <c:rich>
                  <a:bodyPr/>
                  <a:lstStyle/>
                  <a:p>
                    <a:r>
                      <a:rPr lang="en-US" baseline="0" dirty="0" smtClean="0"/>
                      <a:t>10%</a:t>
                    </a:r>
                    <a:endParaRPr lang="en-US" baseline="0" dirty="0"/>
                  </a:p>
                </c:rich>
              </c:tx>
              <c:dLblPos val="inEnd"/>
              <c:showLegendKey val="0"/>
              <c:showVal val="0"/>
              <c:showCatName val="1"/>
              <c:showSerName val="0"/>
              <c:showPercent val="1"/>
              <c:showBubbleSize val="0"/>
              <c:extLst>
                <c:ext xmlns:c15="http://schemas.microsoft.com/office/drawing/2012/chart" uri="{CE6537A1-D6FC-4f65-9D91-7224C49458BB}"/>
              </c:extLst>
            </c:dLbl>
            <c:dLbl>
              <c:idx val="2"/>
              <c:layout>
                <c:manualLayout>
                  <c:x val="0.13972816176937533"/>
                  <c:y val="-0.20899221522530528"/>
                </c:manualLayout>
              </c:layout>
              <c:tx>
                <c:rich>
                  <a:bodyPr/>
                  <a:lstStyle/>
                  <a:p>
                    <a:r>
                      <a:rPr lang="en-US" baseline="0" dirty="0" smtClean="0"/>
                      <a:t>87%</a:t>
                    </a:r>
                  </a:p>
                </c:rich>
              </c:tx>
              <c:dLblPos val="bestFit"/>
              <c:showLegendKey val="0"/>
              <c:showVal val="0"/>
              <c:showCatName val="1"/>
              <c:showSerName val="0"/>
              <c:showPercent val="1"/>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ar-SA" sz="1400" b="1" i="0" u="none" strike="noStrike" kern="1200" baseline="0">
                    <a:solidFill>
                      <a:schemeClr val="lt1"/>
                    </a:solidFill>
                    <a:latin typeface="+mn-lt"/>
                    <a:ea typeface="+mn-ea"/>
                    <a:cs typeface="+mn-cs"/>
                  </a:defRPr>
                </a:pPr>
                <a:endParaRPr lang="en-US"/>
              </a:p>
            </c:txPr>
            <c:dLblPos val="in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before working in shifts</c:v>
                </c:pt>
                <c:pt idx="1">
                  <c:v>after working in shifts</c:v>
                </c:pt>
                <c:pt idx="2">
                  <c:v>I do not have diabetes</c:v>
                </c:pt>
              </c:strCache>
            </c:strRef>
          </c:cat>
          <c:val>
            <c:numRef>
              <c:f>Sheet1!$B$2:$B$4</c:f>
              <c:numCache>
                <c:formatCode>General</c:formatCode>
                <c:ptCount val="3"/>
                <c:pt idx="0">
                  <c:v>22</c:v>
                </c:pt>
                <c:pt idx="1">
                  <c:v>85</c:v>
                </c:pt>
                <c:pt idx="2">
                  <c:v>703</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zero"/>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517046480301067"/>
          <c:y val="6.3533732103229587E-2"/>
          <c:w val="0.83602882972961712"/>
          <c:h val="0.53674518153042061"/>
        </c:manualLayout>
      </c:layout>
      <c:barChart>
        <c:barDir val="col"/>
        <c:grouping val="clustered"/>
        <c:varyColors val="0"/>
        <c:ser>
          <c:idx val="0"/>
          <c:order val="0"/>
          <c:tx>
            <c:strRef>
              <c:f>Sheet1!$B$1</c:f>
              <c:strCache>
                <c:ptCount val="1"/>
                <c:pt idx="0">
                  <c:v>Less than 20 years  </c:v>
                </c:pt>
              </c:strCache>
            </c:strRef>
          </c:tx>
          <c:spPr>
            <a:solidFill>
              <a:schemeClr val="accent1"/>
            </a:solidFill>
            <a:ln>
              <a:noFill/>
            </a:ln>
            <a:effectLst/>
          </c:spPr>
          <c:invertIfNegative val="0"/>
          <c:dLbls>
            <c:dLbl>
              <c:idx val="0"/>
              <c:spPr>
                <a:noFill/>
                <a:ln>
                  <a:noFill/>
                </a:ln>
                <a:effectLst/>
              </c:spPr>
              <c:txPr>
                <a:bodyPr rot="0" spcFirstLastPara="1" vertOverflow="ellipsis" vert="horz" wrap="square" lIns="38100" tIns="19050" rIns="38100" bIns="19050" anchor="ctr" anchorCtr="1">
                  <a:spAutoFit/>
                </a:bodyPr>
                <a:lstStyle/>
                <a:p>
                  <a:pPr>
                    <a:defRPr lang="ar-SA"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lang="ar-SA"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Age</c:v>
                </c:pt>
              </c:strCache>
            </c:strRef>
          </c:cat>
          <c:val>
            <c:numRef>
              <c:f>Sheet1!$B$2</c:f>
              <c:numCache>
                <c:formatCode>General</c:formatCode>
                <c:ptCount val="1"/>
                <c:pt idx="0">
                  <c:v>18</c:v>
                </c:pt>
              </c:numCache>
            </c:numRef>
          </c:val>
        </c:ser>
        <c:ser>
          <c:idx val="1"/>
          <c:order val="1"/>
          <c:tx>
            <c:strRef>
              <c:f>Sheet1!$C$1</c:f>
              <c:strCache>
                <c:ptCount val="1"/>
                <c:pt idx="0">
                  <c:v>20-30 years  </c:v>
                </c:pt>
              </c:strCache>
            </c:strRef>
          </c:tx>
          <c:spPr>
            <a:solidFill>
              <a:schemeClr val="accent2"/>
            </a:solidFill>
            <a:ln>
              <a:noFill/>
            </a:ln>
            <a:effectLst/>
          </c:spPr>
          <c:invertIfNegative val="0"/>
          <c:dLbls>
            <c:dLbl>
              <c:idx val="0"/>
              <c:spPr>
                <a:noFill/>
                <a:ln>
                  <a:noFill/>
                </a:ln>
                <a:effectLst/>
              </c:spPr>
              <c:txPr>
                <a:bodyPr rot="0" spcFirstLastPara="1" vertOverflow="ellipsis" vert="horz" wrap="square" lIns="38100" tIns="19050" rIns="38100" bIns="19050" anchor="ctr" anchorCtr="1">
                  <a:spAutoFit/>
                </a:bodyPr>
                <a:lstStyle/>
                <a:p>
                  <a:pPr>
                    <a:defRPr lang="ar-SA"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lang="ar-SA"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Age</c:v>
                </c:pt>
              </c:strCache>
            </c:strRef>
          </c:cat>
          <c:val>
            <c:numRef>
              <c:f>Sheet1!$C$2</c:f>
              <c:numCache>
                <c:formatCode>General</c:formatCode>
                <c:ptCount val="1"/>
                <c:pt idx="0">
                  <c:v>31</c:v>
                </c:pt>
              </c:numCache>
            </c:numRef>
          </c:val>
        </c:ser>
        <c:ser>
          <c:idx val="2"/>
          <c:order val="2"/>
          <c:tx>
            <c:strRef>
              <c:f>Sheet1!$D$1</c:f>
              <c:strCache>
                <c:ptCount val="1"/>
                <c:pt idx="0">
                  <c:v>31-40 years</c:v>
                </c:pt>
              </c:strCache>
            </c:strRef>
          </c:tx>
          <c:spPr>
            <a:solidFill>
              <a:schemeClr val="accent3"/>
            </a:solidFill>
            <a:ln>
              <a:noFill/>
            </a:ln>
            <a:effectLst/>
          </c:spPr>
          <c:invertIfNegative val="0"/>
          <c:dLbls>
            <c:dLbl>
              <c:idx val="0"/>
              <c:layout>
                <c:manualLayout>
                  <c:x val="0"/>
                  <c:y val="0.16217880532536738"/>
                </c:manualLayout>
              </c:layout>
              <c:spPr>
                <a:noFill/>
                <a:ln>
                  <a:noFill/>
                </a:ln>
                <a:effectLst/>
              </c:spPr>
              <c:txPr>
                <a:bodyPr rot="0" spcFirstLastPara="1" vertOverflow="ellipsis" vert="horz" wrap="square" lIns="38100" tIns="19050" rIns="38100" bIns="19050" anchor="ctr" anchorCtr="1">
                  <a:spAutoFit/>
                </a:bodyPr>
                <a:lstStyle/>
                <a:p>
                  <a:pPr>
                    <a:defRPr lang="ar-SA" sz="14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ar-SA"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Age</c:v>
                </c:pt>
              </c:strCache>
            </c:strRef>
          </c:cat>
          <c:val>
            <c:numRef>
              <c:f>Sheet1!$D$2</c:f>
              <c:numCache>
                <c:formatCode>General</c:formatCode>
                <c:ptCount val="1"/>
                <c:pt idx="0">
                  <c:v>212</c:v>
                </c:pt>
              </c:numCache>
            </c:numRef>
          </c:val>
        </c:ser>
        <c:ser>
          <c:idx val="3"/>
          <c:order val="3"/>
          <c:tx>
            <c:strRef>
              <c:f>Sheet1!$E$1</c:f>
              <c:strCache>
                <c:ptCount val="1"/>
                <c:pt idx="0">
                  <c:v>41-50 years   </c:v>
                </c:pt>
              </c:strCache>
            </c:strRef>
          </c:tx>
          <c:spPr>
            <a:solidFill>
              <a:schemeClr val="accent4"/>
            </a:solidFill>
            <a:ln>
              <a:noFill/>
            </a:ln>
            <a:effectLst/>
          </c:spPr>
          <c:invertIfNegative val="0"/>
          <c:dLbls>
            <c:dLbl>
              <c:idx val="0"/>
              <c:layout>
                <c:manualLayout>
                  <c:x val="0"/>
                  <c:y val="0.16818542774482551"/>
                </c:manualLayout>
              </c:layout>
              <c:spPr>
                <a:noFill/>
                <a:ln>
                  <a:noFill/>
                </a:ln>
                <a:effectLst/>
              </c:spPr>
              <c:txPr>
                <a:bodyPr rot="0" spcFirstLastPara="1" vertOverflow="ellipsis" vert="horz" wrap="square" lIns="38100" tIns="19050" rIns="38100" bIns="19050" anchor="ctr" anchorCtr="1">
                  <a:spAutoFit/>
                </a:bodyPr>
                <a:lstStyle/>
                <a:p>
                  <a:pPr>
                    <a:defRPr lang="ar-SA" sz="14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ar-SA"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Age</c:v>
                </c:pt>
              </c:strCache>
            </c:strRef>
          </c:cat>
          <c:val>
            <c:numRef>
              <c:f>Sheet1!$E$2</c:f>
              <c:numCache>
                <c:formatCode>General</c:formatCode>
                <c:ptCount val="1"/>
                <c:pt idx="0">
                  <c:v>244</c:v>
                </c:pt>
              </c:numCache>
            </c:numRef>
          </c:val>
        </c:ser>
        <c:ser>
          <c:idx val="4"/>
          <c:order val="4"/>
          <c:tx>
            <c:strRef>
              <c:f>Sheet1!$F$1</c:f>
              <c:strCache>
                <c:ptCount val="1"/>
                <c:pt idx="0">
                  <c:v>51years and more </c:v>
                </c:pt>
              </c:strCache>
            </c:strRef>
          </c:tx>
          <c:spPr>
            <a:solidFill>
              <a:schemeClr val="accent5"/>
            </a:solidFill>
            <a:ln>
              <a:noFill/>
            </a:ln>
            <a:effectLst/>
          </c:spPr>
          <c:invertIfNegative val="0"/>
          <c:dLbls>
            <c:dLbl>
              <c:idx val="0"/>
              <c:layout>
                <c:manualLayout>
                  <c:x val="0"/>
                  <c:y val="0.1741920501642836"/>
                </c:manualLayout>
              </c:layout>
              <c:spPr>
                <a:noFill/>
                <a:ln>
                  <a:noFill/>
                </a:ln>
                <a:effectLst/>
              </c:spPr>
              <c:txPr>
                <a:bodyPr rot="0" spcFirstLastPara="1" vertOverflow="ellipsis" vert="horz" wrap="square" lIns="38100" tIns="19050" rIns="38100" bIns="19050" anchor="ctr" anchorCtr="1">
                  <a:spAutoFit/>
                </a:bodyPr>
                <a:lstStyle/>
                <a:p>
                  <a:pPr>
                    <a:defRPr lang="ar-SA" sz="14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ar-SA"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Age</c:v>
                </c:pt>
              </c:strCache>
            </c:strRef>
          </c:cat>
          <c:val>
            <c:numRef>
              <c:f>Sheet1!$F$2</c:f>
              <c:numCache>
                <c:formatCode>General</c:formatCode>
                <c:ptCount val="1"/>
                <c:pt idx="0">
                  <c:v>305</c:v>
                </c:pt>
              </c:numCache>
            </c:numRef>
          </c:val>
        </c:ser>
        <c:dLbls>
          <c:showLegendKey val="0"/>
          <c:showVal val="1"/>
          <c:showCatName val="0"/>
          <c:showSerName val="0"/>
          <c:showPercent val="0"/>
          <c:showBubbleSize val="0"/>
        </c:dLbls>
        <c:gapWidth val="219"/>
        <c:overlap val="-27"/>
        <c:axId val="1006598192"/>
        <c:axId val="1006594384"/>
      </c:barChart>
      <c:catAx>
        <c:axId val="1006598192"/>
        <c:scaling>
          <c:orientation val="minMax"/>
        </c:scaling>
        <c:delete val="1"/>
        <c:axPos val="b"/>
        <c:numFmt formatCode="General" sourceLinked="0"/>
        <c:majorTickMark val="none"/>
        <c:minorTickMark val="none"/>
        <c:tickLblPos val="nextTo"/>
        <c:crossAx val="1006594384"/>
        <c:crosses val="autoZero"/>
        <c:auto val="1"/>
        <c:lblAlgn val="ctr"/>
        <c:lblOffset val="100"/>
        <c:noMultiLvlLbl val="0"/>
      </c:catAx>
      <c:valAx>
        <c:axId val="10065943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ar-SA" sz="1197" b="0" i="0" u="none" strike="noStrike" kern="1200" baseline="0">
                <a:solidFill>
                  <a:schemeClr val="tx1">
                    <a:lumMod val="65000"/>
                    <a:lumOff val="35000"/>
                  </a:schemeClr>
                </a:solidFill>
                <a:latin typeface="+mn-lt"/>
                <a:ea typeface="+mn-ea"/>
                <a:cs typeface="+mn-cs"/>
              </a:defRPr>
            </a:pPr>
            <a:endParaRPr lang="en-US"/>
          </a:p>
        </c:txPr>
        <c:crossAx val="100659819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rtl="0">
            <a:defRPr lang="ar-SA"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950013352700047"/>
          <c:y val="6.7146603149850242E-2"/>
          <c:w val="0.78117783726430168"/>
          <c:h val="0.71613074352771122"/>
        </c:manualLayout>
      </c:layout>
      <c:barChart>
        <c:barDir val="col"/>
        <c:grouping val="clustered"/>
        <c:varyColors val="0"/>
        <c:ser>
          <c:idx val="0"/>
          <c:order val="0"/>
          <c:tx>
            <c:strRef>
              <c:f>Sheet1!$B$1</c:f>
              <c:strCache>
                <c:ptCount val="1"/>
                <c:pt idx="0">
                  <c:v>5 years or less    </c:v>
                </c:pt>
              </c:strCache>
            </c:strRef>
          </c:tx>
          <c:spPr>
            <a:solidFill>
              <a:schemeClr val="accent1"/>
            </a:solidFill>
            <a:ln>
              <a:noFill/>
            </a:ln>
            <a:effectLst/>
          </c:spPr>
          <c:invertIfNegative val="0"/>
          <c:dLbls>
            <c:dLbl>
              <c:idx val="0"/>
              <c:spPr>
                <a:noFill/>
                <a:ln>
                  <a:noFill/>
                </a:ln>
                <a:effectLst/>
              </c:spPr>
              <c:txPr>
                <a:bodyPr rot="0" spcFirstLastPara="1" vertOverflow="ellipsis" vert="horz" wrap="square" lIns="38100" tIns="19050" rIns="38100" bIns="19050" anchor="ctr" anchorCtr="1">
                  <a:spAutoFit/>
                </a:bodyPr>
                <a:lstStyle/>
                <a:p>
                  <a:pPr>
                    <a:defRPr lang="ar-SA" sz="1400" b="1"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lang="ar-SA"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Category 1</c:v>
                </c:pt>
              </c:strCache>
            </c:strRef>
          </c:cat>
          <c:val>
            <c:numRef>
              <c:f>Sheet1!$B$2</c:f>
              <c:numCache>
                <c:formatCode>General</c:formatCode>
                <c:ptCount val="1"/>
                <c:pt idx="0">
                  <c:v>11</c:v>
                </c:pt>
              </c:numCache>
            </c:numRef>
          </c:val>
        </c:ser>
        <c:ser>
          <c:idx val="1"/>
          <c:order val="1"/>
          <c:tx>
            <c:strRef>
              <c:f>Sheet1!$C$1</c:f>
              <c:strCache>
                <c:ptCount val="1"/>
                <c:pt idx="0">
                  <c:v>5-10 years</c:v>
                </c:pt>
              </c:strCache>
            </c:strRef>
          </c:tx>
          <c:spPr>
            <a:solidFill>
              <a:schemeClr val="accent2"/>
            </a:solidFill>
            <a:ln>
              <a:noFill/>
            </a:ln>
            <a:effectLst/>
          </c:spPr>
          <c:invertIfNegative val="0"/>
          <c:dLbls>
            <c:dLbl>
              <c:idx val="0"/>
              <c:spPr>
                <a:noFill/>
                <a:ln>
                  <a:noFill/>
                </a:ln>
                <a:effectLst/>
              </c:spPr>
              <c:txPr>
                <a:bodyPr rot="0" spcFirstLastPara="1" vertOverflow="ellipsis" vert="horz" wrap="square" lIns="38100" tIns="19050" rIns="38100" bIns="19050" anchor="ctr" anchorCtr="1">
                  <a:spAutoFit/>
                </a:bodyPr>
                <a:lstStyle/>
                <a:p>
                  <a:pPr>
                    <a:defRPr lang="ar-SA" sz="14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lang="ar-SA"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Category 1</c:v>
                </c:pt>
              </c:strCache>
            </c:strRef>
          </c:cat>
          <c:val>
            <c:numRef>
              <c:f>Sheet1!$C$2</c:f>
              <c:numCache>
                <c:formatCode>General</c:formatCode>
                <c:ptCount val="1"/>
                <c:pt idx="0">
                  <c:v>226</c:v>
                </c:pt>
              </c:numCache>
            </c:numRef>
          </c:val>
        </c:ser>
        <c:ser>
          <c:idx val="2"/>
          <c:order val="2"/>
          <c:tx>
            <c:strRef>
              <c:f>Sheet1!$D$1</c:f>
              <c:strCache>
                <c:ptCount val="1"/>
                <c:pt idx="0">
                  <c:v>10-20 years</c:v>
                </c:pt>
              </c:strCache>
            </c:strRef>
          </c:tx>
          <c:spPr>
            <a:solidFill>
              <a:schemeClr val="accent3"/>
            </a:solidFill>
            <a:ln>
              <a:noFill/>
            </a:ln>
            <a:effectLst/>
          </c:spPr>
          <c:invertIfNegative val="0"/>
          <c:dLbls>
            <c:dLbl>
              <c:idx val="0"/>
              <c:spPr>
                <a:noFill/>
                <a:ln>
                  <a:noFill/>
                </a:ln>
                <a:effectLst/>
              </c:spPr>
              <c:txPr>
                <a:bodyPr rot="0" spcFirstLastPara="1" vertOverflow="ellipsis" vert="horz" wrap="square" lIns="38100" tIns="19050" rIns="38100" bIns="19050" anchor="ctr" anchorCtr="1">
                  <a:spAutoFit/>
                </a:bodyPr>
                <a:lstStyle/>
                <a:p>
                  <a:pPr>
                    <a:defRPr lang="ar-SA" sz="14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lang="ar-SA"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Category 1</c:v>
                </c:pt>
              </c:strCache>
            </c:strRef>
          </c:cat>
          <c:val>
            <c:numRef>
              <c:f>Sheet1!$D$2</c:f>
              <c:numCache>
                <c:formatCode>General</c:formatCode>
                <c:ptCount val="1"/>
                <c:pt idx="0">
                  <c:v>301</c:v>
                </c:pt>
              </c:numCache>
            </c:numRef>
          </c:val>
        </c:ser>
        <c:ser>
          <c:idx val="3"/>
          <c:order val="3"/>
          <c:tx>
            <c:strRef>
              <c:f>Sheet1!$E$1</c:f>
              <c:strCache>
                <c:ptCount val="1"/>
                <c:pt idx="0">
                  <c:v>20 years and more</c:v>
                </c:pt>
              </c:strCache>
            </c:strRef>
          </c:tx>
          <c:spPr>
            <a:solidFill>
              <a:schemeClr val="accent4"/>
            </a:solidFill>
            <a:ln>
              <a:noFill/>
            </a:ln>
            <a:effectLst/>
          </c:spPr>
          <c:invertIfNegative val="0"/>
          <c:dLbls>
            <c:dLbl>
              <c:idx val="0"/>
              <c:spPr>
                <a:noFill/>
                <a:ln>
                  <a:noFill/>
                </a:ln>
                <a:effectLst/>
              </c:spPr>
              <c:txPr>
                <a:bodyPr rot="0" spcFirstLastPara="1" vertOverflow="ellipsis" vert="horz" wrap="square" lIns="38100" tIns="19050" rIns="38100" bIns="19050" anchor="ctr" anchorCtr="1">
                  <a:spAutoFit/>
                </a:bodyPr>
                <a:lstStyle/>
                <a:p>
                  <a:pPr>
                    <a:defRPr lang="ar-SA" sz="14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lang="ar-SA"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Category 1</c:v>
                </c:pt>
              </c:strCache>
            </c:strRef>
          </c:cat>
          <c:val>
            <c:numRef>
              <c:f>Sheet1!$E$2</c:f>
              <c:numCache>
                <c:formatCode>General</c:formatCode>
                <c:ptCount val="1"/>
                <c:pt idx="0">
                  <c:v>164</c:v>
                </c:pt>
              </c:numCache>
            </c:numRef>
          </c:val>
        </c:ser>
        <c:dLbls>
          <c:showLegendKey val="0"/>
          <c:showVal val="1"/>
          <c:showCatName val="0"/>
          <c:showSerName val="0"/>
          <c:showPercent val="0"/>
          <c:showBubbleSize val="0"/>
        </c:dLbls>
        <c:gapWidth val="219"/>
        <c:overlap val="-27"/>
        <c:axId val="1006598736"/>
        <c:axId val="1006600368"/>
      </c:barChart>
      <c:catAx>
        <c:axId val="1006598736"/>
        <c:scaling>
          <c:orientation val="minMax"/>
        </c:scaling>
        <c:delete val="1"/>
        <c:axPos val="b"/>
        <c:numFmt formatCode="General" sourceLinked="0"/>
        <c:majorTickMark val="none"/>
        <c:minorTickMark val="none"/>
        <c:tickLblPos val="nextTo"/>
        <c:crossAx val="1006600368"/>
        <c:crosses val="autoZero"/>
        <c:auto val="1"/>
        <c:lblAlgn val="ctr"/>
        <c:lblOffset val="100"/>
        <c:noMultiLvlLbl val="0"/>
      </c:catAx>
      <c:valAx>
        <c:axId val="10066003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ar-SA" sz="1197" b="0" i="0" u="none" strike="noStrike" kern="1200" baseline="0">
                <a:solidFill>
                  <a:schemeClr val="tx1">
                    <a:lumMod val="65000"/>
                    <a:lumOff val="35000"/>
                  </a:schemeClr>
                </a:solidFill>
                <a:latin typeface="+mn-lt"/>
                <a:ea typeface="+mn-ea"/>
                <a:cs typeface="+mn-cs"/>
              </a:defRPr>
            </a:pPr>
            <a:endParaRPr lang="en-US"/>
          </a:p>
        </c:txPr>
        <c:crossAx val="1006598736"/>
        <c:crosses val="autoZero"/>
        <c:crossBetween val="between"/>
      </c:valAx>
      <c:spPr>
        <a:noFill/>
        <a:ln>
          <a:noFill/>
        </a:ln>
        <a:effectLst/>
      </c:spPr>
    </c:plotArea>
    <c:legend>
      <c:legendPos val="b"/>
      <c:layout>
        <c:manualLayout>
          <c:xMode val="edge"/>
          <c:yMode val="edge"/>
          <c:x val="0"/>
          <c:y val="0.8504239498274111"/>
          <c:w val="0.89999985653277093"/>
          <c:h val="0.11566362433933076"/>
        </c:manualLayout>
      </c:layout>
      <c:overlay val="0"/>
      <c:spPr>
        <a:noFill/>
        <a:ln>
          <a:noFill/>
        </a:ln>
        <a:effectLst/>
      </c:spPr>
      <c:txPr>
        <a:bodyPr rot="0" spcFirstLastPara="1" vertOverflow="ellipsis" vert="horz" wrap="square" anchor="ctr" anchorCtr="1"/>
        <a:lstStyle/>
        <a:p>
          <a:pPr rtl="0">
            <a:defRPr lang="ar-SA"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Secondary school or lower</c:v>
                </c:pt>
              </c:strCache>
            </c:strRef>
          </c:tx>
          <c:spPr>
            <a:solidFill>
              <a:schemeClr val="accent1"/>
            </a:solidFill>
            <a:ln>
              <a:noFill/>
            </a:ln>
            <a:effectLst/>
          </c:spPr>
          <c:invertIfNegative val="0"/>
          <c:dLbls>
            <c:dLbl>
              <c:idx val="0"/>
              <c:spPr>
                <a:noFill/>
                <a:ln>
                  <a:noFill/>
                </a:ln>
                <a:effectLst/>
              </c:spPr>
              <c:txPr>
                <a:bodyPr rot="0" spcFirstLastPara="1" vertOverflow="ellipsis" vert="horz" wrap="square" lIns="38100" tIns="19050" rIns="38100" bIns="19050" anchor="ctr" anchorCtr="1">
                  <a:spAutoFit/>
                </a:bodyPr>
                <a:lstStyle/>
                <a:p>
                  <a:pPr>
                    <a:defRPr lang="ar-SA" sz="14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lang="ar-SA" sz="1197"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Education level</c:v>
                </c:pt>
              </c:strCache>
            </c:strRef>
          </c:cat>
          <c:val>
            <c:numRef>
              <c:f>Sheet1!$B$2</c:f>
              <c:numCache>
                <c:formatCode>General</c:formatCode>
                <c:ptCount val="1"/>
                <c:pt idx="0">
                  <c:v>338</c:v>
                </c:pt>
              </c:numCache>
            </c:numRef>
          </c:val>
        </c:ser>
        <c:ser>
          <c:idx val="1"/>
          <c:order val="1"/>
          <c:tx>
            <c:strRef>
              <c:f>Sheet1!$C$1</c:f>
              <c:strCache>
                <c:ptCount val="1"/>
                <c:pt idx="0">
                  <c:v>Diploma</c:v>
                </c:pt>
              </c:strCache>
            </c:strRef>
          </c:tx>
          <c:spPr>
            <a:solidFill>
              <a:schemeClr val="accent2"/>
            </a:solidFill>
            <a:ln>
              <a:noFill/>
            </a:ln>
            <a:effectLst/>
          </c:spPr>
          <c:invertIfNegative val="0"/>
          <c:dLbls>
            <c:dLbl>
              <c:idx val="0"/>
              <c:spPr>
                <a:noFill/>
                <a:ln>
                  <a:noFill/>
                </a:ln>
                <a:effectLst/>
              </c:spPr>
              <c:txPr>
                <a:bodyPr rot="0" spcFirstLastPara="1" vertOverflow="ellipsis" vert="horz" wrap="square" lIns="38100" tIns="19050" rIns="38100" bIns="19050" anchor="ctr" anchorCtr="1">
                  <a:spAutoFit/>
                </a:bodyPr>
                <a:lstStyle/>
                <a:p>
                  <a:pPr>
                    <a:defRPr lang="ar-SA" sz="14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lang="ar-SA" sz="14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Education level</c:v>
                </c:pt>
              </c:strCache>
            </c:strRef>
          </c:cat>
          <c:val>
            <c:numRef>
              <c:f>Sheet1!$C$2</c:f>
              <c:numCache>
                <c:formatCode>General</c:formatCode>
                <c:ptCount val="1"/>
                <c:pt idx="0">
                  <c:v>309</c:v>
                </c:pt>
              </c:numCache>
            </c:numRef>
          </c:val>
        </c:ser>
        <c:ser>
          <c:idx val="2"/>
          <c:order val="2"/>
          <c:tx>
            <c:strRef>
              <c:f>Sheet1!$D$1</c:f>
              <c:strCache>
                <c:ptCount val="1"/>
                <c:pt idx="0">
                  <c:v>Bachelor</c:v>
                </c:pt>
              </c:strCache>
            </c:strRef>
          </c:tx>
          <c:spPr>
            <a:solidFill>
              <a:schemeClr val="accent3"/>
            </a:solidFill>
            <a:ln>
              <a:noFill/>
            </a:ln>
            <a:effectLst/>
          </c:spPr>
          <c:invertIfNegative val="0"/>
          <c:dLbls>
            <c:dLbl>
              <c:idx val="0"/>
              <c:spPr>
                <a:noFill/>
                <a:ln>
                  <a:noFill/>
                </a:ln>
                <a:effectLst/>
              </c:spPr>
              <c:txPr>
                <a:bodyPr rot="0" spcFirstLastPara="1" vertOverflow="ellipsis" vert="horz" wrap="square" lIns="38100" tIns="19050" rIns="38100" bIns="19050" anchor="ctr" anchorCtr="1">
                  <a:spAutoFit/>
                </a:bodyPr>
                <a:lstStyle/>
                <a:p>
                  <a:pPr>
                    <a:defRPr lang="ar-SA" sz="14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lang="ar-SA"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Education level</c:v>
                </c:pt>
              </c:strCache>
            </c:strRef>
          </c:cat>
          <c:val>
            <c:numRef>
              <c:f>Sheet1!$D$2</c:f>
              <c:numCache>
                <c:formatCode>General</c:formatCode>
                <c:ptCount val="1"/>
                <c:pt idx="0">
                  <c:v>126</c:v>
                </c:pt>
              </c:numCache>
            </c:numRef>
          </c:val>
        </c:ser>
        <c:ser>
          <c:idx val="3"/>
          <c:order val="3"/>
          <c:tx>
            <c:strRef>
              <c:f>Sheet1!$E$1</c:f>
              <c:strCache>
                <c:ptCount val="1"/>
                <c:pt idx="0">
                  <c:v>Postgraduate</c:v>
                </c:pt>
              </c:strCache>
            </c:strRef>
          </c:tx>
          <c:spPr>
            <a:solidFill>
              <a:schemeClr val="accent4"/>
            </a:solidFill>
            <a:ln>
              <a:noFill/>
            </a:ln>
            <a:effectLst/>
          </c:spPr>
          <c:invertIfNegative val="0"/>
          <c:dLbls>
            <c:dLbl>
              <c:idx val="0"/>
              <c:layout>
                <c:manualLayout>
                  <c:x val="5.7924554652603412E-17"/>
                  <c:y val="3.4482758620689655E-2"/>
                </c:manualLayout>
              </c:layout>
              <c:spPr>
                <a:noFill/>
                <a:ln>
                  <a:noFill/>
                </a:ln>
                <a:effectLst/>
              </c:spPr>
              <c:txPr>
                <a:bodyPr rot="0" spcFirstLastPara="1" vertOverflow="ellipsis" vert="horz" wrap="square" lIns="38100" tIns="19050" rIns="38100" bIns="19050" anchor="ctr" anchorCtr="1">
                  <a:spAutoFit/>
                </a:bodyPr>
                <a:lstStyle/>
                <a:p>
                  <a:pPr>
                    <a:defRPr lang="ar-SA" sz="1197"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ar-SA"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Education level</c:v>
                </c:pt>
              </c:strCache>
            </c:strRef>
          </c:cat>
          <c:val>
            <c:numRef>
              <c:f>Sheet1!$E$2</c:f>
              <c:numCache>
                <c:formatCode>General</c:formatCode>
                <c:ptCount val="1"/>
                <c:pt idx="0">
                  <c:v>37</c:v>
                </c:pt>
              </c:numCache>
            </c:numRef>
          </c:val>
        </c:ser>
        <c:dLbls>
          <c:showLegendKey val="0"/>
          <c:showVal val="1"/>
          <c:showCatName val="0"/>
          <c:showSerName val="0"/>
          <c:showPercent val="0"/>
          <c:showBubbleSize val="0"/>
        </c:dLbls>
        <c:gapWidth val="219"/>
        <c:overlap val="-27"/>
        <c:axId val="1006587312"/>
        <c:axId val="1006588944"/>
      </c:barChart>
      <c:catAx>
        <c:axId val="1006587312"/>
        <c:scaling>
          <c:orientation val="minMax"/>
        </c:scaling>
        <c:delete val="1"/>
        <c:axPos val="b"/>
        <c:numFmt formatCode="General" sourceLinked="0"/>
        <c:majorTickMark val="none"/>
        <c:minorTickMark val="none"/>
        <c:tickLblPos val="nextTo"/>
        <c:crossAx val="1006588944"/>
        <c:crosses val="autoZero"/>
        <c:auto val="1"/>
        <c:lblAlgn val="ctr"/>
        <c:lblOffset val="100"/>
        <c:noMultiLvlLbl val="0"/>
      </c:catAx>
      <c:valAx>
        <c:axId val="10065889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ar-SA" sz="1197" b="0" i="0" u="none" strike="noStrike" kern="1200" baseline="0">
                <a:solidFill>
                  <a:schemeClr val="tx1">
                    <a:lumMod val="65000"/>
                    <a:lumOff val="35000"/>
                  </a:schemeClr>
                </a:solidFill>
                <a:latin typeface="+mn-lt"/>
                <a:ea typeface="+mn-ea"/>
                <a:cs typeface="+mn-cs"/>
              </a:defRPr>
            </a:pPr>
            <a:endParaRPr lang="en-US"/>
          </a:p>
        </c:txPr>
        <c:crossAx val="10065873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rtl="0">
            <a:defRPr lang="ar-SA"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Single</c:v>
                </c:pt>
              </c:strCache>
            </c:strRef>
          </c:tx>
          <c:spPr>
            <a:solidFill>
              <a:schemeClr val="accent1"/>
            </a:solidFill>
            <a:ln>
              <a:noFill/>
            </a:ln>
            <a:effectLst/>
          </c:spPr>
          <c:invertIfNegative val="0"/>
          <c:dLbls>
            <c:dLbl>
              <c:idx val="0"/>
              <c:spPr>
                <a:noFill/>
                <a:ln>
                  <a:noFill/>
                </a:ln>
                <a:effectLst/>
              </c:spPr>
              <c:txPr>
                <a:bodyPr rot="0" spcFirstLastPara="1" vertOverflow="ellipsis" vert="horz" wrap="square" lIns="38100" tIns="19050" rIns="38100" bIns="19050" anchor="ctr" anchorCtr="1">
                  <a:spAutoFit/>
                </a:bodyPr>
                <a:lstStyle/>
                <a:p>
                  <a:pPr>
                    <a:defRPr lang="ar-SA" sz="1400" b="1"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lang="ar-SA" sz="1197"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Category 1</c:v>
                </c:pt>
              </c:strCache>
            </c:strRef>
          </c:cat>
          <c:val>
            <c:numRef>
              <c:f>Sheet1!$B$2</c:f>
              <c:numCache>
                <c:formatCode>General</c:formatCode>
                <c:ptCount val="1"/>
                <c:pt idx="0">
                  <c:v>166</c:v>
                </c:pt>
              </c:numCache>
            </c:numRef>
          </c:val>
        </c:ser>
        <c:ser>
          <c:idx val="1"/>
          <c:order val="1"/>
          <c:tx>
            <c:strRef>
              <c:f>Sheet1!$C$1</c:f>
              <c:strCache>
                <c:ptCount val="1"/>
                <c:pt idx="0">
                  <c:v>Married</c:v>
                </c:pt>
              </c:strCache>
            </c:strRef>
          </c:tx>
          <c:spPr>
            <a:solidFill>
              <a:schemeClr val="accent2"/>
            </a:solidFill>
            <a:ln>
              <a:noFill/>
            </a:ln>
            <a:effectLst/>
          </c:spPr>
          <c:invertIfNegative val="0"/>
          <c:dLbls>
            <c:dLbl>
              <c:idx val="0"/>
              <c:spPr>
                <a:noFill/>
                <a:ln>
                  <a:noFill/>
                </a:ln>
                <a:effectLst/>
              </c:spPr>
              <c:txPr>
                <a:bodyPr rot="0" spcFirstLastPara="1" vertOverflow="ellipsis" vert="horz" wrap="square" lIns="38100" tIns="19050" rIns="38100" bIns="19050" anchor="ctr" anchorCtr="1">
                  <a:spAutoFit/>
                </a:bodyPr>
                <a:lstStyle/>
                <a:p>
                  <a:pPr>
                    <a:defRPr lang="ar-SA" sz="1400" b="1"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lang="ar-SA" sz="1197"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Category 1</c:v>
                </c:pt>
              </c:strCache>
            </c:strRef>
          </c:cat>
          <c:val>
            <c:numRef>
              <c:f>Sheet1!$C$2</c:f>
              <c:numCache>
                <c:formatCode>General</c:formatCode>
                <c:ptCount val="1"/>
                <c:pt idx="0">
                  <c:v>619</c:v>
                </c:pt>
              </c:numCache>
            </c:numRef>
          </c:val>
        </c:ser>
        <c:ser>
          <c:idx val="2"/>
          <c:order val="2"/>
          <c:tx>
            <c:strRef>
              <c:f>Sheet1!$D$1</c:f>
              <c:strCache>
                <c:ptCount val="1"/>
                <c:pt idx="0">
                  <c:v>Divorce</c:v>
                </c:pt>
              </c:strCache>
            </c:strRef>
          </c:tx>
          <c:spPr>
            <a:solidFill>
              <a:schemeClr val="accent3"/>
            </a:solidFill>
            <a:ln>
              <a:noFill/>
            </a:ln>
            <a:effectLst/>
          </c:spPr>
          <c:invertIfNegative val="0"/>
          <c:dLbls>
            <c:dLbl>
              <c:idx val="0"/>
              <c:spPr>
                <a:noFill/>
                <a:ln>
                  <a:noFill/>
                </a:ln>
                <a:effectLst/>
              </c:spPr>
              <c:txPr>
                <a:bodyPr rot="0" spcFirstLastPara="1" vertOverflow="ellipsis" vert="horz" wrap="square" lIns="38100" tIns="19050" rIns="38100" bIns="19050" anchor="ctr" anchorCtr="1">
                  <a:spAutoFit/>
                </a:bodyPr>
                <a:lstStyle/>
                <a:p>
                  <a:pPr>
                    <a:defRPr lang="ar-SA" sz="1400" b="1"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lang="ar-SA" sz="1197"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Category 1</c:v>
                </c:pt>
              </c:strCache>
            </c:strRef>
          </c:cat>
          <c:val>
            <c:numRef>
              <c:f>Sheet1!$D$2</c:f>
              <c:numCache>
                <c:formatCode>General</c:formatCode>
                <c:ptCount val="1"/>
                <c:pt idx="0">
                  <c:v>1</c:v>
                </c:pt>
              </c:numCache>
            </c:numRef>
          </c:val>
        </c:ser>
        <c:ser>
          <c:idx val="3"/>
          <c:order val="3"/>
          <c:tx>
            <c:strRef>
              <c:f>Sheet1!$E$1</c:f>
              <c:strCache>
                <c:ptCount val="1"/>
                <c:pt idx="0">
                  <c:v>Widower</c:v>
                </c:pt>
              </c:strCache>
            </c:strRef>
          </c:tx>
          <c:spPr>
            <a:solidFill>
              <a:schemeClr val="accent4"/>
            </a:solidFill>
            <a:ln>
              <a:noFill/>
            </a:ln>
            <a:effectLst/>
          </c:spPr>
          <c:invertIfNegative val="0"/>
          <c:dLbls>
            <c:dLbl>
              <c:idx val="0"/>
              <c:spPr>
                <a:noFill/>
                <a:ln>
                  <a:noFill/>
                </a:ln>
                <a:effectLst/>
              </c:spPr>
              <c:txPr>
                <a:bodyPr rot="0" spcFirstLastPara="1" vertOverflow="ellipsis" vert="horz" wrap="square" lIns="38100" tIns="19050" rIns="38100" bIns="19050" anchor="ctr" anchorCtr="1">
                  <a:spAutoFit/>
                </a:bodyPr>
                <a:lstStyle/>
                <a:p>
                  <a:pPr>
                    <a:defRPr lang="ar-SA" sz="1400" b="1"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lang="ar-SA" sz="1197"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Category 1</c:v>
                </c:pt>
              </c:strCache>
            </c:strRef>
          </c:cat>
          <c:val>
            <c:numRef>
              <c:f>Sheet1!$E$2</c:f>
              <c:numCache>
                <c:formatCode>General</c:formatCode>
                <c:ptCount val="1"/>
                <c:pt idx="0">
                  <c:v>6</c:v>
                </c:pt>
              </c:numCache>
            </c:numRef>
          </c:val>
        </c:ser>
        <c:dLbls>
          <c:showLegendKey val="0"/>
          <c:showVal val="1"/>
          <c:showCatName val="0"/>
          <c:showSerName val="0"/>
          <c:showPercent val="0"/>
          <c:showBubbleSize val="0"/>
        </c:dLbls>
        <c:gapWidth val="219"/>
        <c:overlap val="-27"/>
        <c:axId val="1011134096"/>
        <c:axId val="1011132464"/>
      </c:barChart>
      <c:valAx>
        <c:axId val="10111324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ar-SA" sz="1197" b="0" i="0" u="none" strike="noStrike" kern="1200" baseline="0">
                <a:solidFill>
                  <a:schemeClr val="tx1">
                    <a:lumMod val="65000"/>
                    <a:lumOff val="35000"/>
                  </a:schemeClr>
                </a:solidFill>
                <a:latin typeface="+mn-lt"/>
                <a:ea typeface="+mn-ea"/>
                <a:cs typeface="+mn-cs"/>
              </a:defRPr>
            </a:pPr>
            <a:endParaRPr lang="en-US"/>
          </a:p>
        </c:txPr>
        <c:crossAx val="1011134096"/>
        <c:crosses val="autoZero"/>
        <c:crossBetween val="between"/>
      </c:valAx>
      <c:catAx>
        <c:axId val="1011134096"/>
        <c:scaling>
          <c:orientation val="minMax"/>
        </c:scaling>
        <c:delete val="1"/>
        <c:axPos val="b"/>
        <c:numFmt formatCode="General" sourceLinked="0"/>
        <c:majorTickMark val="none"/>
        <c:minorTickMark val="none"/>
        <c:tickLblPos val="nextTo"/>
        <c:crossAx val="1011132464"/>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lang="ar-SA"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Do you smoke ?</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dPt>
          <c:dLbls>
            <c:dLbl>
              <c:idx val="0"/>
              <c:layout>
                <c:manualLayout>
                  <c:x val="-0.10960240438686149"/>
                  <c:y val="-0.13615294750225571"/>
                </c:manualLayout>
              </c:layout>
              <c:showLegendKey val="0"/>
              <c:showVal val="0"/>
              <c:showCatName val="0"/>
              <c:showSerName val="0"/>
              <c:showPercent val="1"/>
              <c:showBubbleSize val="0"/>
              <c:extLst>
                <c:ext xmlns:c15="http://schemas.microsoft.com/office/drawing/2012/chart" uri="{CE6537A1-D6FC-4f65-9D91-7224C49458BB}"/>
              </c:extLst>
            </c:dLbl>
            <c:dLbl>
              <c:idx val="1"/>
              <c:layout>
                <c:manualLayout>
                  <c:x val="9.3160959067147067E-2"/>
                  <c:y val="9.8367778851632684E-2"/>
                </c:manualLayout>
              </c:layout>
              <c:showLegendKey val="0"/>
              <c:showVal val="0"/>
              <c:showCatName val="0"/>
              <c:showSerName val="0"/>
              <c:showPercent val="1"/>
              <c:showBubbleSize val="0"/>
              <c:extLst>
                <c:ext xmlns:c15="http://schemas.microsoft.com/office/drawing/2012/chart" uri="{CE6537A1-D6FC-4f65-9D91-7224C49458BB}"/>
              </c:extLst>
            </c:dLbl>
            <c:spPr>
              <a:noFill/>
              <a:ln>
                <a:noFill/>
              </a:ln>
              <a:effectLst/>
            </c:spPr>
            <c:txPr>
              <a:bodyPr/>
              <a:lstStyle/>
              <a:p>
                <a:pPr>
                  <a:defRPr sz="1400" b="1">
                    <a:solidFill>
                      <a:schemeClr val="bg1"/>
                    </a:solidFill>
                  </a:defRPr>
                </a:pPr>
                <a:endParaRPr lang="en-US"/>
              </a:p>
            </c:txPr>
            <c:showLegendKey val="0"/>
            <c:showVal val="0"/>
            <c:showCatName val="0"/>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Sheet1!$A$2:$A$3</c:f>
              <c:strCache>
                <c:ptCount val="2"/>
                <c:pt idx="0">
                  <c:v>Yes</c:v>
                </c:pt>
                <c:pt idx="1">
                  <c:v>No</c:v>
                </c:pt>
              </c:strCache>
            </c:strRef>
          </c:cat>
          <c:val>
            <c:numRef>
              <c:f>Sheet1!$B$2:$B$3</c:f>
              <c:numCache>
                <c:formatCode>General</c:formatCode>
                <c:ptCount val="2"/>
                <c:pt idx="0">
                  <c:v>519</c:v>
                </c:pt>
                <c:pt idx="1">
                  <c:v>291</c:v>
                </c:pt>
              </c:numCache>
            </c:numRef>
          </c:val>
        </c:ser>
        <c:dLbls>
          <c:showLegendKey val="0"/>
          <c:showVal val="0"/>
          <c:showCatName val="0"/>
          <c:showSerName val="0"/>
          <c:showPercent val="1"/>
          <c:showBubbleSize val="0"/>
          <c:showLeaderLines val="1"/>
        </c:dLbls>
        <c:firstSliceAng val="0"/>
      </c:pieChart>
      <c:spPr>
        <a:noFill/>
        <a:ln>
          <a:noFill/>
        </a:ln>
        <a:effectLst/>
      </c:spPr>
    </c:plotArea>
    <c:legend>
      <c:legendPos val="t"/>
      <c:layout>
        <c:manualLayout>
          <c:xMode val="edge"/>
          <c:yMode val="edge"/>
          <c:x val="0.42803856364794807"/>
          <c:y val="0.90853126083169833"/>
          <c:w val="0.14433445327817684"/>
          <c:h val="9.1468739168301311E-2"/>
        </c:manualLayout>
      </c:layout>
      <c:overlay val="0"/>
      <c:txPr>
        <a:bodyPr/>
        <a:lstStyle/>
        <a:p>
          <a:pPr>
            <a:defRPr sz="1200"/>
          </a:pPr>
          <a:endParaRPr lang="en-US"/>
        </a:p>
      </c:txPr>
    </c:legend>
    <c:plotVisOnly val="1"/>
    <c:dispBlanksAs val="zero"/>
    <c:showDLblsOverMax val="0"/>
  </c:chart>
  <c:spPr>
    <a:noFill/>
    <a:ln>
      <a:noFill/>
    </a:ln>
    <a:effectLst/>
  </c:spPr>
  <c:txPr>
    <a:bodyPr/>
    <a:lstStyle/>
    <a:p>
      <a:pPr>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9493731524339761"/>
          <c:y val="3.1469766720467758E-2"/>
          <c:w val="0.34881322376146306"/>
          <c:h val="0.7208699899366765"/>
        </c:manualLayout>
      </c:layout>
      <c:pieChart>
        <c:varyColors val="1"/>
        <c:ser>
          <c:idx val="0"/>
          <c:order val="0"/>
          <c:tx>
            <c:strRef>
              <c:f>Sheet1!$B$1</c:f>
              <c:strCache>
                <c:ptCount val="1"/>
                <c:pt idx="0">
                  <c:v>Type of shift</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dPt>
          <c:dLbls>
            <c:dLbl>
              <c:idx val="0"/>
              <c:tx>
                <c:rich>
                  <a:bodyPr/>
                  <a:lstStyle/>
                  <a:p>
                    <a:r>
                      <a:rPr lang="en-US" baseline="0" dirty="0" smtClean="0"/>
                      <a:t>16%</a:t>
                    </a:r>
                  </a:p>
                </c:rich>
              </c:tx>
              <c:dLblPos val="inEnd"/>
              <c:showLegendKey val="0"/>
              <c:showVal val="0"/>
              <c:showCatName val="1"/>
              <c:showSerName val="0"/>
              <c:showPercent val="1"/>
              <c:showBubbleSize val="0"/>
              <c:extLst>
                <c:ext xmlns:c15="http://schemas.microsoft.com/office/drawing/2012/chart" uri="{CE6537A1-D6FC-4f65-9D91-7224C49458BB}"/>
              </c:extLst>
            </c:dLbl>
            <c:dLbl>
              <c:idx val="1"/>
              <c:layout>
                <c:manualLayout>
                  <c:x val="7.3410432149684193E-2"/>
                  <c:y val="-0.31637428306191717"/>
                </c:manualLayout>
              </c:layout>
              <c:tx>
                <c:rich>
                  <a:bodyPr/>
                  <a:lstStyle/>
                  <a:p>
                    <a:r>
                      <a:rPr lang="en-US" baseline="0" dirty="0"/>
                      <a:t>
</a:t>
                    </a:r>
                    <a:r>
                      <a:rPr lang="en-US" baseline="0" dirty="0" smtClean="0"/>
                      <a:t>84%</a:t>
                    </a:r>
                    <a:endParaRPr lang="en-US" baseline="0" dirty="0"/>
                  </a:p>
                </c:rich>
              </c:tx>
              <c:dLblPos val="bestFit"/>
              <c:showLegendKey val="0"/>
              <c:showVal val="0"/>
              <c:showCatName val="1"/>
              <c:showSerName val="0"/>
              <c:showPercent val="1"/>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ar-SA" sz="1400" b="1" i="0" u="none" strike="noStrike" kern="1200" baseline="0">
                    <a:solidFill>
                      <a:schemeClr val="lt1"/>
                    </a:solidFill>
                    <a:latin typeface="+mn-lt"/>
                    <a:ea typeface="+mn-ea"/>
                    <a:cs typeface="+mn-cs"/>
                  </a:defRPr>
                </a:pPr>
                <a:endParaRPr lang="en-US"/>
              </a:p>
            </c:txPr>
            <c:dLblPos val="inEnd"/>
            <c:showLegendKey val="0"/>
            <c:showVal val="0"/>
            <c:showCatName val="1"/>
            <c:showSerName val="0"/>
            <c:showPercent val="1"/>
            <c:showBubbleSize val="0"/>
            <c:showLeaderLines val="0"/>
            <c:extLst>
              <c:ext xmlns:c15="http://schemas.microsoft.com/office/drawing/2012/chart" uri="{CE6537A1-D6FC-4f65-9D91-7224C49458BB}"/>
            </c:extLst>
          </c:dLbls>
          <c:cat>
            <c:strRef>
              <c:f>Sheet1!$A$2:$A$3</c:f>
              <c:strCache>
                <c:ptCount val="2"/>
                <c:pt idx="0">
                  <c:v>Evening always</c:v>
                </c:pt>
                <c:pt idx="1">
                  <c:v>Rotating</c:v>
                </c:pt>
              </c:strCache>
            </c:strRef>
          </c:cat>
          <c:val>
            <c:numRef>
              <c:f>Sheet1!$B$2:$B$3</c:f>
              <c:numCache>
                <c:formatCode>General</c:formatCode>
                <c:ptCount val="2"/>
                <c:pt idx="0">
                  <c:v>131</c:v>
                </c:pt>
                <c:pt idx="1">
                  <c:v>679</c:v>
                </c:pt>
              </c:numCache>
            </c:numRef>
          </c:val>
        </c:ser>
        <c:dLbls>
          <c:showLegendKey val="0"/>
          <c:showVal val="0"/>
          <c:showCatName val="1"/>
          <c:showSerName val="0"/>
          <c:showPercent val="1"/>
          <c:showBubbleSize val="0"/>
          <c:showLeaderLines val="0"/>
        </c:dLbls>
        <c:firstSliceAng val="0"/>
      </c:pieChart>
      <c:spPr>
        <a:noFill/>
        <a:ln>
          <a:noFill/>
        </a:ln>
        <a:effectLst/>
      </c:spPr>
    </c:plotArea>
    <c:legend>
      <c:legendPos val="t"/>
      <c:layout>
        <c:manualLayout>
          <c:xMode val="edge"/>
          <c:yMode val="edge"/>
          <c:x val="0.26376928375607772"/>
          <c:y val="0.79481659491428036"/>
          <c:w val="0.47246121304566246"/>
          <c:h val="0.11786287486332428"/>
        </c:manualLayout>
      </c:layout>
      <c:overlay val="0"/>
      <c:spPr>
        <a:noFill/>
        <a:ln>
          <a:noFill/>
        </a:ln>
        <a:effectLst/>
      </c:spPr>
      <c:txPr>
        <a:bodyPr rot="0" spcFirstLastPara="1" vertOverflow="ellipsis" vert="horz" wrap="square" anchor="ctr" anchorCtr="1"/>
        <a:lstStyle/>
        <a:p>
          <a:pPr>
            <a:defRPr lang="ar-SA" sz="1197" b="0" i="0" u="none" strike="noStrike" kern="1200" baseline="0">
              <a:solidFill>
                <a:schemeClr val="tx1">
                  <a:lumMod val="65000"/>
                  <a:lumOff val="35000"/>
                </a:schemeClr>
              </a:solidFill>
              <a:latin typeface="+mn-lt"/>
              <a:ea typeface="+mn-ea"/>
              <a:cs typeface="+mn-cs"/>
            </a:defRPr>
          </a:pPr>
          <a:endParaRPr lang="en-US"/>
        </a:p>
      </c:txPr>
    </c:legend>
    <c:plotVisOnly val="1"/>
    <c:dispBlanksAs val="zero"/>
    <c:showDLblsOverMax val="0"/>
  </c:chart>
  <c:spPr>
    <a:noFill/>
    <a:ln>
      <a:noFill/>
    </a:ln>
    <a:effectLst/>
  </c:spPr>
  <c:txPr>
    <a:bodyPr/>
    <a:lstStyle/>
    <a:p>
      <a:pPr>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less than 2000 NIS      </c:v>
                </c:pt>
              </c:strCache>
            </c:strRef>
          </c:tx>
          <c:spPr>
            <a:solidFill>
              <a:schemeClr val="accent1"/>
            </a:solidFill>
            <a:ln>
              <a:noFill/>
            </a:ln>
            <a:effectLst/>
          </c:spPr>
          <c:invertIfNegative val="0"/>
          <c:dLbls>
            <c:dLbl>
              <c:idx val="0"/>
              <c:layout>
                <c:manualLayout>
                  <c:x val="0"/>
                  <c:y val="0.10999416828819057"/>
                </c:manualLayout>
              </c:layout>
              <c:spPr>
                <a:noFill/>
                <a:ln>
                  <a:noFill/>
                </a:ln>
                <a:effectLst/>
              </c:spPr>
              <c:txPr>
                <a:bodyPr rot="0" spcFirstLastPara="1" vertOverflow="ellipsis" vert="horz" wrap="square" lIns="38100" tIns="19050" rIns="38100" bIns="19050" anchor="ctr" anchorCtr="1">
                  <a:spAutoFit/>
                </a:bodyPr>
                <a:lstStyle/>
                <a:p>
                  <a:pPr>
                    <a:defRPr lang="ar-SA" sz="1197" b="1" i="0" u="none" strike="noStrike" kern="1200" baseline="0">
                      <a:solidFill>
                        <a:schemeClr val="bg1"/>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ar-SA"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Salary</c:v>
                </c:pt>
              </c:strCache>
            </c:strRef>
          </c:cat>
          <c:val>
            <c:numRef>
              <c:f>Sheet1!$B$2</c:f>
              <c:numCache>
                <c:formatCode>General</c:formatCode>
                <c:ptCount val="1"/>
                <c:pt idx="0">
                  <c:v>87</c:v>
                </c:pt>
              </c:numCache>
            </c:numRef>
          </c:val>
        </c:ser>
        <c:ser>
          <c:idx val="1"/>
          <c:order val="1"/>
          <c:tx>
            <c:strRef>
              <c:f>Sheet1!$C$1</c:f>
              <c:strCache>
                <c:ptCount val="1"/>
                <c:pt idx="0">
                  <c:v>2000-3500 NIS</c:v>
                </c:pt>
              </c:strCache>
            </c:strRef>
          </c:tx>
          <c:spPr>
            <a:solidFill>
              <a:schemeClr val="accent2"/>
            </a:solidFill>
            <a:ln>
              <a:noFill/>
            </a:ln>
            <a:effectLst/>
          </c:spPr>
          <c:invertIfNegative val="0"/>
          <c:dLbls>
            <c:dLbl>
              <c:idx val="0"/>
              <c:layout>
                <c:manualLayout>
                  <c:x val="0"/>
                  <c:y val="0.26887463359335495"/>
                </c:manualLayout>
              </c:layout>
              <c:spPr>
                <a:noFill/>
                <a:ln>
                  <a:noFill/>
                </a:ln>
                <a:effectLst/>
              </c:spPr>
              <c:txPr>
                <a:bodyPr rot="0" spcFirstLastPara="1" vertOverflow="ellipsis" vert="horz" wrap="square" lIns="38100" tIns="19050" rIns="38100" bIns="19050" anchor="ctr" anchorCtr="1">
                  <a:spAutoFit/>
                </a:bodyPr>
                <a:lstStyle/>
                <a:p>
                  <a:pPr>
                    <a:defRPr lang="ar-SA" sz="1197" b="1" i="0" u="none" strike="noStrike" kern="1200" baseline="0">
                      <a:solidFill>
                        <a:schemeClr val="bg1"/>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ar-SA"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Salary</c:v>
                </c:pt>
              </c:strCache>
            </c:strRef>
          </c:cat>
          <c:val>
            <c:numRef>
              <c:f>Sheet1!$C$2</c:f>
              <c:numCache>
                <c:formatCode>General</c:formatCode>
                <c:ptCount val="1"/>
                <c:pt idx="0">
                  <c:v>485</c:v>
                </c:pt>
              </c:numCache>
            </c:numRef>
          </c:val>
        </c:ser>
        <c:ser>
          <c:idx val="2"/>
          <c:order val="2"/>
          <c:tx>
            <c:strRef>
              <c:f>Sheet1!$D$1</c:f>
              <c:strCache>
                <c:ptCount val="1"/>
                <c:pt idx="0">
                  <c:v>3500 NIS and more</c:v>
                </c:pt>
              </c:strCache>
            </c:strRef>
          </c:tx>
          <c:spPr>
            <a:solidFill>
              <a:schemeClr val="accent3"/>
            </a:solidFill>
            <a:ln>
              <a:noFill/>
            </a:ln>
            <a:effectLst/>
          </c:spPr>
          <c:invertIfNegative val="0"/>
          <c:dLbls>
            <c:dLbl>
              <c:idx val="0"/>
              <c:layout>
                <c:manualLayout>
                  <c:x val="5.550519782139913E-3"/>
                  <c:y val="0.15888046530516414"/>
                </c:manualLayout>
              </c:layout>
              <c:spPr>
                <a:noFill/>
                <a:ln>
                  <a:noFill/>
                </a:ln>
                <a:effectLst/>
              </c:spPr>
              <c:txPr>
                <a:bodyPr rot="0" spcFirstLastPara="1" vertOverflow="ellipsis" vert="horz" wrap="square" lIns="38100" tIns="19050" rIns="38100" bIns="19050" anchor="ctr" anchorCtr="1">
                  <a:spAutoFit/>
                </a:bodyPr>
                <a:lstStyle/>
                <a:p>
                  <a:pPr>
                    <a:defRPr lang="ar-SA" sz="1197" b="1" i="0" u="none" strike="noStrike" kern="1200" baseline="0">
                      <a:solidFill>
                        <a:schemeClr val="bg1"/>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ar-SA"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Salary</c:v>
                </c:pt>
              </c:strCache>
            </c:strRef>
          </c:cat>
          <c:val>
            <c:numRef>
              <c:f>Sheet1!$D$2</c:f>
              <c:numCache>
                <c:formatCode>General</c:formatCode>
                <c:ptCount val="1"/>
                <c:pt idx="0">
                  <c:v>238</c:v>
                </c:pt>
              </c:numCache>
            </c:numRef>
          </c:val>
        </c:ser>
        <c:dLbls>
          <c:showLegendKey val="0"/>
          <c:showVal val="1"/>
          <c:showCatName val="0"/>
          <c:showSerName val="0"/>
          <c:showPercent val="0"/>
          <c:showBubbleSize val="0"/>
        </c:dLbls>
        <c:gapWidth val="219"/>
        <c:overlap val="-27"/>
        <c:axId val="1011133552"/>
        <c:axId val="1011129200"/>
      </c:barChart>
      <c:catAx>
        <c:axId val="1011133552"/>
        <c:scaling>
          <c:orientation val="minMax"/>
        </c:scaling>
        <c:delete val="1"/>
        <c:axPos val="b"/>
        <c:numFmt formatCode="General" sourceLinked="0"/>
        <c:majorTickMark val="none"/>
        <c:minorTickMark val="none"/>
        <c:tickLblPos val="nextTo"/>
        <c:crossAx val="1011129200"/>
        <c:crosses val="autoZero"/>
        <c:auto val="1"/>
        <c:lblAlgn val="ctr"/>
        <c:lblOffset val="100"/>
        <c:noMultiLvlLbl val="0"/>
      </c:catAx>
      <c:valAx>
        <c:axId val="10111292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ar-SA" sz="1197" b="0" i="0" u="none" strike="noStrike" kern="1200" baseline="0">
                <a:solidFill>
                  <a:schemeClr val="tx1">
                    <a:lumMod val="65000"/>
                    <a:lumOff val="35000"/>
                  </a:schemeClr>
                </a:solidFill>
                <a:latin typeface="+mn-lt"/>
                <a:ea typeface="+mn-ea"/>
                <a:cs typeface="+mn-cs"/>
              </a:defRPr>
            </a:pPr>
            <a:endParaRPr lang="en-US"/>
          </a:p>
        </c:txPr>
        <c:crossAx val="10111335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rtl="0">
            <a:defRPr lang="ar-SA"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dLbls>
          <c:showLegendKey val="0"/>
          <c:showVal val="0"/>
          <c:showCatName val="0"/>
          <c:showSerName val="0"/>
          <c:showPercent val="0"/>
          <c:showBubbleSize val="0"/>
          <c:showLeaderLines val="0"/>
        </c:dLbls>
        <c:firstSliceAng val="0"/>
        <c:holeSize val="50"/>
      </c:doughnutChart>
      <c:spPr>
        <a:noFill/>
        <a:ln>
          <a:noFill/>
        </a:ln>
        <a:effectLst/>
      </c:spPr>
    </c:plotArea>
    <c:plotVisOnly val="1"/>
    <c:dispBlanksAs val="zero"/>
    <c:showDLblsOverMax val="0"/>
  </c:chart>
  <c:spPr>
    <a:noFill/>
    <a:ln>
      <a:noFill/>
    </a:ln>
    <a:effectLst/>
  </c:spPr>
  <c:txPr>
    <a:bodyPr/>
    <a:lstStyle/>
    <a:p>
      <a:pPr>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EA0B24-158B-427C-85C9-46BF7C996B8D}"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B3D18695-EF2A-4136-BECF-9B8A84A978B8}">
      <dgm:prSet phldrT="[Text]" phldr="1" custT="1"/>
      <dgm:spPr/>
      <dgm:t>
        <a:bodyPr/>
        <a:lstStyle/>
        <a:p>
          <a:endParaRPr lang="en-US" sz="3200" dirty="0"/>
        </a:p>
      </dgm:t>
    </dgm:pt>
    <dgm:pt modelId="{8CC7FC63-5A46-4949-9D46-6D88E0AC8CD6}" type="parTrans" cxnId="{C93E3A94-6E79-43B7-8738-616862FD0A90}">
      <dgm:prSet/>
      <dgm:spPr/>
      <dgm:t>
        <a:bodyPr/>
        <a:lstStyle/>
        <a:p>
          <a:endParaRPr lang="en-US" sz="3200"/>
        </a:p>
      </dgm:t>
    </dgm:pt>
    <dgm:pt modelId="{D7734538-EECF-436B-926C-CCDF39362AC7}" type="sibTrans" cxnId="{C93E3A94-6E79-43B7-8738-616862FD0A90}">
      <dgm:prSet/>
      <dgm:spPr/>
      <dgm:t>
        <a:bodyPr/>
        <a:lstStyle/>
        <a:p>
          <a:endParaRPr lang="en-US" sz="3200"/>
        </a:p>
      </dgm:t>
    </dgm:pt>
    <dgm:pt modelId="{CF28F134-3FC2-4FF8-A234-8729B888C1CA}">
      <dgm:prSet phldrT="[Text]" custT="1"/>
      <dgm:spPr/>
      <dgm:t>
        <a:bodyPr/>
        <a:lstStyle/>
        <a:p>
          <a:r>
            <a:rPr lang="en-US" sz="3200" b="1" dirty="0" smtClean="0">
              <a:solidFill>
                <a:schemeClr val="accent1"/>
              </a:solidFill>
              <a:latin typeface="+mj-lt"/>
            </a:rPr>
            <a:t>Demographic analysis</a:t>
          </a:r>
          <a:endParaRPr lang="en-US" sz="3200" dirty="0">
            <a:latin typeface="+mj-lt"/>
          </a:endParaRPr>
        </a:p>
      </dgm:t>
    </dgm:pt>
    <dgm:pt modelId="{145B58C7-2AF6-495A-BE3B-E0A7081E1958}" type="parTrans" cxnId="{213E6022-453F-4977-AA24-8E4D8EBB53FA}">
      <dgm:prSet/>
      <dgm:spPr/>
      <dgm:t>
        <a:bodyPr/>
        <a:lstStyle/>
        <a:p>
          <a:endParaRPr lang="en-US" sz="3200"/>
        </a:p>
      </dgm:t>
    </dgm:pt>
    <dgm:pt modelId="{7EB7405B-D42C-4DCF-B3D3-0EF843DA48C2}" type="sibTrans" cxnId="{213E6022-453F-4977-AA24-8E4D8EBB53FA}">
      <dgm:prSet/>
      <dgm:spPr/>
      <dgm:t>
        <a:bodyPr/>
        <a:lstStyle/>
        <a:p>
          <a:endParaRPr lang="en-US" sz="3200"/>
        </a:p>
      </dgm:t>
    </dgm:pt>
    <dgm:pt modelId="{402948A4-74F6-4097-85E2-9213B72ACEE3}">
      <dgm:prSet phldrT="[Text]" phldr="1" custT="1"/>
      <dgm:spPr/>
      <dgm:t>
        <a:bodyPr/>
        <a:lstStyle/>
        <a:p>
          <a:endParaRPr lang="en-US" sz="3200" dirty="0"/>
        </a:p>
      </dgm:t>
    </dgm:pt>
    <dgm:pt modelId="{6B6BDCB1-C2D4-43B2-9A40-189377FBE424}" type="parTrans" cxnId="{8844A04B-1DEE-4D89-A484-556E96A5B25B}">
      <dgm:prSet/>
      <dgm:spPr/>
      <dgm:t>
        <a:bodyPr/>
        <a:lstStyle/>
        <a:p>
          <a:endParaRPr lang="en-US" sz="3200"/>
        </a:p>
      </dgm:t>
    </dgm:pt>
    <dgm:pt modelId="{1FEFD07D-6637-4E3A-80C3-3CC3A24B4625}" type="sibTrans" cxnId="{8844A04B-1DEE-4D89-A484-556E96A5B25B}">
      <dgm:prSet/>
      <dgm:spPr/>
      <dgm:t>
        <a:bodyPr/>
        <a:lstStyle/>
        <a:p>
          <a:endParaRPr lang="en-US" sz="3200"/>
        </a:p>
      </dgm:t>
    </dgm:pt>
    <dgm:pt modelId="{ED01FB04-08E3-45F9-9146-1220D6B8CF2F}">
      <dgm:prSet phldrT="[Text]" custT="1"/>
      <dgm:spPr/>
      <dgm:t>
        <a:bodyPr/>
        <a:lstStyle/>
        <a:p>
          <a:r>
            <a:rPr lang="en-US" sz="3200" b="1" dirty="0" smtClean="0">
              <a:solidFill>
                <a:schemeClr val="accent1"/>
              </a:solidFill>
              <a:latin typeface="+mj-lt"/>
            </a:rPr>
            <a:t>Hypotheses analysis</a:t>
          </a:r>
          <a:endParaRPr lang="en-US" sz="3200" dirty="0">
            <a:latin typeface="+mj-lt"/>
          </a:endParaRPr>
        </a:p>
      </dgm:t>
    </dgm:pt>
    <dgm:pt modelId="{A45CD420-62FC-4660-84B6-F89CA5EC322E}" type="parTrans" cxnId="{A535B809-C913-453A-86D9-888312A89074}">
      <dgm:prSet/>
      <dgm:spPr/>
      <dgm:t>
        <a:bodyPr/>
        <a:lstStyle/>
        <a:p>
          <a:endParaRPr lang="en-US" sz="3200"/>
        </a:p>
      </dgm:t>
    </dgm:pt>
    <dgm:pt modelId="{0B7DC5AE-9546-4CF4-84EA-B93BDF76C7E7}" type="sibTrans" cxnId="{A535B809-C913-453A-86D9-888312A89074}">
      <dgm:prSet/>
      <dgm:spPr/>
      <dgm:t>
        <a:bodyPr/>
        <a:lstStyle/>
        <a:p>
          <a:endParaRPr lang="en-US" sz="3200"/>
        </a:p>
      </dgm:t>
    </dgm:pt>
    <dgm:pt modelId="{7C2DAFB0-53C5-4424-B1D3-E5B552C668B6}" type="pres">
      <dgm:prSet presAssocID="{5EEA0B24-158B-427C-85C9-46BF7C996B8D}" presName="linearFlow" presStyleCnt="0">
        <dgm:presLayoutVars>
          <dgm:dir/>
          <dgm:animLvl val="lvl"/>
          <dgm:resizeHandles val="exact"/>
        </dgm:presLayoutVars>
      </dgm:prSet>
      <dgm:spPr/>
      <dgm:t>
        <a:bodyPr/>
        <a:lstStyle/>
        <a:p>
          <a:endParaRPr lang="en-US"/>
        </a:p>
      </dgm:t>
    </dgm:pt>
    <dgm:pt modelId="{9F021770-BE8E-4EAC-B106-09C4F2042FA6}" type="pres">
      <dgm:prSet presAssocID="{B3D18695-EF2A-4136-BECF-9B8A84A978B8}" presName="composite" presStyleCnt="0"/>
      <dgm:spPr/>
    </dgm:pt>
    <dgm:pt modelId="{AFB1D6E7-D796-4D76-B3A7-2459C62A9C41}" type="pres">
      <dgm:prSet presAssocID="{B3D18695-EF2A-4136-BECF-9B8A84A978B8}" presName="parentText" presStyleLbl="alignNode1" presStyleIdx="0" presStyleCnt="2">
        <dgm:presLayoutVars>
          <dgm:chMax val="1"/>
          <dgm:bulletEnabled val="1"/>
        </dgm:presLayoutVars>
      </dgm:prSet>
      <dgm:spPr/>
      <dgm:t>
        <a:bodyPr/>
        <a:lstStyle/>
        <a:p>
          <a:endParaRPr lang="en-US"/>
        </a:p>
      </dgm:t>
    </dgm:pt>
    <dgm:pt modelId="{AFC1ADCE-9CDD-4F93-A8D1-25AEDA4D0278}" type="pres">
      <dgm:prSet presAssocID="{B3D18695-EF2A-4136-BECF-9B8A84A978B8}" presName="descendantText" presStyleLbl="alignAcc1" presStyleIdx="0" presStyleCnt="2">
        <dgm:presLayoutVars>
          <dgm:bulletEnabled val="1"/>
        </dgm:presLayoutVars>
      </dgm:prSet>
      <dgm:spPr/>
      <dgm:t>
        <a:bodyPr/>
        <a:lstStyle/>
        <a:p>
          <a:endParaRPr lang="en-US"/>
        </a:p>
      </dgm:t>
    </dgm:pt>
    <dgm:pt modelId="{CDE3FD2A-3EDE-43F7-8D2B-22B0E7A97D33}" type="pres">
      <dgm:prSet presAssocID="{D7734538-EECF-436B-926C-CCDF39362AC7}" presName="sp" presStyleCnt="0"/>
      <dgm:spPr/>
    </dgm:pt>
    <dgm:pt modelId="{CA868FAE-68C1-4C36-B4AF-BBC8FCB1007B}" type="pres">
      <dgm:prSet presAssocID="{402948A4-74F6-4097-85E2-9213B72ACEE3}" presName="composite" presStyleCnt="0"/>
      <dgm:spPr/>
    </dgm:pt>
    <dgm:pt modelId="{A1114E08-A6E4-44C5-8D00-73F2202F7DC0}" type="pres">
      <dgm:prSet presAssocID="{402948A4-74F6-4097-85E2-9213B72ACEE3}" presName="parentText" presStyleLbl="alignNode1" presStyleIdx="1" presStyleCnt="2">
        <dgm:presLayoutVars>
          <dgm:chMax val="1"/>
          <dgm:bulletEnabled val="1"/>
        </dgm:presLayoutVars>
      </dgm:prSet>
      <dgm:spPr/>
      <dgm:t>
        <a:bodyPr/>
        <a:lstStyle/>
        <a:p>
          <a:endParaRPr lang="en-US"/>
        </a:p>
      </dgm:t>
    </dgm:pt>
    <dgm:pt modelId="{18333AC6-801F-48C5-9BDB-32EB5965B725}" type="pres">
      <dgm:prSet presAssocID="{402948A4-74F6-4097-85E2-9213B72ACEE3}" presName="descendantText" presStyleLbl="alignAcc1" presStyleIdx="1" presStyleCnt="2">
        <dgm:presLayoutVars>
          <dgm:bulletEnabled val="1"/>
        </dgm:presLayoutVars>
      </dgm:prSet>
      <dgm:spPr/>
      <dgm:t>
        <a:bodyPr/>
        <a:lstStyle/>
        <a:p>
          <a:endParaRPr lang="en-US"/>
        </a:p>
      </dgm:t>
    </dgm:pt>
  </dgm:ptLst>
  <dgm:cxnLst>
    <dgm:cxn modelId="{9EB2656E-A33B-4517-BF01-54966BEF5394}" type="presOf" srcId="{402948A4-74F6-4097-85E2-9213B72ACEE3}" destId="{A1114E08-A6E4-44C5-8D00-73F2202F7DC0}" srcOrd="0" destOrd="0" presId="urn:microsoft.com/office/officeart/2005/8/layout/chevron2"/>
    <dgm:cxn modelId="{C93E3A94-6E79-43B7-8738-616862FD0A90}" srcId="{5EEA0B24-158B-427C-85C9-46BF7C996B8D}" destId="{B3D18695-EF2A-4136-BECF-9B8A84A978B8}" srcOrd="0" destOrd="0" parTransId="{8CC7FC63-5A46-4949-9D46-6D88E0AC8CD6}" sibTransId="{D7734538-EECF-436B-926C-CCDF39362AC7}"/>
    <dgm:cxn modelId="{E4BC50FB-409E-4E0B-B6D1-56C4270A5A8E}" type="presOf" srcId="{ED01FB04-08E3-45F9-9146-1220D6B8CF2F}" destId="{18333AC6-801F-48C5-9BDB-32EB5965B725}" srcOrd="0" destOrd="0" presId="urn:microsoft.com/office/officeart/2005/8/layout/chevron2"/>
    <dgm:cxn modelId="{8844A04B-1DEE-4D89-A484-556E96A5B25B}" srcId="{5EEA0B24-158B-427C-85C9-46BF7C996B8D}" destId="{402948A4-74F6-4097-85E2-9213B72ACEE3}" srcOrd="1" destOrd="0" parTransId="{6B6BDCB1-C2D4-43B2-9A40-189377FBE424}" sibTransId="{1FEFD07D-6637-4E3A-80C3-3CC3A24B4625}"/>
    <dgm:cxn modelId="{F4A319A6-7A57-4018-8105-7265BFC3D042}" type="presOf" srcId="{CF28F134-3FC2-4FF8-A234-8729B888C1CA}" destId="{AFC1ADCE-9CDD-4F93-A8D1-25AEDA4D0278}" srcOrd="0" destOrd="0" presId="urn:microsoft.com/office/officeart/2005/8/layout/chevron2"/>
    <dgm:cxn modelId="{BC9E0962-092C-458F-A280-DAE25D58A998}" type="presOf" srcId="{5EEA0B24-158B-427C-85C9-46BF7C996B8D}" destId="{7C2DAFB0-53C5-4424-B1D3-E5B552C668B6}" srcOrd="0" destOrd="0" presId="urn:microsoft.com/office/officeart/2005/8/layout/chevron2"/>
    <dgm:cxn modelId="{79FBBD22-3497-4CE4-8780-328A6D14E98A}" type="presOf" srcId="{B3D18695-EF2A-4136-BECF-9B8A84A978B8}" destId="{AFB1D6E7-D796-4D76-B3A7-2459C62A9C41}" srcOrd="0" destOrd="0" presId="urn:microsoft.com/office/officeart/2005/8/layout/chevron2"/>
    <dgm:cxn modelId="{A535B809-C913-453A-86D9-888312A89074}" srcId="{402948A4-74F6-4097-85E2-9213B72ACEE3}" destId="{ED01FB04-08E3-45F9-9146-1220D6B8CF2F}" srcOrd="0" destOrd="0" parTransId="{A45CD420-62FC-4660-84B6-F89CA5EC322E}" sibTransId="{0B7DC5AE-9546-4CF4-84EA-B93BDF76C7E7}"/>
    <dgm:cxn modelId="{213E6022-453F-4977-AA24-8E4D8EBB53FA}" srcId="{B3D18695-EF2A-4136-BECF-9B8A84A978B8}" destId="{CF28F134-3FC2-4FF8-A234-8729B888C1CA}" srcOrd="0" destOrd="0" parTransId="{145B58C7-2AF6-495A-BE3B-E0A7081E1958}" sibTransId="{7EB7405B-D42C-4DCF-B3D3-0EF843DA48C2}"/>
    <dgm:cxn modelId="{58734B86-EC77-4355-B68B-0B4984E2037E}" type="presParOf" srcId="{7C2DAFB0-53C5-4424-B1D3-E5B552C668B6}" destId="{9F021770-BE8E-4EAC-B106-09C4F2042FA6}" srcOrd="0" destOrd="0" presId="urn:microsoft.com/office/officeart/2005/8/layout/chevron2"/>
    <dgm:cxn modelId="{CC3A3597-5D43-4979-9933-8B6355F4AB34}" type="presParOf" srcId="{9F021770-BE8E-4EAC-B106-09C4F2042FA6}" destId="{AFB1D6E7-D796-4D76-B3A7-2459C62A9C41}" srcOrd="0" destOrd="0" presId="urn:microsoft.com/office/officeart/2005/8/layout/chevron2"/>
    <dgm:cxn modelId="{1BE24030-43EC-4230-BE2D-7018DB27BED8}" type="presParOf" srcId="{9F021770-BE8E-4EAC-B106-09C4F2042FA6}" destId="{AFC1ADCE-9CDD-4F93-A8D1-25AEDA4D0278}" srcOrd="1" destOrd="0" presId="urn:microsoft.com/office/officeart/2005/8/layout/chevron2"/>
    <dgm:cxn modelId="{22A5E39D-7D5E-4AAE-9502-F3BEDAE1EFFB}" type="presParOf" srcId="{7C2DAFB0-53C5-4424-B1D3-E5B552C668B6}" destId="{CDE3FD2A-3EDE-43F7-8D2B-22B0E7A97D33}" srcOrd="1" destOrd="0" presId="urn:microsoft.com/office/officeart/2005/8/layout/chevron2"/>
    <dgm:cxn modelId="{17576472-B9A9-4912-8FEA-85F87DC6A667}" type="presParOf" srcId="{7C2DAFB0-53C5-4424-B1D3-E5B552C668B6}" destId="{CA868FAE-68C1-4C36-B4AF-BBC8FCB1007B}" srcOrd="2" destOrd="0" presId="urn:microsoft.com/office/officeart/2005/8/layout/chevron2"/>
    <dgm:cxn modelId="{589C3CB0-21AE-4531-ACB6-0B1FCC1E1447}" type="presParOf" srcId="{CA868FAE-68C1-4C36-B4AF-BBC8FCB1007B}" destId="{A1114E08-A6E4-44C5-8D00-73F2202F7DC0}" srcOrd="0" destOrd="0" presId="urn:microsoft.com/office/officeart/2005/8/layout/chevron2"/>
    <dgm:cxn modelId="{ED06CDD3-3CCF-4E0B-B817-A955904F38D5}" type="presParOf" srcId="{CA868FAE-68C1-4C36-B4AF-BBC8FCB1007B}" destId="{18333AC6-801F-48C5-9BDB-32EB5965B725}"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5929D6-50EF-4675-AE02-96C51AB1B50A}" type="datetimeFigureOut">
              <a:rPr lang="en-US" smtClean="0"/>
              <a:pPr/>
              <a:t>8/16/2017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49AF1C-A1F8-4E6A-BFF0-47E9685C07DE}" type="slidenum">
              <a:rPr lang="en-US" smtClean="0"/>
              <a:pPr/>
              <a:t>‹#›</a:t>
            </a:fld>
            <a:endParaRPr lang="en-US"/>
          </a:p>
        </p:txBody>
      </p:sp>
    </p:spTree>
    <p:extLst>
      <p:ext uri="{BB962C8B-B14F-4D97-AF65-F5344CB8AC3E}">
        <p14:creationId xmlns:p14="http://schemas.microsoft.com/office/powerpoint/2010/main" val="20469234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solidFill>
                <a:prstClr val="black"/>
              </a:solidFill>
            </a:endParaRPr>
          </a:p>
        </p:txBody>
      </p:sp>
      <p:sp>
        <p:nvSpPr>
          <p:cNvPr id="4" name="Slide Number Placeholder 3"/>
          <p:cNvSpPr>
            <a:spLocks noGrp="1"/>
          </p:cNvSpPr>
          <p:nvPr>
            <p:ph type="sldNum" sz="quarter" idx="10"/>
          </p:nvPr>
        </p:nvSpPr>
        <p:spPr/>
        <p:txBody>
          <a:bodyPr/>
          <a:lstStyle/>
          <a:p>
            <a:fld id="{1492863F-2181-40AA-9D10-26C0A01C7A52}" type="slidenum">
              <a:rPr lang="en-US" smtClean="0"/>
              <a:pPr/>
              <a:t>11</a:t>
            </a:fld>
            <a:endParaRPr lang="en-US"/>
          </a:p>
        </p:txBody>
      </p:sp>
    </p:spTree>
    <p:extLst>
      <p:ext uri="{BB962C8B-B14F-4D97-AF65-F5344CB8AC3E}">
        <p14:creationId xmlns:p14="http://schemas.microsoft.com/office/powerpoint/2010/main" val="39033377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B49AF1C-A1F8-4E6A-BFF0-47E9685C07DE}" type="slidenum">
              <a:rPr lang="en-US" smtClean="0"/>
              <a:pPr/>
              <a:t>27</a:t>
            </a:fld>
            <a:endParaRPr lang="en-US"/>
          </a:p>
        </p:txBody>
      </p:sp>
    </p:spTree>
    <p:extLst>
      <p:ext uri="{BB962C8B-B14F-4D97-AF65-F5344CB8AC3E}">
        <p14:creationId xmlns:p14="http://schemas.microsoft.com/office/powerpoint/2010/main" val="27548695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smtClean="0">
                <a:solidFill>
                  <a:prstClr val="black"/>
                </a:solidFill>
              </a:rPr>
              <a:t>© Copyright Showeet.com</a:t>
            </a:r>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29</a:t>
            </a:fld>
            <a:endParaRPr lang="en-US"/>
          </a:p>
        </p:txBody>
      </p:sp>
    </p:spTree>
    <p:extLst>
      <p:ext uri="{BB962C8B-B14F-4D97-AF65-F5344CB8AC3E}">
        <p14:creationId xmlns:p14="http://schemas.microsoft.com/office/powerpoint/2010/main" val="11530700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B49AF1C-A1F8-4E6A-BFF0-47E9685C07DE}" type="slidenum">
              <a:rPr lang="en-US" smtClean="0"/>
              <a:pPr/>
              <a:t>30</a:t>
            </a:fld>
            <a:endParaRPr lang="en-US"/>
          </a:p>
        </p:txBody>
      </p:sp>
    </p:spTree>
    <p:extLst>
      <p:ext uri="{BB962C8B-B14F-4D97-AF65-F5344CB8AC3E}">
        <p14:creationId xmlns:p14="http://schemas.microsoft.com/office/powerpoint/2010/main" val="5627326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B49AF1C-A1F8-4E6A-BFF0-47E9685C07DE}" type="slidenum">
              <a:rPr lang="en-US" smtClean="0"/>
              <a:pPr/>
              <a:t>33</a:t>
            </a:fld>
            <a:endParaRPr lang="en-US"/>
          </a:p>
        </p:txBody>
      </p:sp>
    </p:spTree>
    <p:extLst>
      <p:ext uri="{BB962C8B-B14F-4D97-AF65-F5344CB8AC3E}">
        <p14:creationId xmlns:p14="http://schemas.microsoft.com/office/powerpoint/2010/main" val="38190382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B49AF1C-A1F8-4E6A-BFF0-47E9685C07DE}" type="slidenum">
              <a:rPr lang="en-US" smtClean="0"/>
              <a:pPr/>
              <a:t>36</a:t>
            </a:fld>
            <a:endParaRPr lang="en-US"/>
          </a:p>
        </p:txBody>
      </p:sp>
    </p:spTree>
    <p:extLst>
      <p:ext uri="{BB962C8B-B14F-4D97-AF65-F5344CB8AC3E}">
        <p14:creationId xmlns:p14="http://schemas.microsoft.com/office/powerpoint/2010/main" val="32288568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JO" dirty="0"/>
          </a:p>
        </p:txBody>
      </p:sp>
      <p:sp>
        <p:nvSpPr>
          <p:cNvPr id="4" name="عنصر نائب لرقم الشريحة 3"/>
          <p:cNvSpPr>
            <a:spLocks noGrp="1"/>
          </p:cNvSpPr>
          <p:nvPr>
            <p:ph type="sldNum" sz="quarter" idx="10"/>
          </p:nvPr>
        </p:nvSpPr>
        <p:spPr/>
        <p:txBody>
          <a:bodyPr/>
          <a:lstStyle/>
          <a:p>
            <a:fld id="{9B3FB9B5-A38B-4CBF-A05E-4494541F0888}" type="slidenum">
              <a:rPr lang="ar-JO" smtClean="0"/>
              <a:pPr/>
              <a:t>42</a:t>
            </a:fld>
            <a:endParaRPr lang="ar-JO"/>
          </a:p>
        </p:txBody>
      </p:sp>
    </p:spTree>
    <p:extLst>
      <p:ext uri="{BB962C8B-B14F-4D97-AF65-F5344CB8AC3E}">
        <p14:creationId xmlns:p14="http://schemas.microsoft.com/office/powerpoint/2010/main" val="12985838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smtClean="0">
                <a:solidFill>
                  <a:prstClr val="black"/>
                </a:solidFill>
              </a:rPr>
              <a:t>© Copyright Showeet.com – Free PowerPoint Templates</a:t>
            </a:r>
            <a:endParaRPr lang="en-US" sz="1200" dirty="0" smtClean="0">
              <a:solidFill>
                <a:prstClr val="black"/>
              </a:solidFill>
            </a:endParaRPr>
          </a:p>
        </p:txBody>
      </p:sp>
      <p:sp>
        <p:nvSpPr>
          <p:cNvPr id="4" name="Slide Number Placeholder 3"/>
          <p:cNvSpPr>
            <a:spLocks noGrp="1"/>
          </p:cNvSpPr>
          <p:nvPr>
            <p:ph type="sldNum" sz="quarter" idx="10"/>
          </p:nvPr>
        </p:nvSpPr>
        <p:spPr/>
        <p:txBody>
          <a:bodyPr/>
          <a:lstStyle/>
          <a:p>
            <a:fld id="{1492863F-2181-40AA-9D10-26C0A01C7A52}" type="slidenum">
              <a:rPr lang="en-US" smtClean="0"/>
              <a:pPr/>
              <a:t>12</a:t>
            </a:fld>
            <a:endParaRPr lang="en-US"/>
          </a:p>
        </p:txBody>
      </p:sp>
    </p:spTree>
    <p:extLst>
      <p:ext uri="{BB962C8B-B14F-4D97-AF65-F5344CB8AC3E}">
        <p14:creationId xmlns:p14="http://schemas.microsoft.com/office/powerpoint/2010/main" val="3519111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solidFill>
                <a:prstClr val="black"/>
              </a:solidFill>
            </a:endParaRPr>
          </a:p>
        </p:txBody>
      </p:sp>
      <p:sp>
        <p:nvSpPr>
          <p:cNvPr id="4" name="Slide Number Placeholder 3"/>
          <p:cNvSpPr>
            <a:spLocks noGrp="1"/>
          </p:cNvSpPr>
          <p:nvPr>
            <p:ph type="sldNum" sz="quarter" idx="10"/>
          </p:nvPr>
        </p:nvSpPr>
        <p:spPr/>
        <p:txBody>
          <a:bodyPr/>
          <a:lstStyle/>
          <a:p>
            <a:fld id="{1492863F-2181-40AA-9D10-26C0A01C7A52}" type="slidenum">
              <a:rPr lang="en-US" smtClean="0"/>
              <a:pPr/>
              <a:t>13</a:t>
            </a:fld>
            <a:endParaRPr lang="en-US"/>
          </a:p>
        </p:txBody>
      </p:sp>
    </p:spTree>
    <p:extLst>
      <p:ext uri="{BB962C8B-B14F-4D97-AF65-F5344CB8AC3E}">
        <p14:creationId xmlns:p14="http://schemas.microsoft.com/office/powerpoint/2010/main" val="29303314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B49AF1C-A1F8-4E6A-BFF0-47E9685C07DE}" type="slidenum">
              <a:rPr lang="en-US" smtClean="0"/>
              <a:pPr/>
              <a:t>15</a:t>
            </a:fld>
            <a:endParaRPr lang="en-US"/>
          </a:p>
        </p:txBody>
      </p:sp>
    </p:spTree>
    <p:extLst>
      <p:ext uri="{BB962C8B-B14F-4D97-AF65-F5344CB8AC3E}">
        <p14:creationId xmlns:p14="http://schemas.microsoft.com/office/powerpoint/2010/main" val="33888413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B49AF1C-A1F8-4E6A-BFF0-47E9685C07DE}" type="slidenum">
              <a:rPr lang="en-US" smtClean="0"/>
              <a:pPr/>
              <a:t>18</a:t>
            </a:fld>
            <a:endParaRPr lang="en-US"/>
          </a:p>
        </p:txBody>
      </p:sp>
    </p:spTree>
    <p:extLst>
      <p:ext uri="{BB962C8B-B14F-4D97-AF65-F5344CB8AC3E}">
        <p14:creationId xmlns:p14="http://schemas.microsoft.com/office/powerpoint/2010/main" val="33897431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B49AF1C-A1F8-4E6A-BFF0-47E9685C07DE}" type="slidenum">
              <a:rPr lang="en-US" smtClean="0"/>
              <a:pPr/>
              <a:t>21</a:t>
            </a:fld>
            <a:endParaRPr lang="en-US"/>
          </a:p>
        </p:txBody>
      </p:sp>
    </p:spTree>
    <p:extLst>
      <p:ext uri="{BB962C8B-B14F-4D97-AF65-F5344CB8AC3E}">
        <p14:creationId xmlns:p14="http://schemas.microsoft.com/office/powerpoint/2010/main" val="36842712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smtClean="0">
                <a:solidFill>
                  <a:prstClr val="black"/>
                </a:solidFill>
              </a:rPr>
              <a:t>© Copyright Showeet.com</a:t>
            </a:r>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23</a:t>
            </a:fld>
            <a:endParaRPr lang="en-US"/>
          </a:p>
        </p:txBody>
      </p:sp>
    </p:spTree>
    <p:extLst>
      <p:ext uri="{BB962C8B-B14F-4D97-AF65-F5344CB8AC3E}">
        <p14:creationId xmlns:p14="http://schemas.microsoft.com/office/powerpoint/2010/main" val="7408783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B49AF1C-A1F8-4E6A-BFF0-47E9685C07DE}" type="slidenum">
              <a:rPr lang="en-US" smtClean="0"/>
              <a:pPr/>
              <a:t>24</a:t>
            </a:fld>
            <a:endParaRPr lang="en-US"/>
          </a:p>
        </p:txBody>
      </p:sp>
    </p:spTree>
    <p:extLst>
      <p:ext uri="{BB962C8B-B14F-4D97-AF65-F5344CB8AC3E}">
        <p14:creationId xmlns:p14="http://schemas.microsoft.com/office/powerpoint/2010/main" val="3398684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smtClean="0">
                <a:solidFill>
                  <a:prstClr val="black"/>
                </a:solidFill>
              </a:rPr>
              <a:t>© Copyright Showeet.com</a:t>
            </a:r>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26</a:t>
            </a:fld>
            <a:endParaRPr lang="en-US"/>
          </a:p>
        </p:txBody>
      </p:sp>
    </p:spTree>
    <p:extLst>
      <p:ext uri="{BB962C8B-B14F-4D97-AF65-F5344CB8AC3E}">
        <p14:creationId xmlns:p14="http://schemas.microsoft.com/office/powerpoint/2010/main" val="2110768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JO"/>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JO"/>
          </a:p>
        </p:txBody>
      </p:sp>
      <p:sp>
        <p:nvSpPr>
          <p:cNvPr id="4" name="عنصر نائب للتاريخ 3"/>
          <p:cNvSpPr>
            <a:spLocks noGrp="1"/>
          </p:cNvSpPr>
          <p:nvPr>
            <p:ph type="dt" sz="half" idx="10"/>
          </p:nvPr>
        </p:nvSpPr>
        <p:spPr/>
        <p:txBody>
          <a:bodyPr/>
          <a:lstStyle/>
          <a:p>
            <a:fld id="{7AEFBF9E-0B0B-40B4-B4A9-8821D25E7AD1}" type="datetimeFigureOut">
              <a:rPr lang="ar-JO" smtClean="0"/>
              <a:pPr/>
              <a:t>24/11/1438</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1213DA25-2889-4B23-B4B2-99E3BAF5EC0C}" type="slidenum">
              <a:rPr lang="ar-JO" smtClean="0"/>
              <a:pPr/>
              <a:t>‹#›</a:t>
            </a:fld>
            <a:endParaRPr lang="ar-JO"/>
          </a:p>
        </p:txBody>
      </p:sp>
    </p:spTree>
    <p:extLst>
      <p:ext uri="{BB962C8B-B14F-4D97-AF65-F5344CB8AC3E}">
        <p14:creationId xmlns:p14="http://schemas.microsoft.com/office/powerpoint/2010/main" val="585368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10"/>
          </p:nvPr>
        </p:nvSpPr>
        <p:spPr/>
        <p:txBody>
          <a:bodyPr/>
          <a:lstStyle/>
          <a:p>
            <a:fld id="{7AEFBF9E-0B0B-40B4-B4A9-8821D25E7AD1}" type="datetimeFigureOut">
              <a:rPr lang="ar-JO" smtClean="0"/>
              <a:pPr/>
              <a:t>24/11/1438</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1213DA25-2889-4B23-B4B2-99E3BAF5EC0C}" type="slidenum">
              <a:rPr lang="ar-JO" smtClean="0"/>
              <a:pPr/>
              <a:t>‹#›</a:t>
            </a:fld>
            <a:endParaRPr lang="ar-JO"/>
          </a:p>
        </p:txBody>
      </p:sp>
    </p:spTree>
    <p:extLst>
      <p:ext uri="{BB962C8B-B14F-4D97-AF65-F5344CB8AC3E}">
        <p14:creationId xmlns:p14="http://schemas.microsoft.com/office/powerpoint/2010/main" val="38749709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JO"/>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10"/>
          </p:nvPr>
        </p:nvSpPr>
        <p:spPr/>
        <p:txBody>
          <a:bodyPr/>
          <a:lstStyle/>
          <a:p>
            <a:fld id="{7AEFBF9E-0B0B-40B4-B4A9-8821D25E7AD1}" type="datetimeFigureOut">
              <a:rPr lang="ar-JO" smtClean="0"/>
              <a:pPr/>
              <a:t>24/11/1438</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1213DA25-2889-4B23-B4B2-99E3BAF5EC0C}" type="slidenum">
              <a:rPr lang="ar-JO" smtClean="0"/>
              <a:pPr/>
              <a:t>‹#›</a:t>
            </a:fld>
            <a:endParaRPr lang="ar-JO"/>
          </a:p>
        </p:txBody>
      </p:sp>
    </p:spTree>
    <p:extLst>
      <p:ext uri="{BB962C8B-B14F-4D97-AF65-F5344CB8AC3E}">
        <p14:creationId xmlns:p14="http://schemas.microsoft.com/office/powerpoint/2010/main" val="29128086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643174"/>
            <a:ext cx="10515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your date here</a:t>
            </a:r>
            <a:endParaRPr lang="en-US"/>
          </a:p>
        </p:txBody>
      </p:sp>
      <p:sp>
        <p:nvSpPr>
          <p:cNvPr id="5" name="Footer Placeholder 4"/>
          <p:cNvSpPr>
            <a:spLocks noGrp="1"/>
          </p:cNvSpPr>
          <p:nvPr>
            <p:ph type="ftr" sz="quarter" idx="11"/>
          </p:nvPr>
        </p:nvSpPr>
        <p:spPr/>
        <p:txBody>
          <a:bodyPr/>
          <a:lstStyle/>
          <a:p>
            <a:r>
              <a:rPr lang="en-US" smtClean="0"/>
              <a:t>större - a multipurpose PowerPoint template</a:t>
            </a:r>
            <a:endParaRPr lang="en-US"/>
          </a:p>
        </p:txBody>
      </p:sp>
      <p:sp>
        <p:nvSpPr>
          <p:cNvPr id="6" name="Slide Number Placeholder 5"/>
          <p:cNvSpPr>
            <a:spLocks noGrp="1"/>
          </p:cNvSpPr>
          <p:nvPr>
            <p:ph type="sldNum" sz="quarter" idx="12"/>
          </p:nvPr>
        </p:nvSpPr>
        <p:spPr/>
        <p:txBody>
          <a:bodyPr/>
          <a:lstStyle/>
          <a:p>
            <a:fld id="{6E18DBF4-37B7-4C4F-9728-A1C100B177EE}" type="slidenum">
              <a:rPr lang="en-US" smtClean="0"/>
              <a:pPr/>
              <a:t>‹#›</a:t>
            </a:fld>
            <a:endParaRPr lang="en-US"/>
          </a:p>
        </p:txBody>
      </p:sp>
      <p:grpSp>
        <p:nvGrpSpPr>
          <p:cNvPr id="2" name="Group 13"/>
          <p:cNvGrpSpPr/>
          <p:nvPr userDrawn="1"/>
        </p:nvGrpSpPr>
        <p:grpSpPr>
          <a:xfrm>
            <a:off x="0" y="6766560"/>
            <a:ext cx="12192000" cy="91440"/>
            <a:chOff x="0" y="4480421"/>
            <a:chExt cx="12192000" cy="91440"/>
          </a:xfrm>
        </p:grpSpPr>
        <p:sp>
          <p:nvSpPr>
            <p:cNvPr id="15" name="Rectangle 1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Rectangle 1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1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Rectangle 17"/>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Rectangle 18"/>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0" name="Rectangle 19"/>
          <p:cNvSpPr/>
          <p:nvPr userDrawn="1"/>
        </p:nvSpPr>
        <p:spPr>
          <a:xfrm>
            <a:off x="3" y="-9731"/>
            <a:ext cx="12191999"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a:p>
        </p:txBody>
      </p:sp>
      <p:sp>
        <p:nvSpPr>
          <p:cNvPr id="21"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smtClean="0"/>
              <a:t>Click to edit Master title style</a:t>
            </a:r>
            <a:endParaRPr lang="en-US"/>
          </a:p>
        </p:txBody>
      </p:sp>
    </p:spTree>
    <p:extLst>
      <p:ext uri="{BB962C8B-B14F-4D97-AF65-F5344CB8AC3E}">
        <p14:creationId xmlns:p14="http://schemas.microsoft.com/office/powerpoint/2010/main" val="390953263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hart 8">
    <p:spTree>
      <p:nvGrpSpPr>
        <p:cNvPr id="1" name=""/>
        <p:cNvGrpSpPr/>
        <p:nvPr/>
      </p:nvGrpSpPr>
      <p:grpSpPr>
        <a:xfrm>
          <a:off x="0" y="0"/>
          <a:ext cx="0" cy="0"/>
          <a:chOff x="0" y="0"/>
          <a:chExt cx="0" cy="0"/>
        </a:xfrm>
      </p:grpSpPr>
      <p:sp>
        <p:nvSpPr>
          <p:cNvPr id="7" name="Rectangle 6"/>
          <p:cNvSpPr/>
          <p:nvPr userDrawn="1"/>
        </p:nvSpPr>
        <p:spPr>
          <a:xfrm>
            <a:off x="3" y="-9731"/>
            <a:ext cx="12191999"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smtClean="0"/>
              <a:t>Click to edit Master title style</a:t>
            </a:r>
            <a:endParaRPr lang="en-US"/>
          </a:p>
        </p:txBody>
      </p:sp>
      <p:sp>
        <p:nvSpPr>
          <p:cNvPr id="4" name="Date Placeholder 3"/>
          <p:cNvSpPr>
            <a:spLocks noGrp="1"/>
          </p:cNvSpPr>
          <p:nvPr>
            <p:ph type="dt" sz="half" idx="10"/>
          </p:nvPr>
        </p:nvSpPr>
        <p:spPr>
          <a:xfrm>
            <a:off x="482600" y="6466116"/>
            <a:ext cx="2743200" cy="281437"/>
          </a:xfrm>
        </p:spPr>
        <p:txBody>
          <a:bodyPr/>
          <a:lstStyle>
            <a:lvl1pPr>
              <a:defRPr>
                <a:solidFill>
                  <a:srgbClr val="576973"/>
                </a:solidFill>
              </a:defRPr>
            </a:lvl1pPr>
          </a:lstStyle>
          <a:p>
            <a:r>
              <a:rPr lang="en-US" smtClean="0"/>
              <a:t>your date here</a:t>
            </a:r>
            <a:endParaRPr lang="en-US"/>
          </a:p>
        </p:txBody>
      </p:sp>
      <p:sp>
        <p:nvSpPr>
          <p:cNvPr id="5" name="Footer Placeholder 4"/>
          <p:cNvSpPr>
            <a:spLocks noGrp="1"/>
          </p:cNvSpPr>
          <p:nvPr>
            <p:ph type="ftr" sz="quarter" idx="11"/>
          </p:nvPr>
        </p:nvSpPr>
        <p:spPr>
          <a:xfrm>
            <a:off x="4038600" y="6466116"/>
            <a:ext cx="4114800" cy="281437"/>
          </a:xfrm>
        </p:spPr>
        <p:txBody>
          <a:bodyPr/>
          <a:lstStyle>
            <a:lvl1pPr>
              <a:defRPr>
                <a:solidFill>
                  <a:srgbClr val="576973"/>
                </a:solidFill>
              </a:defRPr>
            </a:lvl1pPr>
          </a:lstStyle>
          <a:p>
            <a:r>
              <a:rPr lang="en-US" smtClean="0"/>
              <a:t>större - a multipurpose PowerPoint template</a:t>
            </a:r>
            <a:endParaRPr lang="en-US"/>
          </a:p>
        </p:txBody>
      </p:sp>
      <p:sp>
        <p:nvSpPr>
          <p:cNvPr id="6" name="Slide Number Placeholder 5"/>
          <p:cNvSpPr>
            <a:spLocks noGrp="1"/>
          </p:cNvSpPr>
          <p:nvPr>
            <p:ph type="sldNum" sz="quarter" idx="12"/>
          </p:nvPr>
        </p:nvSpPr>
        <p:spPr>
          <a:xfrm>
            <a:off x="8966201" y="6466116"/>
            <a:ext cx="2743200" cy="281437"/>
          </a:xfrm>
        </p:spPr>
        <p:txBody>
          <a:bodyPr/>
          <a:lstStyle>
            <a:lvl1pPr algn="r">
              <a:defRPr>
                <a:solidFill>
                  <a:srgbClr val="576973"/>
                </a:solidFill>
              </a:defRPr>
            </a:lvl1pPr>
          </a:lstStyle>
          <a:p>
            <a:fld id="{6E18DBF4-37B7-4C4F-9728-A1C100B177EE}" type="slidenum">
              <a:rPr lang="en-US" smtClean="0"/>
              <a:pPr/>
              <a:t>‹#›</a:t>
            </a:fld>
            <a:endParaRPr lang="en-US"/>
          </a:p>
        </p:txBody>
      </p:sp>
      <p:sp>
        <p:nvSpPr>
          <p:cNvPr id="24" name="Chart Placeholder 8"/>
          <p:cNvSpPr>
            <a:spLocks noGrp="1"/>
          </p:cNvSpPr>
          <p:nvPr>
            <p:ph type="chart" sz="quarter" idx="17"/>
          </p:nvPr>
        </p:nvSpPr>
        <p:spPr>
          <a:xfrm>
            <a:off x="482602" y="1918169"/>
            <a:ext cx="5143500" cy="1767381"/>
          </a:xfrm>
          <a:solidFill>
            <a:schemeClr val="accent1">
              <a:alpha val="30000"/>
            </a:schemeClr>
          </a:solidFill>
          <a:ln>
            <a:solidFill>
              <a:schemeClr val="accent1"/>
            </a:solidFill>
          </a:ln>
        </p:spPr>
        <p:txBody>
          <a:bodyPr/>
          <a:lstStyle/>
          <a:p>
            <a:endParaRPr lang="en-US"/>
          </a:p>
        </p:txBody>
      </p:sp>
      <p:sp>
        <p:nvSpPr>
          <p:cNvPr id="25" name="Text Placeholder 12"/>
          <p:cNvSpPr>
            <a:spLocks noGrp="1"/>
          </p:cNvSpPr>
          <p:nvPr>
            <p:ph type="body" sz="quarter" idx="18" hasCustomPrompt="1"/>
          </p:nvPr>
        </p:nvSpPr>
        <p:spPr>
          <a:xfrm>
            <a:off x="482602" y="1419649"/>
            <a:ext cx="5143500" cy="498733"/>
          </a:xfrm>
          <a:solidFill>
            <a:schemeClr val="accent1"/>
          </a:solidFill>
          <a:ln>
            <a:solidFill>
              <a:schemeClr val="accent1"/>
            </a:solidFill>
          </a:ln>
        </p:spPr>
        <p:txBody>
          <a:bodyPr vert="horz" wrap="square" lIns="91440" tIns="45720" rIns="91440" bIns="45720" rtlCol="0" anchor="ctr">
            <a:noAutofit/>
          </a:bodyPr>
          <a:lstStyle>
            <a:lvl1pPr marL="171450" indent="-171450" algn="ctr">
              <a:buNone/>
              <a:defRPr lang="en-US" sz="1800" b="1" cap="all" baseline="0">
                <a:solidFill>
                  <a:schemeClr val="bg1"/>
                </a:solidFill>
              </a:defRPr>
            </a:lvl1pPr>
          </a:lstStyle>
          <a:p>
            <a:pPr marL="0" lvl="0" indent="0"/>
            <a:r>
              <a:rPr lang="en-US" smtClean="0"/>
              <a:t>Insert some title here</a:t>
            </a:r>
            <a:endParaRPr lang="en-US"/>
          </a:p>
        </p:txBody>
      </p:sp>
      <p:sp>
        <p:nvSpPr>
          <p:cNvPr id="27" name="Chart Placeholder 8"/>
          <p:cNvSpPr>
            <a:spLocks noGrp="1"/>
          </p:cNvSpPr>
          <p:nvPr>
            <p:ph type="chart" sz="quarter" idx="20"/>
          </p:nvPr>
        </p:nvSpPr>
        <p:spPr>
          <a:xfrm>
            <a:off x="6565903" y="1918169"/>
            <a:ext cx="5143500" cy="1767381"/>
          </a:xfrm>
          <a:solidFill>
            <a:schemeClr val="accent4">
              <a:alpha val="30000"/>
            </a:schemeClr>
          </a:solidFill>
          <a:ln>
            <a:solidFill>
              <a:schemeClr val="accent4"/>
            </a:solidFill>
          </a:ln>
        </p:spPr>
        <p:txBody>
          <a:bodyPr/>
          <a:lstStyle/>
          <a:p>
            <a:endParaRPr lang="en-US"/>
          </a:p>
        </p:txBody>
      </p:sp>
      <p:sp>
        <p:nvSpPr>
          <p:cNvPr id="28" name="Text Placeholder 12"/>
          <p:cNvSpPr>
            <a:spLocks noGrp="1"/>
          </p:cNvSpPr>
          <p:nvPr>
            <p:ph type="body" sz="quarter" idx="21" hasCustomPrompt="1"/>
          </p:nvPr>
        </p:nvSpPr>
        <p:spPr>
          <a:xfrm>
            <a:off x="6565903" y="1419649"/>
            <a:ext cx="5143500" cy="498733"/>
          </a:xfrm>
          <a:solidFill>
            <a:schemeClr val="accent4"/>
          </a:solidFill>
          <a:ln>
            <a:solidFill>
              <a:schemeClr val="accent4"/>
            </a:solidFill>
          </a:ln>
        </p:spPr>
        <p:txBody>
          <a:bodyPr vert="horz" wrap="square" lIns="91440" tIns="45720" rIns="91440" bIns="45720" rtlCol="0" anchor="ctr">
            <a:noAutofit/>
          </a:bodyPr>
          <a:lstStyle>
            <a:lvl1pPr marL="171450" indent="-171450" algn="ctr">
              <a:buNone/>
              <a:defRPr lang="en-US" sz="1800" b="1" cap="all" baseline="0">
                <a:solidFill>
                  <a:schemeClr val="bg1"/>
                </a:solidFill>
              </a:defRPr>
            </a:lvl1pPr>
          </a:lstStyle>
          <a:p>
            <a:pPr marL="0" lvl="0" indent="0"/>
            <a:r>
              <a:rPr lang="en-US" smtClean="0"/>
              <a:t>Insert some title here</a:t>
            </a:r>
            <a:endParaRPr lang="en-US"/>
          </a:p>
        </p:txBody>
      </p:sp>
      <p:sp>
        <p:nvSpPr>
          <p:cNvPr id="29" name="Chart Placeholder 8"/>
          <p:cNvSpPr>
            <a:spLocks noGrp="1"/>
          </p:cNvSpPr>
          <p:nvPr>
            <p:ph type="chart" sz="quarter" idx="22"/>
          </p:nvPr>
        </p:nvSpPr>
        <p:spPr>
          <a:xfrm>
            <a:off x="482602" y="4438386"/>
            <a:ext cx="5143500" cy="1767381"/>
          </a:xfrm>
          <a:solidFill>
            <a:schemeClr val="accent3">
              <a:alpha val="30000"/>
            </a:schemeClr>
          </a:solidFill>
          <a:ln>
            <a:solidFill>
              <a:schemeClr val="accent3"/>
            </a:solidFill>
          </a:ln>
        </p:spPr>
        <p:txBody>
          <a:bodyPr/>
          <a:lstStyle/>
          <a:p>
            <a:endParaRPr lang="en-US"/>
          </a:p>
        </p:txBody>
      </p:sp>
      <p:sp>
        <p:nvSpPr>
          <p:cNvPr id="30" name="Text Placeholder 12"/>
          <p:cNvSpPr>
            <a:spLocks noGrp="1"/>
          </p:cNvSpPr>
          <p:nvPr>
            <p:ph type="body" sz="quarter" idx="23" hasCustomPrompt="1"/>
          </p:nvPr>
        </p:nvSpPr>
        <p:spPr>
          <a:xfrm>
            <a:off x="482602" y="3939866"/>
            <a:ext cx="5143500" cy="498733"/>
          </a:xfrm>
          <a:solidFill>
            <a:schemeClr val="accent3"/>
          </a:solidFill>
          <a:ln>
            <a:solidFill>
              <a:schemeClr val="accent3"/>
            </a:solidFill>
          </a:ln>
        </p:spPr>
        <p:txBody>
          <a:bodyPr vert="horz" wrap="square" lIns="91440" tIns="45720" rIns="91440" bIns="45720" rtlCol="0" anchor="ctr">
            <a:noAutofit/>
          </a:bodyPr>
          <a:lstStyle>
            <a:lvl1pPr marL="171450" indent="-171450" algn="ctr">
              <a:buNone/>
              <a:defRPr lang="en-US" sz="1800" b="1" cap="all" baseline="0">
                <a:solidFill>
                  <a:schemeClr val="bg1"/>
                </a:solidFill>
              </a:defRPr>
            </a:lvl1pPr>
          </a:lstStyle>
          <a:p>
            <a:pPr marL="0" lvl="0" indent="0"/>
            <a:r>
              <a:rPr lang="en-US" smtClean="0"/>
              <a:t>Insert some title here</a:t>
            </a:r>
            <a:endParaRPr lang="en-US"/>
          </a:p>
        </p:txBody>
      </p:sp>
      <p:sp>
        <p:nvSpPr>
          <p:cNvPr id="31" name="Chart Placeholder 8"/>
          <p:cNvSpPr>
            <a:spLocks noGrp="1"/>
          </p:cNvSpPr>
          <p:nvPr>
            <p:ph type="chart" sz="quarter" idx="24"/>
          </p:nvPr>
        </p:nvSpPr>
        <p:spPr>
          <a:xfrm>
            <a:off x="6565903" y="4438386"/>
            <a:ext cx="5143500" cy="1767381"/>
          </a:xfrm>
          <a:solidFill>
            <a:schemeClr val="accent5">
              <a:alpha val="30000"/>
            </a:schemeClr>
          </a:solidFill>
          <a:ln>
            <a:solidFill>
              <a:schemeClr val="accent5"/>
            </a:solidFill>
          </a:ln>
        </p:spPr>
        <p:txBody>
          <a:bodyPr/>
          <a:lstStyle/>
          <a:p>
            <a:endParaRPr lang="en-US"/>
          </a:p>
        </p:txBody>
      </p:sp>
      <p:sp>
        <p:nvSpPr>
          <p:cNvPr id="32" name="Text Placeholder 12"/>
          <p:cNvSpPr>
            <a:spLocks noGrp="1"/>
          </p:cNvSpPr>
          <p:nvPr>
            <p:ph type="body" sz="quarter" idx="25" hasCustomPrompt="1"/>
          </p:nvPr>
        </p:nvSpPr>
        <p:spPr>
          <a:xfrm>
            <a:off x="6565903" y="3939866"/>
            <a:ext cx="5143500" cy="498733"/>
          </a:xfrm>
          <a:solidFill>
            <a:schemeClr val="accent5"/>
          </a:solidFill>
          <a:ln>
            <a:solidFill>
              <a:schemeClr val="accent5"/>
            </a:solidFill>
          </a:ln>
        </p:spPr>
        <p:txBody>
          <a:bodyPr vert="horz" wrap="square" lIns="91440" tIns="45720" rIns="91440" bIns="45720" rtlCol="0" anchor="ctr">
            <a:noAutofit/>
          </a:bodyPr>
          <a:lstStyle>
            <a:lvl1pPr marL="171450" indent="-171450" algn="ctr">
              <a:buNone/>
              <a:defRPr lang="en-US" sz="1800" b="1" cap="all" baseline="0">
                <a:solidFill>
                  <a:schemeClr val="bg1"/>
                </a:solidFill>
              </a:defRPr>
            </a:lvl1pPr>
          </a:lstStyle>
          <a:p>
            <a:pPr marL="0" lvl="0" indent="0"/>
            <a:r>
              <a:rPr lang="en-US" smtClean="0"/>
              <a:t>Insert some title here</a:t>
            </a:r>
            <a:endParaRPr lang="en-US"/>
          </a:p>
        </p:txBody>
      </p:sp>
      <p:grpSp>
        <p:nvGrpSpPr>
          <p:cNvPr id="3" name="Group 25"/>
          <p:cNvGrpSpPr/>
          <p:nvPr userDrawn="1"/>
        </p:nvGrpSpPr>
        <p:grpSpPr>
          <a:xfrm>
            <a:off x="0" y="6766560"/>
            <a:ext cx="12192000" cy="91440"/>
            <a:chOff x="0" y="4480421"/>
            <a:chExt cx="12192000" cy="91440"/>
          </a:xfrm>
        </p:grpSpPr>
        <p:sp>
          <p:nvSpPr>
            <p:cNvPr id="33" name="Rectangle 32"/>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Rectangle 33"/>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Rectangle 34"/>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Rectangle 35"/>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36"/>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Tree>
    <p:extLst>
      <p:ext uri="{BB962C8B-B14F-4D97-AF65-F5344CB8AC3E}">
        <p14:creationId xmlns:p14="http://schemas.microsoft.com/office/powerpoint/2010/main" val="271412584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hart 10">
    <p:spTree>
      <p:nvGrpSpPr>
        <p:cNvPr id="1" name=""/>
        <p:cNvGrpSpPr/>
        <p:nvPr/>
      </p:nvGrpSpPr>
      <p:grpSpPr>
        <a:xfrm>
          <a:off x="0" y="0"/>
          <a:ext cx="0" cy="0"/>
          <a:chOff x="0" y="0"/>
          <a:chExt cx="0" cy="0"/>
        </a:xfrm>
      </p:grpSpPr>
      <p:sp>
        <p:nvSpPr>
          <p:cNvPr id="7" name="Rectangle 6"/>
          <p:cNvSpPr/>
          <p:nvPr userDrawn="1"/>
        </p:nvSpPr>
        <p:spPr>
          <a:xfrm>
            <a:off x="3" y="-9731"/>
            <a:ext cx="12191999"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smtClean="0"/>
              <a:t>Click to edit Master title style</a:t>
            </a:r>
            <a:endParaRPr lang="en-US"/>
          </a:p>
        </p:txBody>
      </p:sp>
      <p:sp>
        <p:nvSpPr>
          <p:cNvPr id="4" name="Date Placeholder 3"/>
          <p:cNvSpPr>
            <a:spLocks noGrp="1"/>
          </p:cNvSpPr>
          <p:nvPr>
            <p:ph type="dt" sz="half" idx="10"/>
          </p:nvPr>
        </p:nvSpPr>
        <p:spPr>
          <a:xfrm>
            <a:off x="482600" y="6466116"/>
            <a:ext cx="2743200" cy="281437"/>
          </a:xfrm>
        </p:spPr>
        <p:txBody>
          <a:bodyPr/>
          <a:lstStyle>
            <a:lvl1pPr>
              <a:defRPr>
                <a:solidFill>
                  <a:srgbClr val="576973"/>
                </a:solidFill>
              </a:defRPr>
            </a:lvl1pPr>
          </a:lstStyle>
          <a:p>
            <a:r>
              <a:rPr lang="en-US" smtClean="0"/>
              <a:t>your date here</a:t>
            </a:r>
            <a:endParaRPr lang="en-US"/>
          </a:p>
        </p:txBody>
      </p:sp>
      <p:sp>
        <p:nvSpPr>
          <p:cNvPr id="5" name="Footer Placeholder 4"/>
          <p:cNvSpPr>
            <a:spLocks noGrp="1"/>
          </p:cNvSpPr>
          <p:nvPr>
            <p:ph type="ftr" sz="quarter" idx="11"/>
          </p:nvPr>
        </p:nvSpPr>
        <p:spPr>
          <a:xfrm>
            <a:off x="4038600" y="6466116"/>
            <a:ext cx="4114800" cy="281437"/>
          </a:xfrm>
        </p:spPr>
        <p:txBody>
          <a:bodyPr/>
          <a:lstStyle>
            <a:lvl1pPr>
              <a:defRPr>
                <a:solidFill>
                  <a:srgbClr val="576973"/>
                </a:solidFill>
              </a:defRPr>
            </a:lvl1pPr>
          </a:lstStyle>
          <a:p>
            <a:r>
              <a:rPr lang="en-US" smtClean="0"/>
              <a:t>större - a multipurpose PowerPoint template</a:t>
            </a:r>
            <a:endParaRPr lang="en-US"/>
          </a:p>
        </p:txBody>
      </p:sp>
      <p:sp>
        <p:nvSpPr>
          <p:cNvPr id="24" name="Chart Placeholder 8"/>
          <p:cNvSpPr>
            <a:spLocks noGrp="1"/>
          </p:cNvSpPr>
          <p:nvPr>
            <p:ph type="chart" sz="quarter" idx="17"/>
          </p:nvPr>
        </p:nvSpPr>
        <p:spPr>
          <a:xfrm>
            <a:off x="482602" y="1918169"/>
            <a:ext cx="5143500" cy="1767381"/>
          </a:xfrm>
          <a:solidFill>
            <a:schemeClr val="accent1">
              <a:alpha val="30000"/>
            </a:schemeClr>
          </a:solidFill>
          <a:ln>
            <a:solidFill>
              <a:schemeClr val="accent1"/>
            </a:solidFill>
          </a:ln>
        </p:spPr>
        <p:txBody>
          <a:bodyPr/>
          <a:lstStyle/>
          <a:p>
            <a:endParaRPr lang="en-US"/>
          </a:p>
        </p:txBody>
      </p:sp>
      <p:sp>
        <p:nvSpPr>
          <p:cNvPr id="25" name="Text Placeholder 12"/>
          <p:cNvSpPr>
            <a:spLocks noGrp="1"/>
          </p:cNvSpPr>
          <p:nvPr>
            <p:ph type="body" sz="quarter" idx="18" hasCustomPrompt="1"/>
          </p:nvPr>
        </p:nvSpPr>
        <p:spPr>
          <a:xfrm>
            <a:off x="482602" y="1419649"/>
            <a:ext cx="5143500" cy="498733"/>
          </a:xfrm>
          <a:solidFill>
            <a:schemeClr val="accent1"/>
          </a:solidFill>
          <a:ln>
            <a:solidFill>
              <a:schemeClr val="accent1"/>
            </a:solidFill>
          </a:ln>
        </p:spPr>
        <p:txBody>
          <a:bodyPr vert="horz" wrap="square" lIns="91440" tIns="45720" rIns="91440" bIns="45720" rtlCol="0" anchor="ctr">
            <a:noAutofit/>
          </a:bodyPr>
          <a:lstStyle>
            <a:lvl1pPr marL="171450" indent="-171450" algn="ctr">
              <a:buNone/>
              <a:defRPr lang="en-US" sz="1800" b="1" cap="all" baseline="0">
                <a:solidFill>
                  <a:schemeClr val="bg1"/>
                </a:solidFill>
              </a:defRPr>
            </a:lvl1pPr>
          </a:lstStyle>
          <a:p>
            <a:pPr marL="0" lvl="0" indent="0"/>
            <a:r>
              <a:rPr lang="en-US" smtClean="0"/>
              <a:t>Insert some title here</a:t>
            </a:r>
            <a:endParaRPr lang="en-US"/>
          </a:p>
        </p:txBody>
      </p:sp>
      <p:sp>
        <p:nvSpPr>
          <p:cNvPr id="27" name="Chart Placeholder 8"/>
          <p:cNvSpPr>
            <a:spLocks noGrp="1"/>
          </p:cNvSpPr>
          <p:nvPr>
            <p:ph type="chart" sz="quarter" idx="20"/>
          </p:nvPr>
        </p:nvSpPr>
        <p:spPr>
          <a:xfrm>
            <a:off x="6565903" y="1918169"/>
            <a:ext cx="5143500" cy="1767381"/>
          </a:xfrm>
          <a:solidFill>
            <a:schemeClr val="accent4">
              <a:alpha val="30000"/>
            </a:schemeClr>
          </a:solidFill>
          <a:ln>
            <a:solidFill>
              <a:schemeClr val="accent4"/>
            </a:solidFill>
          </a:ln>
        </p:spPr>
        <p:txBody>
          <a:bodyPr/>
          <a:lstStyle/>
          <a:p>
            <a:endParaRPr lang="en-US"/>
          </a:p>
        </p:txBody>
      </p:sp>
      <p:sp>
        <p:nvSpPr>
          <p:cNvPr id="28" name="Text Placeholder 12"/>
          <p:cNvSpPr>
            <a:spLocks noGrp="1"/>
          </p:cNvSpPr>
          <p:nvPr>
            <p:ph type="body" sz="quarter" idx="21" hasCustomPrompt="1"/>
          </p:nvPr>
        </p:nvSpPr>
        <p:spPr>
          <a:xfrm>
            <a:off x="6565903" y="1419649"/>
            <a:ext cx="5143500" cy="498733"/>
          </a:xfrm>
          <a:solidFill>
            <a:schemeClr val="accent4"/>
          </a:solidFill>
          <a:ln>
            <a:solidFill>
              <a:schemeClr val="accent4"/>
            </a:solidFill>
          </a:ln>
        </p:spPr>
        <p:txBody>
          <a:bodyPr vert="horz" wrap="square" lIns="91440" tIns="45720" rIns="91440" bIns="45720" rtlCol="0" anchor="ctr">
            <a:noAutofit/>
          </a:bodyPr>
          <a:lstStyle>
            <a:lvl1pPr marL="171450" indent="-171450" algn="ctr">
              <a:buNone/>
              <a:defRPr lang="en-US" sz="1800" b="1" cap="all" baseline="0">
                <a:solidFill>
                  <a:schemeClr val="bg1"/>
                </a:solidFill>
              </a:defRPr>
            </a:lvl1pPr>
          </a:lstStyle>
          <a:p>
            <a:pPr marL="0" lvl="0" indent="0"/>
            <a:r>
              <a:rPr lang="en-US" smtClean="0"/>
              <a:t>Insert some title here</a:t>
            </a:r>
            <a:endParaRPr lang="en-US"/>
          </a:p>
        </p:txBody>
      </p:sp>
      <p:sp>
        <p:nvSpPr>
          <p:cNvPr id="31" name="Chart Placeholder 8"/>
          <p:cNvSpPr>
            <a:spLocks noGrp="1"/>
          </p:cNvSpPr>
          <p:nvPr>
            <p:ph type="chart" sz="quarter" idx="24"/>
          </p:nvPr>
        </p:nvSpPr>
        <p:spPr>
          <a:xfrm>
            <a:off x="482602" y="4450664"/>
            <a:ext cx="11226801" cy="1767381"/>
          </a:xfrm>
          <a:solidFill>
            <a:schemeClr val="accent5">
              <a:alpha val="30000"/>
            </a:schemeClr>
          </a:solidFill>
          <a:ln>
            <a:solidFill>
              <a:schemeClr val="accent5"/>
            </a:solidFill>
          </a:ln>
        </p:spPr>
        <p:txBody>
          <a:bodyPr/>
          <a:lstStyle/>
          <a:p>
            <a:endParaRPr lang="en-US"/>
          </a:p>
        </p:txBody>
      </p:sp>
      <p:sp>
        <p:nvSpPr>
          <p:cNvPr id="32" name="Text Placeholder 12"/>
          <p:cNvSpPr>
            <a:spLocks noGrp="1"/>
          </p:cNvSpPr>
          <p:nvPr>
            <p:ph type="body" sz="quarter" idx="25" hasCustomPrompt="1"/>
          </p:nvPr>
        </p:nvSpPr>
        <p:spPr>
          <a:xfrm>
            <a:off x="482602" y="3952144"/>
            <a:ext cx="11226801" cy="498733"/>
          </a:xfrm>
          <a:solidFill>
            <a:schemeClr val="accent5"/>
          </a:solidFill>
          <a:ln>
            <a:solidFill>
              <a:schemeClr val="accent5"/>
            </a:solidFill>
          </a:ln>
        </p:spPr>
        <p:txBody>
          <a:bodyPr vert="horz" wrap="square" lIns="91440" tIns="45720" rIns="91440" bIns="45720" rtlCol="0" anchor="ctr">
            <a:noAutofit/>
          </a:bodyPr>
          <a:lstStyle>
            <a:lvl1pPr marL="171450" indent="-171450" algn="ctr">
              <a:buNone/>
              <a:defRPr lang="en-US" sz="1800" b="1" cap="all" baseline="0">
                <a:solidFill>
                  <a:schemeClr val="bg1"/>
                </a:solidFill>
              </a:defRPr>
            </a:lvl1pPr>
          </a:lstStyle>
          <a:p>
            <a:pPr marL="0" lvl="0" indent="0"/>
            <a:r>
              <a:rPr lang="en-US" smtClean="0"/>
              <a:t>Insert some title here</a:t>
            </a:r>
            <a:endParaRPr lang="en-US"/>
          </a:p>
        </p:txBody>
      </p:sp>
      <p:sp>
        <p:nvSpPr>
          <p:cNvPr id="26" name="Slide Number Placeholder 5"/>
          <p:cNvSpPr>
            <a:spLocks noGrp="1"/>
          </p:cNvSpPr>
          <p:nvPr>
            <p:ph type="sldNum" sz="quarter" idx="12"/>
          </p:nvPr>
        </p:nvSpPr>
        <p:spPr>
          <a:xfrm>
            <a:off x="8966201" y="6466116"/>
            <a:ext cx="2743200" cy="281437"/>
          </a:xfrm>
        </p:spPr>
        <p:txBody>
          <a:bodyPr/>
          <a:lstStyle>
            <a:lvl1pPr algn="r">
              <a:defRPr>
                <a:solidFill>
                  <a:srgbClr val="576973"/>
                </a:solidFill>
              </a:defRPr>
            </a:lvl1pPr>
          </a:lstStyle>
          <a:p>
            <a:fld id="{6E18DBF4-37B7-4C4F-9728-A1C100B177EE}" type="slidenum">
              <a:rPr lang="en-US" smtClean="0"/>
              <a:pPr/>
              <a:t>‹#›</a:t>
            </a:fld>
            <a:endParaRPr lang="en-US"/>
          </a:p>
        </p:txBody>
      </p:sp>
      <p:grpSp>
        <p:nvGrpSpPr>
          <p:cNvPr id="3" name="Group 28"/>
          <p:cNvGrpSpPr/>
          <p:nvPr userDrawn="1"/>
        </p:nvGrpSpPr>
        <p:grpSpPr>
          <a:xfrm>
            <a:off x="0" y="6766560"/>
            <a:ext cx="12192000" cy="91440"/>
            <a:chOff x="0" y="4480421"/>
            <a:chExt cx="12192000" cy="91440"/>
          </a:xfrm>
        </p:grpSpPr>
        <p:sp>
          <p:nvSpPr>
            <p:cNvPr id="30" name="Rectangle 29"/>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Rectangle 32"/>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Rectangle 33"/>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Rectangle 34"/>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Rectangle 35"/>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Tree>
    <p:extLst>
      <p:ext uri="{BB962C8B-B14F-4D97-AF65-F5344CB8AC3E}">
        <p14:creationId xmlns:p14="http://schemas.microsoft.com/office/powerpoint/2010/main" val="381928649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 block arcs gray">
    <p:spTree>
      <p:nvGrpSpPr>
        <p:cNvPr id="1" name=""/>
        <p:cNvGrpSpPr/>
        <p:nvPr/>
      </p:nvGrpSpPr>
      <p:grpSpPr>
        <a:xfrm>
          <a:off x="0" y="0"/>
          <a:ext cx="0" cy="0"/>
          <a:chOff x="0" y="0"/>
          <a:chExt cx="0" cy="0"/>
        </a:xfrm>
      </p:grpSpPr>
      <p:sp>
        <p:nvSpPr>
          <p:cNvPr id="7" name="Rectangle 6"/>
          <p:cNvSpPr/>
          <p:nvPr userDrawn="1"/>
        </p:nvSpPr>
        <p:spPr>
          <a:xfrm>
            <a:off x="3" y="-9731"/>
            <a:ext cx="12191999"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smtClean="0"/>
              <a:t>Click to edit Master title style</a:t>
            </a:r>
            <a:endParaRPr lang="en-US"/>
          </a:p>
        </p:txBody>
      </p:sp>
      <p:sp>
        <p:nvSpPr>
          <p:cNvPr id="4" name="Date Placeholder 3"/>
          <p:cNvSpPr>
            <a:spLocks noGrp="1"/>
          </p:cNvSpPr>
          <p:nvPr>
            <p:ph type="dt" sz="half" idx="10"/>
          </p:nvPr>
        </p:nvSpPr>
        <p:spPr>
          <a:xfrm>
            <a:off x="482600" y="6466116"/>
            <a:ext cx="2743200" cy="281437"/>
          </a:xfrm>
        </p:spPr>
        <p:txBody>
          <a:bodyPr/>
          <a:lstStyle>
            <a:lvl1pPr>
              <a:defRPr>
                <a:solidFill>
                  <a:srgbClr val="576973"/>
                </a:solidFill>
              </a:defRPr>
            </a:lvl1pPr>
          </a:lstStyle>
          <a:p>
            <a:r>
              <a:rPr lang="en-US" smtClean="0"/>
              <a:t>your date here</a:t>
            </a:r>
            <a:endParaRPr lang="en-US"/>
          </a:p>
        </p:txBody>
      </p:sp>
      <p:sp>
        <p:nvSpPr>
          <p:cNvPr id="5" name="Footer Placeholder 4"/>
          <p:cNvSpPr>
            <a:spLocks noGrp="1"/>
          </p:cNvSpPr>
          <p:nvPr>
            <p:ph type="ftr" sz="quarter" idx="11"/>
          </p:nvPr>
        </p:nvSpPr>
        <p:spPr>
          <a:xfrm>
            <a:off x="4038600" y="6466116"/>
            <a:ext cx="4114800" cy="281437"/>
          </a:xfrm>
        </p:spPr>
        <p:txBody>
          <a:bodyPr/>
          <a:lstStyle>
            <a:lvl1pPr>
              <a:defRPr>
                <a:solidFill>
                  <a:srgbClr val="576973"/>
                </a:solidFill>
              </a:defRPr>
            </a:lvl1pPr>
          </a:lstStyle>
          <a:p>
            <a:r>
              <a:rPr lang="en-US" smtClean="0"/>
              <a:t>större - a multipurpose PowerPoint template</a:t>
            </a:r>
            <a:endParaRPr lang="en-US"/>
          </a:p>
        </p:txBody>
      </p:sp>
      <p:sp>
        <p:nvSpPr>
          <p:cNvPr id="6" name="Slide Number Placeholder 5"/>
          <p:cNvSpPr>
            <a:spLocks noGrp="1"/>
          </p:cNvSpPr>
          <p:nvPr>
            <p:ph type="sldNum" sz="quarter" idx="12"/>
          </p:nvPr>
        </p:nvSpPr>
        <p:spPr>
          <a:xfrm>
            <a:off x="8966201" y="6466116"/>
            <a:ext cx="2743200" cy="281437"/>
          </a:xfrm>
        </p:spPr>
        <p:txBody>
          <a:bodyPr/>
          <a:lstStyle>
            <a:lvl1pPr algn="r">
              <a:defRPr>
                <a:solidFill>
                  <a:srgbClr val="576973"/>
                </a:solidFill>
              </a:defRPr>
            </a:lvl1pPr>
          </a:lstStyle>
          <a:p>
            <a:fld id="{6E18DBF4-37B7-4C4F-9728-A1C100B177EE}" type="slidenum">
              <a:rPr lang="en-US" smtClean="0"/>
              <a:pPr/>
              <a:t>‹#›</a:t>
            </a:fld>
            <a:endParaRPr lang="en-US"/>
          </a:p>
        </p:txBody>
      </p:sp>
      <p:grpSp>
        <p:nvGrpSpPr>
          <p:cNvPr id="3" name="Group 25"/>
          <p:cNvGrpSpPr/>
          <p:nvPr userDrawn="1"/>
        </p:nvGrpSpPr>
        <p:grpSpPr>
          <a:xfrm>
            <a:off x="0" y="6766560"/>
            <a:ext cx="12192000" cy="91440"/>
            <a:chOff x="0" y="4480421"/>
            <a:chExt cx="12192000" cy="91440"/>
          </a:xfrm>
        </p:grpSpPr>
        <p:sp>
          <p:nvSpPr>
            <p:cNvPr id="28" name="Rectangle 27"/>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Rectangle 28"/>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Rectangle 30"/>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Rectangle 32"/>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Rectangle 33"/>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8" name="Group 34"/>
          <p:cNvGrpSpPr/>
          <p:nvPr userDrawn="1"/>
        </p:nvGrpSpPr>
        <p:grpSpPr>
          <a:xfrm>
            <a:off x="804819" y="1625931"/>
            <a:ext cx="10582363" cy="4283805"/>
            <a:chOff x="2060575" y="1614640"/>
            <a:chExt cx="8070850" cy="4356172"/>
          </a:xfrm>
          <a:gradFill>
            <a:gsLst>
              <a:gs pos="58000">
                <a:srgbClr val="C2C2C2"/>
              </a:gs>
              <a:gs pos="0">
                <a:schemeClr val="bg1">
                  <a:lumMod val="95000"/>
                </a:schemeClr>
              </a:gs>
              <a:gs pos="100000">
                <a:schemeClr val="bg1">
                  <a:lumMod val="50000"/>
                </a:schemeClr>
              </a:gs>
            </a:gsLst>
            <a:lin ang="0" scaled="1"/>
          </a:gradFill>
        </p:grpSpPr>
        <p:sp>
          <p:nvSpPr>
            <p:cNvPr id="36" name="Freeform 35"/>
            <p:cNvSpPr/>
            <p:nvPr userDrawn="1"/>
          </p:nvSpPr>
          <p:spPr>
            <a:xfrm>
              <a:off x="2060575" y="1614640"/>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37"/>
            <p:cNvSpPr/>
            <p:nvPr userDrawn="1"/>
          </p:nvSpPr>
          <p:spPr>
            <a:xfrm rot="10800000">
              <a:off x="4484069" y="3664178"/>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38"/>
            <p:cNvSpPr/>
            <p:nvPr userDrawn="1"/>
          </p:nvSpPr>
          <p:spPr>
            <a:xfrm>
              <a:off x="6907563" y="1614640"/>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0" name="Chart Placeholder 8"/>
          <p:cNvSpPr>
            <a:spLocks noGrp="1" noChangeAspect="1"/>
          </p:cNvSpPr>
          <p:nvPr>
            <p:ph type="chart" sz="quarter" idx="13"/>
          </p:nvPr>
        </p:nvSpPr>
        <p:spPr>
          <a:xfrm>
            <a:off x="1712613" y="2268329"/>
            <a:ext cx="2294627" cy="2011680"/>
          </a:xfrm>
        </p:spPr>
        <p:txBody>
          <a:bodyPr/>
          <a:lstStyle/>
          <a:p>
            <a:endParaRPr lang="en-US"/>
          </a:p>
        </p:txBody>
      </p:sp>
      <p:sp>
        <p:nvSpPr>
          <p:cNvPr id="41" name="Chart Placeholder 8"/>
          <p:cNvSpPr>
            <a:spLocks noGrp="1" noChangeAspect="1"/>
          </p:cNvSpPr>
          <p:nvPr>
            <p:ph type="chart" sz="quarter" idx="22"/>
          </p:nvPr>
        </p:nvSpPr>
        <p:spPr>
          <a:xfrm>
            <a:off x="4950670" y="3358499"/>
            <a:ext cx="2294627" cy="2011680"/>
          </a:xfrm>
        </p:spPr>
        <p:txBody>
          <a:bodyPr/>
          <a:lstStyle/>
          <a:p>
            <a:endParaRPr lang="en-US"/>
          </a:p>
        </p:txBody>
      </p:sp>
      <p:sp>
        <p:nvSpPr>
          <p:cNvPr id="42" name="Chart Placeholder 8"/>
          <p:cNvSpPr>
            <a:spLocks noGrp="1" noChangeAspect="1"/>
          </p:cNvSpPr>
          <p:nvPr>
            <p:ph type="chart" sz="quarter" idx="23"/>
          </p:nvPr>
        </p:nvSpPr>
        <p:spPr>
          <a:xfrm>
            <a:off x="8153400" y="2268329"/>
            <a:ext cx="2294627" cy="2011680"/>
          </a:xfrm>
        </p:spPr>
        <p:txBody>
          <a:bodyPr/>
          <a:lstStyle/>
          <a:p>
            <a:endParaRPr lang="en-US"/>
          </a:p>
        </p:txBody>
      </p:sp>
      <p:sp>
        <p:nvSpPr>
          <p:cNvPr id="43" name="Text Placeholder 12"/>
          <p:cNvSpPr>
            <a:spLocks noGrp="1"/>
          </p:cNvSpPr>
          <p:nvPr>
            <p:ph type="body" sz="quarter" idx="15" hasCustomPrompt="1"/>
          </p:nvPr>
        </p:nvSpPr>
        <p:spPr>
          <a:xfrm>
            <a:off x="1712614" y="4433757"/>
            <a:ext cx="1727559" cy="590931"/>
          </a:xfrm>
        </p:spPr>
        <p:txBody>
          <a:bodyPr vert="horz" wrap="square" lIns="91440" tIns="45720" rIns="91440" bIns="45720" rtlCol="0" anchor="t">
            <a:spAutoFit/>
          </a:bodyPr>
          <a:lstStyle>
            <a:lvl1pPr marL="171450" indent="-171450" algn="l">
              <a:buNone/>
              <a:defRPr lang="en-US" sz="1800" b="1" cap="all" baseline="0">
                <a:solidFill>
                  <a:srgbClr val="47464B"/>
                </a:solidFill>
              </a:defRPr>
            </a:lvl1pPr>
          </a:lstStyle>
          <a:p>
            <a:pPr marL="0" lvl="0" indent="0"/>
            <a:r>
              <a:rPr lang="en-US" smtClean="0"/>
              <a:t>Insert some title here</a:t>
            </a:r>
            <a:endParaRPr lang="en-US"/>
          </a:p>
        </p:txBody>
      </p:sp>
      <p:sp>
        <p:nvSpPr>
          <p:cNvPr id="45" name="Text Placeholder 12"/>
          <p:cNvSpPr>
            <a:spLocks noGrp="1"/>
          </p:cNvSpPr>
          <p:nvPr>
            <p:ph type="body" sz="quarter" idx="24" hasCustomPrompt="1"/>
          </p:nvPr>
        </p:nvSpPr>
        <p:spPr>
          <a:xfrm>
            <a:off x="8720470" y="4433757"/>
            <a:ext cx="1727559" cy="590931"/>
          </a:xfrm>
        </p:spPr>
        <p:txBody>
          <a:bodyPr vert="horz" wrap="square" lIns="91440" tIns="45720" rIns="91440" bIns="45720" rtlCol="0" anchor="t">
            <a:spAutoFit/>
          </a:bodyPr>
          <a:lstStyle>
            <a:lvl1pPr marL="171450" indent="-171450" algn="r">
              <a:buNone/>
              <a:defRPr lang="en-US" sz="1800" b="1" cap="all" baseline="0">
                <a:solidFill>
                  <a:srgbClr val="47464B"/>
                </a:solidFill>
              </a:defRPr>
            </a:lvl1pPr>
          </a:lstStyle>
          <a:p>
            <a:pPr marL="0" lvl="0" indent="0"/>
            <a:r>
              <a:rPr lang="en-US" smtClean="0"/>
              <a:t>Insert some title here</a:t>
            </a:r>
            <a:endParaRPr lang="en-US"/>
          </a:p>
        </p:txBody>
      </p:sp>
      <p:sp>
        <p:nvSpPr>
          <p:cNvPr id="46" name="Text Placeholder 12"/>
          <p:cNvSpPr>
            <a:spLocks noGrp="1"/>
          </p:cNvSpPr>
          <p:nvPr>
            <p:ph type="body" sz="quarter" idx="25" hasCustomPrompt="1"/>
          </p:nvPr>
        </p:nvSpPr>
        <p:spPr>
          <a:xfrm>
            <a:off x="5232223" y="2433851"/>
            <a:ext cx="1727559" cy="590931"/>
          </a:xfrm>
        </p:spPr>
        <p:txBody>
          <a:bodyPr vert="horz" wrap="square" lIns="91440" tIns="45720" rIns="91440" bIns="45720" rtlCol="0" anchor="b">
            <a:spAutoFit/>
          </a:bodyPr>
          <a:lstStyle>
            <a:lvl1pPr marL="171450" indent="-171450" algn="ctr">
              <a:buNone/>
              <a:defRPr lang="en-US" sz="1800" b="1" cap="all" baseline="0">
                <a:solidFill>
                  <a:srgbClr val="47464B"/>
                </a:solidFill>
              </a:defRPr>
            </a:lvl1pPr>
          </a:lstStyle>
          <a:p>
            <a:pPr marL="0" lvl="0" indent="0"/>
            <a:r>
              <a:rPr lang="en-US" smtClean="0"/>
              <a:t>Insert some title here</a:t>
            </a:r>
            <a:endParaRPr lang="en-US"/>
          </a:p>
        </p:txBody>
      </p:sp>
      <p:sp>
        <p:nvSpPr>
          <p:cNvPr id="53" name="Text Placeholder 29"/>
          <p:cNvSpPr>
            <a:spLocks noGrp="1"/>
          </p:cNvSpPr>
          <p:nvPr>
            <p:ph type="body" sz="quarter" idx="18" hasCustomPrompt="1"/>
          </p:nvPr>
        </p:nvSpPr>
        <p:spPr>
          <a:xfrm>
            <a:off x="2073445" y="1666874"/>
            <a:ext cx="1572963" cy="431800"/>
          </a:xfrm>
        </p:spPr>
        <p:txBody>
          <a:bodyPr vert="horz" lIns="91440" tIns="45720" rIns="91440" bIns="45720" rtlCol="0" anchor="ctr">
            <a:noAutofit/>
          </a:bodyPr>
          <a:lstStyle>
            <a:lvl1pPr>
              <a:defRPr lang="en-US" sz="2000" b="1"/>
            </a:lvl1pPr>
          </a:lstStyle>
          <a:p>
            <a:pPr marL="0" lvl="0" indent="0" algn="ctr">
              <a:buNone/>
            </a:pPr>
            <a:r>
              <a:rPr lang="en-US" smtClean="0"/>
              <a:t>Date here</a:t>
            </a:r>
            <a:endParaRPr lang="en-US"/>
          </a:p>
        </p:txBody>
      </p:sp>
      <p:sp>
        <p:nvSpPr>
          <p:cNvPr id="54" name="Text Placeholder 29"/>
          <p:cNvSpPr>
            <a:spLocks noGrp="1"/>
          </p:cNvSpPr>
          <p:nvPr>
            <p:ph type="body" sz="quarter" idx="26" hasCustomPrompt="1"/>
          </p:nvPr>
        </p:nvSpPr>
        <p:spPr>
          <a:xfrm>
            <a:off x="5309517" y="5472835"/>
            <a:ext cx="1572963" cy="431800"/>
          </a:xfrm>
        </p:spPr>
        <p:txBody>
          <a:bodyPr anchor="ctr">
            <a:noAutofit/>
          </a:bodyPr>
          <a:lstStyle>
            <a:lvl1pPr marL="0" indent="0" algn="ctr">
              <a:buNone/>
              <a:defRPr sz="2000" b="1">
                <a:solidFill>
                  <a:schemeClr val="bg1"/>
                </a:solidFill>
              </a:defRPr>
            </a:lvl1pPr>
          </a:lstStyle>
          <a:p>
            <a:pPr lvl="0"/>
            <a:r>
              <a:rPr lang="en-US" smtClean="0"/>
              <a:t>Date here</a:t>
            </a:r>
            <a:endParaRPr lang="en-US"/>
          </a:p>
        </p:txBody>
      </p:sp>
      <p:sp>
        <p:nvSpPr>
          <p:cNvPr id="55" name="Text Placeholder 29"/>
          <p:cNvSpPr>
            <a:spLocks noGrp="1"/>
          </p:cNvSpPr>
          <p:nvPr>
            <p:ph type="body" sz="quarter" idx="27" hasCustomPrompt="1"/>
          </p:nvPr>
        </p:nvSpPr>
        <p:spPr>
          <a:xfrm>
            <a:off x="8514232" y="1666874"/>
            <a:ext cx="1572963" cy="431800"/>
          </a:xfrm>
        </p:spPr>
        <p:txBody>
          <a:bodyPr anchor="ctr">
            <a:noAutofit/>
          </a:bodyPr>
          <a:lstStyle>
            <a:lvl1pPr marL="0" indent="0" algn="ctr">
              <a:buNone/>
              <a:defRPr sz="2000" b="1">
                <a:solidFill>
                  <a:schemeClr val="bg1"/>
                </a:solidFill>
              </a:defRPr>
            </a:lvl1pPr>
          </a:lstStyle>
          <a:p>
            <a:pPr lvl="0"/>
            <a:r>
              <a:rPr lang="en-US" smtClean="0"/>
              <a:t>Date here</a:t>
            </a:r>
            <a:endParaRPr lang="en-US"/>
          </a:p>
        </p:txBody>
      </p:sp>
    </p:spTree>
    <p:extLst>
      <p:ext uri="{BB962C8B-B14F-4D97-AF65-F5344CB8AC3E}">
        <p14:creationId xmlns:p14="http://schemas.microsoft.com/office/powerpoint/2010/main" val="371195450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0673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10"/>
          </p:nvPr>
        </p:nvSpPr>
        <p:spPr/>
        <p:txBody>
          <a:bodyPr/>
          <a:lstStyle/>
          <a:p>
            <a:fld id="{7AEFBF9E-0B0B-40B4-B4A9-8821D25E7AD1}" type="datetimeFigureOut">
              <a:rPr lang="ar-JO" smtClean="0"/>
              <a:pPr/>
              <a:t>24/11/1438</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1213DA25-2889-4B23-B4B2-99E3BAF5EC0C}" type="slidenum">
              <a:rPr lang="ar-JO" smtClean="0"/>
              <a:pPr/>
              <a:t>‹#›</a:t>
            </a:fld>
            <a:endParaRPr lang="ar-JO"/>
          </a:p>
        </p:txBody>
      </p:sp>
    </p:spTree>
    <p:extLst>
      <p:ext uri="{BB962C8B-B14F-4D97-AF65-F5344CB8AC3E}">
        <p14:creationId xmlns:p14="http://schemas.microsoft.com/office/powerpoint/2010/main" val="29168497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JO"/>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AEFBF9E-0B0B-40B4-B4A9-8821D25E7AD1}" type="datetimeFigureOut">
              <a:rPr lang="ar-JO" smtClean="0"/>
              <a:pPr/>
              <a:t>24/11/1438</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1213DA25-2889-4B23-B4B2-99E3BAF5EC0C}" type="slidenum">
              <a:rPr lang="ar-JO" smtClean="0"/>
              <a:pPr/>
              <a:t>‹#›</a:t>
            </a:fld>
            <a:endParaRPr lang="ar-JO"/>
          </a:p>
        </p:txBody>
      </p:sp>
    </p:spTree>
    <p:extLst>
      <p:ext uri="{BB962C8B-B14F-4D97-AF65-F5344CB8AC3E}">
        <p14:creationId xmlns:p14="http://schemas.microsoft.com/office/powerpoint/2010/main" val="36639260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5" name="عنصر نائب للتاريخ 4"/>
          <p:cNvSpPr>
            <a:spLocks noGrp="1"/>
          </p:cNvSpPr>
          <p:nvPr>
            <p:ph type="dt" sz="half" idx="10"/>
          </p:nvPr>
        </p:nvSpPr>
        <p:spPr/>
        <p:txBody>
          <a:bodyPr/>
          <a:lstStyle/>
          <a:p>
            <a:fld id="{7AEFBF9E-0B0B-40B4-B4A9-8821D25E7AD1}" type="datetimeFigureOut">
              <a:rPr lang="ar-JO" smtClean="0"/>
              <a:pPr/>
              <a:t>24/11/1438</a:t>
            </a:fld>
            <a:endParaRPr lang="ar-JO"/>
          </a:p>
        </p:txBody>
      </p:sp>
      <p:sp>
        <p:nvSpPr>
          <p:cNvPr id="6" name="عنصر نائب للتذييل 5"/>
          <p:cNvSpPr>
            <a:spLocks noGrp="1"/>
          </p:cNvSpPr>
          <p:nvPr>
            <p:ph type="ftr" sz="quarter" idx="11"/>
          </p:nvPr>
        </p:nvSpPr>
        <p:spPr/>
        <p:txBody>
          <a:bodyPr/>
          <a:lstStyle/>
          <a:p>
            <a:endParaRPr lang="ar-JO"/>
          </a:p>
        </p:txBody>
      </p:sp>
      <p:sp>
        <p:nvSpPr>
          <p:cNvPr id="7" name="عنصر نائب لرقم الشريحة 6"/>
          <p:cNvSpPr>
            <a:spLocks noGrp="1"/>
          </p:cNvSpPr>
          <p:nvPr>
            <p:ph type="sldNum" sz="quarter" idx="12"/>
          </p:nvPr>
        </p:nvSpPr>
        <p:spPr/>
        <p:txBody>
          <a:bodyPr/>
          <a:lstStyle/>
          <a:p>
            <a:fld id="{1213DA25-2889-4B23-B4B2-99E3BAF5EC0C}" type="slidenum">
              <a:rPr lang="ar-JO" smtClean="0"/>
              <a:pPr/>
              <a:t>‹#›</a:t>
            </a:fld>
            <a:endParaRPr lang="ar-JO"/>
          </a:p>
        </p:txBody>
      </p:sp>
    </p:spTree>
    <p:extLst>
      <p:ext uri="{BB962C8B-B14F-4D97-AF65-F5344CB8AC3E}">
        <p14:creationId xmlns:p14="http://schemas.microsoft.com/office/powerpoint/2010/main" val="20184141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JO"/>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7" name="عنصر نائب للتاريخ 6"/>
          <p:cNvSpPr>
            <a:spLocks noGrp="1"/>
          </p:cNvSpPr>
          <p:nvPr>
            <p:ph type="dt" sz="half" idx="10"/>
          </p:nvPr>
        </p:nvSpPr>
        <p:spPr/>
        <p:txBody>
          <a:bodyPr/>
          <a:lstStyle/>
          <a:p>
            <a:fld id="{7AEFBF9E-0B0B-40B4-B4A9-8821D25E7AD1}" type="datetimeFigureOut">
              <a:rPr lang="ar-JO" smtClean="0"/>
              <a:pPr/>
              <a:t>24/11/1438</a:t>
            </a:fld>
            <a:endParaRPr lang="ar-JO"/>
          </a:p>
        </p:txBody>
      </p:sp>
      <p:sp>
        <p:nvSpPr>
          <p:cNvPr id="8" name="عنصر نائب للتذييل 7"/>
          <p:cNvSpPr>
            <a:spLocks noGrp="1"/>
          </p:cNvSpPr>
          <p:nvPr>
            <p:ph type="ftr" sz="quarter" idx="11"/>
          </p:nvPr>
        </p:nvSpPr>
        <p:spPr/>
        <p:txBody>
          <a:bodyPr/>
          <a:lstStyle/>
          <a:p>
            <a:endParaRPr lang="ar-JO"/>
          </a:p>
        </p:txBody>
      </p:sp>
      <p:sp>
        <p:nvSpPr>
          <p:cNvPr id="9" name="عنصر نائب لرقم الشريحة 8"/>
          <p:cNvSpPr>
            <a:spLocks noGrp="1"/>
          </p:cNvSpPr>
          <p:nvPr>
            <p:ph type="sldNum" sz="quarter" idx="12"/>
          </p:nvPr>
        </p:nvSpPr>
        <p:spPr/>
        <p:txBody>
          <a:bodyPr/>
          <a:lstStyle/>
          <a:p>
            <a:fld id="{1213DA25-2889-4B23-B4B2-99E3BAF5EC0C}" type="slidenum">
              <a:rPr lang="ar-JO" smtClean="0"/>
              <a:pPr/>
              <a:t>‹#›</a:t>
            </a:fld>
            <a:endParaRPr lang="ar-JO"/>
          </a:p>
        </p:txBody>
      </p:sp>
    </p:spTree>
    <p:extLst>
      <p:ext uri="{BB962C8B-B14F-4D97-AF65-F5344CB8AC3E}">
        <p14:creationId xmlns:p14="http://schemas.microsoft.com/office/powerpoint/2010/main" val="2570293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تاريخ 2"/>
          <p:cNvSpPr>
            <a:spLocks noGrp="1"/>
          </p:cNvSpPr>
          <p:nvPr>
            <p:ph type="dt" sz="half" idx="10"/>
          </p:nvPr>
        </p:nvSpPr>
        <p:spPr/>
        <p:txBody>
          <a:bodyPr/>
          <a:lstStyle/>
          <a:p>
            <a:fld id="{7AEFBF9E-0B0B-40B4-B4A9-8821D25E7AD1}" type="datetimeFigureOut">
              <a:rPr lang="ar-JO" smtClean="0"/>
              <a:pPr/>
              <a:t>24/11/1438</a:t>
            </a:fld>
            <a:endParaRPr lang="ar-JO"/>
          </a:p>
        </p:txBody>
      </p:sp>
      <p:sp>
        <p:nvSpPr>
          <p:cNvPr id="4" name="عنصر نائب للتذييل 3"/>
          <p:cNvSpPr>
            <a:spLocks noGrp="1"/>
          </p:cNvSpPr>
          <p:nvPr>
            <p:ph type="ftr" sz="quarter" idx="11"/>
          </p:nvPr>
        </p:nvSpPr>
        <p:spPr/>
        <p:txBody>
          <a:bodyPr/>
          <a:lstStyle/>
          <a:p>
            <a:endParaRPr lang="ar-JO"/>
          </a:p>
        </p:txBody>
      </p:sp>
      <p:sp>
        <p:nvSpPr>
          <p:cNvPr id="5" name="عنصر نائب لرقم الشريحة 4"/>
          <p:cNvSpPr>
            <a:spLocks noGrp="1"/>
          </p:cNvSpPr>
          <p:nvPr>
            <p:ph type="sldNum" sz="quarter" idx="12"/>
          </p:nvPr>
        </p:nvSpPr>
        <p:spPr/>
        <p:txBody>
          <a:bodyPr/>
          <a:lstStyle/>
          <a:p>
            <a:fld id="{1213DA25-2889-4B23-B4B2-99E3BAF5EC0C}" type="slidenum">
              <a:rPr lang="ar-JO" smtClean="0"/>
              <a:pPr/>
              <a:t>‹#›</a:t>
            </a:fld>
            <a:endParaRPr lang="ar-JO"/>
          </a:p>
        </p:txBody>
      </p:sp>
    </p:spTree>
    <p:extLst>
      <p:ext uri="{BB962C8B-B14F-4D97-AF65-F5344CB8AC3E}">
        <p14:creationId xmlns:p14="http://schemas.microsoft.com/office/powerpoint/2010/main" val="2075135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AEFBF9E-0B0B-40B4-B4A9-8821D25E7AD1}" type="datetimeFigureOut">
              <a:rPr lang="ar-JO" smtClean="0"/>
              <a:pPr/>
              <a:t>24/11/1438</a:t>
            </a:fld>
            <a:endParaRPr lang="ar-JO"/>
          </a:p>
        </p:txBody>
      </p:sp>
      <p:sp>
        <p:nvSpPr>
          <p:cNvPr id="3" name="عنصر نائب للتذييل 2"/>
          <p:cNvSpPr>
            <a:spLocks noGrp="1"/>
          </p:cNvSpPr>
          <p:nvPr>
            <p:ph type="ftr" sz="quarter" idx="11"/>
          </p:nvPr>
        </p:nvSpPr>
        <p:spPr/>
        <p:txBody>
          <a:bodyPr/>
          <a:lstStyle/>
          <a:p>
            <a:endParaRPr lang="ar-JO"/>
          </a:p>
        </p:txBody>
      </p:sp>
      <p:sp>
        <p:nvSpPr>
          <p:cNvPr id="4" name="عنصر نائب لرقم الشريحة 3"/>
          <p:cNvSpPr>
            <a:spLocks noGrp="1"/>
          </p:cNvSpPr>
          <p:nvPr>
            <p:ph type="sldNum" sz="quarter" idx="12"/>
          </p:nvPr>
        </p:nvSpPr>
        <p:spPr/>
        <p:txBody>
          <a:bodyPr/>
          <a:lstStyle/>
          <a:p>
            <a:fld id="{1213DA25-2889-4B23-B4B2-99E3BAF5EC0C}" type="slidenum">
              <a:rPr lang="ar-JO" smtClean="0"/>
              <a:pPr/>
              <a:t>‹#›</a:t>
            </a:fld>
            <a:endParaRPr lang="ar-JO"/>
          </a:p>
        </p:txBody>
      </p:sp>
    </p:spTree>
    <p:extLst>
      <p:ext uri="{BB962C8B-B14F-4D97-AF65-F5344CB8AC3E}">
        <p14:creationId xmlns:p14="http://schemas.microsoft.com/office/powerpoint/2010/main" val="2447685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JO"/>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AEFBF9E-0B0B-40B4-B4A9-8821D25E7AD1}" type="datetimeFigureOut">
              <a:rPr lang="ar-JO" smtClean="0"/>
              <a:pPr/>
              <a:t>24/11/1438</a:t>
            </a:fld>
            <a:endParaRPr lang="ar-JO"/>
          </a:p>
        </p:txBody>
      </p:sp>
      <p:sp>
        <p:nvSpPr>
          <p:cNvPr id="6" name="عنصر نائب للتذييل 5"/>
          <p:cNvSpPr>
            <a:spLocks noGrp="1"/>
          </p:cNvSpPr>
          <p:nvPr>
            <p:ph type="ftr" sz="quarter" idx="11"/>
          </p:nvPr>
        </p:nvSpPr>
        <p:spPr/>
        <p:txBody>
          <a:bodyPr/>
          <a:lstStyle/>
          <a:p>
            <a:endParaRPr lang="ar-JO"/>
          </a:p>
        </p:txBody>
      </p:sp>
      <p:sp>
        <p:nvSpPr>
          <p:cNvPr id="7" name="عنصر نائب لرقم الشريحة 6"/>
          <p:cNvSpPr>
            <a:spLocks noGrp="1"/>
          </p:cNvSpPr>
          <p:nvPr>
            <p:ph type="sldNum" sz="quarter" idx="12"/>
          </p:nvPr>
        </p:nvSpPr>
        <p:spPr/>
        <p:txBody>
          <a:bodyPr/>
          <a:lstStyle/>
          <a:p>
            <a:fld id="{1213DA25-2889-4B23-B4B2-99E3BAF5EC0C}" type="slidenum">
              <a:rPr lang="ar-JO" smtClean="0"/>
              <a:pPr/>
              <a:t>‹#›</a:t>
            </a:fld>
            <a:endParaRPr lang="ar-JO"/>
          </a:p>
        </p:txBody>
      </p:sp>
    </p:spTree>
    <p:extLst>
      <p:ext uri="{BB962C8B-B14F-4D97-AF65-F5344CB8AC3E}">
        <p14:creationId xmlns:p14="http://schemas.microsoft.com/office/powerpoint/2010/main" val="576236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JO"/>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JO"/>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AEFBF9E-0B0B-40B4-B4A9-8821D25E7AD1}" type="datetimeFigureOut">
              <a:rPr lang="ar-JO" smtClean="0"/>
              <a:pPr/>
              <a:t>24/11/1438</a:t>
            </a:fld>
            <a:endParaRPr lang="ar-JO"/>
          </a:p>
        </p:txBody>
      </p:sp>
      <p:sp>
        <p:nvSpPr>
          <p:cNvPr id="6" name="عنصر نائب للتذييل 5"/>
          <p:cNvSpPr>
            <a:spLocks noGrp="1"/>
          </p:cNvSpPr>
          <p:nvPr>
            <p:ph type="ftr" sz="quarter" idx="11"/>
          </p:nvPr>
        </p:nvSpPr>
        <p:spPr/>
        <p:txBody>
          <a:bodyPr/>
          <a:lstStyle/>
          <a:p>
            <a:endParaRPr lang="ar-JO"/>
          </a:p>
        </p:txBody>
      </p:sp>
      <p:sp>
        <p:nvSpPr>
          <p:cNvPr id="7" name="عنصر نائب لرقم الشريحة 6"/>
          <p:cNvSpPr>
            <a:spLocks noGrp="1"/>
          </p:cNvSpPr>
          <p:nvPr>
            <p:ph type="sldNum" sz="quarter" idx="12"/>
          </p:nvPr>
        </p:nvSpPr>
        <p:spPr/>
        <p:txBody>
          <a:bodyPr/>
          <a:lstStyle/>
          <a:p>
            <a:fld id="{1213DA25-2889-4B23-B4B2-99E3BAF5EC0C}" type="slidenum">
              <a:rPr lang="ar-JO" smtClean="0"/>
              <a:pPr/>
              <a:t>‹#›</a:t>
            </a:fld>
            <a:endParaRPr lang="ar-JO"/>
          </a:p>
        </p:txBody>
      </p:sp>
    </p:spTree>
    <p:extLst>
      <p:ext uri="{BB962C8B-B14F-4D97-AF65-F5344CB8AC3E}">
        <p14:creationId xmlns:p14="http://schemas.microsoft.com/office/powerpoint/2010/main" val="36493514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JO"/>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AEFBF9E-0B0B-40B4-B4A9-8821D25E7AD1}" type="datetimeFigureOut">
              <a:rPr lang="ar-JO" smtClean="0"/>
              <a:pPr/>
              <a:t>24/11/1438</a:t>
            </a:fld>
            <a:endParaRPr lang="ar-JO"/>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JO"/>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213DA25-2889-4B23-B4B2-99E3BAF5EC0C}" type="slidenum">
              <a:rPr lang="ar-JO" smtClean="0"/>
              <a:pPr/>
              <a:t>‹#›</a:t>
            </a:fld>
            <a:endParaRPr lang="ar-JO"/>
          </a:p>
        </p:txBody>
      </p:sp>
    </p:spTree>
    <p:extLst>
      <p:ext uri="{BB962C8B-B14F-4D97-AF65-F5344CB8AC3E}">
        <p14:creationId xmlns:p14="http://schemas.microsoft.com/office/powerpoint/2010/main" val="36804928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3" Type="http://schemas.openxmlformats.org/officeDocument/2006/relationships/chart" Target="../charts/chart5.xml"/><Relationship Id="rId7" Type="http://schemas.openxmlformats.org/officeDocument/2006/relationships/chart" Target="../charts/chart8.xml"/><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chart" Target="../charts/chart7.xml"/><Relationship Id="rId5" Type="http://schemas.openxmlformats.org/officeDocument/2006/relationships/image" Target="../media/image5.png"/><Relationship Id="rId4" Type="http://schemas.openxmlformats.org/officeDocument/2006/relationships/chart" Target="../charts/chart6.xml"/></Relationships>
</file>

<file path=ppt/slides/_rels/slide13.xml.rels><?xml version="1.0" encoding="UTF-8" standalone="yes"?>
<Relationships xmlns="http://schemas.openxmlformats.org/package/2006/relationships"><Relationship Id="rId3" Type="http://schemas.openxmlformats.org/officeDocument/2006/relationships/chart" Target="../charts/chart9.xml"/><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chart" Target="../charts/chart12.xml"/><Relationship Id="rId5" Type="http://schemas.openxmlformats.org/officeDocument/2006/relationships/chart" Target="../charts/chart11.xml"/><Relationship Id="rId4" Type="http://schemas.openxmlformats.org/officeDocument/2006/relationships/chart" Target="../charts/chart10.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772150"/>
            <a:ext cx="12192000" cy="1631216"/>
          </a:xfrm>
          <a:prstGeom prst="rect">
            <a:avLst/>
          </a:prstGeom>
        </p:spPr>
        <p:style>
          <a:lnRef idx="0">
            <a:scrgbClr r="0" g="0" b="0"/>
          </a:lnRef>
          <a:fillRef idx="1003">
            <a:schemeClr val="lt2"/>
          </a:fillRef>
          <a:effectRef idx="0">
            <a:scrgbClr r="0" g="0" b="0"/>
          </a:effectRef>
          <a:fontRef idx="major"/>
        </p:style>
        <p:txBody>
          <a:bodyPr wrap="square">
            <a:spAutoFit/>
          </a:bodyPr>
          <a:lstStyle/>
          <a:p>
            <a:pPr algn="ctr" rtl="0"/>
            <a:r>
              <a:rPr lang="en-US" sz="5000" b="1" dirty="0" smtClean="0">
                <a:latin typeface="Hobo Std" panose="020B0803040709020204" pitchFamily="34" charset="0"/>
                <a:cs typeface="Times New Roman" pitchFamily="18" charset="0"/>
              </a:rPr>
              <a:t>Effect of Shiftwork System on Police Officers in Palestine</a:t>
            </a:r>
            <a:endParaRPr lang="en-US" sz="5000" dirty="0">
              <a:latin typeface="Hobo Std" panose="020B0803040709020204" pitchFamily="34" charset="0"/>
              <a:cs typeface="Times New Roman" pitchFamily="18" charset="0"/>
            </a:endParaRPr>
          </a:p>
        </p:txBody>
      </p:sp>
      <p:sp>
        <p:nvSpPr>
          <p:cNvPr id="8" name="TextBox 8"/>
          <p:cNvSpPr txBox="1">
            <a:spLocks noChangeArrowheads="1"/>
          </p:cNvSpPr>
          <p:nvPr/>
        </p:nvSpPr>
        <p:spPr bwMode="auto">
          <a:xfrm>
            <a:off x="1172783" y="2865104"/>
            <a:ext cx="2857500" cy="400110"/>
          </a:xfrm>
          <a:prstGeom prst="rect">
            <a:avLst/>
          </a:prstGeom>
          <a:noFill/>
          <a:ln w="9525">
            <a:noFill/>
            <a:miter lim="800000"/>
            <a:headEnd/>
            <a:tailEnd/>
          </a:ln>
        </p:spPr>
        <p:txBody>
          <a:bodyPr>
            <a:spAutoFit/>
          </a:bodyPr>
          <a:lstStyle/>
          <a:p>
            <a:pPr algn="l"/>
            <a:r>
              <a:rPr lang="en-US" sz="2000" b="1" dirty="0">
                <a:solidFill>
                  <a:schemeClr val="tx1">
                    <a:lumMod val="95000"/>
                    <a:lumOff val="5000"/>
                  </a:schemeClr>
                </a:solidFill>
                <a:latin typeface="Hobo Std" panose="020B0803040709020204" pitchFamily="34" charset="0"/>
                <a:cs typeface="Times New Roman" pitchFamily="18" charset="0"/>
              </a:rPr>
              <a:t>Presented By:</a:t>
            </a:r>
          </a:p>
        </p:txBody>
      </p:sp>
      <p:sp>
        <p:nvSpPr>
          <p:cNvPr id="10" name="TextBox 7"/>
          <p:cNvSpPr txBox="1">
            <a:spLocks noChangeArrowheads="1"/>
          </p:cNvSpPr>
          <p:nvPr/>
        </p:nvSpPr>
        <p:spPr bwMode="auto">
          <a:xfrm>
            <a:off x="0" y="3265214"/>
            <a:ext cx="6133617" cy="2308324"/>
          </a:xfrm>
          <a:prstGeom prst="rect">
            <a:avLst/>
          </a:prstGeom>
          <a:noFill/>
          <a:ln w="9525">
            <a:noFill/>
            <a:miter lim="800000"/>
            <a:headEnd/>
            <a:tailEnd/>
          </a:ln>
        </p:spPr>
        <p:txBody>
          <a:bodyPr wrap="square">
            <a:spAutoFit/>
          </a:bodyPr>
          <a:lstStyle/>
          <a:p>
            <a:pPr algn="l" rtl="0"/>
            <a:r>
              <a:rPr lang="en-US" b="1" dirty="0" smtClean="0">
                <a:latin typeface="Hobo Std" panose="020B0803040709020204" pitchFamily="34" charset="0"/>
                <a:cs typeface="Times New Roman" pitchFamily="18" charset="0"/>
              </a:rPr>
              <a:t> </a:t>
            </a:r>
            <a:br>
              <a:rPr lang="en-US" b="1" dirty="0" smtClean="0">
                <a:latin typeface="Hobo Std" panose="020B0803040709020204" pitchFamily="34" charset="0"/>
                <a:cs typeface="Times New Roman" pitchFamily="18" charset="0"/>
              </a:rPr>
            </a:br>
            <a:r>
              <a:rPr lang="en-US" b="1" dirty="0" err="1" smtClean="0">
                <a:latin typeface="Hobo Std" panose="020B0803040709020204" pitchFamily="34" charset="0"/>
                <a:cs typeface="Times New Roman" pitchFamily="18" charset="0"/>
              </a:rPr>
              <a:t>Basala</a:t>
            </a:r>
            <a:r>
              <a:rPr lang="en-US" b="1" dirty="0" smtClean="0">
                <a:latin typeface="Hobo Std" panose="020B0803040709020204" pitchFamily="34" charset="0"/>
                <a:cs typeface="Times New Roman" pitchFamily="18" charset="0"/>
              </a:rPr>
              <a:t> Arafat </a:t>
            </a:r>
            <a:r>
              <a:rPr lang="en-US" b="1" dirty="0" err="1" smtClean="0">
                <a:latin typeface="Hobo Std" panose="020B0803040709020204" pitchFamily="34" charset="0"/>
                <a:cs typeface="Times New Roman" pitchFamily="18" charset="0"/>
              </a:rPr>
              <a:t>Hinno</a:t>
            </a:r>
            <a:r>
              <a:rPr lang="en-US" b="1" dirty="0" smtClean="0">
                <a:latin typeface="Hobo Std" panose="020B0803040709020204" pitchFamily="34" charset="0"/>
                <a:cs typeface="Times New Roman" pitchFamily="18" charset="0"/>
              </a:rPr>
              <a:t>          </a:t>
            </a:r>
            <a:r>
              <a:rPr lang="en-US" b="1" dirty="0" err="1" smtClean="0">
                <a:latin typeface="Hobo Std" panose="020B0803040709020204" pitchFamily="34" charset="0"/>
                <a:cs typeface="Times New Roman" pitchFamily="18" charset="0"/>
              </a:rPr>
              <a:t>Rasmiah</a:t>
            </a:r>
            <a:r>
              <a:rPr lang="en-US" b="1" dirty="0" smtClean="0">
                <a:latin typeface="Hobo Std" panose="020B0803040709020204" pitchFamily="34" charset="0"/>
                <a:cs typeface="Times New Roman" pitchFamily="18" charset="0"/>
              </a:rPr>
              <a:t> </a:t>
            </a:r>
            <a:r>
              <a:rPr lang="en-US" b="1" dirty="0">
                <a:latin typeface="Hobo Std" panose="020B0803040709020204" pitchFamily="34" charset="0"/>
                <a:cs typeface="Times New Roman" pitchFamily="18" charset="0"/>
              </a:rPr>
              <a:t>Emad </a:t>
            </a:r>
            <a:r>
              <a:rPr lang="en-US" b="1" dirty="0" err="1">
                <a:latin typeface="Hobo Std" panose="020B0803040709020204" pitchFamily="34" charset="0"/>
                <a:cs typeface="Times New Roman" pitchFamily="18" charset="0"/>
              </a:rPr>
              <a:t>Odwan</a:t>
            </a:r>
            <a:r>
              <a:rPr lang="en-US" b="1" dirty="0" smtClean="0">
                <a:latin typeface="Hobo Std" panose="020B0803040709020204" pitchFamily="34" charset="0"/>
                <a:cs typeface="Times New Roman" pitchFamily="18" charset="0"/>
              </a:rPr>
              <a:t>       </a:t>
            </a:r>
            <a:br>
              <a:rPr lang="en-US" b="1" dirty="0" smtClean="0">
                <a:latin typeface="Hobo Std" panose="020B0803040709020204" pitchFamily="34" charset="0"/>
                <a:cs typeface="Times New Roman" pitchFamily="18" charset="0"/>
              </a:rPr>
            </a:br>
            <a:r>
              <a:rPr lang="en-US" b="1" dirty="0" smtClean="0">
                <a:latin typeface="Hobo Std" panose="020B0803040709020204" pitchFamily="34" charset="0"/>
                <a:cs typeface="Times New Roman" pitchFamily="18" charset="0"/>
              </a:rPr>
              <a:t/>
            </a:r>
            <a:br>
              <a:rPr lang="en-US" b="1" dirty="0" smtClean="0">
                <a:latin typeface="Hobo Std" panose="020B0803040709020204" pitchFamily="34" charset="0"/>
                <a:cs typeface="Times New Roman" pitchFamily="18" charset="0"/>
              </a:rPr>
            </a:br>
            <a:r>
              <a:rPr lang="en-US" b="1" dirty="0" err="1" smtClean="0">
                <a:latin typeface="Hobo Std" panose="020B0803040709020204" pitchFamily="34" charset="0"/>
                <a:cs typeface="Times New Roman" pitchFamily="18" charset="0"/>
              </a:rPr>
              <a:t>Ghayda</a:t>
            </a:r>
            <a:r>
              <a:rPr lang="en-US" b="1" dirty="0" smtClean="0">
                <a:latin typeface="Hobo Std" panose="020B0803040709020204" pitchFamily="34" charset="0"/>
                <a:cs typeface="Times New Roman" pitchFamily="18" charset="0"/>
              </a:rPr>
              <a:t> Samir AL-</a:t>
            </a:r>
            <a:r>
              <a:rPr lang="en-US" b="1" dirty="0" err="1" smtClean="0">
                <a:latin typeface="Hobo Std" panose="020B0803040709020204" pitchFamily="34" charset="0"/>
                <a:cs typeface="Times New Roman" pitchFamily="18" charset="0"/>
              </a:rPr>
              <a:t>Azzeh</a:t>
            </a:r>
            <a:r>
              <a:rPr lang="en-US" b="1" dirty="0" smtClean="0">
                <a:latin typeface="Hobo Std" panose="020B0803040709020204" pitchFamily="34" charset="0"/>
                <a:cs typeface="Times New Roman" pitchFamily="18" charset="0"/>
              </a:rPr>
              <a:t>    </a:t>
            </a:r>
            <a:r>
              <a:rPr lang="en-US" b="1" dirty="0">
                <a:latin typeface="Hobo Std" panose="020B0803040709020204" pitchFamily="34" charset="0"/>
                <a:cs typeface="Times New Roman" pitchFamily="18" charset="0"/>
              </a:rPr>
              <a:t>Sajida Mustafa Shunnar</a:t>
            </a:r>
          </a:p>
          <a:p>
            <a:pPr algn="l" rtl="0"/>
            <a:r>
              <a:rPr lang="en-US" b="1" dirty="0" smtClean="0">
                <a:latin typeface="Hobo Std" panose="020B0803040709020204" pitchFamily="34" charset="0"/>
                <a:cs typeface="Times New Roman" pitchFamily="18" charset="0"/>
              </a:rPr>
              <a:t>  </a:t>
            </a:r>
            <a:br>
              <a:rPr lang="en-US" b="1" dirty="0" smtClean="0">
                <a:latin typeface="Hobo Std" panose="020B0803040709020204" pitchFamily="34" charset="0"/>
                <a:cs typeface="Times New Roman" pitchFamily="18" charset="0"/>
              </a:rPr>
            </a:br>
            <a:r>
              <a:rPr lang="en-US" b="1" dirty="0">
                <a:latin typeface="Hobo Std" panose="020B0803040709020204" pitchFamily="34" charset="0"/>
                <a:cs typeface="Times New Roman" pitchFamily="18" charset="0"/>
              </a:rPr>
              <a:t/>
            </a:r>
            <a:br>
              <a:rPr lang="en-US" b="1" dirty="0">
                <a:latin typeface="Hobo Std" panose="020B0803040709020204" pitchFamily="34" charset="0"/>
                <a:cs typeface="Times New Roman" pitchFamily="18" charset="0"/>
              </a:rPr>
            </a:br>
            <a:r>
              <a:rPr lang="en-US" b="1" dirty="0">
                <a:latin typeface="Hobo Std" panose="020B0803040709020204" pitchFamily="34" charset="0"/>
                <a:cs typeface="Times New Roman" pitchFamily="18" charset="0"/>
              </a:rPr>
              <a:t/>
            </a:r>
            <a:br>
              <a:rPr lang="en-US" b="1" dirty="0">
                <a:latin typeface="Hobo Std" panose="020B0803040709020204" pitchFamily="34" charset="0"/>
                <a:cs typeface="Times New Roman" pitchFamily="18" charset="0"/>
              </a:rPr>
            </a:br>
            <a:endParaRPr lang="en-US" b="1" dirty="0">
              <a:latin typeface="Hobo Std" panose="020B0803040709020204" pitchFamily="34" charset="0"/>
              <a:cs typeface="Times New Roman" pitchFamily="18" charset="0"/>
            </a:endParaRPr>
          </a:p>
        </p:txBody>
      </p:sp>
      <p:sp>
        <p:nvSpPr>
          <p:cNvPr id="3" name="TextBox 2"/>
          <p:cNvSpPr txBox="1"/>
          <p:nvPr/>
        </p:nvSpPr>
        <p:spPr>
          <a:xfrm>
            <a:off x="7306400" y="2865104"/>
            <a:ext cx="4262907" cy="1015663"/>
          </a:xfrm>
          <a:prstGeom prst="rect">
            <a:avLst/>
          </a:prstGeom>
          <a:noFill/>
        </p:spPr>
        <p:txBody>
          <a:bodyPr wrap="square" rtlCol="0">
            <a:spAutoFit/>
          </a:bodyPr>
          <a:lstStyle/>
          <a:p>
            <a:pPr algn="l" rtl="0"/>
            <a:r>
              <a:rPr lang="en-US" sz="2000" b="1" dirty="0" smtClean="0">
                <a:latin typeface="Hobo Std" panose="020B0803040709020204" pitchFamily="34" charset="0"/>
              </a:rPr>
              <a:t>          Supervisor :</a:t>
            </a:r>
            <a:br>
              <a:rPr lang="en-US" sz="2000" b="1" dirty="0" smtClean="0">
                <a:latin typeface="Hobo Std" panose="020B0803040709020204" pitchFamily="34" charset="0"/>
              </a:rPr>
            </a:br>
            <a:r>
              <a:rPr lang="en-US" sz="2000" b="1" dirty="0" smtClean="0">
                <a:latin typeface="Hobo Std" panose="020B0803040709020204" pitchFamily="34" charset="0"/>
              </a:rPr>
              <a:t/>
            </a:r>
            <a:br>
              <a:rPr lang="en-US" sz="2000" b="1" dirty="0" smtClean="0">
                <a:latin typeface="Hobo Std" panose="020B0803040709020204" pitchFamily="34" charset="0"/>
              </a:rPr>
            </a:br>
            <a:r>
              <a:rPr lang="en-US" sz="2000" b="1" dirty="0" smtClean="0">
                <a:latin typeface="Hobo Std" panose="020B0803040709020204" pitchFamily="34" charset="0"/>
              </a:rPr>
              <a:t>    </a:t>
            </a:r>
            <a:r>
              <a:rPr lang="en-US" sz="2000" dirty="0" err="1" smtClean="0">
                <a:latin typeface="Hobo Std" panose="020B0803040709020204" pitchFamily="34" charset="0"/>
              </a:rPr>
              <a:t>Majd</a:t>
            </a:r>
            <a:r>
              <a:rPr lang="en-US" sz="2000" dirty="0" smtClean="0">
                <a:latin typeface="Hobo Std" panose="020B0803040709020204" pitchFamily="34" charset="0"/>
              </a:rPr>
              <a:t> Adel Abu-</a:t>
            </a:r>
            <a:r>
              <a:rPr lang="en-US" sz="2000" dirty="0" err="1" smtClean="0">
                <a:latin typeface="Hobo Std" panose="020B0803040709020204" pitchFamily="34" charset="0"/>
              </a:rPr>
              <a:t>Amshe</a:t>
            </a:r>
            <a:endParaRPr lang="en-US" sz="2000" dirty="0">
              <a:latin typeface="Hobo Std" panose="020B0803040709020204"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84915" y="4559121"/>
            <a:ext cx="3607085" cy="248674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97013" y="4486573"/>
            <a:ext cx="1530707" cy="217393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267" y="3018019"/>
            <a:ext cx="10972800" cy="1143000"/>
          </a:xfrm>
        </p:spPr>
        <p:txBody>
          <a:bodyPr>
            <a:noAutofit/>
          </a:bodyPr>
          <a:lstStyle/>
          <a:p>
            <a:pPr algn="ctr" rtl="0"/>
            <a:r>
              <a:rPr lang="en-US" sz="6000" b="1" dirty="0" smtClean="0">
                <a:solidFill>
                  <a:schemeClr val="accent1"/>
                </a:solidFill>
                <a:cs typeface="Times New Roman" pitchFamily="18" charset="0"/>
              </a:rPr>
              <a:t> Data Analysis &amp; Discussion</a:t>
            </a:r>
            <a:r>
              <a:rPr lang="en-US" sz="6000" b="1" dirty="0">
                <a:solidFill>
                  <a:schemeClr val="accent1"/>
                </a:solidFill>
                <a:cs typeface="Times New Roman" pitchFamily="18" charset="0"/>
              </a:rPr>
              <a:t/>
            </a:r>
            <a:br>
              <a:rPr lang="en-US" sz="6000" b="1" dirty="0">
                <a:solidFill>
                  <a:schemeClr val="accent1"/>
                </a:solidFill>
                <a:cs typeface="Times New Roman" pitchFamily="18" charset="0"/>
              </a:rPr>
            </a:br>
            <a:r>
              <a:rPr lang="en-US" sz="6000" b="1" dirty="0">
                <a:solidFill>
                  <a:schemeClr val="accent1"/>
                </a:solidFill>
                <a:cs typeface="Times New Roman" pitchFamily="18" charset="0"/>
              </a:rPr>
              <a:t>Demographic </a:t>
            </a:r>
            <a:r>
              <a:rPr lang="en-US" sz="6000" b="1" dirty="0" smtClean="0">
                <a:solidFill>
                  <a:schemeClr val="accent1"/>
                </a:solidFill>
                <a:cs typeface="Times New Roman" pitchFamily="18" charset="0"/>
              </a:rPr>
              <a:t>Analysis</a:t>
            </a:r>
            <a:endParaRPr lang="en-US" sz="6000"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7251"/>
            <a:ext cx="12192000" cy="7171764"/>
          </a:xfrm>
          <a:prstGeom prst="rect">
            <a:avLst/>
          </a:prstGeom>
        </p:spPr>
      </p:pic>
    </p:spTree>
    <p:extLst>
      <p:ext uri="{BB962C8B-B14F-4D97-AF65-F5344CB8AC3E}">
        <p14:creationId xmlns:p14="http://schemas.microsoft.com/office/powerpoint/2010/main" val="35491474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1262" y="244372"/>
            <a:ext cx="10902538" cy="673100"/>
          </a:xfrm>
        </p:spPr>
        <p:txBody>
          <a:bodyPr>
            <a:normAutofit fontScale="90000"/>
          </a:bodyPr>
          <a:lstStyle/>
          <a:p>
            <a:pPr algn="l" rtl="0"/>
            <a:r>
              <a:rPr lang="en-US" b="1" dirty="0"/>
              <a:t>Police officers Distribution</a:t>
            </a:r>
            <a:endParaRPr lang="en-US" dirty="0"/>
          </a:p>
        </p:txBody>
      </p:sp>
      <p:sp>
        <p:nvSpPr>
          <p:cNvPr id="10" name="Text Placeholder 9"/>
          <p:cNvSpPr>
            <a:spLocks noGrp="1"/>
          </p:cNvSpPr>
          <p:nvPr>
            <p:ph type="body" sz="quarter" idx="18"/>
          </p:nvPr>
        </p:nvSpPr>
        <p:spPr/>
        <p:txBody>
          <a:bodyPr>
            <a:normAutofit/>
          </a:bodyPr>
          <a:lstStyle/>
          <a:p>
            <a:r>
              <a:rPr lang="en-US" dirty="0" smtClean="0"/>
              <a:t>Gender</a:t>
            </a:r>
            <a:endParaRPr lang="en-US" dirty="0"/>
          </a:p>
        </p:txBody>
      </p:sp>
      <p:sp>
        <p:nvSpPr>
          <p:cNvPr id="12" name="Text Placeholder 11"/>
          <p:cNvSpPr>
            <a:spLocks noGrp="1"/>
          </p:cNvSpPr>
          <p:nvPr>
            <p:ph type="body" sz="quarter" idx="21"/>
          </p:nvPr>
        </p:nvSpPr>
        <p:spPr/>
        <p:txBody>
          <a:bodyPr/>
          <a:lstStyle/>
          <a:p>
            <a:r>
              <a:rPr lang="en-US" dirty="0"/>
              <a:t>Age</a:t>
            </a:r>
          </a:p>
        </p:txBody>
      </p:sp>
      <p:sp>
        <p:nvSpPr>
          <p:cNvPr id="14" name="Text Placeholder 13"/>
          <p:cNvSpPr>
            <a:spLocks noGrp="1"/>
          </p:cNvSpPr>
          <p:nvPr>
            <p:ph type="body" sz="quarter" idx="23"/>
          </p:nvPr>
        </p:nvSpPr>
        <p:spPr/>
        <p:txBody>
          <a:bodyPr>
            <a:normAutofit/>
          </a:bodyPr>
          <a:lstStyle/>
          <a:p>
            <a:r>
              <a:rPr lang="en-US" dirty="0" smtClean="0"/>
              <a:t>Education Level</a:t>
            </a:r>
            <a:endParaRPr lang="en-US" dirty="0"/>
          </a:p>
        </p:txBody>
      </p:sp>
      <p:sp>
        <p:nvSpPr>
          <p:cNvPr id="8" name="Text Placeholder 7"/>
          <p:cNvSpPr>
            <a:spLocks noGrp="1"/>
          </p:cNvSpPr>
          <p:nvPr>
            <p:ph type="body" sz="quarter" idx="25"/>
          </p:nvPr>
        </p:nvSpPr>
        <p:spPr/>
        <p:txBody>
          <a:bodyPr/>
          <a:lstStyle/>
          <a:p>
            <a:r>
              <a:rPr lang="en-US" dirty="0" smtClean="0"/>
              <a:t>Number of years Working in Shift</a:t>
            </a:r>
            <a:endParaRPr lang="en-US" dirty="0"/>
          </a:p>
        </p:txBody>
      </p:sp>
      <p:graphicFrame>
        <p:nvGraphicFramePr>
          <p:cNvPr id="26" name="Chart 2"/>
          <p:cNvGraphicFramePr>
            <a:graphicFrameLocks noGrp="1"/>
          </p:cNvGraphicFramePr>
          <p:nvPr>
            <p:ph type="chart" sz="quarter" idx="17"/>
            <p:extLst>
              <p:ext uri="{D42A27DB-BD31-4B8C-83A1-F6EECF244321}">
                <p14:modId xmlns:p14="http://schemas.microsoft.com/office/powerpoint/2010/main" val="1131657116"/>
              </p:ext>
            </p:extLst>
          </p:nvPr>
        </p:nvGraphicFramePr>
        <p:xfrm>
          <a:off x="-199869" y="1918168"/>
          <a:ext cx="6155961" cy="202169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hart 3"/>
          <p:cNvGraphicFramePr>
            <a:graphicFrameLocks noGrp="1"/>
          </p:cNvGraphicFramePr>
          <p:nvPr>
            <p:ph type="chart" sz="quarter" idx="20"/>
            <p:extLst>
              <p:ext uri="{D42A27DB-BD31-4B8C-83A1-F6EECF244321}">
                <p14:modId xmlns:p14="http://schemas.microsoft.com/office/powerpoint/2010/main" val="2309081103"/>
              </p:ext>
            </p:extLst>
          </p:nvPr>
        </p:nvGraphicFramePr>
        <p:xfrm>
          <a:off x="6096000" y="1881791"/>
          <a:ext cx="6263888" cy="211433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8" name="Chart 4"/>
          <p:cNvGraphicFramePr>
            <a:graphicFrameLocks noGrp="1"/>
          </p:cNvGraphicFramePr>
          <p:nvPr>
            <p:ph type="chart" sz="quarter" idx="24"/>
            <p:extLst>
              <p:ext uri="{D42A27DB-BD31-4B8C-83A1-F6EECF244321}">
                <p14:modId xmlns:p14="http://schemas.microsoft.com/office/powerpoint/2010/main" val="2052243852"/>
              </p:ext>
            </p:extLst>
          </p:nvPr>
        </p:nvGraphicFramePr>
        <p:xfrm>
          <a:off x="6057091" y="4438649"/>
          <a:ext cx="6844264" cy="224696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0" name="Chart 5"/>
          <p:cNvGraphicFramePr>
            <a:graphicFrameLocks noGrp="1"/>
          </p:cNvGraphicFramePr>
          <p:nvPr>
            <p:ph type="chart" sz="quarter" idx="22"/>
            <p:extLst>
              <p:ext uri="{D42A27DB-BD31-4B8C-83A1-F6EECF244321}">
                <p14:modId xmlns:p14="http://schemas.microsoft.com/office/powerpoint/2010/main" val="1298826905"/>
              </p:ext>
            </p:extLst>
          </p:nvPr>
        </p:nvGraphicFramePr>
        <p:xfrm>
          <a:off x="257645" y="4482540"/>
          <a:ext cx="5838356" cy="2291935"/>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7729460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178130" y="244372"/>
            <a:ext cx="11175670" cy="673100"/>
          </a:xfrm>
        </p:spPr>
        <p:txBody>
          <a:bodyPr>
            <a:normAutofit fontScale="90000"/>
          </a:bodyPr>
          <a:lstStyle/>
          <a:p>
            <a:pPr algn="l" rtl="0"/>
            <a:r>
              <a:rPr lang="en-US" b="1" dirty="0"/>
              <a:t>Police officers Distribution</a:t>
            </a:r>
            <a:endParaRPr lang="en-US" dirty="0"/>
          </a:p>
        </p:txBody>
      </p:sp>
      <p:sp>
        <p:nvSpPr>
          <p:cNvPr id="10" name="Text Placeholder 9"/>
          <p:cNvSpPr>
            <a:spLocks noGrp="1"/>
          </p:cNvSpPr>
          <p:nvPr>
            <p:ph type="body" sz="quarter" idx="18"/>
          </p:nvPr>
        </p:nvSpPr>
        <p:spPr/>
        <p:txBody>
          <a:bodyPr>
            <a:normAutofit/>
          </a:bodyPr>
          <a:lstStyle/>
          <a:p>
            <a:r>
              <a:rPr lang="en-US" dirty="0"/>
              <a:t>marital status</a:t>
            </a:r>
          </a:p>
        </p:txBody>
      </p:sp>
      <p:sp>
        <p:nvSpPr>
          <p:cNvPr id="12" name="Text Placeholder 11"/>
          <p:cNvSpPr>
            <a:spLocks noGrp="1"/>
          </p:cNvSpPr>
          <p:nvPr>
            <p:ph type="body" sz="quarter" idx="21"/>
          </p:nvPr>
        </p:nvSpPr>
        <p:spPr/>
        <p:txBody>
          <a:bodyPr/>
          <a:lstStyle/>
          <a:p>
            <a:r>
              <a:rPr lang="en-US" dirty="0" smtClean="0"/>
              <a:t>Smoking</a:t>
            </a:r>
            <a:endParaRPr lang="en-US" dirty="0"/>
          </a:p>
        </p:txBody>
      </p:sp>
      <p:graphicFrame>
        <p:nvGraphicFramePr>
          <p:cNvPr id="21" name="Chart 7"/>
          <p:cNvGraphicFramePr>
            <a:graphicFrameLocks noGrp="1"/>
          </p:cNvGraphicFramePr>
          <p:nvPr>
            <p:ph type="chart" sz="quarter" idx="17"/>
          </p:nvPr>
        </p:nvGraphicFramePr>
        <p:xfrm>
          <a:off x="482601" y="1917701"/>
          <a:ext cx="5433519" cy="220459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6" name="Chart 8"/>
          <p:cNvGraphicFramePr>
            <a:graphicFrameLocks noGrp="1"/>
          </p:cNvGraphicFramePr>
          <p:nvPr>
            <p:ph type="chart" sz="quarter" idx="20"/>
            <p:extLst>
              <p:ext uri="{D42A27DB-BD31-4B8C-83A1-F6EECF244321}">
                <p14:modId xmlns:p14="http://schemas.microsoft.com/office/powerpoint/2010/main" val="3198552372"/>
              </p:ext>
            </p:extLst>
          </p:nvPr>
        </p:nvGraphicFramePr>
        <p:xfrm>
          <a:off x="4993533" y="1420239"/>
          <a:ext cx="7898008" cy="2616741"/>
        </p:xfrm>
        <a:graphic>
          <a:graphicData uri="http://schemas.openxmlformats.org/drawingml/2006/chart">
            <c:chart xmlns:c="http://schemas.openxmlformats.org/drawingml/2006/chart" xmlns:r="http://schemas.openxmlformats.org/officeDocument/2006/relationships" r:id="rId4"/>
          </a:graphicData>
        </a:graphic>
      </p:graphicFrame>
      <p:sp>
        <p:nvSpPr>
          <p:cNvPr id="33" name="عنصر نائب للنص 10"/>
          <p:cNvSpPr>
            <a:spLocks noGrp="1"/>
          </p:cNvSpPr>
          <p:nvPr>
            <p:ph type="body" sz="quarter" idx="4294967295"/>
          </p:nvPr>
        </p:nvSpPr>
        <p:spPr>
          <a:xfrm>
            <a:off x="1746251" y="4182459"/>
            <a:ext cx="5143500" cy="498733"/>
          </a:xfrm>
          <a:prstGeom prst="rect">
            <a:avLst/>
          </a:prstGeom>
        </p:spPr>
        <p:txBody>
          <a:bodyPr/>
          <a:lstStyle/>
          <a:p>
            <a:pPr marL="0" indent="0">
              <a:buNone/>
            </a:pPr>
            <a:r>
              <a:rPr lang="en-US" dirty="0" smtClean="0">
                <a:solidFill>
                  <a:schemeClr val="bg1"/>
                </a:solidFill>
              </a:rPr>
              <a:t>Salary Value</a:t>
            </a:r>
            <a:endParaRPr lang="ar-JO" dirty="0">
              <a:solidFill>
                <a:schemeClr val="bg1"/>
              </a:solidFill>
            </a:endParaRPr>
          </a:p>
        </p:txBody>
      </p:sp>
      <p:pic>
        <p:nvPicPr>
          <p:cNvPr id="35" name="صورة 34"/>
          <p:cNvPicPr>
            <a:picLocks noChangeAspect="1"/>
          </p:cNvPicPr>
          <p:nvPr/>
        </p:nvPicPr>
        <p:blipFill>
          <a:blip r:embed="rId5"/>
          <a:stretch>
            <a:fillRect/>
          </a:stretch>
        </p:blipFill>
        <p:spPr>
          <a:xfrm>
            <a:off x="464373" y="4153559"/>
            <a:ext cx="5161728" cy="512108"/>
          </a:xfrm>
          <a:prstGeom prst="rect">
            <a:avLst/>
          </a:prstGeom>
        </p:spPr>
      </p:pic>
      <p:sp>
        <p:nvSpPr>
          <p:cNvPr id="11" name="Text Placeholder 7"/>
          <p:cNvSpPr>
            <a:spLocks noGrp="1"/>
          </p:cNvSpPr>
          <p:nvPr>
            <p:ph type="body" sz="quarter" idx="25"/>
          </p:nvPr>
        </p:nvSpPr>
        <p:spPr>
          <a:xfrm>
            <a:off x="6565903" y="4153560"/>
            <a:ext cx="5143500" cy="498733"/>
          </a:xfrm>
        </p:spPr>
        <p:txBody>
          <a:bodyPr/>
          <a:lstStyle/>
          <a:p>
            <a:r>
              <a:rPr lang="en-US" dirty="0" smtClean="0"/>
              <a:t>Type of shift</a:t>
            </a:r>
            <a:endParaRPr lang="en-US" dirty="0"/>
          </a:p>
        </p:txBody>
      </p:sp>
      <p:graphicFrame>
        <p:nvGraphicFramePr>
          <p:cNvPr id="16" name="Chart 10"/>
          <p:cNvGraphicFramePr>
            <a:graphicFrameLocks noGrp="1"/>
          </p:cNvGraphicFramePr>
          <p:nvPr>
            <p:ph type="chart" sz="quarter" idx="24"/>
            <p:extLst>
              <p:ext uri="{D42A27DB-BD31-4B8C-83A1-F6EECF244321}">
                <p14:modId xmlns:p14="http://schemas.microsoft.com/office/powerpoint/2010/main" val="1481120534"/>
              </p:ext>
            </p:extLst>
          </p:nvPr>
        </p:nvGraphicFramePr>
        <p:xfrm>
          <a:off x="6115987" y="4652963"/>
          <a:ext cx="6076012" cy="2205037"/>
        </p:xfrm>
        <a:graphic>
          <a:graphicData uri="http://schemas.openxmlformats.org/drawingml/2006/chart">
            <c:chart xmlns:c="http://schemas.openxmlformats.org/drawingml/2006/chart" xmlns:r="http://schemas.openxmlformats.org/officeDocument/2006/relationships" r:id="rId6"/>
          </a:graphicData>
        </a:graphic>
      </p:graphicFrame>
      <p:sp>
        <p:nvSpPr>
          <p:cNvPr id="6" name="مستطيل 5"/>
          <p:cNvSpPr/>
          <p:nvPr/>
        </p:nvSpPr>
        <p:spPr>
          <a:xfrm>
            <a:off x="2375312" y="4218259"/>
            <a:ext cx="913327" cy="369332"/>
          </a:xfrm>
          <a:prstGeom prst="rect">
            <a:avLst/>
          </a:prstGeom>
        </p:spPr>
        <p:txBody>
          <a:bodyPr wrap="none">
            <a:spAutoFit/>
          </a:bodyPr>
          <a:lstStyle/>
          <a:p>
            <a:r>
              <a:rPr lang="en-US" b="1" cap="all" dirty="0" smtClean="0">
                <a:solidFill>
                  <a:schemeClr val="bg1"/>
                </a:solidFill>
              </a:rPr>
              <a:t>Salary</a:t>
            </a:r>
            <a:endParaRPr lang="en-US" b="1" cap="all" dirty="0">
              <a:solidFill>
                <a:schemeClr val="bg1"/>
              </a:solidFill>
            </a:endParaRPr>
          </a:p>
        </p:txBody>
      </p:sp>
      <p:graphicFrame>
        <p:nvGraphicFramePr>
          <p:cNvPr id="13" name="Chart 9"/>
          <p:cNvGraphicFramePr>
            <a:graphicFrameLocks/>
          </p:cNvGraphicFramePr>
          <p:nvPr>
            <p:extLst>
              <p:ext uri="{D42A27DB-BD31-4B8C-83A1-F6EECF244321}">
                <p14:modId xmlns:p14="http://schemas.microsoft.com/office/powerpoint/2010/main" val="1909250155"/>
              </p:ext>
            </p:extLst>
          </p:nvPr>
        </p:nvGraphicFramePr>
        <p:xfrm>
          <a:off x="168651" y="4652008"/>
          <a:ext cx="6101531" cy="2078292"/>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8335470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269821" y="334313"/>
            <a:ext cx="11652355" cy="673100"/>
          </a:xfrm>
        </p:spPr>
        <p:txBody>
          <a:bodyPr>
            <a:normAutofit fontScale="90000"/>
          </a:bodyPr>
          <a:lstStyle/>
          <a:p>
            <a:r>
              <a:rPr lang="en-US" b="1" dirty="0"/>
              <a:t>Police officers Distribution by </a:t>
            </a:r>
            <a:r>
              <a:rPr lang="en-US" b="1" dirty="0" smtClean="0"/>
              <a:t>suffering from : </a:t>
            </a:r>
            <a:endParaRPr lang="en-US" b="1" dirty="0"/>
          </a:p>
        </p:txBody>
      </p:sp>
      <p:graphicFrame>
        <p:nvGraphicFramePr>
          <p:cNvPr id="18" name="Chart Placeholder 17"/>
          <p:cNvGraphicFramePr>
            <a:graphicFrameLocks noGrp="1"/>
          </p:cNvGraphicFramePr>
          <p:nvPr>
            <p:ph type="chart" sz="quarter" idx="13"/>
            <p:extLst>
              <p:ext uri="{D42A27DB-BD31-4B8C-83A1-F6EECF244321}">
                <p14:modId xmlns:p14="http://schemas.microsoft.com/office/powerpoint/2010/main" val="1501088473"/>
              </p:ext>
            </p:extLst>
          </p:nvPr>
        </p:nvGraphicFramePr>
        <p:xfrm>
          <a:off x="1712384" y="2268538"/>
          <a:ext cx="2294467" cy="2011362"/>
        </p:xfrm>
        <a:graphic>
          <a:graphicData uri="http://schemas.openxmlformats.org/drawingml/2006/chart">
            <c:chart xmlns:c="http://schemas.openxmlformats.org/drawingml/2006/chart" xmlns:r="http://schemas.openxmlformats.org/officeDocument/2006/relationships" r:id="rId3"/>
          </a:graphicData>
        </a:graphic>
      </p:graphicFrame>
      <p:sp>
        <p:nvSpPr>
          <p:cNvPr id="19" name="Text Placeholder 18"/>
          <p:cNvSpPr>
            <a:spLocks noGrp="1"/>
          </p:cNvSpPr>
          <p:nvPr>
            <p:ph type="body" sz="quarter" idx="18"/>
          </p:nvPr>
        </p:nvSpPr>
        <p:spPr>
          <a:xfrm>
            <a:off x="1873575" y="1669840"/>
            <a:ext cx="2203748" cy="431800"/>
          </a:xfrm>
        </p:spPr>
        <p:txBody>
          <a:bodyPr>
            <a:noAutofit/>
          </a:bodyPr>
          <a:lstStyle/>
          <a:p>
            <a:pPr marL="0" indent="0" algn="ctr">
              <a:buNone/>
            </a:pPr>
            <a:r>
              <a:rPr lang="en-US" sz="1600" dirty="0" smtClean="0"/>
              <a:t>1.Hypertension</a:t>
            </a:r>
            <a:endParaRPr lang="en-US" sz="1600" dirty="0"/>
          </a:p>
        </p:txBody>
      </p:sp>
      <p:sp>
        <p:nvSpPr>
          <p:cNvPr id="16" name="Text Placeholder 15"/>
          <p:cNvSpPr>
            <a:spLocks noGrp="1"/>
          </p:cNvSpPr>
          <p:nvPr>
            <p:ph type="body" sz="quarter" idx="26"/>
          </p:nvPr>
        </p:nvSpPr>
        <p:spPr>
          <a:xfrm>
            <a:off x="4945004" y="5397884"/>
            <a:ext cx="2301989" cy="431800"/>
          </a:xfrm>
        </p:spPr>
        <p:txBody>
          <a:bodyPr>
            <a:normAutofit/>
          </a:bodyPr>
          <a:lstStyle/>
          <a:p>
            <a:r>
              <a:rPr lang="en-US" dirty="0" smtClean="0">
                <a:solidFill>
                  <a:schemeClr val="tx1"/>
                </a:solidFill>
              </a:rPr>
              <a:t>2. Stomach Ulcer</a:t>
            </a:r>
            <a:endParaRPr lang="en-US" dirty="0">
              <a:solidFill>
                <a:schemeClr val="tx1"/>
              </a:solidFill>
            </a:endParaRPr>
          </a:p>
        </p:txBody>
      </p:sp>
      <p:sp>
        <p:nvSpPr>
          <p:cNvPr id="17" name="Text Placeholder 16"/>
          <p:cNvSpPr>
            <a:spLocks noGrp="1"/>
          </p:cNvSpPr>
          <p:nvPr>
            <p:ph type="body" sz="quarter" idx="27"/>
          </p:nvPr>
        </p:nvSpPr>
        <p:spPr>
          <a:xfrm>
            <a:off x="8294375" y="1669840"/>
            <a:ext cx="2038845" cy="431800"/>
          </a:xfrm>
        </p:spPr>
        <p:txBody>
          <a:bodyPr>
            <a:normAutofit/>
          </a:bodyPr>
          <a:lstStyle/>
          <a:p>
            <a:r>
              <a:rPr lang="en-US" dirty="0" smtClean="0">
                <a:solidFill>
                  <a:schemeClr val="tx1"/>
                </a:solidFill>
                <a:cs typeface="+mj-cs"/>
              </a:rPr>
              <a:t>3.Diabetes</a:t>
            </a:r>
            <a:endParaRPr lang="en-US" dirty="0">
              <a:solidFill>
                <a:schemeClr val="tx1"/>
              </a:solidFill>
              <a:cs typeface="+mj-cs"/>
            </a:endParaRPr>
          </a:p>
        </p:txBody>
      </p:sp>
      <p:graphicFrame>
        <p:nvGraphicFramePr>
          <p:cNvPr id="22" name="Chart 3"/>
          <p:cNvGraphicFramePr/>
          <p:nvPr>
            <p:extLst>
              <p:ext uri="{D42A27DB-BD31-4B8C-83A1-F6EECF244321}">
                <p14:modId xmlns:p14="http://schemas.microsoft.com/office/powerpoint/2010/main" val="59591227"/>
              </p:ext>
            </p:extLst>
          </p:nvPr>
        </p:nvGraphicFramePr>
        <p:xfrm>
          <a:off x="172470" y="2069492"/>
          <a:ext cx="5503807" cy="197891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3" name="Chart 3"/>
          <p:cNvGraphicFramePr>
            <a:graphicFrameLocks noGrp="1"/>
          </p:cNvGraphicFramePr>
          <p:nvPr>
            <p:ph type="chart" sz="quarter" idx="22"/>
            <p:extLst>
              <p:ext uri="{D42A27DB-BD31-4B8C-83A1-F6EECF244321}">
                <p14:modId xmlns:p14="http://schemas.microsoft.com/office/powerpoint/2010/main" val="2556300310"/>
              </p:ext>
            </p:extLst>
          </p:nvPr>
        </p:nvGraphicFramePr>
        <p:xfrm>
          <a:off x="4150469" y="3229584"/>
          <a:ext cx="3891063" cy="230545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4" name="Chart 3"/>
          <p:cNvGraphicFramePr>
            <a:graphicFrameLocks noGrp="1"/>
          </p:cNvGraphicFramePr>
          <p:nvPr>
            <p:ph type="chart" sz="quarter" idx="23"/>
            <p:extLst>
              <p:ext uri="{D42A27DB-BD31-4B8C-83A1-F6EECF244321}">
                <p14:modId xmlns:p14="http://schemas.microsoft.com/office/powerpoint/2010/main" val="1143483496"/>
              </p:ext>
            </p:extLst>
          </p:nvPr>
        </p:nvGraphicFramePr>
        <p:xfrm>
          <a:off x="7537017" y="2160401"/>
          <a:ext cx="3527392" cy="2011362"/>
        </p:xfrm>
        <a:graphic>
          <a:graphicData uri="http://schemas.openxmlformats.org/drawingml/2006/chart">
            <c:chart xmlns:c="http://schemas.openxmlformats.org/drawingml/2006/chart" xmlns:r="http://schemas.openxmlformats.org/officeDocument/2006/relationships" r:id="rId6"/>
          </a:graphicData>
        </a:graphic>
      </p:graphicFrame>
      <p:pic>
        <p:nvPicPr>
          <p:cNvPr id="10" name="Picture 9" descr="18579096_1680598981955544_242273589_n.png"/>
          <p:cNvPicPr>
            <a:picLocks noChangeAspect="1"/>
          </p:cNvPicPr>
          <p:nvPr/>
        </p:nvPicPr>
        <p:blipFill>
          <a:blip r:embed="rId7"/>
          <a:stretch>
            <a:fillRect/>
          </a:stretch>
        </p:blipFill>
        <p:spPr>
          <a:xfrm>
            <a:off x="1607387" y="6196520"/>
            <a:ext cx="8052585" cy="279974"/>
          </a:xfrm>
          <a:prstGeom prst="rect">
            <a:avLst/>
          </a:prstGeom>
        </p:spPr>
      </p:pic>
    </p:spTree>
    <p:extLst>
      <p:ext uri="{BB962C8B-B14F-4D97-AF65-F5344CB8AC3E}">
        <p14:creationId xmlns:p14="http://schemas.microsoft.com/office/powerpoint/2010/main" val="18113154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319" y="3092970"/>
            <a:ext cx="10972800" cy="1143000"/>
          </a:xfrm>
        </p:spPr>
        <p:txBody>
          <a:bodyPr>
            <a:noAutofit/>
          </a:bodyPr>
          <a:lstStyle/>
          <a:p>
            <a:pPr algn="ctr" rtl="0"/>
            <a:r>
              <a:rPr lang="en-US" sz="6000" b="1" dirty="0" smtClean="0">
                <a:solidFill>
                  <a:schemeClr val="accent1"/>
                </a:solidFill>
                <a:cs typeface="Times New Roman" pitchFamily="18" charset="0"/>
              </a:rPr>
              <a:t>Data Analysis&amp; Discussion </a:t>
            </a:r>
            <a:r>
              <a:rPr lang="en-US" sz="6000" b="1" dirty="0">
                <a:solidFill>
                  <a:schemeClr val="accent1"/>
                </a:solidFill>
                <a:cs typeface="Times New Roman" pitchFamily="18" charset="0"/>
              </a:rPr>
              <a:t/>
            </a:r>
            <a:br>
              <a:rPr lang="en-US" sz="6000" b="1" dirty="0">
                <a:solidFill>
                  <a:schemeClr val="accent1"/>
                </a:solidFill>
                <a:cs typeface="Times New Roman" pitchFamily="18" charset="0"/>
              </a:rPr>
            </a:br>
            <a:r>
              <a:rPr lang="en-US" sz="6000" b="1" dirty="0">
                <a:solidFill>
                  <a:schemeClr val="accent1"/>
                </a:solidFill>
                <a:cs typeface="Times New Roman" pitchFamily="18" charset="0"/>
              </a:rPr>
              <a:t>H</a:t>
            </a:r>
            <a:r>
              <a:rPr lang="en-US" sz="6000" b="1" dirty="0" smtClean="0">
                <a:solidFill>
                  <a:schemeClr val="accent1"/>
                </a:solidFill>
                <a:cs typeface="Times New Roman" pitchFamily="18" charset="0"/>
              </a:rPr>
              <a:t>ypotheses Analysis</a:t>
            </a:r>
            <a:endParaRPr lang="en-US" sz="6000"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7251"/>
            <a:ext cx="12192000" cy="7171764"/>
          </a:xfrm>
          <a:prstGeom prst="rect">
            <a:avLst/>
          </a:prstGeom>
        </p:spPr>
      </p:pic>
    </p:spTree>
    <p:extLst>
      <p:ext uri="{BB962C8B-B14F-4D97-AF65-F5344CB8AC3E}">
        <p14:creationId xmlns:p14="http://schemas.microsoft.com/office/powerpoint/2010/main" val="13319786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Shape 2716"/>
          <p:cNvSpPr/>
          <p:nvPr/>
        </p:nvSpPr>
        <p:spPr>
          <a:xfrm>
            <a:off x="147066" y="1617592"/>
            <a:ext cx="2948997"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46" name="Shape 2720"/>
          <p:cNvSpPr/>
          <p:nvPr/>
        </p:nvSpPr>
        <p:spPr>
          <a:xfrm>
            <a:off x="225633" y="1959429"/>
            <a:ext cx="2826326" cy="99257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4289" tIns="34289" rIns="34289" bIns="34289" numCol="1" anchor="t">
            <a:spAutoFit/>
          </a:bodyPr>
          <a:lstStyle>
            <a:lvl1pPr algn="ctr">
              <a:defRPr sz="3200">
                <a:solidFill>
                  <a:srgbClr val="595959"/>
                </a:solidFill>
                <a:latin typeface="Roboto Black"/>
                <a:ea typeface="Roboto Black"/>
                <a:cs typeface="Roboto Black"/>
                <a:sym typeface="Roboto Black"/>
              </a:defRPr>
            </a:lvl1pPr>
          </a:lstStyle>
          <a:p>
            <a:pPr algn="l" rtl="0">
              <a:defRPr sz="1800">
                <a:solidFill>
                  <a:srgbClr val="000000"/>
                </a:solidFill>
                <a:latin typeface="Calibri"/>
                <a:ea typeface="Calibri"/>
                <a:cs typeface="Calibri"/>
                <a:sym typeface="Calibri"/>
              </a:defRPr>
            </a:pPr>
            <a:r>
              <a:rPr lang="en-US" sz="2000" b="1" dirty="0" smtClean="0">
                <a:solidFill>
                  <a:schemeClr val="tx1"/>
                </a:solidFill>
                <a:ea typeface="Calibri" panose="020F0502020204030204" pitchFamily="34" charset="0"/>
                <a:cs typeface="Calibri"/>
                <a:sym typeface="Calibri"/>
              </a:rPr>
              <a:t>Shiftworkers face sleep disturbances that may lead to chronic insomnia</a:t>
            </a:r>
            <a:r>
              <a:rPr lang="en-US" sz="2000" dirty="0" smtClean="0">
                <a:solidFill>
                  <a:schemeClr val="tx1"/>
                </a:solidFill>
                <a:ea typeface="Calibri" panose="020F0502020204030204" pitchFamily="34" charset="0"/>
                <a:cs typeface="Calibri"/>
                <a:sym typeface="Calibri"/>
              </a:rPr>
              <a:t>.</a:t>
            </a:r>
            <a:endParaRPr sz="2000">
              <a:solidFill>
                <a:schemeClr val="tx1"/>
              </a:solidFill>
              <a:latin typeface="Calibri"/>
              <a:ea typeface="Calibri"/>
              <a:cs typeface="Calibri"/>
              <a:sym typeface="Calibri"/>
            </a:endParaRPr>
          </a:p>
        </p:txBody>
      </p:sp>
      <p:sp>
        <p:nvSpPr>
          <p:cNvPr id="47" name="Shape 2722"/>
          <p:cNvSpPr/>
          <p:nvPr/>
        </p:nvSpPr>
        <p:spPr>
          <a:xfrm flipH="1">
            <a:off x="3113253" y="1610613"/>
            <a:ext cx="2949000"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C0392B"/>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52" name="Shape 2728"/>
          <p:cNvSpPr/>
          <p:nvPr/>
        </p:nvSpPr>
        <p:spPr>
          <a:xfrm>
            <a:off x="6090950" y="1617592"/>
            <a:ext cx="2948997"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57" name="Shape 2734"/>
          <p:cNvSpPr/>
          <p:nvPr/>
        </p:nvSpPr>
        <p:spPr>
          <a:xfrm flipH="1">
            <a:off x="9068826" y="1617591"/>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2980B9"/>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62" name="Shape 2740"/>
          <p:cNvSpPr/>
          <p:nvPr/>
        </p:nvSpPr>
        <p:spPr>
          <a:xfrm rot="10800000" flipH="1">
            <a:off x="132591" y="3672835"/>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4B2C50"/>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67" name="Shape 2746"/>
          <p:cNvSpPr/>
          <p:nvPr/>
        </p:nvSpPr>
        <p:spPr>
          <a:xfrm rot="10800000">
            <a:off x="9082500" y="3632870"/>
            <a:ext cx="2949000"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72" name="Shape 2752"/>
          <p:cNvSpPr/>
          <p:nvPr/>
        </p:nvSpPr>
        <p:spPr>
          <a:xfrm rot="10800000">
            <a:off x="3117030" y="3659720"/>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77" name="Shape 2758"/>
          <p:cNvSpPr/>
          <p:nvPr/>
        </p:nvSpPr>
        <p:spPr>
          <a:xfrm rot="10800000" flipH="1">
            <a:off x="6100845" y="3641910"/>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BBB59"/>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82" name="Shape 2726"/>
          <p:cNvSpPr/>
          <p:nvPr/>
        </p:nvSpPr>
        <p:spPr>
          <a:xfrm>
            <a:off x="2485677" y="1597894"/>
            <a:ext cx="609392" cy="50013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4289" tIns="34289" rIns="34289" bIns="34289" numCol="1" anchor="t">
            <a:spAutoFit/>
          </a:bodyPr>
          <a:lstStyle>
            <a:lvl1pPr algn="ctr">
              <a:defRPr sz="3200">
                <a:solidFill>
                  <a:srgbClr val="FFFFFF"/>
                </a:solidFill>
                <a:latin typeface="Roboto Black"/>
                <a:ea typeface="Roboto Black"/>
                <a:cs typeface="Roboto Black"/>
                <a:sym typeface="Roboto Black"/>
              </a:defRPr>
            </a:lvl1pPr>
          </a:lstStyle>
          <a:p>
            <a:pPr rtl="0">
              <a:defRPr sz="1800">
                <a:solidFill>
                  <a:srgbClr val="000000"/>
                </a:solidFill>
                <a:latin typeface="Calibri"/>
                <a:ea typeface="Calibri"/>
                <a:cs typeface="Calibri"/>
                <a:sym typeface="Calibri"/>
              </a:defRPr>
            </a:pPr>
            <a:r>
              <a:rPr lang="en-US" sz="2800" b="1" dirty="0" smtClean="0">
                <a:solidFill>
                  <a:schemeClr val="tx1"/>
                </a:solidFill>
                <a:latin typeface="Calibri"/>
                <a:ea typeface="Calibri" panose="020F0502020204030204" pitchFamily="34" charset="0"/>
                <a:cs typeface="Calibri"/>
                <a:sym typeface="Calibri"/>
              </a:rPr>
              <a:t>H1</a:t>
            </a:r>
          </a:p>
        </p:txBody>
      </p:sp>
      <p:sp>
        <p:nvSpPr>
          <p:cNvPr id="83" name="Rectangle 82">
            <a:hlinkClick r:id="" action="ppaction://customshow?id=0"/>
          </p:cNvPr>
          <p:cNvSpPr/>
          <p:nvPr/>
        </p:nvSpPr>
        <p:spPr>
          <a:xfrm>
            <a:off x="174173" y="2007334"/>
            <a:ext cx="2937161" cy="1631216"/>
          </a:xfrm>
          <a:prstGeom prst="rect">
            <a:avLst/>
          </a:prstGeom>
        </p:spPr>
        <p:txBody>
          <a:bodyPr wrap="square">
            <a:spAutoFit/>
          </a:bodyPr>
          <a:lstStyle/>
          <a:p>
            <a:pPr algn="l" rtl="0"/>
            <a:r>
              <a:rPr lang="en-US" sz="2000" b="1" dirty="0" smtClean="0">
                <a:latin typeface="Calibri"/>
                <a:ea typeface="Calibri" panose="020F0502020204030204" pitchFamily="34" charset="0"/>
                <a:cs typeface="Calibri"/>
                <a:sym typeface="Calibri"/>
              </a:rPr>
              <a:t>Results showed that shiftworkers really face sleep disturbances that may lead to chronic insomnia</a:t>
            </a:r>
          </a:p>
        </p:txBody>
      </p:sp>
      <p:sp>
        <p:nvSpPr>
          <p:cNvPr id="84" name="Rectangle 83"/>
          <p:cNvSpPr/>
          <p:nvPr/>
        </p:nvSpPr>
        <p:spPr>
          <a:xfrm>
            <a:off x="3156730" y="1620982"/>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H2</a:t>
            </a:r>
          </a:p>
        </p:txBody>
      </p:sp>
      <p:sp>
        <p:nvSpPr>
          <p:cNvPr id="85" name="Rectangle 84"/>
          <p:cNvSpPr/>
          <p:nvPr/>
        </p:nvSpPr>
        <p:spPr>
          <a:xfrm>
            <a:off x="3115666" y="2068410"/>
            <a:ext cx="2937161" cy="707886"/>
          </a:xfrm>
          <a:prstGeom prst="rect">
            <a:avLst/>
          </a:prstGeom>
        </p:spPr>
        <p:txBody>
          <a:bodyPr wrap="square">
            <a:spAutoFit/>
          </a:bodyPr>
          <a:lstStyle/>
          <a:p>
            <a:pPr algn="l" rtl="0"/>
            <a:r>
              <a:rPr lang="en-US" sz="2000" b="1" dirty="0" smtClean="0">
                <a:solidFill>
                  <a:schemeClr val="bg1"/>
                </a:solidFill>
                <a:ea typeface="Calibri" panose="020F0502020204030204" pitchFamily="34" charset="0"/>
              </a:rPr>
              <a:t>Various health problems may result from shiftwork</a:t>
            </a:r>
            <a:endParaRPr lang="en-US" sz="2000" b="1" dirty="0" smtClean="0">
              <a:solidFill>
                <a:schemeClr val="bg1"/>
              </a:solidFill>
              <a:latin typeface="Calibri"/>
              <a:ea typeface="Calibri" panose="020F0502020204030204" pitchFamily="34" charset="0"/>
              <a:cs typeface="Calibri"/>
              <a:sym typeface="Calibri"/>
            </a:endParaRPr>
          </a:p>
        </p:txBody>
      </p:sp>
      <p:sp>
        <p:nvSpPr>
          <p:cNvPr id="87" name="Rectangle 86"/>
          <p:cNvSpPr/>
          <p:nvPr/>
        </p:nvSpPr>
        <p:spPr>
          <a:xfrm>
            <a:off x="9072621" y="1628775"/>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H4</a:t>
            </a:r>
          </a:p>
        </p:txBody>
      </p:sp>
      <p:sp>
        <p:nvSpPr>
          <p:cNvPr id="88" name="Rectangle 87"/>
          <p:cNvSpPr/>
          <p:nvPr/>
        </p:nvSpPr>
        <p:spPr>
          <a:xfrm>
            <a:off x="2478723" y="5077692"/>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H5</a:t>
            </a:r>
          </a:p>
        </p:txBody>
      </p:sp>
      <p:sp>
        <p:nvSpPr>
          <p:cNvPr id="89" name="Rectangle 88"/>
          <p:cNvSpPr/>
          <p:nvPr/>
        </p:nvSpPr>
        <p:spPr>
          <a:xfrm>
            <a:off x="3060614" y="5101071"/>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latin typeface="Calibri"/>
                <a:ea typeface="Calibri" panose="020F0502020204030204" pitchFamily="34" charset="0"/>
                <a:cs typeface="Calibri"/>
                <a:sym typeface="Calibri"/>
              </a:rPr>
              <a:t>H6</a:t>
            </a:r>
          </a:p>
        </p:txBody>
      </p:sp>
      <p:sp>
        <p:nvSpPr>
          <p:cNvPr id="90" name="Rectangle 89"/>
          <p:cNvSpPr/>
          <p:nvPr/>
        </p:nvSpPr>
        <p:spPr>
          <a:xfrm>
            <a:off x="9067426" y="5067301"/>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latin typeface="Calibri"/>
                <a:ea typeface="Calibri" panose="020F0502020204030204" pitchFamily="34" charset="0"/>
                <a:cs typeface="Calibri"/>
                <a:sym typeface="Calibri"/>
              </a:rPr>
              <a:t>H8</a:t>
            </a:r>
          </a:p>
        </p:txBody>
      </p:sp>
      <p:sp>
        <p:nvSpPr>
          <p:cNvPr id="91" name="Rectangle 90"/>
          <p:cNvSpPr/>
          <p:nvPr/>
        </p:nvSpPr>
        <p:spPr>
          <a:xfrm>
            <a:off x="8417994" y="1617519"/>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latin typeface="Calibri"/>
                <a:ea typeface="Calibri" panose="020F0502020204030204" pitchFamily="34" charset="0"/>
                <a:cs typeface="Calibri"/>
                <a:sym typeface="Calibri"/>
              </a:rPr>
              <a:t>H3</a:t>
            </a:r>
          </a:p>
        </p:txBody>
      </p:sp>
      <p:sp>
        <p:nvSpPr>
          <p:cNvPr id="92" name="Rectangle 91"/>
          <p:cNvSpPr/>
          <p:nvPr/>
        </p:nvSpPr>
        <p:spPr>
          <a:xfrm>
            <a:off x="8456094" y="5081156"/>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H7</a:t>
            </a:r>
          </a:p>
        </p:txBody>
      </p:sp>
      <p:sp>
        <p:nvSpPr>
          <p:cNvPr id="93" name="Rectangle 92"/>
          <p:cNvSpPr/>
          <p:nvPr/>
        </p:nvSpPr>
        <p:spPr>
          <a:xfrm>
            <a:off x="6082269" y="2064080"/>
            <a:ext cx="2937161" cy="1015663"/>
          </a:xfrm>
          <a:prstGeom prst="rect">
            <a:avLst/>
          </a:prstGeom>
        </p:spPr>
        <p:txBody>
          <a:bodyPr wrap="square">
            <a:spAutoFit/>
          </a:bodyPr>
          <a:lstStyle/>
          <a:p>
            <a:pPr algn="l" rtl="0"/>
            <a:r>
              <a:rPr lang="en-US" sz="2000" b="1" dirty="0" smtClean="0">
                <a:ea typeface="Calibri" panose="020F0502020204030204" pitchFamily="34" charset="0"/>
                <a:cs typeface="Arial" panose="020B0604020202020204" pitchFamily="34" charset="0"/>
              </a:rPr>
              <a:t>Night shifts cause higher fatigue than other types of shifts</a:t>
            </a:r>
            <a:endParaRPr lang="en-US" sz="2000" b="1" dirty="0" smtClean="0">
              <a:ea typeface="Calibri" panose="020F0502020204030204" pitchFamily="34" charset="0"/>
            </a:endParaRPr>
          </a:p>
        </p:txBody>
      </p:sp>
      <p:sp>
        <p:nvSpPr>
          <p:cNvPr id="95" name="Rectangle 94"/>
          <p:cNvSpPr/>
          <p:nvPr/>
        </p:nvSpPr>
        <p:spPr>
          <a:xfrm>
            <a:off x="9045289" y="2064080"/>
            <a:ext cx="3003836" cy="1015663"/>
          </a:xfrm>
          <a:prstGeom prst="rect">
            <a:avLst/>
          </a:prstGeom>
        </p:spPr>
        <p:txBody>
          <a:bodyPr wrap="square">
            <a:spAutoFit/>
          </a:bodyPr>
          <a:lstStyle/>
          <a:p>
            <a:pPr algn="l" rtl="0"/>
            <a:r>
              <a:rPr lang="en-US" sz="2000" b="1" dirty="0" smtClean="0">
                <a:solidFill>
                  <a:schemeClr val="bg1"/>
                </a:solidFill>
                <a:ea typeface="Calibri" panose="020F0502020204030204" pitchFamily="34" charset="0"/>
              </a:rPr>
              <a:t>Police officers suffer from depression, stress, anxiety and work-family conflict</a:t>
            </a:r>
          </a:p>
        </p:txBody>
      </p:sp>
      <p:sp>
        <p:nvSpPr>
          <p:cNvPr id="99" name="Rectangle 98"/>
          <p:cNvSpPr/>
          <p:nvPr/>
        </p:nvSpPr>
        <p:spPr>
          <a:xfrm>
            <a:off x="165100" y="3680155"/>
            <a:ext cx="2937161" cy="1015663"/>
          </a:xfrm>
          <a:prstGeom prst="rect">
            <a:avLst/>
          </a:prstGeom>
        </p:spPr>
        <p:txBody>
          <a:bodyPr wrap="square">
            <a:spAutoFit/>
          </a:bodyPr>
          <a:lstStyle/>
          <a:p>
            <a:pPr algn="l" rtl="0"/>
            <a:r>
              <a:rPr lang="en-US" sz="2000" b="1" dirty="0" smtClean="0">
                <a:solidFill>
                  <a:schemeClr val="bg1"/>
                </a:solidFill>
              </a:rPr>
              <a:t>Police officers suffer from reduction in performance due to shiftwork</a:t>
            </a:r>
            <a:endParaRPr lang="en-US" sz="2000" b="1" dirty="0" smtClean="0">
              <a:solidFill>
                <a:schemeClr val="bg1"/>
              </a:solidFill>
              <a:ea typeface="Calibri" panose="020F0502020204030204" pitchFamily="34" charset="0"/>
            </a:endParaRPr>
          </a:p>
        </p:txBody>
      </p:sp>
      <p:sp>
        <p:nvSpPr>
          <p:cNvPr id="101" name="Rectangle 100"/>
          <p:cNvSpPr/>
          <p:nvPr/>
        </p:nvSpPr>
        <p:spPr>
          <a:xfrm>
            <a:off x="3110469" y="3664280"/>
            <a:ext cx="2937161" cy="1323439"/>
          </a:xfrm>
          <a:prstGeom prst="rect">
            <a:avLst/>
          </a:prstGeom>
        </p:spPr>
        <p:txBody>
          <a:bodyPr wrap="square">
            <a:spAutoFit/>
          </a:bodyPr>
          <a:lstStyle/>
          <a:p>
            <a:pPr algn="l" rtl="0"/>
            <a:r>
              <a:rPr lang="en-US" sz="2000" b="1" dirty="0" smtClean="0"/>
              <a:t>Police officers tend to quit from their jobs because of shiftwork effects</a:t>
            </a:r>
            <a:endParaRPr lang="en-US" sz="2000" b="1" dirty="0" smtClean="0">
              <a:ea typeface="Calibri" panose="020F0502020204030204" pitchFamily="34" charset="0"/>
            </a:endParaRPr>
          </a:p>
        </p:txBody>
      </p:sp>
      <p:sp>
        <p:nvSpPr>
          <p:cNvPr id="103" name="Rectangle 102"/>
          <p:cNvSpPr/>
          <p:nvPr/>
        </p:nvSpPr>
        <p:spPr>
          <a:xfrm>
            <a:off x="6115051" y="3646378"/>
            <a:ext cx="3028950" cy="1554272"/>
          </a:xfrm>
          <a:prstGeom prst="rect">
            <a:avLst/>
          </a:prstGeom>
        </p:spPr>
        <p:txBody>
          <a:bodyPr wrap="square">
            <a:spAutoFit/>
          </a:bodyPr>
          <a:lstStyle/>
          <a:p>
            <a:pPr algn="l" rtl="0"/>
            <a:r>
              <a:rPr lang="en-US" sz="1900" b="1" dirty="0" smtClean="0">
                <a:solidFill>
                  <a:schemeClr val="bg1"/>
                </a:solidFill>
              </a:rPr>
              <a:t>Police officers tend to consume high levels of caffeinated drinks and tend to smoke more to avoid sleepiness during their work</a:t>
            </a:r>
            <a:endParaRPr lang="en-US" sz="1900" b="1" dirty="0" smtClean="0">
              <a:solidFill>
                <a:schemeClr val="bg1"/>
              </a:solidFill>
              <a:ea typeface="Calibri" panose="020F0502020204030204" pitchFamily="34" charset="0"/>
            </a:endParaRPr>
          </a:p>
        </p:txBody>
      </p:sp>
      <p:sp>
        <p:nvSpPr>
          <p:cNvPr id="105" name="Rectangle 104"/>
          <p:cNvSpPr/>
          <p:nvPr/>
        </p:nvSpPr>
        <p:spPr>
          <a:xfrm>
            <a:off x="9077039" y="3629355"/>
            <a:ext cx="2937161" cy="1015663"/>
          </a:xfrm>
          <a:prstGeom prst="rect">
            <a:avLst/>
          </a:prstGeom>
        </p:spPr>
        <p:txBody>
          <a:bodyPr wrap="square">
            <a:spAutoFit/>
          </a:bodyPr>
          <a:lstStyle/>
          <a:p>
            <a:pPr algn="l" rtl="0"/>
            <a:r>
              <a:rPr lang="en-US" sz="2000" b="1" dirty="0" smtClean="0"/>
              <a:t>Factors of work environment can reduce some effect of shiftwork</a:t>
            </a:r>
            <a:endParaRPr lang="en-US" sz="2000" b="1" dirty="0" smtClean="0">
              <a:ea typeface="Calibri" panose="020F050202020403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6" fill="hold" grpId="0" nodeType="clickEffect">
                                  <p:stCondLst>
                                    <p:cond delay="0"/>
                                  </p:stCondLst>
                                  <p:childTnLst>
                                    <p:animEffect transition="out" filter="barn(inHorizontal)">
                                      <p:cBhvr>
                                        <p:cTn id="6" dur="500"/>
                                        <p:tgtEl>
                                          <p:spTgt spid="46"/>
                                        </p:tgtEl>
                                      </p:cBhvr>
                                    </p:animEffect>
                                    <p:set>
                                      <p:cBhvr>
                                        <p:cTn id="7" dur="1" fill="hold">
                                          <p:stCondLst>
                                            <p:cond delay="499"/>
                                          </p:stCondLst>
                                        </p:cTn>
                                        <p:tgtEl>
                                          <p:spTgt spid="46"/>
                                        </p:tgtEl>
                                        <p:attrNameLst>
                                          <p:attrName>style.visibility</p:attrName>
                                        </p:attrNameLst>
                                      </p:cBhvr>
                                      <p:to>
                                        <p:strVal val="hidden"/>
                                      </p:to>
                                    </p:se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8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p:nvPr/>
        </p:nvSpPr>
        <p:spPr>
          <a:xfrm>
            <a:off x="719339" y="2217409"/>
            <a:ext cx="2194560" cy="144064"/>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cs typeface="Helvetica Neue"/>
            </a:endParaRPr>
          </a:p>
        </p:txBody>
      </p:sp>
      <p:sp>
        <p:nvSpPr>
          <p:cNvPr id="5" name="Rectangle 2"/>
          <p:cNvSpPr/>
          <p:nvPr/>
        </p:nvSpPr>
        <p:spPr>
          <a:xfrm>
            <a:off x="2913898" y="2217409"/>
            <a:ext cx="2258007" cy="144064"/>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cs typeface="Helvetica Neue"/>
            </a:endParaRPr>
          </a:p>
        </p:txBody>
      </p:sp>
      <p:sp>
        <p:nvSpPr>
          <p:cNvPr id="6" name="Rectangle 3"/>
          <p:cNvSpPr/>
          <p:nvPr/>
        </p:nvSpPr>
        <p:spPr>
          <a:xfrm>
            <a:off x="5171907" y="2217408"/>
            <a:ext cx="2131111" cy="144065"/>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cs typeface="Helvetica Neue"/>
            </a:endParaRPr>
          </a:p>
        </p:txBody>
      </p:sp>
      <p:sp>
        <p:nvSpPr>
          <p:cNvPr id="7" name="Rectangle 4"/>
          <p:cNvSpPr/>
          <p:nvPr/>
        </p:nvSpPr>
        <p:spPr>
          <a:xfrm>
            <a:off x="7303017" y="2217409"/>
            <a:ext cx="2194560" cy="144064"/>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cs typeface="Helvetica Neue"/>
            </a:endParaRPr>
          </a:p>
        </p:txBody>
      </p:sp>
      <p:sp>
        <p:nvSpPr>
          <p:cNvPr id="8" name="Rectangle 5"/>
          <p:cNvSpPr/>
          <p:nvPr/>
        </p:nvSpPr>
        <p:spPr>
          <a:xfrm>
            <a:off x="9497577" y="2217409"/>
            <a:ext cx="2194560" cy="144064"/>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cs typeface="Helvetica Neue"/>
            </a:endParaRPr>
          </a:p>
        </p:txBody>
      </p:sp>
      <p:sp>
        <p:nvSpPr>
          <p:cNvPr id="9" name="TextBox 6"/>
          <p:cNvSpPr txBox="1"/>
          <p:nvPr/>
        </p:nvSpPr>
        <p:spPr>
          <a:xfrm>
            <a:off x="745136" y="2374195"/>
            <a:ext cx="2325505" cy="1817289"/>
          </a:xfrm>
          <a:prstGeom prst="rect">
            <a:avLst/>
          </a:prstGeom>
          <a:noFill/>
        </p:spPr>
        <p:txBody>
          <a:bodyPr wrap="square" lIns="0" tIns="0" rIns="121893" bIns="0" rtlCol="0">
            <a:noAutofit/>
          </a:bodyPr>
          <a:lstStyle/>
          <a:p>
            <a:pPr algn="l" rtl="0"/>
            <a:r>
              <a:rPr lang="en-US" sz="2800" b="1" dirty="0" smtClean="0">
                <a:solidFill>
                  <a:schemeClr val="accent6">
                    <a:lumMod val="75000"/>
                  </a:schemeClr>
                </a:solidFill>
                <a:cs typeface="Helvetica Neue"/>
              </a:rPr>
              <a:t>1-Trouble </a:t>
            </a:r>
            <a:r>
              <a:rPr lang="en-US" sz="2800" b="1" dirty="0">
                <a:solidFill>
                  <a:schemeClr val="accent6">
                    <a:lumMod val="75000"/>
                  </a:schemeClr>
                </a:solidFill>
                <a:cs typeface="Helvetica Neue"/>
              </a:rPr>
              <a:t>in sleeping at night </a:t>
            </a:r>
          </a:p>
          <a:p>
            <a:pPr algn="ctr" rtl="0"/>
            <a:endParaRPr lang="en-US" sz="2500" dirty="0" smtClean="0">
              <a:solidFill>
                <a:schemeClr val="tx1">
                  <a:lumMod val="75000"/>
                </a:schemeClr>
              </a:solidFill>
              <a:cs typeface="Helvetica Neue"/>
            </a:endParaRPr>
          </a:p>
          <a:p>
            <a:pPr algn="l" rtl="0">
              <a:defRPr/>
            </a:pPr>
            <a:endParaRPr lang="en-US" sz="2000" b="1" dirty="0" smtClean="0">
              <a:solidFill>
                <a:schemeClr val="accent6">
                  <a:lumMod val="75000"/>
                </a:schemeClr>
              </a:solidFill>
            </a:endParaRPr>
          </a:p>
          <a:p>
            <a:pPr algn="l" rtl="0">
              <a:defRPr/>
            </a:pPr>
            <a:r>
              <a:rPr lang="en-US" sz="2000" b="1" dirty="0" smtClean="0">
                <a:solidFill>
                  <a:schemeClr val="accent6">
                    <a:lumMod val="75000"/>
                  </a:schemeClr>
                </a:solidFill>
              </a:rPr>
              <a:t>Agreed </a:t>
            </a:r>
            <a:r>
              <a:rPr lang="en-US" sz="2000" b="1" dirty="0">
                <a:solidFill>
                  <a:schemeClr val="accent6">
                    <a:lumMod val="75000"/>
                  </a:schemeClr>
                </a:solidFill>
              </a:rPr>
              <a:t>by 57.90</a:t>
            </a:r>
            <a:r>
              <a:rPr lang="en-US" sz="2000" b="1" dirty="0" smtClean="0">
                <a:solidFill>
                  <a:schemeClr val="accent6">
                    <a:lumMod val="75000"/>
                  </a:schemeClr>
                </a:solidFill>
              </a:rPr>
              <a:t>%</a:t>
            </a:r>
            <a:endParaRPr lang="en-US" sz="2000" b="1" dirty="0">
              <a:solidFill>
                <a:schemeClr val="accent6">
                  <a:lumMod val="75000"/>
                </a:schemeClr>
              </a:solidFill>
              <a:ea typeface="Times New Roman" panose="02020603050405020304" pitchFamily="18" charset="0"/>
            </a:endParaRPr>
          </a:p>
        </p:txBody>
      </p:sp>
      <p:sp>
        <p:nvSpPr>
          <p:cNvPr id="10" name="TextBox 7"/>
          <p:cNvSpPr txBox="1"/>
          <p:nvPr/>
        </p:nvSpPr>
        <p:spPr>
          <a:xfrm>
            <a:off x="2913898" y="2374195"/>
            <a:ext cx="2366697" cy="1817289"/>
          </a:xfrm>
          <a:prstGeom prst="rect">
            <a:avLst/>
          </a:prstGeom>
          <a:noFill/>
        </p:spPr>
        <p:txBody>
          <a:bodyPr wrap="square" lIns="0" tIns="0" rIns="121893" bIns="0" rtlCol="0">
            <a:noAutofit/>
          </a:bodyPr>
          <a:lstStyle/>
          <a:p>
            <a:pPr algn="l" rtl="0"/>
            <a:r>
              <a:rPr lang="en-US" sz="2800" b="1" dirty="0" smtClean="0">
                <a:solidFill>
                  <a:schemeClr val="accent5">
                    <a:lumMod val="75000"/>
                  </a:schemeClr>
                </a:solidFill>
                <a:cs typeface="Helvetica Neue"/>
              </a:rPr>
              <a:t>2-Suffering </a:t>
            </a:r>
            <a:r>
              <a:rPr lang="en-US" sz="2800" b="1" dirty="0">
                <a:solidFill>
                  <a:schemeClr val="accent5">
                    <a:lumMod val="75000"/>
                  </a:schemeClr>
                </a:solidFill>
                <a:cs typeface="Helvetica Neue"/>
              </a:rPr>
              <a:t>from permanent drowsiness </a:t>
            </a:r>
          </a:p>
          <a:p>
            <a:pPr algn="l" rtl="0"/>
            <a:endParaRPr lang="ar-JO" sz="1600" dirty="0">
              <a:solidFill>
                <a:schemeClr val="tx1">
                  <a:lumMod val="75000"/>
                </a:schemeClr>
              </a:solidFill>
            </a:endParaRPr>
          </a:p>
          <a:p>
            <a:pPr algn="l" rtl="0"/>
            <a:r>
              <a:rPr lang="en-US" sz="2000" b="1" dirty="0">
                <a:solidFill>
                  <a:schemeClr val="accent5">
                    <a:lumMod val="75000"/>
                  </a:schemeClr>
                </a:solidFill>
              </a:rPr>
              <a:t>Agreed by </a:t>
            </a:r>
            <a:r>
              <a:rPr lang="ar-JO" sz="2000" b="1" dirty="0" smtClean="0">
                <a:solidFill>
                  <a:schemeClr val="accent5">
                    <a:lumMod val="75000"/>
                  </a:schemeClr>
                </a:solidFill>
              </a:rPr>
              <a:t>43.33</a:t>
            </a:r>
            <a:r>
              <a:rPr lang="en-US" sz="2000" b="1" dirty="0" smtClean="0">
                <a:solidFill>
                  <a:schemeClr val="accent5">
                    <a:lumMod val="75000"/>
                  </a:schemeClr>
                </a:solidFill>
              </a:rPr>
              <a:t> %</a:t>
            </a:r>
            <a:endParaRPr lang="en-US" sz="2000" b="1" dirty="0">
              <a:solidFill>
                <a:schemeClr val="accent5">
                  <a:lumMod val="75000"/>
                </a:schemeClr>
              </a:solidFill>
            </a:endParaRPr>
          </a:p>
        </p:txBody>
      </p:sp>
      <p:sp>
        <p:nvSpPr>
          <p:cNvPr id="11" name="TextBox 8"/>
          <p:cNvSpPr txBox="1"/>
          <p:nvPr/>
        </p:nvSpPr>
        <p:spPr>
          <a:xfrm>
            <a:off x="5171905" y="2374195"/>
            <a:ext cx="2224408" cy="2270957"/>
          </a:xfrm>
          <a:prstGeom prst="rect">
            <a:avLst/>
          </a:prstGeom>
          <a:noFill/>
        </p:spPr>
        <p:txBody>
          <a:bodyPr wrap="square" lIns="0" tIns="0" rIns="121893" bIns="0" rtlCol="0">
            <a:noAutofit/>
          </a:bodyPr>
          <a:lstStyle/>
          <a:p>
            <a:pPr algn="l" rtl="0"/>
            <a:r>
              <a:rPr lang="en-US" sz="2800" b="1" dirty="0" smtClean="0">
                <a:solidFill>
                  <a:schemeClr val="accent4">
                    <a:lumMod val="75000"/>
                  </a:schemeClr>
                </a:solidFill>
                <a:cs typeface="Helvetica Neue"/>
              </a:rPr>
              <a:t>3-Sleeping </a:t>
            </a:r>
            <a:r>
              <a:rPr lang="en-US" sz="2800" b="1" dirty="0">
                <a:solidFill>
                  <a:schemeClr val="accent4">
                    <a:lumMod val="75000"/>
                  </a:schemeClr>
                </a:solidFill>
                <a:cs typeface="Helvetica Neue"/>
              </a:rPr>
              <a:t>hours are less than </a:t>
            </a:r>
            <a:r>
              <a:rPr lang="en-US" sz="2800" b="1" dirty="0" smtClean="0">
                <a:solidFill>
                  <a:schemeClr val="accent4">
                    <a:lumMod val="75000"/>
                  </a:schemeClr>
                </a:solidFill>
                <a:cs typeface="Helvetica Neue"/>
              </a:rPr>
              <a:t>daily </a:t>
            </a:r>
            <a:r>
              <a:rPr lang="en-US" sz="2800" b="1" dirty="0">
                <a:solidFill>
                  <a:schemeClr val="accent4">
                    <a:lumMod val="75000"/>
                  </a:schemeClr>
                </a:solidFill>
                <a:cs typeface="Helvetica Neue"/>
              </a:rPr>
              <a:t>need to </a:t>
            </a:r>
            <a:r>
              <a:rPr lang="en-US" sz="2800" b="1" dirty="0" smtClean="0">
                <a:solidFill>
                  <a:schemeClr val="accent4">
                    <a:lumMod val="75000"/>
                  </a:schemeClr>
                </a:solidFill>
                <a:cs typeface="Helvetica Neue"/>
              </a:rPr>
              <a:t>sleep</a:t>
            </a:r>
          </a:p>
          <a:p>
            <a:pPr algn="l" rtl="0"/>
            <a:endParaRPr lang="en-US" sz="2000" b="1" dirty="0"/>
          </a:p>
        </p:txBody>
      </p:sp>
      <p:sp>
        <p:nvSpPr>
          <p:cNvPr id="12" name="TextBox 9"/>
          <p:cNvSpPr txBox="1"/>
          <p:nvPr/>
        </p:nvSpPr>
        <p:spPr>
          <a:xfrm>
            <a:off x="7318413" y="2364099"/>
            <a:ext cx="2287854" cy="1827379"/>
          </a:xfrm>
          <a:prstGeom prst="rect">
            <a:avLst/>
          </a:prstGeom>
          <a:noFill/>
        </p:spPr>
        <p:txBody>
          <a:bodyPr wrap="square" lIns="0" tIns="0" rIns="121893" bIns="0" rtlCol="0">
            <a:noAutofit/>
          </a:bodyPr>
          <a:lstStyle/>
          <a:p>
            <a:pPr algn="l" rtl="0"/>
            <a:r>
              <a:rPr lang="en-US" sz="2800" b="1" dirty="0" smtClean="0">
                <a:solidFill>
                  <a:schemeClr val="bg1">
                    <a:lumMod val="50000"/>
                  </a:schemeClr>
                </a:solidFill>
                <a:cs typeface="Helvetica Neue"/>
              </a:rPr>
              <a:t>4-Facing </a:t>
            </a:r>
            <a:r>
              <a:rPr lang="en-US" sz="2800" b="1" dirty="0">
                <a:solidFill>
                  <a:schemeClr val="bg1">
                    <a:lumMod val="50000"/>
                  </a:schemeClr>
                </a:solidFill>
                <a:cs typeface="Helvetica Neue"/>
              </a:rPr>
              <a:t>insomnia after working late </a:t>
            </a:r>
            <a:r>
              <a:rPr lang="en-US" sz="2800" b="1" dirty="0" smtClean="0">
                <a:solidFill>
                  <a:schemeClr val="bg1">
                    <a:lumMod val="50000"/>
                  </a:schemeClr>
                </a:solidFill>
                <a:cs typeface="Helvetica Neue"/>
              </a:rPr>
              <a:t>hours</a:t>
            </a:r>
            <a:endParaRPr lang="ar-JO" sz="1600" cap="all" dirty="0" smtClean="0">
              <a:solidFill>
                <a:schemeClr val="accent3">
                  <a:lumMod val="75000"/>
                </a:schemeClr>
              </a:solidFill>
            </a:endParaRPr>
          </a:p>
          <a:p>
            <a:pPr algn="l" rtl="0"/>
            <a:endParaRPr lang="ar-JO" sz="1600" b="1" cap="all" dirty="0" smtClean="0">
              <a:solidFill>
                <a:schemeClr val="accent3">
                  <a:lumMod val="75000"/>
                </a:schemeClr>
              </a:solidFill>
            </a:endParaRPr>
          </a:p>
          <a:p>
            <a:pPr algn="l" rtl="0"/>
            <a:r>
              <a:rPr lang="en-US" sz="2000" b="1" dirty="0">
                <a:solidFill>
                  <a:schemeClr val="bg1">
                    <a:lumMod val="50000"/>
                  </a:schemeClr>
                </a:solidFill>
              </a:rPr>
              <a:t>Agreed by </a:t>
            </a:r>
            <a:r>
              <a:rPr lang="ar-JO" sz="2000" b="1" dirty="0" smtClean="0">
                <a:solidFill>
                  <a:schemeClr val="bg1">
                    <a:lumMod val="50000"/>
                  </a:schemeClr>
                </a:solidFill>
              </a:rPr>
              <a:t>63.83</a:t>
            </a:r>
            <a:r>
              <a:rPr lang="en-US" sz="2000" b="1" dirty="0" smtClean="0">
                <a:solidFill>
                  <a:schemeClr val="bg1">
                    <a:lumMod val="50000"/>
                  </a:schemeClr>
                </a:solidFill>
              </a:rPr>
              <a:t>%</a:t>
            </a:r>
            <a:endParaRPr lang="en-US" sz="2000" b="1" dirty="0">
              <a:solidFill>
                <a:schemeClr val="bg1">
                  <a:lumMod val="50000"/>
                </a:schemeClr>
              </a:solidFill>
            </a:endParaRPr>
          </a:p>
        </p:txBody>
      </p:sp>
      <p:sp>
        <p:nvSpPr>
          <p:cNvPr id="13" name="TextBox 10"/>
          <p:cNvSpPr txBox="1"/>
          <p:nvPr/>
        </p:nvSpPr>
        <p:spPr>
          <a:xfrm>
            <a:off x="9497577" y="2361473"/>
            <a:ext cx="2303250" cy="1817289"/>
          </a:xfrm>
          <a:prstGeom prst="rect">
            <a:avLst/>
          </a:prstGeom>
          <a:noFill/>
        </p:spPr>
        <p:txBody>
          <a:bodyPr wrap="square" lIns="0" tIns="0" rIns="121893" bIns="0" rtlCol="0">
            <a:noAutofit/>
          </a:bodyPr>
          <a:lstStyle/>
          <a:p>
            <a:pPr algn="l" rtl="0"/>
            <a:r>
              <a:rPr lang="en-US" sz="2800" b="1" dirty="0" smtClean="0">
                <a:solidFill>
                  <a:schemeClr val="accent1">
                    <a:lumMod val="75000"/>
                  </a:schemeClr>
                </a:solidFill>
                <a:cs typeface="Helvetica Neue"/>
              </a:rPr>
              <a:t>5-Can </a:t>
            </a:r>
            <a:r>
              <a:rPr lang="en-US" sz="2800" b="1" dirty="0">
                <a:solidFill>
                  <a:schemeClr val="accent1">
                    <a:lumMod val="75000"/>
                  </a:schemeClr>
                </a:solidFill>
                <a:cs typeface="Helvetica Neue"/>
              </a:rPr>
              <a:t>sleep at work during breaks </a:t>
            </a:r>
            <a:endParaRPr lang="en-US" sz="2800" b="1" dirty="0" smtClean="0">
              <a:solidFill>
                <a:schemeClr val="accent1">
                  <a:lumMod val="75000"/>
                </a:schemeClr>
              </a:solidFill>
              <a:cs typeface="Helvetica Neue"/>
            </a:endParaRPr>
          </a:p>
          <a:p>
            <a:pPr algn="l" rtl="0"/>
            <a:endParaRPr lang="en-US" sz="2800" b="1" dirty="0">
              <a:solidFill>
                <a:schemeClr val="accent1">
                  <a:lumMod val="75000"/>
                </a:schemeClr>
              </a:solidFill>
            </a:endParaRPr>
          </a:p>
          <a:p>
            <a:pPr algn="l" rtl="0"/>
            <a:endParaRPr lang="en-US" sz="2000" b="1" dirty="0"/>
          </a:p>
        </p:txBody>
      </p:sp>
      <p:sp>
        <p:nvSpPr>
          <p:cNvPr id="14" name="مستطيل 13"/>
          <p:cNvSpPr/>
          <p:nvPr/>
        </p:nvSpPr>
        <p:spPr>
          <a:xfrm>
            <a:off x="0" y="292609"/>
            <a:ext cx="12192000" cy="1569660"/>
          </a:xfrm>
          <a:prstGeom prst="rect">
            <a:avLst/>
          </a:prstGeom>
        </p:spPr>
        <p:txBody>
          <a:bodyPr wrap="square">
            <a:spAutoFit/>
          </a:bodyPr>
          <a:lstStyle/>
          <a:p>
            <a:pPr algn="l" rtl="0"/>
            <a:r>
              <a:rPr lang="en-US" sz="3200" b="1" dirty="0" smtClean="0">
                <a:solidFill>
                  <a:schemeClr val="bg1"/>
                </a:solidFill>
                <a:ea typeface="Calibri" panose="020F0502020204030204" pitchFamily="34" charset="0"/>
              </a:rPr>
              <a:t>H1: Sleep disturbances that may lead to chronic insomnia</a:t>
            </a:r>
            <a:r>
              <a:rPr lang="en-US" sz="3200" dirty="0" smtClean="0">
                <a:solidFill>
                  <a:schemeClr val="bg1"/>
                </a:solidFill>
                <a:ea typeface="Calibri" panose="020F0502020204030204" pitchFamily="34" charset="0"/>
              </a:rPr>
              <a:t>.</a:t>
            </a:r>
          </a:p>
          <a:p>
            <a:pPr algn="l" rtl="0"/>
            <a:r>
              <a:rPr lang="en-US" sz="3200" dirty="0" smtClean="0">
                <a:solidFill>
                  <a:schemeClr val="bg1"/>
                </a:solidFill>
                <a:ea typeface="Calibri" panose="020F0502020204030204" pitchFamily="34" charset="0"/>
              </a:rPr>
              <a:t/>
            </a:r>
            <a:br>
              <a:rPr lang="en-US" sz="3200" dirty="0" smtClean="0">
                <a:solidFill>
                  <a:schemeClr val="bg1"/>
                </a:solidFill>
                <a:ea typeface="Calibri" panose="020F0502020204030204" pitchFamily="34" charset="0"/>
              </a:rPr>
            </a:br>
            <a:r>
              <a:rPr lang="en-US" sz="3200" b="1" dirty="0" smtClean="0">
                <a:ea typeface="Calibri" panose="020F0502020204030204" pitchFamily="34" charset="0"/>
              </a:rPr>
              <a:t>Sub hypotheses:</a:t>
            </a:r>
            <a:endParaRPr lang="ar-JO" sz="3200" dirty="0"/>
          </a:p>
        </p:txBody>
      </p:sp>
      <p:sp>
        <p:nvSpPr>
          <p:cNvPr id="15" name="مربع نص 14"/>
          <p:cNvSpPr txBox="1"/>
          <p:nvPr/>
        </p:nvSpPr>
        <p:spPr>
          <a:xfrm>
            <a:off x="5102356" y="4291209"/>
            <a:ext cx="2109216" cy="707886"/>
          </a:xfrm>
          <a:prstGeom prst="rect">
            <a:avLst/>
          </a:prstGeom>
          <a:noFill/>
        </p:spPr>
        <p:txBody>
          <a:bodyPr wrap="square" rtlCol="1">
            <a:spAutoFit/>
          </a:bodyPr>
          <a:lstStyle/>
          <a:p>
            <a:pPr algn="l" rtl="0"/>
            <a:r>
              <a:rPr lang="en-US" sz="2000" b="1" dirty="0" smtClean="0">
                <a:solidFill>
                  <a:schemeClr val="accent4">
                    <a:lumMod val="75000"/>
                  </a:schemeClr>
                </a:solidFill>
              </a:rPr>
              <a:t>Agreed by 64.81%</a:t>
            </a:r>
          </a:p>
          <a:p>
            <a:pPr algn="l" rtl="0"/>
            <a:endParaRPr lang="ar-JO" sz="2000" dirty="0"/>
          </a:p>
        </p:txBody>
      </p:sp>
      <p:sp>
        <p:nvSpPr>
          <p:cNvPr id="16" name="مربع نص 15"/>
          <p:cNvSpPr txBox="1"/>
          <p:nvPr/>
        </p:nvSpPr>
        <p:spPr>
          <a:xfrm>
            <a:off x="9469579" y="4257823"/>
            <a:ext cx="2109216" cy="707886"/>
          </a:xfrm>
          <a:prstGeom prst="rect">
            <a:avLst/>
          </a:prstGeom>
          <a:noFill/>
        </p:spPr>
        <p:txBody>
          <a:bodyPr wrap="square" rtlCol="1">
            <a:spAutoFit/>
          </a:bodyPr>
          <a:lstStyle/>
          <a:p>
            <a:pPr algn="l" rtl="0"/>
            <a:r>
              <a:rPr lang="en-US" sz="2000" b="1" dirty="0" smtClean="0">
                <a:solidFill>
                  <a:schemeClr val="accent1">
                    <a:lumMod val="75000"/>
                  </a:schemeClr>
                </a:solidFill>
              </a:rPr>
              <a:t>Agreed by 41.98%</a:t>
            </a:r>
          </a:p>
          <a:p>
            <a:pPr algn="l" rtl="0"/>
            <a:endParaRPr lang="ar-JO" sz="2000" dirty="0">
              <a:solidFill>
                <a:schemeClr val="accent1">
                  <a:lumMod val="75000"/>
                </a:schemeClr>
              </a:solidFill>
            </a:endParaRPr>
          </a:p>
        </p:txBody>
      </p:sp>
    </p:spTree>
    <p:extLst>
      <p:ext uri="{BB962C8B-B14F-4D97-AF65-F5344CB8AC3E}">
        <p14:creationId xmlns:p14="http://schemas.microsoft.com/office/powerpoint/2010/main" val="39061993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Freeform 65"/>
          <p:cNvSpPr/>
          <p:nvPr/>
        </p:nvSpPr>
        <p:spPr>
          <a:xfrm>
            <a:off x="1538274" y="1489978"/>
            <a:ext cx="477812" cy="401256"/>
          </a:xfrm>
          <a:custGeom>
            <a:avLst/>
            <a:gdLst>
              <a:gd name="connsiteX0" fmla="*/ 0 w 637083"/>
              <a:gd name="connsiteY0" fmla="*/ 0 h 535008"/>
              <a:gd name="connsiteX1" fmla="*/ 232616 w 637083"/>
              <a:gd name="connsiteY1" fmla="*/ 0 h 535008"/>
              <a:gd name="connsiteX2" fmla="*/ 260711 w 637083"/>
              <a:gd name="connsiteY2" fmla="*/ 26787 h 535008"/>
              <a:gd name="connsiteX3" fmla="*/ 572096 w 637083"/>
              <a:gd name="connsiteY3" fmla="*/ 369396 h 535008"/>
              <a:gd name="connsiteX4" fmla="*/ 637083 w 637083"/>
              <a:gd name="connsiteY4" fmla="*/ 452093 h 535008"/>
              <a:gd name="connsiteX5" fmla="*/ 627565 w 637083"/>
              <a:gd name="connsiteY5" fmla="*/ 455048 h 535008"/>
              <a:gd name="connsiteX6" fmla="*/ 532376 w 637083"/>
              <a:gd name="connsiteY6" fmla="*/ 506715 h 535008"/>
              <a:gd name="connsiteX7" fmla="*/ 498084 w 637083"/>
              <a:gd name="connsiteY7" fmla="*/ 535008 h 535008"/>
              <a:gd name="connsiteX8" fmla="*/ 448199 w 637083"/>
              <a:gd name="connsiteY8" fmla="*/ 471528 h 535008"/>
              <a:gd name="connsiteX9" fmla="*/ 147177 w 637083"/>
              <a:gd name="connsiteY9" fmla="*/ 140321 h 53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7083" h="535008">
                <a:moveTo>
                  <a:pt x="0" y="0"/>
                </a:moveTo>
                <a:lnTo>
                  <a:pt x="232616" y="0"/>
                </a:lnTo>
                <a:lnTo>
                  <a:pt x="260711" y="26787"/>
                </a:lnTo>
                <a:cubicBezTo>
                  <a:pt x="369845" y="135921"/>
                  <a:pt x="473774" y="250259"/>
                  <a:pt x="572096" y="369396"/>
                </a:cubicBezTo>
                <a:lnTo>
                  <a:pt x="637083" y="452093"/>
                </a:lnTo>
                <a:lnTo>
                  <a:pt x="627565" y="455048"/>
                </a:lnTo>
                <a:cubicBezTo>
                  <a:pt x="594043" y="469227"/>
                  <a:pt x="562188" y="486574"/>
                  <a:pt x="532376" y="506715"/>
                </a:cubicBezTo>
                <a:lnTo>
                  <a:pt x="498084" y="535008"/>
                </a:lnTo>
                <a:lnTo>
                  <a:pt x="448199" y="471528"/>
                </a:lnTo>
                <a:cubicBezTo>
                  <a:pt x="353150" y="356356"/>
                  <a:pt x="252679" y="245823"/>
                  <a:pt x="147177" y="140321"/>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67" name="Freeform 66"/>
          <p:cNvSpPr/>
          <p:nvPr/>
        </p:nvSpPr>
        <p:spPr>
          <a:xfrm>
            <a:off x="2349278" y="2531218"/>
            <a:ext cx="293946" cy="532272"/>
          </a:xfrm>
          <a:custGeom>
            <a:avLst/>
            <a:gdLst>
              <a:gd name="connsiteX0" fmla="*/ 135550 w 391928"/>
              <a:gd name="connsiteY0" fmla="*/ 0 h 709696"/>
              <a:gd name="connsiteX1" fmla="*/ 213310 w 391928"/>
              <a:gd name="connsiteY1" fmla="*/ 172002 h 709696"/>
              <a:gd name="connsiteX2" fmla="*/ 375545 w 391928"/>
              <a:gd name="connsiteY2" fmla="*/ 615260 h 709696"/>
              <a:gd name="connsiteX3" fmla="*/ 391928 w 391928"/>
              <a:gd name="connsiteY3" fmla="*/ 672955 h 709696"/>
              <a:gd name="connsiteX4" fmla="*/ 335492 w 391928"/>
              <a:gd name="connsiteY4" fmla="*/ 678644 h 709696"/>
              <a:gd name="connsiteX5" fmla="*/ 235461 w 391928"/>
              <a:gd name="connsiteY5" fmla="*/ 709696 h 709696"/>
              <a:gd name="connsiteX6" fmla="*/ 222202 w 391928"/>
              <a:gd name="connsiteY6" fmla="*/ 663006 h 709696"/>
              <a:gd name="connsiteX7" fmla="*/ 65367 w 391928"/>
              <a:gd name="connsiteY7" fmla="*/ 234500 h 709696"/>
              <a:gd name="connsiteX8" fmla="*/ 0 w 391928"/>
              <a:gd name="connsiteY8" fmla="*/ 89913 h 709696"/>
              <a:gd name="connsiteX9" fmla="*/ 77670 w 391928"/>
              <a:gd name="connsiteY9" fmla="*/ 47755 h 709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8" h="709696">
                <a:moveTo>
                  <a:pt x="135550" y="0"/>
                </a:moveTo>
                <a:lnTo>
                  <a:pt x="213310" y="172002"/>
                </a:lnTo>
                <a:cubicBezTo>
                  <a:pt x="274344" y="316302"/>
                  <a:pt x="328557" y="464190"/>
                  <a:pt x="375545" y="615260"/>
                </a:cubicBezTo>
                <a:lnTo>
                  <a:pt x="391928" y="672955"/>
                </a:lnTo>
                <a:lnTo>
                  <a:pt x="335492" y="678644"/>
                </a:lnTo>
                <a:lnTo>
                  <a:pt x="235461" y="709696"/>
                </a:lnTo>
                <a:lnTo>
                  <a:pt x="222202" y="663006"/>
                </a:lnTo>
                <a:cubicBezTo>
                  <a:pt x="176778" y="516963"/>
                  <a:pt x="124370" y="373998"/>
                  <a:pt x="65367" y="234500"/>
                </a:cubicBezTo>
                <a:lnTo>
                  <a:pt x="0" y="89913"/>
                </a:lnTo>
                <a:lnTo>
                  <a:pt x="77670" y="47755"/>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68" name="Freeform 67"/>
          <p:cNvSpPr/>
          <p:nvPr/>
        </p:nvSpPr>
        <p:spPr>
          <a:xfrm>
            <a:off x="2667251" y="3858494"/>
            <a:ext cx="126362" cy="420344"/>
          </a:xfrm>
          <a:custGeom>
            <a:avLst/>
            <a:gdLst>
              <a:gd name="connsiteX0" fmla="*/ 159774 w 168482"/>
              <a:gd name="connsiteY0" fmla="*/ 0 h 560459"/>
              <a:gd name="connsiteX1" fmla="*/ 162205 w 168482"/>
              <a:gd name="connsiteY1" fmla="*/ 31959 h 560459"/>
              <a:gd name="connsiteX2" fmla="*/ 168482 w 168482"/>
              <a:gd name="connsiteY2" fmla="*/ 280229 h 560459"/>
              <a:gd name="connsiteX3" fmla="*/ 162205 w 168482"/>
              <a:gd name="connsiteY3" fmla="*/ 528499 h 560459"/>
              <a:gd name="connsiteX4" fmla="*/ 159774 w 168482"/>
              <a:gd name="connsiteY4" fmla="*/ 560459 h 560459"/>
              <a:gd name="connsiteX5" fmla="*/ 137402 w 168482"/>
              <a:gd name="connsiteY5" fmla="*/ 553514 h 560459"/>
              <a:gd name="connsiteX6" fmla="*/ 24465 w 168482"/>
              <a:gd name="connsiteY6" fmla="*/ 542129 h 560459"/>
              <a:gd name="connsiteX7" fmla="*/ 0 w 168482"/>
              <a:gd name="connsiteY7" fmla="*/ 544595 h 560459"/>
              <a:gd name="connsiteX8" fmla="*/ 1853 w 168482"/>
              <a:gd name="connsiteY8" fmla="*/ 520237 h 560459"/>
              <a:gd name="connsiteX9" fmla="*/ 7921 w 168482"/>
              <a:gd name="connsiteY9" fmla="*/ 280229 h 560459"/>
              <a:gd name="connsiteX10" fmla="*/ 1853 w 168482"/>
              <a:gd name="connsiteY10" fmla="*/ 40222 h 560459"/>
              <a:gd name="connsiteX11" fmla="*/ 0 w 168482"/>
              <a:gd name="connsiteY11" fmla="*/ 15863 h 560459"/>
              <a:gd name="connsiteX12" fmla="*/ 24465 w 168482"/>
              <a:gd name="connsiteY12" fmla="*/ 18329 h 560459"/>
              <a:gd name="connsiteX13" fmla="*/ 137402 w 168482"/>
              <a:gd name="connsiteY13" fmla="*/ 6944 h 560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482" h="560459">
                <a:moveTo>
                  <a:pt x="159774" y="0"/>
                </a:moveTo>
                <a:lnTo>
                  <a:pt x="162205" y="31959"/>
                </a:lnTo>
                <a:cubicBezTo>
                  <a:pt x="166373" y="114190"/>
                  <a:pt x="168482" y="196963"/>
                  <a:pt x="168482" y="280229"/>
                </a:cubicBezTo>
                <a:cubicBezTo>
                  <a:pt x="168482" y="363495"/>
                  <a:pt x="166373" y="446269"/>
                  <a:pt x="162205" y="528499"/>
                </a:cubicBezTo>
                <a:lnTo>
                  <a:pt x="159774" y="560459"/>
                </a:lnTo>
                <a:lnTo>
                  <a:pt x="137402" y="553514"/>
                </a:lnTo>
                <a:cubicBezTo>
                  <a:pt x="100923" y="546049"/>
                  <a:pt x="63152" y="542129"/>
                  <a:pt x="24465" y="542129"/>
                </a:cubicBezTo>
                <a:lnTo>
                  <a:pt x="0" y="544595"/>
                </a:lnTo>
                <a:lnTo>
                  <a:pt x="1853" y="520237"/>
                </a:lnTo>
                <a:cubicBezTo>
                  <a:pt x="5882" y="440743"/>
                  <a:pt x="7921" y="360724"/>
                  <a:pt x="7921" y="280229"/>
                </a:cubicBezTo>
                <a:cubicBezTo>
                  <a:pt x="7921" y="199734"/>
                  <a:pt x="5882" y="119716"/>
                  <a:pt x="1853" y="40222"/>
                </a:cubicBezTo>
                <a:lnTo>
                  <a:pt x="0" y="15863"/>
                </a:lnTo>
                <a:lnTo>
                  <a:pt x="24465" y="18329"/>
                </a:lnTo>
                <a:cubicBezTo>
                  <a:pt x="63152" y="18329"/>
                  <a:pt x="100923" y="14409"/>
                  <a:pt x="137402" y="6944"/>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69" name="Freeform 68"/>
          <p:cNvSpPr/>
          <p:nvPr/>
        </p:nvSpPr>
        <p:spPr>
          <a:xfrm>
            <a:off x="2349283" y="5073841"/>
            <a:ext cx="293941" cy="531908"/>
          </a:xfrm>
          <a:custGeom>
            <a:avLst/>
            <a:gdLst>
              <a:gd name="connsiteX0" fmla="*/ 235454 w 391921"/>
              <a:gd name="connsiteY0" fmla="*/ 0 h 709210"/>
              <a:gd name="connsiteX1" fmla="*/ 335485 w 391921"/>
              <a:gd name="connsiteY1" fmla="*/ 31051 h 709210"/>
              <a:gd name="connsiteX2" fmla="*/ 391921 w 391921"/>
              <a:gd name="connsiteY2" fmla="*/ 36740 h 709210"/>
              <a:gd name="connsiteX3" fmla="*/ 375538 w 391921"/>
              <a:gd name="connsiteY3" fmla="*/ 94436 h 709210"/>
              <a:gd name="connsiteX4" fmla="*/ 166256 w 391921"/>
              <a:gd name="connsiteY4" fmla="*/ 645240 h 709210"/>
              <a:gd name="connsiteX5" fmla="*/ 134954 w 391921"/>
              <a:gd name="connsiteY5" fmla="*/ 709210 h 709210"/>
              <a:gd name="connsiteX6" fmla="*/ 77663 w 391921"/>
              <a:gd name="connsiteY6" fmla="*/ 661940 h 709210"/>
              <a:gd name="connsiteX7" fmla="*/ 0 w 391921"/>
              <a:gd name="connsiteY7" fmla="*/ 619786 h 709210"/>
              <a:gd name="connsiteX8" fmla="*/ 19878 w 391921"/>
              <a:gd name="connsiteY8" fmla="*/ 579163 h 709210"/>
              <a:gd name="connsiteX9" fmla="*/ 222195 w 391921"/>
              <a:gd name="connsiteY9" fmla="*/ 46690 h 70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1" h="709210">
                <a:moveTo>
                  <a:pt x="235454" y="0"/>
                </a:moveTo>
                <a:lnTo>
                  <a:pt x="335485" y="31051"/>
                </a:lnTo>
                <a:lnTo>
                  <a:pt x="391921" y="36740"/>
                </a:lnTo>
                <a:lnTo>
                  <a:pt x="375538" y="94436"/>
                </a:lnTo>
                <a:cubicBezTo>
                  <a:pt x="316803" y="283275"/>
                  <a:pt x="246779" y="467139"/>
                  <a:pt x="166256" y="645240"/>
                </a:cubicBezTo>
                <a:lnTo>
                  <a:pt x="134954" y="709210"/>
                </a:lnTo>
                <a:lnTo>
                  <a:pt x="77663" y="661940"/>
                </a:lnTo>
                <a:lnTo>
                  <a:pt x="0" y="619786"/>
                </a:lnTo>
                <a:lnTo>
                  <a:pt x="19878" y="579163"/>
                </a:lnTo>
                <a:cubicBezTo>
                  <a:pt x="97722" y="406989"/>
                  <a:pt x="165415" y="229244"/>
                  <a:pt x="222195" y="4669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70" name="Freeform 69"/>
          <p:cNvSpPr/>
          <p:nvPr/>
        </p:nvSpPr>
        <p:spPr>
          <a:xfrm flipH="1">
            <a:off x="9857537" y="1336418"/>
            <a:ext cx="477597" cy="401256"/>
          </a:xfrm>
          <a:custGeom>
            <a:avLst/>
            <a:gdLst>
              <a:gd name="connsiteX0" fmla="*/ 0 w 637083"/>
              <a:gd name="connsiteY0" fmla="*/ 0 h 535008"/>
              <a:gd name="connsiteX1" fmla="*/ 232616 w 637083"/>
              <a:gd name="connsiteY1" fmla="*/ 0 h 535008"/>
              <a:gd name="connsiteX2" fmla="*/ 260711 w 637083"/>
              <a:gd name="connsiteY2" fmla="*/ 26787 h 535008"/>
              <a:gd name="connsiteX3" fmla="*/ 572096 w 637083"/>
              <a:gd name="connsiteY3" fmla="*/ 369396 h 535008"/>
              <a:gd name="connsiteX4" fmla="*/ 637083 w 637083"/>
              <a:gd name="connsiteY4" fmla="*/ 452093 h 535008"/>
              <a:gd name="connsiteX5" fmla="*/ 627565 w 637083"/>
              <a:gd name="connsiteY5" fmla="*/ 455048 h 535008"/>
              <a:gd name="connsiteX6" fmla="*/ 532376 w 637083"/>
              <a:gd name="connsiteY6" fmla="*/ 506715 h 535008"/>
              <a:gd name="connsiteX7" fmla="*/ 498084 w 637083"/>
              <a:gd name="connsiteY7" fmla="*/ 535008 h 535008"/>
              <a:gd name="connsiteX8" fmla="*/ 448199 w 637083"/>
              <a:gd name="connsiteY8" fmla="*/ 471528 h 535008"/>
              <a:gd name="connsiteX9" fmla="*/ 147177 w 637083"/>
              <a:gd name="connsiteY9" fmla="*/ 140321 h 53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7083" h="535008">
                <a:moveTo>
                  <a:pt x="0" y="0"/>
                </a:moveTo>
                <a:lnTo>
                  <a:pt x="232616" y="0"/>
                </a:lnTo>
                <a:lnTo>
                  <a:pt x="260711" y="26787"/>
                </a:lnTo>
                <a:cubicBezTo>
                  <a:pt x="369845" y="135921"/>
                  <a:pt x="473774" y="250259"/>
                  <a:pt x="572096" y="369396"/>
                </a:cubicBezTo>
                <a:lnTo>
                  <a:pt x="637083" y="452093"/>
                </a:lnTo>
                <a:lnTo>
                  <a:pt x="627565" y="455048"/>
                </a:lnTo>
                <a:cubicBezTo>
                  <a:pt x="594043" y="469227"/>
                  <a:pt x="562188" y="486574"/>
                  <a:pt x="532376" y="506715"/>
                </a:cubicBezTo>
                <a:lnTo>
                  <a:pt x="498084" y="535008"/>
                </a:lnTo>
                <a:lnTo>
                  <a:pt x="448199" y="471528"/>
                </a:lnTo>
                <a:cubicBezTo>
                  <a:pt x="353150" y="356356"/>
                  <a:pt x="252679" y="245823"/>
                  <a:pt x="147177" y="140321"/>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71" name="Freeform 70"/>
          <p:cNvSpPr/>
          <p:nvPr/>
        </p:nvSpPr>
        <p:spPr>
          <a:xfrm flipH="1">
            <a:off x="9230682" y="2377658"/>
            <a:ext cx="293813" cy="532272"/>
          </a:xfrm>
          <a:custGeom>
            <a:avLst/>
            <a:gdLst>
              <a:gd name="connsiteX0" fmla="*/ 135550 w 391928"/>
              <a:gd name="connsiteY0" fmla="*/ 0 h 709696"/>
              <a:gd name="connsiteX1" fmla="*/ 213310 w 391928"/>
              <a:gd name="connsiteY1" fmla="*/ 172002 h 709696"/>
              <a:gd name="connsiteX2" fmla="*/ 375545 w 391928"/>
              <a:gd name="connsiteY2" fmla="*/ 615260 h 709696"/>
              <a:gd name="connsiteX3" fmla="*/ 391928 w 391928"/>
              <a:gd name="connsiteY3" fmla="*/ 672955 h 709696"/>
              <a:gd name="connsiteX4" fmla="*/ 335492 w 391928"/>
              <a:gd name="connsiteY4" fmla="*/ 678644 h 709696"/>
              <a:gd name="connsiteX5" fmla="*/ 235461 w 391928"/>
              <a:gd name="connsiteY5" fmla="*/ 709696 h 709696"/>
              <a:gd name="connsiteX6" fmla="*/ 222202 w 391928"/>
              <a:gd name="connsiteY6" fmla="*/ 663006 h 709696"/>
              <a:gd name="connsiteX7" fmla="*/ 65367 w 391928"/>
              <a:gd name="connsiteY7" fmla="*/ 234500 h 709696"/>
              <a:gd name="connsiteX8" fmla="*/ 0 w 391928"/>
              <a:gd name="connsiteY8" fmla="*/ 89913 h 709696"/>
              <a:gd name="connsiteX9" fmla="*/ 77670 w 391928"/>
              <a:gd name="connsiteY9" fmla="*/ 47755 h 709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8" h="709696">
                <a:moveTo>
                  <a:pt x="135550" y="0"/>
                </a:moveTo>
                <a:lnTo>
                  <a:pt x="213310" y="172002"/>
                </a:lnTo>
                <a:cubicBezTo>
                  <a:pt x="274344" y="316302"/>
                  <a:pt x="328557" y="464190"/>
                  <a:pt x="375545" y="615260"/>
                </a:cubicBezTo>
                <a:lnTo>
                  <a:pt x="391928" y="672955"/>
                </a:lnTo>
                <a:lnTo>
                  <a:pt x="335492" y="678644"/>
                </a:lnTo>
                <a:lnTo>
                  <a:pt x="235461" y="709696"/>
                </a:lnTo>
                <a:lnTo>
                  <a:pt x="222202" y="663006"/>
                </a:lnTo>
                <a:cubicBezTo>
                  <a:pt x="176778" y="516963"/>
                  <a:pt x="124370" y="373998"/>
                  <a:pt x="65367" y="234500"/>
                </a:cubicBezTo>
                <a:lnTo>
                  <a:pt x="0" y="89913"/>
                </a:lnTo>
                <a:lnTo>
                  <a:pt x="77670" y="47755"/>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72" name="Freeform 71"/>
          <p:cNvSpPr/>
          <p:nvPr/>
        </p:nvSpPr>
        <p:spPr>
          <a:xfrm flipH="1">
            <a:off x="9080361" y="3704934"/>
            <a:ext cx="126305" cy="420344"/>
          </a:xfrm>
          <a:custGeom>
            <a:avLst/>
            <a:gdLst>
              <a:gd name="connsiteX0" fmla="*/ 159774 w 168482"/>
              <a:gd name="connsiteY0" fmla="*/ 0 h 560459"/>
              <a:gd name="connsiteX1" fmla="*/ 162205 w 168482"/>
              <a:gd name="connsiteY1" fmla="*/ 31959 h 560459"/>
              <a:gd name="connsiteX2" fmla="*/ 168482 w 168482"/>
              <a:gd name="connsiteY2" fmla="*/ 280229 h 560459"/>
              <a:gd name="connsiteX3" fmla="*/ 162205 w 168482"/>
              <a:gd name="connsiteY3" fmla="*/ 528499 h 560459"/>
              <a:gd name="connsiteX4" fmla="*/ 159774 w 168482"/>
              <a:gd name="connsiteY4" fmla="*/ 560459 h 560459"/>
              <a:gd name="connsiteX5" fmla="*/ 137402 w 168482"/>
              <a:gd name="connsiteY5" fmla="*/ 553514 h 560459"/>
              <a:gd name="connsiteX6" fmla="*/ 24465 w 168482"/>
              <a:gd name="connsiteY6" fmla="*/ 542129 h 560459"/>
              <a:gd name="connsiteX7" fmla="*/ 0 w 168482"/>
              <a:gd name="connsiteY7" fmla="*/ 544595 h 560459"/>
              <a:gd name="connsiteX8" fmla="*/ 1853 w 168482"/>
              <a:gd name="connsiteY8" fmla="*/ 520237 h 560459"/>
              <a:gd name="connsiteX9" fmla="*/ 7921 w 168482"/>
              <a:gd name="connsiteY9" fmla="*/ 280229 h 560459"/>
              <a:gd name="connsiteX10" fmla="*/ 1853 w 168482"/>
              <a:gd name="connsiteY10" fmla="*/ 40222 h 560459"/>
              <a:gd name="connsiteX11" fmla="*/ 0 w 168482"/>
              <a:gd name="connsiteY11" fmla="*/ 15863 h 560459"/>
              <a:gd name="connsiteX12" fmla="*/ 24465 w 168482"/>
              <a:gd name="connsiteY12" fmla="*/ 18329 h 560459"/>
              <a:gd name="connsiteX13" fmla="*/ 137402 w 168482"/>
              <a:gd name="connsiteY13" fmla="*/ 6944 h 560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482" h="560459">
                <a:moveTo>
                  <a:pt x="159774" y="0"/>
                </a:moveTo>
                <a:lnTo>
                  <a:pt x="162205" y="31959"/>
                </a:lnTo>
                <a:cubicBezTo>
                  <a:pt x="166373" y="114190"/>
                  <a:pt x="168482" y="196963"/>
                  <a:pt x="168482" y="280229"/>
                </a:cubicBezTo>
                <a:cubicBezTo>
                  <a:pt x="168482" y="363495"/>
                  <a:pt x="166373" y="446269"/>
                  <a:pt x="162205" y="528499"/>
                </a:cubicBezTo>
                <a:lnTo>
                  <a:pt x="159774" y="560459"/>
                </a:lnTo>
                <a:lnTo>
                  <a:pt x="137402" y="553514"/>
                </a:lnTo>
                <a:cubicBezTo>
                  <a:pt x="100923" y="546049"/>
                  <a:pt x="63152" y="542129"/>
                  <a:pt x="24465" y="542129"/>
                </a:cubicBezTo>
                <a:lnTo>
                  <a:pt x="0" y="544595"/>
                </a:lnTo>
                <a:lnTo>
                  <a:pt x="1853" y="520237"/>
                </a:lnTo>
                <a:cubicBezTo>
                  <a:pt x="5882" y="440743"/>
                  <a:pt x="7921" y="360724"/>
                  <a:pt x="7921" y="280229"/>
                </a:cubicBezTo>
                <a:cubicBezTo>
                  <a:pt x="7921" y="199734"/>
                  <a:pt x="5882" y="119716"/>
                  <a:pt x="1853" y="40222"/>
                </a:cubicBezTo>
                <a:lnTo>
                  <a:pt x="0" y="15863"/>
                </a:lnTo>
                <a:lnTo>
                  <a:pt x="24465" y="18329"/>
                </a:lnTo>
                <a:cubicBezTo>
                  <a:pt x="63152" y="18329"/>
                  <a:pt x="100923" y="14409"/>
                  <a:pt x="137402" y="6944"/>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73" name="Oval 72"/>
          <p:cNvSpPr/>
          <p:nvPr/>
        </p:nvSpPr>
        <p:spPr>
          <a:xfrm>
            <a:off x="1659486" y="1705467"/>
            <a:ext cx="1026114" cy="102611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4" name="Oval 73"/>
          <p:cNvSpPr/>
          <p:nvPr/>
        </p:nvSpPr>
        <p:spPr>
          <a:xfrm>
            <a:off x="2172543" y="2938894"/>
            <a:ext cx="1026114" cy="102611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5" name="Oval 74"/>
          <p:cNvSpPr/>
          <p:nvPr/>
        </p:nvSpPr>
        <p:spPr>
          <a:xfrm>
            <a:off x="2172543" y="4172322"/>
            <a:ext cx="1026114" cy="10261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76" name="Group 75"/>
          <p:cNvGrpSpPr/>
          <p:nvPr/>
        </p:nvGrpSpPr>
        <p:grpSpPr>
          <a:xfrm>
            <a:off x="2771914" y="1596421"/>
            <a:ext cx="2246396" cy="1107996"/>
            <a:chOff x="4655840" y="219323"/>
            <a:chExt cx="2995195" cy="1477328"/>
          </a:xfrm>
        </p:grpSpPr>
        <p:sp>
          <p:nvSpPr>
            <p:cNvPr id="77" name="TextBox 76"/>
            <p:cNvSpPr txBox="1"/>
            <p:nvPr/>
          </p:nvSpPr>
          <p:spPr>
            <a:xfrm>
              <a:off x="4655840" y="219323"/>
              <a:ext cx="1915483" cy="697627"/>
            </a:xfrm>
            <a:prstGeom prst="rect">
              <a:avLst/>
            </a:prstGeom>
            <a:noFill/>
          </p:spPr>
          <p:txBody>
            <a:bodyPr wrap="none" rtlCol="0">
              <a:spAutoFit/>
            </a:bodyPr>
            <a:lstStyle/>
            <a:p>
              <a:pPr algn="l" rtl="0"/>
              <a:r>
                <a:rPr lang="en-US" sz="1400" b="1" cap="all" dirty="0" smtClean="0">
                  <a:solidFill>
                    <a:schemeClr val="accent6"/>
                  </a:solidFill>
                </a:rPr>
                <a:t>1 </a:t>
              </a:r>
              <a:r>
                <a:rPr lang="en-US" sz="1400" b="1" cap="all" dirty="0">
                  <a:solidFill>
                    <a:schemeClr val="accent6"/>
                  </a:solidFill>
                </a:rPr>
                <a:t>-Type of shift</a:t>
              </a:r>
            </a:p>
            <a:p>
              <a:pPr algn="l" rtl="0"/>
              <a:endParaRPr lang="en-US" sz="1400" b="1" cap="all" dirty="0">
                <a:solidFill>
                  <a:schemeClr val="accent6"/>
                </a:solidFill>
              </a:endParaRPr>
            </a:p>
          </p:txBody>
        </p:sp>
        <p:sp>
          <p:nvSpPr>
            <p:cNvPr id="78" name="TextBox 77"/>
            <p:cNvSpPr txBox="1"/>
            <p:nvPr/>
          </p:nvSpPr>
          <p:spPr>
            <a:xfrm>
              <a:off x="4655840" y="588655"/>
              <a:ext cx="2995195" cy="1107996"/>
            </a:xfrm>
            <a:prstGeom prst="rect">
              <a:avLst/>
            </a:prstGeom>
            <a:noFill/>
          </p:spPr>
          <p:txBody>
            <a:bodyPr wrap="square" rtlCol="0">
              <a:spAutoFit/>
            </a:bodyPr>
            <a:lstStyle/>
            <a:p>
              <a:pPr algn="just" rtl="0"/>
              <a:r>
                <a:rPr lang="en-US" sz="1200" b="1" u="sng" dirty="0" smtClean="0">
                  <a:solidFill>
                    <a:schemeClr val="dk1"/>
                  </a:solidFill>
                </a:rPr>
                <a:t>Evening shift workers </a:t>
              </a:r>
              <a:r>
                <a:rPr lang="en-US" sz="1200" b="1" dirty="0" smtClean="0">
                  <a:solidFill>
                    <a:schemeClr val="dk1"/>
                  </a:solidFill>
                </a:rPr>
                <a:t>suffered </a:t>
              </a:r>
              <a:r>
                <a:rPr lang="en-US" sz="1200" b="1" dirty="0">
                  <a:solidFill>
                    <a:schemeClr val="dk1"/>
                  </a:solidFill>
                </a:rPr>
                <a:t>from  sleep problems more than </a:t>
              </a:r>
              <a:r>
                <a:rPr lang="en-US" sz="1200" b="1" dirty="0" smtClean="0">
                  <a:solidFill>
                    <a:schemeClr val="dk1"/>
                  </a:solidFill>
                </a:rPr>
                <a:t>rotating shift workers.</a:t>
              </a:r>
              <a:endParaRPr lang="en-US" sz="1200" b="1" dirty="0">
                <a:solidFill>
                  <a:schemeClr val="dk1"/>
                </a:solidFill>
              </a:endParaRPr>
            </a:p>
            <a:p>
              <a:pPr algn="just" rtl="0"/>
              <a:endParaRPr lang="en-US" sz="1200" b="1" dirty="0"/>
            </a:p>
          </p:txBody>
        </p:sp>
      </p:grpSp>
      <p:grpSp>
        <p:nvGrpSpPr>
          <p:cNvPr id="79" name="Group 78"/>
          <p:cNvGrpSpPr/>
          <p:nvPr/>
        </p:nvGrpSpPr>
        <p:grpSpPr>
          <a:xfrm>
            <a:off x="7078799" y="1470025"/>
            <a:ext cx="2300402" cy="923330"/>
            <a:chOff x="4655840" y="219323"/>
            <a:chExt cx="3067203" cy="1231107"/>
          </a:xfrm>
        </p:grpSpPr>
        <p:sp>
          <p:nvSpPr>
            <p:cNvPr id="80" name="TextBox 79"/>
            <p:cNvSpPr txBox="1"/>
            <p:nvPr/>
          </p:nvSpPr>
          <p:spPr>
            <a:xfrm>
              <a:off x="4655840" y="219323"/>
              <a:ext cx="1537174" cy="410369"/>
            </a:xfrm>
            <a:prstGeom prst="rect">
              <a:avLst/>
            </a:prstGeom>
            <a:noFill/>
          </p:spPr>
          <p:txBody>
            <a:bodyPr wrap="none" rtlCol="0">
              <a:spAutoFit/>
            </a:bodyPr>
            <a:lstStyle/>
            <a:p>
              <a:pPr algn="l" rtl="0">
                <a:defRPr/>
              </a:pPr>
              <a:r>
                <a:rPr lang="en-US" sz="1400" b="1" cap="all" dirty="0" smtClean="0">
                  <a:solidFill>
                    <a:schemeClr val="accent1">
                      <a:lumMod val="50000"/>
                    </a:schemeClr>
                  </a:solidFill>
                </a:rPr>
                <a:t>2 </a:t>
              </a:r>
              <a:r>
                <a:rPr lang="en-US" sz="1400" b="1" cap="all" dirty="0">
                  <a:solidFill>
                    <a:schemeClr val="accent1">
                      <a:lumMod val="50000"/>
                    </a:schemeClr>
                  </a:solidFill>
                </a:rPr>
                <a:t>- SMOKING</a:t>
              </a:r>
            </a:p>
          </p:txBody>
        </p:sp>
        <p:sp>
          <p:nvSpPr>
            <p:cNvPr id="81" name="TextBox 80"/>
            <p:cNvSpPr txBox="1"/>
            <p:nvPr/>
          </p:nvSpPr>
          <p:spPr>
            <a:xfrm>
              <a:off x="4655840" y="588655"/>
              <a:ext cx="3067203" cy="861775"/>
            </a:xfrm>
            <a:prstGeom prst="rect">
              <a:avLst/>
            </a:prstGeom>
            <a:noFill/>
          </p:spPr>
          <p:txBody>
            <a:bodyPr wrap="square" rtlCol="0">
              <a:spAutoFit/>
            </a:bodyPr>
            <a:lstStyle/>
            <a:p>
              <a:pPr algn="l" rtl="0"/>
              <a:r>
                <a:rPr lang="en-US" sz="1200" b="1" u="sng" dirty="0">
                  <a:solidFill>
                    <a:schemeClr val="dk1"/>
                  </a:solidFill>
                </a:rPr>
                <a:t>Smokers</a:t>
              </a:r>
              <a:r>
                <a:rPr lang="en-US" sz="1200" b="1" dirty="0">
                  <a:solidFill>
                    <a:schemeClr val="dk1"/>
                  </a:solidFill>
                </a:rPr>
                <a:t> </a:t>
              </a:r>
              <a:r>
                <a:rPr lang="en-US" sz="1200" b="1" dirty="0" smtClean="0">
                  <a:solidFill>
                    <a:schemeClr val="dk1"/>
                  </a:solidFill>
                </a:rPr>
                <a:t>suffering </a:t>
              </a:r>
              <a:r>
                <a:rPr lang="en-US" sz="1200" b="1" dirty="0">
                  <a:solidFill>
                    <a:schemeClr val="dk1"/>
                  </a:solidFill>
                </a:rPr>
                <a:t>from sleep problems more than Non-Smokers</a:t>
              </a:r>
              <a:r>
                <a:rPr lang="en-US" sz="1200" b="1" dirty="0" smtClean="0">
                  <a:solidFill>
                    <a:schemeClr val="dk1"/>
                  </a:solidFill>
                </a:rPr>
                <a:t>.</a:t>
              </a:r>
              <a:endParaRPr lang="en-US" sz="1200" b="1" dirty="0">
                <a:solidFill>
                  <a:schemeClr val="dk1"/>
                </a:solidFill>
                <a:latin typeface="Times New Roman" panose="02020603050405020304" pitchFamily="18" charset="0"/>
                <a:ea typeface="Times New Roman" panose="02020603050405020304" pitchFamily="18" charset="0"/>
              </a:endParaRPr>
            </a:p>
          </p:txBody>
        </p:sp>
      </p:grpSp>
      <p:grpSp>
        <p:nvGrpSpPr>
          <p:cNvPr id="82" name="Group 81"/>
          <p:cNvGrpSpPr/>
          <p:nvPr/>
        </p:nvGrpSpPr>
        <p:grpSpPr>
          <a:xfrm>
            <a:off x="3262642" y="2855254"/>
            <a:ext cx="2300402" cy="1107996"/>
            <a:chOff x="4655840" y="219323"/>
            <a:chExt cx="3067203" cy="1477328"/>
          </a:xfrm>
        </p:grpSpPr>
        <p:sp>
          <p:nvSpPr>
            <p:cNvPr id="83" name="TextBox 82"/>
            <p:cNvSpPr txBox="1"/>
            <p:nvPr/>
          </p:nvSpPr>
          <p:spPr>
            <a:xfrm>
              <a:off x="4655840" y="219323"/>
              <a:ext cx="2092710" cy="410369"/>
            </a:xfrm>
            <a:prstGeom prst="rect">
              <a:avLst/>
            </a:prstGeom>
            <a:noFill/>
          </p:spPr>
          <p:txBody>
            <a:bodyPr wrap="none" rtlCol="0">
              <a:spAutoFit/>
            </a:bodyPr>
            <a:lstStyle/>
            <a:p>
              <a:pPr algn="l" rtl="0">
                <a:defRPr/>
              </a:pPr>
              <a:r>
                <a:rPr lang="en-US" sz="1400" b="1" cap="all" dirty="0" smtClean="0">
                  <a:solidFill>
                    <a:schemeClr val="accent5"/>
                  </a:solidFill>
                </a:rPr>
                <a:t>3 </a:t>
              </a:r>
              <a:r>
                <a:rPr lang="en-US" sz="1400" b="1" cap="all" dirty="0">
                  <a:solidFill>
                    <a:schemeClr val="accent5"/>
                  </a:solidFill>
                </a:rPr>
                <a:t>- Hypertension</a:t>
              </a:r>
            </a:p>
          </p:txBody>
        </p:sp>
        <p:sp>
          <p:nvSpPr>
            <p:cNvPr id="84" name="TextBox 83"/>
            <p:cNvSpPr txBox="1"/>
            <p:nvPr/>
          </p:nvSpPr>
          <p:spPr>
            <a:xfrm>
              <a:off x="4655840" y="588655"/>
              <a:ext cx="3067203" cy="1107996"/>
            </a:xfrm>
            <a:prstGeom prst="rect">
              <a:avLst/>
            </a:prstGeom>
            <a:noFill/>
          </p:spPr>
          <p:txBody>
            <a:bodyPr wrap="square" rtlCol="0">
              <a:spAutoFit/>
            </a:bodyPr>
            <a:lstStyle/>
            <a:p>
              <a:pPr algn="l" rtl="0">
                <a:defRPr/>
              </a:pPr>
              <a:r>
                <a:rPr lang="en-US" sz="1200" b="1" dirty="0" smtClean="0">
                  <a:solidFill>
                    <a:schemeClr val="dk1"/>
                  </a:solidFill>
                </a:rPr>
                <a:t>Officers suffering </a:t>
              </a:r>
              <a:r>
                <a:rPr lang="en-US" sz="1200" b="1" dirty="0">
                  <a:solidFill>
                    <a:schemeClr val="dk1"/>
                  </a:solidFill>
                </a:rPr>
                <a:t>from </a:t>
              </a:r>
              <a:r>
                <a:rPr lang="en-US" sz="1200" b="1" u="sng" dirty="0">
                  <a:solidFill>
                    <a:schemeClr val="dk1"/>
                  </a:solidFill>
                </a:rPr>
                <a:t>hypertension either after or before shiftwork</a:t>
              </a:r>
              <a:r>
                <a:rPr lang="en-US" sz="1200" b="1" dirty="0">
                  <a:solidFill>
                    <a:schemeClr val="dk1"/>
                  </a:solidFill>
                </a:rPr>
                <a:t> have a higher rate of sleep </a:t>
              </a:r>
              <a:r>
                <a:rPr lang="en-US" sz="1200" b="1" dirty="0" smtClean="0">
                  <a:solidFill>
                    <a:schemeClr val="dk1"/>
                  </a:solidFill>
                </a:rPr>
                <a:t>problems.</a:t>
              </a:r>
              <a:endParaRPr lang="en-US" sz="1200" b="1" dirty="0">
                <a:solidFill>
                  <a:schemeClr val="dk1"/>
                </a:solidFill>
              </a:endParaRPr>
            </a:p>
          </p:txBody>
        </p:sp>
      </p:grpSp>
      <p:grpSp>
        <p:nvGrpSpPr>
          <p:cNvPr id="85" name="Group 84"/>
          <p:cNvGrpSpPr/>
          <p:nvPr/>
        </p:nvGrpSpPr>
        <p:grpSpPr>
          <a:xfrm>
            <a:off x="6579493" y="2765697"/>
            <a:ext cx="2246396" cy="1246495"/>
            <a:chOff x="4655840" y="219323"/>
            <a:chExt cx="2995195" cy="1661994"/>
          </a:xfrm>
        </p:grpSpPr>
        <p:sp>
          <p:nvSpPr>
            <p:cNvPr id="86" name="TextBox 85"/>
            <p:cNvSpPr txBox="1"/>
            <p:nvPr/>
          </p:nvSpPr>
          <p:spPr>
            <a:xfrm>
              <a:off x="4655840" y="219323"/>
              <a:ext cx="2358252" cy="410369"/>
            </a:xfrm>
            <a:prstGeom prst="rect">
              <a:avLst/>
            </a:prstGeom>
            <a:noFill/>
          </p:spPr>
          <p:txBody>
            <a:bodyPr wrap="none" rtlCol="0">
              <a:spAutoFit/>
            </a:bodyPr>
            <a:lstStyle/>
            <a:p>
              <a:pPr algn="l" rtl="0"/>
              <a:r>
                <a:rPr lang="en-US" sz="1400" b="1" cap="all" dirty="0" smtClean="0">
                  <a:solidFill>
                    <a:schemeClr val="accent2">
                      <a:lumMod val="75000"/>
                    </a:schemeClr>
                  </a:solidFill>
                </a:rPr>
                <a:t>4 </a:t>
              </a:r>
              <a:r>
                <a:rPr lang="en-US" sz="1400" b="1" cap="all" dirty="0">
                  <a:solidFill>
                    <a:schemeClr val="accent2">
                      <a:lumMod val="75000"/>
                    </a:schemeClr>
                  </a:solidFill>
                </a:rPr>
                <a:t>- Stomach Ulcers</a:t>
              </a:r>
            </a:p>
          </p:txBody>
        </p:sp>
        <p:sp>
          <p:nvSpPr>
            <p:cNvPr id="87" name="TextBox 86"/>
            <p:cNvSpPr txBox="1"/>
            <p:nvPr/>
          </p:nvSpPr>
          <p:spPr>
            <a:xfrm>
              <a:off x="4655840" y="588655"/>
              <a:ext cx="2995195" cy="1292662"/>
            </a:xfrm>
            <a:prstGeom prst="rect">
              <a:avLst/>
            </a:prstGeom>
            <a:noFill/>
          </p:spPr>
          <p:txBody>
            <a:bodyPr wrap="square" rtlCol="0">
              <a:spAutoFit/>
            </a:bodyPr>
            <a:lstStyle/>
            <a:p>
              <a:pPr algn="l" rtl="0">
                <a:defRPr/>
              </a:pPr>
              <a:r>
                <a:rPr lang="en-US" sz="1200" b="1" dirty="0" smtClean="0">
                  <a:solidFill>
                    <a:schemeClr val="dk1"/>
                  </a:solidFill>
                </a:rPr>
                <a:t>Officers </a:t>
              </a:r>
              <a:r>
                <a:rPr lang="en-US" sz="1200" b="1" dirty="0">
                  <a:solidFill>
                    <a:schemeClr val="dk1"/>
                  </a:solidFill>
                </a:rPr>
                <a:t>suffering from </a:t>
              </a:r>
              <a:r>
                <a:rPr lang="en-US" sz="1200" b="1" u="sng" dirty="0" smtClean="0">
                  <a:solidFill>
                    <a:schemeClr val="dk1"/>
                  </a:solidFill>
                </a:rPr>
                <a:t>Ulcers </a:t>
              </a:r>
              <a:r>
                <a:rPr lang="en-US" sz="1200" b="1" u="sng" dirty="0">
                  <a:solidFill>
                    <a:schemeClr val="dk1"/>
                  </a:solidFill>
                </a:rPr>
                <a:t>weather before or after shiftwork</a:t>
              </a:r>
              <a:r>
                <a:rPr lang="en-US" sz="1200" b="1" dirty="0">
                  <a:solidFill>
                    <a:schemeClr val="dk1"/>
                  </a:solidFill>
                </a:rPr>
                <a:t> have the highest risk of experiencing sleep </a:t>
              </a:r>
              <a:r>
                <a:rPr lang="en-US" sz="1200" b="1" dirty="0" smtClean="0">
                  <a:solidFill>
                    <a:schemeClr val="dk1"/>
                  </a:solidFill>
                </a:rPr>
                <a:t>problems</a:t>
              </a:r>
              <a:endParaRPr lang="en-US" sz="1200" b="1" dirty="0">
                <a:solidFill>
                  <a:schemeClr val="dk1"/>
                </a:solidFill>
              </a:endParaRPr>
            </a:p>
            <a:p>
              <a:pPr algn="l" rtl="0">
                <a:defRPr/>
              </a:pPr>
              <a:endParaRPr lang="en-US" sz="900" dirty="0">
                <a:solidFill>
                  <a:schemeClr val="dk1"/>
                </a:solidFill>
              </a:endParaRPr>
            </a:p>
          </p:txBody>
        </p:sp>
      </p:grpSp>
      <p:sp>
        <p:nvSpPr>
          <p:cNvPr id="88" name="Oval 87"/>
          <p:cNvSpPr/>
          <p:nvPr/>
        </p:nvSpPr>
        <p:spPr>
          <a:xfrm flipH="1">
            <a:off x="9188326" y="1551907"/>
            <a:ext cx="1025651" cy="102611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9" name="Oval 88"/>
          <p:cNvSpPr/>
          <p:nvPr/>
        </p:nvSpPr>
        <p:spPr>
          <a:xfrm flipH="1">
            <a:off x="8675500" y="2785334"/>
            <a:ext cx="1025651" cy="1026114"/>
          </a:xfrm>
          <a:prstGeom prst="ellipse">
            <a:avLst/>
          </a:prstGeom>
          <a:solidFill>
            <a:schemeClr val="accent2">
              <a:lumMod val="7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90" name="Group 89"/>
          <p:cNvGrpSpPr/>
          <p:nvPr/>
        </p:nvGrpSpPr>
        <p:grpSpPr>
          <a:xfrm>
            <a:off x="3298874" y="4241408"/>
            <a:ext cx="2246396" cy="1431161"/>
            <a:chOff x="4655840" y="219323"/>
            <a:chExt cx="2995195" cy="1908215"/>
          </a:xfrm>
        </p:grpSpPr>
        <p:sp>
          <p:nvSpPr>
            <p:cNvPr id="91" name="TextBox 90"/>
            <p:cNvSpPr txBox="1"/>
            <p:nvPr/>
          </p:nvSpPr>
          <p:spPr>
            <a:xfrm>
              <a:off x="4655840" y="219323"/>
              <a:ext cx="1507079" cy="410369"/>
            </a:xfrm>
            <a:prstGeom prst="rect">
              <a:avLst/>
            </a:prstGeom>
            <a:noFill/>
          </p:spPr>
          <p:txBody>
            <a:bodyPr wrap="none" rtlCol="0">
              <a:spAutoFit/>
            </a:bodyPr>
            <a:lstStyle/>
            <a:p>
              <a:pPr algn="l" rtl="0">
                <a:defRPr/>
              </a:pPr>
              <a:r>
                <a:rPr lang="en-US" sz="1400" b="1" cap="all" dirty="0" smtClean="0">
                  <a:solidFill>
                    <a:schemeClr val="accent4"/>
                  </a:solidFill>
                </a:rPr>
                <a:t>5 </a:t>
              </a:r>
              <a:r>
                <a:rPr lang="en-US" sz="1400" b="1" cap="all" dirty="0">
                  <a:solidFill>
                    <a:schemeClr val="accent4"/>
                  </a:solidFill>
                </a:rPr>
                <a:t>- Diabetes</a:t>
              </a:r>
            </a:p>
          </p:txBody>
        </p:sp>
        <p:sp>
          <p:nvSpPr>
            <p:cNvPr id="92" name="TextBox 91"/>
            <p:cNvSpPr txBox="1"/>
            <p:nvPr/>
          </p:nvSpPr>
          <p:spPr>
            <a:xfrm>
              <a:off x="4655840" y="588655"/>
              <a:ext cx="2995195" cy="1538883"/>
            </a:xfrm>
            <a:prstGeom prst="rect">
              <a:avLst/>
            </a:prstGeom>
            <a:noFill/>
          </p:spPr>
          <p:txBody>
            <a:bodyPr wrap="square" rtlCol="0">
              <a:spAutoFit/>
            </a:bodyPr>
            <a:lstStyle/>
            <a:p>
              <a:pPr algn="l" rtl="0"/>
              <a:r>
                <a:rPr lang="en-US" sz="1200" b="1" dirty="0" smtClean="0">
                  <a:solidFill>
                    <a:schemeClr val="dk1"/>
                  </a:solidFill>
                </a:rPr>
                <a:t>Officers </a:t>
              </a:r>
              <a:r>
                <a:rPr lang="en-US" sz="1200" b="1" dirty="0">
                  <a:solidFill>
                    <a:schemeClr val="dk1"/>
                  </a:solidFill>
                </a:rPr>
                <a:t>who suffer from </a:t>
              </a:r>
              <a:r>
                <a:rPr lang="en-US" sz="1200" b="1" u="sng" dirty="0">
                  <a:solidFill>
                    <a:schemeClr val="dk1"/>
                  </a:solidFill>
                </a:rPr>
                <a:t>diabetes before or after working in shifts</a:t>
              </a:r>
              <a:r>
                <a:rPr lang="en-US" sz="1200" b="1" dirty="0">
                  <a:solidFill>
                    <a:schemeClr val="dk1"/>
                  </a:solidFill>
                </a:rPr>
                <a:t> have a higher chance of experiencing sleep problems and insomnia</a:t>
              </a:r>
            </a:p>
            <a:p>
              <a:pPr algn="just" rtl="0"/>
              <a:endParaRPr lang="en-US" sz="900" dirty="0"/>
            </a:p>
          </p:txBody>
        </p:sp>
      </p:grpSp>
      <p:sp>
        <p:nvSpPr>
          <p:cNvPr id="93" name="Oval 92"/>
          <p:cNvSpPr/>
          <p:nvPr/>
        </p:nvSpPr>
        <p:spPr>
          <a:xfrm>
            <a:off x="1788087" y="1834069"/>
            <a:ext cx="768911" cy="768911"/>
          </a:xfrm>
          <a:prstGeom prst="ellipse">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4" name="Oval 93"/>
          <p:cNvSpPr/>
          <p:nvPr/>
        </p:nvSpPr>
        <p:spPr>
          <a:xfrm>
            <a:off x="2301145" y="3071732"/>
            <a:ext cx="768911" cy="768911"/>
          </a:xfrm>
          <a:prstGeom prst="ellipse">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5" name="Oval 94"/>
          <p:cNvSpPr/>
          <p:nvPr/>
        </p:nvSpPr>
        <p:spPr>
          <a:xfrm>
            <a:off x="2301145" y="4296689"/>
            <a:ext cx="768911" cy="768911"/>
          </a:xfrm>
          <a:prstGeom prst="ellipse">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6" name="Oval 95"/>
          <p:cNvSpPr/>
          <p:nvPr/>
        </p:nvSpPr>
        <p:spPr>
          <a:xfrm>
            <a:off x="8803869" y="2912157"/>
            <a:ext cx="768911" cy="768911"/>
          </a:xfrm>
          <a:prstGeom prst="ellipse">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7" name="Oval 96"/>
          <p:cNvSpPr/>
          <p:nvPr/>
        </p:nvSpPr>
        <p:spPr>
          <a:xfrm>
            <a:off x="9313569" y="1680509"/>
            <a:ext cx="768911" cy="768911"/>
          </a:xfrm>
          <a:prstGeom prst="ellipse">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8" name="مستطيل 1"/>
          <p:cNvSpPr/>
          <p:nvPr/>
        </p:nvSpPr>
        <p:spPr>
          <a:xfrm>
            <a:off x="0" y="297972"/>
            <a:ext cx="12191999" cy="707886"/>
          </a:xfrm>
          <a:prstGeom prst="rect">
            <a:avLst/>
          </a:prstGeom>
        </p:spPr>
        <p:txBody>
          <a:bodyPr wrap="square">
            <a:spAutoFit/>
          </a:bodyPr>
          <a:lstStyle/>
          <a:p>
            <a:pPr algn="ctr"/>
            <a:r>
              <a:rPr lang="en-US" sz="4000" b="1" dirty="0" smtClean="0">
                <a:solidFill>
                  <a:schemeClr val="bg1"/>
                </a:solidFill>
              </a:rPr>
              <a:t>Effects of demographic variables on hypothesis 1</a:t>
            </a:r>
            <a:endParaRPr lang="ar-JO" sz="4000" dirty="0">
              <a:solidFill>
                <a:schemeClr val="bg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Shape 2716"/>
          <p:cNvSpPr/>
          <p:nvPr/>
        </p:nvSpPr>
        <p:spPr>
          <a:xfrm>
            <a:off x="147066" y="1617592"/>
            <a:ext cx="2948997"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47" name="Shape 2722"/>
          <p:cNvSpPr/>
          <p:nvPr/>
        </p:nvSpPr>
        <p:spPr>
          <a:xfrm flipH="1">
            <a:off x="3113253" y="1610613"/>
            <a:ext cx="2949000"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C0392B"/>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52" name="Shape 2728"/>
          <p:cNvSpPr/>
          <p:nvPr/>
        </p:nvSpPr>
        <p:spPr>
          <a:xfrm>
            <a:off x="6090950" y="1617592"/>
            <a:ext cx="2948997"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57" name="Shape 2734"/>
          <p:cNvSpPr/>
          <p:nvPr/>
        </p:nvSpPr>
        <p:spPr>
          <a:xfrm flipH="1">
            <a:off x="9068826" y="1617591"/>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2980B9"/>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62" name="Shape 2740"/>
          <p:cNvSpPr/>
          <p:nvPr/>
        </p:nvSpPr>
        <p:spPr>
          <a:xfrm rot="10800000" flipH="1">
            <a:off x="132591" y="3672835"/>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4B2C50"/>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67" name="Shape 2746"/>
          <p:cNvSpPr/>
          <p:nvPr/>
        </p:nvSpPr>
        <p:spPr>
          <a:xfrm rot="10800000">
            <a:off x="9082500" y="3632870"/>
            <a:ext cx="2949000"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72" name="Shape 2752"/>
          <p:cNvSpPr/>
          <p:nvPr/>
        </p:nvSpPr>
        <p:spPr>
          <a:xfrm rot="10800000">
            <a:off x="3117030" y="3659720"/>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77" name="Shape 2758"/>
          <p:cNvSpPr/>
          <p:nvPr/>
        </p:nvSpPr>
        <p:spPr>
          <a:xfrm rot="10800000" flipH="1">
            <a:off x="6100845" y="3641910"/>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BBB59"/>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82" name="Shape 2726"/>
          <p:cNvSpPr/>
          <p:nvPr/>
        </p:nvSpPr>
        <p:spPr>
          <a:xfrm>
            <a:off x="2485677" y="1597894"/>
            <a:ext cx="609392" cy="50013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4289" tIns="34289" rIns="34289" bIns="34289" numCol="1" anchor="t">
            <a:spAutoFit/>
          </a:bodyPr>
          <a:lstStyle>
            <a:lvl1pPr algn="ctr">
              <a:defRPr sz="3200">
                <a:solidFill>
                  <a:srgbClr val="FFFFFF"/>
                </a:solidFill>
                <a:latin typeface="Roboto Black"/>
                <a:ea typeface="Roboto Black"/>
                <a:cs typeface="Roboto Black"/>
                <a:sym typeface="Roboto Black"/>
              </a:defRPr>
            </a:lvl1pPr>
          </a:lstStyle>
          <a:p>
            <a:pPr rtl="0">
              <a:defRPr sz="1800">
                <a:solidFill>
                  <a:srgbClr val="000000"/>
                </a:solidFill>
                <a:latin typeface="Calibri"/>
                <a:ea typeface="Calibri"/>
                <a:cs typeface="Calibri"/>
                <a:sym typeface="Calibri"/>
              </a:defRPr>
            </a:pPr>
            <a:r>
              <a:rPr lang="en-US" sz="2800" b="1" dirty="0" smtClean="0">
                <a:solidFill>
                  <a:schemeClr val="tx1"/>
                </a:solidFill>
                <a:latin typeface="Calibri"/>
                <a:ea typeface="Calibri" panose="020F0502020204030204" pitchFamily="34" charset="0"/>
                <a:cs typeface="Calibri"/>
                <a:sym typeface="Calibri"/>
              </a:rPr>
              <a:t>H1</a:t>
            </a:r>
          </a:p>
        </p:txBody>
      </p:sp>
      <p:sp>
        <p:nvSpPr>
          <p:cNvPr id="83" name="Rectangle 82">
            <a:hlinkClick r:id="" action="ppaction://customshow?id=0"/>
          </p:cNvPr>
          <p:cNvSpPr/>
          <p:nvPr/>
        </p:nvSpPr>
        <p:spPr>
          <a:xfrm>
            <a:off x="174173" y="1994634"/>
            <a:ext cx="2937161" cy="1631216"/>
          </a:xfrm>
          <a:prstGeom prst="rect">
            <a:avLst/>
          </a:prstGeom>
        </p:spPr>
        <p:txBody>
          <a:bodyPr wrap="square">
            <a:spAutoFit/>
          </a:bodyPr>
          <a:lstStyle/>
          <a:p>
            <a:pPr algn="l" rtl="0"/>
            <a:r>
              <a:rPr lang="en-US" sz="2000" b="1" dirty="0" smtClean="0">
                <a:latin typeface="Calibri"/>
                <a:ea typeface="Calibri" panose="020F0502020204030204" pitchFamily="34" charset="0"/>
                <a:cs typeface="Calibri"/>
                <a:sym typeface="Calibri"/>
              </a:rPr>
              <a:t>Results showed that shiftworkers really face sleep disturbances that may lead to chronic insomnia</a:t>
            </a:r>
          </a:p>
        </p:txBody>
      </p:sp>
      <p:sp>
        <p:nvSpPr>
          <p:cNvPr id="84" name="Rectangle 83"/>
          <p:cNvSpPr/>
          <p:nvPr/>
        </p:nvSpPr>
        <p:spPr>
          <a:xfrm>
            <a:off x="3156730" y="1620982"/>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H2</a:t>
            </a:r>
          </a:p>
        </p:txBody>
      </p:sp>
      <p:sp>
        <p:nvSpPr>
          <p:cNvPr id="85" name="Rectangle 84"/>
          <p:cNvSpPr/>
          <p:nvPr/>
        </p:nvSpPr>
        <p:spPr>
          <a:xfrm>
            <a:off x="3115666" y="2068410"/>
            <a:ext cx="2937161" cy="707886"/>
          </a:xfrm>
          <a:prstGeom prst="rect">
            <a:avLst/>
          </a:prstGeom>
        </p:spPr>
        <p:txBody>
          <a:bodyPr wrap="square">
            <a:spAutoFit/>
          </a:bodyPr>
          <a:lstStyle/>
          <a:p>
            <a:pPr algn="l" rtl="0"/>
            <a:r>
              <a:rPr lang="en-US" sz="2000" b="1" dirty="0" smtClean="0">
                <a:solidFill>
                  <a:schemeClr val="bg1"/>
                </a:solidFill>
                <a:ea typeface="Calibri" panose="020F0502020204030204" pitchFamily="34" charset="0"/>
              </a:rPr>
              <a:t>Various health problems may result from shiftwork</a:t>
            </a:r>
            <a:endParaRPr lang="en-US" sz="2000" b="1" dirty="0" smtClean="0">
              <a:solidFill>
                <a:schemeClr val="bg1"/>
              </a:solidFill>
              <a:latin typeface="Calibri"/>
              <a:ea typeface="Calibri" panose="020F0502020204030204" pitchFamily="34" charset="0"/>
              <a:cs typeface="Calibri"/>
              <a:sym typeface="Calibri"/>
            </a:endParaRPr>
          </a:p>
        </p:txBody>
      </p:sp>
      <p:sp>
        <p:nvSpPr>
          <p:cNvPr id="86" name="Rectangle 85">
            <a:hlinkClick r:id="" action="ppaction://customshow?id=1"/>
          </p:cNvPr>
          <p:cNvSpPr/>
          <p:nvPr/>
        </p:nvSpPr>
        <p:spPr>
          <a:xfrm>
            <a:off x="3110469" y="1968830"/>
            <a:ext cx="2937161" cy="1631216"/>
          </a:xfrm>
          <a:prstGeom prst="rect">
            <a:avLst/>
          </a:prstGeom>
        </p:spPr>
        <p:txBody>
          <a:bodyPr wrap="square">
            <a:spAutoFit/>
          </a:bodyPr>
          <a:lstStyle/>
          <a:p>
            <a:pPr algn="l"/>
            <a:r>
              <a:rPr lang="en-US" sz="2000" b="1" dirty="0" smtClean="0">
                <a:solidFill>
                  <a:schemeClr val="bg1"/>
                </a:solidFill>
              </a:rPr>
              <a:t>Results showed that there aren’t health problems were found to be related to working in shifts</a:t>
            </a:r>
            <a:endParaRPr lang="en-US" sz="2000" b="1" dirty="0">
              <a:solidFill>
                <a:schemeClr val="bg1"/>
              </a:solidFill>
            </a:endParaRPr>
          </a:p>
        </p:txBody>
      </p:sp>
      <p:sp>
        <p:nvSpPr>
          <p:cNvPr id="87" name="Rectangle 86"/>
          <p:cNvSpPr/>
          <p:nvPr/>
        </p:nvSpPr>
        <p:spPr>
          <a:xfrm>
            <a:off x="9072621" y="1628775"/>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H4</a:t>
            </a:r>
          </a:p>
        </p:txBody>
      </p:sp>
      <p:sp>
        <p:nvSpPr>
          <p:cNvPr id="88" name="Rectangle 87"/>
          <p:cNvSpPr/>
          <p:nvPr/>
        </p:nvSpPr>
        <p:spPr>
          <a:xfrm>
            <a:off x="2478723" y="5077692"/>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H5</a:t>
            </a:r>
          </a:p>
        </p:txBody>
      </p:sp>
      <p:sp>
        <p:nvSpPr>
          <p:cNvPr id="89" name="Rectangle 88"/>
          <p:cNvSpPr/>
          <p:nvPr/>
        </p:nvSpPr>
        <p:spPr>
          <a:xfrm>
            <a:off x="3060614" y="5101071"/>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latin typeface="Calibri"/>
                <a:ea typeface="Calibri" panose="020F0502020204030204" pitchFamily="34" charset="0"/>
                <a:cs typeface="Calibri"/>
                <a:sym typeface="Calibri"/>
              </a:rPr>
              <a:t>H6</a:t>
            </a:r>
          </a:p>
        </p:txBody>
      </p:sp>
      <p:sp>
        <p:nvSpPr>
          <p:cNvPr id="90" name="Rectangle 89"/>
          <p:cNvSpPr/>
          <p:nvPr/>
        </p:nvSpPr>
        <p:spPr>
          <a:xfrm>
            <a:off x="9067426" y="5067301"/>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latin typeface="Calibri"/>
                <a:ea typeface="Calibri" panose="020F0502020204030204" pitchFamily="34" charset="0"/>
                <a:cs typeface="Calibri"/>
                <a:sym typeface="Calibri"/>
              </a:rPr>
              <a:t>H8</a:t>
            </a:r>
          </a:p>
        </p:txBody>
      </p:sp>
      <p:sp>
        <p:nvSpPr>
          <p:cNvPr id="91" name="Rectangle 90"/>
          <p:cNvSpPr/>
          <p:nvPr/>
        </p:nvSpPr>
        <p:spPr>
          <a:xfrm>
            <a:off x="8417994" y="1617519"/>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latin typeface="Calibri"/>
                <a:ea typeface="Calibri" panose="020F0502020204030204" pitchFamily="34" charset="0"/>
                <a:cs typeface="Calibri"/>
                <a:sym typeface="Calibri"/>
              </a:rPr>
              <a:t>H3</a:t>
            </a:r>
          </a:p>
        </p:txBody>
      </p:sp>
      <p:sp>
        <p:nvSpPr>
          <p:cNvPr id="92" name="Rectangle 91"/>
          <p:cNvSpPr/>
          <p:nvPr/>
        </p:nvSpPr>
        <p:spPr>
          <a:xfrm>
            <a:off x="8456094" y="5081156"/>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H7</a:t>
            </a:r>
          </a:p>
        </p:txBody>
      </p:sp>
      <p:sp>
        <p:nvSpPr>
          <p:cNvPr id="93" name="Rectangle 92"/>
          <p:cNvSpPr/>
          <p:nvPr/>
        </p:nvSpPr>
        <p:spPr>
          <a:xfrm>
            <a:off x="6082269" y="2064080"/>
            <a:ext cx="2937161" cy="1015663"/>
          </a:xfrm>
          <a:prstGeom prst="rect">
            <a:avLst/>
          </a:prstGeom>
        </p:spPr>
        <p:txBody>
          <a:bodyPr wrap="square">
            <a:spAutoFit/>
          </a:bodyPr>
          <a:lstStyle/>
          <a:p>
            <a:pPr algn="l" rtl="0"/>
            <a:r>
              <a:rPr lang="en-US" sz="2000" b="1" dirty="0" smtClean="0">
                <a:ea typeface="Calibri" panose="020F0502020204030204" pitchFamily="34" charset="0"/>
                <a:cs typeface="Arial" panose="020B0604020202020204" pitchFamily="34" charset="0"/>
              </a:rPr>
              <a:t>Night shifts cause higher fatigue than other types of shifts</a:t>
            </a:r>
            <a:endParaRPr lang="en-US" sz="2000" b="1" dirty="0" smtClean="0">
              <a:ea typeface="Calibri" panose="020F0502020204030204" pitchFamily="34" charset="0"/>
            </a:endParaRPr>
          </a:p>
        </p:txBody>
      </p:sp>
      <p:sp>
        <p:nvSpPr>
          <p:cNvPr id="95" name="Rectangle 94"/>
          <p:cNvSpPr/>
          <p:nvPr/>
        </p:nvSpPr>
        <p:spPr>
          <a:xfrm>
            <a:off x="9045289" y="2064080"/>
            <a:ext cx="3003836" cy="1015663"/>
          </a:xfrm>
          <a:prstGeom prst="rect">
            <a:avLst/>
          </a:prstGeom>
        </p:spPr>
        <p:txBody>
          <a:bodyPr wrap="square">
            <a:spAutoFit/>
          </a:bodyPr>
          <a:lstStyle/>
          <a:p>
            <a:pPr algn="l" rtl="0"/>
            <a:r>
              <a:rPr lang="en-US" sz="2000" b="1" dirty="0" smtClean="0">
                <a:solidFill>
                  <a:schemeClr val="bg1"/>
                </a:solidFill>
                <a:ea typeface="Calibri" panose="020F0502020204030204" pitchFamily="34" charset="0"/>
              </a:rPr>
              <a:t>Police officers suffer from depression, stress, anxiety and work-family conflict</a:t>
            </a:r>
          </a:p>
        </p:txBody>
      </p:sp>
      <p:sp>
        <p:nvSpPr>
          <p:cNvPr id="99" name="Rectangle 98"/>
          <p:cNvSpPr/>
          <p:nvPr/>
        </p:nvSpPr>
        <p:spPr>
          <a:xfrm>
            <a:off x="165100" y="3667455"/>
            <a:ext cx="2937161" cy="1015663"/>
          </a:xfrm>
          <a:prstGeom prst="rect">
            <a:avLst/>
          </a:prstGeom>
        </p:spPr>
        <p:txBody>
          <a:bodyPr wrap="square">
            <a:spAutoFit/>
          </a:bodyPr>
          <a:lstStyle/>
          <a:p>
            <a:pPr algn="l" rtl="0"/>
            <a:r>
              <a:rPr lang="en-US" sz="2000" b="1" dirty="0" smtClean="0">
                <a:solidFill>
                  <a:schemeClr val="bg1"/>
                </a:solidFill>
              </a:rPr>
              <a:t>Police officers suffer from reduction in performance due to shiftwork</a:t>
            </a:r>
            <a:endParaRPr lang="en-US" sz="2000" b="1" dirty="0" smtClean="0">
              <a:solidFill>
                <a:schemeClr val="bg1"/>
              </a:solidFill>
              <a:ea typeface="Calibri" panose="020F0502020204030204" pitchFamily="34" charset="0"/>
            </a:endParaRPr>
          </a:p>
        </p:txBody>
      </p:sp>
      <p:sp>
        <p:nvSpPr>
          <p:cNvPr id="101" name="Rectangle 100"/>
          <p:cNvSpPr/>
          <p:nvPr/>
        </p:nvSpPr>
        <p:spPr>
          <a:xfrm>
            <a:off x="3110469" y="3664280"/>
            <a:ext cx="2937161" cy="1323439"/>
          </a:xfrm>
          <a:prstGeom prst="rect">
            <a:avLst/>
          </a:prstGeom>
        </p:spPr>
        <p:txBody>
          <a:bodyPr wrap="square">
            <a:spAutoFit/>
          </a:bodyPr>
          <a:lstStyle/>
          <a:p>
            <a:pPr algn="l" rtl="0"/>
            <a:r>
              <a:rPr lang="en-US" sz="2000" b="1" dirty="0" smtClean="0"/>
              <a:t>Police officers tend to quit from their jobs because of shiftwork effects</a:t>
            </a:r>
            <a:endParaRPr lang="en-US" sz="2000" b="1" dirty="0" smtClean="0">
              <a:ea typeface="Calibri" panose="020F0502020204030204" pitchFamily="34" charset="0"/>
            </a:endParaRPr>
          </a:p>
        </p:txBody>
      </p:sp>
      <p:sp>
        <p:nvSpPr>
          <p:cNvPr id="103" name="Rectangle 102"/>
          <p:cNvSpPr/>
          <p:nvPr/>
        </p:nvSpPr>
        <p:spPr>
          <a:xfrm>
            <a:off x="6115051" y="3646378"/>
            <a:ext cx="3028950" cy="1554272"/>
          </a:xfrm>
          <a:prstGeom prst="rect">
            <a:avLst/>
          </a:prstGeom>
        </p:spPr>
        <p:txBody>
          <a:bodyPr wrap="square">
            <a:spAutoFit/>
          </a:bodyPr>
          <a:lstStyle/>
          <a:p>
            <a:pPr algn="l" rtl="0"/>
            <a:r>
              <a:rPr lang="en-US" sz="1900" b="1" dirty="0" smtClean="0">
                <a:solidFill>
                  <a:schemeClr val="bg1"/>
                </a:solidFill>
              </a:rPr>
              <a:t>Police officers tend to consume high levels of caffeinated drinks and tend to smoke more to avoid sleepiness during their work</a:t>
            </a:r>
            <a:endParaRPr lang="en-US" sz="1900" b="1" dirty="0" smtClean="0">
              <a:solidFill>
                <a:schemeClr val="bg1"/>
              </a:solidFill>
              <a:ea typeface="Calibri" panose="020F0502020204030204" pitchFamily="34" charset="0"/>
            </a:endParaRPr>
          </a:p>
        </p:txBody>
      </p:sp>
      <p:sp>
        <p:nvSpPr>
          <p:cNvPr id="105" name="Rectangle 104"/>
          <p:cNvSpPr/>
          <p:nvPr/>
        </p:nvSpPr>
        <p:spPr>
          <a:xfrm>
            <a:off x="9077039" y="3629355"/>
            <a:ext cx="2937161" cy="1015663"/>
          </a:xfrm>
          <a:prstGeom prst="rect">
            <a:avLst/>
          </a:prstGeom>
        </p:spPr>
        <p:txBody>
          <a:bodyPr wrap="square">
            <a:spAutoFit/>
          </a:bodyPr>
          <a:lstStyle/>
          <a:p>
            <a:pPr algn="l" rtl="0"/>
            <a:r>
              <a:rPr lang="en-US" sz="2000" b="1" dirty="0" smtClean="0"/>
              <a:t>Factors of work environment can reduce some effect of shiftwork</a:t>
            </a:r>
            <a:endParaRPr lang="en-US" sz="2000" b="1" dirty="0" smtClean="0">
              <a:ea typeface="Calibri" panose="020F050202020403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grpId="0" nodeType="clickEffect">
                                  <p:stCondLst>
                                    <p:cond delay="0"/>
                                  </p:stCondLst>
                                  <p:childTnLst>
                                    <p:animEffect transition="out" filter="wipe(down)">
                                      <p:cBhvr>
                                        <p:cTn id="6" dur="500"/>
                                        <p:tgtEl>
                                          <p:spTgt spid="85"/>
                                        </p:tgtEl>
                                      </p:cBhvr>
                                    </p:animEffect>
                                    <p:set>
                                      <p:cBhvr>
                                        <p:cTn id="7" dur="1" fill="hold">
                                          <p:stCondLst>
                                            <p:cond delay="499"/>
                                          </p:stCondLst>
                                        </p:cTn>
                                        <p:tgtEl>
                                          <p:spTgt spid="85"/>
                                        </p:tgtEl>
                                        <p:attrNameLst>
                                          <p:attrName>style.visibility</p:attrName>
                                        </p:attrNameLst>
                                      </p:cBhvr>
                                      <p:to>
                                        <p:strVal val="hidden"/>
                                      </p:to>
                                    </p:se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8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a:xfrm>
            <a:off x="0" y="0"/>
            <a:ext cx="12192000" cy="1077218"/>
          </a:xfrm>
          <a:prstGeom prst="rect">
            <a:avLst/>
          </a:prstGeom>
        </p:spPr>
        <p:txBody>
          <a:bodyPr wrap="square">
            <a:spAutoFit/>
          </a:bodyPr>
          <a:lstStyle/>
          <a:p>
            <a:pPr algn="l" rtl="0"/>
            <a:r>
              <a:rPr lang="en-US" sz="3200" b="1" dirty="0" smtClean="0">
                <a:solidFill>
                  <a:schemeClr val="bg1"/>
                </a:solidFill>
                <a:ea typeface="Calibri" panose="020F0502020204030204" pitchFamily="34" charset="0"/>
              </a:rPr>
              <a:t>H2: Various health problems may result from shiftwork .</a:t>
            </a:r>
          </a:p>
          <a:p>
            <a:pPr algn="l" rtl="0"/>
            <a:r>
              <a:rPr lang="en-US" sz="3200" b="1" dirty="0" smtClean="0">
                <a:solidFill>
                  <a:schemeClr val="bg1"/>
                </a:solidFill>
                <a:ea typeface="Calibri" panose="020F0502020204030204" pitchFamily="34" charset="0"/>
              </a:rPr>
              <a:t>Sub hypotheses:</a:t>
            </a:r>
            <a:endParaRPr lang="ar-JO" sz="3200" dirty="0">
              <a:solidFill>
                <a:schemeClr val="bg1"/>
              </a:solidFill>
            </a:endParaRPr>
          </a:p>
        </p:txBody>
      </p:sp>
      <p:sp>
        <p:nvSpPr>
          <p:cNvPr id="20" name="TextBox 6"/>
          <p:cNvSpPr txBox="1"/>
          <p:nvPr/>
        </p:nvSpPr>
        <p:spPr>
          <a:xfrm>
            <a:off x="623216" y="1910899"/>
            <a:ext cx="3631792" cy="1817289"/>
          </a:xfrm>
          <a:prstGeom prst="rect">
            <a:avLst/>
          </a:prstGeom>
          <a:noFill/>
        </p:spPr>
        <p:txBody>
          <a:bodyPr wrap="square" lIns="0" tIns="0" rIns="121893" bIns="0" rtlCol="0">
            <a:noAutofit/>
          </a:bodyPr>
          <a:lstStyle/>
          <a:p>
            <a:pPr algn="l" rtl="0">
              <a:defRPr/>
            </a:pPr>
            <a:r>
              <a:rPr lang="en-US" sz="2800" b="1" dirty="0" smtClean="0">
                <a:solidFill>
                  <a:schemeClr val="accent6">
                    <a:lumMod val="75000"/>
                  </a:schemeClr>
                </a:solidFill>
                <a:cs typeface="Helvetica Neue"/>
              </a:rPr>
              <a:t>1-Suffering from cardiovascular disease </a:t>
            </a:r>
          </a:p>
          <a:p>
            <a:pPr algn="l" rtl="0">
              <a:defRPr/>
            </a:pPr>
            <a:endParaRPr lang="en-US" sz="2800" b="1" dirty="0" smtClean="0">
              <a:solidFill>
                <a:schemeClr val="accent6">
                  <a:lumMod val="75000"/>
                </a:schemeClr>
              </a:solidFill>
            </a:endParaRPr>
          </a:p>
          <a:p>
            <a:pPr algn="l" rtl="0">
              <a:defRPr/>
            </a:pPr>
            <a:r>
              <a:rPr lang="en-US" sz="2000" b="1" dirty="0" smtClean="0">
                <a:solidFill>
                  <a:schemeClr val="accent6">
                    <a:lumMod val="75000"/>
                  </a:schemeClr>
                </a:solidFill>
              </a:rPr>
              <a:t>Disagreed by 71.85% </a:t>
            </a:r>
          </a:p>
        </p:txBody>
      </p:sp>
      <p:sp>
        <p:nvSpPr>
          <p:cNvPr id="22" name="TextBox 8"/>
          <p:cNvSpPr txBox="1"/>
          <p:nvPr/>
        </p:nvSpPr>
        <p:spPr>
          <a:xfrm>
            <a:off x="8096772" y="1862131"/>
            <a:ext cx="3522204" cy="1817289"/>
          </a:xfrm>
          <a:prstGeom prst="rect">
            <a:avLst/>
          </a:prstGeom>
          <a:noFill/>
        </p:spPr>
        <p:txBody>
          <a:bodyPr wrap="square" lIns="0" tIns="0" rIns="121893" bIns="0" rtlCol="0">
            <a:noAutofit/>
          </a:bodyPr>
          <a:lstStyle/>
          <a:p>
            <a:pPr algn="l" rtl="0"/>
            <a:r>
              <a:rPr lang="en-US" sz="2800" b="1" dirty="0" smtClean="0">
                <a:solidFill>
                  <a:schemeClr val="accent4">
                    <a:lumMod val="75000"/>
                  </a:schemeClr>
                </a:solidFill>
                <a:cs typeface="Helvetica Neue"/>
              </a:rPr>
              <a:t>3-Gaining weight due to shiftwork</a:t>
            </a:r>
          </a:p>
          <a:p>
            <a:pPr algn="l" rtl="0"/>
            <a:endParaRPr lang="en-US" sz="2800" b="1" dirty="0" smtClean="0">
              <a:solidFill>
                <a:schemeClr val="accent4">
                  <a:lumMod val="75000"/>
                </a:schemeClr>
              </a:solidFill>
            </a:endParaRPr>
          </a:p>
          <a:p>
            <a:pPr algn="l" rtl="0"/>
            <a:r>
              <a:rPr lang="en-US" sz="2000" b="1" dirty="0" smtClean="0">
                <a:solidFill>
                  <a:schemeClr val="accent4">
                    <a:lumMod val="75000"/>
                  </a:schemeClr>
                </a:solidFill>
              </a:rPr>
              <a:t>Disagreed by 56.42%</a:t>
            </a:r>
          </a:p>
          <a:p>
            <a:pPr algn="l" rtl="0"/>
            <a:endParaRPr lang="en-US" sz="2800" b="1" dirty="0" smtClean="0">
              <a:solidFill>
                <a:schemeClr val="accent4">
                  <a:lumMod val="75000"/>
                </a:schemeClr>
              </a:solidFill>
              <a:cs typeface="Helvetica Neue"/>
            </a:endParaRPr>
          </a:p>
        </p:txBody>
      </p:sp>
      <p:sp>
        <p:nvSpPr>
          <p:cNvPr id="23" name="TextBox 11"/>
          <p:cNvSpPr txBox="1"/>
          <p:nvPr/>
        </p:nvSpPr>
        <p:spPr>
          <a:xfrm>
            <a:off x="646175" y="4128128"/>
            <a:ext cx="3573399" cy="2123229"/>
          </a:xfrm>
          <a:prstGeom prst="rect">
            <a:avLst/>
          </a:prstGeom>
          <a:noFill/>
        </p:spPr>
        <p:txBody>
          <a:bodyPr wrap="square" lIns="0" tIns="0" rIns="121893" bIns="0" rtlCol="0">
            <a:noAutofit/>
          </a:bodyPr>
          <a:lstStyle/>
          <a:p>
            <a:pPr algn="l" rtl="0"/>
            <a:r>
              <a:rPr lang="en-US" sz="2800" b="1" dirty="0" smtClean="0">
                <a:solidFill>
                  <a:schemeClr val="accent6">
                    <a:lumMod val="75000"/>
                  </a:schemeClr>
                </a:solidFill>
                <a:cs typeface="Helvetica Neue"/>
              </a:rPr>
              <a:t>4-Losing weight due to shiftwork</a:t>
            </a:r>
          </a:p>
          <a:p>
            <a:pPr algn="l" rtl="0"/>
            <a:endParaRPr lang="en-US" sz="2800" b="1" dirty="0" smtClean="0">
              <a:solidFill>
                <a:schemeClr val="accent6">
                  <a:lumMod val="75000"/>
                </a:schemeClr>
              </a:solidFill>
              <a:cs typeface="Helvetica Neue"/>
            </a:endParaRPr>
          </a:p>
          <a:p>
            <a:pPr algn="l" rtl="0"/>
            <a:r>
              <a:rPr lang="en-US" sz="2000" b="1" dirty="0" smtClean="0">
                <a:solidFill>
                  <a:schemeClr val="accent6">
                    <a:lumMod val="75000"/>
                  </a:schemeClr>
                </a:solidFill>
              </a:rPr>
              <a:t>Disagreed by 57.4%</a:t>
            </a:r>
          </a:p>
          <a:p>
            <a:pPr algn="l" rtl="0"/>
            <a:endParaRPr lang="en-US" sz="2800" b="1" dirty="0">
              <a:solidFill>
                <a:schemeClr val="accent6">
                  <a:lumMod val="75000"/>
                </a:schemeClr>
              </a:solidFill>
              <a:cs typeface="Helvetica Neue"/>
            </a:endParaRPr>
          </a:p>
        </p:txBody>
      </p:sp>
      <p:sp>
        <p:nvSpPr>
          <p:cNvPr id="24" name="TextBox 12"/>
          <p:cNvSpPr txBox="1"/>
          <p:nvPr/>
        </p:nvSpPr>
        <p:spPr>
          <a:xfrm>
            <a:off x="4218432" y="4128128"/>
            <a:ext cx="3801618" cy="2320297"/>
          </a:xfrm>
          <a:prstGeom prst="rect">
            <a:avLst/>
          </a:prstGeom>
          <a:noFill/>
        </p:spPr>
        <p:txBody>
          <a:bodyPr wrap="square" lIns="0" tIns="0" rIns="121893" bIns="0" rtlCol="0">
            <a:noAutofit/>
          </a:bodyPr>
          <a:lstStyle/>
          <a:p>
            <a:pPr algn="l" rtl="0"/>
            <a:r>
              <a:rPr lang="en-US" sz="2800" b="1" dirty="0" smtClean="0">
                <a:solidFill>
                  <a:schemeClr val="accent1">
                    <a:lumMod val="75000"/>
                  </a:schemeClr>
                </a:solidFill>
                <a:cs typeface="Helvetica Neue"/>
              </a:rPr>
              <a:t>5-Already suffered injuries during work </a:t>
            </a:r>
            <a:endParaRPr lang="en-US" sz="2800" b="1" dirty="0">
              <a:solidFill>
                <a:schemeClr val="accent1">
                  <a:lumMod val="75000"/>
                </a:schemeClr>
              </a:solidFill>
              <a:cs typeface="Helvetica Neue"/>
            </a:endParaRPr>
          </a:p>
          <a:p>
            <a:pPr algn="l" rtl="0"/>
            <a:endParaRPr lang="en-US" sz="1600" dirty="0" smtClean="0">
              <a:solidFill>
                <a:schemeClr val="tx1">
                  <a:lumMod val="75000"/>
                </a:schemeClr>
              </a:solidFill>
              <a:latin typeface="Calibri" panose="020F0502020204030204" pitchFamily="34" charset="0"/>
              <a:cs typeface="Helvetica Neue"/>
            </a:endParaRPr>
          </a:p>
          <a:p>
            <a:pPr algn="l" rtl="0"/>
            <a:endParaRPr lang="en-US" sz="1600" dirty="0" smtClean="0">
              <a:solidFill>
                <a:schemeClr val="tx1">
                  <a:lumMod val="75000"/>
                </a:schemeClr>
              </a:solidFill>
              <a:latin typeface="Calibri" panose="020F0502020204030204" pitchFamily="34" charset="0"/>
              <a:cs typeface="Helvetica Neue"/>
            </a:endParaRPr>
          </a:p>
          <a:p>
            <a:pPr algn="l" rtl="0"/>
            <a:r>
              <a:rPr lang="en-US" sz="2000" b="1" dirty="0" smtClean="0">
                <a:solidFill>
                  <a:schemeClr val="accent1">
                    <a:lumMod val="75000"/>
                  </a:schemeClr>
                </a:solidFill>
              </a:rPr>
              <a:t>Disagreed by 43.33%</a:t>
            </a:r>
          </a:p>
          <a:p>
            <a:pPr algn="l" rtl="0"/>
            <a:endParaRPr lang="en-US" sz="1600" dirty="0">
              <a:solidFill>
                <a:schemeClr val="tx1">
                  <a:lumMod val="75000"/>
                </a:schemeClr>
              </a:solidFill>
              <a:latin typeface="Calibri" panose="020F0502020204030204" pitchFamily="34" charset="0"/>
              <a:cs typeface="Helvetica Neue"/>
            </a:endParaRPr>
          </a:p>
        </p:txBody>
      </p:sp>
      <p:sp>
        <p:nvSpPr>
          <p:cNvPr id="25" name="TextBox 13"/>
          <p:cNvSpPr txBox="1"/>
          <p:nvPr/>
        </p:nvSpPr>
        <p:spPr>
          <a:xfrm>
            <a:off x="8059672" y="4099553"/>
            <a:ext cx="3522728" cy="2123229"/>
          </a:xfrm>
          <a:prstGeom prst="rect">
            <a:avLst/>
          </a:prstGeom>
          <a:noFill/>
        </p:spPr>
        <p:txBody>
          <a:bodyPr wrap="square" lIns="0" tIns="0" rIns="121893" bIns="0" rtlCol="0">
            <a:noAutofit/>
          </a:bodyPr>
          <a:lstStyle/>
          <a:p>
            <a:pPr algn="l" rtl="0"/>
            <a:r>
              <a:rPr lang="en-US" sz="2800" b="1" dirty="0" smtClean="0">
                <a:solidFill>
                  <a:srgbClr val="FFCC00"/>
                </a:solidFill>
                <a:cs typeface="Helvetica Neue"/>
              </a:rPr>
              <a:t>6-Suffering from back  and muscle pain</a:t>
            </a:r>
          </a:p>
          <a:p>
            <a:pPr algn="l" rtl="0"/>
            <a:endParaRPr lang="en-US" sz="2800" b="1" dirty="0" smtClean="0">
              <a:solidFill>
                <a:srgbClr val="FFCC00"/>
              </a:solidFill>
              <a:cs typeface="Helvetica Neue"/>
            </a:endParaRPr>
          </a:p>
          <a:p>
            <a:pPr algn="l" rtl="0"/>
            <a:r>
              <a:rPr lang="en-US" sz="2000" b="1" dirty="0" smtClean="0">
                <a:solidFill>
                  <a:srgbClr val="FFCC00"/>
                </a:solidFill>
                <a:cs typeface="Helvetica Neue"/>
              </a:rPr>
              <a:t>Agreed by 56.42%</a:t>
            </a:r>
          </a:p>
        </p:txBody>
      </p:sp>
      <p:sp>
        <p:nvSpPr>
          <p:cNvPr id="26" name="Rectangle 16"/>
          <p:cNvSpPr/>
          <p:nvPr/>
        </p:nvSpPr>
        <p:spPr>
          <a:xfrm>
            <a:off x="633994" y="3913588"/>
            <a:ext cx="3657589" cy="109772"/>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28" name="Rectangle 18"/>
          <p:cNvSpPr/>
          <p:nvPr/>
        </p:nvSpPr>
        <p:spPr>
          <a:xfrm>
            <a:off x="7815072" y="3913632"/>
            <a:ext cx="3706367" cy="109728"/>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32" name="Rectangle 1"/>
          <p:cNvSpPr/>
          <p:nvPr/>
        </p:nvSpPr>
        <p:spPr>
          <a:xfrm flipV="1">
            <a:off x="609610" y="1690912"/>
            <a:ext cx="6607115" cy="123819"/>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33" name="Rectangle 3"/>
          <p:cNvSpPr/>
          <p:nvPr/>
        </p:nvSpPr>
        <p:spPr>
          <a:xfrm flipV="1">
            <a:off x="4998730" y="1690912"/>
            <a:ext cx="6607115" cy="123819"/>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34" name="Rectangle 2"/>
          <p:cNvSpPr/>
          <p:nvPr/>
        </p:nvSpPr>
        <p:spPr>
          <a:xfrm flipV="1">
            <a:off x="4276578" y="1690908"/>
            <a:ext cx="3770142" cy="12570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27" name="Rectangle 17"/>
          <p:cNvSpPr/>
          <p:nvPr/>
        </p:nvSpPr>
        <p:spPr>
          <a:xfrm>
            <a:off x="4206250" y="3913588"/>
            <a:ext cx="3828278" cy="115801"/>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35" name="TextBox 8"/>
          <p:cNvSpPr txBox="1"/>
          <p:nvPr/>
        </p:nvSpPr>
        <p:spPr>
          <a:xfrm>
            <a:off x="4259062" y="1872027"/>
            <a:ext cx="3875536" cy="1817289"/>
          </a:xfrm>
          <a:prstGeom prst="rect">
            <a:avLst/>
          </a:prstGeom>
          <a:noFill/>
        </p:spPr>
        <p:txBody>
          <a:bodyPr wrap="square" lIns="0" tIns="0" rIns="121893" bIns="0" rtlCol="0">
            <a:noAutofit/>
          </a:bodyPr>
          <a:lstStyle/>
          <a:p>
            <a:pPr algn="l" rtl="0"/>
            <a:r>
              <a:rPr lang="en-US" sz="2800" b="1" dirty="0" smtClean="0">
                <a:solidFill>
                  <a:schemeClr val="accent1">
                    <a:lumMod val="75000"/>
                  </a:schemeClr>
                </a:solidFill>
                <a:cs typeface="Helvetica Neue"/>
              </a:rPr>
              <a:t>2-Suffering from hypertension or diabetes</a:t>
            </a:r>
          </a:p>
          <a:p>
            <a:pPr algn="l" rtl="0"/>
            <a:endParaRPr lang="en-US" dirty="0" smtClean="0"/>
          </a:p>
          <a:p>
            <a:pPr algn="l" rtl="0"/>
            <a:endParaRPr lang="en-US" dirty="0" smtClean="0"/>
          </a:p>
          <a:p>
            <a:pPr algn="l" rtl="0"/>
            <a:r>
              <a:rPr lang="en-US" sz="2000" b="1" dirty="0" smtClean="0">
                <a:solidFill>
                  <a:schemeClr val="accent1">
                    <a:lumMod val="75000"/>
                  </a:schemeClr>
                </a:solidFill>
              </a:rPr>
              <a:t>Disagreed by 70.86%</a:t>
            </a:r>
          </a:p>
          <a:p>
            <a:pPr algn="l" rtl="0"/>
            <a:endParaRPr lang="en-US" dirty="0" smtClean="0"/>
          </a:p>
        </p:txBody>
      </p:sp>
    </p:spTree>
    <p:extLst>
      <p:ext uri="{BB962C8B-B14F-4D97-AF65-F5344CB8AC3E}">
        <p14:creationId xmlns:p14="http://schemas.microsoft.com/office/powerpoint/2010/main" val="39061993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4800" y="317500"/>
            <a:ext cx="11176000" cy="707886"/>
          </a:xfrm>
          <a:prstGeom prst="rect">
            <a:avLst/>
          </a:prstGeom>
          <a:noFill/>
        </p:spPr>
        <p:txBody>
          <a:bodyPr wrap="square" rtlCol="0">
            <a:spAutoFit/>
          </a:bodyPr>
          <a:lstStyle/>
          <a:p>
            <a:pPr algn="l" rtl="0"/>
            <a:r>
              <a:rPr lang="en-US" sz="4000" b="1" dirty="0" smtClean="0">
                <a:solidFill>
                  <a:schemeClr val="bg1"/>
                </a:solidFill>
                <a:latin typeface="+mj-lt"/>
              </a:rPr>
              <a:t>Outline</a:t>
            </a:r>
            <a:endParaRPr lang="en-US" sz="4000" b="1" dirty="0">
              <a:solidFill>
                <a:schemeClr val="bg1"/>
              </a:solidFill>
              <a:latin typeface="+mj-lt"/>
            </a:endParaRPr>
          </a:p>
        </p:txBody>
      </p:sp>
      <p:grpSp>
        <p:nvGrpSpPr>
          <p:cNvPr id="7" name="Group 719"/>
          <p:cNvGrpSpPr/>
          <p:nvPr/>
        </p:nvGrpSpPr>
        <p:grpSpPr>
          <a:xfrm>
            <a:off x="416167" y="1344911"/>
            <a:ext cx="3747419" cy="864722"/>
            <a:chOff x="-1" y="-1"/>
            <a:chExt cx="4996556" cy="1152961"/>
          </a:xfrm>
        </p:grpSpPr>
        <p:sp>
          <p:nvSpPr>
            <p:cNvPr id="8" name="Shape 712"/>
            <p:cNvSpPr/>
            <p:nvPr/>
          </p:nvSpPr>
          <p:spPr>
            <a:xfrm flipH="1">
              <a:off x="-1" y="166678"/>
              <a:ext cx="4191989" cy="818352"/>
            </a:xfrm>
            <a:prstGeom prst="rect">
              <a:avLst/>
            </a:prstGeom>
            <a:solidFill>
              <a:srgbClr val="4B2C50"/>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1" i="0" u="none" strike="noStrike" kern="0" cap="none" spc="0" normalizeH="0" baseline="0" noProof="0" dirty="0" smtClean="0">
                  <a:ln>
                    <a:noFill/>
                  </a:ln>
                  <a:solidFill>
                    <a:prstClr val="white"/>
                  </a:solidFill>
                  <a:effectLst/>
                  <a:uLnTx/>
                  <a:uFillTx/>
                </a:rPr>
                <a:t>Introduction</a:t>
              </a:r>
            </a:p>
          </p:txBody>
        </p:sp>
        <p:grpSp>
          <p:nvGrpSpPr>
            <p:cNvPr id="9" name="Group 716"/>
            <p:cNvGrpSpPr/>
            <p:nvPr/>
          </p:nvGrpSpPr>
          <p:grpSpPr>
            <a:xfrm>
              <a:off x="4191985" y="-1"/>
              <a:ext cx="804571" cy="1152963"/>
              <a:chOff x="0" y="0"/>
              <a:chExt cx="804567" cy="1152959"/>
            </a:xfrm>
          </p:grpSpPr>
          <p:sp>
            <p:nvSpPr>
              <p:cNvPr id="10" name="Shape 713"/>
              <p:cNvSpPr/>
              <p:nvPr/>
            </p:nvSpPr>
            <p:spPr>
              <a:xfrm flipH="1">
                <a:off x="0" y="166677"/>
                <a:ext cx="402284" cy="98628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7922"/>
                    </a:lnTo>
                    <a:lnTo>
                      <a:pt x="21600" y="0"/>
                    </a:lnTo>
                    <a:lnTo>
                      <a:pt x="0" y="3733"/>
                    </a:lnTo>
                    <a:lnTo>
                      <a:pt x="0" y="21600"/>
                    </a:lnTo>
                    <a:close/>
                  </a:path>
                </a:pathLst>
              </a:custGeom>
              <a:solidFill>
                <a:srgbClr val="4B2C50">
                  <a:alpha val="90000"/>
                </a:srgbClr>
              </a:solidFill>
              <a:ln w="12700" cap="flat">
                <a:noFill/>
                <a:miter lim="400000"/>
              </a:ln>
              <a:effectLst/>
            </p:spPr>
            <p:txBody>
              <a:bodyPr wrap="square" lIns="34289" tIns="34289" rIns="34289" bIns="34289"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smtClean="0">
                  <a:ln>
                    <a:noFill/>
                  </a:ln>
                  <a:solidFill>
                    <a:srgbClr val="95A5A6"/>
                  </a:solidFill>
                  <a:effectLst/>
                  <a:uLnTx/>
                  <a:uFillTx/>
                </a:endParaRPr>
              </a:p>
            </p:txBody>
          </p:sp>
          <p:sp>
            <p:nvSpPr>
              <p:cNvPr id="11" name="Shape 714"/>
              <p:cNvSpPr/>
              <p:nvPr/>
            </p:nvSpPr>
            <p:spPr>
              <a:xfrm flipH="1">
                <a:off x="402283" y="166677"/>
                <a:ext cx="402284" cy="98628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7922"/>
                    </a:lnTo>
                    <a:lnTo>
                      <a:pt x="0" y="0"/>
                    </a:lnTo>
                    <a:lnTo>
                      <a:pt x="21600" y="3733"/>
                    </a:lnTo>
                    <a:lnTo>
                      <a:pt x="21600" y="21600"/>
                    </a:lnTo>
                    <a:close/>
                  </a:path>
                </a:pathLst>
              </a:custGeom>
              <a:solidFill>
                <a:srgbClr val="4B2C50">
                  <a:alpha val="8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srgbClr val="FFFFFF"/>
                  </a:solidFill>
                  <a:effectLst/>
                  <a:uLnTx/>
                  <a:uFillTx/>
                  <a:ea typeface="Helvetica"/>
                  <a:cs typeface="Helvetica"/>
                  <a:sym typeface="Helvetica"/>
                </a:endParaRPr>
              </a:p>
            </p:txBody>
          </p:sp>
          <p:sp>
            <p:nvSpPr>
              <p:cNvPr id="12" name="Shape 715"/>
              <p:cNvSpPr/>
              <p:nvPr/>
            </p:nvSpPr>
            <p:spPr>
              <a:xfrm flipH="1">
                <a:off x="1" y="0"/>
                <a:ext cx="804566" cy="33711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0" y="10680"/>
                    </a:lnTo>
                    <a:lnTo>
                      <a:pt x="10800" y="0"/>
                    </a:lnTo>
                    <a:lnTo>
                      <a:pt x="21600" y="10680"/>
                    </a:lnTo>
                    <a:lnTo>
                      <a:pt x="10800" y="21600"/>
                    </a:lnTo>
                    <a:close/>
                  </a:path>
                </a:pathLst>
              </a:custGeom>
              <a:solidFill>
                <a:srgbClr val="4B2C50"/>
              </a:solidFill>
              <a:ln w="9525" cap="flat">
                <a:noFill/>
                <a:prstDash val="solid"/>
                <a:bevel/>
              </a:ln>
              <a:effectLst/>
            </p:spPr>
            <p:txBody>
              <a:bodyPr wrap="square" lIns="34289" tIns="34289" rIns="34289" bIns="34289"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smtClean="0">
                  <a:ln>
                    <a:noFill/>
                  </a:ln>
                  <a:solidFill>
                    <a:srgbClr val="95A5A6"/>
                  </a:solidFill>
                  <a:effectLst/>
                  <a:uLnTx/>
                  <a:uFillTx/>
                </a:endParaRPr>
              </a:p>
            </p:txBody>
          </p:sp>
        </p:grpSp>
      </p:grpSp>
      <p:grpSp>
        <p:nvGrpSpPr>
          <p:cNvPr id="13" name="Group 727"/>
          <p:cNvGrpSpPr/>
          <p:nvPr/>
        </p:nvGrpSpPr>
        <p:grpSpPr>
          <a:xfrm>
            <a:off x="416164" y="2156522"/>
            <a:ext cx="4301520" cy="866601"/>
            <a:chOff x="-2" y="0"/>
            <a:chExt cx="5735360" cy="1155468"/>
          </a:xfrm>
          <a:solidFill>
            <a:srgbClr val="C0392B"/>
          </a:solidFill>
        </p:grpSpPr>
        <p:sp>
          <p:nvSpPr>
            <p:cNvPr id="14" name="Shape 720"/>
            <p:cNvSpPr/>
            <p:nvPr/>
          </p:nvSpPr>
          <p:spPr>
            <a:xfrm flipH="1">
              <a:off x="-2" y="171692"/>
              <a:ext cx="4930787" cy="816710"/>
            </a:xfrm>
            <a:prstGeom prst="rect">
              <a:avLst/>
            </a:prstGeom>
            <a:grp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1" i="0" u="none" strike="noStrike" kern="0" cap="none" spc="0" normalizeH="0" baseline="0" noProof="0" dirty="0" smtClean="0">
                  <a:ln>
                    <a:noFill/>
                  </a:ln>
                  <a:solidFill>
                    <a:prstClr val="white"/>
                  </a:solidFill>
                  <a:effectLst/>
                  <a:uLnTx/>
                  <a:uFillTx/>
                </a:rPr>
                <a:t>Methodology</a:t>
              </a:r>
            </a:p>
          </p:txBody>
        </p:sp>
        <p:grpSp>
          <p:nvGrpSpPr>
            <p:cNvPr id="15" name="Group 724"/>
            <p:cNvGrpSpPr/>
            <p:nvPr/>
          </p:nvGrpSpPr>
          <p:grpSpPr>
            <a:xfrm>
              <a:off x="4930788" y="0"/>
              <a:ext cx="804571" cy="1155469"/>
              <a:chOff x="0" y="0"/>
              <a:chExt cx="804567" cy="1155467"/>
            </a:xfrm>
            <a:grpFill/>
          </p:grpSpPr>
          <p:sp>
            <p:nvSpPr>
              <p:cNvPr id="16" name="Shape 721"/>
              <p:cNvSpPr/>
              <p:nvPr/>
            </p:nvSpPr>
            <p:spPr>
              <a:xfrm flipH="1">
                <a:off x="0" y="169186"/>
                <a:ext cx="402284" cy="98628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7922"/>
                    </a:lnTo>
                    <a:lnTo>
                      <a:pt x="21600" y="0"/>
                    </a:lnTo>
                    <a:lnTo>
                      <a:pt x="0" y="3678"/>
                    </a:lnTo>
                    <a:lnTo>
                      <a:pt x="0" y="21600"/>
                    </a:lnTo>
                    <a:close/>
                  </a:path>
                </a:pathLst>
              </a:custGeom>
              <a:solidFill>
                <a:srgbClr val="C0392B">
                  <a:alpha val="90000"/>
                </a:srgbClr>
              </a:solidFill>
              <a:ln w="12700" cap="flat">
                <a:noFill/>
                <a:miter lim="400000"/>
              </a:ln>
              <a:effectLst/>
            </p:spPr>
            <p:txBody>
              <a:bodyPr wrap="square" lIns="34289" tIns="34289" rIns="34289" bIns="34289"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smtClean="0">
                  <a:ln>
                    <a:noFill/>
                  </a:ln>
                  <a:solidFill>
                    <a:srgbClr val="95A5A6"/>
                  </a:solidFill>
                  <a:effectLst/>
                  <a:uLnTx/>
                  <a:uFillTx/>
                </a:endParaRPr>
              </a:p>
            </p:txBody>
          </p:sp>
          <p:sp>
            <p:nvSpPr>
              <p:cNvPr id="17" name="Shape 722"/>
              <p:cNvSpPr/>
              <p:nvPr/>
            </p:nvSpPr>
            <p:spPr>
              <a:xfrm flipH="1">
                <a:off x="402283" y="169186"/>
                <a:ext cx="402284" cy="98628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7922"/>
                    </a:lnTo>
                    <a:lnTo>
                      <a:pt x="0" y="0"/>
                    </a:lnTo>
                    <a:lnTo>
                      <a:pt x="21600" y="3678"/>
                    </a:lnTo>
                    <a:lnTo>
                      <a:pt x="21600" y="21600"/>
                    </a:lnTo>
                    <a:close/>
                  </a:path>
                </a:pathLst>
              </a:custGeom>
              <a:solidFill>
                <a:srgbClr val="C0392B">
                  <a:alpha val="8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srgbClr val="FFFFFF"/>
                  </a:solidFill>
                  <a:effectLst/>
                  <a:uLnTx/>
                  <a:uFillTx/>
                  <a:ea typeface="Helvetica"/>
                  <a:cs typeface="Helvetica"/>
                  <a:sym typeface="Helvetica"/>
                </a:endParaRPr>
              </a:p>
            </p:txBody>
          </p:sp>
          <p:sp>
            <p:nvSpPr>
              <p:cNvPr id="18" name="Shape 723"/>
              <p:cNvSpPr/>
              <p:nvPr/>
            </p:nvSpPr>
            <p:spPr>
              <a:xfrm flipH="1">
                <a:off x="1" y="0"/>
                <a:ext cx="804566" cy="33711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0" y="10680"/>
                    </a:lnTo>
                    <a:lnTo>
                      <a:pt x="10800" y="0"/>
                    </a:lnTo>
                    <a:lnTo>
                      <a:pt x="21600" y="10680"/>
                    </a:lnTo>
                    <a:lnTo>
                      <a:pt x="10800" y="21600"/>
                    </a:lnTo>
                    <a:close/>
                  </a:path>
                </a:pathLst>
              </a:custGeom>
              <a:grpFill/>
              <a:ln w="12700" cap="flat">
                <a:noFill/>
                <a:miter lim="400000"/>
              </a:ln>
              <a:effectLst/>
            </p:spPr>
            <p:txBody>
              <a:bodyPr wrap="square" lIns="34289" tIns="34289" rIns="34289" bIns="34289"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smtClean="0">
                  <a:ln>
                    <a:noFill/>
                  </a:ln>
                  <a:solidFill>
                    <a:srgbClr val="95A5A6"/>
                  </a:solidFill>
                  <a:effectLst/>
                  <a:uLnTx/>
                  <a:uFillTx/>
                </a:endParaRPr>
              </a:p>
            </p:txBody>
          </p:sp>
        </p:grpSp>
      </p:grpSp>
      <p:grpSp>
        <p:nvGrpSpPr>
          <p:cNvPr id="19" name="Group 735"/>
          <p:cNvGrpSpPr/>
          <p:nvPr/>
        </p:nvGrpSpPr>
        <p:grpSpPr>
          <a:xfrm>
            <a:off x="416165" y="2970013"/>
            <a:ext cx="4787229" cy="855437"/>
            <a:chOff x="-2" y="0"/>
            <a:chExt cx="6382970" cy="1140582"/>
          </a:xfrm>
          <a:solidFill>
            <a:srgbClr val="F39C12"/>
          </a:solidFill>
        </p:grpSpPr>
        <p:sp>
          <p:nvSpPr>
            <p:cNvPr id="20" name="Shape 728"/>
            <p:cNvSpPr/>
            <p:nvPr/>
          </p:nvSpPr>
          <p:spPr>
            <a:xfrm flipH="1">
              <a:off x="-2" y="170587"/>
              <a:ext cx="5681248" cy="799404"/>
            </a:xfrm>
            <a:prstGeom prst="rect">
              <a:avLst/>
            </a:prstGeom>
            <a:grpFill/>
            <a:ln w="12700" cap="flat">
              <a:noFill/>
              <a:miter lim="400000"/>
            </a:ln>
            <a:effectLst/>
          </p:spPr>
          <p:txBody>
            <a:bodyPr wrap="square" lIns="34289" tIns="34289" rIns="34289" bIns="34289" numCol="1" anchor="ctr">
              <a:noAutofit/>
            </a:bodyPr>
            <a:lstStyle/>
            <a:p>
              <a:pPr lvl="0" algn="ctr" rtl="0">
                <a:defRPr/>
              </a:pPr>
              <a:r>
                <a:rPr kumimoji="0" lang="en-US" sz="2800" b="1" i="0" u="none" strike="noStrike" kern="0" cap="none" spc="0" normalizeH="0" baseline="0" noProof="0" dirty="0" smtClean="0">
                  <a:ln>
                    <a:noFill/>
                  </a:ln>
                  <a:solidFill>
                    <a:prstClr val="white"/>
                  </a:solidFill>
                  <a:effectLst/>
                  <a:uLnTx/>
                  <a:uFillTx/>
                </a:rPr>
                <a:t>Data Analysis &amp;</a:t>
              </a:r>
              <a:r>
                <a:rPr lang="en-US" sz="2800" b="1" kern="0" dirty="0" smtClean="0">
                  <a:solidFill>
                    <a:prstClr val="white"/>
                  </a:solidFill>
                </a:rPr>
                <a:t> Discussion </a:t>
              </a:r>
              <a:endParaRPr kumimoji="0" lang="en-US" sz="2800" b="1" i="0" u="none" strike="noStrike" kern="0" cap="none" spc="0" normalizeH="0" baseline="0" noProof="0" dirty="0" smtClean="0">
                <a:ln>
                  <a:noFill/>
                </a:ln>
                <a:solidFill>
                  <a:prstClr val="white"/>
                </a:solidFill>
                <a:effectLst/>
                <a:uLnTx/>
                <a:uFillTx/>
              </a:endParaRPr>
            </a:p>
          </p:txBody>
        </p:sp>
        <p:grpSp>
          <p:nvGrpSpPr>
            <p:cNvPr id="21" name="Group 732"/>
            <p:cNvGrpSpPr/>
            <p:nvPr/>
          </p:nvGrpSpPr>
          <p:grpSpPr>
            <a:xfrm>
              <a:off x="5578397" y="0"/>
              <a:ext cx="804571" cy="1140582"/>
              <a:chOff x="0" y="0"/>
              <a:chExt cx="804567" cy="1140580"/>
            </a:xfrm>
            <a:grpFill/>
          </p:grpSpPr>
          <p:sp>
            <p:nvSpPr>
              <p:cNvPr id="23" name="Shape 730"/>
              <p:cNvSpPr/>
              <p:nvPr/>
            </p:nvSpPr>
            <p:spPr>
              <a:xfrm flipH="1">
                <a:off x="402283" y="168081"/>
                <a:ext cx="402284" cy="97249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7870"/>
                    </a:lnTo>
                    <a:lnTo>
                      <a:pt x="0" y="0"/>
                    </a:lnTo>
                    <a:lnTo>
                      <a:pt x="21600" y="3786"/>
                    </a:lnTo>
                    <a:lnTo>
                      <a:pt x="21600" y="21600"/>
                    </a:lnTo>
                    <a:close/>
                  </a:path>
                </a:pathLst>
              </a:custGeom>
              <a:solidFill>
                <a:srgbClr val="F39C12">
                  <a:alpha val="8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95A5A6"/>
                  </a:solidFill>
                  <a:effectLst/>
                  <a:uLnTx/>
                  <a:uFillTx/>
                </a:endParaRPr>
              </a:p>
            </p:txBody>
          </p:sp>
          <p:sp>
            <p:nvSpPr>
              <p:cNvPr id="24" name="Shape 731"/>
              <p:cNvSpPr/>
              <p:nvPr/>
            </p:nvSpPr>
            <p:spPr>
              <a:xfrm flipH="1">
                <a:off x="1" y="0"/>
                <a:ext cx="804566" cy="33711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0" y="10680"/>
                    </a:lnTo>
                    <a:lnTo>
                      <a:pt x="10800" y="0"/>
                    </a:lnTo>
                    <a:lnTo>
                      <a:pt x="21600" y="10680"/>
                    </a:lnTo>
                    <a:lnTo>
                      <a:pt x="10800" y="21600"/>
                    </a:lnTo>
                    <a:close/>
                  </a:path>
                </a:pathLst>
              </a:custGeom>
              <a:grpFill/>
              <a:ln w="12700" cap="flat">
                <a:noFill/>
                <a:miter lim="400000"/>
              </a:ln>
              <a:effectLst/>
            </p:spPr>
            <p:txBody>
              <a:bodyPr wrap="square" lIns="34289" tIns="34289" rIns="34289" bIns="34289"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smtClean="0">
                  <a:ln>
                    <a:noFill/>
                  </a:ln>
                  <a:solidFill>
                    <a:srgbClr val="95A5A6"/>
                  </a:solidFill>
                  <a:effectLst/>
                  <a:uLnTx/>
                  <a:uFillTx/>
                </a:endParaRPr>
              </a:p>
            </p:txBody>
          </p:sp>
          <p:sp>
            <p:nvSpPr>
              <p:cNvPr id="22" name="Shape 729"/>
              <p:cNvSpPr/>
              <p:nvPr/>
            </p:nvSpPr>
            <p:spPr>
              <a:xfrm flipH="1">
                <a:off x="0" y="168081"/>
                <a:ext cx="402284" cy="97249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7870"/>
                    </a:lnTo>
                    <a:lnTo>
                      <a:pt x="21600" y="0"/>
                    </a:lnTo>
                    <a:lnTo>
                      <a:pt x="0" y="3786"/>
                    </a:lnTo>
                    <a:lnTo>
                      <a:pt x="0" y="21600"/>
                    </a:lnTo>
                    <a:close/>
                  </a:path>
                </a:pathLst>
              </a:custGeom>
              <a:solidFill>
                <a:srgbClr val="F39C12">
                  <a:alpha val="90000"/>
                </a:srgbClr>
              </a:solidFill>
              <a:ln w="12700" cap="flat">
                <a:noFill/>
                <a:miter lim="400000"/>
              </a:ln>
              <a:effectLst/>
            </p:spPr>
            <p:txBody>
              <a:bodyPr wrap="square" lIns="34289" tIns="34289" rIns="34289" bIns="34289"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smtClean="0">
                  <a:ln>
                    <a:noFill/>
                  </a:ln>
                  <a:solidFill>
                    <a:srgbClr val="95A5A6"/>
                  </a:solidFill>
                  <a:effectLst/>
                  <a:uLnTx/>
                  <a:uFillTx/>
                </a:endParaRPr>
              </a:p>
            </p:txBody>
          </p:sp>
        </p:grpSp>
      </p:grpSp>
      <p:grpSp>
        <p:nvGrpSpPr>
          <p:cNvPr id="25" name="Group 743"/>
          <p:cNvGrpSpPr/>
          <p:nvPr/>
        </p:nvGrpSpPr>
        <p:grpSpPr>
          <a:xfrm>
            <a:off x="416164" y="3772340"/>
            <a:ext cx="5262864" cy="859910"/>
            <a:chOff x="-3" y="-1"/>
            <a:chExt cx="7017150" cy="1146545"/>
          </a:xfrm>
          <a:solidFill>
            <a:srgbClr val="16A085"/>
          </a:solidFill>
        </p:grpSpPr>
        <p:sp>
          <p:nvSpPr>
            <p:cNvPr id="26" name="Shape 736"/>
            <p:cNvSpPr/>
            <p:nvPr/>
          </p:nvSpPr>
          <p:spPr>
            <a:xfrm flipH="1">
              <a:off x="-3" y="166526"/>
              <a:ext cx="6210383" cy="810073"/>
            </a:xfrm>
            <a:prstGeom prst="rect">
              <a:avLst/>
            </a:prstGeom>
            <a:grp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prstClr val="white"/>
                  </a:solidFill>
                  <a:effectLst/>
                  <a:uLnTx/>
                  <a:uFillTx/>
                </a:rPr>
                <a:t>Recommendation &amp; Suggestions</a:t>
              </a:r>
            </a:p>
          </p:txBody>
        </p:sp>
        <p:grpSp>
          <p:nvGrpSpPr>
            <p:cNvPr id="27" name="Group 740"/>
            <p:cNvGrpSpPr/>
            <p:nvPr/>
          </p:nvGrpSpPr>
          <p:grpSpPr>
            <a:xfrm>
              <a:off x="6212576" y="-1"/>
              <a:ext cx="804571" cy="1146545"/>
              <a:chOff x="0" y="0"/>
              <a:chExt cx="804567" cy="1146543"/>
            </a:xfrm>
            <a:grpFill/>
          </p:grpSpPr>
          <p:sp>
            <p:nvSpPr>
              <p:cNvPr id="28" name="Shape 737"/>
              <p:cNvSpPr/>
              <p:nvPr/>
            </p:nvSpPr>
            <p:spPr>
              <a:xfrm flipH="1">
                <a:off x="0" y="166526"/>
                <a:ext cx="402284" cy="98001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7899"/>
                    </a:lnTo>
                    <a:lnTo>
                      <a:pt x="21600" y="0"/>
                    </a:lnTo>
                    <a:lnTo>
                      <a:pt x="0" y="3701"/>
                    </a:lnTo>
                    <a:lnTo>
                      <a:pt x="0" y="21600"/>
                    </a:lnTo>
                    <a:close/>
                  </a:path>
                </a:pathLst>
              </a:custGeom>
              <a:solidFill>
                <a:srgbClr val="16A085">
                  <a:alpha val="90000"/>
                </a:srgbClr>
              </a:solidFill>
              <a:ln w="12700" cap="flat">
                <a:noFill/>
                <a:miter lim="400000"/>
              </a:ln>
              <a:effectLst/>
            </p:spPr>
            <p:txBody>
              <a:bodyPr wrap="square" lIns="34289" tIns="34289" rIns="34289" bIns="34289"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smtClean="0">
                  <a:ln>
                    <a:noFill/>
                  </a:ln>
                  <a:solidFill>
                    <a:srgbClr val="95A5A6"/>
                  </a:solidFill>
                  <a:effectLst/>
                  <a:uLnTx/>
                  <a:uFillTx/>
                </a:endParaRPr>
              </a:p>
            </p:txBody>
          </p:sp>
          <p:sp>
            <p:nvSpPr>
              <p:cNvPr id="29" name="Shape 738"/>
              <p:cNvSpPr/>
              <p:nvPr/>
            </p:nvSpPr>
            <p:spPr>
              <a:xfrm flipH="1">
                <a:off x="402283" y="166526"/>
                <a:ext cx="402284" cy="9800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7899"/>
                    </a:lnTo>
                    <a:lnTo>
                      <a:pt x="0" y="0"/>
                    </a:lnTo>
                    <a:lnTo>
                      <a:pt x="21600" y="3701"/>
                    </a:lnTo>
                    <a:lnTo>
                      <a:pt x="21600" y="21600"/>
                    </a:lnTo>
                    <a:close/>
                  </a:path>
                </a:pathLst>
              </a:custGeom>
              <a:solidFill>
                <a:srgbClr val="16A085">
                  <a:alpha val="8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b="0">
                    <a:solidFill>
                      <a:srgbClr val="000000"/>
                    </a:solidFill>
                    <a:latin typeface="+mn-lt"/>
                    <a:ea typeface="+mn-ea"/>
                    <a:cs typeface="+mn-cs"/>
                    <a:sym typeface="Calibri"/>
                  </a:defRPr>
                </a:pPr>
                <a:endParaRPr kumimoji="0" lang="en-US" sz="1800" b="1" i="0" u="none" strike="noStrike" kern="0" cap="none" spc="0" normalizeH="0" baseline="0" noProof="0" dirty="0">
                  <a:ln>
                    <a:noFill/>
                  </a:ln>
                  <a:solidFill>
                    <a:srgbClr val="FFFFFF"/>
                  </a:solidFill>
                  <a:effectLst/>
                  <a:uLnTx/>
                  <a:uFillTx/>
                  <a:latin typeface="Calibri"/>
                  <a:ea typeface="Helvetica"/>
                  <a:cs typeface="Helvetica"/>
                  <a:sym typeface="Helvetica"/>
                </a:endParaRPr>
              </a:p>
            </p:txBody>
          </p:sp>
          <p:sp>
            <p:nvSpPr>
              <p:cNvPr id="30" name="Shape 739"/>
              <p:cNvSpPr/>
              <p:nvPr/>
            </p:nvSpPr>
            <p:spPr>
              <a:xfrm flipH="1">
                <a:off x="1" y="0"/>
                <a:ext cx="804566" cy="33711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0" y="10680"/>
                    </a:lnTo>
                    <a:lnTo>
                      <a:pt x="10800" y="0"/>
                    </a:lnTo>
                    <a:lnTo>
                      <a:pt x="21600" y="10680"/>
                    </a:lnTo>
                    <a:lnTo>
                      <a:pt x="10800" y="21600"/>
                    </a:lnTo>
                    <a:close/>
                  </a:path>
                </a:pathLst>
              </a:custGeom>
              <a:grpFill/>
              <a:ln w="12700" cap="flat">
                <a:noFill/>
                <a:miter lim="400000"/>
              </a:ln>
              <a:effectLst/>
            </p:spPr>
            <p:txBody>
              <a:bodyPr wrap="square" lIns="34289" tIns="34289" rIns="34289" bIns="34289"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smtClean="0">
                  <a:ln>
                    <a:noFill/>
                  </a:ln>
                  <a:solidFill>
                    <a:srgbClr val="95A5A6"/>
                  </a:solidFill>
                  <a:effectLst/>
                  <a:uLnTx/>
                  <a:uFillTx/>
                </a:endParaRPr>
              </a:p>
            </p:txBody>
          </p:sp>
        </p:grpSp>
      </p:grpSp>
      <p:sp>
        <p:nvSpPr>
          <p:cNvPr id="31" name="Shape 737"/>
          <p:cNvSpPr/>
          <p:nvPr/>
        </p:nvSpPr>
        <p:spPr>
          <a:xfrm flipH="1">
            <a:off x="5342300" y="4798935"/>
            <a:ext cx="301714" cy="73501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7899"/>
                </a:lnTo>
                <a:lnTo>
                  <a:pt x="21600" y="0"/>
                </a:lnTo>
                <a:lnTo>
                  <a:pt x="0" y="3701"/>
                </a:lnTo>
                <a:lnTo>
                  <a:pt x="0" y="21600"/>
                </a:lnTo>
                <a:close/>
              </a:path>
            </a:pathLst>
          </a:custGeom>
          <a:solidFill>
            <a:schemeClr val="accent6">
              <a:lumMod val="75000"/>
            </a:schemeClr>
          </a:solidFill>
          <a:ln w="12700" cap="flat">
            <a:noFill/>
            <a:miter lim="400000"/>
          </a:ln>
          <a:effectLst/>
        </p:spPr>
        <p:txBody>
          <a:bodyPr wrap="square" lIns="34289" tIns="34289" rIns="34289" bIns="34289"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smtClean="0">
              <a:ln>
                <a:noFill/>
              </a:ln>
              <a:solidFill>
                <a:srgbClr val="95A5A6"/>
              </a:solidFill>
              <a:effectLst/>
              <a:uLnTx/>
              <a:uFillTx/>
            </a:endParaRPr>
          </a:p>
        </p:txBody>
      </p:sp>
      <p:sp>
        <p:nvSpPr>
          <p:cNvPr id="32" name="Shape 738"/>
          <p:cNvSpPr/>
          <p:nvPr/>
        </p:nvSpPr>
        <p:spPr>
          <a:xfrm flipH="1">
            <a:off x="5644014" y="4798935"/>
            <a:ext cx="301714" cy="73501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7899"/>
                </a:lnTo>
                <a:lnTo>
                  <a:pt x="0" y="0"/>
                </a:lnTo>
                <a:lnTo>
                  <a:pt x="21600" y="3701"/>
                </a:lnTo>
                <a:lnTo>
                  <a:pt x="21600" y="21600"/>
                </a:lnTo>
                <a:close/>
              </a:path>
            </a:pathLst>
          </a:custGeom>
          <a:solidFill>
            <a:schemeClr val="accent6">
              <a:lumMod val="60000"/>
              <a:lumOff val="40000"/>
            </a:scheme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b="0">
                <a:solidFill>
                  <a:srgbClr val="000000"/>
                </a:solidFill>
                <a:latin typeface="+mn-lt"/>
                <a:ea typeface="+mn-ea"/>
                <a:cs typeface="+mn-cs"/>
                <a:sym typeface="Calibri"/>
              </a:defRPr>
            </a:pPr>
            <a:endParaRPr kumimoji="0" lang="en-US" sz="1800" b="1" i="0" u="none" strike="noStrike" kern="0" cap="none" spc="0" normalizeH="0" baseline="0" noProof="0" dirty="0">
              <a:ln>
                <a:noFill/>
              </a:ln>
              <a:solidFill>
                <a:srgbClr val="FFFFFF"/>
              </a:solidFill>
              <a:effectLst/>
              <a:uLnTx/>
              <a:uFillTx/>
              <a:latin typeface="Calibri"/>
              <a:ea typeface="Helvetica"/>
              <a:cs typeface="Helvetica"/>
              <a:sym typeface="Helvetica"/>
            </a:endParaRPr>
          </a:p>
        </p:txBody>
      </p:sp>
      <p:sp>
        <p:nvSpPr>
          <p:cNvPr id="33" name="Shape 739"/>
          <p:cNvSpPr/>
          <p:nvPr/>
        </p:nvSpPr>
        <p:spPr>
          <a:xfrm flipH="1">
            <a:off x="5342301" y="4674040"/>
            <a:ext cx="603427" cy="252838"/>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0" y="10680"/>
                </a:lnTo>
                <a:lnTo>
                  <a:pt x="10800" y="0"/>
                </a:lnTo>
                <a:lnTo>
                  <a:pt x="21600" y="10680"/>
                </a:lnTo>
                <a:lnTo>
                  <a:pt x="10800" y="21600"/>
                </a:lnTo>
                <a:close/>
              </a:path>
            </a:pathLst>
          </a:custGeom>
          <a:solidFill>
            <a:schemeClr val="accent6">
              <a:lumMod val="75000"/>
            </a:schemeClr>
          </a:solidFill>
          <a:ln w="12700" cap="flat">
            <a:noFill/>
            <a:miter lim="400000"/>
          </a:ln>
          <a:effectLst/>
        </p:spPr>
        <p:txBody>
          <a:bodyPr wrap="square" lIns="34289" tIns="34289" rIns="34289" bIns="34289"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smtClean="0">
              <a:ln>
                <a:noFill/>
              </a:ln>
              <a:solidFill>
                <a:srgbClr val="95A5A6"/>
              </a:solidFill>
              <a:effectLst/>
              <a:uLnTx/>
              <a:uFillTx/>
            </a:endParaRPr>
          </a:p>
        </p:txBody>
      </p:sp>
      <p:sp>
        <p:nvSpPr>
          <p:cNvPr id="34" name="Shape 736"/>
          <p:cNvSpPr/>
          <p:nvPr/>
        </p:nvSpPr>
        <p:spPr>
          <a:xfrm flipH="1">
            <a:off x="431799" y="4798935"/>
            <a:ext cx="4921553" cy="607556"/>
          </a:xfrm>
          <a:prstGeom prst="rect">
            <a:avLst/>
          </a:prstGeom>
          <a:solidFill>
            <a:schemeClr val="accent6">
              <a:lumMod val="75000"/>
            </a:schemeClr>
          </a:solidFill>
          <a:ln w="12700" cap="flat">
            <a:solidFill>
              <a:schemeClr val="accent6">
                <a:lumMod val="75000"/>
              </a:schemeClr>
            </a:solid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1" i="0" u="none" strike="noStrike" kern="0" cap="none" spc="0" normalizeH="0" baseline="0" noProof="0" dirty="0" smtClean="0">
                <a:ln>
                  <a:noFill/>
                </a:ln>
                <a:solidFill>
                  <a:prstClr val="white"/>
                </a:solidFill>
                <a:effectLst/>
                <a:uLnTx/>
                <a:uFillTx/>
              </a:rPr>
              <a:t>Conclusion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33"/>
          <p:cNvSpPr/>
          <p:nvPr/>
        </p:nvSpPr>
        <p:spPr>
          <a:xfrm rot="20762360">
            <a:off x="4070011" y="1086124"/>
            <a:ext cx="684731" cy="1257922"/>
          </a:xfrm>
          <a:custGeom>
            <a:avLst/>
            <a:gdLst>
              <a:gd name="connsiteX0" fmla="*/ 135550 w 391928"/>
              <a:gd name="connsiteY0" fmla="*/ 0 h 709696"/>
              <a:gd name="connsiteX1" fmla="*/ 213310 w 391928"/>
              <a:gd name="connsiteY1" fmla="*/ 172002 h 709696"/>
              <a:gd name="connsiteX2" fmla="*/ 375545 w 391928"/>
              <a:gd name="connsiteY2" fmla="*/ 615260 h 709696"/>
              <a:gd name="connsiteX3" fmla="*/ 391928 w 391928"/>
              <a:gd name="connsiteY3" fmla="*/ 672955 h 709696"/>
              <a:gd name="connsiteX4" fmla="*/ 335492 w 391928"/>
              <a:gd name="connsiteY4" fmla="*/ 678644 h 709696"/>
              <a:gd name="connsiteX5" fmla="*/ 235461 w 391928"/>
              <a:gd name="connsiteY5" fmla="*/ 709696 h 709696"/>
              <a:gd name="connsiteX6" fmla="*/ 222202 w 391928"/>
              <a:gd name="connsiteY6" fmla="*/ 663006 h 709696"/>
              <a:gd name="connsiteX7" fmla="*/ 65367 w 391928"/>
              <a:gd name="connsiteY7" fmla="*/ 234500 h 709696"/>
              <a:gd name="connsiteX8" fmla="*/ 0 w 391928"/>
              <a:gd name="connsiteY8" fmla="*/ 89913 h 709696"/>
              <a:gd name="connsiteX9" fmla="*/ 77670 w 391928"/>
              <a:gd name="connsiteY9" fmla="*/ 47755 h 709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8" h="709696">
                <a:moveTo>
                  <a:pt x="135550" y="0"/>
                </a:moveTo>
                <a:lnTo>
                  <a:pt x="213310" y="172002"/>
                </a:lnTo>
                <a:cubicBezTo>
                  <a:pt x="274344" y="316302"/>
                  <a:pt x="328557" y="464190"/>
                  <a:pt x="375545" y="615260"/>
                </a:cubicBezTo>
                <a:lnTo>
                  <a:pt x="391928" y="672955"/>
                </a:lnTo>
                <a:lnTo>
                  <a:pt x="335492" y="678644"/>
                </a:lnTo>
                <a:lnTo>
                  <a:pt x="235461" y="709696"/>
                </a:lnTo>
                <a:lnTo>
                  <a:pt x="222202" y="663006"/>
                </a:lnTo>
                <a:cubicBezTo>
                  <a:pt x="176778" y="516963"/>
                  <a:pt x="124370" y="373998"/>
                  <a:pt x="65367" y="234500"/>
                </a:cubicBezTo>
                <a:lnTo>
                  <a:pt x="0" y="89913"/>
                </a:lnTo>
                <a:lnTo>
                  <a:pt x="77670" y="47755"/>
                </a:ln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38" name="Freeform 38"/>
          <p:cNvSpPr/>
          <p:nvPr/>
        </p:nvSpPr>
        <p:spPr>
          <a:xfrm rot="1525835">
            <a:off x="4428779" y="4873366"/>
            <a:ext cx="308072" cy="1285062"/>
          </a:xfrm>
          <a:custGeom>
            <a:avLst/>
            <a:gdLst>
              <a:gd name="connsiteX0" fmla="*/ 159774 w 168482"/>
              <a:gd name="connsiteY0" fmla="*/ 0 h 560459"/>
              <a:gd name="connsiteX1" fmla="*/ 162205 w 168482"/>
              <a:gd name="connsiteY1" fmla="*/ 31959 h 560459"/>
              <a:gd name="connsiteX2" fmla="*/ 168482 w 168482"/>
              <a:gd name="connsiteY2" fmla="*/ 280229 h 560459"/>
              <a:gd name="connsiteX3" fmla="*/ 162205 w 168482"/>
              <a:gd name="connsiteY3" fmla="*/ 528499 h 560459"/>
              <a:gd name="connsiteX4" fmla="*/ 159774 w 168482"/>
              <a:gd name="connsiteY4" fmla="*/ 560459 h 560459"/>
              <a:gd name="connsiteX5" fmla="*/ 137402 w 168482"/>
              <a:gd name="connsiteY5" fmla="*/ 553514 h 560459"/>
              <a:gd name="connsiteX6" fmla="*/ 24465 w 168482"/>
              <a:gd name="connsiteY6" fmla="*/ 542129 h 560459"/>
              <a:gd name="connsiteX7" fmla="*/ 0 w 168482"/>
              <a:gd name="connsiteY7" fmla="*/ 544595 h 560459"/>
              <a:gd name="connsiteX8" fmla="*/ 1853 w 168482"/>
              <a:gd name="connsiteY8" fmla="*/ 520237 h 560459"/>
              <a:gd name="connsiteX9" fmla="*/ 7921 w 168482"/>
              <a:gd name="connsiteY9" fmla="*/ 280229 h 560459"/>
              <a:gd name="connsiteX10" fmla="*/ 1853 w 168482"/>
              <a:gd name="connsiteY10" fmla="*/ 40222 h 560459"/>
              <a:gd name="connsiteX11" fmla="*/ 0 w 168482"/>
              <a:gd name="connsiteY11" fmla="*/ 15863 h 560459"/>
              <a:gd name="connsiteX12" fmla="*/ 24465 w 168482"/>
              <a:gd name="connsiteY12" fmla="*/ 18329 h 560459"/>
              <a:gd name="connsiteX13" fmla="*/ 137402 w 168482"/>
              <a:gd name="connsiteY13" fmla="*/ 6944 h 560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482" h="560459">
                <a:moveTo>
                  <a:pt x="159774" y="0"/>
                </a:moveTo>
                <a:lnTo>
                  <a:pt x="162205" y="31959"/>
                </a:lnTo>
                <a:cubicBezTo>
                  <a:pt x="166373" y="114190"/>
                  <a:pt x="168482" y="196963"/>
                  <a:pt x="168482" y="280229"/>
                </a:cubicBezTo>
                <a:cubicBezTo>
                  <a:pt x="168482" y="363495"/>
                  <a:pt x="166373" y="446269"/>
                  <a:pt x="162205" y="528499"/>
                </a:cubicBezTo>
                <a:lnTo>
                  <a:pt x="159774" y="560459"/>
                </a:lnTo>
                <a:lnTo>
                  <a:pt x="137402" y="553514"/>
                </a:lnTo>
                <a:cubicBezTo>
                  <a:pt x="100923" y="546049"/>
                  <a:pt x="63152" y="542129"/>
                  <a:pt x="24465" y="542129"/>
                </a:cubicBezTo>
                <a:lnTo>
                  <a:pt x="0" y="544595"/>
                </a:lnTo>
                <a:lnTo>
                  <a:pt x="1853" y="520237"/>
                </a:lnTo>
                <a:cubicBezTo>
                  <a:pt x="5882" y="440743"/>
                  <a:pt x="7921" y="360724"/>
                  <a:pt x="7921" y="280229"/>
                </a:cubicBezTo>
                <a:cubicBezTo>
                  <a:pt x="7921" y="199734"/>
                  <a:pt x="5882" y="119716"/>
                  <a:pt x="1853" y="40222"/>
                </a:cubicBezTo>
                <a:lnTo>
                  <a:pt x="0" y="15863"/>
                </a:lnTo>
                <a:lnTo>
                  <a:pt x="24465" y="18329"/>
                </a:lnTo>
                <a:cubicBezTo>
                  <a:pt x="63152" y="18329"/>
                  <a:pt x="100923" y="14409"/>
                  <a:pt x="137402" y="6944"/>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44" name="Oval 8"/>
          <p:cNvSpPr/>
          <p:nvPr/>
        </p:nvSpPr>
        <p:spPr>
          <a:xfrm>
            <a:off x="3826838" y="1953645"/>
            <a:ext cx="2501678" cy="3137003"/>
          </a:xfrm>
          <a:prstGeom prst="ellipse">
            <a:avLst/>
          </a:prstGeom>
          <a:solidFill>
            <a:schemeClr val="accent1">
              <a:lumMod val="75000"/>
            </a:schemeClr>
          </a:solidFill>
          <a:ln w="12700" cap="flat" cmpd="sng" algn="ctr">
            <a:solidFill>
              <a:schemeClr val="accent1">
                <a:lumMod val="75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schemeClr val="accent1">
                  <a:lumMod val="75000"/>
                </a:schemeClr>
              </a:solidFill>
              <a:effectLst/>
              <a:uLnTx/>
              <a:uFillTx/>
              <a:latin typeface="Calibri" panose="020F0502020204030204"/>
            </a:endParaRPr>
          </a:p>
        </p:txBody>
      </p:sp>
      <p:grpSp>
        <p:nvGrpSpPr>
          <p:cNvPr id="2" name="Group 53"/>
          <p:cNvGrpSpPr/>
          <p:nvPr/>
        </p:nvGrpSpPr>
        <p:grpSpPr>
          <a:xfrm>
            <a:off x="6376245" y="2271321"/>
            <a:ext cx="5608405" cy="1090084"/>
            <a:chOff x="4655840" y="368273"/>
            <a:chExt cx="3067203" cy="475422"/>
          </a:xfrm>
        </p:grpSpPr>
        <p:sp>
          <p:nvSpPr>
            <p:cNvPr id="53" name="TextBox 54"/>
            <p:cNvSpPr txBox="1"/>
            <p:nvPr/>
          </p:nvSpPr>
          <p:spPr>
            <a:xfrm>
              <a:off x="4655840" y="368273"/>
              <a:ext cx="319284" cy="161078"/>
            </a:xfrm>
            <a:prstGeom prst="rect">
              <a:avLst/>
            </a:prstGeom>
            <a:noFill/>
          </p:spPr>
          <p:txBody>
            <a:bodyPr wrap="none" rtlCol="0">
              <a:spAutoFit/>
            </a:bodyPr>
            <a:lstStyle/>
            <a:p>
              <a:pPr algn="l" rtl="0"/>
              <a:r>
                <a:rPr kumimoji="0" lang="en-US" b="1" i="0" u="none" strike="noStrike" kern="0" cap="all" spc="0" normalizeH="0" baseline="0" noProof="0" dirty="0" smtClean="0">
                  <a:ln>
                    <a:noFill/>
                  </a:ln>
                  <a:solidFill>
                    <a:srgbClr val="F39C12"/>
                  </a:solidFill>
                  <a:effectLst/>
                  <a:uLnTx/>
                  <a:uFillTx/>
                </a:rPr>
                <a:t>Age</a:t>
              </a:r>
            </a:p>
          </p:txBody>
        </p:sp>
        <p:sp>
          <p:nvSpPr>
            <p:cNvPr id="54" name="TextBox 55"/>
            <p:cNvSpPr txBox="1"/>
            <p:nvPr/>
          </p:nvSpPr>
          <p:spPr>
            <a:xfrm>
              <a:off x="4655840" y="588655"/>
              <a:ext cx="3067203" cy="255040"/>
            </a:xfrm>
            <a:prstGeom prst="rect">
              <a:avLst/>
            </a:prstGeom>
            <a:noFill/>
          </p:spPr>
          <p:txBody>
            <a:bodyPr wrap="square" rtlCol="0">
              <a:spAutoFit/>
            </a:bodyPr>
            <a:lstStyle/>
            <a:p>
              <a:pPr algn="l"/>
              <a:r>
                <a:rPr lang="en-US" sz="1600" b="1" dirty="0" smtClean="0"/>
                <a:t>Officers </a:t>
              </a:r>
              <a:r>
                <a:rPr lang="en-US" sz="1600" b="1" dirty="0"/>
                <a:t>aged </a:t>
              </a:r>
              <a:r>
                <a:rPr lang="en-US" sz="1600" b="1" u="sng" dirty="0"/>
                <a:t>between 50-60 years </a:t>
              </a:r>
              <a:r>
                <a:rPr lang="en-US" sz="1600" b="1" dirty="0" smtClean="0"/>
                <a:t>suffering from health </a:t>
              </a:r>
              <a:r>
                <a:rPr lang="en-US" sz="1600" b="1" dirty="0"/>
                <a:t>problems </a:t>
              </a:r>
              <a:r>
                <a:rPr lang="en-US" sz="1600" b="1" dirty="0" smtClean="0"/>
                <a:t>more than others.</a:t>
              </a:r>
              <a:endParaRPr lang="en-US" sz="1600" b="1" dirty="0"/>
            </a:p>
          </p:txBody>
        </p:sp>
      </p:grpSp>
      <p:sp>
        <p:nvSpPr>
          <p:cNvPr id="64" name="Oval 64"/>
          <p:cNvSpPr/>
          <p:nvPr/>
        </p:nvSpPr>
        <p:spPr>
          <a:xfrm>
            <a:off x="4025735" y="2193306"/>
            <a:ext cx="2101933" cy="2695698"/>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68" name="مستطيل 67"/>
          <p:cNvSpPr/>
          <p:nvPr/>
        </p:nvSpPr>
        <p:spPr>
          <a:xfrm>
            <a:off x="0" y="179182"/>
            <a:ext cx="12192000" cy="707886"/>
          </a:xfrm>
          <a:prstGeom prst="rect">
            <a:avLst/>
          </a:prstGeom>
        </p:spPr>
        <p:txBody>
          <a:bodyPr wrap="square">
            <a:spAutoFit/>
          </a:bodyPr>
          <a:lstStyle/>
          <a:p>
            <a:pPr lvl="0" algn="ctr" rtl="0"/>
            <a:r>
              <a:rPr lang="en-US" sz="4000" b="1" dirty="0" smtClean="0">
                <a:solidFill>
                  <a:schemeClr val="bg1"/>
                </a:solidFill>
              </a:rPr>
              <a:t> Effects of demographic variables on hypothesis 2</a:t>
            </a:r>
            <a:endParaRPr lang="ar-JO" sz="4000" dirty="0">
              <a:solidFill>
                <a:schemeClr val="bg1"/>
              </a:solidFill>
            </a:endParaRPr>
          </a:p>
        </p:txBody>
      </p:sp>
    </p:spTree>
    <p:extLst>
      <p:ext uri="{BB962C8B-B14F-4D97-AF65-F5344CB8AC3E}">
        <p14:creationId xmlns:p14="http://schemas.microsoft.com/office/powerpoint/2010/main" val="32760342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Shape 2716"/>
          <p:cNvSpPr/>
          <p:nvPr/>
        </p:nvSpPr>
        <p:spPr>
          <a:xfrm>
            <a:off x="147066" y="1617592"/>
            <a:ext cx="2948997"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47" name="Shape 2722"/>
          <p:cNvSpPr/>
          <p:nvPr/>
        </p:nvSpPr>
        <p:spPr>
          <a:xfrm flipH="1">
            <a:off x="3113253" y="1610613"/>
            <a:ext cx="2949000"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C0392B"/>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52" name="Shape 2728"/>
          <p:cNvSpPr/>
          <p:nvPr/>
        </p:nvSpPr>
        <p:spPr>
          <a:xfrm>
            <a:off x="6090950" y="1617592"/>
            <a:ext cx="2948997"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57" name="Shape 2734"/>
          <p:cNvSpPr/>
          <p:nvPr/>
        </p:nvSpPr>
        <p:spPr>
          <a:xfrm flipH="1">
            <a:off x="9068826" y="1617591"/>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2980B9"/>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62" name="Shape 2740"/>
          <p:cNvSpPr/>
          <p:nvPr/>
        </p:nvSpPr>
        <p:spPr>
          <a:xfrm rot="10800000" flipH="1">
            <a:off x="132591" y="3672835"/>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4B2C50"/>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67" name="Shape 2746"/>
          <p:cNvSpPr/>
          <p:nvPr/>
        </p:nvSpPr>
        <p:spPr>
          <a:xfrm rot="10800000">
            <a:off x="9082500" y="3632870"/>
            <a:ext cx="2949000"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72" name="Shape 2752"/>
          <p:cNvSpPr/>
          <p:nvPr/>
        </p:nvSpPr>
        <p:spPr>
          <a:xfrm rot="10800000">
            <a:off x="3117030" y="3659720"/>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77" name="Shape 2758"/>
          <p:cNvSpPr/>
          <p:nvPr/>
        </p:nvSpPr>
        <p:spPr>
          <a:xfrm rot="10800000" flipH="1">
            <a:off x="6100845" y="3641910"/>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BBB59"/>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82" name="Shape 2726"/>
          <p:cNvSpPr/>
          <p:nvPr/>
        </p:nvSpPr>
        <p:spPr>
          <a:xfrm>
            <a:off x="2485677" y="1597894"/>
            <a:ext cx="609392" cy="50013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4289" tIns="34289" rIns="34289" bIns="34289" numCol="1" anchor="t">
            <a:spAutoFit/>
          </a:bodyPr>
          <a:lstStyle>
            <a:lvl1pPr algn="ctr">
              <a:defRPr sz="3200">
                <a:solidFill>
                  <a:srgbClr val="FFFFFF"/>
                </a:solidFill>
                <a:latin typeface="Roboto Black"/>
                <a:ea typeface="Roboto Black"/>
                <a:cs typeface="Roboto Black"/>
                <a:sym typeface="Roboto Black"/>
              </a:defRPr>
            </a:lvl1pPr>
          </a:lstStyle>
          <a:p>
            <a:pPr rtl="0">
              <a:defRPr sz="1800">
                <a:solidFill>
                  <a:srgbClr val="000000"/>
                </a:solidFill>
                <a:latin typeface="Calibri"/>
                <a:ea typeface="Calibri"/>
                <a:cs typeface="Calibri"/>
                <a:sym typeface="Calibri"/>
              </a:defRPr>
            </a:pPr>
            <a:r>
              <a:rPr lang="en-US" sz="2800" b="1" dirty="0" smtClean="0">
                <a:solidFill>
                  <a:schemeClr val="tx1"/>
                </a:solidFill>
                <a:latin typeface="Calibri"/>
                <a:ea typeface="Calibri" panose="020F0502020204030204" pitchFamily="34" charset="0"/>
                <a:cs typeface="Calibri"/>
                <a:sym typeface="Calibri"/>
              </a:rPr>
              <a:t>H1</a:t>
            </a:r>
          </a:p>
        </p:txBody>
      </p:sp>
      <p:sp>
        <p:nvSpPr>
          <p:cNvPr id="84" name="Rectangle 83"/>
          <p:cNvSpPr/>
          <p:nvPr/>
        </p:nvSpPr>
        <p:spPr>
          <a:xfrm>
            <a:off x="3156730" y="1620982"/>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H2</a:t>
            </a:r>
          </a:p>
        </p:txBody>
      </p:sp>
      <p:sp>
        <p:nvSpPr>
          <p:cNvPr id="86" name="Rectangle 85">
            <a:hlinkClick r:id="" action="ppaction://customshow?id=1"/>
          </p:cNvPr>
          <p:cNvSpPr/>
          <p:nvPr/>
        </p:nvSpPr>
        <p:spPr>
          <a:xfrm>
            <a:off x="3110469" y="1956130"/>
            <a:ext cx="2937161" cy="1631216"/>
          </a:xfrm>
          <a:prstGeom prst="rect">
            <a:avLst/>
          </a:prstGeom>
        </p:spPr>
        <p:txBody>
          <a:bodyPr wrap="square">
            <a:spAutoFit/>
          </a:bodyPr>
          <a:lstStyle/>
          <a:p>
            <a:pPr algn="l"/>
            <a:r>
              <a:rPr lang="en-US" sz="2000" b="1" dirty="0" smtClean="0">
                <a:solidFill>
                  <a:schemeClr val="bg1"/>
                </a:solidFill>
              </a:rPr>
              <a:t>Results showed that there aren’t health problems were found to be related to working in shifts</a:t>
            </a:r>
            <a:endParaRPr lang="en-US" sz="2000" b="1" dirty="0">
              <a:solidFill>
                <a:schemeClr val="bg1"/>
              </a:solidFill>
            </a:endParaRPr>
          </a:p>
        </p:txBody>
      </p:sp>
      <p:sp>
        <p:nvSpPr>
          <p:cNvPr id="87" name="Rectangle 86"/>
          <p:cNvSpPr/>
          <p:nvPr/>
        </p:nvSpPr>
        <p:spPr>
          <a:xfrm>
            <a:off x="9072621" y="1628775"/>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H4</a:t>
            </a:r>
          </a:p>
        </p:txBody>
      </p:sp>
      <p:sp>
        <p:nvSpPr>
          <p:cNvPr id="88" name="Rectangle 87"/>
          <p:cNvSpPr/>
          <p:nvPr/>
        </p:nvSpPr>
        <p:spPr>
          <a:xfrm>
            <a:off x="2478723" y="5077692"/>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H5</a:t>
            </a:r>
          </a:p>
        </p:txBody>
      </p:sp>
      <p:sp>
        <p:nvSpPr>
          <p:cNvPr id="89" name="Rectangle 88"/>
          <p:cNvSpPr/>
          <p:nvPr/>
        </p:nvSpPr>
        <p:spPr>
          <a:xfrm>
            <a:off x="3060614" y="5101071"/>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latin typeface="Calibri"/>
                <a:ea typeface="Calibri" panose="020F0502020204030204" pitchFamily="34" charset="0"/>
                <a:cs typeface="Calibri"/>
                <a:sym typeface="Calibri"/>
              </a:rPr>
              <a:t>H6</a:t>
            </a:r>
          </a:p>
        </p:txBody>
      </p:sp>
      <p:sp>
        <p:nvSpPr>
          <p:cNvPr id="90" name="Rectangle 89"/>
          <p:cNvSpPr/>
          <p:nvPr/>
        </p:nvSpPr>
        <p:spPr>
          <a:xfrm>
            <a:off x="9067426" y="5067301"/>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latin typeface="Calibri"/>
                <a:ea typeface="Calibri" panose="020F0502020204030204" pitchFamily="34" charset="0"/>
                <a:cs typeface="Calibri"/>
                <a:sym typeface="Calibri"/>
              </a:rPr>
              <a:t>H8</a:t>
            </a:r>
          </a:p>
        </p:txBody>
      </p:sp>
      <p:sp>
        <p:nvSpPr>
          <p:cNvPr id="91" name="Rectangle 90"/>
          <p:cNvSpPr/>
          <p:nvPr/>
        </p:nvSpPr>
        <p:spPr>
          <a:xfrm>
            <a:off x="8417994" y="1617519"/>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latin typeface="Calibri"/>
                <a:ea typeface="Calibri" panose="020F0502020204030204" pitchFamily="34" charset="0"/>
                <a:cs typeface="Calibri"/>
                <a:sym typeface="Calibri"/>
              </a:rPr>
              <a:t>H3</a:t>
            </a:r>
          </a:p>
        </p:txBody>
      </p:sp>
      <p:sp>
        <p:nvSpPr>
          <p:cNvPr id="92" name="Rectangle 91"/>
          <p:cNvSpPr/>
          <p:nvPr/>
        </p:nvSpPr>
        <p:spPr>
          <a:xfrm>
            <a:off x="8456094" y="5081156"/>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H7</a:t>
            </a:r>
          </a:p>
        </p:txBody>
      </p:sp>
      <p:sp>
        <p:nvSpPr>
          <p:cNvPr id="93" name="Rectangle 92"/>
          <p:cNvSpPr/>
          <p:nvPr/>
        </p:nvSpPr>
        <p:spPr>
          <a:xfrm>
            <a:off x="6082269" y="2064080"/>
            <a:ext cx="2937161" cy="1015663"/>
          </a:xfrm>
          <a:prstGeom prst="rect">
            <a:avLst/>
          </a:prstGeom>
        </p:spPr>
        <p:txBody>
          <a:bodyPr wrap="square">
            <a:spAutoFit/>
          </a:bodyPr>
          <a:lstStyle/>
          <a:p>
            <a:pPr algn="l" rtl="0"/>
            <a:r>
              <a:rPr lang="en-US" sz="2000" b="1" dirty="0" smtClean="0">
                <a:ea typeface="Calibri" panose="020F0502020204030204" pitchFamily="34" charset="0"/>
                <a:cs typeface="Arial" panose="020B0604020202020204" pitchFamily="34" charset="0"/>
              </a:rPr>
              <a:t>Night shifts cause higher fatigue than other types of shifts</a:t>
            </a:r>
            <a:endParaRPr lang="en-US" sz="2000" b="1" dirty="0" smtClean="0">
              <a:ea typeface="Calibri" panose="020F0502020204030204" pitchFamily="34" charset="0"/>
            </a:endParaRPr>
          </a:p>
        </p:txBody>
      </p:sp>
      <p:sp>
        <p:nvSpPr>
          <p:cNvPr id="94" name="Rectangle 93"/>
          <p:cNvSpPr/>
          <p:nvPr/>
        </p:nvSpPr>
        <p:spPr>
          <a:xfrm>
            <a:off x="6105525" y="2103735"/>
            <a:ext cx="2933700" cy="946413"/>
          </a:xfrm>
          <a:prstGeom prst="rect">
            <a:avLst/>
          </a:prstGeom>
        </p:spPr>
        <p:txBody>
          <a:bodyPr wrap="square">
            <a:spAutoFit/>
          </a:bodyPr>
          <a:lstStyle/>
          <a:p>
            <a:pPr algn="l" rtl="0"/>
            <a:r>
              <a:rPr lang="en-US" sz="1850" b="1" dirty="0" smtClean="0">
                <a:ea typeface="Calibri" panose="020F0502020204030204" pitchFamily="34" charset="0"/>
                <a:cs typeface="Arial" panose="020B0604020202020204" pitchFamily="34" charset="0"/>
              </a:rPr>
              <a:t>Results showed that Night shifts caused higher fatigue than other types of shifts</a:t>
            </a:r>
          </a:p>
        </p:txBody>
      </p:sp>
      <p:sp>
        <p:nvSpPr>
          <p:cNvPr id="95" name="Rectangle 94"/>
          <p:cNvSpPr/>
          <p:nvPr/>
        </p:nvSpPr>
        <p:spPr>
          <a:xfrm>
            <a:off x="9045289" y="2064080"/>
            <a:ext cx="3003836" cy="1015663"/>
          </a:xfrm>
          <a:prstGeom prst="rect">
            <a:avLst/>
          </a:prstGeom>
        </p:spPr>
        <p:txBody>
          <a:bodyPr wrap="square">
            <a:spAutoFit/>
          </a:bodyPr>
          <a:lstStyle/>
          <a:p>
            <a:pPr algn="l" rtl="0"/>
            <a:r>
              <a:rPr lang="en-US" sz="2000" b="1" dirty="0" smtClean="0">
                <a:solidFill>
                  <a:schemeClr val="bg1"/>
                </a:solidFill>
                <a:ea typeface="Calibri" panose="020F0502020204030204" pitchFamily="34" charset="0"/>
              </a:rPr>
              <a:t>Police officers suffer from depression, stress, anxiety and work-family conflict</a:t>
            </a:r>
          </a:p>
        </p:txBody>
      </p:sp>
      <p:sp>
        <p:nvSpPr>
          <p:cNvPr id="99" name="Rectangle 98"/>
          <p:cNvSpPr/>
          <p:nvPr/>
        </p:nvSpPr>
        <p:spPr>
          <a:xfrm>
            <a:off x="165100" y="3667455"/>
            <a:ext cx="2937161" cy="1015663"/>
          </a:xfrm>
          <a:prstGeom prst="rect">
            <a:avLst/>
          </a:prstGeom>
        </p:spPr>
        <p:txBody>
          <a:bodyPr wrap="square">
            <a:spAutoFit/>
          </a:bodyPr>
          <a:lstStyle/>
          <a:p>
            <a:pPr algn="l" rtl="0"/>
            <a:r>
              <a:rPr lang="en-US" sz="2000" b="1" dirty="0" smtClean="0">
                <a:solidFill>
                  <a:schemeClr val="bg1"/>
                </a:solidFill>
              </a:rPr>
              <a:t>Police officers suffer from reduction in performance due to shiftwork</a:t>
            </a:r>
            <a:endParaRPr lang="en-US" sz="2000" b="1" dirty="0" smtClean="0">
              <a:solidFill>
                <a:schemeClr val="bg1"/>
              </a:solidFill>
              <a:ea typeface="Calibri" panose="020F0502020204030204" pitchFamily="34" charset="0"/>
            </a:endParaRPr>
          </a:p>
        </p:txBody>
      </p:sp>
      <p:sp>
        <p:nvSpPr>
          <p:cNvPr id="101" name="Rectangle 100"/>
          <p:cNvSpPr/>
          <p:nvPr/>
        </p:nvSpPr>
        <p:spPr>
          <a:xfrm>
            <a:off x="3110469" y="3664280"/>
            <a:ext cx="2937161" cy="1323439"/>
          </a:xfrm>
          <a:prstGeom prst="rect">
            <a:avLst/>
          </a:prstGeom>
        </p:spPr>
        <p:txBody>
          <a:bodyPr wrap="square">
            <a:spAutoFit/>
          </a:bodyPr>
          <a:lstStyle/>
          <a:p>
            <a:pPr algn="l" rtl="0"/>
            <a:r>
              <a:rPr lang="en-US" sz="2000" b="1" dirty="0" smtClean="0"/>
              <a:t>Police officers tend to quit from their jobs because of shiftwork effects</a:t>
            </a:r>
            <a:endParaRPr lang="en-US" sz="2000" b="1" dirty="0" smtClean="0">
              <a:ea typeface="Calibri" panose="020F0502020204030204" pitchFamily="34" charset="0"/>
            </a:endParaRPr>
          </a:p>
        </p:txBody>
      </p:sp>
      <p:sp>
        <p:nvSpPr>
          <p:cNvPr id="103" name="Rectangle 102"/>
          <p:cNvSpPr/>
          <p:nvPr/>
        </p:nvSpPr>
        <p:spPr>
          <a:xfrm>
            <a:off x="6115051" y="3646378"/>
            <a:ext cx="3028950" cy="1554272"/>
          </a:xfrm>
          <a:prstGeom prst="rect">
            <a:avLst/>
          </a:prstGeom>
        </p:spPr>
        <p:txBody>
          <a:bodyPr wrap="square">
            <a:spAutoFit/>
          </a:bodyPr>
          <a:lstStyle/>
          <a:p>
            <a:pPr algn="l" rtl="0"/>
            <a:r>
              <a:rPr lang="en-US" sz="1900" b="1" dirty="0" smtClean="0">
                <a:solidFill>
                  <a:schemeClr val="bg1"/>
                </a:solidFill>
              </a:rPr>
              <a:t>Police officers tend to consume high levels of caffeinated drinks and tend to smoke more to avoid sleepiness during their work</a:t>
            </a:r>
            <a:endParaRPr lang="en-US" sz="1900" b="1" dirty="0" smtClean="0">
              <a:solidFill>
                <a:schemeClr val="bg1"/>
              </a:solidFill>
              <a:ea typeface="Calibri" panose="020F0502020204030204" pitchFamily="34" charset="0"/>
            </a:endParaRPr>
          </a:p>
        </p:txBody>
      </p:sp>
      <p:sp>
        <p:nvSpPr>
          <p:cNvPr id="105" name="Rectangle 104"/>
          <p:cNvSpPr/>
          <p:nvPr/>
        </p:nvSpPr>
        <p:spPr>
          <a:xfrm>
            <a:off x="9077039" y="3629355"/>
            <a:ext cx="2937161" cy="1015663"/>
          </a:xfrm>
          <a:prstGeom prst="rect">
            <a:avLst/>
          </a:prstGeom>
        </p:spPr>
        <p:txBody>
          <a:bodyPr wrap="square">
            <a:spAutoFit/>
          </a:bodyPr>
          <a:lstStyle/>
          <a:p>
            <a:pPr algn="l" rtl="0"/>
            <a:r>
              <a:rPr lang="en-US" sz="2000" b="1" dirty="0" smtClean="0"/>
              <a:t>Factors of work environment can reduce some effect of shiftwork</a:t>
            </a:r>
            <a:endParaRPr lang="en-US" sz="2000" b="1" dirty="0" smtClean="0">
              <a:ea typeface="Calibri" panose="020F0502020204030204" pitchFamily="34" charset="0"/>
            </a:endParaRPr>
          </a:p>
        </p:txBody>
      </p:sp>
      <p:sp>
        <p:nvSpPr>
          <p:cNvPr id="35" name="Rectangle 34">
            <a:hlinkClick r:id="" action="ppaction://customshow?id=0"/>
          </p:cNvPr>
          <p:cNvSpPr/>
          <p:nvPr/>
        </p:nvSpPr>
        <p:spPr>
          <a:xfrm>
            <a:off x="174173" y="1994634"/>
            <a:ext cx="2937161" cy="1631216"/>
          </a:xfrm>
          <a:prstGeom prst="rect">
            <a:avLst/>
          </a:prstGeom>
        </p:spPr>
        <p:txBody>
          <a:bodyPr wrap="square">
            <a:spAutoFit/>
          </a:bodyPr>
          <a:lstStyle/>
          <a:p>
            <a:pPr algn="l" rtl="0"/>
            <a:r>
              <a:rPr lang="en-US" sz="2000" b="1" dirty="0" smtClean="0">
                <a:latin typeface="Calibri"/>
                <a:ea typeface="Calibri" panose="020F0502020204030204" pitchFamily="34" charset="0"/>
                <a:cs typeface="Calibri"/>
                <a:sym typeface="Calibri"/>
              </a:rPr>
              <a:t>Results showed that shiftworkers really face sleep disturbances that may lead to chronic insomnia</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grpId="0" nodeType="clickEffect">
                                  <p:stCondLst>
                                    <p:cond delay="0"/>
                                  </p:stCondLst>
                                  <p:childTnLst>
                                    <p:animEffect transition="out" filter="box(in)">
                                      <p:cBhvr>
                                        <p:cTn id="6" dur="500"/>
                                        <p:tgtEl>
                                          <p:spTgt spid="93"/>
                                        </p:tgtEl>
                                      </p:cBhvr>
                                    </p:animEffect>
                                    <p:set>
                                      <p:cBhvr>
                                        <p:cTn id="7" dur="1" fill="hold">
                                          <p:stCondLst>
                                            <p:cond delay="499"/>
                                          </p:stCondLst>
                                        </p:cTn>
                                        <p:tgtEl>
                                          <p:spTgt spid="93"/>
                                        </p:tgtEl>
                                        <p:attrNameLst>
                                          <p:attrName>style.visibility</p:attrName>
                                        </p:attrNameLst>
                                      </p:cBhvr>
                                      <p:to>
                                        <p:strVal val="hidden"/>
                                      </p:to>
                                    </p:se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9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p:nvPr/>
        </p:nvSpPr>
        <p:spPr>
          <a:xfrm>
            <a:off x="719339" y="2217409"/>
            <a:ext cx="2194560" cy="144064"/>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cs typeface="Helvetica Neue"/>
            </a:endParaRPr>
          </a:p>
        </p:txBody>
      </p:sp>
      <p:sp>
        <p:nvSpPr>
          <p:cNvPr id="5" name="Rectangle 2"/>
          <p:cNvSpPr/>
          <p:nvPr/>
        </p:nvSpPr>
        <p:spPr>
          <a:xfrm>
            <a:off x="2913898" y="2217409"/>
            <a:ext cx="2258007" cy="144064"/>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cs typeface="Helvetica Neue"/>
            </a:endParaRPr>
          </a:p>
        </p:txBody>
      </p:sp>
      <p:sp>
        <p:nvSpPr>
          <p:cNvPr id="6" name="Rectangle 3"/>
          <p:cNvSpPr/>
          <p:nvPr/>
        </p:nvSpPr>
        <p:spPr>
          <a:xfrm>
            <a:off x="5171907" y="2217408"/>
            <a:ext cx="2131111" cy="144065"/>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cs typeface="Helvetica Neue"/>
            </a:endParaRPr>
          </a:p>
        </p:txBody>
      </p:sp>
      <p:sp>
        <p:nvSpPr>
          <p:cNvPr id="7" name="Rectangle 4"/>
          <p:cNvSpPr/>
          <p:nvPr/>
        </p:nvSpPr>
        <p:spPr>
          <a:xfrm>
            <a:off x="7303017" y="2217409"/>
            <a:ext cx="2194560" cy="144064"/>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cs typeface="Helvetica Neue"/>
            </a:endParaRPr>
          </a:p>
        </p:txBody>
      </p:sp>
      <p:sp>
        <p:nvSpPr>
          <p:cNvPr id="8" name="Rectangle 5"/>
          <p:cNvSpPr/>
          <p:nvPr/>
        </p:nvSpPr>
        <p:spPr>
          <a:xfrm>
            <a:off x="9497577" y="2217409"/>
            <a:ext cx="2194560" cy="144064"/>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cs typeface="Helvetica Neue"/>
            </a:endParaRPr>
          </a:p>
        </p:txBody>
      </p:sp>
      <p:sp>
        <p:nvSpPr>
          <p:cNvPr id="9" name="TextBox 6"/>
          <p:cNvSpPr txBox="1"/>
          <p:nvPr/>
        </p:nvSpPr>
        <p:spPr>
          <a:xfrm>
            <a:off x="745136" y="2374195"/>
            <a:ext cx="2325505" cy="1817289"/>
          </a:xfrm>
          <a:prstGeom prst="rect">
            <a:avLst/>
          </a:prstGeom>
          <a:noFill/>
        </p:spPr>
        <p:txBody>
          <a:bodyPr wrap="square" lIns="0" tIns="0" rIns="121893" bIns="0" rtlCol="0">
            <a:noAutofit/>
          </a:bodyPr>
          <a:lstStyle/>
          <a:p>
            <a:pPr algn="l" rtl="0"/>
            <a:r>
              <a:rPr lang="en-US" sz="2800" b="1" dirty="0" smtClean="0">
                <a:solidFill>
                  <a:schemeClr val="accent6">
                    <a:lumMod val="75000"/>
                  </a:schemeClr>
                </a:solidFill>
                <a:cs typeface="Helvetica Neue"/>
              </a:rPr>
              <a:t>1-Suffering from great stress and fatigue</a:t>
            </a:r>
          </a:p>
          <a:p>
            <a:pPr algn="l" rtl="0">
              <a:defRPr/>
            </a:pPr>
            <a:endParaRPr lang="en-US" sz="2000" b="1" dirty="0" smtClean="0">
              <a:solidFill>
                <a:schemeClr val="accent6">
                  <a:lumMod val="75000"/>
                </a:schemeClr>
              </a:solidFill>
            </a:endParaRPr>
          </a:p>
          <a:p>
            <a:pPr algn="l" rtl="0">
              <a:defRPr/>
            </a:pPr>
            <a:endParaRPr lang="en-US" sz="2000" b="1" dirty="0" smtClean="0">
              <a:solidFill>
                <a:schemeClr val="accent6">
                  <a:lumMod val="75000"/>
                </a:schemeClr>
              </a:solidFill>
            </a:endParaRPr>
          </a:p>
          <a:p>
            <a:pPr algn="l" rtl="0">
              <a:defRPr/>
            </a:pPr>
            <a:endParaRPr lang="en-US" sz="2000" b="1" dirty="0" smtClean="0">
              <a:solidFill>
                <a:schemeClr val="accent6">
                  <a:lumMod val="75000"/>
                </a:schemeClr>
              </a:solidFill>
            </a:endParaRPr>
          </a:p>
          <a:p>
            <a:pPr algn="l" rtl="0">
              <a:defRPr/>
            </a:pPr>
            <a:r>
              <a:rPr lang="en-US" sz="2000" b="1" dirty="0" smtClean="0">
                <a:solidFill>
                  <a:schemeClr val="accent6">
                    <a:lumMod val="75000"/>
                  </a:schemeClr>
                </a:solidFill>
              </a:rPr>
              <a:t>Agreed </a:t>
            </a:r>
            <a:r>
              <a:rPr lang="en-US" sz="2000" b="1" dirty="0">
                <a:solidFill>
                  <a:schemeClr val="accent6">
                    <a:lumMod val="75000"/>
                  </a:schemeClr>
                </a:solidFill>
              </a:rPr>
              <a:t>by </a:t>
            </a:r>
            <a:r>
              <a:rPr lang="en-US" sz="2000" b="1" dirty="0" smtClean="0">
                <a:solidFill>
                  <a:schemeClr val="accent6">
                    <a:lumMod val="75000"/>
                  </a:schemeClr>
                </a:solidFill>
              </a:rPr>
              <a:t>70%</a:t>
            </a:r>
            <a:endParaRPr lang="en-US" sz="2000" b="1" dirty="0">
              <a:solidFill>
                <a:schemeClr val="accent6">
                  <a:lumMod val="75000"/>
                </a:schemeClr>
              </a:solidFill>
              <a:ea typeface="Times New Roman" panose="02020603050405020304" pitchFamily="18" charset="0"/>
            </a:endParaRPr>
          </a:p>
        </p:txBody>
      </p:sp>
      <p:sp>
        <p:nvSpPr>
          <p:cNvPr id="10" name="TextBox 7"/>
          <p:cNvSpPr txBox="1"/>
          <p:nvPr/>
        </p:nvSpPr>
        <p:spPr>
          <a:xfrm>
            <a:off x="2913898" y="2374195"/>
            <a:ext cx="2366697" cy="1817289"/>
          </a:xfrm>
          <a:prstGeom prst="rect">
            <a:avLst/>
          </a:prstGeom>
          <a:noFill/>
        </p:spPr>
        <p:txBody>
          <a:bodyPr wrap="square" lIns="0" tIns="0" rIns="121893" bIns="0" rtlCol="0">
            <a:noAutofit/>
          </a:bodyPr>
          <a:lstStyle/>
          <a:p>
            <a:pPr algn="l" rtl="0"/>
            <a:r>
              <a:rPr lang="en-US" sz="2800" b="1" dirty="0" smtClean="0">
                <a:solidFill>
                  <a:schemeClr val="accent5">
                    <a:lumMod val="75000"/>
                  </a:schemeClr>
                </a:solidFill>
                <a:cs typeface="Helvetica Neue"/>
              </a:rPr>
              <a:t>2-Feeling dizzy</a:t>
            </a:r>
          </a:p>
          <a:p>
            <a:pPr algn="l" rtl="0"/>
            <a:endParaRPr lang="en-US" sz="1600" dirty="0" smtClean="0">
              <a:solidFill>
                <a:schemeClr val="tx1">
                  <a:lumMod val="75000"/>
                </a:schemeClr>
              </a:solidFill>
            </a:endParaRPr>
          </a:p>
          <a:p>
            <a:pPr algn="l" rtl="0"/>
            <a:endParaRPr lang="en-US" sz="1600" dirty="0" smtClean="0">
              <a:solidFill>
                <a:schemeClr val="tx1">
                  <a:lumMod val="75000"/>
                </a:schemeClr>
              </a:solidFill>
            </a:endParaRPr>
          </a:p>
          <a:p>
            <a:pPr algn="l" rtl="0"/>
            <a:endParaRPr lang="en-US" sz="1600" dirty="0" smtClean="0">
              <a:solidFill>
                <a:schemeClr val="tx1">
                  <a:lumMod val="75000"/>
                </a:schemeClr>
              </a:solidFill>
            </a:endParaRPr>
          </a:p>
          <a:p>
            <a:pPr algn="l" rtl="0"/>
            <a:endParaRPr lang="en-US" sz="1600" b="1" dirty="0" smtClean="0">
              <a:solidFill>
                <a:schemeClr val="tx1">
                  <a:lumMod val="75000"/>
                </a:schemeClr>
              </a:solidFill>
            </a:endParaRPr>
          </a:p>
          <a:p>
            <a:pPr algn="l" rtl="0"/>
            <a:endParaRPr lang="en-US" sz="1600" b="1" dirty="0" smtClean="0">
              <a:solidFill>
                <a:schemeClr val="tx1">
                  <a:lumMod val="75000"/>
                </a:schemeClr>
              </a:solidFill>
            </a:endParaRPr>
          </a:p>
        </p:txBody>
      </p:sp>
      <p:sp>
        <p:nvSpPr>
          <p:cNvPr id="11" name="TextBox 8"/>
          <p:cNvSpPr txBox="1"/>
          <p:nvPr/>
        </p:nvSpPr>
        <p:spPr>
          <a:xfrm>
            <a:off x="5171905" y="2374195"/>
            <a:ext cx="2224408" cy="2270957"/>
          </a:xfrm>
          <a:prstGeom prst="rect">
            <a:avLst/>
          </a:prstGeom>
          <a:noFill/>
        </p:spPr>
        <p:txBody>
          <a:bodyPr wrap="square" lIns="0" tIns="0" rIns="121893" bIns="0" rtlCol="0">
            <a:noAutofit/>
          </a:bodyPr>
          <a:lstStyle/>
          <a:p>
            <a:pPr algn="l" rtl="0"/>
            <a:r>
              <a:rPr lang="en-US" sz="2800" b="1" dirty="0" smtClean="0">
                <a:solidFill>
                  <a:schemeClr val="accent4">
                    <a:lumMod val="75000"/>
                  </a:schemeClr>
                </a:solidFill>
                <a:cs typeface="Helvetica Neue"/>
              </a:rPr>
              <a:t>3-Suffering from anorexia</a:t>
            </a:r>
          </a:p>
        </p:txBody>
      </p:sp>
      <p:sp>
        <p:nvSpPr>
          <p:cNvPr id="12" name="TextBox 9"/>
          <p:cNvSpPr txBox="1"/>
          <p:nvPr/>
        </p:nvSpPr>
        <p:spPr>
          <a:xfrm>
            <a:off x="7318412" y="2364099"/>
            <a:ext cx="2444565" cy="1827379"/>
          </a:xfrm>
          <a:prstGeom prst="rect">
            <a:avLst/>
          </a:prstGeom>
          <a:noFill/>
        </p:spPr>
        <p:txBody>
          <a:bodyPr wrap="square" lIns="0" tIns="0" rIns="121893" bIns="0" rtlCol="0">
            <a:noAutofit/>
          </a:bodyPr>
          <a:lstStyle/>
          <a:p>
            <a:pPr algn="l" rtl="0"/>
            <a:r>
              <a:rPr lang="en-US" sz="2800" b="1" dirty="0" smtClean="0">
                <a:solidFill>
                  <a:schemeClr val="bg1">
                    <a:lumMod val="50000"/>
                  </a:schemeClr>
                </a:solidFill>
                <a:cs typeface="Helvetica Neue"/>
              </a:rPr>
              <a:t>4-Suffering from headaches states</a:t>
            </a:r>
            <a:endParaRPr lang="ar-JO" sz="2800" b="1" dirty="0" smtClean="0">
              <a:solidFill>
                <a:schemeClr val="bg1">
                  <a:lumMod val="50000"/>
                </a:schemeClr>
              </a:solidFill>
              <a:cs typeface="Helvetica Neue"/>
            </a:endParaRPr>
          </a:p>
          <a:p>
            <a:pPr algn="l" rtl="0"/>
            <a:endParaRPr lang="en-US" sz="1600" b="1" cap="all" dirty="0" smtClean="0">
              <a:solidFill>
                <a:schemeClr val="accent3">
                  <a:lumMod val="75000"/>
                </a:schemeClr>
              </a:solidFill>
            </a:endParaRPr>
          </a:p>
          <a:p>
            <a:pPr algn="l" rtl="0"/>
            <a:endParaRPr lang="en-US" sz="1600" b="1" cap="all" dirty="0" smtClean="0">
              <a:solidFill>
                <a:schemeClr val="accent3">
                  <a:lumMod val="75000"/>
                </a:schemeClr>
              </a:solidFill>
            </a:endParaRPr>
          </a:p>
          <a:p>
            <a:pPr algn="l" rtl="0"/>
            <a:endParaRPr lang="en-US" sz="1600" b="1" cap="all" dirty="0" smtClean="0">
              <a:solidFill>
                <a:schemeClr val="accent3">
                  <a:lumMod val="75000"/>
                </a:schemeClr>
              </a:solidFill>
            </a:endParaRPr>
          </a:p>
          <a:p>
            <a:pPr algn="l" rtl="0"/>
            <a:endParaRPr lang="ar-JO" sz="1600" b="1" cap="all" dirty="0" smtClean="0">
              <a:solidFill>
                <a:schemeClr val="accent3">
                  <a:lumMod val="75000"/>
                </a:schemeClr>
              </a:solidFill>
            </a:endParaRPr>
          </a:p>
        </p:txBody>
      </p:sp>
      <p:sp>
        <p:nvSpPr>
          <p:cNvPr id="13" name="TextBox 10"/>
          <p:cNvSpPr txBox="1"/>
          <p:nvPr/>
        </p:nvSpPr>
        <p:spPr>
          <a:xfrm>
            <a:off x="9497576" y="2361473"/>
            <a:ext cx="2694424" cy="1817289"/>
          </a:xfrm>
          <a:prstGeom prst="rect">
            <a:avLst/>
          </a:prstGeom>
          <a:noFill/>
        </p:spPr>
        <p:txBody>
          <a:bodyPr wrap="square" lIns="0" tIns="0" rIns="121893" bIns="0" rtlCol="0">
            <a:noAutofit/>
          </a:bodyPr>
          <a:lstStyle/>
          <a:p>
            <a:pPr algn="l" rtl="0"/>
            <a:r>
              <a:rPr lang="en-US" sz="2800" b="1" dirty="0" smtClean="0">
                <a:solidFill>
                  <a:schemeClr val="accent1">
                    <a:lumMod val="75000"/>
                  </a:schemeClr>
                </a:solidFill>
                <a:cs typeface="Helvetica Neue"/>
              </a:rPr>
              <a:t>5-Feeling nervous, depressed and frustrated </a:t>
            </a:r>
            <a:r>
              <a:rPr lang="en-US" sz="2800" b="1" dirty="0" smtClean="0">
                <a:solidFill>
                  <a:schemeClr val="dk1"/>
                </a:solidFill>
              </a:rPr>
              <a:t/>
            </a:r>
            <a:br>
              <a:rPr lang="en-US" sz="2800" b="1" dirty="0" smtClean="0">
                <a:solidFill>
                  <a:schemeClr val="dk1"/>
                </a:solidFill>
              </a:rPr>
            </a:br>
            <a:endParaRPr lang="en-US" sz="2800" b="1" dirty="0" smtClean="0">
              <a:solidFill>
                <a:schemeClr val="accent1">
                  <a:lumMod val="75000"/>
                </a:schemeClr>
              </a:solidFill>
              <a:cs typeface="Helvetica Neue"/>
            </a:endParaRPr>
          </a:p>
          <a:p>
            <a:pPr algn="l" rtl="0"/>
            <a:endParaRPr lang="en-US" sz="2800" b="1" dirty="0">
              <a:solidFill>
                <a:schemeClr val="accent1">
                  <a:lumMod val="75000"/>
                </a:schemeClr>
              </a:solidFill>
            </a:endParaRPr>
          </a:p>
          <a:p>
            <a:pPr algn="l" rtl="0"/>
            <a:endParaRPr lang="en-US" sz="2000" b="1" dirty="0"/>
          </a:p>
        </p:txBody>
      </p:sp>
      <p:sp>
        <p:nvSpPr>
          <p:cNvPr id="14" name="مستطيل 13"/>
          <p:cNvSpPr/>
          <p:nvPr/>
        </p:nvSpPr>
        <p:spPr>
          <a:xfrm>
            <a:off x="0" y="0"/>
            <a:ext cx="12192000" cy="1077218"/>
          </a:xfrm>
          <a:prstGeom prst="rect">
            <a:avLst/>
          </a:prstGeom>
        </p:spPr>
        <p:txBody>
          <a:bodyPr wrap="square">
            <a:spAutoFit/>
          </a:bodyPr>
          <a:lstStyle/>
          <a:p>
            <a:pPr algn="l" rtl="0"/>
            <a:r>
              <a:rPr lang="en-US" sz="3200" b="1" dirty="0" smtClean="0">
                <a:solidFill>
                  <a:schemeClr val="bg1"/>
                </a:solidFill>
                <a:ea typeface="Calibri" panose="020F0502020204030204" pitchFamily="34" charset="0"/>
              </a:rPr>
              <a:t>H3: Night shifts cause higher fatigue than other types of shifts.</a:t>
            </a:r>
            <a:r>
              <a:rPr lang="en-US" sz="3200" dirty="0" smtClean="0">
                <a:solidFill>
                  <a:schemeClr val="bg1"/>
                </a:solidFill>
                <a:ea typeface="Calibri" panose="020F0502020204030204" pitchFamily="34" charset="0"/>
              </a:rPr>
              <a:t/>
            </a:r>
            <a:br>
              <a:rPr lang="en-US" sz="3200" dirty="0" smtClean="0">
                <a:solidFill>
                  <a:schemeClr val="bg1"/>
                </a:solidFill>
                <a:ea typeface="Calibri" panose="020F0502020204030204" pitchFamily="34" charset="0"/>
              </a:rPr>
            </a:br>
            <a:r>
              <a:rPr lang="en-US" sz="3200" b="1" dirty="0" smtClean="0">
                <a:solidFill>
                  <a:schemeClr val="bg1"/>
                </a:solidFill>
                <a:ea typeface="Calibri" panose="020F0502020204030204" pitchFamily="34" charset="0"/>
              </a:rPr>
              <a:t>Sub hypotheses:</a:t>
            </a:r>
            <a:endParaRPr lang="ar-JO" sz="3200" dirty="0">
              <a:solidFill>
                <a:schemeClr val="bg1"/>
              </a:solidFill>
            </a:endParaRPr>
          </a:p>
        </p:txBody>
      </p:sp>
      <p:sp>
        <p:nvSpPr>
          <p:cNvPr id="15" name="مربع نص 14"/>
          <p:cNvSpPr txBox="1"/>
          <p:nvPr/>
        </p:nvSpPr>
        <p:spPr>
          <a:xfrm>
            <a:off x="5032018" y="4896119"/>
            <a:ext cx="2109216" cy="707886"/>
          </a:xfrm>
          <a:prstGeom prst="rect">
            <a:avLst/>
          </a:prstGeom>
          <a:noFill/>
        </p:spPr>
        <p:txBody>
          <a:bodyPr wrap="square" rtlCol="1">
            <a:spAutoFit/>
          </a:bodyPr>
          <a:lstStyle/>
          <a:p>
            <a:pPr algn="l" rtl="0"/>
            <a:r>
              <a:rPr lang="en-US" sz="2000" b="1" dirty="0" smtClean="0">
                <a:solidFill>
                  <a:schemeClr val="accent4">
                    <a:lumMod val="75000"/>
                  </a:schemeClr>
                </a:solidFill>
              </a:rPr>
              <a:t>Agreed by 42.22%</a:t>
            </a:r>
          </a:p>
          <a:p>
            <a:pPr algn="l" rtl="0"/>
            <a:endParaRPr lang="ar-JO" sz="2000" dirty="0"/>
          </a:p>
        </p:txBody>
      </p:sp>
      <p:sp>
        <p:nvSpPr>
          <p:cNvPr id="16" name="مربع نص 15"/>
          <p:cNvSpPr txBox="1"/>
          <p:nvPr/>
        </p:nvSpPr>
        <p:spPr>
          <a:xfrm>
            <a:off x="9469579" y="4904936"/>
            <a:ext cx="2109216" cy="707886"/>
          </a:xfrm>
          <a:prstGeom prst="rect">
            <a:avLst/>
          </a:prstGeom>
          <a:noFill/>
        </p:spPr>
        <p:txBody>
          <a:bodyPr wrap="square" rtlCol="1">
            <a:spAutoFit/>
          </a:bodyPr>
          <a:lstStyle/>
          <a:p>
            <a:pPr algn="l" rtl="0"/>
            <a:r>
              <a:rPr lang="en-US" sz="2000" b="1" dirty="0" smtClean="0">
                <a:solidFill>
                  <a:schemeClr val="accent1">
                    <a:lumMod val="75000"/>
                  </a:schemeClr>
                </a:solidFill>
              </a:rPr>
              <a:t>Agreed by 46.91%</a:t>
            </a:r>
          </a:p>
          <a:p>
            <a:pPr algn="l" rtl="0"/>
            <a:endParaRPr lang="ar-JO" sz="2000" dirty="0">
              <a:solidFill>
                <a:schemeClr val="accent1">
                  <a:lumMod val="75000"/>
                </a:schemeClr>
              </a:solidFill>
            </a:endParaRPr>
          </a:p>
        </p:txBody>
      </p:sp>
      <p:sp>
        <p:nvSpPr>
          <p:cNvPr id="17" name="مربع نص 14"/>
          <p:cNvSpPr txBox="1"/>
          <p:nvPr/>
        </p:nvSpPr>
        <p:spPr>
          <a:xfrm>
            <a:off x="2652233" y="4935978"/>
            <a:ext cx="2109216" cy="707886"/>
          </a:xfrm>
          <a:prstGeom prst="rect">
            <a:avLst/>
          </a:prstGeom>
          <a:noFill/>
        </p:spPr>
        <p:txBody>
          <a:bodyPr wrap="square" rtlCol="1">
            <a:spAutoFit/>
          </a:bodyPr>
          <a:lstStyle/>
          <a:p>
            <a:pPr algn="l" rtl="0"/>
            <a:r>
              <a:rPr lang="en-US" sz="2000" b="1" dirty="0" smtClean="0">
                <a:solidFill>
                  <a:schemeClr val="accent5">
                    <a:lumMod val="75000"/>
                  </a:schemeClr>
                </a:solidFill>
              </a:rPr>
              <a:t>Agreed by 51.58%</a:t>
            </a:r>
          </a:p>
          <a:p>
            <a:pPr algn="l" rtl="0"/>
            <a:endParaRPr lang="ar-JO" sz="2000" dirty="0"/>
          </a:p>
        </p:txBody>
      </p:sp>
      <p:sp>
        <p:nvSpPr>
          <p:cNvPr id="18" name="مربع نص 14"/>
          <p:cNvSpPr txBox="1"/>
          <p:nvPr/>
        </p:nvSpPr>
        <p:spPr>
          <a:xfrm>
            <a:off x="7182029" y="4893776"/>
            <a:ext cx="2109216" cy="707886"/>
          </a:xfrm>
          <a:prstGeom prst="rect">
            <a:avLst/>
          </a:prstGeom>
          <a:noFill/>
        </p:spPr>
        <p:txBody>
          <a:bodyPr wrap="square" rtlCol="1">
            <a:spAutoFit/>
          </a:bodyPr>
          <a:lstStyle/>
          <a:p>
            <a:pPr algn="l" rtl="0"/>
            <a:r>
              <a:rPr lang="en-US" sz="2000" b="1" dirty="0" smtClean="0">
                <a:solidFill>
                  <a:schemeClr val="bg2">
                    <a:lumMod val="50000"/>
                  </a:schemeClr>
                </a:solidFill>
              </a:rPr>
              <a:t>Agreed by 56.91%</a:t>
            </a:r>
          </a:p>
          <a:p>
            <a:pPr algn="l" rtl="0"/>
            <a:endParaRPr lang="ar-JO" sz="2000" dirty="0"/>
          </a:p>
        </p:txBody>
      </p:sp>
    </p:spTree>
    <p:extLst>
      <p:ext uri="{BB962C8B-B14F-4D97-AF65-F5344CB8AC3E}">
        <p14:creationId xmlns:p14="http://schemas.microsoft.com/office/powerpoint/2010/main" val="39061993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5"/>
          <p:cNvSpPr txBox="1">
            <a:spLocks/>
          </p:cNvSpPr>
          <p:nvPr/>
        </p:nvSpPr>
        <p:spPr>
          <a:xfrm rot="16200000">
            <a:off x="376139" y="5663132"/>
            <a:ext cx="4583652" cy="994172"/>
          </a:xfrm>
          <a:prstGeom prst="rect">
            <a:avLst/>
          </a:prstGeom>
        </p:spPr>
        <p:txBody>
          <a:bodyPr anchor="ctr">
            <a:normAutofit/>
          </a:bodyPr>
          <a:lstStyle>
            <a:lvl1pPr algn="r" defTabSz="914354" rtl="0" eaLnBrk="1" latinLnBrk="0" hangingPunct="1">
              <a:spcBef>
                <a:spcPct val="0"/>
              </a:spcBef>
              <a:buNone/>
              <a:defRPr sz="3200" b="1" kern="1200" cap="small" normalizeH="0" baseline="0">
                <a:solidFill>
                  <a:schemeClr val="accent1"/>
                </a:solidFill>
                <a:latin typeface="Open Sans" panose="020B0606030504020204" pitchFamily="34" charset="0"/>
                <a:ea typeface="Open Sans" panose="020B0606030504020204" pitchFamily="34" charset="0"/>
                <a:cs typeface="Open Sans" panose="020B0606030504020204" pitchFamily="34" charset="0"/>
              </a:defRPr>
            </a:lvl1pPr>
          </a:lstStyle>
          <a:p>
            <a:pPr algn="ctr"/>
            <a:endParaRPr lang="en-US" sz="4050" dirty="0">
              <a:solidFill>
                <a:schemeClr val="tx2"/>
              </a:solidFill>
            </a:endParaRPr>
          </a:p>
        </p:txBody>
      </p:sp>
      <p:grpSp>
        <p:nvGrpSpPr>
          <p:cNvPr id="2" name="Group 45"/>
          <p:cNvGrpSpPr/>
          <p:nvPr/>
        </p:nvGrpSpPr>
        <p:grpSpPr>
          <a:xfrm>
            <a:off x="1930158" y="1343025"/>
            <a:ext cx="2246396" cy="1107996"/>
            <a:chOff x="4655840" y="219323"/>
            <a:chExt cx="2995195" cy="1477328"/>
          </a:xfrm>
        </p:grpSpPr>
        <p:sp>
          <p:nvSpPr>
            <p:cNvPr id="48" name="TextBox 47"/>
            <p:cNvSpPr txBox="1"/>
            <p:nvPr/>
          </p:nvSpPr>
          <p:spPr>
            <a:xfrm>
              <a:off x="4777583" y="219323"/>
              <a:ext cx="1915567" cy="697627"/>
            </a:xfrm>
            <a:prstGeom prst="rect">
              <a:avLst/>
            </a:prstGeom>
            <a:noFill/>
          </p:spPr>
          <p:txBody>
            <a:bodyPr wrap="none" rtlCol="0">
              <a:spAutoFit/>
            </a:bodyPr>
            <a:lstStyle/>
            <a:p>
              <a:r>
                <a:rPr lang="en-US" sz="1400" b="1" cap="all" dirty="0" smtClean="0">
                  <a:solidFill>
                    <a:schemeClr val="tx2">
                      <a:lumMod val="75000"/>
                    </a:schemeClr>
                  </a:solidFill>
                </a:rPr>
                <a:t>1 </a:t>
              </a:r>
              <a:r>
                <a:rPr lang="en-US" sz="1400" b="1" cap="all" dirty="0">
                  <a:solidFill>
                    <a:schemeClr val="tx2">
                      <a:lumMod val="75000"/>
                    </a:schemeClr>
                  </a:solidFill>
                </a:rPr>
                <a:t>-Type of shift</a:t>
              </a:r>
            </a:p>
            <a:p>
              <a:endParaRPr lang="en-US" sz="1400" b="1" cap="all" dirty="0">
                <a:solidFill>
                  <a:schemeClr val="accent6"/>
                </a:solidFill>
              </a:endParaRPr>
            </a:p>
          </p:txBody>
        </p:sp>
        <p:sp>
          <p:nvSpPr>
            <p:cNvPr id="49" name="TextBox 48"/>
            <p:cNvSpPr txBox="1"/>
            <p:nvPr/>
          </p:nvSpPr>
          <p:spPr>
            <a:xfrm>
              <a:off x="4655840" y="588655"/>
              <a:ext cx="2995195" cy="1107996"/>
            </a:xfrm>
            <a:prstGeom prst="rect">
              <a:avLst/>
            </a:prstGeom>
            <a:noFill/>
          </p:spPr>
          <p:txBody>
            <a:bodyPr wrap="square" rtlCol="0">
              <a:spAutoFit/>
            </a:bodyPr>
            <a:lstStyle/>
            <a:p>
              <a:pPr algn="l"/>
              <a:r>
                <a:rPr lang="en-US" sz="1200" b="1" u="sng" dirty="0">
                  <a:solidFill>
                    <a:schemeClr val="dk1"/>
                  </a:solidFill>
                </a:rPr>
                <a:t>Evening shift workers </a:t>
              </a:r>
              <a:r>
                <a:rPr lang="en-US" sz="1200" b="1" dirty="0" smtClean="0">
                  <a:solidFill>
                    <a:schemeClr val="dk1"/>
                  </a:solidFill>
                </a:rPr>
                <a:t>suffering</a:t>
              </a:r>
              <a:r>
                <a:rPr lang="en-US" sz="1200" dirty="0" smtClean="0"/>
                <a:t> </a:t>
              </a:r>
              <a:r>
                <a:rPr lang="en-US" sz="1200" b="1" dirty="0" smtClean="0">
                  <a:solidFill>
                    <a:schemeClr val="dk1"/>
                  </a:solidFill>
                </a:rPr>
                <a:t>from </a:t>
              </a:r>
              <a:r>
                <a:rPr lang="en-US" sz="1200" b="1" dirty="0">
                  <a:solidFill>
                    <a:schemeClr val="dk1"/>
                  </a:solidFill>
                </a:rPr>
                <a:t>fatigue </a:t>
              </a:r>
              <a:r>
                <a:rPr lang="en-US" sz="1200" b="1" dirty="0" smtClean="0">
                  <a:solidFill>
                    <a:schemeClr val="dk1"/>
                  </a:solidFill>
                </a:rPr>
                <a:t>more than </a:t>
              </a:r>
              <a:r>
                <a:rPr lang="en-US" sz="1200" b="1" dirty="0">
                  <a:solidFill>
                    <a:schemeClr val="dk1"/>
                  </a:solidFill>
                </a:rPr>
                <a:t>rotating shift workers.</a:t>
              </a:r>
            </a:p>
            <a:p>
              <a:pPr algn="just"/>
              <a:endParaRPr lang="en-US" sz="1200" b="1" dirty="0"/>
            </a:p>
          </p:txBody>
        </p:sp>
      </p:grpSp>
      <p:grpSp>
        <p:nvGrpSpPr>
          <p:cNvPr id="3" name="Group 50"/>
          <p:cNvGrpSpPr/>
          <p:nvPr/>
        </p:nvGrpSpPr>
        <p:grpSpPr>
          <a:xfrm>
            <a:off x="2437292" y="2766662"/>
            <a:ext cx="2456838" cy="893809"/>
            <a:chOff x="4587653" y="219323"/>
            <a:chExt cx="3275784" cy="1191746"/>
          </a:xfrm>
        </p:grpSpPr>
        <p:sp>
          <p:nvSpPr>
            <p:cNvPr id="52" name="TextBox 51"/>
            <p:cNvSpPr txBox="1"/>
            <p:nvPr/>
          </p:nvSpPr>
          <p:spPr>
            <a:xfrm>
              <a:off x="4762708" y="219323"/>
              <a:ext cx="1998582" cy="410369"/>
            </a:xfrm>
            <a:prstGeom prst="rect">
              <a:avLst/>
            </a:prstGeom>
            <a:noFill/>
          </p:spPr>
          <p:txBody>
            <a:bodyPr wrap="none" rtlCol="0">
              <a:spAutoFit/>
            </a:bodyPr>
            <a:lstStyle/>
            <a:p>
              <a:pPr algn="l" rtl="0">
                <a:defRPr/>
              </a:pPr>
              <a:r>
                <a:rPr lang="en-US" sz="1400" b="1" cap="all" dirty="0" smtClean="0">
                  <a:solidFill>
                    <a:schemeClr val="accent2">
                      <a:lumMod val="75000"/>
                    </a:schemeClr>
                  </a:solidFill>
                </a:rPr>
                <a:t>3 </a:t>
              </a:r>
              <a:r>
                <a:rPr lang="en-US" sz="1400" b="1" cap="all" dirty="0">
                  <a:solidFill>
                    <a:schemeClr val="accent2">
                      <a:lumMod val="75000"/>
                    </a:schemeClr>
                  </a:solidFill>
                </a:rPr>
                <a:t>- Salary value</a:t>
              </a:r>
            </a:p>
          </p:txBody>
        </p:sp>
        <p:sp>
          <p:nvSpPr>
            <p:cNvPr id="53" name="TextBox 52"/>
            <p:cNvSpPr txBox="1"/>
            <p:nvPr/>
          </p:nvSpPr>
          <p:spPr>
            <a:xfrm>
              <a:off x="4587653" y="549294"/>
              <a:ext cx="3275784" cy="861775"/>
            </a:xfrm>
            <a:prstGeom prst="rect">
              <a:avLst/>
            </a:prstGeom>
            <a:noFill/>
          </p:spPr>
          <p:txBody>
            <a:bodyPr wrap="square" rtlCol="0">
              <a:spAutoFit/>
            </a:bodyPr>
            <a:lstStyle/>
            <a:p>
              <a:pPr algn="l"/>
              <a:r>
                <a:rPr lang="en-US" sz="1200" b="1" dirty="0" smtClean="0">
                  <a:solidFill>
                    <a:schemeClr val="dk1"/>
                  </a:solidFill>
                </a:rPr>
                <a:t>Officers </a:t>
              </a:r>
              <a:r>
                <a:rPr lang="en-US" sz="1200" b="1" dirty="0">
                  <a:solidFill>
                    <a:schemeClr val="dk1"/>
                  </a:solidFill>
                </a:rPr>
                <a:t>who get salary </a:t>
              </a:r>
              <a:r>
                <a:rPr lang="en-US" sz="1200" b="1" u="sng" dirty="0" smtClean="0">
                  <a:solidFill>
                    <a:schemeClr val="dk1"/>
                  </a:solidFill>
                </a:rPr>
                <a:t>less </a:t>
              </a:r>
              <a:r>
                <a:rPr lang="en-US" sz="1200" b="1" u="sng" dirty="0">
                  <a:solidFill>
                    <a:schemeClr val="dk1"/>
                  </a:solidFill>
                </a:rPr>
                <a:t>than 2000 NIS</a:t>
              </a:r>
              <a:r>
                <a:rPr lang="en-US" sz="1200" b="1" dirty="0">
                  <a:solidFill>
                    <a:schemeClr val="dk1"/>
                  </a:solidFill>
                </a:rPr>
                <a:t> </a:t>
              </a:r>
              <a:r>
                <a:rPr lang="en-US" sz="1200" b="1" dirty="0" smtClean="0">
                  <a:solidFill>
                    <a:schemeClr val="dk1"/>
                  </a:solidFill>
                </a:rPr>
                <a:t>suffering </a:t>
              </a:r>
              <a:r>
                <a:rPr lang="en-US" sz="1200" b="1" dirty="0">
                  <a:solidFill>
                    <a:schemeClr val="dk1"/>
                  </a:solidFill>
                </a:rPr>
                <a:t>from </a:t>
              </a:r>
              <a:r>
                <a:rPr lang="en-US" sz="1200" b="1" dirty="0" smtClean="0">
                  <a:solidFill>
                    <a:schemeClr val="dk1"/>
                  </a:solidFill>
                </a:rPr>
                <a:t>fatigue more than others.</a:t>
              </a:r>
              <a:endParaRPr lang="en-US" sz="1200" b="1" dirty="0">
                <a:solidFill>
                  <a:schemeClr val="dk1"/>
                </a:solidFill>
                <a:latin typeface="Times New Roman" panose="02020603050405020304" pitchFamily="18" charset="0"/>
                <a:ea typeface="Times New Roman" panose="02020603050405020304" pitchFamily="18" charset="0"/>
              </a:endParaRPr>
            </a:p>
          </p:txBody>
        </p:sp>
      </p:grpSp>
      <p:grpSp>
        <p:nvGrpSpPr>
          <p:cNvPr id="4" name="Group 53"/>
          <p:cNvGrpSpPr/>
          <p:nvPr/>
        </p:nvGrpSpPr>
        <p:grpSpPr>
          <a:xfrm>
            <a:off x="2407199" y="4233405"/>
            <a:ext cx="2417485" cy="1129727"/>
            <a:chOff x="4655839" y="190348"/>
            <a:chExt cx="3223313" cy="1506304"/>
          </a:xfrm>
        </p:grpSpPr>
        <p:sp>
          <p:nvSpPr>
            <p:cNvPr id="55" name="TextBox 54"/>
            <p:cNvSpPr txBox="1"/>
            <p:nvPr/>
          </p:nvSpPr>
          <p:spPr>
            <a:xfrm>
              <a:off x="4807534" y="190348"/>
              <a:ext cx="2347737" cy="410369"/>
            </a:xfrm>
            <a:prstGeom prst="rect">
              <a:avLst/>
            </a:prstGeom>
            <a:noFill/>
          </p:spPr>
          <p:txBody>
            <a:bodyPr wrap="none" rtlCol="0">
              <a:spAutoFit/>
            </a:bodyPr>
            <a:lstStyle/>
            <a:p>
              <a:r>
                <a:rPr lang="en-US" sz="1400" b="1" cap="all" dirty="0" smtClean="0">
                  <a:solidFill>
                    <a:schemeClr val="accent4"/>
                  </a:solidFill>
                </a:rPr>
                <a:t>5 – Stomach Ulcer</a:t>
              </a:r>
              <a:endParaRPr lang="en-US" sz="1400" b="1" cap="all" dirty="0">
                <a:solidFill>
                  <a:schemeClr val="accent4"/>
                </a:solidFill>
              </a:endParaRPr>
            </a:p>
          </p:txBody>
        </p:sp>
        <p:sp>
          <p:nvSpPr>
            <p:cNvPr id="56" name="TextBox 55"/>
            <p:cNvSpPr txBox="1"/>
            <p:nvPr/>
          </p:nvSpPr>
          <p:spPr>
            <a:xfrm>
              <a:off x="4655839" y="588655"/>
              <a:ext cx="3223313" cy="1107997"/>
            </a:xfrm>
            <a:prstGeom prst="rect">
              <a:avLst/>
            </a:prstGeom>
            <a:noFill/>
          </p:spPr>
          <p:txBody>
            <a:bodyPr wrap="square" rtlCol="0">
              <a:spAutoFit/>
            </a:bodyPr>
            <a:lstStyle/>
            <a:p>
              <a:pPr algn="l"/>
              <a:r>
                <a:rPr lang="en-US" sz="1200" b="1" dirty="0" smtClean="0">
                  <a:solidFill>
                    <a:schemeClr val="dk1"/>
                  </a:solidFill>
                </a:rPr>
                <a:t>Officers </a:t>
              </a:r>
              <a:r>
                <a:rPr lang="en-US" sz="1200" b="1" dirty="0">
                  <a:solidFill>
                    <a:schemeClr val="dk1"/>
                  </a:solidFill>
                </a:rPr>
                <a:t>who have </a:t>
              </a:r>
              <a:r>
                <a:rPr lang="en-US" sz="1200" b="1" u="sng" dirty="0" smtClean="0">
                  <a:solidFill>
                    <a:schemeClr val="dk1"/>
                  </a:solidFill>
                </a:rPr>
                <a:t>Stomach </a:t>
              </a:r>
              <a:r>
                <a:rPr lang="en-US" sz="1200" b="1" u="sng" dirty="0">
                  <a:solidFill>
                    <a:schemeClr val="dk1"/>
                  </a:solidFill>
                </a:rPr>
                <a:t>Ulcers </a:t>
              </a:r>
              <a:r>
                <a:rPr lang="en-US" sz="1200" b="1" u="sng" dirty="0" smtClean="0"/>
                <a:t>after working in shifts </a:t>
              </a:r>
              <a:r>
                <a:rPr lang="en-US" sz="1200" b="1" dirty="0" smtClean="0"/>
                <a:t>faced </a:t>
              </a:r>
              <a:r>
                <a:rPr lang="en-US" sz="1200" b="1" dirty="0"/>
                <a:t>higher </a:t>
              </a:r>
              <a:r>
                <a:rPr lang="en-US" sz="1200" b="1" dirty="0" smtClean="0"/>
                <a:t>effect </a:t>
              </a:r>
              <a:r>
                <a:rPr lang="en-US" sz="1200" b="1" dirty="0"/>
                <a:t>on </a:t>
              </a:r>
              <a:r>
                <a:rPr lang="en-US" sz="1200" b="1" dirty="0" smtClean="0"/>
                <a:t>fatigue than </a:t>
              </a:r>
              <a:r>
                <a:rPr lang="en-US" sz="1200" b="1" dirty="0"/>
                <a:t>others.</a:t>
              </a:r>
              <a:endParaRPr lang="en-US" sz="1200" b="1" dirty="0">
                <a:solidFill>
                  <a:schemeClr val="dk1"/>
                </a:solidFill>
                <a:latin typeface="Times New Roman" panose="02020603050405020304" pitchFamily="18" charset="0"/>
                <a:ea typeface="Times New Roman" panose="02020603050405020304" pitchFamily="18" charset="0"/>
              </a:endParaRPr>
            </a:p>
            <a:p>
              <a:pPr algn="l"/>
              <a:r>
                <a:rPr lang="en-US" sz="1200" b="1" dirty="0" smtClean="0">
                  <a:solidFill>
                    <a:schemeClr val="dk1"/>
                  </a:solidFill>
                </a:rPr>
                <a:t> </a:t>
              </a:r>
              <a:endParaRPr lang="en-US" sz="1200" b="1" dirty="0"/>
            </a:p>
          </p:txBody>
        </p:sp>
      </p:grpSp>
      <p:grpSp>
        <p:nvGrpSpPr>
          <p:cNvPr id="5" name="Group 36"/>
          <p:cNvGrpSpPr/>
          <p:nvPr/>
        </p:nvGrpSpPr>
        <p:grpSpPr>
          <a:xfrm>
            <a:off x="7417058" y="1285482"/>
            <a:ext cx="3507114" cy="924158"/>
            <a:chOff x="4883528" y="201518"/>
            <a:chExt cx="4676152" cy="1232211"/>
          </a:xfrm>
        </p:grpSpPr>
        <p:sp>
          <p:nvSpPr>
            <p:cNvPr id="38" name="TextBox 37"/>
            <p:cNvSpPr txBox="1"/>
            <p:nvPr/>
          </p:nvSpPr>
          <p:spPr>
            <a:xfrm>
              <a:off x="4883528" y="201518"/>
              <a:ext cx="4676152" cy="410369"/>
            </a:xfrm>
            <a:prstGeom prst="rect">
              <a:avLst/>
            </a:prstGeom>
            <a:noFill/>
          </p:spPr>
          <p:txBody>
            <a:bodyPr wrap="none" rtlCol="0">
              <a:spAutoFit/>
            </a:bodyPr>
            <a:lstStyle/>
            <a:p>
              <a:pPr algn="l" rtl="0">
                <a:defRPr/>
              </a:pPr>
              <a:r>
                <a:rPr lang="en-US" sz="1350" b="1" cap="all" dirty="0" smtClean="0">
                  <a:solidFill>
                    <a:schemeClr val="tx2"/>
                  </a:solidFill>
                </a:rPr>
                <a:t>   2 </a:t>
              </a:r>
              <a:r>
                <a:rPr lang="en-US" sz="1350" b="1" cap="all" dirty="0">
                  <a:solidFill>
                    <a:schemeClr val="tx2"/>
                  </a:solidFill>
                </a:rPr>
                <a:t>- </a:t>
              </a:r>
              <a:r>
                <a:rPr lang="en-US" sz="1400" b="1" cap="all" dirty="0">
                  <a:solidFill>
                    <a:schemeClr val="tx2"/>
                  </a:solidFill>
                </a:rPr>
                <a:t>Number of years working in shifts</a:t>
              </a:r>
              <a:endParaRPr lang="en-US" sz="1350" b="1" cap="all" dirty="0">
                <a:solidFill>
                  <a:schemeClr val="tx2"/>
                </a:solidFill>
              </a:endParaRPr>
            </a:p>
          </p:txBody>
        </p:sp>
        <p:sp>
          <p:nvSpPr>
            <p:cNvPr id="40" name="TextBox 39"/>
            <p:cNvSpPr txBox="1"/>
            <p:nvPr/>
          </p:nvSpPr>
          <p:spPr>
            <a:xfrm>
              <a:off x="4892136" y="571955"/>
              <a:ext cx="3656309" cy="861774"/>
            </a:xfrm>
            <a:prstGeom prst="rect">
              <a:avLst/>
            </a:prstGeom>
            <a:noFill/>
          </p:spPr>
          <p:txBody>
            <a:bodyPr wrap="square" rtlCol="0">
              <a:spAutoFit/>
            </a:bodyPr>
            <a:lstStyle/>
            <a:p>
              <a:pPr algn="l">
                <a:defRPr/>
              </a:pPr>
              <a:r>
                <a:rPr lang="en-US" sz="1200" b="1" dirty="0" smtClean="0">
                  <a:solidFill>
                    <a:schemeClr val="dk1"/>
                  </a:solidFill>
                </a:rPr>
                <a:t>Officers </a:t>
              </a:r>
              <a:r>
                <a:rPr lang="en-US" sz="1200" b="1" dirty="0">
                  <a:solidFill>
                    <a:schemeClr val="dk1"/>
                  </a:solidFill>
                </a:rPr>
                <a:t>who have shiftwork experience </a:t>
              </a:r>
              <a:r>
                <a:rPr lang="en-US" sz="1200" b="1" u="sng" dirty="0">
                  <a:solidFill>
                    <a:schemeClr val="dk1"/>
                  </a:solidFill>
                </a:rPr>
                <a:t>5 years or less </a:t>
              </a:r>
              <a:r>
                <a:rPr lang="en-US" sz="1200" b="1" dirty="0" smtClean="0">
                  <a:solidFill>
                    <a:schemeClr val="dk1"/>
                  </a:solidFill>
                </a:rPr>
                <a:t>suffering </a:t>
              </a:r>
              <a:r>
                <a:rPr lang="en-US" sz="1200" b="1" dirty="0">
                  <a:solidFill>
                    <a:schemeClr val="dk1"/>
                  </a:solidFill>
                </a:rPr>
                <a:t>from </a:t>
              </a:r>
              <a:r>
                <a:rPr lang="en-US" sz="1200" b="1" dirty="0" smtClean="0">
                  <a:solidFill>
                    <a:schemeClr val="dk1"/>
                  </a:solidFill>
                </a:rPr>
                <a:t>fatigue more than others. </a:t>
              </a:r>
              <a:endParaRPr lang="en-US" sz="900" dirty="0">
                <a:solidFill>
                  <a:schemeClr val="dk1"/>
                </a:solidFill>
              </a:endParaRPr>
            </a:p>
          </p:txBody>
        </p:sp>
      </p:grpSp>
      <p:grpSp>
        <p:nvGrpSpPr>
          <p:cNvPr id="6" name="Group 44"/>
          <p:cNvGrpSpPr/>
          <p:nvPr/>
        </p:nvGrpSpPr>
        <p:grpSpPr>
          <a:xfrm>
            <a:off x="7717182" y="2715613"/>
            <a:ext cx="2300402" cy="947101"/>
            <a:chOff x="4655840" y="187628"/>
            <a:chExt cx="3067203" cy="1262802"/>
          </a:xfrm>
        </p:grpSpPr>
        <p:sp>
          <p:nvSpPr>
            <p:cNvPr id="50" name="TextBox 49"/>
            <p:cNvSpPr txBox="1"/>
            <p:nvPr/>
          </p:nvSpPr>
          <p:spPr>
            <a:xfrm>
              <a:off x="4796849" y="187628"/>
              <a:ext cx="2092795" cy="687368"/>
            </a:xfrm>
            <a:prstGeom prst="rect">
              <a:avLst/>
            </a:prstGeom>
            <a:noFill/>
          </p:spPr>
          <p:txBody>
            <a:bodyPr wrap="none" rtlCol="0">
              <a:spAutoFit/>
            </a:bodyPr>
            <a:lstStyle/>
            <a:p>
              <a:r>
                <a:rPr lang="en-US" sz="1400" b="1" cap="all" dirty="0" smtClean="0">
                  <a:solidFill>
                    <a:schemeClr val="bg1">
                      <a:lumMod val="65000"/>
                    </a:schemeClr>
                  </a:solidFill>
                </a:rPr>
                <a:t>4 - </a:t>
              </a:r>
              <a:r>
                <a:rPr lang="en-US" sz="1400" b="1" cap="all" dirty="0">
                  <a:solidFill>
                    <a:schemeClr val="bg1">
                      <a:lumMod val="65000"/>
                    </a:schemeClr>
                  </a:solidFill>
                </a:rPr>
                <a:t>Hypertension</a:t>
              </a:r>
            </a:p>
            <a:p>
              <a:endParaRPr lang="en-US" sz="1350" b="1" cap="all" dirty="0"/>
            </a:p>
          </p:txBody>
        </p:sp>
        <p:sp>
          <p:nvSpPr>
            <p:cNvPr id="60" name="TextBox 59"/>
            <p:cNvSpPr txBox="1"/>
            <p:nvPr/>
          </p:nvSpPr>
          <p:spPr>
            <a:xfrm>
              <a:off x="4655840" y="588655"/>
              <a:ext cx="3067203" cy="861775"/>
            </a:xfrm>
            <a:prstGeom prst="rect">
              <a:avLst/>
            </a:prstGeom>
            <a:noFill/>
          </p:spPr>
          <p:txBody>
            <a:bodyPr wrap="square" rtlCol="0">
              <a:spAutoFit/>
            </a:bodyPr>
            <a:lstStyle/>
            <a:p>
              <a:pPr algn="l"/>
              <a:r>
                <a:rPr lang="en-US" sz="1200" b="1" dirty="0" smtClean="0">
                  <a:solidFill>
                    <a:schemeClr val="dk1"/>
                  </a:solidFill>
                </a:rPr>
                <a:t>Officers </a:t>
              </a:r>
              <a:r>
                <a:rPr lang="en-US" sz="1200" b="1" dirty="0">
                  <a:solidFill>
                    <a:schemeClr val="dk1"/>
                  </a:solidFill>
                </a:rPr>
                <a:t>who have </a:t>
              </a:r>
              <a:r>
                <a:rPr lang="en-US" sz="1200" b="1" u="sng" dirty="0">
                  <a:solidFill>
                    <a:schemeClr val="dk1"/>
                  </a:solidFill>
                </a:rPr>
                <a:t>Hypertension</a:t>
              </a:r>
              <a:r>
                <a:rPr lang="en-US" sz="1200" b="1" dirty="0">
                  <a:solidFill>
                    <a:schemeClr val="dk1"/>
                  </a:solidFill>
                </a:rPr>
                <a:t> </a:t>
              </a:r>
              <a:r>
                <a:rPr lang="en-US" sz="1200" b="1" u="sng" dirty="0" smtClean="0">
                  <a:solidFill>
                    <a:schemeClr val="dk1"/>
                  </a:solidFill>
                </a:rPr>
                <a:t>before working </a:t>
              </a:r>
              <a:r>
                <a:rPr lang="en-US" sz="1200" b="1" u="sng" dirty="0">
                  <a:solidFill>
                    <a:schemeClr val="dk1"/>
                  </a:solidFill>
                </a:rPr>
                <a:t>in shifts </a:t>
              </a:r>
              <a:r>
                <a:rPr lang="en-US" sz="1200" b="1" dirty="0" smtClean="0">
                  <a:solidFill>
                    <a:schemeClr val="dk1"/>
                  </a:solidFill>
                </a:rPr>
                <a:t>suffering </a:t>
              </a:r>
              <a:r>
                <a:rPr lang="en-US" sz="1200" b="1" dirty="0">
                  <a:solidFill>
                    <a:schemeClr val="dk1"/>
                  </a:solidFill>
                </a:rPr>
                <a:t>from </a:t>
              </a:r>
              <a:r>
                <a:rPr lang="en-US" sz="1200" b="1" dirty="0" smtClean="0"/>
                <a:t>fatigue </a:t>
              </a:r>
              <a:r>
                <a:rPr lang="en-US" sz="1200" b="1" dirty="0"/>
                <a:t>than </a:t>
              </a:r>
              <a:r>
                <a:rPr lang="en-US" sz="1200" b="1" dirty="0" smtClean="0"/>
                <a:t>others.</a:t>
              </a:r>
              <a:endParaRPr lang="en-US" sz="1200" b="1" dirty="0"/>
            </a:p>
          </p:txBody>
        </p:sp>
      </p:grpSp>
      <p:grpSp>
        <p:nvGrpSpPr>
          <p:cNvPr id="7" name="Group 60"/>
          <p:cNvGrpSpPr/>
          <p:nvPr/>
        </p:nvGrpSpPr>
        <p:grpSpPr>
          <a:xfrm>
            <a:off x="7787046" y="4212897"/>
            <a:ext cx="2300402" cy="1150234"/>
            <a:chOff x="4772646" y="158862"/>
            <a:chExt cx="3067203" cy="1533645"/>
          </a:xfrm>
        </p:grpSpPr>
        <p:sp>
          <p:nvSpPr>
            <p:cNvPr id="62" name="TextBox 61"/>
            <p:cNvSpPr txBox="1"/>
            <p:nvPr/>
          </p:nvSpPr>
          <p:spPr>
            <a:xfrm>
              <a:off x="4948568" y="158862"/>
              <a:ext cx="1507079" cy="410369"/>
            </a:xfrm>
            <a:prstGeom prst="rect">
              <a:avLst/>
            </a:prstGeom>
            <a:noFill/>
          </p:spPr>
          <p:txBody>
            <a:bodyPr wrap="none" rtlCol="0">
              <a:spAutoFit/>
            </a:bodyPr>
            <a:lstStyle/>
            <a:p>
              <a:r>
                <a:rPr lang="en-US" sz="1400" b="1" cap="all" dirty="0" smtClean="0">
                  <a:solidFill>
                    <a:schemeClr val="accent6">
                      <a:lumMod val="75000"/>
                    </a:schemeClr>
                  </a:solidFill>
                </a:rPr>
                <a:t>6 </a:t>
              </a:r>
              <a:r>
                <a:rPr lang="en-US" sz="1400" b="1" cap="all" dirty="0">
                  <a:solidFill>
                    <a:schemeClr val="accent6">
                      <a:lumMod val="75000"/>
                    </a:schemeClr>
                  </a:solidFill>
                </a:rPr>
                <a:t>- </a:t>
              </a:r>
              <a:r>
                <a:rPr lang="en-US" sz="1400" b="1" cap="all" dirty="0" smtClean="0">
                  <a:solidFill>
                    <a:schemeClr val="accent6">
                      <a:lumMod val="75000"/>
                    </a:schemeClr>
                  </a:solidFill>
                </a:rPr>
                <a:t>Diabetes</a:t>
              </a:r>
              <a:endParaRPr lang="en-US" sz="1400" b="1" cap="all" dirty="0">
                <a:solidFill>
                  <a:schemeClr val="accent6">
                    <a:lumMod val="75000"/>
                  </a:schemeClr>
                </a:solidFill>
              </a:endParaRPr>
            </a:p>
          </p:txBody>
        </p:sp>
        <p:sp>
          <p:nvSpPr>
            <p:cNvPr id="63" name="TextBox 62"/>
            <p:cNvSpPr txBox="1"/>
            <p:nvPr/>
          </p:nvSpPr>
          <p:spPr>
            <a:xfrm>
              <a:off x="4772646" y="584512"/>
              <a:ext cx="3067203" cy="1107995"/>
            </a:xfrm>
            <a:prstGeom prst="rect">
              <a:avLst/>
            </a:prstGeom>
            <a:noFill/>
          </p:spPr>
          <p:txBody>
            <a:bodyPr wrap="square" rtlCol="0">
              <a:spAutoFit/>
            </a:bodyPr>
            <a:lstStyle/>
            <a:p>
              <a:pPr algn="l"/>
              <a:r>
                <a:rPr lang="en-US" sz="1200" b="1" dirty="0" smtClean="0"/>
                <a:t>Officers </a:t>
              </a:r>
              <a:r>
                <a:rPr lang="en-US" sz="1200" b="1" dirty="0"/>
                <a:t>who have </a:t>
              </a:r>
              <a:r>
                <a:rPr lang="en-US" sz="1200" b="1" u="sng" dirty="0" smtClean="0"/>
                <a:t>Diabetes after </a:t>
              </a:r>
              <a:r>
                <a:rPr lang="en-US" sz="1200" b="1" u="sng" dirty="0"/>
                <a:t>working in shifts </a:t>
              </a:r>
              <a:r>
                <a:rPr lang="en-US" sz="1200" b="1" dirty="0"/>
                <a:t>had higher effect </a:t>
              </a:r>
              <a:r>
                <a:rPr lang="en-US" sz="1200" b="1" dirty="0" smtClean="0"/>
                <a:t>fatigue </a:t>
              </a:r>
              <a:r>
                <a:rPr lang="en-US" sz="1200" b="1" dirty="0"/>
                <a:t>than others.</a:t>
              </a:r>
              <a:endParaRPr lang="en-US" sz="1200" b="1" dirty="0">
                <a:solidFill>
                  <a:schemeClr val="dk1"/>
                </a:solidFill>
                <a:ea typeface="Times New Roman" panose="02020603050405020304" pitchFamily="18" charset="0"/>
              </a:endParaRPr>
            </a:p>
            <a:p>
              <a:pPr algn="l"/>
              <a:endParaRPr lang="en-US" sz="1200" dirty="0"/>
            </a:p>
          </p:txBody>
        </p:sp>
      </p:grpSp>
      <p:sp>
        <p:nvSpPr>
          <p:cNvPr id="85" name="Freeform 28"/>
          <p:cNvSpPr/>
          <p:nvPr/>
        </p:nvSpPr>
        <p:spPr>
          <a:xfrm>
            <a:off x="687245" y="1319524"/>
            <a:ext cx="477812" cy="401256"/>
          </a:xfrm>
          <a:custGeom>
            <a:avLst/>
            <a:gdLst>
              <a:gd name="connsiteX0" fmla="*/ 0 w 637083"/>
              <a:gd name="connsiteY0" fmla="*/ 0 h 535008"/>
              <a:gd name="connsiteX1" fmla="*/ 232616 w 637083"/>
              <a:gd name="connsiteY1" fmla="*/ 0 h 535008"/>
              <a:gd name="connsiteX2" fmla="*/ 260711 w 637083"/>
              <a:gd name="connsiteY2" fmla="*/ 26787 h 535008"/>
              <a:gd name="connsiteX3" fmla="*/ 572096 w 637083"/>
              <a:gd name="connsiteY3" fmla="*/ 369396 h 535008"/>
              <a:gd name="connsiteX4" fmla="*/ 637083 w 637083"/>
              <a:gd name="connsiteY4" fmla="*/ 452093 h 535008"/>
              <a:gd name="connsiteX5" fmla="*/ 627565 w 637083"/>
              <a:gd name="connsiteY5" fmla="*/ 455048 h 535008"/>
              <a:gd name="connsiteX6" fmla="*/ 532376 w 637083"/>
              <a:gd name="connsiteY6" fmla="*/ 506715 h 535008"/>
              <a:gd name="connsiteX7" fmla="*/ 498084 w 637083"/>
              <a:gd name="connsiteY7" fmla="*/ 535008 h 535008"/>
              <a:gd name="connsiteX8" fmla="*/ 448199 w 637083"/>
              <a:gd name="connsiteY8" fmla="*/ 471528 h 535008"/>
              <a:gd name="connsiteX9" fmla="*/ 147177 w 637083"/>
              <a:gd name="connsiteY9" fmla="*/ 140321 h 53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7083" h="535008">
                <a:moveTo>
                  <a:pt x="0" y="0"/>
                </a:moveTo>
                <a:lnTo>
                  <a:pt x="232616" y="0"/>
                </a:lnTo>
                <a:lnTo>
                  <a:pt x="260711" y="26787"/>
                </a:lnTo>
                <a:cubicBezTo>
                  <a:pt x="369845" y="135921"/>
                  <a:pt x="473774" y="250259"/>
                  <a:pt x="572096" y="369396"/>
                </a:cubicBezTo>
                <a:lnTo>
                  <a:pt x="637083" y="452093"/>
                </a:lnTo>
                <a:lnTo>
                  <a:pt x="627565" y="455048"/>
                </a:lnTo>
                <a:cubicBezTo>
                  <a:pt x="594043" y="469227"/>
                  <a:pt x="562188" y="486574"/>
                  <a:pt x="532376" y="506715"/>
                </a:cubicBezTo>
                <a:lnTo>
                  <a:pt x="498084" y="535008"/>
                </a:lnTo>
                <a:lnTo>
                  <a:pt x="448199" y="471528"/>
                </a:lnTo>
                <a:cubicBezTo>
                  <a:pt x="353150" y="356356"/>
                  <a:pt x="252679" y="245823"/>
                  <a:pt x="147177" y="140321"/>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86" name="Freeform 33"/>
          <p:cNvSpPr/>
          <p:nvPr/>
        </p:nvSpPr>
        <p:spPr>
          <a:xfrm>
            <a:off x="1498249" y="2360764"/>
            <a:ext cx="293946" cy="532272"/>
          </a:xfrm>
          <a:custGeom>
            <a:avLst/>
            <a:gdLst>
              <a:gd name="connsiteX0" fmla="*/ 135550 w 391928"/>
              <a:gd name="connsiteY0" fmla="*/ 0 h 709696"/>
              <a:gd name="connsiteX1" fmla="*/ 213310 w 391928"/>
              <a:gd name="connsiteY1" fmla="*/ 172002 h 709696"/>
              <a:gd name="connsiteX2" fmla="*/ 375545 w 391928"/>
              <a:gd name="connsiteY2" fmla="*/ 615260 h 709696"/>
              <a:gd name="connsiteX3" fmla="*/ 391928 w 391928"/>
              <a:gd name="connsiteY3" fmla="*/ 672955 h 709696"/>
              <a:gd name="connsiteX4" fmla="*/ 335492 w 391928"/>
              <a:gd name="connsiteY4" fmla="*/ 678644 h 709696"/>
              <a:gd name="connsiteX5" fmla="*/ 235461 w 391928"/>
              <a:gd name="connsiteY5" fmla="*/ 709696 h 709696"/>
              <a:gd name="connsiteX6" fmla="*/ 222202 w 391928"/>
              <a:gd name="connsiteY6" fmla="*/ 663006 h 709696"/>
              <a:gd name="connsiteX7" fmla="*/ 65367 w 391928"/>
              <a:gd name="connsiteY7" fmla="*/ 234500 h 709696"/>
              <a:gd name="connsiteX8" fmla="*/ 0 w 391928"/>
              <a:gd name="connsiteY8" fmla="*/ 89913 h 709696"/>
              <a:gd name="connsiteX9" fmla="*/ 77670 w 391928"/>
              <a:gd name="connsiteY9" fmla="*/ 47755 h 709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8" h="709696">
                <a:moveTo>
                  <a:pt x="135550" y="0"/>
                </a:moveTo>
                <a:lnTo>
                  <a:pt x="213310" y="172002"/>
                </a:lnTo>
                <a:cubicBezTo>
                  <a:pt x="274344" y="316302"/>
                  <a:pt x="328557" y="464190"/>
                  <a:pt x="375545" y="615260"/>
                </a:cubicBezTo>
                <a:lnTo>
                  <a:pt x="391928" y="672955"/>
                </a:lnTo>
                <a:lnTo>
                  <a:pt x="335492" y="678644"/>
                </a:lnTo>
                <a:lnTo>
                  <a:pt x="235461" y="709696"/>
                </a:lnTo>
                <a:lnTo>
                  <a:pt x="222202" y="663006"/>
                </a:lnTo>
                <a:cubicBezTo>
                  <a:pt x="176778" y="516963"/>
                  <a:pt x="124370" y="373998"/>
                  <a:pt x="65367" y="234500"/>
                </a:cubicBezTo>
                <a:lnTo>
                  <a:pt x="0" y="89913"/>
                </a:lnTo>
                <a:lnTo>
                  <a:pt x="77670" y="47755"/>
                </a:ln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87" name="Freeform 38"/>
          <p:cNvSpPr/>
          <p:nvPr/>
        </p:nvSpPr>
        <p:spPr>
          <a:xfrm>
            <a:off x="1816222" y="3688040"/>
            <a:ext cx="126362" cy="420344"/>
          </a:xfrm>
          <a:custGeom>
            <a:avLst/>
            <a:gdLst>
              <a:gd name="connsiteX0" fmla="*/ 159774 w 168482"/>
              <a:gd name="connsiteY0" fmla="*/ 0 h 560459"/>
              <a:gd name="connsiteX1" fmla="*/ 162205 w 168482"/>
              <a:gd name="connsiteY1" fmla="*/ 31959 h 560459"/>
              <a:gd name="connsiteX2" fmla="*/ 168482 w 168482"/>
              <a:gd name="connsiteY2" fmla="*/ 280229 h 560459"/>
              <a:gd name="connsiteX3" fmla="*/ 162205 w 168482"/>
              <a:gd name="connsiteY3" fmla="*/ 528499 h 560459"/>
              <a:gd name="connsiteX4" fmla="*/ 159774 w 168482"/>
              <a:gd name="connsiteY4" fmla="*/ 560459 h 560459"/>
              <a:gd name="connsiteX5" fmla="*/ 137402 w 168482"/>
              <a:gd name="connsiteY5" fmla="*/ 553514 h 560459"/>
              <a:gd name="connsiteX6" fmla="*/ 24465 w 168482"/>
              <a:gd name="connsiteY6" fmla="*/ 542129 h 560459"/>
              <a:gd name="connsiteX7" fmla="*/ 0 w 168482"/>
              <a:gd name="connsiteY7" fmla="*/ 544595 h 560459"/>
              <a:gd name="connsiteX8" fmla="*/ 1853 w 168482"/>
              <a:gd name="connsiteY8" fmla="*/ 520237 h 560459"/>
              <a:gd name="connsiteX9" fmla="*/ 7921 w 168482"/>
              <a:gd name="connsiteY9" fmla="*/ 280229 h 560459"/>
              <a:gd name="connsiteX10" fmla="*/ 1853 w 168482"/>
              <a:gd name="connsiteY10" fmla="*/ 40222 h 560459"/>
              <a:gd name="connsiteX11" fmla="*/ 0 w 168482"/>
              <a:gd name="connsiteY11" fmla="*/ 15863 h 560459"/>
              <a:gd name="connsiteX12" fmla="*/ 24465 w 168482"/>
              <a:gd name="connsiteY12" fmla="*/ 18329 h 560459"/>
              <a:gd name="connsiteX13" fmla="*/ 137402 w 168482"/>
              <a:gd name="connsiteY13" fmla="*/ 6944 h 560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482" h="560459">
                <a:moveTo>
                  <a:pt x="159774" y="0"/>
                </a:moveTo>
                <a:lnTo>
                  <a:pt x="162205" y="31959"/>
                </a:lnTo>
                <a:cubicBezTo>
                  <a:pt x="166373" y="114190"/>
                  <a:pt x="168482" y="196963"/>
                  <a:pt x="168482" y="280229"/>
                </a:cubicBezTo>
                <a:cubicBezTo>
                  <a:pt x="168482" y="363495"/>
                  <a:pt x="166373" y="446269"/>
                  <a:pt x="162205" y="528499"/>
                </a:cubicBezTo>
                <a:lnTo>
                  <a:pt x="159774" y="560459"/>
                </a:lnTo>
                <a:lnTo>
                  <a:pt x="137402" y="553514"/>
                </a:lnTo>
                <a:cubicBezTo>
                  <a:pt x="100923" y="546049"/>
                  <a:pt x="63152" y="542129"/>
                  <a:pt x="24465" y="542129"/>
                </a:cubicBezTo>
                <a:lnTo>
                  <a:pt x="0" y="544595"/>
                </a:lnTo>
                <a:lnTo>
                  <a:pt x="1853" y="520237"/>
                </a:lnTo>
                <a:cubicBezTo>
                  <a:pt x="5882" y="440743"/>
                  <a:pt x="7921" y="360724"/>
                  <a:pt x="7921" y="280229"/>
                </a:cubicBezTo>
                <a:cubicBezTo>
                  <a:pt x="7921" y="199734"/>
                  <a:pt x="5882" y="119716"/>
                  <a:pt x="1853" y="40222"/>
                </a:cubicBezTo>
                <a:lnTo>
                  <a:pt x="0" y="15863"/>
                </a:lnTo>
                <a:lnTo>
                  <a:pt x="24465" y="18329"/>
                </a:lnTo>
                <a:cubicBezTo>
                  <a:pt x="63152" y="18329"/>
                  <a:pt x="100923" y="14409"/>
                  <a:pt x="137402" y="6944"/>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88" name="Freeform 43"/>
          <p:cNvSpPr/>
          <p:nvPr/>
        </p:nvSpPr>
        <p:spPr>
          <a:xfrm>
            <a:off x="1498254" y="4903387"/>
            <a:ext cx="293941" cy="531908"/>
          </a:xfrm>
          <a:custGeom>
            <a:avLst/>
            <a:gdLst>
              <a:gd name="connsiteX0" fmla="*/ 235454 w 391921"/>
              <a:gd name="connsiteY0" fmla="*/ 0 h 709210"/>
              <a:gd name="connsiteX1" fmla="*/ 335485 w 391921"/>
              <a:gd name="connsiteY1" fmla="*/ 31051 h 709210"/>
              <a:gd name="connsiteX2" fmla="*/ 391921 w 391921"/>
              <a:gd name="connsiteY2" fmla="*/ 36740 h 709210"/>
              <a:gd name="connsiteX3" fmla="*/ 375538 w 391921"/>
              <a:gd name="connsiteY3" fmla="*/ 94436 h 709210"/>
              <a:gd name="connsiteX4" fmla="*/ 166256 w 391921"/>
              <a:gd name="connsiteY4" fmla="*/ 645240 h 709210"/>
              <a:gd name="connsiteX5" fmla="*/ 134954 w 391921"/>
              <a:gd name="connsiteY5" fmla="*/ 709210 h 709210"/>
              <a:gd name="connsiteX6" fmla="*/ 77663 w 391921"/>
              <a:gd name="connsiteY6" fmla="*/ 661940 h 709210"/>
              <a:gd name="connsiteX7" fmla="*/ 0 w 391921"/>
              <a:gd name="connsiteY7" fmla="*/ 619786 h 709210"/>
              <a:gd name="connsiteX8" fmla="*/ 19878 w 391921"/>
              <a:gd name="connsiteY8" fmla="*/ 579163 h 709210"/>
              <a:gd name="connsiteX9" fmla="*/ 222195 w 391921"/>
              <a:gd name="connsiteY9" fmla="*/ 46690 h 70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1" h="709210">
                <a:moveTo>
                  <a:pt x="235454" y="0"/>
                </a:moveTo>
                <a:lnTo>
                  <a:pt x="335485" y="31051"/>
                </a:lnTo>
                <a:lnTo>
                  <a:pt x="391921" y="36740"/>
                </a:lnTo>
                <a:lnTo>
                  <a:pt x="375538" y="94436"/>
                </a:lnTo>
                <a:cubicBezTo>
                  <a:pt x="316803" y="283275"/>
                  <a:pt x="246779" y="467139"/>
                  <a:pt x="166256" y="645240"/>
                </a:cubicBezTo>
                <a:lnTo>
                  <a:pt x="134954" y="709210"/>
                </a:lnTo>
                <a:lnTo>
                  <a:pt x="77663" y="661940"/>
                </a:lnTo>
                <a:lnTo>
                  <a:pt x="0" y="619786"/>
                </a:lnTo>
                <a:lnTo>
                  <a:pt x="19878" y="579163"/>
                </a:lnTo>
                <a:cubicBezTo>
                  <a:pt x="97722" y="406989"/>
                  <a:pt x="165415" y="229244"/>
                  <a:pt x="222195" y="46690"/>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90" name="Oval 5"/>
          <p:cNvSpPr/>
          <p:nvPr/>
        </p:nvSpPr>
        <p:spPr>
          <a:xfrm>
            <a:off x="808457" y="1535013"/>
            <a:ext cx="1026114" cy="1026114"/>
          </a:xfrm>
          <a:prstGeom prst="ellipse">
            <a:avLst/>
          </a:prstGeom>
          <a:solidFill>
            <a:srgbClr val="4B2C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91" name="Oval 8"/>
          <p:cNvSpPr/>
          <p:nvPr/>
        </p:nvSpPr>
        <p:spPr>
          <a:xfrm>
            <a:off x="1321514" y="2768440"/>
            <a:ext cx="1026114" cy="1026114"/>
          </a:xfrm>
          <a:prstGeom prst="ellipse">
            <a:avLst/>
          </a:prstGeom>
          <a:solidFill>
            <a:srgbClr val="C0392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92" name="Oval 9"/>
          <p:cNvSpPr/>
          <p:nvPr/>
        </p:nvSpPr>
        <p:spPr>
          <a:xfrm>
            <a:off x="1321514" y="4001868"/>
            <a:ext cx="1026114" cy="1026114"/>
          </a:xfrm>
          <a:prstGeom prst="ellipse">
            <a:avLst/>
          </a:prstGeom>
          <a:solidFill>
            <a:srgbClr val="F39C1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94" name="Oval 63"/>
          <p:cNvSpPr/>
          <p:nvPr/>
        </p:nvSpPr>
        <p:spPr>
          <a:xfrm>
            <a:off x="937058" y="1663615"/>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95" name="Oval 64"/>
          <p:cNvSpPr/>
          <p:nvPr/>
        </p:nvSpPr>
        <p:spPr>
          <a:xfrm>
            <a:off x="1450116" y="2901278"/>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96" name="Oval 65"/>
          <p:cNvSpPr/>
          <p:nvPr/>
        </p:nvSpPr>
        <p:spPr>
          <a:xfrm>
            <a:off x="1450116" y="4126235"/>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137" name="Freeform 25"/>
          <p:cNvSpPr/>
          <p:nvPr/>
        </p:nvSpPr>
        <p:spPr>
          <a:xfrm flipH="1">
            <a:off x="11205299" y="1418860"/>
            <a:ext cx="477597" cy="401256"/>
          </a:xfrm>
          <a:custGeom>
            <a:avLst/>
            <a:gdLst>
              <a:gd name="connsiteX0" fmla="*/ 0 w 637083"/>
              <a:gd name="connsiteY0" fmla="*/ 0 h 535008"/>
              <a:gd name="connsiteX1" fmla="*/ 232616 w 637083"/>
              <a:gd name="connsiteY1" fmla="*/ 0 h 535008"/>
              <a:gd name="connsiteX2" fmla="*/ 260711 w 637083"/>
              <a:gd name="connsiteY2" fmla="*/ 26787 h 535008"/>
              <a:gd name="connsiteX3" fmla="*/ 572096 w 637083"/>
              <a:gd name="connsiteY3" fmla="*/ 369396 h 535008"/>
              <a:gd name="connsiteX4" fmla="*/ 637083 w 637083"/>
              <a:gd name="connsiteY4" fmla="*/ 452093 h 535008"/>
              <a:gd name="connsiteX5" fmla="*/ 627565 w 637083"/>
              <a:gd name="connsiteY5" fmla="*/ 455048 h 535008"/>
              <a:gd name="connsiteX6" fmla="*/ 532376 w 637083"/>
              <a:gd name="connsiteY6" fmla="*/ 506715 h 535008"/>
              <a:gd name="connsiteX7" fmla="*/ 498084 w 637083"/>
              <a:gd name="connsiteY7" fmla="*/ 535008 h 535008"/>
              <a:gd name="connsiteX8" fmla="*/ 448199 w 637083"/>
              <a:gd name="connsiteY8" fmla="*/ 471528 h 535008"/>
              <a:gd name="connsiteX9" fmla="*/ 147177 w 637083"/>
              <a:gd name="connsiteY9" fmla="*/ 140321 h 53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7083" h="535008">
                <a:moveTo>
                  <a:pt x="0" y="0"/>
                </a:moveTo>
                <a:lnTo>
                  <a:pt x="232616" y="0"/>
                </a:lnTo>
                <a:lnTo>
                  <a:pt x="260711" y="26787"/>
                </a:lnTo>
                <a:cubicBezTo>
                  <a:pt x="369845" y="135921"/>
                  <a:pt x="473774" y="250259"/>
                  <a:pt x="572096" y="369396"/>
                </a:cubicBezTo>
                <a:lnTo>
                  <a:pt x="637083" y="452093"/>
                </a:lnTo>
                <a:lnTo>
                  <a:pt x="627565" y="455048"/>
                </a:lnTo>
                <a:cubicBezTo>
                  <a:pt x="594043" y="469227"/>
                  <a:pt x="562188" y="486574"/>
                  <a:pt x="532376" y="506715"/>
                </a:cubicBezTo>
                <a:lnTo>
                  <a:pt x="498084" y="535008"/>
                </a:lnTo>
                <a:lnTo>
                  <a:pt x="448199" y="471528"/>
                </a:lnTo>
                <a:cubicBezTo>
                  <a:pt x="353150" y="356356"/>
                  <a:pt x="252679" y="245823"/>
                  <a:pt x="147177" y="140321"/>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138" name="Freeform 31"/>
          <p:cNvSpPr/>
          <p:nvPr/>
        </p:nvSpPr>
        <p:spPr>
          <a:xfrm flipH="1">
            <a:off x="10578444" y="2460100"/>
            <a:ext cx="293813" cy="532272"/>
          </a:xfrm>
          <a:custGeom>
            <a:avLst/>
            <a:gdLst>
              <a:gd name="connsiteX0" fmla="*/ 135550 w 391928"/>
              <a:gd name="connsiteY0" fmla="*/ 0 h 709696"/>
              <a:gd name="connsiteX1" fmla="*/ 213310 w 391928"/>
              <a:gd name="connsiteY1" fmla="*/ 172002 h 709696"/>
              <a:gd name="connsiteX2" fmla="*/ 375545 w 391928"/>
              <a:gd name="connsiteY2" fmla="*/ 615260 h 709696"/>
              <a:gd name="connsiteX3" fmla="*/ 391928 w 391928"/>
              <a:gd name="connsiteY3" fmla="*/ 672955 h 709696"/>
              <a:gd name="connsiteX4" fmla="*/ 335492 w 391928"/>
              <a:gd name="connsiteY4" fmla="*/ 678644 h 709696"/>
              <a:gd name="connsiteX5" fmla="*/ 235461 w 391928"/>
              <a:gd name="connsiteY5" fmla="*/ 709696 h 709696"/>
              <a:gd name="connsiteX6" fmla="*/ 222202 w 391928"/>
              <a:gd name="connsiteY6" fmla="*/ 663006 h 709696"/>
              <a:gd name="connsiteX7" fmla="*/ 65367 w 391928"/>
              <a:gd name="connsiteY7" fmla="*/ 234500 h 709696"/>
              <a:gd name="connsiteX8" fmla="*/ 0 w 391928"/>
              <a:gd name="connsiteY8" fmla="*/ 89913 h 709696"/>
              <a:gd name="connsiteX9" fmla="*/ 77670 w 391928"/>
              <a:gd name="connsiteY9" fmla="*/ 47755 h 709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8" h="709696">
                <a:moveTo>
                  <a:pt x="135550" y="0"/>
                </a:moveTo>
                <a:lnTo>
                  <a:pt x="213310" y="172002"/>
                </a:lnTo>
                <a:cubicBezTo>
                  <a:pt x="274344" y="316302"/>
                  <a:pt x="328557" y="464190"/>
                  <a:pt x="375545" y="615260"/>
                </a:cubicBezTo>
                <a:lnTo>
                  <a:pt x="391928" y="672955"/>
                </a:lnTo>
                <a:lnTo>
                  <a:pt x="335492" y="678644"/>
                </a:lnTo>
                <a:lnTo>
                  <a:pt x="235461" y="709696"/>
                </a:lnTo>
                <a:lnTo>
                  <a:pt x="222202" y="663006"/>
                </a:lnTo>
                <a:cubicBezTo>
                  <a:pt x="176778" y="516963"/>
                  <a:pt x="124370" y="373998"/>
                  <a:pt x="65367" y="234500"/>
                </a:cubicBezTo>
                <a:lnTo>
                  <a:pt x="0" y="89913"/>
                </a:lnTo>
                <a:lnTo>
                  <a:pt x="77670" y="47755"/>
                </a:ln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139" name="Freeform 32"/>
          <p:cNvSpPr/>
          <p:nvPr/>
        </p:nvSpPr>
        <p:spPr>
          <a:xfrm flipH="1">
            <a:off x="10428123" y="3787376"/>
            <a:ext cx="126305" cy="420344"/>
          </a:xfrm>
          <a:custGeom>
            <a:avLst/>
            <a:gdLst>
              <a:gd name="connsiteX0" fmla="*/ 159774 w 168482"/>
              <a:gd name="connsiteY0" fmla="*/ 0 h 560459"/>
              <a:gd name="connsiteX1" fmla="*/ 162205 w 168482"/>
              <a:gd name="connsiteY1" fmla="*/ 31959 h 560459"/>
              <a:gd name="connsiteX2" fmla="*/ 168482 w 168482"/>
              <a:gd name="connsiteY2" fmla="*/ 280229 h 560459"/>
              <a:gd name="connsiteX3" fmla="*/ 162205 w 168482"/>
              <a:gd name="connsiteY3" fmla="*/ 528499 h 560459"/>
              <a:gd name="connsiteX4" fmla="*/ 159774 w 168482"/>
              <a:gd name="connsiteY4" fmla="*/ 560459 h 560459"/>
              <a:gd name="connsiteX5" fmla="*/ 137402 w 168482"/>
              <a:gd name="connsiteY5" fmla="*/ 553514 h 560459"/>
              <a:gd name="connsiteX6" fmla="*/ 24465 w 168482"/>
              <a:gd name="connsiteY6" fmla="*/ 542129 h 560459"/>
              <a:gd name="connsiteX7" fmla="*/ 0 w 168482"/>
              <a:gd name="connsiteY7" fmla="*/ 544595 h 560459"/>
              <a:gd name="connsiteX8" fmla="*/ 1853 w 168482"/>
              <a:gd name="connsiteY8" fmla="*/ 520237 h 560459"/>
              <a:gd name="connsiteX9" fmla="*/ 7921 w 168482"/>
              <a:gd name="connsiteY9" fmla="*/ 280229 h 560459"/>
              <a:gd name="connsiteX10" fmla="*/ 1853 w 168482"/>
              <a:gd name="connsiteY10" fmla="*/ 40222 h 560459"/>
              <a:gd name="connsiteX11" fmla="*/ 0 w 168482"/>
              <a:gd name="connsiteY11" fmla="*/ 15863 h 560459"/>
              <a:gd name="connsiteX12" fmla="*/ 24465 w 168482"/>
              <a:gd name="connsiteY12" fmla="*/ 18329 h 560459"/>
              <a:gd name="connsiteX13" fmla="*/ 137402 w 168482"/>
              <a:gd name="connsiteY13" fmla="*/ 6944 h 560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482" h="560459">
                <a:moveTo>
                  <a:pt x="159774" y="0"/>
                </a:moveTo>
                <a:lnTo>
                  <a:pt x="162205" y="31959"/>
                </a:lnTo>
                <a:cubicBezTo>
                  <a:pt x="166373" y="114190"/>
                  <a:pt x="168482" y="196963"/>
                  <a:pt x="168482" y="280229"/>
                </a:cubicBezTo>
                <a:cubicBezTo>
                  <a:pt x="168482" y="363495"/>
                  <a:pt x="166373" y="446269"/>
                  <a:pt x="162205" y="528499"/>
                </a:cubicBezTo>
                <a:lnTo>
                  <a:pt x="159774" y="560459"/>
                </a:lnTo>
                <a:lnTo>
                  <a:pt x="137402" y="553514"/>
                </a:lnTo>
                <a:cubicBezTo>
                  <a:pt x="100923" y="546049"/>
                  <a:pt x="63152" y="542129"/>
                  <a:pt x="24465" y="542129"/>
                </a:cubicBezTo>
                <a:lnTo>
                  <a:pt x="0" y="544595"/>
                </a:lnTo>
                <a:lnTo>
                  <a:pt x="1853" y="520237"/>
                </a:lnTo>
                <a:cubicBezTo>
                  <a:pt x="5882" y="440743"/>
                  <a:pt x="7921" y="360724"/>
                  <a:pt x="7921" y="280229"/>
                </a:cubicBezTo>
                <a:cubicBezTo>
                  <a:pt x="7921" y="199734"/>
                  <a:pt x="5882" y="119716"/>
                  <a:pt x="1853" y="40222"/>
                </a:cubicBezTo>
                <a:lnTo>
                  <a:pt x="0" y="15863"/>
                </a:lnTo>
                <a:lnTo>
                  <a:pt x="24465" y="18329"/>
                </a:lnTo>
                <a:cubicBezTo>
                  <a:pt x="63152" y="18329"/>
                  <a:pt x="100923" y="14409"/>
                  <a:pt x="137402" y="6944"/>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140" name="Freeform 34"/>
          <p:cNvSpPr/>
          <p:nvPr/>
        </p:nvSpPr>
        <p:spPr>
          <a:xfrm flipH="1">
            <a:off x="10578443" y="5002723"/>
            <a:ext cx="293808" cy="531908"/>
          </a:xfrm>
          <a:custGeom>
            <a:avLst/>
            <a:gdLst>
              <a:gd name="connsiteX0" fmla="*/ 235454 w 391921"/>
              <a:gd name="connsiteY0" fmla="*/ 0 h 709210"/>
              <a:gd name="connsiteX1" fmla="*/ 335485 w 391921"/>
              <a:gd name="connsiteY1" fmla="*/ 31051 h 709210"/>
              <a:gd name="connsiteX2" fmla="*/ 391921 w 391921"/>
              <a:gd name="connsiteY2" fmla="*/ 36740 h 709210"/>
              <a:gd name="connsiteX3" fmla="*/ 375538 w 391921"/>
              <a:gd name="connsiteY3" fmla="*/ 94436 h 709210"/>
              <a:gd name="connsiteX4" fmla="*/ 166256 w 391921"/>
              <a:gd name="connsiteY4" fmla="*/ 645240 h 709210"/>
              <a:gd name="connsiteX5" fmla="*/ 134954 w 391921"/>
              <a:gd name="connsiteY5" fmla="*/ 709210 h 709210"/>
              <a:gd name="connsiteX6" fmla="*/ 77663 w 391921"/>
              <a:gd name="connsiteY6" fmla="*/ 661940 h 709210"/>
              <a:gd name="connsiteX7" fmla="*/ 0 w 391921"/>
              <a:gd name="connsiteY7" fmla="*/ 619786 h 709210"/>
              <a:gd name="connsiteX8" fmla="*/ 19878 w 391921"/>
              <a:gd name="connsiteY8" fmla="*/ 579163 h 709210"/>
              <a:gd name="connsiteX9" fmla="*/ 222195 w 391921"/>
              <a:gd name="connsiteY9" fmla="*/ 46690 h 70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1" h="709210">
                <a:moveTo>
                  <a:pt x="235454" y="0"/>
                </a:moveTo>
                <a:lnTo>
                  <a:pt x="335485" y="31051"/>
                </a:lnTo>
                <a:lnTo>
                  <a:pt x="391921" y="36740"/>
                </a:lnTo>
                <a:lnTo>
                  <a:pt x="375538" y="94436"/>
                </a:lnTo>
                <a:cubicBezTo>
                  <a:pt x="316803" y="283275"/>
                  <a:pt x="246779" y="467139"/>
                  <a:pt x="166256" y="645240"/>
                </a:cubicBezTo>
                <a:lnTo>
                  <a:pt x="134954" y="709210"/>
                </a:lnTo>
                <a:lnTo>
                  <a:pt x="77663" y="661940"/>
                </a:lnTo>
                <a:lnTo>
                  <a:pt x="0" y="619786"/>
                </a:lnTo>
                <a:lnTo>
                  <a:pt x="19878" y="579163"/>
                </a:lnTo>
                <a:cubicBezTo>
                  <a:pt x="97722" y="406989"/>
                  <a:pt x="165415" y="229244"/>
                  <a:pt x="222195" y="46690"/>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142" name="Oval 26"/>
          <p:cNvSpPr/>
          <p:nvPr/>
        </p:nvSpPr>
        <p:spPr>
          <a:xfrm flipH="1">
            <a:off x="10536088" y="1634349"/>
            <a:ext cx="1025651" cy="1026114"/>
          </a:xfrm>
          <a:prstGeom prst="ellipse">
            <a:avLst/>
          </a:pr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143" name="Oval 27"/>
          <p:cNvSpPr/>
          <p:nvPr/>
        </p:nvSpPr>
        <p:spPr>
          <a:xfrm flipH="1">
            <a:off x="10023262" y="2867776"/>
            <a:ext cx="1025651" cy="1026114"/>
          </a:xfrm>
          <a:prstGeom prst="ellipse">
            <a:avLst/>
          </a:prstGeom>
          <a:solidFill>
            <a:srgbClr val="95A5A6"/>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144" name="Oval 29"/>
          <p:cNvSpPr/>
          <p:nvPr/>
        </p:nvSpPr>
        <p:spPr>
          <a:xfrm flipH="1">
            <a:off x="10023262" y="4101204"/>
            <a:ext cx="1025651" cy="1026114"/>
          </a:xfrm>
          <a:prstGeom prst="ellipse">
            <a:avLst/>
          </a:prstGeom>
          <a:solidFill>
            <a:srgbClr val="9BBB59">
              <a:lumMod val="75000"/>
            </a:srgb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146" name="Oval 67"/>
          <p:cNvSpPr/>
          <p:nvPr/>
        </p:nvSpPr>
        <p:spPr>
          <a:xfrm>
            <a:off x="10151631" y="2994599"/>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147" name="Oval 68"/>
          <p:cNvSpPr/>
          <p:nvPr/>
        </p:nvSpPr>
        <p:spPr>
          <a:xfrm>
            <a:off x="10151632" y="4231925"/>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149" name="Oval 70"/>
          <p:cNvSpPr/>
          <p:nvPr/>
        </p:nvSpPr>
        <p:spPr>
          <a:xfrm>
            <a:off x="10661331" y="1762951"/>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151" name="مستطيل 150"/>
          <p:cNvSpPr/>
          <p:nvPr/>
        </p:nvSpPr>
        <p:spPr>
          <a:xfrm>
            <a:off x="0" y="0"/>
            <a:ext cx="12192000" cy="984885"/>
          </a:xfrm>
          <a:prstGeom prst="rect">
            <a:avLst/>
          </a:prstGeom>
        </p:spPr>
        <p:txBody>
          <a:bodyPr wrap="square">
            <a:spAutoFit/>
          </a:bodyPr>
          <a:lstStyle/>
          <a:p>
            <a:pPr algn="ctr"/>
            <a:endParaRPr lang="ar-JO" dirty="0">
              <a:solidFill>
                <a:srgbClr val="7030A0"/>
              </a:solidFill>
            </a:endParaRPr>
          </a:p>
          <a:p>
            <a:pPr algn="ctr"/>
            <a:r>
              <a:rPr lang="en-US" sz="4000" b="1" dirty="0" smtClean="0">
                <a:solidFill>
                  <a:schemeClr val="bg1"/>
                </a:solidFill>
              </a:rPr>
              <a:t>Effects of demographic variables on hypothesis 3</a:t>
            </a:r>
            <a:endParaRPr lang="ar-JO" sz="4000" dirty="0">
              <a:solidFill>
                <a:schemeClr val="bg1"/>
              </a:solidFill>
            </a:endParaRPr>
          </a:p>
        </p:txBody>
      </p:sp>
    </p:spTree>
    <p:extLst>
      <p:ext uri="{BB962C8B-B14F-4D97-AF65-F5344CB8AC3E}">
        <p14:creationId xmlns:p14="http://schemas.microsoft.com/office/powerpoint/2010/main" val="23600156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Shape 2716"/>
          <p:cNvSpPr/>
          <p:nvPr/>
        </p:nvSpPr>
        <p:spPr>
          <a:xfrm>
            <a:off x="147066" y="1617592"/>
            <a:ext cx="2948997"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47" name="Shape 2722"/>
          <p:cNvSpPr/>
          <p:nvPr/>
        </p:nvSpPr>
        <p:spPr>
          <a:xfrm flipH="1">
            <a:off x="3113253" y="1610613"/>
            <a:ext cx="2949000"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C0392B"/>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52" name="Shape 2728"/>
          <p:cNvSpPr/>
          <p:nvPr/>
        </p:nvSpPr>
        <p:spPr>
          <a:xfrm>
            <a:off x="6090950" y="1617592"/>
            <a:ext cx="2948997"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57" name="Shape 2734"/>
          <p:cNvSpPr/>
          <p:nvPr/>
        </p:nvSpPr>
        <p:spPr>
          <a:xfrm flipH="1">
            <a:off x="9068826" y="1617591"/>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2980B9"/>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62" name="Shape 2740"/>
          <p:cNvSpPr/>
          <p:nvPr/>
        </p:nvSpPr>
        <p:spPr>
          <a:xfrm rot="10800000" flipH="1">
            <a:off x="132591" y="3672835"/>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4B2C50"/>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67" name="Shape 2746"/>
          <p:cNvSpPr/>
          <p:nvPr/>
        </p:nvSpPr>
        <p:spPr>
          <a:xfrm rot="10800000">
            <a:off x="9082500" y="3632870"/>
            <a:ext cx="2949000"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72" name="Shape 2752"/>
          <p:cNvSpPr/>
          <p:nvPr/>
        </p:nvSpPr>
        <p:spPr>
          <a:xfrm rot="10800000">
            <a:off x="3117030" y="3659720"/>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77" name="Shape 2758"/>
          <p:cNvSpPr/>
          <p:nvPr/>
        </p:nvSpPr>
        <p:spPr>
          <a:xfrm rot="10800000" flipH="1">
            <a:off x="6100845" y="3641910"/>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BBB59"/>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82" name="Shape 2726"/>
          <p:cNvSpPr/>
          <p:nvPr/>
        </p:nvSpPr>
        <p:spPr>
          <a:xfrm>
            <a:off x="2485677" y="1597894"/>
            <a:ext cx="609392" cy="50013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4289" tIns="34289" rIns="34289" bIns="34289" numCol="1" anchor="t">
            <a:spAutoFit/>
          </a:bodyPr>
          <a:lstStyle>
            <a:lvl1pPr algn="ctr">
              <a:defRPr sz="3200">
                <a:solidFill>
                  <a:srgbClr val="FFFFFF"/>
                </a:solidFill>
                <a:latin typeface="Roboto Black"/>
                <a:ea typeface="Roboto Black"/>
                <a:cs typeface="Roboto Black"/>
                <a:sym typeface="Roboto Black"/>
              </a:defRPr>
            </a:lvl1pPr>
          </a:lstStyle>
          <a:p>
            <a:pPr rtl="0">
              <a:defRPr sz="1800">
                <a:solidFill>
                  <a:srgbClr val="000000"/>
                </a:solidFill>
                <a:latin typeface="Calibri"/>
                <a:ea typeface="Calibri"/>
                <a:cs typeface="Calibri"/>
                <a:sym typeface="Calibri"/>
              </a:defRPr>
            </a:pPr>
            <a:r>
              <a:rPr lang="en-US" sz="2800" b="1" dirty="0" smtClean="0">
                <a:solidFill>
                  <a:schemeClr val="tx1"/>
                </a:solidFill>
                <a:latin typeface="Calibri"/>
                <a:ea typeface="Calibri" panose="020F0502020204030204" pitchFamily="34" charset="0"/>
                <a:cs typeface="Calibri"/>
                <a:sym typeface="Calibri"/>
              </a:rPr>
              <a:t>H1</a:t>
            </a:r>
          </a:p>
        </p:txBody>
      </p:sp>
      <p:sp>
        <p:nvSpPr>
          <p:cNvPr id="83" name="Rectangle 82">
            <a:hlinkClick r:id="" action="ppaction://customshow?id=0"/>
          </p:cNvPr>
          <p:cNvSpPr/>
          <p:nvPr/>
        </p:nvSpPr>
        <p:spPr>
          <a:xfrm>
            <a:off x="174173" y="2007334"/>
            <a:ext cx="2937161" cy="1631216"/>
          </a:xfrm>
          <a:prstGeom prst="rect">
            <a:avLst/>
          </a:prstGeom>
        </p:spPr>
        <p:txBody>
          <a:bodyPr wrap="square">
            <a:spAutoFit/>
          </a:bodyPr>
          <a:lstStyle/>
          <a:p>
            <a:pPr algn="l" rtl="0"/>
            <a:r>
              <a:rPr lang="en-US" sz="2000" b="1" dirty="0" smtClean="0">
                <a:latin typeface="Calibri"/>
                <a:ea typeface="Calibri" panose="020F0502020204030204" pitchFamily="34" charset="0"/>
                <a:cs typeface="Calibri"/>
                <a:sym typeface="Calibri"/>
              </a:rPr>
              <a:t>Results showed that shiftworkers really face sleep disturbances that may lead to chronic insomnia</a:t>
            </a:r>
          </a:p>
        </p:txBody>
      </p:sp>
      <p:sp>
        <p:nvSpPr>
          <p:cNvPr id="84" name="Rectangle 83"/>
          <p:cNvSpPr/>
          <p:nvPr/>
        </p:nvSpPr>
        <p:spPr>
          <a:xfrm>
            <a:off x="3156730" y="1620982"/>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H2</a:t>
            </a:r>
          </a:p>
        </p:txBody>
      </p:sp>
      <p:sp>
        <p:nvSpPr>
          <p:cNvPr id="86" name="Rectangle 85">
            <a:hlinkClick r:id="" action="ppaction://customshow?id=1"/>
          </p:cNvPr>
          <p:cNvSpPr/>
          <p:nvPr/>
        </p:nvSpPr>
        <p:spPr>
          <a:xfrm>
            <a:off x="3110469" y="2006930"/>
            <a:ext cx="2937161" cy="1631216"/>
          </a:xfrm>
          <a:prstGeom prst="rect">
            <a:avLst/>
          </a:prstGeom>
        </p:spPr>
        <p:txBody>
          <a:bodyPr wrap="square">
            <a:spAutoFit/>
          </a:bodyPr>
          <a:lstStyle/>
          <a:p>
            <a:pPr algn="l"/>
            <a:r>
              <a:rPr lang="en-US" sz="2000" b="1" dirty="0" smtClean="0">
                <a:solidFill>
                  <a:schemeClr val="bg1"/>
                </a:solidFill>
              </a:rPr>
              <a:t>Results showed that there aren’t health problems were found to be related to working in shifts</a:t>
            </a:r>
            <a:endParaRPr lang="en-US" sz="2000" b="1" dirty="0">
              <a:solidFill>
                <a:schemeClr val="bg1"/>
              </a:solidFill>
            </a:endParaRPr>
          </a:p>
        </p:txBody>
      </p:sp>
      <p:sp>
        <p:nvSpPr>
          <p:cNvPr id="87" name="Rectangle 86"/>
          <p:cNvSpPr/>
          <p:nvPr/>
        </p:nvSpPr>
        <p:spPr>
          <a:xfrm>
            <a:off x="9072621" y="1628775"/>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H4</a:t>
            </a:r>
          </a:p>
        </p:txBody>
      </p:sp>
      <p:sp>
        <p:nvSpPr>
          <p:cNvPr id="88" name="Rectangle 87"/>
          <p:cNvSpPr/>
          <p:nvPr/>
        </p:nvSpPr>
        <p:spPr>
          <a:xfrm>
            <a:off x="2478723" y="5077692"/>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H5</a:t>
            </a:r>
          </a:p>
        </p:txBody>
      </p:sp>
      <p:sp>
        <p:nvSpPr>
          <p:cNvPr id="89" name="Rectangle 88"/>
          <p:cNvSpPr/>
          <p:nvPr/>
        </p:nvSpPr>
        <p:spPr>
          <a:xfrm>
            <a:off x="3060614" y="5101071"/>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latin typeface="Calibri"/>
                <a:ea typeface="Calibri" panose="020F0502020204030204" pitchFamily="34" charset="0"/>
                <a:cs typeface="Calibri"/>
                <a:sym typeface="Calibri"/>
              </a:rPr>
              <a:t>H6</a:t>
            </a:r>
          </a:p>
        </p:txBody>
      </p:sp>
      <p:sp>
        <p:nvSpPr>
          <p:cNvPr id="90" name="Rectangle 89"/>
          <p:cNvSpPr/>
          <p:nvPr/>
        </p:nvSpPr>
        <p:spPr>
          <a:xfrm>
            <a:off x="9067426" y="5067301"/>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latin typeface="Calibri"/>
                <a:ea typeface="Calibri" panose="020F0502020204030204" pitchFamily="34" charset="0"/>
                <a:cs typeface="Calibri"/>
                <a:sym typeface="Calibri"/>
              </a:rPr>
              <a:t>H8</a:t>
            </a:r>
          </a:p>
        </p:txBody>
      </p:sp>
      <p:sp>
        <p:nvSpPr>
          <p:cNvPr id="91" name="Rectangle 90"/>
          <p:cNvSpPr/>
          <p:nvPr/>
        </p:nvSpPr>
        <p:spPr>
          <a:xfrm>
            <a:off x="8417994" y="1617519"/>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latin typeface="Calibri"/>
                <a:ea typeface="Calibri" panose="020F0502020204030204" pitchFamily="34" charset="0"/>
                <a:cs typeface="Calibri"/>
                <a:sym typeface="Calibri"/>
              </a:rPr>
              <a:t>H3</a:t>
            </a:r>
          </a:p>
        </p:txBody>
      </p:sp>
      <p:sp>
        <p:nvSpPr>
          <p:cNvPr id="92" name="Rectangle 91"/>
          <p:cNvSpPr/>
          <p:nvPr/>
        </p:nvSpPr>
        <p:spPr>
          <a:xfrm>
            <a:off x="8456094" y="5081156"/>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H7</a:t>
            </a:r>
          </a:p>
        </p:txBody>
      </p:sp>
      <p:sp>
        <p:nvSpPr>
          <p:cNvPr id="93" name="Rectangle 92"/>
          <p:cNvSpPr/>
          <p:nvPr/>
        </p:nvSpPr>
        <p:spPr>
          <a:xfrm>
            <a:off x="6082269" y="2064080"/>
            <a:ext cx="2937161" cy="1015663"/>
          </a:xfrm>
          <a:prstGeom prst="rect">
            <a:avLst/>
          </a:prstGeom>
        </p:spPr>
        <p:txBody>
          <a:bodyPr wrap="square">
            <a:spAutoFit/>
          </a:bodyPr>
          <a:lstStyle/>
          <a:p>
            <a:pPr algn="l" rtl="0"/>
            <a:r>
              <a:rPr lang="en-US" sz="2000" b="1" dirty="0" smtClean="0">
                <a:ea typeface="Calibri" panose="020F0502020204030204" pitchFamily="34" charset="0"/>
                <a:cs typeface="Arial" panose="020B0604020202020204" pitchFamily="34" charset="0"/>
              </a:rPr>
              <a:t>Night shifts cause higher fatigue than other types of shifts</a:t>
            </a:r>
            <a:endParaRPr lang="en-US" sz="2000" b="1" dirty="0" smtClean="0">
              <a:ea typeface="Calibri" panose="020F0502020204030204" pitchFamily="34" charset="0"/>
            </a:endParaRPr>
          </a:p>
        </p:txBody>
      </p:sp>
      <p:sp>
        <p:nvSpPr>
          <p:cNvPr id="95" name="Rectangle 94"/>
          <p:cNvSpPr/>
          <p:nvPr/>
        </p:nvSpPr>
        <p:spPr>
          <a:xfrm>
            <a:off x="9045289" y="2064080"/>
            <a:ext cx="3003836" cy="1015663"/>
          </a:xfrm>
          <a:prstGeom prst="rect">
            <a:avLst/>
          </a:prstGeom>
        </p:spPr>
        <p:txBody>
          <a:bodyPr wrap="square">
            <a:spAutoFit/>
          </a:bodyPr>
          <a:lstStyle/>
          <a:p>
            <a:pPr algn="l" rtl="0"/>
            <a:r>
              <a:rPr lang="en-US" sz="2000" b="1" dirty="0" smtClean="0">
                <a:solidFill>
                  <a:schemeClr val="bg1"/>
                </a:solidFill>
                <a:ea typeface="Calibri" panose="020F0502020204030204" pitchFamily="34" charset="0"/>
              </a:rPr>
              <a:t>Police officers suffer from depression, stress, anxiety and work-family conflict</a:t>
            </a:r>
          </a:p>
        </p:txBody>
      </p:sp>
      <p:sp>
        <p:nvSpPr>
          <p:cNvPr id="96" name="Rectangle 95"/>
          <p:cNvSpPr/>
          <p:nvPr/>
        </p:nvSpPr>
        <p:spPr>
          <a:xfrm>
            <a:off x="9067800" y="2049760"/>
            <a:ext cx="2933700" cy="1477328"/>
          </a:xfrm>
          <a:prstGeom prst="rect">
            <a:avLst/>
          </a:prstGeom>
        </p:spPr>
        <p:txBody>
          <a:bodyPr wrap="square">
            <a:spAutoFit/>
          </a:bodyPr>
          <a:lstStyle/>
          <a:p>
            <a:pPr algn="l" rtl="0"/>
            <a:r>
              <a:rPr lang="en-US" b="1" dirty="0" smtClean="0">
                <a:solidFill>
                  <a:schemeClr val="bg1"/>
                </a:solidFill>
              </a:rPr>
              <a:t>Results agreed with this hypothesis and showed that </a:t>
            </a:r>
            <a:r>
              <a:rPr lang="en-US" b="1" dirty="0" smtClean="0">
                <a:solidFill>
                  <a:schemeClr val="bg1"/>
                </a:solidFill>
                <a:ea typeface="Calibri" panose="020F0502020204030204" pitchFamily="34" charset="0"/>
              </a:rPr>
              <a:t>Police officers suffered from depression, stress, anxiety and work-family conflict</a:t>
            </a:r>
            <a:endParaRPr lang="en-US" b="1" dirty="0">
              <a:solidFill>
                <a:schemeClr val="bg1"/>
              </a:solidFill>
            </a:endParaRPr>
          </a:p>
        </p:txBody>
      </p:sp>
      <p:sp>
        <p:nvSpPr>
          <p:cNvPr id="99" name="Rectangle 98"/>
          <p:cNvSpPr/>
          <p:nvPr/>
        </p:nvSpPr>
        <p:spPr>
          <a:xfrm>
            <a:off x="165100" y="3654755"/>
            <a:ext cx="2937161" cy="1015663"/>
          </a:xfrm>
          <a:prstGeom prst="rect">
            <a:avLst/>
          </a:prstGeom>
        </p:spPr>
        <p:txBody>
          <a:bodyPr wrap="square">
            <a:spAutoFit/>
          </a:bodyPr>
          <a:lstStyle/>
          <a:p>
            <a:pPr algn="l" rtl="0"/>
            <a:r>
              <a:rPr lang="en-US" sz="2000" b="1" dirty="0" smtClean="0">
                <a:solidFill>
                  <a:schemeClr val="bg1"/>
                </a:solidFill>
              </a:rPr>
              <a:t>Police officers suffer from reduction in performance due to shiftwork</a:t>
            </a:r>
            <a:endParaRPr lang="en-US" sz="2000" b="1" dirty="0" smtClean="0">
              <a:solidFill>
                <a:schemeClr val="bg1"/>
              </a:solidFill>
              <a:ea typeface="Calibri" panose="020F0502020204030204" pitchFamily="34" charset="0"/>
            </a:endParaRPr>
          </a:p>
        </p:txBody>
      </p:sp>
      <p:sp>
        <p:nvSpPr>
          <p:cNvPr id="101" name="Rectangle 100"/>
          <p:cNvSpPr/>
          <p:nvPr/>
        </p:nvSpPr>
        <p:spPr>
          <a:xfrm>
            <a:off x="3110469" y="3664280"/>
            <a:ext cx="2937161" cy="1323439"/>
          </a:xfrm>
          <a:prstGeom prst="rect">
            <a:avLst/>
          </a:prstGeom>
        </p:spPr>
        <p:txBody>
          <a:bodyPr wrap="square">
            <a:spAutoFit/>
          </a:bodyPr>
          <a:lstStyle/>
          <a:p>
            <a:pPr algn="l" rtl="0"/>
            <a:r>
              <a:rPr lang="en-US" sz="2000" b="1" dirty="0" smtClean="0"/>
              <a:t>Police officers tend to quit from their jobs because of shiftwork effects</a:t>
            </a:r>
            <a:endParaRPr lang="en-US" sz="2000" b="1" dirty="0" smtClean="0">
              <a:ea typeface="Calibri" panose="020F0502020204030204" pitchFamily="34" charset="0"/>
            </a:endParaRPr>
          </a:p>
        </p:txBody>
      </p:sp>
      <p:sp>
        <p:nvSpPr>
          <p:cNvPr id="103" name="Rectangle 102"/>
          <p:cNvSpPr/>
          <p:nvPr/>
        </p:nvSpPr>
        <p:spPr>
          <a:xfrm>
            <a:off x="6115051" y="3646378"/>
            <a:ext cx="3028950" cy="1554272"/>
          </a:xfrm>
          <a:prstGeom prst="rect">
            <a:avLst/>
          </a:prstGeom>
        </p:spPr>
        <p:txBody>
          <a:bodyPr wrap="square">
            <a:spAutoFit/>
          </a:bodyPr>
          <a:lstStyle/>
          <a:p>
            <a:pPr algn="l" rtl="0"/>
            <a:r>
              <a:rPr lang="en-US" sz="1900" b="1" dirty="0" smtClean="0">
                <a:solidFill>
                  <a:schemeClr val="bg1"/>
                </a:solidFill>
              </a:rPr>
              <a:t>Police officers tend to consume high levels of caffeinated drinks and tend to smoke more to avoid sleepiness during their work</a:t>
            </a:r>
            <a:endParaRPr lang="en-US" sz="1900" b="1" dirty="0" smtClean="0">
              <a:solidFill>
                <a:schemeClr val="bg1"/>
              </a:solidFill>
              <a:ea typeface="Calibri" panose="020F0502020204030204" pitchFamily="34" charset="0"/>
            </a:endParaRPr>
          </a:p>
        </p:txBody>
      </p:sp>
      <p:sp>
        <p:nvSpPr>
          <p:cNvPr id="105" name="Rectangle 104"/>
          <p:cNvSpPr/>
          <p:nvPr/>
        </p:nvSpPr>
        <p:spPr>
          <a:xfrm>
            <a:off x="9077039" y="3629355"/>
            <a:ext cx="2937161" cy="1015663"/>
          </a:xfrm>
          <a:prstGeom prst="rect">
            <a:avLst/>
          </a:prstGeom>
        </p:spPr>
        <p:txBody>
          <a:bodyPr wrap="square">
            <a:spAutoFit/>
          </a:bodyPr>
          <a:lstStyle/>
          <a:p>
            <a:pPr algn="l" rtl="0"/>
            <a:r>
              <a:rPr lang="en-US" sz="2000" b="1" dirty="0" smtClean="0"/>
              <a:t>Factors of work environment can reduce some effect of shiftwork</a:t>
            </a:r>
            <a:endParaRPr lang="en-US" sz="2000" b="1" dirty="0" smtClean="0">
              <a:ea typeface="Calibri" panose="020F050202020403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95"/>
                                        </p:tgtEl>
                                        <p:attrNameLst>
                                          <p:attrName>style.visibility</p:attrName>
                                        </p:attrNameLst>
                                      </p:cBhvr>
                                      <p:to>
                                        <p:strVal val="hidden"/>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13"/>
          <p:cNvSpPr/>
          <p:nvPr/>
        </p:nvSpPr>
        <p:spPr>
          <a:xfrm>
            <a:off x="0" y="-1"/>
            <a:ext cx="12192000" cy="1077218"/>
          </a:xfrm>
          <a:prstGeom prst="rect">
            <a:avLst/>
          </a:prstGeom>
        </p:spPr>
        <p:txBody>
          <a:bodyPr wrap="square">
            <a:spAutoFit/>
          </a:bodyPr>
          <a:lstStyle/>
          <a:p>
            <a:pPr algn="l" rtl="0"/>
            <a:r>
              <a:rPr lang="en-US" sz="3200" b="1" dirty="0" smtClean="0">
                <a:solidFill>
                  <a:schemeClr val="bg1"/>
                </a:solidFill>
                <a:ea typeface="Calibri" panose="020F0502020204030204" pitchFamily="34" charset="0"/>
              </a:rPr>
              <a:t>H4: Police officers suffer from depression, stress, anxiety and work-family conflict.</a:t>
            </a:r>
            <a:endParaRPr lang="ar-JO" sz="3200" dirty="0"/>
          </a:p>
        </p:txBody>
      </p:sp>
      <p:sp>
        <p:nvSpPr>
          <p:cNvPr id="20" name="TextBox 6"/>
          <p:cNvSpPr txBox="1"/>
          <p:nvPr/>
        </p:nvSpPr>
        <p:spPr>
          <a:xfrm>
            <a:off x="623216" y="1910899"/>
            <a:ext cx="3631792" cy="1817289"/>
          </a:xfrm>
          <a:prstGeom prst="rect">
            <a:avLst/>
          </a:prstGeom>
          <a:noFill/>
        </p:spPr>
        <p:txBody>
          <a:bodyPr wrap="square" lIns="0" tIns="0" rIns="121893" bIns="0" rtlCol="0">
            <a:noAutofit/>
          </a:bodyPr>
          <a:lstStyle/>
          <a:p>
            <a:pPr algn="l" rtl="0">
              <a:defRPr/>
            </a:pPr>
            <a:r>
              <a:rPr lang="en-US" sz="2800" b="1" dirty="0" smtClean="0">
                <a:solidFill>
                  <a:schemeClr val="accent6">
                    <a:lumMod val="75000"/>
                  </a:schemeClr>
                </a:solidFill>
                <a:cs typeface="Helvetica Neue"/>
              </a:rPr>
              <a:t>1-Feeling nervous and anxious</a:t>
            </a:r>
          </a:p>
          <a:p>
            <a:pPr algn="l" rtl="0">
              <a:defRPr/>
            </a:pPr>
            <a:endParaRPr lang="en-US" sz="2800" b="1" dirty="0" smtClean="0">
              <a:solidFill>
                <a:schemeClr val="accent6">
                  <a:lumMod val="75000"/>
                </a:schemeClr>
              </a:solidFill>
            </a:endParaRPr>
          </a:p>
          <a:p>
            <a:pPr algn="l" rtl="0">
              <a:defRPr/>
            </a:pPr>
            <a:r>
              <a:rPr lang="en-US" sz="2000" b="1" dirty="0" smtClean="0">
                <a:solidFill>
                  <a:schemeClr val="accent6">
                    <a:lumMod val="75000"/>
                  </a:schemeClr>
                </a:solidFill>
              </a:rPr>
              <a:t>Agreed by 51.85% </a:t>
            </a:r>
          </a:p>
        </p:txBody>
      </p:sp>
      <p:sp>
        <p:nvSpPr>
          <p:cNvPr id="21" name="TextBox 7"/>
          <p:cNvSpPr txBox="1"/>
          <p:nvPr/>
        </p:nvSpPr>
        <p:spPr>
          <a:xfrm>
            <a:off x="4218432" y="1886515"/>
            <a:ext cx="3913632" cy="1817289"/>
          </a:xfrm>
          <a:prstGeom prst="rect">
            <a:avLst/>
          </a:prstGeom>
          <a:noFill/>
        </p:spPr>
        <p:txBody>
          <a:bodyPr wrap="square" lIns="0" tIns="0" rIns="121893" bIns="0" rtlCol="0">
            <a:noAutofit/>
          </a:bodyPr>
          <a:lstStyle/>
          <a:p>
            <a:pPr algn="l" rtl="0"/>
            <a:r>
              <a:rPr lang="en-US" sz="2800" b="1" dirty="0" smtClean="0">
                <a:solidFill>
                  <a:schemeClr val="accent5">
                    <a:lumMod val="75000"/>
                  </a:schemeClr>
                </a:solidFill>
                <a:cs typeface="Helvetica Neue"/>
              </a:rPr>
              <a:t>2-Having social obligations negligence</a:t>
            </a:r>
          </a:p>
          <a:p>
            <a:pPr algn="l" rtl="0"/>
            <a:endParaRPr lang="en-US" sz="2800" b="1" dirty="0" smtClean="0">
              <a:solidFill>
                <a:schemeClr val="accent6">
                  <a:lumMod val="75000"/>
                </a:schemeClr>
              </a:solidFill>
              <a:cs typeface="Helvetica Neue"/>
            </a:endParaRPr>
          </a:p>
          <a:p>
            <a:pPr algn="l" rtl="0">
              <a:defRPr/>
            </a:pPr>
            <a:r>
              <a:rPr lang="en-US" sz="2000" b="1" dirty="0" smtClean="0">
                <a:solidFill>
                  <a:schemeClr val="accent5">
                    <a:lumMod val="75000"/>
                  </a:schemeClr>
                </a:solidFill>
              </a:rPr>
              <a:t>Agreed by 72.47%</a:t>
            </a:r>
          </a:p>
        </p:txBody>
      </p:sp>
      <p:sp>
        <p:nvSpPr>
          <p:cNvPr id="22" name="TextBox 8"/>
          <p:cNvSpPr txBox="1"/>
          <p:nvPr/>
        </p:nvSpPr>
        <p:spPr>
          <a:xfrm>
            <a:off x="8096772" y="1862131"/>
            <a:ext cx="4095228" cy="1817289"/>
          </a:xfrm>
          <a:prstGeom prst="rect">
            <a:avLst/>
          </a:prstGeom>
          <a:noFill/>
        </p:spPr>
        <p:txBody>
          <a:bodyPr wrap="square" lIns="0" tIns="0" rIns="121893" bIns="0" rtlCol="0">
            <a:noAutofit/>
          </a:bodyPr>
          <a:lstStyle/>
          <a:p>
            <a:pPr algn="l" rtl="0"/>
            <a:r>
              <a:rPr lang="en-US" sz="2800" b="1" dirty="0" smtClean="0">
                <a:solidFill>
                  <a:schemeClr val="accent4">
                    <a:lumMod val="75000"/>
                  </a:schemeClr>
                </a:solidFill>
                <a:cs typeface="Helvetica Neue"/>
              </a:rPr>
              <a:t>3-Having family problems due to shiftwork</a:t>
            </a:r>
          </a:p>
          <a:p>
            <a:pPr algn="l" rtl="0"/>
            <a:endParaRPr lang="en-US" sz="2800" b="1" dirty="0" smtClean="0">
              <a:solidFill>
                <a:schemeClr val="accent4">
                  <a:lumMod val="75000"/>
                </a:schemeClr>
              </a:solidFill>
            </a:endParaRPr>
          </a:p>
          <a:p>
            <a:pPr algn="l" rtl="0"/>
            <a:r>
              <a:rPr lang="en-US" sz="2000" b="1" dirty="0" smtClean="0">
                <a:solidFill>
                  <a:schemeClr val="accent4">
                    <a:lumMod val="75000"/>
                  </a:schemeClr>
                </a:solidFill>
              </a:rPr>
              <a:t>Agreed by 52.22%</a:t>
            </a:r>
          </a:p>
          <a:p>
            <a:pPr algn="l" rtl="0"/>
            <a:endParaRPr lang="en-US" sz="2800" b="1" dirty="0" smtClean="0">
              <a:solidFill>
                <a:schemeClr val="accent4">
                  <a:lumMod val="75000"/>
                </a:schemeClr>
              </a:solidFill>
              <a:cs typeface="Helvetica Neue"/>
            </a:endParaRPr>
          </a:p>
        </p:txBody>
      </p:sp>
      <p:sp>
        <p:nvSpPr>
          <p:cNvPr id="23" name="TextBox 11"/>
          <p:cNvSpPr txBox="1"/>
          <p:nvPr/>
        </p:nvSpPr>
        <p:spPr>
          <a:xfrm>
            <a:off x="646175" y="4128128"/>
            <a:ext cx="3573399" cy="2123229"/>
          </a:xfrm>
          <a:prstGeom prst="rect">
            <a:avLst/>
          </a:prstGeom>
          <a:noFill/>
        </p:spPr>
        <p:txBody>
          <a:bodyPr wrap="square" lIns="0" tIns="0" rIns="121893" bIns="0" rtlCol="0">
            <a:noAutofit/>
          </a:bodyPr>
          <a:lstStyle/>
          <a:p>
            <a:pPr algn="l" rtl="0"/>
            <a:r>
              <a:rPr lang="en-US" sz="2800" b="1" dirty="0" smtClean="0">
                <a:solidFill>
                  <a:schemeClr val="accent6">
                    <a:lumMod val="75000"/>
                  </a:schemeClr>
                </a:solidFill>
                <a:cs typeface="Helvetica Neue"/>
              </a:rPr>
              <a:t>4-Have been affected by work and they become socially isolated</a:t>
            </a:r>
          </a:p>
          <a:p>
            <a:pPr algn="l" rtl="0"/>
            <a:endParaRPr lang="en-US" sz="2800" b="1" dirty="0" smtClean="0">
              <a:solidFill>
                <a:schemeClr val="accent6">
                  <a:lumMod val="75000"/>
                </a:schemeClr>
              </a:solidFill>
              <a:cs typeface="Helvetica Neue"/>
            </a:endParaRPr>
          </a:p>
          <a:p>
            <a:pPr algn="l" rtl="0"/>
            <a:r>
              <a:rPr lang="en-US" sz="2000" b="1" dirty="0" smtClean="0">
                <a:solidFill>
                  <a:schemeClr val="accent6">
                    <a:lumMod val="75000"/>
                  </a:schemeClr>
                </a:solidFill>
              </a:rPr>
              <a:t>Agreed by 39.51%</a:t>
            </a:r>
          </a:p>
          <a:p>
            <a:pPr algn="l" rtl="0"/>
            <a:endParaRPr lang="en-US" sz="2800" b="1" dirty="0">
              <a:solidFill>
                <a:schemeClr val="accent6">
                  <a:lumMod val="75000"/>
                </a:schemeClr>
              </a:solidFill>
              <a:cs typeface="Helvetica Neue"/>
            </a:endParaRPr>
          </a:p>
        </p:txBody>
      </p:sp>
      <p:sp>
        <p:nvSpPr>
          <p:cNvPr id="24" name="TextBox 12"/>
          <p:cNvSpPr txBox="1"/>
          <p:nvPr/>
        </p:nvSpPr>
        <p:spPr>
          <a:xfrm>
            <a:off x="4218432" y="4128128"/>
            <a:ext cx="3801618" cy="2320297"/>
          </a:xfrm>
          <a:prstGeom prst="rect">
            <a:avLst/>
          </a:prstGeom>
          <a:noFill/>
        </p:spPr>
        <p:txBody>
          <a:bodyPr wrap="square" lIns="0" tIns="0" rIns="121893" bIns="0" rtlCol="0">
            <a:noAutofit/>
          </a:bodyPr>
          <a:lstStyle/>
          <a:p>
            <a:pPr algn="l" rtl="0"/>
            <a:r>
              <a:rPr lang="en-US" sz="2800" b="1" dirty="0" smtClean="0">
                <a:solidFill>
                  <a:schemeClr val="accent1">
                    <a:lumMod val="75000"/>
                  </a:schemeClr>
                </a:solidFill>
                <a:cs typeface="Helvetica Neue"/>
              </a:rPr>
              <a:t>5-Community's view of night shiftwork affect police officers psychological states</a:t>
            </a:r>
          </a:p>
          <a:p>
            <a:pPr algn="l" rtl="0"/>
            <a:endParaRPr lang="en-US" sz="1600" dirty="0" smtClean="0">
              <a:solidFill>
                <a:schemeClr val="tx1">
                  <a:lumMod val="75000"/>
                </a:schemeClr>
              </a:solidFill>
              <a:latin typeface="Calibri" panose="020F0502020204030204" pitchFamily="34" charset="0"/>
              <a:cs typeface="Helvetica Neue"/>
            </a:endParaRPr>
          </a:p>
          <a:p>
            <a:pPr algn="l" rtl="0"/>
            <a:endParaRPr lang="en-US" sz="1600" dirty="0" smtClean="0">
              <a:solidFill>
                <a:schemeClr val="tx1">
                  <a:lumMod val="75000"/>
                </a:schemeClr>
              </a:solidFill>
              <a:latin typeface="Calibri" panose="020F0502020204030204" pitchFamily="34" charset="0"/>
              <a:cs typeface="Helvetica Neue"/>
            </a:endParaRPr>
          </a:p>
          <a:p>
            <a:pPr algn="l" rtl="0"/>
            <a:r>
              <a:rPr lang="en-US" sz="2000" b="1" dirty="0" smtClean="0">
                <a:solidFill>
                  <a:schemeClr val="accent1">
                    <a:lumMod val="75000"/>
                  </a:schemeClr>
                </a:solidFill>
              </a:rPr>
              <a:t>Agreed by 55.8%</a:t>
            </a:r>
          </a:p>
          <a:p>
            <a:pPr algn="l" rtl="0"/>
            <a:endParaRPr lang="en-US" sz="1600" dirty="0">
              <a:solidFill>
                <a:schemeClr val="tx1">
                  <a:lumMod val="75000"/>
                </a:schemeClr>
              </a:solidFill>
              <a:latin typeface="Calibri" panose="020F0502020204030204" pitchFamily="34" charset="0"/>
              <a:cs typeface="Helvetica Neue"/>
            </a:endParaRPr>
          </a:p>
        </p:txBody>
      </p:sp>
      <p:sp>
        <p:nvSpPr>
          <p:cNvPr id="25" name="TextBox 13"/>
          <p:cNvSpPr txBox="1"/>
          <p:nvPr/>
        </p:nvSpPr>
        <p:spPr>
          <a:xfrm>
            <a:off x="8059672" y="4099553"/>
            <a:ext cx="3522728" cy="2123229"/>
          </a:xfrm>
          <a:prstGeom prst="rect">
            <a:avLst/>
          </a:prstGeom>
          <a:noFill/>
        </p:spPr>
        <p:txBody>
          <a:bodyPr wrap="square" lIns="0" tIns="0" rIns="121893" bIns="0" rtlCol="0">
            <a:noAutofit/>
          </a:bodyPr>
          <a:lstStyle/>
          <a:p>
            <a:pPr algn="l" rtl="0"/>
            <a:r>
              <a:rPr lang="en-US" sz="2800" b="1" dirty="0" smtClean="0">
                <a:solidFill>
                  <a:srgbClr val="FFCC00"/>
                </a:solidFill>
                <a:cs typeface="Helvetica Neue"/>
              </a:rPr>
              <a:t>6-Becoming tough due to shiftwork</a:t>
            </a:r>
          </a:p>
          <a:p>
            <a:pPr algn="l" rtl="0"/>
            <a:endParaRPr lang="en-US" sz="2800" b="1" dirty="0" smtClean="0">
              <a:solidFill>
                <a:srgbClr val="FFCC00"/>
              </a:solidFill>
              <a:cs typeface="Helvetica Neue"/>
            </a:endParaRPr>
          </a:p>
          <a:p>
            <a:pPr algn="l" rtl="0"/>
            <a:endParaRPr lang="en-US" sz="2800" b="1" dirty="0" smtClean="0">
              <a:solidFill>
                <a:srgbClr val="FFCC00"/>
              </a:solidFill>
              <a:cs typeface="Helvetica Neue"/>
            </a:endParaRPr>
          </a:p>
          <a:p>
            <a:pPr algn="l" rtl="0"/>
            <a:endParaRPr lang="en-US" sz="2800" b="1" dirty="0" smtClean="0">
              <a:solidFill>
                <a:srgbClr val="FFCC00"/>
              </a:solidFill>
              <a:cs typeface="Helvetica Neue"/>
            </a:endParaRPr>
          </a:p>
          <a:p>
            <a:pPr algn="l" rtl="0"/>
            <a:r>
              <a:rPr lang="en-US" sz="2000" b="1" dirty="0" smtClean="0">
                <a:solidFill>
                  <a:srgbClr val="FFCC00"/>
                </a:solidFill>
                <a:cs typeface="Helvetica Neue"/>
              </a:rPr>
              <a:t>Agreed by 51.11%</a:t>
            </a:r>
          </a:p>
        </p:txBody>
      </p:sp>
      <p:sp>
        <p:nvSpPr>
          <p:cNvPr id="26" name="Rectangle 16"/>
          <p:cNvSpPr/>
          <p:nvPr/>
        </p:nvSpPr>
        <p:spPr>
          <a:xfrm>
            <a:off x="633994" y="3913588"/>
            <a:ext cx="3657589" cy="109772"/>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28" name="Rectangle 18"/>
          <p:cNvSpPr/>
          <p:nvPr/>
        </p:nvSpPr>
        <p:spPr>
          <a:xfrm>
            <a:off x="7815072" y="3913632"/>
            <a:ext cx="3706367" cy="109728"/>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32" name="Rectangle 1"/>
          <p:cNvSpPr/>
          <p:nvPr/>
        </p:nvSpPr>
        <p:spPr>
          <a:xfrm flipV="1">
            <a:off x="609610" y="1690912"/>
            <a:ext cx="6607115" cy="123819"/>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33" name="Rectangle 3"/>
          <p:cNvSpPr/>
          <p:nvPr/>
        </p:nvSpPr>
        <p:spPr>
          <a:xfrm flipV="1">
            <a:off x="4998730" y="1690912"/>
            <a:ext cx="6607115" cy="123819"/>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34" name="Rectangle 2"/>
          <p:cNvSpPr/>
          <p:nvPr/>
        </p:nvSpPr>
        <p:spPr>
          <a:xfrm flipV="1">
            <a:off x="4276578" y="1690908"/>
            <a:ext cx="3770142" cy="12570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27" name="Rectangle 17"/>
          <p:cNvSpPr/>
          <p:nvPr/>
        </p:nvSpPr>
        <p:spPr>
          <a:xfrm>
            <a:off x="4206250" y="3913588"/>
            <a:ext cx="3828278" cy="115801"/>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18" name="TextBox 17"/>
          <p:cNvSpPr txBox="1"/>
          <p:nvPr/>
        </p:nvSpPr>
        <p:spPr>
          <a:xfrm>
            <a:off x="0" y="1175657"/>
            <a:ext cx="4655127" cy="584775"/>
          </a:xfrm>
          <a:prstGeom prst="rect">
            <a:avLst/>
          </a:prstGeom>
          <a:noFill/>
        </p:spPr>
        <p:txBody>
          <a:bodyPr wrap="square" rtlCol="0">
            <a:spAutoFit/>
          </a:bodyPr>
          <a:lstStyle/>
          <a:p>
            <a:pPr algn="l"/>
            <a:r>
              <a:rPr lang="en-US" sz="3200" b="1" dirty="0" smtClean="0">
                <a:ea typeface="Calibri" panose="020F0502020204030204" pitchFamily="34" charset="0"/>
              </a:rPr>
              <a:t>Sub hypotheses:</a:t>
            </a:r>
            <a:endParaRPr lang="en-US" sz="3200" dirty="0"/>
          </a:p>
        </p:txBody>
      </p:sp>
    </p:spTree>
    <p:extLst>
      <p:ext uri="{BB962C8B-B14F-4D97-AF65-F5344CB8AC3E}">
        <p14:creationId xmlns:p14="http://schemas.microsoft.com/office/powerpoint/2010/main" val="39061993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5"/>
          <p:cNvSpPr txBox="1">
            <a:spLocks/>
          </p:cNvSpPr>
          <p:nvPr/>
        </p:nvSpPr>
        <p:spPr>
          <a:xfrm rot="16200000">
            <a:off x="376139" y="5663132"/>
            <a:ext cx="4583652" cy="994172"/>
          </a:xfrm>
          <a:prstGeom prst="rect">
            <a:avLst/>
          </a:prstGeom>
        </p:spPr>
        <p:txBody>
          <a:bodyPr anchor="ctr">
            <a:normAutofit/>
          </a:bodyPr>
          <a:lstStyle>
            <a:lvl1pPr algn="r" defTabSz="914354" rtl="0" eaLnBrk="1" latinLnBrk="0" hangingPunct="1">
              <a:spcBef>
                <a:spcPct val="0"/>
              </a:spcBef>
              <a:buNone/>
              <a:defRPr sz="3200" b="1" kern="1200" cap="small" normalizeH="0" baseline="0">
                <a:solidFill>
                  <a:schemeClr val="accent1"/>
                </a:solidFill>
                <a:latin typeface="Open Sans" panose="020B0606030504020204" pitchFamily="34" charset="0"/>
                <a:ea typeface="Open Sans" panose="020B0606030504020204" pitchFamily="34" charset="0"/>
                <a:cs typeface="Open Sans" panose="020B0606030504020204" pitchFamily="34" charset="0"/>
              </a:defRPr>
            </a:lvl1pPr>
          </a:lstStyle>
          <a:p>
            <a:pPr algn="ctr"/>
            <a:endParaRPr lang="en-US" sz="4050" dirty="0">
              <a:solidFill>
                <a:schemeClr val="tx2"/>
              </a:solidFill>
            </a:endParaRPr>
          </a:p>
        </p:txBody>
      </p:sp>
      <p:grpSp>
        <p:nvGrpSpPr>
          <p:cNvPr id="2" name="Group 45"/>
          <p:cNvGrpSpPr/>
          <p:nvPr/>
        </p:nvGrpSpPr>
        <p:grpSpPr>
          <a:xfrm>
            <a:off x="1930158" y="1343025"/>
            <a:ext cx="2246396" cy="1292662"/>
            <a:chOff x="4655840" y="219323"/>
            <a:chExt cx="2995195" cy="1723550"/>
          </a:xfrm>
        </p:grpSpPr>
        <p:sp>
          <p:nvSpPr>
            <p:cNvPr id="48" name="TextBox 47"/>
            <p:cNvSpPr txBox="1"/>
            <p:nvPr/>
          </p:nvSpPr>
          <p:spPr>
            <a:xfrm>
              <a:off x="4777583" y="219323"/>
              <a:ext cx="1915567" cy="697627"/>
            </a:xfrm>
            <a:prstGeom prst="rect">
              <a:avLst/>
            </a:prstGeom>
            <a:noFill/>
          </p:spPr>
          <p:txBody>
            <a:bodyPr wrap="none" rtlCol="0">
              <a:spAutoFit/>
            </a:bodyPr>
            <a:lstStyle/>
            <a:p>
              <a:r>
                <a:rPr lang="en-US" sz="1400" b="1" cap="all" dirty="0" smtClean="0">
                  <a:solidFill>
                    <a:schemeClr val="accent6"/>
                  </a:solidFill>
                </a:rPr>
                <a:t>1 </a:t>
              </a:r>
              <a:r>
                <a:rPr lang="en-US" sz="1400" b="1" cap="all" dirty="0">
                  <a:solidFill>
                    <a:schemeClr val="accent6"/>
                  </a:solidFill>
                </a:rPr>
                <a:t>-Type of shift</a:t>
              </a:r>
            </a:p>
            <a:p>
              <a:endParaRPr lang="en-US" sz="1400" b="1" cap="all" dirty="0">
                <a:solidFill>
                  <a:schemeClr val="accent6"/>
                </a:solidFill>
              </a:endParaRPr>
            </a:p>
          </p:txBody>
        </p:sp>
        <p:sp>
          <p:nvSpPr>
            <p:cNvPr id="49" name="TextBox 48"/>
            <p:cNvSpPr txBox="1"/>
            <p:nvPr/>
          </p:nvSpPr>
          <p:spPr>
            <a:xfrm>
              <a:off x="4655840" y="588655"/>
              <a:ext cx="2995195" cy="1354218"/>
            </a:xfrm>
            <a:prstGeom prst="rect">
              <a:avLst/>
            </a:prstGeom>
            <a:noFill/>
          </p:spPr>
          <p:txBody>
            <a:bodyPr wrap="square" rtlCol="0">
              <a:spAutoFit/>
            </a:bodyPr>
            <a:lstStyle/>
            <a:p>
              <a:pPr algn="l"/>
              <a:r>
                <a:rPr lang="en-US" sz="1200" b="1" u="sng" dirty="0">
                  <a:solidFill>
                    <a:schemeClr val="dk1"/>
                  </a:solidFill>
                </a:rPr>
                <a:t>Evening shift workers </a:t>
              </a:r>
              <a:r>
                <a:rPr lang="en-US" sz="1200" b="1" dirty="0" smtClean="0">
                  <a:solidFill>
                    <a:schemeClr val="dk1"/>
                  </a:solidFill>
                </a:rPr>
                <a:t>suffering</a:t>
              </a:r>
              <a:r>
                <a:rPr lang="en-US" sz="1200" dirty="0" smtClean="0"/>
                <a:t> </a:t>
              </a:r>
              <a:r>
                <a:rPr lang="en-US" sz="1200" b="1" dirty="0">
                  <a:solidFill>
                    <a:schemeClr val="dk1"/>
                  </a:solidFill>
                </a:rPr>
                <a:t>from Social and psychological problems more than rotating shift workers.</a:t>
              </a:r>
            </a:p>
            <a:p>
              <a:pPr algn="just"/>
              <a:endParaRPr lang="en-US" sz="1200" b="1" dirty="0"/>
            </a:p>
          </p:txBody>
        </p:sp>
      </p:grpSp>
      <p:grpSp>
        <p:nvGrpSpPr>
          <p:cNvPr id="3" name="Group 50"/>
          <p:cNvGrpSpPr/>
          <p:nvPr/>
        </p:nvGrpSpPr>
        <p:grpSpPr>
          <a:xfrm>
            <a:off x="2437292" y="2766662"/>
            <a:ext cx="2456838" cy="1078475"/>
            <a:chOff x="4587653" y="219323"/>
            <a:chExt cx="3275784" cy="1437967"/>
          </a:xfrm>
        </p:grpSpPr>
        <p:sp>
          <p:nvSpPr>
            <p:cNvPr id="52" name="TextBox 51"/>
            <p:cNvSpPr txBox="1"/>
            <p:nvPr/>
          </p:nvSpPr>
          <p:spPr>
            <a:xfrm>
              <a:off x="4762708" y="219323"/>
              <a:ext cx="1998582" cy="410369"/>
            </a:xfrm>
            <a:prstGeom prst="rect">
              <a:avLst/>
            </a:prstGeom>
            <a:noFill/>
          </p:spPr>
          <p:txBody>
            <a:bodyPr wrap="none" rtlCol="0">
              <a:spAutoFit/>
            </a:bodyPr>
            <a:lstStyle/>
            <a:p>
              <a:pPr algn="l" rtl="0">
                <a:defRPr/>
              </a:pPr>
              <a:r>
                <a:rPr lang="en-US" sz="1400" b="1" cap="all" dirty="0" smtClean="0">
                  <a:solidFill>
                    <a:schemeClr val="accent2">
                      <a:lumMod val="75000"/>
                    </a:schemeClr>
                  </a:solidFill>
                </a:rPr>
                <a:t>3 </a:t>
              </a:r>
              <a:r>
                <a:rPr lang="en-US" sz="1400" b="1" cap="all" dirty="0">
                  <a:solidFill>
                    <a:schemeClr val="accent2">
                      <a:lumMod val="75000"/>
                    </a:schemeClr>
                  </a:solidFill>
                </a:rPr>
                <a:t>- Salary value</a:t>
              </a:r>
            </a:p>
          </p:txBody>
        </p:sp>
        <p:sp>
          <p:nvSpPr>
            <p:cNvPr id="53" name="TextBox 52"/>
            <p:cNvSpPr txBox="1"/>
            <p:nvPr/>
          </p:nvSpPr>
          <p:spPr>
            <a:xfrm>
              <a:off x="4587653" y="549294"/>
              <a:ext cx="3275784" cy="1107996"/>
            </a:xfrm>
            <a:prstGeom prst="rect">
              <a:avLst/>
            </a:prstGeom>
            <a:noFill/>
          </p:spPr>
          <p:txBody>
            <a:bodyPr wrap="square" rtlCol="0">
              <a:spAutoFit/>
            </a:bodyPr>
            <a:lstStyle/>
            <a:p>
              <a:pPr algn="l"/>
              <a:r>
                <a:rPr lang="en-US" sz="1200" b="1" dirty="0" smtClean="0">
                  <a:solidFill>
                    <a:schemeClr val="dk1"/>
                  </a:solidFill>
                </a:rPr>
                <a:t>Officers </a:t>
              </a:r>
              <a:r>
                <a:rPr lang="en-US" sz="1200" b="1" dirty="0">
                  <a:solidFill>
                    <a:schemeClr val="dk1"/>
                  </a:solidFill>
                </a:rPr>
                <a:t>who get salary </a:t>
              </a:r>
              <a:r>
                <a:rPr lang="en-US" sz="1200" b="1" u="sng" dirty="0" smtClean="0">
                  <a:solidFill>
                    <a:schemeClr val="dk1"/>
                  </a:solidFill>
                </a:rPr>
                <a:t>less </a:t>
              </a:r>
              <a:r>
                <a:rPr lang="en-US" sz="1200" b="1" u="sng" dirty="0">
                  <a:solidFill>
                    <a:schemeClr val="dk1"/>
                  </a:solidFill>
                </a:rPr>
                <a:t>than 2000 NIS</a:t>
              </a:r>
              <a:r>
                <a:rPr lang="en-US" sz="1200" b="1" dirty="0">
                  <a:solidFill>
                    <a:schemeClr val="dk1"/>
                  </a:solidFill>
                </a:rPr>
                <a:t> </a:t>
              </a:r>
              <a:r>
                <a:rPr lang="en-US" sz="1200" b="1" dirty="0" smtClean="0">
                  <a:solidFill>
                    <a:schemeClr val="dk1"/>
                  </a:solidFill>
                </a:rPr>
                <a:t>suffering </a:t>
              </a:r>
              <a:r>
                <a:rPr lang="en-US" sz="1200" b="1" dirty="0">
                  <a:solidFill>
                    <a:schemeClr val="dk1"/>
                  </a:solidFill>
                </a:rPr>
                <a:t>from psychological and social problems more </a:t>
              </a:r>
              <a:r>
                <a:rPr lang="en-US" sz="1200" b="1" dirty="0" smtClean="0">
                  <a:solidFill>
                    <a:schemeClr val="dk1"/>
                  </a:solidFill>
                </a:rPr>
                <a:t>than others.</a:t>
              </a:r>
              <a:endParaRPr lang="en-US" sz="1200" b="1" dirty="0">
                <a:solidFill>
                  <a:schemeClr val="dk1"/>
                </a:solidFill>
                <a:latin typeface="Times New Roman" panose="02020603050405020304" pitchFamily="18" charset="0"/>
                <a:ea typeface="Times New Roman" panose="02020603050405020304" pitchFamily="18" charset="0"/>
              </a:endParaRPr>
            </a:p>
          </p:txBody>
        </p:sp>
      </p:grpSp>
      <p:grpSp>
        <p:nvGrpSpPr>
          <p:cNvPr id="4" name="Group 53"/>
          <p:cNvGrpSpPr/>
          <p:nvPr/>
        </p:nvGrpSpPr>
        <p:grpSpPr>
          <a:xfrm>
            <a:off x="2407199" y="4233405"/>
            <a:ext cx="2417485" cy="1314393"/>
            <a:chOff x="4655839" y="190348"/>
            <a:chExt cx="3223313" cy="1752525"/>
          </a:xfrm>
        </p:grpSpPr>
        <p:sp>
          <p:nvSpPr>
            <p:cNvPr id="55" name="TextBox 54"/>
            <p:cNvSpPr txBox="1"/>
            <p:nvPr/>
          </p:nvSpPr>
          <p:spPr>
            <a:xfrm>
              <a:off x="4807534" y="190348"/>
              <a:ext cx="2347737" cy="410369"/>
            </a:xfrm>
            <a:prstGeom prst="rect">
              <a:avLst/>
            </a:prstGeom>
            <a:noFill/>
          </p:spPr>
          <p:txBody>
            <a:bodyPr wrap="none" rtlCol="0">
              <a:spAutoFit/>
            </a:bodyPr>
            <a:lstStyle/>
            <a:p>
              <a:r>
                <a:rPr lang="en-US" sz="1400" b="1" cap="all" dirty="0" smtClean="0">
                  <a:solidFill>
                    <a:schemeClr val="accent4"/>
                  </a:solidFill>
                </a:rPr>
                <a:t>5 – Stomach Ulcer</a:t>
              </a:r>
              <a:endParaRPr lang="en-US" sz="1400" b="1" cap="all" dirty="0">
                <a:solidFill>
                  <a:schemeClr val="accent4"/>
                </a:solidFill>
              </a:endParaRPr>
            </a:p>
          </p:txBody>
        </p:sp>
        <p:sp>
          <p:nvSpPr>
            <p:cNvPr id="56" name="TextBox 55"/>
            <p:cNvSpPr txBox="1"/>
            <p:nvPr/>
          </p:nvSpPr>
          <p:spPr>
            <a:xfrm>
              <a:off x="4655839" y="588655"/>
              <a:ext cx="3223313" cy="1354218"/>
            </a:xfrm>
            <a:prstGeom prst="rect">
              <a:avLst/>
            </a:prstGeom>
            <a:noFill/>
          </p:spPr>
          <p:txBody>
            <a:bodyPr wrap="square" rtlCol="0">
              <a:spAutoFit/>
            </a:bodyPr>
            <a:lstStyle/>
            <a:p>
              <a:pPr algn="l"/>
              <a:r>
                <a:rPr lang="en-US" sz="1200" b="1" dirty="0" smtClean="0">
                  <a:solidFill>
                    <a:schemeClr val="dk1"/>
                  </a:solidFill>
                </a:rPr>
                <a:t>Officers </a:t>
              </a:r>
              <a:r>
                <a:rPr lang="en-US" sz="1200" b="1" dirty="0">
                  <a:solidFill>
                    <a:schemeClr val="dk1"/>
                  </a:solidFill>
                </a:rPr>
                <a:t>who have </a:t>
              </a:r>
              <a:r>
                <a:rPr lang="en-US" sz="1200" b="1" u="sng" dirty="0">
                  <a:solidFill>
                    <a:schemeClr val="dk1"/>
                  </a:solidFill>
                </a:rPr>
                <a:t>Stomach Ulcers </a:t>
              </a:r>
              <a:r>
                <a:rPr lang="en-US" sz="1200" b="1" u="sng" dirty="0" smtClean="0"/>
                <a:t>after working in shifts </a:t>
              </a:r>
              <a:r>
                <a:rPr lang="en-US" sz="1200" b="1" dirty="0" smtClean="0"/>
                <a:t>faced </a:t>
              </a:r>
              <a:r>
                <a:rPr lang="en-US" sz="1200" b="1" dirty="0"/>
                <a:t>higher </a:t>
              </a:r>
              <a:r>
                <a:rPr lang="en-US" sz="1200" b="1" dirty="0" smtClean="0"/>
                <a:t>effect </a:t>
              </a:r>
              <a:r>
                <a:rPr lang="en-US" sz="1200" b="1" dirty="0"/>
                <a:t>on psychological and social problems </a:t>
              </a:r>
              <a:r>
                <a:rPr lang="en-US" sz="1200" b="1" dirty="0" smtClean="0"/>
                <a:t>than </a:t>
              </a:r>
              <a:r>
                <a:rPr lang="en-US" sz="1200" b="1" dirty="0"/>
                <a:t>others.</a:t>
              </a:r>
              <a:endParaRPr lang="en-US" sz="1200" b="1" dirty="0">
                <a:solidFill>
                  <a:schemeClr val="dk1"/>
                </a:solidFill>
                <a:latin typeface="Times New Roman" panose="02020603050405020304" pitchFamily="18" charset="0"/>
                <a:ea typeface="Times New Roman" panose="02020603050405020304" pitchFamily="18" charset="0"/>
              </a:endParaRPr>
            </a:p>
            <a:p>
              <a:pPr algn="l"/>
              <a:r>
                <a:rPr lang="en-US" sz="1200" b="1" dirty="0" smtClean="0">
                  <a:solidFill>
                    <a:schemeClr val="dk1"/>
                  </a:solidFill>
                </a:rPr>
                <a:t> </a:t>
              </a:r>
              <a:endParaRPr lang="en-US" sz="1200" b="1" dirty="0"/>
            </a:p>
          </p:txBody>
        </p:sp>
      </p:grpSp>
      <p:grpSp>
        <p:nvGrpSpPr>
          <p:cNvPr id="5" name="Group 36"/>
          <p:cNvGrpSpPr/>
          <p:nvPr/>
        </p:nvGrpSpPr>
        <p:grpSpPr>
          <a:xfrm>
            <a:off x="7524591" y="1285914"/>
            <a:ext cx="3507114" cy="1108825"/>
            <a:chOff x="4883528" y="201518"/>
            <a:chExt cx="4676152" cy="1478433"/>
          </a:xfrm>
        </p:grpSpPr>
        <p:sp>
          <p:nvSpPr>
            <p:cNvPr id="38" name="TextBox 37"/>
            <p:cNvSpPr txBox="1"/>
            <p:nvPr/>
          </p:nvSpPr>
          <p:spPr>
            <a:xfrm>
              <a:off x="4883528" y="201518"/>
              <a:ext cx="4676152" cy="410369"/>
            </a:xfrm>
            <a:prstGeom prst="rect">
              <a:avLst/>
            </a:prstGeom>
            <a:noFill/>
          </p:spPr>
          <p:txBody>
            <a:bodyPr wrap="none" rtlCol="0">
              <a:spAutoFit/>
            </a:bodyPr>
            <a:lstStyle/>
            <a:p>
              <a:pPr algn="l" rtl="0">
                <a:defRPr/>
              </a:pPr>
              <a:r>
                <a:rPr lang="en-US" sz="1350" b="1" cap="all" dirty="0" smtClean="0">
                  <a:solidFill>
                    <a:schemeClr val="tx2"/>
                  </a:solidFill>
                </a:rPr>
                <a:t>   2 </a:t>
              </a:r>
              <a:r>
                <a:rPr lang="en-US" sz="1350" b="1" cap="all" dirty="0">
                  <a:solidFill>
                    <a:schemeClr val="tx2"/>
                  </a:solidFill>
                </a:rPr>
                <a:t>- </a:t>
              </a:r>
              <a:r>
                <a:rPr lang="en-US" sz="1400" b="1" cap="all" dirty="0">
                  <a:solidFill>
                    <a:schemeClr val="tx2"/>
                  </a:solidFill>
                </a:rPr>
                <a:t>Number of years working in shifts</a:t>
              </a:r>
              <a:endParaRPr lang="en-US" sz="1350" b="1" cap="all" dirty="0">
                <a:solidFill>
                  <a:schemeClr val="tx2"/>
                </a:solidFill>
              </a:endParaRPr>
            </a:p>
          </p:txBody>
        </p:sp>
        <p:sp>
          <p:nvSpPr>
            <p:cNvPr id="40" name="TextBox 39"/>
            <p:cNvSpPr txBox="1"/>
            <p:nvPr/>
          </p:nvSpPr>
          <p:spPr>
            <a:xfrm>
              <a:off x="4892136" y="571955"/>
              <a:ext cx="3656309" cy="1107996"/>
            </a:xfrm>
            <a:prstGeom prst="rect">
              <a:avLst/>
            </a:prstGeom>
            <a:noFill/>
          </p:spPr>
          <p:txBody>
            <a:bodyPr wrap="square" rtlCol="0">
              <a:spAutoFit/>
            </a:bodyPr>
            <a:lstStyle/>
            <a:p>
              <a:pPr algn="l">
                <a:defRPr/>
              </a:pPr>
              <a:r>
                <a:rPr lang="en-US" sz="1200" b="1" dirty="0" smtClean="0">
                  <a:solidFill>
                    <a:schemeClr val="dk1"/>
                  </a:solidFill>
                </a:rPr>
                <a:t>Officers </a:t>
              </a:r>
              <a:r>
                <a:rPr lang="en-US" sz="1200" b="1" dirty="0">
                  <a:solidFill>
                    <a:schemeClr val="dk1"/>
                  </a:solidFill>
                </a:rPr>
                <a:t>who have shiftwork experience </a:t>
              </a:r>
              <a:r>
                <a:rPr lang="en-US" sz="1200" b="1" u="sng" dirty="0">
                  <a:solidFill>
                    <a:schemeClr val="dk1"/>
                  </a:solidFill>
                </a:rPr>
                <a:t>5 years or less </a:t>
              </a:r>
              <a:r>
                <a:rPr lang="en-US" sz="1200" b="1" dirty="0" smtClean="0">
                  <a:solidFill>
                    <a:schemeClr val="dk1"/>
                  </a:solidFill>
                </a:rPr>
                <a:t>suffering </a:t>
              </a:r>
              <a:r>
                <a:rPr lang="en-US" sz="1200" b="1" dirty="0">
                  <a:solidFill>
                    <a:schemeClr val="dk1"/>
                  </a:solidFill>
                </a:rPr>
                <a:t>from Social and psychological problems </a:t>
              </a:r>
              <a:r>
                <a:rPr lang="en-US" sz="1200" b="1" dirty="0" smtClean="0">
                  <a:solidFill>
                    <a:schemeClr val="dk1"/>
                  </a:solidFill>
                </a:rPr>
                <a:t>more than others. </a:t>
              </a:r>
              <a:endParaRPr lang="en-US" sz="900" dirty="0">
                <a:solidFill>
                  <a:schemeClr val="dk1"/>
                </a:solidFill>
              </a:endParaRPr>
            </a:p>
          </p:txBody>
        </p:sp>
      </p:grpSp>
      <p:grpSp>
        <p:nvGrpSpPr>
          <p:cNvPr id="6" name="Group 44"/>
          <p:cNvGrpSpPr/>
          <p:nvPr/>
        </p:nvGrpSpPr>
        <p:grpSpPr>
          <a:xfrm>
            <a:off x="7648799" y="2662787"/>
            <a:ext cx="2300402" cy="1131767"/>
            <a:chOff x="4655840" y="187628"/>
            <a:chExt cx="3067203" cy="1509023"/>
          </a:xfrm>
        </p:grpSpPr>
        <p:sp>
          <p:nvSpPr>
            <p:cNvPr id="50" name="TextBox 49"/>
            <p:cNvSpPr txBox="1"/>
            <p:nvPr/>
          </p:nvSpPr>
          <p:spPr>
            <a:xfrm>
              <a:off x="4796849" y="187628"/>
              <a:ext cx="2092795" cy="687368"/>
            </a:xfrm>
            <a:prstGeom prst="rect">
              <a:avLst/>
            </a:prstGeom>
            <a:noFill/>
          </p:spPr>
          <p:txBody>
            <a:bodyPr wrap="none" rtlCol="0">
              <a:spAutoFit/>
            </a:bodyPr>
            <a:lstStyle/>
            <a:p>
              <a:r>
                <a:rPr lang="en-US" sz="1400" b="1" cap="all" dirty="0" smtClean="0">
                  <a:solidFill>
                    <a:schemeClr val="bg1">
                      <a:lumMod val="65000"/>
                    </a:schemeClr>
                  </a:solidFill>
                </a:rPr>
                <a:t>4 - </a:t>
              </a:r>
              <a:r>
                <a:rPr lang="en-US" sz="1400" b="1" cap="all" dirty="0">
                  <a:solidFill>
                    <a:schemeClr val="bg1">
                      <a:lumMod val="65000"/>
                    </a:schemeClr>
                  </a:solidFill>
                </a:rPr>
                <a:t>Hypertension</a:t>
              </a:r>
            </a:p>
            <a:p>
              <a:endParaRPr lang="en-US" sz="1350" b="1" cap="all" dirty="0"/>
            </a:p>
          </p:txBody>
        </p:sp>
        <p:sp>
          <p:nvSpPr>
            <p:cNvPr id="60" name="TextBox 59"/>
            <p:cNvSpPr txBox="1"/>
            <p:nvPr/>
          </p:nvSpPr>
          <p:spPr>
            <a:xfrm>
              <a:off x="4655840" y="588655"/>
              <a:ext cx="3067203" cy="1107996"/>
            </a:xfrm>
            <a:prstGeom prst="rect">
              <a:avLst/>
            </a:prstGeom>
            <a:noFill/>
          </p:spPr>
          <p:txBody>
            <a:bodyPr wrap="square" rtlCol="0">
              <a:spAutoFit/>
            </a:bodyPr>
            <a:lstStyle/>
            <a:p>
              <a:pPr algn="l"/>
              <a:r>
                <a:rPr lang="en-US" sz="1200" b="1" dirty="0" smtClean="0">
                  <a:solidFill>
                    <a:schemeClr val="dk1"/>
                  </a:solidFill>
                </a:rPr>
                <a:t>Officers </a:t>
              </a:r>
              <a:r>
                <a:rPr lang="en-US" sz="1200" b="1" dirty="0">
                  <a:solidFill>
                    <a:schemeClr val="dk1"/>
                  </a:solidFill>
                </a:rPr>
                <a:t>who have </a:t>
              </a:r>
              <a:r>
                <a:rPr lang="en-US" sz="1200" b="1" u="sng" dirty="0">
                  <a:solidFill>
                    <a:schemeClr val="dk1"/>
                  </a:solidFill>
                </a:rPr>
                <a:t>Hypertension</a:t>
              </a:r>
              <a:r>
                <a:rPr lang="en-US" sz="1200" b="1" dirty="0">
                  <a:solidFill>
                    <a:schemeClr val="dk1"/>
                  </a:solidFill>
                </a:rPr>
                <a:t> </a:t>
              </a:r>
              <a:r>
                <a:rPr lang="en-US" sz="1200" b="1" u="sng" dirty="0" smtClean="0">
                  <a:solidFill>
                    <a:schemeClr val="dk1"/>
                  </a:solidFill>
                </a:rPr>
                <a:t>before working </a:t>
              </a:r>
              <a:r>
                <a:rPr lang="en-US" sz="1200" b="1" u="sng" dirty="0">
                  <a:solidFill>
                    <a:schemeClr val="dk1"/>
                  </a:solidFill>
                </a:rPr>
                <a:t>in shifts </a:t>
              </a:r>
              <a:r>
                <a:rPr lang="en-US" sz="1200" b="1" dirty="0" smtClean="0">
                  <a:solidFill>
                    <a:schemeClr val="dk1"/>
                  </a:solidFill>
                </a:rPr>
                <a:t>suffering </a:t>
              </a:r>
              <a:r>
                <a:rPr lang="en-US" sz="1200" b="1" dirty="0">
                  <a:solidFill>
                    <a:schemeClr val="dk1"/>
                  </a:solidFill>
                </a:rPr>
                <a:t>from </a:t>
              </a:r>
              <a:r>
                <a:rPr lang="en-US" sz="1200" b="1" dirty="0"/>
                <a:t>psychological and social problems than </a:t>
              </a:r>
              <a:r>
                <a:rPr lang="en-US" sz="1200" b="1" dirty="0" smtClean="0"/>
                <a:t>others.</a:t>
              </a:r>
              <a:endParaRPr lang="en-US" sz="1200" b="1" dirty="0"/>
            </a:p>
          </p:txBody>
        </p:sp>
      </p:grpSp>
      <p:grpSp>
        <p:nvGrpSpPr>
          <p:cNvPr id="7" name="Group 60"/>
          <p:cNvGrpSpPr/>
          <p:nvPr/>
        </p:nvGrpSpPr>
        <p:grpSpPr>
          <a:xfrm>
            <a:off x="7802938" y="4194660"/>
            <a:ext cx="2300402" cy="1334900"/>
            <a:chOff x="4772646" y="158862"/>
            <a:chExt cx="3067203" cy="1779866"/>
          </a:xfrm>
        </p:grpSpPr>
        <p:sp>
          <p:nvSpPr>
            <p:cNvPr id="62" name="TextBox 61"/>
            <p:cNvSpPr txBox="1"/>
            <p:nvPr/>
          </p:nvSpPr>
          <p:spPr>
            <a:xfrm>
              <a:off x="4948568" y="158862"/>
              <a:ext cx="1507079" cy="410369"/>
            </a:xfrm>
            <a:prstGeom prst="rect">
              <a:avLst/>
            </a:prstGeom>
            <a:noFill/>
          </p:spPr>
          <p:txBody>
            <a:bodyPr wrap="none" rtlCol="0">
              <a:spAutoFit/>
            </a:bodyPr>
            <a:lstStyle/>
            <a:p>
              <a:r>
                <a:rPr lang="en-US" sz="1400" b="1" cap="all" dirty="0" smtClean="0">
                  <a:solidFill>
                    <a:schemeClr val="accent6">
                      <a:lumMod val="75000"/>
                    </a:schemeClr>
                  </a:solidFill>
                </a:rPr>
                <a:t>6 </a:t>
              </a:r>
              <a:r>
                <a:rPr lang="en-US" sz="1400" b="1" cap="all" dirty="0">
                  <a:solidFill>
                    <a:schemeClr val="accent6">
                      <a:lumMod val="75000"/>
                    </a:schemeClr>
                  </a:solidFill>
                </a:rPr>
                <a:t>- </a:t>
              </a:r>
              <a:r>
                <a:rPr lang="en-US" sz="1400" b="1" cap="all" dirty="0" smtClean="0">
                  <a:solidFill>
                    <a:schemeClr val="accent6">
                      <a:lumMod val="75000"/>
                    </a:schemeClr>
                  </a:solidFill>
                </a:rPr>
                <a:t>Diabetes</a:t>
              </a:r>
              <a:endParaRPr lang="en-US" sz="1400" b="1" cap="all" dirty="0">
                <a:solidFill>
                  <a:schemeClr val="accent6">
                    <a:lumMod val="75000"/>
                  </a:schemeClr>
                </a:solidFill>
              </a:endParaRPr>
            </a:p>
          </p:txBody>
        </p:sp>
        <p:sp>
          <p:nvSpPr>
            <p:cNvPr id="63" name="TextBox 62"/>
            <p:cNvSpPr txBox="1"/>
            <p:nvPr/>
          </p:nvSpPr>
          <p:spPr>
            <a:xfrm>
              <a:off x="4772646" y="584512"/>
              <a:ext cx="3067203" cy="1354216"/>
            </a:xfrm>
            <a:prstGeom prst="rect">
              <a:avLst/>
            </a:prstGeom>
            <a:noFill/>
          </p:spPr>
          <p:txBody>
            <a:bodyPr wrap="square" rtlCol="0">
              <a:spAutoFit/>
            </a:bodyPr>
            <a:lstStyle/>
            <a:p>
              <a:pPr algn="l"/>
              <a:r>
                <a:rPr lang="en-US" sz="1200" b="1" dirty="0" smtClean="0"/>
                <a:t>Officers </a:t>
              </a:r>
              <a:r>
                <a:rPr lang="en-US" sz="1200" b="1" dirty="0"/>
                <a:t>who have </a:t>
              </a:r>
              <a:r>
                <a:rPr lang="en-US" sz="1200" b="1" u="sng" dirty="0" smtClean="0"/>
                <a:t>Diabetes </a:t>
              </a:r>
              <a:r>
                <a:rPr lang="en-US" sz="1200" b="1" u="sng" dirty="0"/>
                <a:t>before working in shifts </a:t>
              </a:r>
              <a:r>
                <a:rPr lang="en-US" sz="1200" b="1" dirty="0"/>
                <a:t>had higher effect on psychological and social </a:t>
              </a:r>
              <a:r>
                <a:rPr lang="en-US" sz="1200" b="1" dirty="0" smtClean="0"/>
                <a:t>problems  </a:t>
              </a:r>
              <a:r>
                <a:rPr lang="en-US" sz="1200" b="1" dirty="0"/>
                <a:t>than others.</a:t>
              </a:r>
              <a:endParaRPr lang="en-US" sz="1200" b="1" dirty="0">
                <a:solidFill>
                  <a:schemeClr val="dk1"/>
                </a:solidFill>
                <a:ea typeface="Times New Roman" panose="02020603050405020304" pitchFamily="18" charset="0"/>
              </a:endParaRPr>
            </a:p>
            <a:p>
              <a:pPr algn="l"/>
              <a:endParaRPr lang="en-US" sz="1200" dirty="0"/>
            </a:p>
          </p:txBody>
        </p:sp>
      </p:grpSp>
      <p:sp>
        <p:nvSpPr>
          <p:cNvPr id="85" name="Freeform 28"/>
          <p:cNvSpPr/>
          <p:nvPr/>
        </p:nvSpPr>
        <p:spPr>
          <a:xfrm>
            <a:off x="687245" y="1319524"/>
            <a:ext cx="477812" cy="401256"/>
          </a:xfrm>
          <a:custGeom>
            <a:avLst/>
            <a:gdLst>
              <a:gd name="connsiteX0" fmla="*/ 0 w 637083"/>
              <a:gd name="connsiteY0" fmla="*/ 0 h 535008"/>
              <a:gd name="connsiteX1" fmla="*/ 232616 w 637083"/>
              <a:gd name="connsiteY1" fmla="*/ 0 h 535008"/>
              <a:gd name="connsiteX2" fmla="*/ 260711 w 637083"/>
              <a:gd name="connsiteY2" fmla="*/ 26787 h 535008"/>
              <a:gd name="connsiteX3" fmla="*/ 572096 w 637083"/>
              <a:gd name="connsiteY3" fmla="*/ 369396 h 535008"/>
              <a:gd name="connsiteX4" fmla="*/ 637083 w 637083"/>
              <a:gd name="connsiteY4" fmla="*/ 452093 h 535008"/>
              <a:gd name="connsiteX5" fmla="*/ 627565 w 637083"/>
              <a:gd name="connsiteY5" fmla="*/ 455048 h 535008"/>
              <a:gd name="connsiteX6" fmla="*/ 532376 w 637083"/>
              <a:gd name="connsiteY6" fmla="*/ 506715 h 535008"/>
              <a:gd name="connsiteX7" fmla="*/ 498084 w 637083"/>
              <a:gd name="connsiteY7" fmla="*/ 535008 h 535008"/>
              <a:gd name="connsiteX8" fmla="*/ 448199 w 637083"/>
              <a:gd name="connsiteY8" fmla="*/ 471528 h 535008"/>
              <a:gd name="connsiteX9" fmla="*/ 147177 w 637083"/>
              <a:gd name="connsiteY9" fmla="*/ 140321 h 53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7083" h="535008">
                <a:moveTo>
                  <a:pt x="0" y="0"/>
                </a:moveTo>
                <a:lnTo>
                  <a:pt x="232616" y="0"/>
                </a:lnTo>
                <a:lnTo>
                  <a:pt x="260711" y="26787"/>
                </a:lnTo>
                <a:cubicBezTo>
                  <a:pt x="369845" y="135921"/>
                  <a:pt x="473774" y="250259"/>
                  <a:pt x="572096" y="369396"/>
                </a:cubicBezTo>
                <a:lnTo>
                  <a:pt x="637083" y="452093"/>
                </a:lnTo>
                <a:lnTo>
                  <a:pt x="627565" y="455048"/>
                </a:lnTo>
                <a:cubicBezTo>
                  <a:pt x="594043" y="469227"/>
                  <a:pt x="562188" y="486574"/>
                  <a:pt x="532376" y="506715"/>
                </a:cubicBezTo>
                <a:lnTo>
                  <a:pt x="498084" y="535008"/>
                </a:lnTo>
                <a:lnTo>
                  <a:pt x="448199" y="471528"/>
                </a:lnTo>
                <a:cubicBezTo>
                  <a:pt x="353150" y="356356"/>
                  <a:pt x="252679" y="245823"/>
                  <a:pt x="147177" y="140321"/>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86" name="Freeform 33"/>
          <p:cNvSpPr/>
          <p:nvPr/>
        </p:nvSpPr>
        <p:spPr>
          <a:xfrm>
            <a:off x="1498249" y="2360764"/>
            <a:ext cx="293946" cy="532272"/>
          </a:xfrm>
          <a:custGeom>
            <a:avLst/>
            <a:gdLst>
              <a:gd name="connsiteX0" fmla="*/ 135550 w 391928"/>
              <a:gd name="connsiteY0" fmla="*/ 0 h 709696"/>
              <a:gd name="connsiteX1" fmla="*/ 213310 w 391928"/>
              <a:gd name="connsiteY1" fmla="*/ 172002 h 709696"/>
              <a:gd name="connsiteX2" fmla="*/ 375545 w 391928"/>
              <a:gd name="connsiteY2" fmla="*/ 615260 h 709696"/>
              <a:gd name="connsiteX3" fmla="*/ 391928 w 391928"/>
              <a:gd name="connsiteY3" fmla="*/ 672955 h 709696"/>
              <a:gd name="connsiteX4" fmla="*/ 335492 w 391928"/>
              <a:gd name="connsiteY4" fmla="*/ 678644 h 709696"/>
              <a:gd name="connsiteX5" fmla="*/ 235461 w 391928"/>
              <a:gd name="connsiteY5" fmla="*/ 709696 h 709696"/>
              <a:gd name="connsiteX6" fmla="*/ 222202 w 391928"/>
              <a:gd name="connsiteY6" fmla="*/ 663006 h 709696"/>
              <a:gd name="connsiteX7" fmla="*/ 65367 w 391928"/>
              <a:gd name="connsiteY7" fmla="*/ 234500 h 709696"/>
              <a:gd name="connsiteX8" fmla="*/ 0 w 391928"/>
              <a:gd name="connsiteY8" fmla="*/ 89913 h 709696"/>
              <a:gd name="connsiteX9" fmla="*/ 77670 w 391928"/>
              <a:gd name="connsiteY9" fmla="*/ 47755 h 709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8" h="709696">
                <a:moveTo>
                  <a:pt x="135550" y="0"/>
                </a:moveTo>
                <a:lnTo>
                  <a:pt x="213310" y="172002"/>
                </a:lnTo>
                <a:cubicBezTo>
                  <a:pt x="274344" y="316302"/>
                  <a:pt x="328557" y="464190"/>
                  <a:pt x="375545" y="615260"/>
                </a:cubicBezTo>
                <a:lnTo>
                  <a:pt x="391928" y="672955"/>
                </a:lnTo>
                <a:lnTo>
                  <a:pt x="335492" y="678644"/>
                </a:lnTo>
                <a:lnTo>
                  <a:pt x="235461" y="709696"/>
                </a:lnTo>
                <a:lnTo>
                  <a:pt x="222202" y="663006"/>
                </a:lnTo>
                <a:cubicBezTo>
                  <a:pt x="176778" y="516963"/>
                  <a:pt x="124370" y="373998"/>
                  <a:pt x="65367" y="234500"/>
                </a:cubicBezTo>
                <a:lnTo>
                  <a:pt x="0" y="89913"/>
                </a:lnTo>
                <a:lnTo>
                  <a:pt x="77670" y="47755"/>
                </a:ln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87" name="Freeform 38"/>
          <p:cNvSpPr/>
          <p:nvPr/>
        </p:nvSpPr>
        <p:spPr>
          <a:xfrm>
            <a:off x="1816222" y="3688040"/>
            <a:ext cx="126362" cy="420344"/>
          </a:xfrm>
          <a:custGeom>
            <a:avLst/>
            <a:gdLst>
              <a:gd name="connsiteX0" fmla="*/ 159774 w 168482"/>
              <a:gd name="connsiteY0" fmla="*/ 0 h 560459"/>
              <a:gd name="connsiteX1" fmla="*/ 162205 w 168482"/>
              <a:gd name="connsiteY1" fmla="*/ 31959 h 560459"/>
              <a:gd name="connsiteX2" fmla="*/ 168482 w 168482"/>
              <a:gd name="connsiteY2" fmla="*/ 280229 h 560459"/>
              <a:gd name="connsiteX3" fmla="*/ 162205 w 168482"/>
              <a:gd name="connsiteY3" fmla="*/ 528499 h 560459"/>
              <a:gd name="connsiteX4" fmla="*/ 159774 w 168482"/>
              <a:gd name="connsiteY4" fmla="*/ 560459 h 560459"/>
              <a:gd name="connsiteX5" fmla="*/ 137402 w 168482"/>
              <a:gd name="connsiteY5" fmla="*/ 553514 h 560459"/>
              <a:gd name="connsiteX6" fmla="*/ 24465 w 168482"/>
              <a:gd name="connsiteY6" fmla="*/ 542129 h 560459"/>
              <a:gd name="connsiteX7" fmla="*/ 0 w 168482"/>
              <a:gd name="connsiteY7" fmla="*/ 544595 h 560459"/>
              <a:gd name="connsiteX8" fmla="*/ 1853 w 168482"/>
              <a:gd name="connsiteY8" fmla="*/ 520237 h 560459"/>
              <a:gd name="connsiteX9" fmla="*/ 7921 w 168482"/>
              <a:gd name="connsiteY9" fmla="*/ 280229 h 560459"/>
              <a:gd name="connsiteX10" fmla="*/ 1853 w 168482"/>
              <a:gd name="connsiteY10" fmla="*/ 40222 h 560459"/>
              <a:gd name="connsiteX11" fmla="*/ 0 w 168482"/>
              <a:gd name="connsiteY11" fmla="*/ 15863 h 560459"/>
              <a:gd name="connsiteX12" fmla="*/ 24465 w 168482"/>
              <a:gd name="connsiteY12" fmla="*/ 18329 h 560459"/>
              <a:gd name="connsiteX13" fmla="*/ 137402 w 168482"/>
              <a:gd name="connsiteY13" fmla="*/ 6944 h 560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482" h="560459">
                <a:moveTo>
                  <a:pt x="159774" y="0"/>
                </a:moveTo>
                <a:lnTo>
                  <a:pt x="162205" y="31959"/>
                </a:lnTo>
                <a:cubicBezTo>
                  <a:pt x="166373" y="114190"/>
                  <a:pt x="168482" y="196963"/>
                  <a:pt x="168482" y="280229"/>
                </a:cubicBezTo>
                <a:cubicBezTo>
                  <a:pt x="168482" y="363495"/>
                  <a:pt x="166373" y="446269"/>
                  <a:pt x="162205" y="528499"/>
                </a:cubicBezTo>
                <a:lnTo>
                  <a:pt x="159774" y="560459"/>
                </a:lnTo>
                <a:lnTo>
                  <a:pt x="137402" y="553514"/>
                </a:lnTo>
                <a:cubicBezTo>
                  <a:pt x="100923" y="546049"/>
                  <a:pt x="63152" y="542129"/>
                  <a:pt x="24465" y="542129"/>
                </a:cubicBezTo>
                <a:lnTo>
                  <a:pt x="0" y="544595"/>
                </a:lnTo>
                <a:lnTo>
                  <a:pt x="1853" y="520237"/>
                </a:lnTo>
                <a:cubicBezTo>
                  <a:pt x="5882" y="440743"/>
                  <a:pt x="7921" y="360724"/>
                  <a:pt x="7921" y="280229"/>
                </a:cubicBezTo>
                <a:cubicBezTo>
                  <a:pt x="7921" y="199734"/>
                  <a:pt x="5882" y="119716"/>
                  <a:pt x="1853" y="40222"/>
                </a:cubicBezTo>
                <a:lnTo>
                  <a:pt x="0" y="15863"/>
                </a:lnTo>
                <a:lnTo>
                  <a:pt x="24465" y="18329"/>
                </a:lnTo>
                <a:cubicBezTo>
                  <a:pt x="63152" y="18329"/>
                  <a:pt x="100923" y="14409"/>
                  <a:pt x="137402" y="6944"/>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88" name="Freeform 43"/>
          <p:cNvSpPr/>
          <p:nvPr/>
        </p:nvSpPr>
        <p:spPr>
          <a:xfrm>
            <a:off x="1498254" y="4903387"/>
            <a:ext cx="293941" cy="531908"/>
          </a:xfrm>
          <a:custGeom>
            <a:avLst/>
            <a:gdLst>
              <a:gd name="connsiteX0" fmla="*/ 235454 w 391921"/>
              <a:gd name="connsiteY0" fmla="*/ 0 h 709210"/>
              <a:gd name="connsiteX1" fmla="*/ 335485 w 391921"/>
              <a:gd name="connsiteY1" fmla="*/ 31051 h 709210"/>
              <a:gd name="connsiteX2" fmla="*/ 391921 w 391921"/>
              <a:gd name="connsiteY2" fmla="*/ 36740 h 709210"/>
              <a:gd name="connsiteX3" fmla="*/ 375538 w 391921"/>
              <a:gd name="connsiteY3" fmla="*/ 94436 h 709210"/>
              <a:gd name="connsiteX4" fmla="*/ 166256 w 391921"/>
              <a:gd name="connsiteY4" fmla="*/ 645240 h 709210"/>
              <a:gd name="connsiteX5" fmla="*/ 134954 w 391921"/>
              <a:gd name="connsiteY5" fmla="*/ 709210 h 709210"/>
              <a:gd name="connsiteX6" fmla="*/ 77663 w 391921"/>
              <a:gd name="connsiteY6" fmla="*/ 661940 h 709210"/>
              <a:gd name="connsiteX7" fmla="*/ 0 w 391921"/>
              <a:gd name="connsiteY7" fmla="*/ 619786 h 709210"/>
              <a:gd name="connsiteX8" fmla="*/ 19878 w 391921"/>
              <a:gd name="connsiteY8" fmla="*/ 579163 h 709210"/>
              <a:gd name="connsiteX9" fmla="*/ 222195 w 391921"/>
              <a:gd name="connsiteY9" fmla="*/ 46690 h 70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1" h="709210">
                <a:moveTo>
                  <a:pt x="235454" y="0"/>
                </a:moveTo>
                <a:lnTo>
                  <a:pt x="335485" y="31051"/>
                </a:lnTo>
                <a:lnTo>
                  <a:pt x="391921" y="36740"/>
                </a:lnTo>
                <a:lnTo>
                  <a:pt x="375538" y="94436"/>
                </a:lnTo>
                <a:cubicBezTo>
                  <a:pt x="316803" y="283275"/>
                  <a:pt x="246779" y="467139"/>
                  <a:pt x="166256" y="645240"/>
                </a:cubicBezTo>
                <a:lnTo>
                  <a:pt x="134954" y="709210"/>
                </a:lnTo>
                <a:lnTo>
                  <a:pt x="77663" y="661940"/>
                </a:lnTo>
                <a:lnTo>
                  <a:pt x="0" y="619786"/>
                </a:lnTo>
                <a:lnTo>
                  <a:pt x="19878" y="579163"/>
                </a:lnTo>
                <a:cubicBezTo>
                  <a:pt x="97722" y="406989"/>
                  <a:pt x="165415" y="229244"/>
                  <a:pt x="222195" y="46690"/>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90" name="Oval 5"/>
          <p:cNvSpPr/>
          <p:nvPr/>
        </p:nvSpPr>
        <p:spPr>
          <a:xfrm>
            <a:off x="808457" y="1535013"/>
            <a:ext cx="1026114" cy="1026114"/>
          </a:xfrm>
          <a:prstGeom prst="ellipse">
            <a:avLst/>
          </a:prstGeom>
          <a:solidFill>
            <a:srgbClr val="4B2C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91" name="Oval 8"/>
          <p:cNvSpPr/>
          <p:nvPr/>
        </p:nvSpPr>
        <p:spPr>
          <a:xfrm>
            <a:off x="1321514" y="2768440"/>
            <a:ext cx="1026114" cy="1026114"/>
          </a:xfrm>
          <a:prstGeom prst="ellipse">
            <a:avLst/>
          </a:prstGeom>
          <a:solidFill>
            <a:srgbClr val="C0392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92" name="Oval 9"/>
          <p:cNvSpPr/>
          <p:nvPr/>
        </p:nvSpPr>
        <p:spPr>
          <a:xfrm>
            <a:off x="1321514" y="4001868"/>
            <a:ext cx="1026114" cy="1026114"/>
          </a:xfrm>
          <a:prstGeom prst="ellipse">
            <a:avLst/>
          </a:prstGeom>
          <a:solidFill>
            <a:srgbClr val="F39C1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94" name="Oval 63"/>
          <p:cNvSpPr/>
          <p:nvPr/>
        </p:nvSpPr>
        <p:spPr>
          <a:xfrm>
            <a:off x="937058" y="1663615"/>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95" name="Oval 64"/>
          <p:cNvSpPr/>
          <p:nvPr/>
        </p:nvSpPr>
        <p:spPr>
          <a:xfrm>
            <a:off x="1450116" y="2901278"/>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96" name="Oval 65"/>
          <p:cNvSpPr/>
          <p:nvPr/>
        </p:nvSpPr>
        <p:spPr>
          <a:xfrm>
            <a:off x="1450116" y="4126235"/>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137" name="Freeform 25"/>
          <p:cNvSpPr/>
          <p:nvPr/>
        </p:nvSpPr>
        <p:spPr>
          <a:xfrm flipH="1">
            <a:off x="11205299" y="1418860"/>
            <a:ext cx="477597" cy="401256"/>
          </a:xfrm>
          <a:custGeom>
            <a:avLst/>
            <a:gdLst>
              <a:gd name="connsiteX0" fmla="*/ 0 w 637083"/>
              <a:gd name="connsiteY0" fmla="*/ 0 h 535008"/>
              <a:gd name="connsiteX1" fmla="*/ 232616 w 637083"/>
              <a:gd name="connsiteY1" fmla="*/ 0 h 535008"/>
              <a:gd name="connsiteX2" fmla="*/ 260711 w 637083"/>
              <a:gd name="connsiteY2" fmla="*/ 26787 h 535008"/>
              <a:gd name="connsiteX3" fmla="*/ 572096 w 637083"/>
              <a:gd name="connsiteY3" fmla="*/ 369396 h 535008"/>
              <a:gd name="connsiteX4" fmla="*/ 637083 w 637083"/>
              <a:gd name="connsiteY4" fmla="*/ 452093 h 535008"/>
              <a:gd name="connsiteX5" fmla="*/ 627565 w 637083"/>
              <a:gd name="connsiteY5" fmla="*/ 455048 h 535008"/>
              <a:gd name="connsiteX6" fmla="*/ 532376 w 637083"/>
              <a:gd name="connsiteY6" fmla="*/ 506715 h 535008"/>
              <a:gd name="connsiteX7" fmla="*/ 498084 w 637083"/>
              <a:gd name="connsiteY7" fmla="*/ 535008 h 535008"/>
              <a:gd name="connsiteX8" fmla="*/ 448199 w 637083"/>
              <a:gd name="connsiteY8" fmla="*/ 471528 h 535008"/>
              <a:gd name="connsiteX9" fmla="*/ 147177 w 637083"/>
              <a:gd name="connsiteY9" fmla="*/ 140321 h 53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7083" h="535008">
                <a:moveTo>
                  <a:pt x="0" y="0"/>
                </a:moveTo>
                <a:lnTo>
                  <a:pt x="232616" y="0"/>
                </a:lnTo>
                <a:lnTo>
                  <a:pt x="260711" y="26787"/>
                </a:lnTo>
                <a:cubicBezTo>
                  <a:pt x="369845" y="135921"/>
                  <a:pt x="473774" y="250259"/>
                  <a:pt x="572096" y="369396"/>
                </a:cubicBezTo>
                <a:lnTo>
                  <a:pt x="637083" y="452093"/>
                </a:lnTo>
                <a:lnTo>
                  <a:pt x="627565" y="455048"/>
                </a:lnTo>
                <a:cubicBezTo>
                  <a:pt x="594043" y="469227"/>
                  <a:pt x="562188" y="486574"/>
                  <a:pt x="532376" y="506715"/>
                </a:cubicBezTo>
                <a:lnTo>
                  <a:pt x="498084" y="535008"/>
                </a:lnTo>
                <a:lnTo>
                  <a:pt x="448199" y="471528"/>
                </a:lnTo>
                <a:cubicBezTo>
                  <a:pt x="353150" y="356356"/>
                  <a:pt x="252679" y="245823"/>
                  <a:pt x="147177" y="140321"/>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138" name="Freeform 31"/>
          <p:cNvSpPr/>
          <p:nvPr/>
        </p:nvSpPr>
        <p:spPr>
          <a:xfrm flipH="1">
            <a:off x="10578444" y="2460100"/>
            <a:ext cx="293813" cy="532272"/>
          </a:xfrm>
          <a:custGeom>
            <a:avLst/>
            <a:gdLst>
              <a:gd name="connsiteX0" fmla="*/ 135550 w 391928"/>
              <a:gd name="connsiteY0" fmla="*/ 0 h 709696"/>
              <a:gd name="connsiteX1" fmla="*/ 213310 w 391928"/>
              <a:gd name="connsiteY1" fmla="*/ 172002 h 709696"/>
              <a:gd name="connsiteX2" fmla="*/ 375545 w 391928"/>
              <a:gd name="connsiteY2" fmla="*/ 615260 h 709696"/>
              <a:gd name="connsiteX3" fmla="*/ 391928 w 391928"/>
              <a:gd name="connsiteY3" fmla="*/ 672955 h 709696"/>
              <a:gd name="connsiteX4" fmla="*/ 335492 w 391928"/>
              <a:gd name="connsiteY4" fmla="*/ 678644 h 709696"/>
              <a:gd name="connsiteX5" fmla="*/ 235461 w 391928"/>
              <a:gd name="connsiteY5" fmla="*/ 709696 h 709696"/>
              <a:gd name="connsiteX6" fmla="*/ 222202 w 391928"/>
              <a:gd name="connsiteY6" fmla="*/ 663006 h 709696"/>
              <a:gd name="connsiteX7" fmla="*/ 65367 w 391928"/>
              <a:gd name="connsiteY7" fmla="*/ 234500 h 709696"/>
              <a:gd name="connsiteX8" fmla="*/ 0 w 391928"/>
              <a:gd name="connsiteY8" fmla="*/ 89913 h 709696"/>
              <a:gd name="connsiteX9" fmla="*/ 77670 w 391928"/>
              <a:gd name="connsiteY9" fmla="*/ 47755 h 709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8" h="709696">
                <a:moveTo>
                  <a:pt x="135550" y="0"/>
                </a:moveTo>
                <a:lnTo>
                  <a:pt x="213310" y="172002"/>
                </a:lnTo>
                <a:cubicBezTo>
                  <a:pt x="274344" y="316302"/>
                  <a:pt x="328557" y="464190"/>
                  <a:pt x="375545" y="615260"/>
                </a:cubicBezTo>
                <a:lnTo>
                  <a:pt x="391928" y="672955"/>
                </a:lnTo>
                <a:lnTo>
                  <a:pt x="335492" y="678644"/>
                </a:lnTo>
                <a:lnTo>
                  <a:pt x="235461" y="709696"/>
                </a:lnTo>
                <a:lnTo>
                  <a:pt x="222202" y="663006"/>
                </a:lnTo>
                <a:cubicBezTo>
                  <a:pt x="176778" y="516963"/>
                  <a:pt x="124370" y="373998"/>
                  <a:pt x="65367" y="234500"/>
                </a:cubicBezTo>
                <a:lnTo>
                  <a:pt x="0" y="89913"/>
                </a:lnTo>
                <a:lnTo>
                  <a:pt x="77670" y="47755"/>
                </a:ln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139" name="Freeform 32"/>
          <p:cNvSpPr/>
          <p:nvPr/>
        </p:nvSpPr>
        <p:spPr>
          <a:xfrm flipH="1">
            <a:off x="10428123" y="3787376"/>
            <a:ext cx="126305" cy="420344"/>
          </a:xfrm>
          <a:custGeom>
            <a:avLst/>
            <a:gdLst>
              <a:gd name="connsiteX0" fmla="*/ 159774 w 168482"/>
              <a:gd name="connsiteY0" fmla="*/ 0 h 560459"/>
              <a:gd name="connsiteX1" fmla="*/ 162205 w 168482"/>
              <a:gd name="connsiteY1" fmla="*/ 31959 h 560459"/>
              <a:gd name="connsiteX2" fmla="*/ 168482 w 168482"/>
              <a:gd name="connsiteY2" fmla="*/ 280229 h 560459"/>
              <a:gd name="connsiteX3" fmla="*/ 162205 w 168482"/>
              <a:gd name="connsiteY3" fmla="*/ 528499 h 560459"/>
              <a:gd name="connsiteX4" fmla="*/ 159774 w 168482"/>
              <a:gd name="connsiteY4" fmla="*/ 560459 h 560459"/>
              <a:gd name="connsiteX5" fmla="*/ 137402 w 168482"/>
              <a:gd name="connsiteY5" fmla="*/ 553514 h 560459"/>
              <a:gd name="connsiteX6" fmla="*/ 24465 w 168482"/>
              <a:gd name="connsiteY6" fmla="*/ 542129 h 560459"/>
              <a:gd name="connsiteX7" fmla="*/ 0 w 168482"/>
              <a:gd name="connsiteY7" fmla="*/ 544595 h 560459"/>
              <a:gd name="connsiteX8" fmla="*/ 1853 w 168482"/>
              <a:gd name="connsiteY8" fmla="*/ 520237 h 560459"/>
              <a:gd name="connsiteX9" fmla="*/ 7921 w 168482"/>
              <a:gd name="connsiteY9" fmla="*/ 280229 h 560459"/>
              <a:gd name="connsiteX10" fmla="*/ 1853 w 168482"/>
              <a:gd name="connsiteY10" fmla="*/ 40222 h 560459"/>
              <a:gd name="connsiteX11" fmla="*/ 0 w 168482"/>
              <a:gd name="connsiteY11" fmla="*/ 15863 h 560459"/>
              <a:gd name="connsiteX12" fmla="*/ 24465 w 168482"/>
              <a:gd name="connsiteY12" fmla="*/ 18329 h 560459"/>
              <a:gd name="connsiteX13" fmla="*/ 137402 w 168482"/>
              <a:gd name="connsiteY13" fmla="*/ 6944 h 560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482" h="560459">
                <a:moveTo>
                  <a:pt x="159774" y="0"/>
                </a:moveTo>
                <a:lnTo>
                  <a:pt x="162205" y="31959"/>
                </a:lnTo>
                <a:cubicBezTo>
                  <a:pt x="166373" y="114190"/>
                  <a:pt x="168482" y="196963"/>
                  <a:pt x="168482" y="280229"/>
                </a:cubicBezTo>
                <a:cubicBezTo>
                  <a:pt x="168482" y="363495"/>
                  <a:pt x="166373" y="446269"/>
                  <a:pt x="162205" y="528499"/>
                </a:cubicBezTo>
                <a:lnTo>
                  <a:pt x="159774" y="560459"/>
                </a:lnTo>
                <a:lnTo>
                  <a:pt x="137402" y="553514"/>
                </a:lnTo>
                <a:cubicBezTo>
                  <a:pt x="100923" y="546049"/>
                  <a:pt x="63152" y="542129"/>
                  <a:pt x="24465" y="542129"/>
                </a:cubicBezTo>
                <a:lnTo>
                  <a:pt x="0" y="544595"/>
                </a:lnTo>
                <a:lnTo>
                  <a:pt x="1853" y="520237"/>
                </a:lnTo>
                <a:cubicBezTo>
                  <a:pt x="5882" y="440743"/>
                  <a:pt x="7921" y="360724"/>
                  <a:pt x="7921" y="280229"/>
                </a:cubicBezTo>
                <a:cubicBezTo>
                  <a:pt x="7921" y="199734"/>
                  <a:pt x="5882" y="119716"/>
                  <a:pt x="1853" y="40222"/>
                </a:cubicBezTo>
                <a:lnTo>
                  <a:pt x="0" y="15863"/>
                </a:lnTo>
                <a:lnTo>
                  <a:pt x="24465" y="18329"/>
                </a:lnTo>
                <a:cubicBezTo>
                  <a:pt x="63152" y="18329"/>
                  <a:pt x="100923" y="14409"/>
                  <a:pt x="137402" y="6944"/>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140" name="Freeform 34"/>
          <p:cNvSpPr/>
          <p:nvPr/>
        </p:nvSpPr>
        <p:spPr>
          <a:xfrm flipH="1">
            <a:off x="10578443" y="5002723"/>
            <a:ext cx="293808" cy="531908"/>
          </a:xfrm>
          <a:custGeom>
            <a:avLst/>
            <a:gdLst>
              <a:gd name="connsiteX0" fmla="*/ 235454 w 391921"/>
              <a:gd name="connsiteY0" fmla="*/ 0 h 709210"/>
              <a:gd name="connsiteX1" fmla="*/ 335485 w 391921"/>
              <a:gd name="connsiteY1" fmla="*/ 31051 h 709210"/>
              <a:gd name="connsiteX2" fmla="*/ 391921 w 391921"/>
              <a:gd name="connsiteY2" fmla="*/ 36740 h 709210"/>
              <a:gd name="connsiteX3" fmla="*/ 375538 w 391921"/>
              <a:gd name="connsiteY3" fmla="*/ 94436 h 709210"/>
              <a:gd name="connsiteX4" fmla="*/ 166256 w 391921"/>
              <a:gd name="connsiteY4" fmla="*/ 645240 h 709210"/>
              <a:gd name="connsiteX5" fmla="*/ 134954 w 391921"/>
              <a:gd name="connsiteY5" fmla="*/ 709210 h 709210"/>
              <a:gd name="connsiteX6" fmla="*/ 77663 w 391921"/>
              <a:gd name="connsiteY6" fmla="*/ 661940 h 709210"/>
              <a:gd name="connsiteX7" fmla="*/ 0 w 391921"/>
              <a:gd name="connsiteY7" fmla="*/ 619786 h 709210"/>
              <a:gd name="connsiteX8" fmla="*/ 19878 w 391921"/>
              <a:gd name="connsiteY8" fmla="*/ 579163 h 709210"/>
              <a:gd name="connsiteX9" fmla="*/ 222195 w 391921"/>
              <a:gd name="connsiteY9" fmla="*/ 46690 h 70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1" h="709210">
                <a:moveTo>
                  <a:pt x="235454" y="0"/>
                </a:moveTo>
                <a:lnTo>
                  <a:pt x="335485" y="31051"/>
                </a:lnTo>
                <a:lnTo>
                  <a:pt x="391921" y="36740"/>
                </a:lnTo>
                <a:lnTo>
                  <a:pt x="375538" y="94436"/>
                </a:lnTo>
                <a:cubicBezTo>
                  <a:pt x="316803" y="283275"/>
                  <a:pt x="246779" y="467139"/>
                  <a:pt x="166256" y="645240"/>
                </a:cubicBezTo>
                <a:lnTo>
                  <a:pt x="134954" y="709210"/>
                </a:lnTo>
                <a:lnTo>
                  <a:pt x="77663" y="661940"/>
                </a:lnTo>
                <a:lnTo>
                  <a:pt x="0" y="619786"/>
                </a:lnTo>
                <a:lnTo>
                  <a:pt x="19878" y="579163"/>
                </a:lnTo>
                <a:cubicBezTo>
                  <a:pt x="97722" y="406989"/>
                  <a:pt x="165415" y="229244"/>
                  <a:pt x="222195" y="46690"/>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142" name="Oval 26"/>
          <p:cNvSpPr/>
          <p:nvPr/>
        </p:nvSpPr>
        <p:spPr>
          <a:xfrm flipH="1">
            <a:off x="10536088" y="1634349"/>
            <a:ext cx="1025651" cy="1026114"/>
          </a:xfrm>
          <a:prstGeom prst="ellipse">
            <a:avLst/>
          </a:pr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143" name="Oval 27"/>
          <p:cNvSpPr/>
          <p:nvPr/>
        </p:nvSpPr>
        <p:spPr>
          <a:xfrm flipH="1">
            <a:off x="10023262" y="2867776"/>
            <a:ext cx="1025651" cy="1026114"/>
          </a:xfrm>
          <a:prstGeom prst="ellipse">
            <a:avLst/>
          </a:prstGeom>
          <a:solidFill>
            <a:srgbClr val="95A5A6"/>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144" name="Oval 29"/>
          <p:cNvSpPr/>
          <p:nvPr/>
        </p:nvSpPr>
        <p:spPr>
          <a:xfrm flipH="1">
            <a:off x="10023262" y="4101204"/>
            <a:ext cx="1025651" cy="1026114"/>
          </a:xfrm>
          <a:prstGeom prst="ellipse">
            <a:avLst/>
          </a:prstGeom>
          <a:solidFill>
            <a:srgbClr val="9BBB59">
              <a:lumMod val="75000"/>
            </a:srgb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146" name="Oval 67"/>
          <p:cNvSpPr/>
          <p:nvPr/>
        </p:nvSpPr>
        <p:spPr>
          <a:xfrm>
            <a:off x="10151631" y="2994599"/>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147" name="Oval 68"/>
          <p:cNvSpPr/>
          <p:nvPr/>
        </p:nvSpPr>
        <p:spPr>
          <a:xfrm>
            <a:off x="10151632" y="4231925"/>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149" name="Oval 70"/>
          <p:cNvSpPr/>
          <p:nvPr/>
        </p:nvSpPr>
        <p:spPr>
          <a:xfrm>
            <a:off x="10661331" y="1762951"/>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151" name="مستطيل 150"/>
          <p:cNvSpPr/>
          <p:nvPr/>
        </p:nvSpPr>
        <p:spPr>
          <a:xfrm>
            <a:off x="0" y="157395"/>
            <a:ext cx="12192000" cy="707886"/>
          </a:xfrm>
          <a:prstGeom prst="rect">
            <a:avLst/>
          </a:prstGeom>
        </p:spPr>
        <p:txBody>
          <a:bodyPr wrap="square">
            <a:spAutoFit/>
          </a:bodyPr>
          <a:lstStyle/>
          <a:p>
            <a:pPr algn="ctr"/>
            <a:r>
              <a:rPr lang="en-US" sz="4000" b="1" dirty="0" smtClean="0">
                <a:solidFill>
                  <a:schemeClr val="bg1"/>
                </a:solidFill>
              </a:rPr>
              <a:t>Effects of demographic variables on hypothesis 4</a:t>
            </a:r>
            <a:endParaRPr lang="ar-JO" sz="4000" b="1" dirty="0">
              <a:solidFill>
                <a:schemeClr val="bg1"/>
              </a:solidFill>
            </a:endParaRPr>
          </a:p>
        </p:txBody>
      </p:sp>
    </p:spTree>
    <p:extLst>
      <p:ext uri="{BB962C8B-B14F-4D97-AF65-F5344CB8AC3E}">
        <p14:creationId xmlns:p14="http://schemas.microsoft.com/office/powerpoint/2010/main" val="40250232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Shape 2716"/>
          <p:cNvSpPr/>
          <p:nvPr/>
        </p:nvSpPr>
        <p:spPr>
          <a:xfrm>
            <a:off x="147066" y="1617592"/>
            <a:ext cx="2948997"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47" name="Shape 2722"/>
          <p:cNvSpPr/>
          <p:nvPr/>
        </p:nvSpPr>
        <p:spPr>
          <a:xfrm flipH="1">
            <a:off x="3113253" y="1610613"/>
            <a:ext cx="2949000"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C0392B"/>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52" name="Shape 2728"/>
          <p:cNvSpPr/>
          <p:nvPr/>
        </p:nvSpPr>
        <p:spPr>
          <a:xfrm>
            <a:off x="6090950" y="1617592"/>
            <a:ext cx="2948997"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57" name="Shape 2734"/>
          <p:cNvSpPr/>
          <p:nvPr/>
        </p:nvSpPr>
        <p:spPr>
          <a:xfrm flipH="1">
            <a:off x="9068826" y="1617591"/>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2980B9"/>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62" name="Shape 2740"/>
          <p:cNvSpPr/>
          <p:nvPr/>
        </p:nvSpPr>
        <p:spPr>
          <a:xfrm rot="10800000" flipH="1">
            <a:off x="132591" y="3672835"/>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4B2C50"/>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67" name="Shape 2746"/>
          <p:cNvSpPr/>
          <p:nvPr/>
        </p:nvSpPr>
        <p:spPr>
          <a:xfrm rot="10800000">
            <a:off x="9082500" y="3632870"/>
            <a:ext cx="2949000"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72" name="Shape 2752"/>
          <p:cNvSpPr/>
          <p:nvPr/>
        </p:nvSpPr>
        <p:spPr>
          <a:xfrm rot="10800000">
            <a:off x="3117030" y="3659720"/>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77" name="Shape 2758"/>
          <p:cNvSpPr/>
          <p:nvPr/>
        </p:nvSpPr>
        <p:spPr>
          <a:xfrm rot="10800000" flipH="1">
            <a:off x="6100845" y="3641910"/>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BBB59"/>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82" name="Shape 2726"/>
          <p:cNvSpPr/>
          <p:nvPr/>
        </p:nvSpPr>
        <p:spPr>
          <a:xfrm>
            <a:off x="2485677" y="1597894"/>
            <a:ext cx="609392" cy="50013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4289" tIns="34289" rIns="34289" bIns="34289" numCol="1" anchor="t">
            <a:spAutoFit/>
          </a:bodyPr>
          <a:lstStyle>
            <a:lvl1pPr algn="ctr">
              <a:defRPr sz="3200">
                <a:solidFill>
                  <a:srgbClr val="FFFFFF"/>
                </a:solidFill>
                <a:latin typeface="Roboto Black"/>
                <a:ea typeface="Roboto Black"/>
                <a:cs typeface="Roboto Black"/>
                <a:sym typeface="Roboto Black"/>
              </a:defRPr>
            </a:lvl1pPr>
          </a:lstStyle>
          <a:p>
            <a:pPr rtl="0">
              <a:defRPr sz="1800">
                <a:solidFill>
                  <a:srgbClr val="000000"/>
                </a:solidFill>
                <a:latin typeface="Calibri"/>
                <a:ea typeface="Calibri"/>
                <a:cs typeface="Calibri"/>
                <a:sym typeface="Calibri"/>
              </a:defRPr>
            </a:pPr>
            <a:r>
              <a:rPr lang="en-US" sz="2800" b="1" dirty="0" smtClean="0">
                <a:solidFill>
                  <a:schemeClr val="tx1"/>
                </a:solidFill>
                <a:latin typeface="Calibri"/>
                <a:ea typeface="Calibri" panose="020F0502020204030204" pitchFamily="34" charset="0"/>
                <a:cs typeface="Calibri"/>
                <a:sym typeface="Calibri"/>
              </a:rPr>
              <a:t>H1</a:t>
            </a:r>
          </a:p>
        </p:txBody>
      </p:sp>
      <p:sp>
        <p:nvSpPr>
          <p:cNvPr id="83" name="Rectangle 82">
            <a:hlinkClick r:id="" action="ppaction://customshow?id=0"/>
          </p:cNvPr>
          <p:cNvSpPr/>
          <p:nvPr/>
        </p:nvSpPr>
        <p:spPr>
          <a:xfrm>
            <a:off x="161473" y="2007334"/>
            <a:ext cx="2937161" cy="1631216"/>
          </a:xfrm>
          <a:prstGeom prst="rect">
            <a:avLst/>
          </a:prstGeom>
        </p:spPr>
        <p:txBody>
          <a:bodyPr wrap="square">
            <a:spAutoFit/>
          </a:bodyPr>
          <a:lstStyle/>
          <a:p>
            <a:pPr algn="l" rtl="0"/>
            <a:r>
              <a:rPr lang="en-US" sz="2000" b="1" dirty="0" smtClean="0">
                <a:latin typeface="Calibri"/>
                <a:ea typeface="Calibri" panose="020F0502020204030204" pitchFamily="34" charset="0"/>
                <a:cs typeface="Calibri"/>
                <a:sym typeface="Calibri"/>
              </a:rPr>
              <a:t>Results showed that shiftworkers really face sleep disturbances that may lead to chronic insomnia</a:t>
            </a:r>
          </a:p>
        </p:txBody>
      </p:sp>
      <p:sp>
        <p:nvSpPr>
          <p:cNvPr id="84" name="Rectangle 83"/>
          <p:cNvSpPr/>
          <p:nvPr/>
        </p:nvSpPr>
        <p:spPr>
          <a:xfrm>
            <a:off x="3156730" y="1620982"/>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H2</a:t>
            </a:r>
          </a:p>
        </p:txBody>
      </p:sp>
      <p:sp>
        <p:nvSpPr>
          <p:cNvPr id="86" name="Rectangle 85">
            <a:hlinkClick r:id="" action="ppaction://customshow?id=1"/>
          </p:cNvPr>
          <p:cNvSpPr/>
          <p:nvPr/>
        </p:nvSpPr>
        <p:spPr>
          <a:xfrm>
            <a:off x="3097769" y="1981530"/>
            <a:ext cx="2937161" cy="1631216"/>
          </a:xfrm>
          <a:prstGeom prst="rect">
            <a:avLst/>
          </a:prstGeom>
        </p:spPr>
        <p:txBody>
          <a:bodyPr wrap="square">
            <a:spAutoFit/>
          </a:bodyPr>
          <a:lstStyle/>
          <a:p>
            <a:pPr algn="l"/>
            <a:r>
              <a:rPr lang="en-US" sz="2000" b="1" dirty="0" smtClean="0">
                <a:solidFill>
                  <a:schemeClr val="bg1"/>
                </a:solidFill>
              </a:rPr>
              <a:t>Results showed that there aren’t health problems were found to be related to working in shifts</a:t>
            </a:r>
            <a:endParaRPr lang="en-US" sz="2000" b="1" dirty="0">
              <a:solidFill>
                <a:schemeClr val="bg1"/>
              </a:solidFill>
            </a:endParaRPr>
          </a:p>
        </p:txBody>
      </p:sp>
      <p:sp>
        <p:nvSpPr>
          <p:cNvPr id="87" name="Rectangle 86"/>
          <p:cNvSpPr/>
          <p:nvPr/>
        </p:nvSpPr>
        <p:spPr>
          <a:xfrm>
            <a:off x="9072621" y="1628775"/>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H4</a:t>
            </a:r>
          </a:p>
        </p:txBody>
      </p:sp>
      <p:sp>
        <p:nvSpPr>
          <p:cNvPr id="88" name="Rectangle 87"/>
          <p:cNvSpPr/>
          <p:nvPr/>
        </p:nvSpPr>
        <p:spPr>
          <a:xfrm>
            <a:off x="2478723" y="5077692"/>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H5</a:t>
            </a:r>
          </a:p>
        </p:txBody>
      </p:sp>
      <p:sp>
        <p:nvSpPr>
          <p:cNvPr id="89" name="Rectangle 88"/>
          <p:cNvSpPr/>
          <p:nvPr/>
        </p:nvSpPr>
        <p:spPr>
          <a:xfrm>
            <a:off x="3060614" y="5101071"/>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latin typeface="Calibri"/>
                <a:ea typeface="Calibri" panose="020F0502020204030204" pitchFamily="34" charset="0"/>
                <a:cs typeface="Calibri"/>
                <a:sym typeface="Calibri"/>
              </a:rPr>
              <a:t>H6</a:t>
            </a:r>
          </a:p>
        </p:txBody>
      </p:sp>
      <p:sp>
        <p:nvSpPr>
          <p:cNvPr id="90" name="Rectangle 89"/>
          <p:cNvSpPr/>
          <p:nvPr/>
        </p:nvSpPr>
        <p:spPr>
          <a:xfrm>
            <a:off x="9067426" y="5067301"/>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latin typeface="Calibri"/>
                <a:ea typeface="Calibri" panose="020F0502020204030204" pitchFamily="34" charset="0"/>
                <a:cs typeface="Calibri"/>
                <a:sym typeface="Calibri"/>
              </a:rPr>
              <a:t>H8</a:t>
            </a:r>
          </a:p>
        </p:txBody>
      </p:sp>
      <p:sp>
        <p:nvSpPr>
          <p:cNvPr id="91" name="Rectangle 90"/>
          <p:cNvSpPr/>
          <p:nvPr/>
        </p:nvSpPr>
        <p:spPr>
          <a:xfrm>
            <a:off x="8417994" y="1617519"/>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latin typeface="Calibri"/>
                <a:ea typeface="Calibri" panose="020F0502020204030204" pitchFamily="34" charset="0"/>
                <a:cs typeface="Calibri"/>
                <a:sym typeface="Calibri"/>
              </a:rPr>
              <a:t>H3</a:t>
            </a:r>
          </a:p>
        </p:txBody>
      </p:sp>
      <p:sp>
        <p:nvSpPr>
          <p:cNvPr id="92" name="Rectangle 91"/>
          <p:cNvSpPr/>
          <p:nvPr/>
        </p:nvSpPr>
        <p:spPr>
          <a:xfrm>
            <a:off x="8456094" y="5081156"/>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H7</a:t>
            </a:r>
          </a:p>
        </p:txBody>
      </p:sp>
      <p:sp>
        <p:nvSpPr>
          <p:cNvPr id="93" name="Rectangle 92"/>
          <p:cNvSpPr/>
          <p:nvPr/>
        </p:nvSpPr>
        <p:spPr>
          <a:xfrm>
            <a:off x="6094969" y="2064080"/>
            <a:ext cx="2937161" cy="1015663"/>
          </a:xfrm>
          <a:prstGeom prst="rect">
            <a:avLst/>
          </a:prstGeom>
        </p:spPr>
        <p:txBody>
          <a:bodyPr wrap="square">
            <a:spAutoFit/>
          </a:bodyPr>
          <a:lstStyle/>
          <a:p>
            <a:pPr algn="l" rtl="0"/>
            <a:r>
              <a:rPr lang="en-US" sz="2000" b="1" dirty="0" smtClean="0">
                <a:ea typeface="Calibri" panose="020F0502020204030204" pitchFamily="34" charset="0"/>
                <a:cs typeface="Arial" panose="020B0604020202020204" pitchFamily="34" charset="0"/>
              </a:rPr>
              <a:t>Night shifts cause higher fatigue than other types of shifts</a:t>
            </a:r>
            <a:endParaRPr lang="en-US" sz="2000" b="1" dirty="0" smtClean="0">
              <a:ea typeface="Calibri" panose="020F0502020204030204" pitchFamily="34" charset="0"/>
            </a:endParaRPr>
          </a:p>
        </p:txBody>
      </p:sp>
      <p:sp>
        <p:nvSpPr>
          <p:cNvPr id="95" name="Rectangle 94"/>
          <p:cNvSpPr/>
          <p:nvPr/>
        </p:nvSpPr>
        <p:spPr>
          <a:xfrm>
            <a:off x="9045289" y="2064080"/>
            <a:ext cx="3003836" cy="1015663"/>
          </a:xfrm>
          <a:prstGeom prst="rect">
            <a:avLst/>
          </a:prstGeom>
        </p:spPr>
        <p:txBody>
          <a:bodyPr wrap="square">
            <a:spAutoFit/>
          </a:bodyPr>
          <a:lstStyle/>
          <a:p>
            <a:pPr algn="l" rtl="0"/>
            <a:r>
              <a:rPr lang="en-US" sz="2000" b="1" dirty="0" smtClean="0">
                <a:solidFill>
                  <a:schemeClr val="bg1"/>
                </a:solidFill>
                <a:ea typeface="Calibri" panose="020F0502020204030204" pitchFamily="34" charset="0"/>
              </a:rPr>
              <a:t>Police officers suffer from depression, stress, anxiety and work-family conflict</a:t>
            </a:r>
          </a:p>
        </p:txBody>
      </p:sp>
      <p:sp>
        <p:nvSpPr>
          <p:cNvPr id="98" name="Rectangle 97"/>
          <p:cNvSpPr/>
          <p:nvPr/>
        </p:nvSpPr>
        <p:spPr>
          <a:xfrm>
            <a:off x="142875" y="3686175"/>
            <a:ext cx="2943225" cy="1323439"/>
          </a:xfrm>
          <a:prstGeom prst="rect">
            <a:avLst/>
          </a:prstGeom>
        </p:spPr>
        <p:txBody>
          <a:bodyPr wrap="square">
            <a:spAutoFit/>
          </a:bodyPr>
          <a:lstStyle/>
          <a:p>
            <a:pPr algn="l"/>
            <a:r>
              <a:rPr lang="en-US" sz="2000" b="1" dirty="0" smtClean="0">
                <a:solidFill>
                  <a:schemeClr val="bg1"/>
                </a:solidFill>
              </a:rPr>
              <a:t>Results showed that police officers suffer from reduction in performance due to shiftwork</a:t>
            </a:r>
            <a:endParaRPr lang="en-US" sz="2000" b="1" dirty="0">
              <a:solidFill>
                <a:schemeClr val="bg1"/>
              </a:solidFill>
            </a:endParaRPr>
          </a:p>
        </p:txBody>
      </p:sp>
      <p:sp>
        <p:nvSpPr>
          <p:cNvPr id="99" name="Rectangle 98"/>
          <p:cNvSpPr/>
          <p:nvPr/>
        </p:nvSpPr>
        <p:spPr>
          <a:xfrm>
            <a:off x="165100" y="3692855"/>
            <a:ext cx="2937161" cy="1015663"/>
          </a:xfrm>
          <a:prstGeom prst="rect">
            <a:avLst/>
          </a:prstGeom>
        </p:spPr>
        <p:txBody>
          <a:bodyPr wrap="square">
            <a:spAutoFit/>
          </a:bodyPr>
          <a:lstStyle/>
          <a:p>
            <a:pPr algn="l" rtl="0"/>
            <a:r>
              <a:rPr lang="en-US" sz="2000" b="1" dirty="0" smtClean="0">
                <a:solidFill>
                  <a:schemeClr val="bg1"/>
                </a:solidFill>
              </a:rPr>
              <a:t>Police officers suffer from reduction in performance due to shiftwork</a:t>
            </a:r>
            <a:endParaRPr lang="en-US" sz="2000" b="1" dirty="0" smtClean="0">
              <a:solidFill>
                <a:schemeClr val="bg1"/>
              </a:solidFill>
              <a:ea typeface="Calibri" panose="020F0502020204030204" pitchFamily="34" charset="0"/>
            </a:endParaRPr>
          </a:p>
        </p:txBody>
      </p:sp>
      <p:sp>
        <p:nvSpPr>
          <p:cNvPr id="101" name="Rectangle 100"/>
          <p:cNvSpPr/>
          <p:nvPr/>
        </p:nvSpPr>
        <p:spPr>
          <a:xfrm>
            <a:off x="3110469" y="3664280"/>
            <a:ext cx="2937161" cy="1323439"/>
          </a:xfrm>
          <a:prstGeom prst="rect">
            <a:avLst/>
          </a:prstGeom>
        </p:spPr>
        <p:txBody>
          <a:bodyPr wrap="square">
            <a:spAutoFit/>
          </a:bodyPr>
          <a:lstStyle/>
          <a:p>
            <a:pPr algn="l" rtl="0"/>
            <a:r>
              <a:rPr lang="en-US" sz="2000" b="1" dirty="0" smtClean="0"/>
              <a:t>Police officers tend to quit from their jobs because of shiftwork effects</a:t>
            </a:r>
            <a:endParaRPr lang="en-US" sz="2000" b="1" dirty="0" smtClean="0">
              <a:ea typeface="Calibri" panose="020F0502020204030204" pitchFamily="34" charset="0"/>
            </a:endParaRPr>
          </a:p>
        </p:txBody>
      </p:sp>
      <p:sp>
        <p:nvSpPr>
          <p:cNvPr id="103" name="Rectangle 102"/>
          <p:cNvSpPr/>
          <p:nvPr/>
        </p:nvSpPr>
        <p:spPr>
          <a:xfrm>
            <a:off x="6115051" y="3646378"/>
            <a:ext cx="3028950" cy="1554272"/>
          </a:xfrm>
          <a:prstGeom prst="rect">
            <a:avLst/>
          </a:prstGeom>
        </p:spPr>
        <p:txBody>
          <a:bodyPr wrap="square">
            <a:spAutoFit/>
          </a:bodyPr>
          <a:lstStyle/>
          <a:p>
            <a:pPr algn="l" rtl="0"/>
            <a:r>
              <a:rPr lang="en-US" sz="1900" b="1" dirty="0" smtClean="0">
                <a:solidFill>
                  <a:schemeClr val="bg1"/>
                </a:solidFill>
              </a:rPr>
              <a:t>Police officers tend to consume high levels of caffeinated drinks and tend to smoke more to avoid sleepiness during their work</a:t>
            </a:r>
            <a:endParaRPr lang="en-US" sz="1900" b="1" dirty="0" smtClean="0">
              <a:solidFill>
                <a:schemeClr val="bg1"/>
              </a:solidFill>
              <a:ea typeface="Calibri" panose="020F0502020204030204" pitchFamily="34" charset="0"/>
            </a:endParaRPr>
          </a:p>
        </p:txBody>
      </p:sp>
      <p:sp>
        <p:nvSpPr>
          <p:cNvPr id="105" name="Rectangle 104"/>
          <p:cNvSpPr/>
          <p:nvPr/>
        </p:nvSpPr>
        <p:spPr>
          <a:xfrm>
            <a:off x="9077039" y="3629355"/>
            <a:ext cx="2937161" cy="1015663"/>
          </a:xfrm>
          <a:prstGeom prst="rect">
            <a:avLst/>
          </a:prstGeom>
        </p:spPr>
        <p:txBody>
          <a:bodyPr wrap="square">
            <a:spAutoFit/>
          </a:bodyPr>
          <a:lstStyle/>
          <a:p>
            <a:pPr algn="l" rtl="0"/>
            <a:r>
              <a:rPr lang="en-US" sz="2000" b="1" dirty="0" smtClean="0"/>
              <a:t>Factors of work environment can reduce some effect of shiftwork</a:t>
            </a:r>
            <a:endParaRPr lang="en-US" sz="2000" b="1" dirty="0" smtClean="0">
              <a:ea typeface="Calibri" panose="020F050202020403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99"/>
                                        </p:tgtEl>
                                      </p:cBhvr>
                                    </p:animEffect>
                                    <p:set>
                                      <p:cBhvr>
                                        <p:cTn id="7" dur="1" fill="hold">
                                          <p:stCondLst>
                                            <p:cond delay="499"/>
                                          </p:stCondLst>
                                        </p:cTn>
                                        <p:tgtEl>
                                          <p:spTgt spid="99"/>
                                        </p:tgtEl>
                                        <p:attrNameLst>
                                          <p:attrName>style.visibility</p:attrName>
                                        </p:attrNameLst>
                                      </p:cBhvr>
                                      <p:to>
                                        <p:strVal val="hidden"/>
                                      </p:to>
                                    </p:se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p:bldP spid="9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p:nvPr/>
        </p:nvSpPr>
        <p:spPr>
          <a:xfrm flipV="1">
            <a:off x="426730" y="2112943"/>
            <a:ext cx="3638833" cy="123817"/>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6" name="Rectangle 3"/>
          <p:cNvSpPr/>
          <p:nvPr/>
        </p:nvSpPr>
        <p:spPr>
          <a:xfrm flipV="1">
            <a:off x="4815850" y="2112938"/>
            <a:ext cx="6916605" cy="123824"/>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2" name="مستطيل 1"/>
          <p:cNvSpPr/>
          <p:nvPr/>
        </p:nvSpPr>
        <p:spPr>
          <a:xfrm>
            <a:off x="0" y="0"/>
            <a:ext cx="12192000" cy="1077218"/>
          </a:xfrm>
          <a:prstGeom prst="rect">
            <a:avLst/>
          </a:prstGeom>
        </p:spPr>
        <p:txBody>
          <a:bodyPr wrap="square">
            <a:spAutoFit/>
          </a:bodyPr>
          <a:lstStyle/>
          <a:p>
            <a:pPr algn="l" rtl="0"/>
            <a:r>
              <a:rPr lang="en-US" sz="3200" b="1" dirty="0">
                <a:solidFill>
                  <a:schemeClr val="bg1"/>
                </a:solidFill>
                <a:ea typeface="Calibri" panose="020F0502020204030204" pitchFamily="34" charset="0"/>
              </a:rPr>
              <a:t>H5: Police officers suffer from reduction in performance due to shiftwork</a:t>
            </a:r>
            <a:endParaRPr lang="ar-JO" sz="3200" b="1" dirty="0">
              <a:solidFill>
                <a:schemeClr val="bg1"/>
              </a:solidFill>
              <a:ea typeface="Calibri" panose="020F0502020204030204" pitchFamily="34" charset="0"/>
            </a:endParaRPr>
          </a:p>
        </p:txBody>
      </p:sp>
      <p:sp>
        <p:nvSpPr>
          <p:cNvPr id="5" name="Rectangle 2"/>
          <p:cNvSpPr/>
          <p:nvPr/>
        </p:nvSpPr>
        <p:spPr>
          <a:xfrm flipV="1">
            <a:off x="3784209" y="2112938"/>
            <a:ext cx="4459459" cy="123822"/>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8" name="مستطيل 7"/>
          <p:cNvSpPr/>
          <p:nvPr/>
        </p:nvSpPr>
        <p:spPr>
          <a:xfrm>
            <a:off x="0" y="1145267"/>
            <a:ext cx="2974469" cy="584775"/>
          </a:xfrm>
          <a:prstGeom prst="rect">
            <a:avLst/>
          </a:prstGeom>
        </p:spPr>
        <p:txBody>
          <a:bodyPr wrap="none">
            <a:spAutoFit/>
          </a:bodyPr>
          <a:lstStyle/>
          <a:p>
            <a:pPr algn="l" rtl="0"/>
            <a:r>
              <a:rPr lang="en-US" sz="3200" b="1" dirty="0">
                <a:ea typeface="Calibri" panose="020F0502020204030204" pitchFamily="34" charset="0"/>
              </a:rPr>
              <a:t>Sub hypotheses:</a:t>
            </a:r>
            <a:endParaRPr lang="ar-JO" sz="3200" dirty="0"/>
          </a:p>
        </p:txBody>
      </p:sp>
      <p:sp>
        <p:nvSpPr>
          <p:cNvPr id="9" name="TextBox 6"/>
          <p:cNvSpPr txBox="1"/>
          <p:nvPr/>
        </p:nvSpPr>
        <p:spPr>
          <a:xfrm>
            <a:off x="426730" y="2360129"/>
            <a:ext cx="3512224" cy="1817289"/>
          </a:xfrm>
          <a:prstGeom prst="rect">
            <a:avLst/>
          </a:prstGeom>
          <a:noFill/>
        </p:spPr>
        <p:txBody>
          <a:bodyPr wrap="square" lIns="0" tIns="0" rIns="121893" bIns="0" rtlCol="0">
            <a:noAutofit/>
          </a:bodyPr>
          <a:lstStyle/>
          <a:p>
            <a:pPr algn="l" rtl="0"/>
            <a:r>
              <a:rPr lang="en-US" sz="2800" b="1" dirty="0" smtClean="0">
                <a:solidFill>
                  <a:schemeClr val="accent6">
                    <a:lumMod val="75000"/>
                  </a:schemeClr>
                </a:solidFill>
              </a:rPr>
              <a:t>1- Difficulty concentrating in work</a:t>
            </a:r>
            <a:endParaRPr lang="en-US" sz="2800" b="1" dirty="0">
              <a:solidFill>
                <a:schemeClr val="accent6">
                  <a:lumMod val="75000"/>
                </a:schemeClr>
              </a:solidFill>
            </a:endParaRPr>
          </a:p>
          <a:p>
            <a:pPr algn="l" rtl="0"/>
            <a:endParaRPr lang="en-US" sz="2500" dirty="0" smtClean="0">
              <a:solidFill>
                <a:schemeClr val="tx1">
                  <a:lumMod val="75000"/>
                </a:schemeClr>
              </a:solidFill>
              <a:cs typeface="Helvetica Neue"/>
            </a:endParaRPr>
          </a:p>
          <a:p>
            <a:pPr algn="l" rtl="0">
              <a:defRPr/>
            </a:pPr>
            <a:endParaRPr lang="en-US" sz="2000" b="1" dirty="0" smtClean="0">
              <a:solidFill>
                <a:schemeClr val="accent6">
                  <a:lumMod val="75000"/>
                </a:schemeClr>
              </a:solidFill>
            </a:endParaRPr>
          </a:p>
          <a:p>
            <a:pPr algn="l" rtl="0">
              <a:defRPr/>
            </a:pPr>
            <a:r>
              <a:rPr lang="en-US" sz="2000" b="1" dirty="0" smtClean="0">
                <a:solidFill>
                  <a:schemeClr val="accent6">
                    <a:lumMod val="75000"/>
                  </a:schemeClr>
                </a:solidFill>
              </a:rPr>
              <a:t>Agreed </a:t>
            </a:r>
            <a:r>
              <a:rPr lang="en-US" sz="2000" b="1" dirty="0">
                <a:solidFill>
                  <a:schemeClr val="accent6">
                    <a:lumMod val="75000"/>
                  </a:schemeClr>
                </a:solidFill>
              </a:rPr>
              <a:t>by 46.79% </a:t>
            </a:r>
          </a:p>
        </p:txBody>
      </p:sp>
      <p:sp>
        <p:nvSpPr>
          <p:cNvPr id="11" name="TextBox 7"/>
          <p:cNvSpPr txBox="1"/>
          <p:nvPr/>
        </p:nvSpPr>
        <p:spPr>
          <a:xfrm>
            <a:off x="3938954" y="2367707"/>
            <a:ext cx="4304714" cy="1817289"/>
          </a:xfrm>
          <a:prstGeom prst="rect">
            <a:avLst/>
          </a:prstGeom>
          <a:noFill/>
        </p:spPr>
        <p:txBody>
          <a:bodyPr wrap="square" lIns="0" tIns="0" rIns="121893" bIns="0" rtlCol="0">
            <a:noAutofit/>
          </a:bodyPr>
          <a:lstStyle/>
          <a:p>
            <a:pPr algn="l" rtl="0"/>
            <a:r>
              <a:rPr lang="en-US" sz="2800" b="1" dirty="0" smtClean="0">
                <a:solidFill>
                  <a:schemeClr val="accent5">
                    <a:lumMod val="75000"/>
                  </a:schemeClr>
                </a:solidFill>
              </a:rPr>
              <a:t>2- Fail in making the most </a:t>
            </a:r>
            <a:r>
              <a:rPr lang="en-US" sz="2800" b="1" dirty="0">
                <a:solidFill>
                  <a:schemeClr val="accent5">
                    <a:lumMod val="75000"/>
                  </a:schemeClr>
                </a:solidFill>
              </a:rPr>
              <a:t>appropriate </a:t>
            </a:r>
            <a:r>
              <a:rPr lang="en-US" sz="2800" b="1" dirty="0" smtClean="0">
                <a:solidFill>
                  <a:schemeClr val="accent5">
                    <a:lumMod val="75000"/>
                  </a:schemeClr>
                </a:solidFill>
              </a:rPr>
              <a:t>decision</a:t>
            </a:r>
            <a:endParaRPr lang="en-US" sz="2800" b="1" dirty="0">
              <a:solidFill>
                <a:schemeClr val="accent5">
                  <a:lumMod val="75000"/>
                </a:schemeClr>
              </a:solidFill>
            </a:endParaRPr>
          </a:p>
          <a:p>
            <a:pPr algn="l" rtl="0"/>
            <a:endParaRPr lang="en-US" sz="2800" b="1" dirty="0">
              <a:solidFill>
                <a:schemeClr val="accent5">
                  <a:lumMod val="75000"/>
                </a:schemeClr>
              </a:solidFill>
              <a:cs typeface="Helvetica Neue"/>
            </a:endParaRPr>
          </a:p>
          <a:p>
            <a:pPr algn="l" rtl="0"/>
            <a:endParaRPr lang="ar-JO" sz="1600" dirty="0">
              <a:solidFill>
                <a:schemeClr val="tx1">
                  <a:lumMod val="75000"/>
                </a:schemeClr>
              </a:solidFill>
            </a:endParaRPr>
          </a:p>
          <a:p>
            <a:pPr algn="l" rtl="0"/>
            <a:r>
              <a:rPr lang="en-US" sz="2000" b="1" dirty="0" smtClean="0">
                <a:solidFill>
                  <a:schemeClr val="accent5">
                    <a:lumMod val="75000"/>
                  </a:schemeClr>
                </a:solidFill>
              </a:rPr>
              <a:t>Agreed by 40.37%</a:t>
            </a:r>
            <a:endParaRPr lang="en-US" sz="2000" b="1" dirty="0">
              <a:solidFill>
                <a:schemeClr val="accent5">
                  <a:lumMod val="75000"/>
                </a:schemeClr>
              </a:solidFill>
            </a:endParaRPr>
          </a:p>
        </p:txBody>
      </p:sp>
      <p:sp>
        <p:nvSpPr>
          <p:cNvPr id="12" name="TextBox 8"/>
          <p:cNvSpPr txBox="1"/>
          <p:nvPr/>
        </p:nvSpPr>
        <p:spPr>
          <a:xfrm>
            <a:off x="8328442" y="2367707"/>
            <a:ext cx="3693229" cy="2270957"/>
          </a:xfrm>
          <a:prstGeom prst="rect">
            <a:avLst/>
          </a:prstGeom>
          <a:noFill/>
        </p:spPr>
        <p:txBody>
          <a:bodyPr wrap="square" lIns="0" tIns="0" rIns="121893" bIns="0" rtlCol="0">
            <a:noAutofit/>
          </a:bodyPr>
          <a:lstStyle/>
          <a:p>
            <a:pPr algn="l" rtl="0"/>
            <a:r>
              <a:rPr lang="en-US" sz="2800" b="1" dirty="0" smtClean="0">
                <a:solidFill>
                  <a:schemeClr val="accent4">
                    <a:lumMod val="75000"/>
                  </a:schemeClr>
                </a:solidFill>
                <a:cs typeface="Helvetica Neue"/>
              </a:rPr>
              <a:t>3-Performance </a:t>
            </a:r>
            <a:r>
              <a:rPr lang="en-US" sz="2800" b="1" dirty="0">
                <a:solidFill>
                  <a:schemeClr val="accent4">
                    <a:lumMod val="75000"/>
                  </a:schemeClr>
                </a:solidFill>
                <a:cs typeface="Helvetica Neue"/>
              </a:rPr>
              <a:t>declines due to sleepiness and </a:t>
            </a:r>
            <a:r>
              <a:rPr lang="en-US" sz="2800" b="1" dirty="0" smtClean="0">
                <a:solidFill>
                  <a:schemeClr val="accent4">
                    <a:lumMod val="75000"/>
                  </a:schemeClr>
                </a:solidFill>
                <a:cs typeface="Helvetica Neue"/>
              </a:rPr>
              <a:t>fatigue</a:t>
            </a:r>
            <a:br>
              <a:rPr lang="en-US" sz="2800" b="1" dirty="0" smtClean="0">
                <a:solidFill>
                  <a:schemeClr val="accent4">
                    <a:lumMod val="75000"/>
                  </a:schemeClr>
                </a:solidFill>
                <a:cs typeface="Helvetica Neue"/>
              </a:rPr>
            </a:br>
            <a:r>
              <a:rPr lang="en-US" sz="2800" b="1" dirty="0" smtClean="0">
                <a:solidFill>
                  <a:schemeClr val="accent4">
                    <a:lumMod val="75000"/>
                  </a:schemeClr>
                </a:solidFill>
                <a:cs typeface="Helvetica Neue"/>
              </a:rPr>
              <a:t/>
            </a:r>
            <a:br>
              <a:rPr lang="en-US" sz="2800" b="1" dirty="0" smtClean="0">
                <a:solidFill>
                  <a:schemeClr val="accent4">
                    <a:lumMod val="75000"/>
                  </a:schemeClr>
                </a:solidFill>
                <a:cs typeface="Helvetica Neue"/>
              </a:rPr>
            </a:br>
            <a:endParaRPr lang="en-US" sz="2800" b="1" dirty="0">
              <a:solidFill>
                <a:schemeClr val="accent4">
                  <a:lumMod val="75000"/>
                </a:schemeClr>
              </a:solidFill>
              <a:cs typeface="Helvetica Neue"/>
            </a:endParaRPr>
          </a:p>
          <a:p>
            <a:pPr algn="l" rtl="0"/>
            <a:endParaRPr lang="en-US" sz="2000" b="1" dirty="0"/>
          </a:p>
        </p:txBody>
      </p:sp>
      <p:sp>
        <p:nvSpPr>
          <p:cNvPr id="13" name="مستطيل 12"/>
          <p:cNvSpPr/>
          <p:nvPr/>
        </p:nvSpPr>
        <p:spPr>
          <a:xfrm>
            <a:off x="8302287" y="3808343"/>
            <a:ext cx="2097626" cy="400110"/>
          </a:xfrm>
          <a:prstGeom prst="rect">
            <a:avLst/>
          </a:prstGeom>
        </p:spPr>
        <p:txBody>
          <a:bodyPr wrap="none">
            <a:spAutoFit/>
          </a:bodyPr>
          <a:lstStyle/>
          <a:p>
            <a:pPr algn="l" rtl="0"/>
            <a:r>
              <a:rPr lang="en-US" sz="2000" b="1" dirty="0">
                <a:solidFill>
                  <a:schemeClr val="accent4">
                    <a:lumMod val="75000"/>
                  </a:schemeClr>
                </a:solidFill>
              </a:rPr>
              <a:t>Agreed by 64.81%</a:t>
            </a:r>
          </a:p>
        </p:txBody>
      </p:sp>
    </p:spTree>
    <p:extLst>
      <p:ext uri="{BB962C8B-B14F-4D97-AF65-F5344CB8AC3E}">
        <p14:creationId xmlns:p14="http://schemas.microsoft.com/office/powerpoint/2010/main" val="34737875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5"/>
          <p:cNvSpPr txBox="1">
            <a:spLocks/>
          </p:cNvSpPr>
          <p:nvPr/>
        </p:nvSpPr>
        <p:spPr>
          <a:xfrm rot="16200000">
            <a:off x="376139" y="5663132"/>
            <a:ext cx="4583652" cy="994172"/>
          </a:xfrm>
          <a:prstGeom prst="rect">
            <a:avLst/>
          </a:prstGeom>
        </p:spPr>
        <p:txBody>
          <a:bodyPr anchor="ctr">
            <a:normAutofit/>
          </a:bodyPr>
          <a:lstStyle>
            <a:lvl1pPr algn="r" defTabSz="914354" rtl="0" eaLnBrk="1" latinLnBrk="0" hangingPunct="1">
              <a:spcBef>
                <a:spcPct val="0"/>
              </a:spcBef>
              <a:buNone/>
              <a:defRPr sz="3200" b="1" kern="1200" cap="small" normalizeH="0" baseline="0">
                <a:solidFill>
                  <a:schemeClr val="accent1"/>
                </a:solidFill>
                <a:latin typeface="Open Sans" panose="020B0606030504020204" pitchFamily="34" charset="0"/>
                <a:ea typeface="Open Sans" panose="020B0606030504020204" pitchFamily="34" charset="0"/>
                <a:cs typeface="Open Sans" panose="020B0606030504020204" pitchFamily="34" charset="0"/>
              </a:defRPr>
            </a:lvl1pPr>
          </a:lstStyle>
          <a:p>
            <a:pPr algn="ctr"/>
            <a:endParaRPr lang="en-US" sz="4050" dirty="0">
              <a:solidFill>
                <a:schemeClr val="tx2"/>
              </a:solidFill>
            </a:endParaRPr>
          </a:p>
        </p:txBody>
      </p:sp>
      <p:grpSp>
        <p:nvGrpSpPr>
          <p:cNvPr id="2" name="Group 45"/>
          <p:cNvGrpSpPr/>
          <p:nvPr/>
        </p:nvGrpSpPr>
        <p:grpSpPr>
          <a:xfrm>
            <a:off x="2011306" y="1416111"/>
            <a:ext cx="2246396" cy="1292662"/>
            <a:chOff x="4655840" y="219323"/>
            <a:chExt cx="2995195" cy="1723550"/>
          </a:xfrm>
        </p:grpSpPr>
        <p:sp>
          <p:nvSpPr>
            <p:cNvPr id="48" name="TextBox 47"/>
            <p:cNvSpPr txBox="1"/>
            <p:nvPr/>
          </p:nvSpPr>
          <p:spPr>
            <a:xfrm>
              <a:off x="4777583" y="219323"/>
              <a:ext cx="1915567" cy="697627"/>
            </a:xfrm>
            <a:prstGeom prst="rect">
              <a:avLst/>
            </a:prstGeom>
            <a:noFill/>
          </p:spPr>
          <p:txBody>
            <a:bodyPr wrap="none" rtlCol="0">
              <a:spAutoFit/>
            </a:bodyPr>
            <a:lstStyle/>
            <a:p>
              <a:r>
                <a:rPr lang="en-US" sz="1400" b="1" cap="all" dirty="0" smtClean="0">
                  <a:solidFill>
                    <a:schemeClr val="accent6"/>
                  </a:solidFill>
                </a:rPr>
                <a:t>1 </a:t>
              </a:r>
              <a:r>
                <a:rPr lang="en-US" sz="1400" b="1" cap="all" dirty="0">
                  <a:solidFill>
                    <a:schemeClr val="accent6"/>
                  </a:solidFill>
                </a:rPr>
                <a:t>-Type of shift</a:t>
              </a:r>
            </a:p>
            <a:p>
              <a:endParaRPr lang="en-US" sz="1400" b="1" cap="all" dirty="0">
                <a:solidFill>
                  <a:schemeClr val="accent6"/>
                </a:solidFill>
              </a:endParaRPr>
            </a:p>
          </p:txBody>
        </p:sp>
        <p:sp>
          <p:nvSpPr>
            <p:cNvPr id="49" name="TextBox 48"/>
            <p:cNvSpPr txBox="1"/>
            <p:nvPr/>
          </p:nvSpPr>
          <p:spPr>
            <a:xfrm>
              <a:off x="4655840" y="588655"/>
              <a:ext cx="2995195" cy="1354218"/>
            </a:xfrm>
            <a:prstGeom prst="rect">
              <a:avLst/>
            </a:prstGeom>
            <a:noFill/>
          </p:spPr>
          <p:txBody>
            <a:bodyPr wrap="square" rtlCol="0">
              <a:spAutoFit/>
            </a:bodyPr>
            <a:lstStyle/>
            <a:p>
              <a:pPr algn="l"/>
              <a:r>
                <a:rPr lang="en-US" sz="1200" b="1" u="sng" dirty="0">
                  <a:solidFill>
                    <a:schemeClr val="dk1"/>
                  </a:solidFill>
                </a:rPr>
                <a:t>Evening shift workers </a:t>
              </a:r>
              <a:r>
                <a:rPr lang="en-US" sz="1200" b="1" dirty="0" smtClean="0">
                  <a:solidFill>
                    <a:schemeClr val="dk1"/>
                  </a:solidFill>
                </a:rPr>
                <a:t>suffering </a:t>
              </a:r>
              <a:r>
                <a:rPr lang="en-US" sz="1200" b="1" dirty="0">
                  <a:solidFill>
                    <a:schemeClr val="dk1"/>
                  </a:solidFill>
                </a:rPr>
                <a:t>from performance problems </a:t>
              </a:r>
              <a:r>
                <a:rPr lang="en-US" sz="1200" b="1" dirty="0" smtClean="0">
                  <a:solidFill>
                    <a:schemeClr val="dk1"/>
                  </a:solidFill>
                </a:rPr>
                <a:t>more </a:t>
              </a:r>
              <a:r>
                <a:rPr lang="en-US" sz="1200" b="1" dirty="0">
                  <a:solidFill>
                    <a:schemeClr val="dk1"/>
                  </a:solidFill>
                </a:rPr>
                <a:t>than rotating shift workers.</a:t>
              </a:r>
            </a:p>
            <a:p>
              <a:pPr algn="just"/>
              <a:endParaRPr lang="en-US" sz="1200" b="1" dirty="0"/>
            </a:p>
          </p:txBody>
        </p:sp>
      </p:grpSp>
      <p:grpSp>
        <p:nvGrpSpPr>
          <p:cNvPr id="3" name="Group 50"/>
          <p:cNvGrpSpPr/>
          <p:nvPr/>
        </p:nvGrpSpPr>
        <p:grpSpPr>
          <a:xfrm>
            <a:off x="2488433" y="2766662"/>
            <a:ext cx="2300402" cy="1107996"/>
            <a:chOff x="4655840" y="219323"/>
            <a:chExt cx="3067203" cy="1477328"/>
          </a:xfrm>
        </p:grpSpPr>
        <p:sp>
          <p:nvSpPr>
            <p:cNvPr id="52" name="TextBox 51"/>
            <p:cNvSpPr txBox="1"/>
            <p:nvPr/>
          </p:nvSpPr>
          <p:spPr>
            <a:xfrm>
              <a:off x="4762708" y="219323"/>
              <a:ext cx="1998582" cy="410369"/>
            </a:xfrm>
            <a:prstGeom prst="rect">
              <a:avLst/>
            </a:prstGeom>
            <a:noFill/>
          </p:spPr>
          <p:txBody>
            <a:bodyPr wrap="none" rtlCol="0">
              <a:spAutoFit/>
            </a:bodyPr>
            <a:lstStyle/>
            <a:p>
              <a:pPr algn="l" rtl="0">
                <a:defRPr/>
              </a:pPr>
              <a:r>
                <a:rPr lang="en-US" sz="1400" b="1" cap="all" dirty="0" smtClean="0">
                  <a:solidFill>
                    <a:schemeClr val="accent2">
                      <a:lumMod val="75000"/>
                    </a:schemeClr>
                  </a:solidFill>
                </a:rPr>
                <a:t>3 </a:t>
              </a:r>
              <a:r>
                <a:rPr lang="en-US" sz="1400" b="1" cap="all" dirty="0">
                  <a:solidFill>
                    <a:schemeClr val="accent2">
                      <a:lumMod val="75000"/>
                    </a:schemeClr>
                  </a:solidFill>
                </a:rPr>
                <a:t>- Salary value</a:t>
              </a:r>
            </a:p>
          </p:txBody>
        </p:sp>
        <p:sp>
          <p:nvSpPr>
            <p:cNvPr id="53" name="TextBox 52"/>
            <p:cNvSpPr txBox="1"/>
            <p:nvPr/>
          </p:nvSpPr>
          <p:spPr>
            <a:xfrm>
              <a:off x="4655840" y="588655"/>
              <a:ext cx="3067203" cy="1107996"/>
            </a:xfrm>
            <a:prstGeom prst="rect">
              <a:avLst/>
            </a:prstGeom>
            <a:noFill/>
          </p:spPr>
          <p:txBody>
            <a:bodyPr wrap="square" rtlCol="0">
              <a:spAutoFit/>
            </a:bodyPr>
            <a:lstStyle/>
            <a:p>
              <a:pPr algn="l"/>
              <a:r>
                <a:rPr lang="en-US" sz="1200" b="1" dirty="0" smtClean="0">
                  <a:solidFill>
                    <a:schemeClr val="dk1"/>
                  </a:solidFill>
                </a:rPr>
                <a:t>Officers </a:t>
              </a:r>
              <a:r>
                <a:rPr lang="en-US" sz="1200" b="1" dirty="0">
                  <a:solidFill>
                    <a:schemeClr val="dk1"/>
                  </a:solidFill>
                </a:rPr>
                <a:t>who get salary </a:t>
              </a:r>
              <a:r>
                <a:rPr lang="en-US" sz="1200" b="1" u="sng" dirty="0">
                  <a:solidFill>
                    <a:schemeClr val="dk1"/>
                  </a:solidFill>
                </a:rPr>
                <a:t>less than 2000 NIS</a:t>
              </a:r>
              <a:r>
                <a:rPr lang="en-US" sz="1200" b="1" dirty="0">
                  <a:solidFill>
                    <a:schemeClr val="dk1"/>
                  </a:solidFill>
                </a:rPr>
                <a:t> </a:t>
              </a:r>
              <a:r>
                <a:rPr lang="en-US" sz="1200" b="1" dirty="0" smtClean="0">
                  <a:solidFill>
                    <a:schemeClr val="dk1"/>
                  </a:solidFill>
                </a:rPr>
                <a:t>suffering </a:t>
              </a:r>
              <a:r>
                <a:rPr lang="en-US" sz="1200" b="1" dirty="0">
                  <a:solidFill>
                    <a:schemeClr val="dk1"/>
                  </a:solidFill>
                </a:rPr>
                <a:t>from performance problems more than</a:t>
              </a:r>
              <a:endParaRPr lang="en-US" sz="1200" b="1" dirty="0">
                <a:solidFill>
                  <a:schemeClr val="dk1"/>
                </a:solidFill>
                <a:latin typeface="Times New Roman" panose="02020603050405020304" pitchFamily="18" charset="0"/>
                <a:ea typeface="Times New Roman" panose="02020603050405020304" pitchFamily="18" charset="0"/>
              </a:endParaRPr>
            </a:p>
          </p:txBody>
        </p:sp>
      </p:grpSp>
      <p:grpSp>
        <p:nvGrpSpPr>
          <p:cNvPr id="4" name="Group 53"/>
          <p:cNvGrpSpPr/>
          <p:nvPr/>
        </p:nvGrpSpPr>
        <p:grpSpPr>
          <a:xfrm>
            <a:off x="2407199" y="4258577"/>
            <a:ext cx="2300402" cy="1289221"/>
            <a:chOff x="4655840" y="223911"/>
            <a:chExt cx="3067203" cy="1718961"/>
          </a:xfrm>
        </p:grpSpPr>
        <p:sp>
          <p:nvSpPr>
            <p:cNvPr id="55" name="TextBox 54"/>
            <p:cNvSpPr txBox="1"/>
            <p:nvPr/>
          </p:nvSpPr>
          <p:spPr>
            <a:xfrm>
              <a:off x="4891506" y="223911"/>
              <a:ext cx="2294304" cy="410369"/>
            </a:xfrm>
            <a:prstGeom prst="rect">
              <a:avLst/>
            </a:prstGeom>
            <a:noFill/>
          </p:spPr>
          <p:txBody>
            <a:bodyPr wrap="none" rtlCol="0">
              <a:spAutoFit/>
            </a:bodyPr>
            <a:lstStyle/>
            <a:p>
              <a:r>
                <a:rPr lang="en-US" sz="1400" b="1" cap="all" dirty="0" smtClean="0">
                  <a:solidFill>
                    <a:schemeClr val="accent4"/>
                  </a:solidFill>
                </a:rPr>
                <a:t>5 – Stomach Ulcer</a:t>
              </a:r>
              <a:endParaRPr lang="en-US" sz="1400" b="1" cap="all" dirty="0">
                <a:solidFill>
                  <a:schemeClr val="accent4"/>
                </a:solidFill>
              </a:endParaRPr>
            </a:p>
          </p:txBody>
        </p:sp>
        <p:sp>
          <p:nvSpPr>
            <p:cNvPr id="56" name="TextBox 55"/>
            <p:cNvSpPr txBox="1"/>
            <p:nvPr/>
          </p:nvSpPr>
          <p:spPr>
            <a:xfrm>
              <a:off x="4655840" y="588655"/>
              <a:ext cx="3067203" cy="1354217"/>
            </a:xfrm>
            <a:prstGeom prst="rect">
              <a:avLst/>
            </a:prstGeom>
            <a:noFill/>
          </p:spPr>
          <p:txBody>
            <a:bodyPr wrap="square" rtlCol="0">
              <a:spAutoFit/>
            </a:bodyPr>
            <a:lstStyle/>
            <a:p>
              <a:pPr algn="l"/>
              <a:r>
                <a:rPr lang="en-US" sz="1200" b="1" dirty="0" smtClean="0">
                  <a:solidFill>
                    <a:schemeClr val="dk1"/>
                  </a:solidFill>
                </a:rPr>
                <a:t>Officers </a:t>
              </a:r>
              <a:r>
                <a:rPr lang="en-US" sz="1200" b="1" dirty="0">
                  <a:solidFill>
                    <a:schemeClr val="dk1"/>
                  </a:solidFill>
                </a:rPr>
                <a:t>who have </a:t>
              </a:r>
              <a:r>
                <a:rPr lang="en-US" sz="1200" b="1" u="sng" dirty="0">
                  <a:solidFill>
                    <a:schemeClr val="dk1"/>
                  </a:solidFill>
                </a:rPr>
                <a:t>Stomach Ulcers weather before or after working in shifts </a:t>
              </a:r>
              <a:r>
                <a:rPr lang="en-US" sz="1200" b="1" dirty="0" smtClean="0">
                  <a:solidFill>
                    <a:schemeClr val="dk1"/>
                  </a:solidFill>
                </a:rPr>
                <a:t>suffering </a:t>
              </a:r>
              <a:r>
                <a:rPr lang="en-US" sz="1200" b="1" dirty="0">
                  <a:solidFill>
                    <a:schemeClr val="dk1"/>
                  </a:solidFill>
                </a:rPr>
                <a:t>from performance problems more other </a:t>
              </a:r>
              <a:endParaRPr lang="en-US" sz="1200" b="1" dirty="0"/>
            </a:p>
          </p:txBody>
        </p:sp>
      </p:grpSp>
      <p:grpSp>
        <p:nvGrpSpPr>
          <p:cNvPr id="5" name="Group 36"/>
          <p:cNvGrpSpPr/>
          <p:nvPr/>
        </p:nvGrpSpPr>
        <p:grpSpPr>
          <a:xfrm>
            <a:off x="7334457" y="1298836"/>
            <a:ext cx="3507114" cy="1095471"/>
            <a:chOff x="4773393" y="219323"/>
            <a:chExt cx="4676152" cy="1460628"/>
          </a:xfrm>
        </p:grpSpPr>
        <p:sp>
          <p:nvSpPr>
            <p:cNvPr id="38" name="TextBox 37"/>
            <p:cNvSpPr txBox="1"/>
            <p:nvPr/>
          </p:nvSpPr>
          <p:spPr>
            <a:xfrm>
              <a:off x="4773393" y="219323"/>
              <a:ext cx="4676152" cy="410369"/>
            </a:xfrm>
            <a:prstGeom prst="rect">
              <a:avLst/>
            </a:prstGeom>
            <a:noFill/>
          </p:spPr>
          <p:txBody>
            <a:bodyPr wrap="none" rtlCol="0">
              <a:spAutoFit/>
            </a:bodyPr>
            <a:lstStyle/>
            <a:p>
              <a:pPr algn="l" rtl="0">
                <a:defRPr/>
              </a:pPr>
              <a:r>
                <a:rPr lang="en-US" sz="1350" b="1" cap="all" dirty="0" smtClean="0">
                  <a:solidFill>
                    <a:schemeClr val="tx2"/>
                  </a:solidFill>
                </a:rPr>
                <a:t>   2 </a:t>
              </a:r>
              <a:r>
                <a:rPr lang="en-US" sz="1350" b="1" cap="all" dirty="0">
                  <a:solidFill>
                    <a:schemeClr val="tx2"/>
                  </a:solidFill>
                </a:rPr>
                <a:t>- </a:t>
              </a:r>
              <a:r>
                <a:rPr lang="en-US" sz="1400" b="1" cap="all" dirty="0">
                  <a:solidFill>
                    <a:schemeClr val="tx2"/>
                  </a:solidFill>
                </a:rPr>
                <a:t>Number of years working in shifts</a:t>
              </a:r>
              <a:endParaRPr lang="en-US" sz="1350" b="1" cap="all" dirty="0">
                <a:solidFill>
                  <a:schemeClr val="tx2"/>
                </a:solidFill>
              </a:endParaRPr>
            </a:p>
          </p:txBody>
        </p:sp>
        <p:sp>
          <p:nvSpPr>
            <p:cNvPr id="40" name="TextBox 39"/>
            <p:cNvSpPr txBox="1"/>
            <p:nvPr/>
          </p:nvSpPr>
          <p:spPr>
            <a:xfrm>
              <a:off x="4892136" y="571955"/>
              <a:ext cx="3656309" cy="1107996"/>
            </a:xfrm>
            <a:prstGeom prst="rect">
              <a:avLst/>
            </a:prstGeom>
            <a:noFill/>
          </p:spPr>
          <p:txBody>
            <a:bodyPr wrap="square" rtlCol="0">
              <a:spAutoFit/>
            </a:bodyPr>
            <a:lstStyle/>
            <a:p>
              <a:pPr algn="l">
                <a:defRPr/>
              </a:pPr>
              <a:r>
                <a:rPr lang="en-US" sz="1200" b="1" dirty="0" smtClean="0">
                  <a:solidFill>
                    <a:schemeClr val="dk1"/>
                  </a:solidFill>
                </a:rPr>
                <a:t>Officers </a:t>
              </a:r>
              <a:r>
                <a:rPr lang="en-US" sz="1200" b="1" dirty="0">
                  <a:solidFill>
                    <a:schemeClr val="dk1"/>
                  </a:solidFill>
                </a:rPr>
                <a:t>who have shiftwork experience </a:t>
              </a:r>
              <a:r>
                <a:rPr lang="en-US" sz="1200" b="1" u="sng" dirty="0">
                  <a:solidFill>
                    <a:schemeClr val="dk1"/>
                  </a:solidFill>
                </a:rPr>
                <a:t>5 years or less and between 5 </a:t>
              </a:r>
              <a:r>
                <a:rPr lang="en-US" sz="1200" b="1" u="sng" dirty="0" smtClean="0">
                  <a:solidFill>
                    <a:schemeClr val="dk1"/>
                  </a:solidFill>
                </a:rPr>
                <a:t>to10 </a:t>
              </a:r>
              <a:r>
                <a:rPr lang="en-US" sz="1200" b="1" dirty="0" smtClean="0">
                  <a:solidFill>
                    <a:schemeClr val="dk1"/>
                  </a:solidFill>
                </a:rPr>
                <a:t>suffering </a:t>
              </a:r>
              <a:r>
                <a:rPr lang="en-US" sz="1200" b="1" dirty="0">
                  <a:solidFill>
                    <a:schemeClr val="dk1"/>
                  </a:solidFill>
                </a:rPr>
                <a:t>from performance </a:t>
              </a:r>
              <a:r>
                <a:rPr lang="en-US" sz="1200" b="1" dirty="0" smtClean="0">
                  <a:solidFill>
                    <a:schemeClr val="dk1"/>
                  </a:solidFill>
                </a:rPr>
                <a:t>problems more than other.  </a:t>
              </a:r>
              <a:endParaRPr lang="en-US" sz="900" dirty="0">
                <a:solidFill>
                  <a:schemeClr val="dk1"/>
                </a:solidFill>
              </a:endParaRPr>
            </a:p>
          </p:txBody>
        </p:sp>
      </p:grpSp>
      <p:grpSp>
        <p:nvGrpSpPr>
          <p:cNvPr id="6" name="Group 44"/>
          <p:cNvGrpSpPr/>
          <p:nvPr/>
        </p:nvGrpSpPr>
        <p:grpSpPr>
          <a:xfrm>
            <a:off x="7629168" y="2684998"/>
            <a:ext cx="2300402" cy="1294222"/>
            <a:chOff x="4655840" y="217243"/>
            <a:chExt cx="3067203" cy="1725629"/>
          </a:xfrm>
        </p:grpSpPr>
        <p:sp>
          <p:nvSpPr>
            <p:cNvPr id="50" name="TextBox 49"/>
            <p:cNvSpPr txBox="1"/>
            <p:nvPr/>
          </p:nvSpPr>
          <p:spPr>
            <a:xfrm>
              <a:off x="4668575" y="217243"/>
              <a:ext cx="2092795" cy="687368"/>
            </a:xfrm>
            <a:prstGeom prst="rect">
              <a:avLst/>
            </a:prstGeom>
            <a:noFill/>
          </p:spPr>
          <p:txBody>
            <a:bodyPr wrap="none" rtlCol="0">
              <a:spAutoFit/>
            </a:bodyPr>
            <a:lstStyle/>
            <a:p>
              <a:r>
                <a:rPr lang="en-US" sz="1400" b="1" cap="all" dirty="0" smtClean="0">
                  <a:solidFill>
                    <a:schemeClr val="bg1">
                      <a:lumMod val="65000"/>
                    </a:schemeClr>
                  </a:solidFill>
                </a:rPr>
                <a:t>4 - </a:t>
              </a:r>
              <a:r>
                <a:rPr lang="en-US" sz="1400" b="1" cap="all" dirty="0">
                  <a:solidFill>
                    <a:schemeClr val="bg1">
                      <a:lumMod val="65000"/>
                    </a:schemeClr>
                  </a:solidFill>
                </a:rPr>
                <a:t>Hypertension</a:t>
              </a:r>
            </a:p>
            <a:p>
              <a:endParaRPr lang="en-US" sz="1350" b="1" cap="all" dirty="0"/>
            </a:p>
          </p:txBody>
        </p:sp>
        <p:sp>
          <p:nvSpPr>
            <p:cNvPr id="60" name="TextBox 59"/>
            <p:cNvSpPr txBox="1"/>
            <p:nvPr/>
          </p:nvSpPr>
          <p:spPr>
            <a:xfrm>
              <a:off x="4655840" y="588655"/>
              <a:ext cx="3067203" cy="1354217"/>
            </a:xfrm>
            <a:prstGeom prst="rect">
              <a:avLst/>
            </a:prstGeom>
            <a:noFill/>
          </p:spPr>
          <p:txBody>
            <a:bodyPr wrap="square" rtlCol="0">
              <a:spAutoFit/>
            </a:bodyPr>
            <a:lstStyle/>
            <a:p>
              <a:pPr algn="l"/>
              <a:r>
                <a:rPr lang="en-US" sz="1200" b="1" dirty="0" smtClean="0">
                  <a:solidFill>
                    <a:schemeClr val="dk1"/>
                  </a:solidFill>
                </a:rPr>
                <a:t>Officers </a:t>
              </a:r>
              <a:r>
                <a:rPr lang="en-US" sz="1200" b="1" dirty="0">
                  <a:solidFill>
                    <a:schemeClr val="dk1"/>
                  </a:solidFill>
                </a:rPr>
                <a:t>who have </a:t>
              </a:r>
              <a:r>
                <a:rPr lang="en-US" sz="1200" b="1" u="sng" dirty="0">
                  <a:solidFill>
                    <a:schemeClr val="dk1"/>
                  </a:solidFill>
                </a:rPr>
                <a:t>Hypertension</a:t>
              </a:r>
              <a:r>
                <a:rPr lang="en-US" sz="1200" b="1" dirty="0">
                  <a:solidFill>
                    <a:schemeClr val="dk1"/>
                  </a:solidFill>
                </a:rPr>
                <a:t> </a:t>
              </a:r>
              <a:r>
                <a:rPr lang="en-US" sz="1200" b="1" u="sng" dirty="0">
                  <a:solidFill>
                    <a:schemeClr val="dk1"/>
                  </a:solidFill>
                </a:rPr>
                <a:t>weather before or after working in shifts </a:t>
              </a:r>
              <a:r>
                <a:rPr lang="en-US" sz="1200" b="1" dirty="0" smtClean="0">
                  <a:solidFill>
                    <a:schemeClr val="dk1"/>
                  </a:solidFill>
                </a:rPr>
                <a:t>suffering </a:t>
              </a:r>
              <a:r>
                <a:rPr lang="en-US" sz="1200" b="1" dirty="0">
                  <a:solidFill>
                    <a:schemeClr val="dk1"/>
                  </a:solidFill>
                </a:rPr>
                <a:t>from performance problems </a:t>
              </a:r>
              <a:r>
                <a:rPr lang="en-US" sz="1200" b="1" dirty="0" smtClean="0">
                  <a:solidFill>
                    <a:schemeClr val="dk1"/>
                  </a:solidFill>
                </a:rPr>
                <a:t>more other </a:t>
              </a:r>
              <a:endParaRPr lang="en-US" sz="1200" b="1" dirty="0"/>
            </a:p>
          </p:txBody>
        </p:sp>
      </p:grpSp>
      <p:grpSp>
        <p:nvGrpSpPr>
          <p:cNvPr id="7" name="Group 60"/>
          <p:cNvGrpSpPr/>
          <p:nvPr/>
        </p:nvGrpSpPr>
        <p:grpSpPr>
          <a:xfrm>
            <a:off x="7743798" y="4260544"/>
            <a:ext cx="2343649" cy="1471920"/>
            <a:chOff x="4714983" y="222391"/>
            <a:chExt cx="3124866" cy="1962559"/>
          </a:xfrm>
        </p:grpSpPr>
        <p:sp>
          <p:nvSpPr>
            <p:cNvPr id="62" name="TextBox 61"/>
            <p:cNvSpPr txBox="1"/>
            <p:nvPr/>
          </p:nvSpPr>
          <p:spPr>
            <a:xfrm>
              <a:off x="4714983" y="222391"/>
              <a:ext cx="1507079" cy="410369"/>
            </a:xfrm>
            <a:prstGeom prst="rect">
              <a:avLst/>
            </a:prstGeom>
            <a:noFill/>
          </p:spPr>
          <p:txBody>
            <a:bodyPr wrap="none" rtlCol="0">
              <a:spAutoFit/>
            </a:bodyPr>
            <a:lstStyle/>
            <a:p>
              <a:r>
                <a:rPr lang="en-US" sz="1400" b="1" cap="all" dirty="0" smtClean="0">
                  <a:solidFill>
                    <a:schemeClr val="accent6">
                      <a:lumMod val="75000"/>
                    </a:schemeClr>
                  </a:solidFill>
                </a:rPr>
                <a:t>6 </a:t>
              </a:r>
              <a:r>
                <a:rPr lang="en-US" sz="1400" b="1" cap="all" dirty="0">
                  <a:solidFill>
                    <a:schemeClr val="accent6">
                      <a:lumMod val="75000"/>
                    </a:schemeClr>
                  </a:solidFill>
                </a:rPr>
                <a:t>- </a:t>
              </a:r>
              <a:r>
                <a:rPr lang="en-US" sz="1400" b="1" cap="all" dirty="0" smtClean="0">
                  <a:solidFill>
                    <a:schemeClr val="accent6">
                      <a:lumMod val="75000"/>
                    </a:schemeClr>
                  </a:solidFill>
                </a:rPr>
                <a:t>Diabetes</a:t>
              </a:r>
              <a:endParaRPr lang="en-US" sz="1400" b="1" cap="all" dirty="0">
                <a:solidFill>
                  <a:schemeClr val="accent6">
                    <a:lumMod val="75000"/>
                  </a:schemeClr>
                </a:solidFill>
              </a:endParaRPr>
            </a:p>
          </p:txBody>
        </p:sp>
        <p:sp>
          <p:nvSpPr>
            <p:cNvPr id="63" name="TextBox 62"/>
            <p:cNvSpPr txBox="1"/>
            <p:nvPr/>
          </p:nvSpPr>
          <p:spPr>
            <a:xfrm>
              <a:off x="4772646" y="584512"/>
              <a:ext cx="3067203" cy="1600438"/>
            </a:xfrm>
            <a:prstGeom prst="rect">
              <a:avLst/>
            </a:prstGeom>
            <a:noFill/>
          </p:spPr>
          <p:txBody>
            <a:bodyPr wrap="square" rtlCol="0">
              <a:spAutoFit/>
            </a:bodyPr>
            <a:lstStyle/>
            <a:p>
              <a:pPr algn="l"/>
              <a:r>
                <a:rPr lang="en-US" sz="1200" b="1" dirty="0" smtClean="0"/>
                <a:t>Officers </a:t>
              </a:r>
              <a:r>
                <a:rPr lang="en-US" sz="1200" b="1" dirty="0"/>
                <a:t>who have </a:t>
              </a:r>
              <a:r>
                <a:rPr lang="en-US" sz="1200" b="1" u="sng" dirty="0" smtClean="0"/>
                <a:t>Diabetes </a:t>
              </a:r>
              <a:r>
                <a:rPr lang="en-US" sz="1200" b="1" u="sng" dirty="0"/>
                <a:t>weather before or after working in shifts</a:t>
              </a:r>
              <a:r>
                <a:rPr lang="en-US" sz="1200" b="1" dirty="0"/>
                <a:t> </a:t>
              </a:r>
              <a:r>
                <a:rPr lang="en-US" sz="1200" b="1" dirty="0" smtClean="0"/>
                <a:t>suffering </a:t>
              </a:r>
              <a:r>
                <a:rPr lang="en-US" sz="1200" b="1" dirty="0"/>
                <a:t>from performance problems more than </a:t>
              </a:r>
              <a:r>
                <a:rPr lang="en-US" sz="1200" b="1" dirty="0" smtClean="0"/>
                <a:t>other</a:t>
              </a:r>
              <a:endParaRPr lang="en-US" sz="1200" b="1" dirty="0"/>
            </a:p>
            <a:p>
              <a:pPr algn="l"/>
              <a:endParaRPr lang="en-US" sz="1200" dirty="0"/>
            </a:p>
          </p:txBody>
        </p:sp>
      </p:grpSp>
      <p:sp>
        <p:nvSpPr>
          <p:cNvPr id="85" name="Freeform 28"/>
          <p:cNvSpPr/>
          <p:nvPr/>
        </p:nvSpPr>
        <p:spPr>
          <a:xfrm>
            <a:off x="687245" y="1319524"/>
            <a:ext cx="477812" cy="401256"/>
          </a:xfrm>
          <a:custGeom>
            <a:avLst/>
            <a:gdLst>
              <a:gd name="connsiteX0" fmla="*/ 0 w 637083"/>
              <a:gd name="connsiteY0" fmla="*/ 0 h 535008"/>
              <a:gd name="connsiteX1" fmla="*/ 232616 w 637083"/>
              <a:gd name="connsiteY1" fmla="*/ 0 h 535008"/>
              <a:gd name="connsiteX2" fmla="*/ 260711 w 637083"/>
              <a:gd name="connsiteY2" fmla="*/ 26787 h 535008"/>
              <a:gd name="connsiteX3" fmla="*/ 572096 w 637083"/>
              <a:gd name="connsiteY3" fmla="*/ 369396 h 535008"/>
              <a:gd name="connsiteX4" fmla="*/ 637083 w 637083"/>
              <a:gd name="connsiteY4" fmla="*/ 452093 h 535008"/>
              <a:gd name="connsiteX5" fmla="*/ 627565 w 637083"/>
              <a:gd name="connsiteY5" fmla="*/ 455048 h 535008"/>
              <a:gd name="connsiteX6" fmla="*/ 532376 w 637083"/>
              <a:gd name="connsiteY6" fmla="*/ 506715 h 535008"/>
              <a:gd name="connsiteX7" fmla="*/ 498084 w 637083"/>
              <a:gd name="connsiteY7" fmla="*/ 535008 h 535008"/>
              <a:gd name="connsiteX8" fmla="*/ 448199 w 637083"/>
              <a:gd name="connsiteY8" fmla="*/ 471528 h 535008"/>
              <a:gd name="connsiteX9" fmla="*/ 147177 w 637083"/>
              <a:gd name="connsiteY9" fmla="*/ 140321 h 53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7083" h="535008">
                <a:moveTo>
                  <a:pt x="0" y="0"/>
                </a:moveTo>
                <a:lnTo>
                  <a:pt x="232616" y="0"/>
                </a:lnTo>
                <a:lnTo>
                  <a:pt x="260711" y="26787"/>
                </a:lnTo>
                <a:cubicBezTo>
                  <a:pt x="369845" y="135921"/>
                  <a:pt x="473774" y="250259"/>
                  <a:pt x="572096" y="369396"/>
                </a:cubicBezTo>
                <a:lnTo>
                  <a:pt x="637083" y="452093"/>
                </a:lnTo>
                <a:lnTo>
                  <a:pt x="627565" y="455048"/>
                </a:lnTo>
                <a:cubicBezTo>
                  <a:pt x="594043" y="469227"/>
                  <a:pt x="562188" y="486574"/>
                  <a:pt x="532376" y="506715"/>
                </a:cubicBezTo>
                <a:lnTo>
                  <a:pt x="498084" y="535008"/>
                </a:lnTo>
                <a:lnTo>
                  <a:pt x="448199" y="471528"/>
                </a:lnTo>
                <a:cubicBezTo>
                  <a:pt x="353150" y="356356"/>
                  <a:pt x="252679" y="245823"/>
                  <a:pt x="147177" y="140321"/>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86" name="Freeform 33"/>
          <p:cNvSpPr/>
          <p:nvPr/>
        </p:nvSpPr>
        <p:spPr>
          <a:xfrm>
            <a:off x="1498249" y="2360764"/>
            <a:ext cx="293946" cy="532272"/>
          </a:xfrm>
          <a:custGeom>
            <a:avLst/>
            <a:gdLst>
              <a:gd name="connsiteX0" fmla="*/ 135550 w 391928"/>
              <a:gd name="connsiteY0" fmla="*/ 0 h 709696"/>
              <a:gd name="connsiteX1" fmla="*/ 213310 w 391928"/>
              <a:gd name="connsiteY1" fmla="*/ 172002 h 709696"/>
              <a:gd name="connsiteX2" fmla="*/ 375545 w 391928"/>
              <a:gd name="connsiteY2" fmla="*/ 615260 h 709696"/>
              <a:gd name="connsiteX3" fmla="*/ 391928 w 391928"/>
              <a:gd name="connsiteY3" fmla="*/ 672955 h 709696"/>
              <a:gd name="connsiteX4" fmla="*/ 335492 w 391928"/>
              <a:gd name="connsiteY4" fmla="*/ 678644 h 709696"/>
              <a:gd name="connsiteX5" fmla="*/ 235461 w 391928"/>
              <a:gd name="connsiteY5" fmla="*/ 709696 h 709696"/>
              <a:gd name="connsiteX6" fmla="*/ 222202 w 391928"/>
              <a:gd name="connsiteY6" fmla="*/ 663006 h 709696"/>
              <a:gd name="connsiteX7" fmla="*/ 65367 w 391928"/>
              <a:gd name="connsiteY7" fmla="*/ 234500 h 709696"/>
              <a:gd name="connsiteX8" fmla="*/ 0 w 391928"/>
              <a:gd name="connsiteY8" fmla="*/ 89913 h 709696"/>
              <a:gd name="connsiteX9" fmla="*/ 77670 w 391928"/>
              <a:gd name="connsiteY9" fmla="*/ 47755 h 709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8" h="709696">
                <a:moveTo>
                  <a:pt x="135550" y="0"/>
                </a:moveTo>
                <a:lnTo>
                  <a:pt x="213310" y="172002"/>
                </a:lnTo>
                <a:cubicBezTo>
                  <a:pt x="274344" y="316302"/>
                  <a:pt x="328557" y="464190"/>
                  <a:pt x="375545" y="615260"/>
                </a:cubicBezTo>
                <a:lnTo>
                  <a:pt x="391928" y="672955"/>
                </a:lnTo>
                <a:lnTo>
                  <a:pt x="335492" y="678644"/>
                </a:lnTo>
                <a:lnTo>
                  <a:pt x="235461" y="709696"/>
                </a:lnTo>
                <a:lnTo>
                  <a:pt x="222202" y="663006"/>
                </a:lnTo>
                <a:cubicBezTo>
                  <a:pt x="176778" y="516963"/>
                  <a:pt x="124370" y="373998"/>
                  <a:pt x="65367" y="234500"/>
                </a:cubicBezTo>
                <a:lnTo>
                  <a:pt x="0" y="89913"/>
                </a:lnTo>
                <a:lnTo>
                  <a:pt x="77670" y="47755"/>
                </a:ln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87" name="Freeform 38"/>
          <p:cNvSpPr/>
          <p:nvPr/>
        </p:nvSpPr>
        <p:spPr>
          <a:xfrm>
            <a:off x="1816222" y="3688040"/>
            <a:ext cx="126362" cy="420344"/>
          </a:xfrm>
          <a:custGeom>
            <a:avLst/>
            <a:gdLst>
              <a:gd name="connsiteX0" fmla="*/ 159774 w 168482"/>
              <a:gd name="connsiteY0" fmla="*/ 0 h 560459"/>
              <a:gd name="connsiteX1" fmla="*/ 162205 w 168482"/>
              <a:gd name="connsiteY1" fmla="*/ 31959 h 560459"/>
              <a:gd name="connsiteX2" fmla="*/ 168482 w 168482"/>
              <a:gd name="connsiteY2" fmla="*/ 280229 h 560459"/>
              <a:gd name="connsiteX3" fmla="*/ 162205 w 168482"/>
              <a:gd name="connsiteY3" fmla="*/ 528499 h 560459"/>
              <a:gd name="connsiteX4" fmla="*/ 159774 w 168482"/>
              <a:gd name="connsiteY4" fmla="*/ 560459 h 560459"/>
              <a:gd name="connsiteX5" fmla="*/ 137402 w 168482"/>
              <a:gd name="connsiteY5" fmla="*/ 553514 h 560459"/>
              <a:gd name="connsiteX6" fmla="*/ 24465 w 168482"/>
              <a:gd name="connsiteY6" fmla="*/ 542129 h 560459"/>
              <a:gd name="connsiteX7" fmla="*/ 0 w 168482"/>
              <a:gd name="connsiteY7" fmla="*/ 544595 h 560459"/>
              <a:gd name="connsiteX8" fmla="*/ 1853 w 168482"/>
              <a:gd name="connsiteY8" fmla="*/ 520237 h 560459"/>
              <a:gd name="connsiteX9" fmla="*/ 7921 w 168482"/>
              <a:gd name="connsiteY9" fmla="*/ 280229 h 560459"/>
              <a:gd name="connsiteX10" fmla="*/ 1853 w 168482"/>
              <a:gd name="connsiteY10" fmla="*/ 40222 h 560459"/>
              <a:gd name="connsiteX11" fmla="*/ 0 w 168482"/>
              <a:gd name="connsiteY11" fmla="*/ 15863 h 560459"/>
              <a:gd name="connsiteX12" fmla="*/ 24465 w 168482"/>
              <a:gd name="connsiteY12" fmla="*/ 18329 h 560459"/>
              <a:gd name="connsiteX13" fmla="*/ 137402 w 168482"/>
              <a:gd name="connsiteY13" fmla="*/ 6944 h 560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482" h="560459">
                <a:moveTo>
                  <a:pt x="159774" y="0"/>
                </a:moveTo>
                <a:lnTo>
                  <a:pt x="162205" y="31959"/>
                </a:lnTo>
                <a:cubicBezTo>
                  <a:pt x="166373" y="114190"/>
                  <a:pt x="168482" y="196963"/>
                  <a:pt x="168482" y="280229"/>
                </a:cubicBezTo>
                <a:cubicBezTo>
                  <a:pt x="168482" y="363495"/>
                  <a:pt x="166373" y="446269"/>
                  <a:pt x="162205" y="528499"/>
                </a:cubicBezTo>
                <a:lnTo>
                  <a:pt x="159774" y="560459"/>
                </a:lnTo>
                <a:lnTo>
                  <a:pt x="137402" y="553514"/>
                </a:lnTo>
                <a:cubicBezTo>
                  <a:pt x="100923" y="546049"/>
                  <a:pt x="63152" y="542129"/>
                  <a:pt x="24465" y="542129"/>
                </a:cubicBezTo>
                <a:lnTo>
                  <a:pt x="0" y="544595"/>
                </a:lnTo>
                <a:lnTo>
                  <a:pt x="1853" y="520237"/>
                </a:lnTo>
                <a:cubicBezTo>
                  <a:pt x="5882" y="440743"/>
                  <a:pt x="7921" y="360724"/>
                  <a:pt x="7921" y="280229"/>
                </a:cubicBezTo>
                <a:cubicBezTo>
                  <a:pt x="7921" y="199734"/>
                  <a:pt x="5882" y="119716"/>
                  <a:pt x="1853" y="40222"/>
                </a:cubicBezTo>
                <a:lnTo>
                  <a:pt x="0" y="15863"/>
                </a:lnTo>
                <a:lnTo>
                  <a:pt x="24465" y="18329"/>
                </a:lnTo>
                <a:cubicBezTo>
                  <a:pt x="63152" y="18329"/>
                  <a:pt x="100923" y="14409"/>
                  <a:pt x="137402" y="6944"/>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88" name="Freeform 43"/>
          <p:cNvSpPr/>
          <p:nvPr/>
        </p:nvSpPr>
        <p:spPr>
          <a:xfrm>
            <a:off x="1498254" y="4903387"/>
            <a:ext cx="293941" cy="531908"/>
          </a:xfrm>
          <a:custGeom>
            <a:avLst/>
            <a:gdLst>
              <a:gd name="connsiteX0" fmla="*/ 235454 w 391921"/>
              <a:gd name="connsiteY0" fmla="*/ 0 h 709210"/>
              <a:gd name="connsiteX1" fmla="*/ 335485 w 391921"/>
              <a:gd name="connsiteY1" fmla="*/ 31051 h 709210"/>
              <a:gd name="connsiteX2" fmla="*/ 391921 w 391921"/>
              <a:gd name="connsiteY2" fmla="*/ 36740 h 709210"/>
              <a:gd name="connsiteX3" fmla="*/ 375538 w 391921"/>
              <a:gd name="connsiteY3" fmla="*/ 94436 h 709210"/>
              <a:gd name="connsiteX4" fmla="*/ 166256 w 391921"/>
              <a:gd name="connsiteY4" fmla="*/ 645240 h 709210"/>
              <a:gd name="connsiteX5" fmla="*/ 134954 w 391921"/>
              <a:gd name="connsiteY5" fmla="*/ 709210 h 709210"/>
              <a:gd name="connsiteX6" fmla="*/ 77663 w 391921"/>
              <a:gd name="connsiteY6" fmla="*/ 661940 h 709210"/>
              <a:gd name="connsiteX7" fmla="*/ 0 w 391921"/>
              <a:gd name="connsiteY7" fmla="*/ 619786 h 709210"/>
              <a:gd name="connsiteX8" fmla="*/ 19878 w 391921"/>
              <a:gd name="connsiteY8" fmla="*/ 579163 h 709210"/>
              <a:gd name="connsiteX9" fmla="*/ 222195 w 391921"/>
              <a:gd name="connsiteY9" fmla="*/ 46690 h 70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1" h="709210">
                <a:moveTo>
                  <a:pt x="235454" y="0"/>
                </a:moveTo>
                <a:lnTo>
                  <a:pt x="335485" y="31051"/>
                </a:lnTo>
                <a:lnTo>
                  <a:pt x="391921" y="36740"/>
                </a:lnTo>
                <a:lnTo>
                  <a:pt x="375538" y="94436"/>
                </a:lnTo>
                <a:cubicBezTo>
                  <a:pt x="316803" y="283275"/>
                  <a:pt x="246779" y="467139"/>
                  <a:pt x="166256" y="645240"/>
                </a:cubicBezTo>
                <a:lnTo>
                  <a:pt x="134954" y="709210"/>
                </a:lnTo>
                <a:lnTo>
                  <a:pt x="77663" y="661940"/>
                </a:lnTo>
                <a:lnTo>
                  <a:pt x="0" y="619786"/>
                </a:lnTo>
                <a:lnTo>
                  <a:pt x="19878" y="579163"/>
                </a:lnTo>
                <a:cubicBezTo>
                  <a:pt x="97722" y="406989"/>
                  <a:pt x="165415" y="229244"/>
                  <a:pt x="222195" y="46690"/>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90" name="Oval 5"/>
          <p:cNvSpPr/>
          <p:nvPr/>
        </p:nvSpPr>
        <p:spPr>
          <a:xfrm>
            <a:off x="808457" y="1535013"/>
            <a:ext cx="1026114" cy="1026114"/>
          </a:xfrm>
          <a:prstGeom prst="ellipse">
            <a:avLst/>
          </a:prstGeom>
          <a:solidFill>
            <a:srgbClr val="4B2C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91" name="Oval 8"/>
          <p:cNvSpPr/>
          <p:nvPr/>
        </p:nvSpPr>
        <p:spPr>
          <a:xfrm>
            <a:off x="1321514" y="2768440"/>
            <a:ext cx="1026114" cy="1026114"/>
          </a:xfrm>
          <a:prstGeom prst="ellipse">
            <a:avLst/>
          </a:prstGeom>
          <a:solidFill>
            <a:srgbClr val="C0392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92" name="Oval 9"/>
          <p:cNvSpPr/>
          <p:nvPr/>
        </p:nvSpPr>
        <p:spPr>
          <a:xfrm>
            <a:off x="1321514" y="4001868"/>
            <a:ext cx="1026114" cy="1026114"/>
          </a:xfrm>
          <a:prstGeom prst="ellipse">
            <a:avLst/>
          </a:prstGeom>
          <a:solidFill>
            <a:srgbClr val="F39C1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94" name="Oval 63"/>
          <p:cNvSpPr/>
          <p:nvPr/>
        </p:nvSpPr>
        <p:spPr>
          <a:xfrm>
            <a:off x="937058" y="1663615"/>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95" name="Oval 64"/>
          <p:cNvSpPr/>
          <p:nvPr/>
        </p:nvSpPr>
        <p:spPr>
          <a:xfrm>
            <a:off x="1450116" y="2901278"/>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96" name="Oval 65"/>
          <p:cNvSpPr/>
          <p:nvPr/>
        </p:nvSpPr>
        <p:spPr>
          <a:xfrm>
            <a:off x="1450116" y="4126235"/>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137" name="Freeform 25"/>
          <p:cNvSpPr/>
          <p:nvPr/>
        </p:nvSpPr>
        <p:spPr>
          <a:xfrm flipH="1">
            <a:off x="11205299" y="1418860"/>
            <a:ext cx="477597" cy="401256"/>
          </a:xfrm>
          <a:custGeom>
            <a:avLst/>
            <a:gdLst>
              <a:gd name="connsiteX0" fmla="*/ 0 w 637083"/>
              <a:gd name="connsiteY0" fmla="*/ 0 h 535008"/>
              <a:gd name="connsiteX1" fmla="*/ 232616 w 637083"/>
              <a:gd name="connsiteY1" fmla="*/ 0 h 535008"/>
              <a:gd name="connsiteX2" fmla="*/ 260711 w 637083"/>
              <a:gd name="connsiteY2" fmla="*/ 26787 h 535008"/>
              <a:gd name="connsiteX3" fmla="*/ 572096 w 637083"/>
              <a:gd name="connsiteY3" fmla="*/ 369396 h 535008"/>
              <a:gd name="connsiteX4" fmla="*/ 637083 w 637083"/>
              <a:gd name="connsiteY4" fmla="*/ 452093 h 535008"/>
              <a:gd name="connsiteX5" fmla="*/ 627565 w 637083"/>
              <a:gd name="connsiteY5" fmla="*/ 455048 h 535008"/>
              <a:gd name="connsiteX6" fmla="*/ 532376 w 637083"/>
              <a:gd name="connsiteY6" fmla="*/ 506715 h 535008"/>
              <a:gd name="connsiteX7" fmla="*/ 498084 w 637083"/>
              <a:gd name="connsiteY7" fmla="*/ 535008 h 535008"/>
              <a:gd name="connsiteX8" fmla="*/ 448199 w 637083"/>
              <a:gd name="connsiteY8" fmla="*/ 471528 h 535008"/>
              <a:gd name="connsiteX9" fmla="*/ 147177 w 637083"/>
              <a:gd name="connsiteY9" fmla="*/ 140321 h 53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7083" h="535008">
                <a:moveTo>
                  <a:pt x="0" y="0"/>
                </a:moveTo>
                <a:lnTo>
                  <a:pt x="232616" y="0"/>
                </a:lnTo>
                <a:lnTo>
                  <a:pt x="260711" y="26787"/>
                </a:lnTo>
                <a:cubicBezTo>
                  <a:pt x="369845" y="135921"/>
                  <a:pt x="473774" y="250259"/>
                  <a:pt x="572096" y="369396"/>
                </a:cubicBezTo>
                <a:lnTo>
                  <a:pt x="637083" y="452093"/>
                </a:lnTo>
                <a:lnTo>
                  <a:pt x="627565" y="455048"/>
                </a:lnTo>
                <a:cubicBezTo>
                  <a:pt x="594043" y="469227"/>
                  <a:pt x="562188" y="486574"/>
                  <a:pt x="532376" y="506715"/>
                </a:cubicBezTo>
                <a:lnTo>
                  <a:pt x="498084" y="535008"/>
                </a:lnTo>
                <a:lnTo>
                  <a:pt x="448199" y="471528"/>
                </a:lnTo>
                <a:cubicBezTo>
                  <a:pt x="353150" y="356356"/>
                  <a:pt x="252679" y="245823"/>
                  <a:pt x="147177" y="140321"/>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138" name="Freeform 31"/>
          <p:cNvSpPr/>
          <p:nvPr/>
        </p:nvSpPr>
        <p:spPr>
          <a:xfrm flipH="1">
            <a:off x="10578444" y="2460100"/>
            <a:ext cx="293813" cy="532272"/>
          </a:xfrm>
          <a:custGeom>
            <a:avLst/>
            <a:gdLst>
              <a:gd name="connsiteX0" fmla="*/ 135550 w 391928"/>
              <a:gd name="connsiteY0" fmla="*/ 0 h 709696"/>
              <a:gd name="connsiteX1" fmla="*/ 213310 w 391928"/>
              <a:gd name="connsiteY1" fmla="*/ 172002 h 709696"/>
              <a:gd name="connsiteX2" fmla="*/ 375545 w 391928"/>
              <a:gd name="connsiteY2" fmla="*/ 615260 h 709696"/>
              <a:gd name="connsiteX3" fmla="*/ 391928 w 391928"/>
              <a:gd name="connsiteY3" fmla="*/ 672955 h 709696"/>
              <a:gd name="connsiteX4" fmla="*/ 335492 w 391928"/>
              <a:gd name="connsiteY4" fmla="*/ 678644 h 709696"/>
              <a:gd name="connsiteX5" fmla="*/ 235461 w 391928"/>
              <a:gd name="connsiteY5" fmla="*/ 709696 h 709696"/>
              <a:gd name="connsiteX6" fmla="*/ 222202 w 391928"/>
              <a:gd name="connsiteY6" fmla="*/ 663006 h 709696"/>
              <a:gd name="connsiteX7" fmla="*/ 65367 w 391928"/>
              <a:gd name="connsiteY7" fmla="*/ 234500 h 709696"/>
              <a:gd name="connsiteX8" fmla="*/ 0 w 391928"/>
              <a:gd name="connsiteY8" fmla="*/ 89913 h 709696"/>
              <a:gd name="connsiteX9" fmla="*/ 77670 w 391928"/>
              <a:gd name="connsiteY9" fmla="*/ 47755 h 709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8" h="709696">
                <a:moveTo>
                  <a:pt x="135550" y="0"/>
                </a:moveTo>
                <a:lnTo>
                  <a:pt x="213310" y="172002"/>
                </a:lnTo>
                <a:cubicBezTo>
                  <a:pt x="274344" y="316302"/>
                  <a:pt x="328557" y="464190"/>
                  <a:pt x="375545" y="615260"/>
                </a:cubicBezTo>
                <a:lnTo>
                  <a:pt x="391928" y="672955"/>
                </a:lnTo>
                <a:lnTo>
                  <a:pt x="335492" y="678644"/>
                </a:lnTo>
                <a:lnTo>
                  <a:pt x="235461" y="709696"/>
                </a:lnTo>
                <a:lnTo>
                  <a:pt x="222202" y="663006"/>
                </a:lnTo>
                <a:cubicBezTo>
                  <a:pt x="176778" y="516963"/>
                  <a:pt x="124370" y="373998"/>
                  <a:pt x="65367" y="234500"/>
                </a:cubicBezTo>
                <a:lnTo>
                  <a:pt x="0" y="89913"/>
                </a:lnTo>
                <a:lnTo>
                  <a:pt x="77670" y="47755"/>
                </a:ln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139" name="Freeform 32"/>
          <p:cNvSpPr/>
          <p:nvPr/>
        </p:nvSpPr>
        <p:spPr>
          <a:xfrm flipH="1">
            <a:off x="10428123" y="3787376"/>
            <a:ext cx="126305" cy="420344"/>
          </a:xfrm>
          <a:custGeom>
            <a:avLst/>
            <a:gdLst>
              <a:gd name="connsiteX0" fmla="*/ 159774 w 168482"/>
              <a:gd name="connsiteY0" fmla="*/ 0 h 560459"/>
              <a:gd name="connsiteX1" fmla="*/ 162205 w 168482"/>
              <a:gd name="connsiteY1" fmla="*/ 31959 h 560459"/>
              <a:gd name="connsiteX2" fmla="*/ 168482 w 168482"/>
              <a:gd name="connsiteY2" fmla="*/ 280229 h 560459"/>
              <a:gd name="connsiteX3" fmla="*/ 162205 w 168482"/>
              <a:gd name="connsiteY3" fmla="*/ 528499 h 560459"/>
              <a:gd name="connsiteX4" fmla="*/ 159774 w 168482"/>
              <a:gd name="connsiteY4" fmla="*/ 560459 h 560459"/>
              <a:gd name="connsiteX5" fmla="*/ 137402 w 168482"/>
              <a:gd name="connsiteY5" fmla="*/ 553514 h 560459"/>
              <a:gd name="connsiteX6" fmla="*/ 24465 w 168482"/>
              <a:gd name="connsiteY6" fmla="*/ 542129 h 560459"/>
              <a:gd name="connsiteX7" fmla="*/ 0 w 168482"/>
              <a:gd name="connsiteY7" fmla="*/ 544595 h 560459"/>
              <a:gd name="connsiteX8" fmla="*/ 1853 w 168482"/>
              <a:gd name="connsiteY8" fmla="*/ 520237 h 560459"/>
              <a:gd name="connsiteX9" fmla="*/ 7921 w 168482"/>
              <a:gd name="connsiteY9" fmla="*/ 280229 h 560459"/>
              <a:gd name="connsiteX10" fmla="*/ 1853 w 168482"/>
              <a:gd name="connsiteY10" fmla="*/ 40222 h 560459"/>
              <a:gd name="connsiteX11" fmla="*/ 0 w 168482"/>
              <a:gd name="connsiteY11" fmla="*/ 15863 h 560459"/>
              <a:gd name="connsiteX12" fmla="*/ 24465 w 168482"/>
              <a:gd name="connsiteY12" fmla="*/ 18329 h 560459"/>
              <a:gd name="connsiteX13" fmla="*/ 137402 w 168482"/>
              <a:gd name="connsiteY13" fmla="*/ 6944 h 560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482" h="560459">
                <a:moveTo>
                  <a:pt x="159774" y="0"/>
                </a:moveTo>
                <a:lnTo>
                  <a:pt x="162205" y="31959"/>
                </a:lnTo>
                <a:cubicBezTo>
                  <a:pt x="166373" y="114190"/>
                  <a:pt x="168482" y="196963"/>
                  <a:pt x="168482" y="280229"/>
                </a:cubicBezTo>
                <a:cubicBezTo>
                  <a:pt x="168482" y="363495"/>
                  <a:pt x="166373" y="446269"/>
                  <a:pt x="162205" y="528499"/>
                </a:cubicBezTo>
                <a:lnTo>
                  <a:pt x="159774" y="560459"/>
                </a:lnTo>
                <a:lnTo>
                  <a:pt x="137402" y="553514"/>
                </a:lnTo>
                <a:cubicBezTo>
                  <a:pt x="100923" y="546049"/>
                  <a:pt x="63152" y="542129"/>
                  <a:pt x="24465" y="542129"/>
                </a:cubicBezTo>
                <a:lnTo>
                  <a:pt x="0" y="544595"/>
                </a:lnTo>
                <a:lnTo>
                  <a:pt x="1853" y="520237"/>
                </a:lnTo>
                <a:cubicBezTo>
                  <a:pt x="5882" y="440743"/>
                  <a:pt x="7921" y="360724"/>
                  <a:pt x="7921" y="280229"/>
                </a:cubicBezTo>
                <a:cubicBezTo>
                  <a:pt x="7921" y="199734"/>
                  <a:pt x="5882" y="119716"/>
                  <a:pt x="1853" y="40222"/>
                </a:cubicBezTo>
                <a:lnTo>
                  <a:pt x="0" y="15863"/>
                </a:lnTo>
                <a:lnTo>
                  <a:pt x="24465" y="18329"/>
                </a:lnTo>
                <a:cubicBezTo>
                  <a:pt x="63152" y="18329"/>
                  <a:pt x="100923" y="14409"/>
                  <a:pt x="137402" y="6944"/>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140" name="Freeform 34"/>
          <p:cNvSpPr/>
          <p:nvPr/>
        </p:nvSpPr>
        <p:spPr>
          <a:xfrm flipH="1">
            <a:off x="10578443" y="5002723"/>
            <a:ext cx="293808" cy="531908"/>
          </a:xfrm>
          <a:custGeom>
            <a:avLst/>
            <a:gdLst>
              <a:gd name="connsiteX0" fmla="*/ 235454 w 391921"/>
              <a:gd name="connsiteY0" fmla="*/ 0 h 709210"/>
              <a:gd name="connsiteX1" fmla="*/ 335485 w 391921"/>
              <a:gd name="connsiteY1" fmla="*/ 31051 h 709210"/>
              <a:gd name="connsiteX2" fmla="*/ 391921 w 391921"/>
              <a:gd name="connsiteY2" fmla="*/ 36740 h 709210"/>
              <a:gd name="connsiteX3" fmla="*/ 375538 w 391921"/>
              <a:gd name="connsiteY3" fmla="*/ 94436 h 709210"/>
              <a:gd name="connsiteX4" fmla="*/ 166256 w 391921"/>
              <a:gd name="connsiteY4" fmla="*/ 645240 h 709210"/>
              <a:gd name="connsiteX5" fmla="*/ 134954 w 391921"/>
              <a:gd name="connsiteY5" fmla="*/ 709210 h 709210"/>
              <a:gd name="connsiteX6" fmla="*/ 77663 w 391921"/>
              <a:gd name="connsiteY6" fmla="*/ 661940 h 709210"/>
              <a:gd name="connsiteX7" fmla="*/ 0 w 391921"/>
              <a:gd name="connsiteY7" fmla="*/ 619786 h 709210"/>
              <a:gd name="connsiteX8" fmla="*/ 19878 w 391921"/>
              <a:gd name="connsiteY8" fmla="*/ 579163 h 709210"/>
              <a:gd name="connsiteX9" fmla="*/ 222195 w 391921"/>
              <a:gd name="connsiteY9" fmla="*/ 46690 h 70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1" h="709210">
                <a:moveTo>
                  <a:pt x="235454" y="0"/>
                </a:moveTo>
                <a:lnTo>
                  <a:pt x="335485" y="31051"/>
                </a:lnTo>
                <a:lnTo>
                  <a:pt x="391921" y="36740"/>
                </a:lnTo>
                <a:lnTo>
                  <a:pt x="375538" y="94436"/>
                </a:lnTo>
                <a:cubicBezTo>
                  <a:pt x="316803" y="283275"/>
                  <a:pt x="246779" y="467139"/>
                  <a:pt x="166256" y="645240"/>
                </a:cubicBezTo>
                <a:lnTo>
                  <a:pt x="134954" y="709210"/>
                </a:lnTo>
                <a:lnTo>
                  <a:pt x="77663" y="661940"/>
                </a:lnTo>
                <a:lnTo>
                  <a:pt x="0" y="619786"/>
                </a:lnTo>
                <a:lnTo>
                  <a:pt x="19878" y="579163"/>
                </a:lnTo>
                <a:cubicBezTo>
                  <a:pt x="97722" y="406989"/>
                  <a:pt x="165415" y="229244"/>
                  <a:pt x="222195" y="46690"/>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142" name="Oval 26"/>
          <p:cNvSpPr/>
          <p:nvPr/>
        </p:nvSpPr>
        <p:spPr>
          <a:xfrm flipH="1">
            <a:off x="10536088" y="1634349"/>
            <a:ext cx="1025651" cy="1026114"/>
          </a:xfrm>
          <a:prstGeom prst="ellipse">
            <a:avLst/>
          </a:pr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143" name="Oval 27"/>
          <p:cNvSpPr/>
          <p:nvPr/>
        </p:nvSpPr>
        <p:spPr>
          <a:xfrm flipH="1">
            <a:off x="10023262" y="2867776"/>
            <a:ext cx="1025651" cy="1026114"/>
          </a:xfrm>
          <a:prstGeom prst="ellipse">
            <a:avLst/>
          </a:prstGeom>
          <a:solidFill>
            <a:srgbClr val="95A5A6"/>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144" name="Oval 29"/>
          <p:cNvSpPr/>
          <p:nvPr/>
        </p:nvSpPr>
        <p:spPr>
          <a:xfrm flipH="1">
            <a:off x="10023262" y="4101204"/>
            <a:ext cx="1025651" cy="1026114"/>
          </a:xfrm>
          <a:prstGeom prst="ellipse">
            <a:avLst/>
          </a:prstGeom>
          <a:solidFill>
            <a:srgbClr val="9BBB59">
              <a:lumMod val="75000"/>
            </a:srgb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146" name="Oval 67"/>
          <p:cNvSpPr/>
          <p:nvPr/>
        </p:nvSpPr>
        <p:spPr>
          <a:xfrm>
            <a:off x="10151631" y="2994599"/>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147" name="Oval 68"/>
          <p:cNvSpPr/>
          <p:nvPr/>
        </p:nvSpPr>
        <p:spPr>
          <a:xfrm>
            <a:off x="10151632" y="4231925"/>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149" name="Oval 70"/>
          <p:cNvSpPr/>
          <p:nvPr/>
        </p:nvSpPr>
        <p:spPr>
          <a:xfrm>
            <a:off x="10661331" y="1762951"/>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151" name="مستطيل 150"/>
          <p:cNvSpPr/>
          <p:nvPr/>
        </p:nvSpPr>
        <p:spPr>
          <a:xfrm>
            <a:off x="0" y="179370"/>
            <a:ext cx="12192000" cy="707886"/>
          </a:xfrm>
          <a:prstGeom prst="rect">
            <a:avLst/>
          </a:prstGeom>
        </p:spPr>
        <p:txBody>
          <a:bodyPr wrap="square">
            <a:spAutoFit/>
          </a:bodyPr>
          <a:lstStyle/>
          <a:p>
            <a:pPr algn="ctr"/>
            <a:r>
              <a:rPr lang="en-US" sz="4000" b="1" dirty="0" smtClean="0">
                <a:solidFill>
                  <a:schemeClr val="bg1"/>
                </a:solidFill>
              </a:rPr>
              <a:t>Effects of demographic variables on hypothesis 5</a:t>
            </a:r>
          </a:p>
        </p:txBody>
      </p:sp>
    </p:spTree>
    <p:extLst>
      <p:ext uri="{BB962C8B-B14F-4D97-AF65-F5344CB8AC3E}">
        <p14:creationId xmlns:p14="http://schemas.microsoft.com/office/powerpoint/2010/main" val="28559554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noGrp="1"/>
          </p:cNvSpPr>
          <p:nvPr>
            <p:ph idx="1"/>
          </p:nvPr>
        </p:nvSpPr>
        <p:spPr>
          <a:xfrm>
            <a:off x="0" y="2362201"/>
            <a:ext cx="12192000" cy="923330"/>
          </a:xfrm>
          <a:prstGeom prst="rect">
            <a:avLst/>
          </a:prstGeom>
          <a:noFill/>
        </p:spPr>
        <p:txBody>
          <a:bodyPr wrap="square" rtlCol="0">
            <a:spAutoFit/>
          </a:bodyPr>
          <a:lstStyle/>
          <a:p>
            <a:pPr marL="0" indent="0" algn="ctr">
              <a:buNone/>
            </a:pPr>
            <a:r>
              <a:rPr lang="en-US" sz="6000" b="1" dirty="0" smtClean="0">
                <a:solidFill>
                  <a:schemeClr val="accent1"/>
                </a:solidFill>
                <a:latin typeface="+mj-lt"/>
                <a:cs typeface="Times New Roman" pitchFamily="18" charset="0"/>
              </a:rPr>
              <a:t>Introduction</a:t>
            </a:r>
            <a:endParaRPr lang="en-US" sz="6000" b="1" dirty="0">
              <a:solidFill>
                <a:schemeClr val="accent1"/>
              </a:solidFill>
              <a:latin typeface="+mj-lt"/>
              <a:cs typeface="Times New Roman" pitchFamily="18"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7251"/>
            <a:ext cx="12192000" cy="7171764"/>
          </a:xfrm>
          <a:prstGeom prst="rect">
            <a:avLst/>
          </a:prstGeom>
        </p:spPr>
      </p:pic>
    </p:spTree>
    <p:extLst>
      <p:ext uri="{BB962C8B-B14F-4D97-AF65-F5344CB8AC3E}">
        <p14:creationId xmlns:p14="http://schemas.microsoft.com/office/powerpoint/2010/main" val="5829712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Shape 2716"/>
          <p:cNvSpPr/>
          <p:nvPr/>
        </p:nvSpPr>
        <p:spPr>
          <a:xfrm>
            <a:off x="147066" y="1617592"/>
            <a:ext cx="2948997"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47" name="Shape 2722"/>
          <p:cNvSpPr/>
          <p:nvPr/>
        </p:nvSpPr>
        <p:spPr>
          <a:xfrm flipH="1">
            <a:off x="3113253" y="1610613"/>
            <a:ext cx="2949000"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C0392B"/>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52" name="Shape 2728"/>
          <p:cNvSpPr/>
          <p:nvPr/>
        </p:nvSpPr>
        <p:spPr>
          <a:xfrm>
            <a:off x="6090950" y="1617592"/>
            <a:ext cx="2948997"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57" name="Shape 2734"/>
          <p:cNvSpPr/>
          <p:nvPr/>
        </p:nvSpPr>
        <p:spPr>
          <a:xfrm flipH="1">
            <a:off x="9068826" y="1617591"/>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2980B9"/>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62" name="Shape 2740"/>
          <p:cNvSpPr/>
          <p:nvPr/>
        </p:nvSpPr>
        <p:spPr>
          <a:xfrm rot="10800000" flipH="1">
            <a:off x="132591" y="3672835"/>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4B2C50"/>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67" name="Shape 2746"/>
          <p:cNvSpPr/>
          <p:nvPr/>
        </p:nvSpPr>
        <p:spPr>
          <a:xfrm rot="10800000">
            <a:off x="9082500" y="3632870"/>
            <a:ext cx="2949000"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72" name="Shape 2752"/>
          <p:cNvSpPr/>
          <p:nvPr/>
        </p:nvSpPr>
        <p:spPr>
          <a:xfrm rot="10800000">
            <a:off x="3117030" y="3659720"/>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77" name="Shape 2758"/>
          <p:cNvSpPr/>
          <p:nvPr/>
        </p:nvSpPr>
        <p:spPr>
          <a:xfrm rot="10800000" flipH="1">
            <a:off x="6100845" y="3641910"/>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BBB59"/>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82" name="Shape 2726"/>
          <p:cNvSpPr/>
          <p:nvPr/>
        </p:nvSpPr>
        <p:spPr>
          <a:xfrm>
            <a:off x="2485677" y="1597894"/>
            <a:ext cx="609392" cy="50013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4289" tIns="34289" rIns="34289" bIns="34289" numCol="1" anchor="t">
            <a:spAutoFit/>
          </a:bodyPr>
          <a:lstStyle>
            <a:lvl1pPr algn="ctr">
              <a:defRPr sz="3200">
                <a:solidFill>
                  <a:srgbClr val="FFFFFF"/>
                </a:solidFill>
                <a:latin typeface="Roboto Black"/>
                <a:ea typeface="Roboto Black"/>
                <a:cs typeface="Roboto Black"/>
                <a:sym typeface="Roboto Black"/>
              </a:defRPr>
            </a:lvl1pPr>
          </a:lstStyle>
          <a:p>
            <a:pPr rtl="0">
              <a:defRPr sz="1800">
                <a:solidFill>
                  <a:srgbClr val="000000"/>
                </a:solidFill>
                <a:latin typeface="Calibri"/>
                <a:ea typeface="Calibri"/>
                <a:cs typeface="Calibri"/>
                <a:sym typeface="Calibri"/>
              </a:defRPr>
            </a:pPr>
            <a:r>
              <a:rPr lang="en-US" sz="2800" b="1" dirty="0" smtClean="0">
                <a:solidFill>
                  <a:schemeClr val="tx1"/>
                </a:solidFill>
                <a:latin typeface="Calibri"/>
                <a:ea typeface="Calibri" panose="020F0502020204030204" pitchFamily="34" charset="0"/>
                <a:cs typeface="Calibri"/>
                <a:sym typeface="Calibri"/>
              </a:rPr>
              <a:t>H1</a:t>
            </a:r>
          </a:p>
        </p:txBody>
      </p:sp>
      <p:sp>
        <p:nvSpPr>
          <p:cNvPr id="83" name="Rectangle 82">
            <a:hlinkClick r:id="" action="ppaction://customshow?id=0"/>
          </p:cNvPr>
          <p:cNvSpPr/>
          <p:nvPr/>
        </p:nvSpPr>
        <p:spPr>
          <a:xfrm>
            <a:off x="174173" y="2020034"/>
            <a:ext cx="2937161" cy="1631216"/>
          </a:xfrm>
          <a:prstGeom prst="rect">
            <a:avLst/>
          </a:prstGeom>
        </p:spPr>
        <p:txBody>
          <a:bodyPr wrap="square">
            <a:spAutoFit/>
          </a:bodyPr>
          <a:lstStyle/>
          <a:p>
            <a:pPr algn="l" rtl="0"/>
            <a:r>
              <a:rPr lang="en-US" sz="2000" b="1" dirty="0" smtClean="0">
                <a:latin typeface="Calibri"/>
                <a:ea typeface="Calibri" panose="020F0502020204030204" pitchFamily="34" charset="0"/>
                <a:cs typeface="Calibri"/>
                <a:sym typeface="Calibri"/>
              </a:rPr>
              <a:t>Results showed that shiftworkers really face sleep disturbances that may lead to chronic insomnia</a:t>
            </a:r>
          </a:p>
        </p:txBody>
      </p:sp>
      <p:sp>
        <p:nvSpPr>
          <p:cNvPr id="84" name="Rectangle 83"/>
          <p:cNvSpPr/>
          <p:nvPr/>
        </p:nvSpPr>
        <p:spPr>
          <a:xfrm>
            <a:off x="3156730" y="1620982"/>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H2</a:t>
            </a:r>
          </a:p>
        </p:txBody>
      </p:sp>
      <p:sp>
        <p:nvSpPr>
          <p:cNvPr id="86" name="Rectangle 85">
            <a:hlinkClick r:id="" action="ppaction://customshow?id=1"/>
          </p:cNvPr>
          <p:cNvSpPr/>
          <p:nvPr/>
        </p:nvSpPr>
        <p:spPr>
          <a:xfrm>
            <a:off x="3135869" y="1981530"/>
            <a:ext cx="2937161" cy="1631216"/>
          </a:xfrm>
          <a:prstGeom prst="rect">
            <a:avLst/>
          </a:prstGeom>
        </p:spPr>
        <p:txBody>
          <a:bodyPr wrap="square">
            <a:spAutoFit/>
          </a:bodyPr>
          <a:lstStyle/>
          <a:p>
            <a:pPr algn="l"/>
            <a:r>
              <a:rPr lang="en-US" sz="2000" b="1" dirty="0" smtClean="0">
                <a:solidFill>
                  <a:schemeClr val="bg1"/>
                </a:solidFill>
              </a:rPr>
              <a:t>Results showed that there aren’t health problems were found to be related to working in shifts</a:t>
            </a:r>
            <a:endParaRPr lang="en-US" sz="2000" b="1" dirty="0">
              <a:solidFill>
                <a:schemeClr val="bg1"/>
              </a:solidFill>
            </a:endParaRPr>
          </a:p>
        </p:txBody>
      </p:sp>
      <p:sp>
        <p:nvSpPr>
          <p:cNvPr id="87" name="Rectangle 86"/>
          <p:cNvSpPr/>
          <p:nvPr/>
        </p:nvSpPr>
        <p:spPr>
          <a:xfrm>
            <a:off x="9072621" y="1628775"/>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H4</a:t>
            </a:r>
          </a:p>
        </p:txBody>
      </p:sp>
      <p:sp>
        <p:nvSpPr>
          <p:cNvPr id="88" name="Rectangle 87"/>
          <p:cNvSpPr/>
          <p:nvPr/>
        </p:nvSpPr>
        <p:spPr>
          <a:xfrm>
            <a:off x="2478723" y="5077692"/>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H5</a:t>
            </a:r>
          </a:p>
        </p:txBody>
      </p:sp>
      <p:sp>
        <p:nvSpPr>
          <p:cNvPr id="89" name="Rectangle 88"/>
          <p:cNvSpPr/>
          <p:nvPr/>
        </p:nvSpPr>
        <p:spPr>
          <a:xfrm>
            <a:off x="3060614" y="5101071"/>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latin typeface="Calibri"/>
                <a:ea typeface="Calibri" panose="020F0502020204030204" pitchFamily="34" charset="0"/>
                <a:cs typeface="Calibri"/>
                <a:sym typeface="Calibri"/>
              </a:rPr>
              <a:t>H6</a:t>
            </a:r>
          </a:p>
        </p:txBody>
      </p:sp>
      <p:sp>
        <p:nvSpPr>
          <p:cNvPr id="90" name="Rectangle 89"/>
          <p:cNvSpPr/>
          <p:nvPr/>
        </p:nvSpPr>
        <p:spPr>
          <a:xfrm>
            <a:off x="9067426" y="5067301"/>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latin typeface="Calibri"/>
                <a:ea typeface="Calibri" panose="020F0502020204030204" pitchFamily="34" charset="0"/>
                <a:cs typeface="Calibri"/>
                <a:sym typeface="Calibri"/>
              </a:rPr>
              <a:t>H8</a:t>
            </a:r>
          </a:p>
        </p:txBody>
      </p:sp>
      <p:sp>
        <p:nvSpPr>
          <p:cNvPr id="91" name="Rectangle 90"/>
          <p:cNvSpPr/>
          <p:nvPr/>
        </p:nvSpPr>
        <p:spPr>
          <a:xfrm>
            <a:off x="8417994" y="1617519"/>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latin typeface="Calibri"/>
                <a:ea typeface="Calibri" panose="020F0502020204030204" pitchFamily="34" charset="0"/>
                <a:cs typeface="Calibri"/>
                <a:sym typeface="Calibri"/>
              </a:rPr>
              <a:t>H3</a:t>
            </a:r>
          </a:p>
        </p:txBody>
      </p:sp>
      <p:sp>
        <p:nvSpPr>
          <p:cNvPr id="92" name="Rectangle 91"/>
          <p:cNvSpPr/>
          <p:nvPr/>
        </p:nvSpPr>
        <p:spPr>
          <a:xfrm>
            <a:off x="8456094" y="5081156"/>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H7</a:t>
            </a:r>
          </a:p>
        </p:txBody>
      </p:sp>
      <p:sp>
        <p:nvSpPr>
          <p:cNvPr id="94" name="Rectangle 93"/>
          <p:cNvSpPr/>
          <p:nvPr/>
        </p:nvSpPr>
        <p:spPr>
          <a:xfrm>
            <a:off x="6105525" y="2002135"/>
            <a:ext cx="2933700" cy="946413"/>
          </a:xfrm>
          <a:prstGeom prst="rect">
            <a:avLst/>
          </a:prstGeom>
        </p:spPr>
        <p:txBody>
          <a:bodyPr wrap="square">
            <a:spAutoFit/>
          </a:bodyPr>
          <a:lstStyle/>
          <a:p>
            <a:pPr algn="l" rtl="0"/>
            <a:r>
              <a:rPr lang="en-US" sz="1850" b="1" dirty="0" smtClean="0">
                <a:ea typeface="Calibri" panose="020F0502020204030204" pitchFamily="34" charset="0"/>
                <a:cs typeface="Arial" panose="020B0604020202020204" pitchFamily="34" charset="0"/>
              </a:rPr>
              <a:t>Results showed that Night shifts caused higher fatigue than other types of shifts</a:t>
            </a:r>
          </a:p>
        </p:txBody>
      </p:sp>
      <p:sp>
        <p:nvSpPr>
          <p:cNvPr id="96" name="Rectangle 95"/>
          <p:cNvSpPr/>
          <p:nvPr/>
        </p:nvSpPr>
        <p:spPr>
          <a:xfrm>
            <a:off x="9067800" y="2011660"/>
            <a:ext cx="2933700" cy="1477328"/>
          </a:xfrm>
          <a:prstGeom prst="rect">
            <a:avLst/>
          </a:prstGeom>
        </p:spPr>
        <p:txBody>
          <a:bodyPr wrap="square">
            <a:spAutoFit/>
          </a:bodyPr>
          <a:lstStyle/>
          <a:p>
            <a:pPr algn="l" rtl="0"/>
            <a:r>
              <a:rPr lang="en-US" b="1" dirty="0" smtClean="0">
                <a:solidFill>
                  <a:schemeClr val="bg1"/>
                </a:solidFill>
              </a:rPr>
              <a:t>Results agreed with this hypothesis and showed that </a:t>
            </a:r>
            <a:r>
              <a:rPr lang="en-US" b="1" dirty="0" smtClean="0">
                <a:solidFill>
                  <a:schemeClr val="bg1"/>
                </a:solidFill>
                <a:ea typeface="Calibri" panose="020F0502020204030204" pitchFamily="34" charset="0"/>
              </a:rPr>
              <a:t>Police officers suffered from depression, stress, anxiety and work-family conflict</a:t>
            </a:r>
            <a:endParaRPr lang="en-US" b="1" dirty="0">
              <a:solidFill>
                <a:schemeClr val="bg1"/>
              </a:solidFill>
            </a:endParaRPr>
          </a:p>
        </p:txBody>
      </p:sp>
      <p:sp>
        <p:nvSpPr>
          <p:cNvPr id="98" name="Rectangle 97"/>
          <p:cNvSpPr/>
          <p:nvPr/>
        </p:nvSpPr>
        <p:spPr>
          <a:xfrm>
            <a:off x="142875" y="3686175"/>
            <a:ext cx="2943225" cy="1323439"/>
          </a:xfrm>
          <a:prstGeom prst="rect">
            <a:avLst/>
          </a:prstGeom>
        </p:spPr>
        <p:txBody>
          <a:bodyPr wrap="square">
            <a:spAutoFit/>
          </a:bodyPr>
          <a:lstStyle/>
          <a:p>
            <a:pPr algn="l"/>
            <a:r>
              <a:rPr lang="en-US" sz="2000" b="1" dirty="0" smtClean="0">
                <a:solidFill>
                  <a:schemeClr val="bg1"/>
                </a:solidFill>
              </a:rPr>
              <a:t>Results showed that police officers suffer from reduction in performance due to shiftwork</a:t>
            </a:r>
            <a:endParaRPr lang="en-US" sz="2000" b="1" dirty="0">
              <a:solidFill>
                <a:schemeClr val="bg1"/>
              </a:solidFill>
            </a:endParaRPr>
          </a:p>
        </p:txBody>
      </p:sp>
      <p:sp>
        <p:nvSpPr>
          <p:cNvPr id="101" name="Rectangle 100"/>
          <p:cNvSpPr/>
          <p:nvPr/>
        </p:nvSpPr>
        <p:spPr>
          <a:xfrm>
            <a:off x="3110469" y="3664280"/>
            <a:ext cx="2937161" cy="1323439"/>
          </a:xfrm>
          <a:prstGeom prst="rect">
            <a:avLst/>
          </a:prstGeom>
        </p:spPr>
        <p:txBody>
          <a:bodyPr wrap="square">
            <a:spAutoFit/>
          </a:bodyPr>
          <a:lstStyle/>
          <a:p>
            <a:pPr algn="l" rtl="0"/>
            <a:r>
              <a:rPr lang="en-US" sz="2000" b="1" dirty="0" smtClean="0"/>
              <a:t>Police officers tend to quit from their jobs because of shiftwork effects</a:t>
            </a:r>
            <a:endParaRPr lang="en-US" sz="2000" b="1" dirty="0" smtClean="0">
              <a:ea typeface="Calibri" panose="020F0502020204030204" pitchFamily="34" charset="0"/>
            </a:endParaRPr>
          </a:p>
        </p:txBody>
      </p:sp>
      <p:sp>
        <p:nvSpPr>
          <p:cNvPr id="102" name="Rectangle 101"/>
          <p:cNvSpPr/>
          <p:nvPr/>
        </p:nvSpPr>
        <p:spPr>
          <a:xfrm>
            <a:off x="3081894" y="3664280"/>
            <a:ext cx="3080781" cy="1323439"/>
          </a:xfrm>
          <a:prstGeom prst="rect">
            <a:avLst/>
          </a:prstGeom>
        </p:spPr>
        <p:txBody>
          <a:bodyPr wrap="square">
            <a:spAutoFit/>
          </a:bodyPr>
          <a:lstStyle/>
          <a:p>
            <a:pPr algn="l" rtl="0"/>
            <a:r>
              <a:rPr lang="en-US" sz="2000" b="1" dirty="0" smtClean="0"/>
              <a:t>Results show that there isn’t tendency to quit from jobs because of shiftwork effects</a:t>
            </a:r>
            <a:endParaRPr lang="en-US" sz="2000" b="1" dirty="0" smtClean="0">
              <a:ea typeface="Calibri" panose="020F0502020204030204" pitchFamily="34" charset="0"/>
            </a:endParaRPr>
          </a:p>
        </p:txBody>
      </p:sp>
      <p:sp>
        <p:nvSpPr>
          <p:cNvPr id="103" name="Rectangle 102"/>
          <p:cNvSpPr/>
          <p:nvPr/>
        </p:nvSpPr>
        <p:spPr>
          <a:xfrm>
            <a:off x="6115051" y="3646378"/>
            <a:ext cx="3028950" cy="1554272"/>
          </a:xfrm>
          <a:prstGeom prst="rect">
            <a:avLst/>
          </a:prstGeom>
        </p:spPr>
        <p:txBody>
          <a:bodyPr wrap="square">
            <a:spAutoFit/>
          </a:bodyPr>
          <a:lstStyle/>
          <a:p>
            <a:pPr algn="l" rtl="0"/>
            <a:r>
              <a:rPr lang="en-US" sz="1900" b="1" dirty="0" smtClean="0">
                <a:solidFill>
                  <a:schemeClr val="bg1"/>
                </a:solidFill>
              </a:rPr>
              <a:t>Police officers tend to consume high levels of caffeinated drinks and tend to smoke more to avoid sleepiness during their work</a:t>
            </a:r>
            <a:endParaRPr lang="en-US" sz="1900" b="1" dirty="0" smtClean="0">
              <a:solidFill>
                <a:schemeClr val="bg1"/>
              </a:solidFill>
              <a:ea typeface="Calibri" panose="020F0502020204030204" pitchFamily="34" charset="0"/>
            </a:endParaRPr>
          </a:p>
        </p:txBody>
      </p:sp>
      <p:sp>
        <p:nvSpPr>
          <p:cNvPr id="105" name="Rectangle 104"/>
          <p:cNvSpPr/>
          <p:nvPr/>
        </p:nvSpPr>
        <p:spPr>
          <a:xfrm>
            <a:off x="9077039" y="3629355"/>
            <a:ext cx="2937161" cy="1015663"/>
          </a:xfrm>
          <a:prstGeom prst="rect">
            <a:avLst/>
          </a:prstGeom>
        </p:spPr>
        <p:txBody>
          <a:bodyPr wrap="square">
            <a:spAutoFit/>
          </a:bodyPr>
          <a:lstStyle/>
          <a:p>
            <a:pPr algn="l" rtl="0"/>
            <a:r>
              <a:rPr lang="en-US" sz="2000" b="1" dirty="0" smtClean="0"/>
              <a:t>Factors of work environment can reduce some effect of shiftwork</a:t>
            </a:r>
            <a:endParaRPr lang="en-US" sz="2000" b="1" dirty="0" smtClean="0">
              <a:ea typeface="Calibri" panose="020F050202020403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xit" presetSubtype="16" fill="hold" grpId="0" nodeType="clickEffect">
                                  <p:stCondLst>
                                    <p:cond delay="0"/>
                                  </p:stCondLst>
                                  <p:childTnLst>
                                    <p:animEffect transition="out" filter="circle(in)">
                                      <p:cBhvr>
                                        <p:cTn id="6" dur="500"/>
                                        <p:tgtEl>
                                          <p:spTgt spid="101"/>
                                        </p:tgtEl>
                                      </p:cBhvr>
                                    </p:animEffect>
                                    <p:set>
                                      <p:cBhvr>
                                        <p:cTn id="7" dur="1" fill="hold">
                                          <p:stCondLst>
                                            <p:cond delay="499"/>
                                          </p:stCondLst>
                                        </p:cTn>
                                        <p:tgtEl>
                                          <p:spTgt spid="101"/>
                                        </p:tgtEl>
                                        <p:attrNameLst>
                                          <p:attrName>style.visibility</p:attrName>
                                        </p:attrNameLst>
                                      </p:cBhvr>
                                      <p:to>
                                        <p:strVal val="hidden"/>
                                      </p:to>
                                    </p:se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1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P spid="10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p:nvPr/>
        </p:nvSpPr>
        <p:spPr>
          <a:xfrm flipV="1">
            <a:off x="426730" y="2112943"/>
            <a:ext cx="3638833" cy="123817"/>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6" name="Rectangle 3"/>
          <p:cNvSpPr/>
          <p:nvPr/>
        </p:nvSpPr>
        <p:spPr>
          <a:xfrm flipV="1">
            <a:off x="4815850" y="2112938"/>
            <a:ext cx="6916605" cy="123824"/>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2" name="مستطيل 1"/>
          <p:cNvSpPr/>
          <p:nvPr/>
        </p:nvSpPr>
        <p:spPr>
          <a:xfrm>
            <a:off x="0" y="71290"/>
            <a:ext cx="12192000" cy="1077218"/>
          </a:xfrm>
          <a:prstGeom prst="rect">
            <a:avLst/>
          </a:prstGeom>
        </p:spPr>
        <p:txBody>
          <a:bodyPr wrap="square">
            <a:spAutoFit/>
          </a:bodyPr>
          <a:lstStyle/>
          <a:p>
            <a:pPr algn="l" rtl="0"/>
            <a:r>
              <a:rPr lang="en-US" sz="3200" b="1" dirty="0" smtClean="0">
                <a:solidFill>
                  <a:schemeClr val="bg1"/>
                </a:solidFill>
                <a:ea typeface="Calibri" panose="020F0502020204030204" pitchFamily="34" charset="0"/>
              </a:rPr>
              <a:t>H6: Police officers tend to quit from their jobs because of shiftwork effects.</a:t>
            </a:r>
            <a:endParaRPr lang="ar-JO" sz="3200" b="1" dirty="0">
              <a:solidFill>
                <a:schemeClr val="bg1"/>
              </a:solidFill>
              <a:ea typeface="Calibri" panose="020F0502020204030204" pitchFamily="34" charset="0"/>
            </a:endParaRPr>
          </a:p>
        </p:txBody>
      </p:sp>
      <p:sp>
        <p:nvSpPr>
          <p:cNvPr id="5" name="Rectangle 2"/>
          <p:cNvSpPr/>
          <p:nvPr/>
        </p:nvSpPr>
        <p:spPr>
          <a:xfrm flipV="1">
            <a:off x="3784209" y="2112938"/>
            <a:ext cx="4459459" cy="123822"/>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8" name="مستطيل 7"/>
          <p:cNvSpPr/>
          <p:nvPr/>
        </p:nvSpPr>
        <p:spPr>
          <a:xfrm>
            <a:off x="0" y="1145267"/>
            <a:ext cx="2974469" cy="584775"/>
          </a:xfrm>
          <a:prstGeom prst="rect">
            <a:avLst/>
          </a:prstGeom>
        </p:spPr>
        <p:txBody>
          <a:bodyPr wrap="none">
            <a:spAutoFit/>
          </a:bodyPr>
          <a:lstStyle/>
          <a:p>
            <a:pPr algn="l" rtl="0"/>
            <a:r>
              <a:rPr lang="en-US" sz="3200" b="1" dirty="0">
                <a:ea typeface="Calibri" panose="020F0502020204030204" pitchFamily="34" charset="0"/>
              </a:rPr>
              <a:t>Sub hypotheses:</a:t>
            </a:r>
            <a:endParaRPr lang="ar-JO" sz="3200" dirty="0"/>
          </a:p>
        </p:txBody>
      </p:sp>
      <p:sp>
        <p:nvSpPr>
          <p:cNvPr id="9" name="TextBox 6"/>
          <p:cNvSpPr txBox="1"/>
          <p:nvPr/>
        </p:nvSpPr>
        <p:spPr>
          <a:xfrm>
            <a:off x="426730" y="2360129"/>
            <a:ext cx="3512224" cy="1817289"/>
          </a:xfrm>
          <a:prstGeom prst="rect">
            <a:avLst/>
          </a:prstGeom>
          <a:noFill/>
        </p:spPr>
        <p:txBody>
          <a:bodyPr wrap="square" lIns="0" tIns="0" rIns="121893" bIns="0" rtlCol="0">
            <a:noAutofit/>
          </a:bodyPr>
          <a:lstStyle/>
          <a:p>
            <a:pPr algn="l" rtl="0"/>
            <a:r>
              <a:rPr lang="en-US" sz="2800" b="1" dirty="0" smtClean="0">
                <a:solidFill>
                  <a:schemeClr val="accent6">
                    <a:lumMod val="75000"/>
                  </a:schemeClr>
                </a:solidFill>
              </a:rPr>
              <a:t>1-Feeling  desire to leave the work because of its impact on health</a:t>
            </a:r>
            <a:endParaRPr lang="en-US" sz="2800" b="1" dirty="0">
              <a:solidFill>
                <a:schemeClr val="accent6">
                  <a:lumMod val="75000"/>
                </a:schemeClr>
              </a:solidFill>
            </a:endParaRPr>
          </a:p>
          <a:p>
            <a:pPr algn="ctr" rtl="0"/>
            <a:endParaRPr lang="en-US" sz="2500" dirty="0" smtClean="0">
              <a:solidFill>
                <a:schemeClr val="tx1">
                  <a:lumMod val="75000"/>
                </a:schemeClr>
              </a:solidFill>
              <a:cs typeface="Helvetica Neue"/>
            </a:endParaRPr>
          </a:p>
          <a:p>
            <a:pPr algn="ctr" rtl="0"/>
            <a:endParaRPr lang="en-US" sz="2500" dirty="0" smtClean="0">
              <a:solidFill>
                <a:schemeClr val="tx1">
                  <a:lumMod val="75000"/>
                </a:schemeClr>
              </a:solidFill>
              <a:cs typeface="Helvetica Neue"/>
            </a:endParaRPr>
          </a:p>
          <a:p>
            <a:pPr algn="l" rtl="0">
              <a:defRPr/>
            </a:pPr>
            <a:endParaRPr lang="en-US" sz="2000" b="1" dirty="0" smtClean="0">
              <a:solidFill>
                <a:schemeClr val="accent6">
                  <a:lumMod val="75000"/>
                </a:schemeClr>
              </a:solidFill>
            </a:endParaRPr>
          </a:p>
          <a:p>
            <a:pPr algn="l" rtl="0">
              <a:defRPr/>
            </a:pPr>
            <a:r>
              <a:rPr lang="en-US" sz="2000" b="1" dirty="0" smtClean="0">
                <a:solidFill>
                  <a:schemeClr val="accent6">
                    <a:lumMod val="75000"/>
                  </a:schemeClr>
                </a:solidFill>
              </a:rPr>
              <a:t>Disagreed </a:t>
            </a:r>
            <a:r>
              <a:rPr lang="en-US" sz="2000" b="1" dirty="0">
                <a:solidFill>
                  <a:schemeClr val="accent6">
                    <a:lumMod val="75000"/>
                  </a:schemeClr>
                </a:solidFill>
              </a:rPr>
              <a:t>by </a:t>
            </a:r>
            <a:r>
              <a:rPr lang="en-US" sz="2000" b="1" dirty="0" smtClean="0">
                <a:solidFill>
                  <a:schemeClr val="accent6">
                    <a:lumMod val="75000"/>
                  </a:schemeClr>
                </a:solidFill>
              </a:rPr>
              <a:t>45.43% </a:t>
            </a:r>
            <a:endParaRPr lang="en-US" sz="2000" b="1" dirty="0">
              <a:solidFill>
                <a:schemeClr val="accent6">
                  <a:lumMod val="75000"/>
                </a:schemeClr>
              </a:solidFill>
            </a:endParaRPr>
          </a:p>
        </p:txBody>
      </p:sp>
      <p:sp>
        <p:nvSpPr>
          <p:cNvPr id="11" name="TextBox 7"/>
          <p:cNvSpPr txBox="1"/>
          <p:nvPr/>
        </p:nvSpPr>
        <p:spPr>
          <a:xfrm>
            <a:off x="3938954" y="2367707"/>
            <a:ext cx="4304714" cy="1817289"/>
          </a:xfrm>
          <a:prstGeom prst="rect">
            <a:avLst/>
          </a:prstGeom>
          <a:noFill/>
        </p:spPr>
        <p:txBody>
          <a:bodyPr wrap="square" lIns="0" tIns="0" rIns="121893" bIns="0" rtlCol="0">
            <a:noAutofit/>
          </a:bodyPr>
          <a:lstStyle/>
          <a:p>
            <a:pPr algn="l" rtl="0"/>
            <a:r>
              <a:rPr lang="en-US" sz="2800" b="1" dirty="0" smtClean="0">
                <a:solidFill>
                  <a:schemeClr val="accent5">
                    <a:lumMod val="75000"/>
                  </a:schemeClr>
                </a:solidFill>
              </a:rPr>
              <a:t>2-Feeling desire to leave the work because of work pressure</a:t>
            </a:r>
            <a:endParaRPr lang="en-US" sz="2800" b="1" dirty="0">
              <a:solidFill>
                <a:schemeClr val="accent5">
                  <a:lumMod val="75000"/>
                </a:schemeClr>
              </a:solidFill>
            </a:endParaRPr>
          </a:p>
          <a:p>
            <a:pPr algn="l" rtl="0"/>
            <a:endParaRPr lang="en-US" sz="2800" b="1" dirty="0">
              <a:solidFill>
                <a:schemeClr val="accent5">
                  <a:lumMod val="75000"/>
                </a:schemeClr>
              </a:solidFill>
              <a:cs typeface="Helvetica Neue"/>
            </a:endParaRPr>
          </a:p>
          <a:p>
            <a:pPr algn="l" rtl="0"/>
            <a:endParaRPr lang="en-US" sz="1600" dirty="0" smtClean="0">
              <a:solidFill>
                <a:schemeClr val="tx1">
                  <a:lumMod val="75000"/>
                </a:schemeClr>
              </a:solidFill>
            </a:endParaRPr>
          </a:p>
          <a:p>
            <a:pPr algn="l" rtl="0"/>
            <a:endParaRPr lang="en-US" sz="1600" dirty="0" smtClean="0">
              <a:solidFill>
                <a:schemeClr val="tx1">
                  <a:lumMod val="75000"/>
                </a:schemeClr>
              </a:solidFill>
            </a:endParaRPr>
          </a:p>
          <a:p>
            <a:pPr algn="l" rtl="0"/>
            <a:endParaRPr lang="en-US" sz="1600" dirty="0" smtClean="0">
              <a:solidFill>
                <a:schemeClr val="tx1">
                  <a:lumMod val="75000"/>
                </a:schemeClr>
              </a:solidFill>
            </a:endParaRPr>
          </a:p>
          <a:p>
            <a:pPr algn="l" rtl="0"/>
            <a:endParaRPr lang="ar-JO" sz="1600" dirty="0">
              <a:solidFill>
                <a:schemeClr val="tx1">
                  <a:lumMod val="75000"/>
                </a:schemeClr>
              </a:solidFill>
            </a:endParaRPr>
          </a:p>
          <a:p>
            <a:pPr algn="l" rtl="0"/>
            <a:r>
              <a:rPr lang="en-US" sz="2000" b="1" dirty="0" smtClean="0">
                <a:solidFill>
                  <a:schemeClr val="accent5">
                    <a:lumMod val="75000"/>
                  </a:schemeClr>
                </a:solidFill>
              </a:rPr>
              <a:t>Disagreed by 46.30%</a:t>
            </a:r>
            <a:endParaRPr lang="en-US" sz="2000" b="1" dirty="0">
              <a:solidFill>
                <a:schemeClr val="accent5">
                  <a:lumMod val="75000"/>
                </a:schemeClr>
              </a:solidFill>
            </a:endParaRPr>
          </a:p>
        </p:txBody>
      </p:sp>
      <p:sp>
        <p:nvSpPr>
          <p:cNvPr id="12" name="TextBox 8"/>
          <p:cNvSpPr txBox="1"/>
          <p:nvPr/>
        </p:nvSpPr>
        <p:spPr>
          <a:xfrm>
            <a:off x="8328442" y="2367707"/>
            <a:ext cx="3693229" cy="2270957"/>
          </a:xfrm>
          <a:prstGeom prst="rect">
            <a:avLst/>
          </a:prstGeom>
          <a:noFill/>
        </p:spPr>
        <p:txBody>
          <a:bodyPr wrap="square" lIns="0" tIns="0" rIns="121893" bIns="0" rtlCol="0">
            <a:noAutofit/>
          </a:bodyPr>
          <a:lstStyle/>
          <a:p>
            <a:pPr algn="l" rtl="0"/>
            <a:r>
              <a:rPr lang="en-US" sz="2800" b="1" dirty="0" smtClean="0">
                <a:solidFill>
                  <a:schemeClr val="accent4">
                    <a:lumMod val="75000"/>
                  </a:schemeClr>
                </a:solidFill>
                <a:cs typeface="Helvetica Neue"/>
              </a:rPr>
              <a:t>3-</a:t>
            </a:r>
            <a:r>
              <a:rPr lang="en-US" sz="2800" b="1" dirty="0" smtClean="0">
                <a:solidFill>
                  <a:schemeClr val="dk1"/>
                </a:solidFill>
              </a:rPr>
              <a:t> </a:t>
            </a:r>
            <a:r>
              <a:rPr lang="en-US" sz="2800" b="1" dirty="0" smtClean="0">
                <a:solidFill>
                  <a:schemeClr val="accent4">
                    <a:lumMod val="75000"/>
                  </a:schemeClr>
                </a:solidFill>
                <a:cs typeface="Helvetica Neue"/>
              </a:rPr>
              <a:t>Feeling desire to leave the work because of its impact on my family </a:t>
            </a:r>
            <a:br>
              <a:rPr lang="en-US" sz="2800" b="1" dirty="0" smtClean="0">
                <a:solidFill>
                  <a:schemeClr val="accent4">
                    <a:lumMod val="75000"/>
                  </a:schemeClr>
                </a:solidFill>
                <a:cs typeface="Helvetica Neue"/>
              </a:rPr>
            </a:br>
            <a:r>
              <a:rPr lang="en-US" sz="2800" b="1" dirty="0" smtClean="0">
                <a:solidFill>
                  <a:schemeClr val="accent4">
                    <a:lumMod val="75000"/>
                  </a:schemeClr>
                </a:solidFill>
                <a:cs typeface="Helvetica Neue"/>
              </a:rPr>
              <a:t/>
            </a:r>
            <a:br>
              <a:rPr lang="en-US" sz="2800" b="1" dirty="0" smtClean="0">
                <a:solidFill>
                  <a:schemeClr val="accent4">
                    <a:lumMod val="75000"/>
                  </a:schemeClr>
                </a:solidFill>
                <a:cs typeface="Helvetica Neue"/>
              </a:rPr>
            </a:br>
            <a:endParaRPr lang="en-US" sz="2800" b="1" dirty="0">
              <a:solidFill>
                <a:schemeClr val="accent4">
                  <a:lumMod val="75000"/>
                </a:schemeClr>
              </a:solidFill>
              <a:cs typeface="Helvetica Neue"/>
            </a:endParaRPr>
          </a:p>
          <a:p>
            <a:pPr algn="l" rtl="0"/>
            <a:endParaRPr lang="en-US" sz="2000" b="1" dirty="0"/>
          </a:p>
        </p:txBody>
      </p:sp>
      <p:sp>
        <p:nvSpPr>
          <p:cNvPr id="13" name="مستطيل 12"/>
          <p:cNvSpPr/>
          <p:nvPr/>
        </p:nvSpPr>
        <p:spPr>
          <a:xfrm>
            <a:off x="8428896" y="4961893"/>
            <a:ext cx="2395784" cy="400110"/>
          </a:xfrm>
          <a:prstGeom prst="rect">
            <a:avLst/>
          </a:prstGeom>
        </p:spPr>
        <p:txBody>
          <a:bodyPr wrap="none">
            <a:spAutoFit/>
          </a:bodyPr>
          <a:lstStyle/>
          <a:p>
            <a:pPr algn="l" rtl="0"/>
            <a:r>
              <a:rPr lang="en-US" sz="2000" b="1" dirty="0" smtClean="0">
                <a:solidFill>
                  <a:schemeClr val="accent4">
                    <a:lumMod val="75000"/>
                  </a:schemeClr>
                </a:solidFill>
              </a:rPr>
              <a:t>Disagreed </a:t>
            </a:r>
            <a:r>
              <a:rPr lang="en-US" sz="2000" b="1" dirty="0">
                <a:solidFill>
                  <a:schemeClr val="accent4">
                    <a:lumMod val="75000"/>
                  </a:schemeClr>
                </a:solidFill>
              </a:rPr>
              <a:t>by 64.81%</a:t>
            </a:r>
          </a:p>
        </p:txBody>
      </p:sp>
    </p:spTree>
    <p:extLst>
      <p:ext uri="{BB962C8B-B14F-4D97-AF65-F5344CB8AC3E}">
        <p14:creationId xmlns:p14="http://schemas.microsoft.com/office/powerpoint/2010/main" val="34737875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8"/>
          <p:cNvSpPr/>
          <p:nvPr/>
        </p:nvSpPr>
        <p:spPr>
          <a:xfrm>
            <a:off x="943165" y="1419772"/>
            <a:ext cx="477812" cy="401256"/>
          </a:xfrm>
          <a:custGeom>
            <a:avLst/>
            <a:gdLst>
              <a:gd name="connsiteX0" fmla="*/ 0 w 637083"/>
              <a:gd name="connsiteY0" fmla="*/ 0 h 535008"/>
              <a:gd name="connsiteX1" fmla="*/ 232616 w 637083"/>
              <a:gd name="connsiteY1" fmla="*/ 0 h 535008"/>
              <a:gd name="connsiteX2" fmla="*/ 260711 w 637083"/>
              <a:gd name="connsiteY2" fmla="*/ 26787 h 535008"/>
              <a:gd name="connsiteX3" fmla="*/ 572096 w 637083"/>
              <a:gd name="connsiteY3" fmla="*/ 369396 h 535008"/>
              <a:gd name="connsiteX4" fmla="*/ 637083 w 637083"/>
              <a:gd name="connsiteY4" fmla="*/ 452093 h 535008"/>
              <a:gd name="connsiteX5" fmla="*/ 627565 w 637083"/>
              <a:gd name="connsiteY5" fmla="*/ 455048 h 535008"/>
              <a:gd name="connsiteX6" fmla="*/ 532376 w 637083"/>
              <a:gd name="connsiteY6" fmla="*/ 506715 h 535008"/>
              <a:gd name="connsiteX7" fmla="*/ 498084 w 637083"/>
              <a:gd name="connsiteY7" fmla="*/ 535008 h 535008"/>
              <a:gd name="connsiteX8" fmla="*/ 448199 w 637083"/>
              <a:gd name="connsiteY8" fmla="*/ 471528 h 535008"/>
              <a:gd name="connsiteX9" fmla="*/ 147177 w 637083"/>
              <a:gd name="connsiteY9" fmla="*/ 140321 h 53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7083" h="535008">
                <a:moveTo>
                  <a:pt x="0" y="0"/>
                </a:moveTo>
                <a:lnTo>
                  <a:pt x="232616" y="0"/>
                </a:lnTo>
                <a:lnTo>
                  <a:pt x="260711" y="26787"/>
                </a:lnTo>
                <a:cubicBezTo>
                  <a:pt x="369845" y="135921"/>
                  <a:pt x="473774" y="250259"/>
                  <a:pt x="572096" y="369396"/>
                </a:cubicBezTo>
                <a:lnTo>
                  <a:pt x="637083" y="452093"/>
                </a:lnTo>
                <a:lnTo>
                  <a:pt x="627565" y="455048"/>
                </a:lnTo>
                <a:cubicBezTo>
                  <a:pt x="594043" y="469227"/>
                  <a:pt x="562188" y="486574"/>
                  <a:pt x="532376" y="506715"/>
                </a:cubicBezTo>
                <a:lnTo>
                  <a:pt x="498084" y="535008"/>
                </a:lnTo>
                <a:lnTo>
                  <a:pt x="448199" y="471528"/>
                </a:lnTo>
                <a:cubicBezTo>
                  <a:pt x="353150" y="356356"/>
                  <a:pt x="252679" y="245823"/>
                  <a:pt x="147177" y="140321"/>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35" name="Freeform 33"/>
          <p:cNvSpPr/>
          <p:nvPr/>
        </p:nvSpPr>
        <p:spPr>
          <a:xfrm>
            <a:off x="1754169" y="2461012"/>
            <a:ext cx="293946" cy="532272"/>
          </a:xfrm>
          <a:custGeom>
            <a:avLst/>
            <a:gdLst>
              <a:gd name="connsiteX0" fmla="*/ 135550 w 391928"/>
              <a:gd name="connsiteY0" fmla="*/ 0 h 709696"/>
              <a:gd name="connsiteX1" fmla="*/ 213310 w 391928"/>
              <a:gd name="connsiteY1" fmla="*/ 172002 h 709696"/>
              <a:gd name="connsiteX2" fmla="*/ 375545 w 391928"/>
              <a:gd name="connsiteY2" fmla="*/ 615260 h 709696"/>
              <a:gd name="connsiteX3" fmla="*/ 391928 w 391928"/>
              <a:gd name="connsiteY3" fmla="*/ 672955 h 709696"/>
              <a:gd name="connsiteX4" fmla="*/ 335492 w 391928"/>
              <a:gd name="connsiteY4" fmla="*/ 678644 h 709696"/>
              <a:gd name="connsiteX5" fmla="*/ 235461 w 391928"/>
              <a:gd name="connsiteY5" fmla="*/ 709696 h 709696"/>
              <a:gd name="connsiteX6" fmla="*/ 222202 w 391928"/>
              <a:gd name="connsiteY6" fmla="*/ 663006 h 709696"/>
              <a:gd name="connsiteX7" fmla="*/ 65367 w 391928"/>
              <a:gd name="connsiteY7" fmla="*/ 234500 h 709696"/>
              <a:gd name="connsiteX8" fmla="*/ 0 w 391928"/>
              <a:gd name="connsiteY8" fmla="*/ 89913 h 709696"/>
              <a:gd name="connsiteX9" fmla="*/ 77670 w 391928"/>
              <a:gd name="connsiteY9" fmla="*/ 47755 h 709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8" h="709696">
                <a:moveTo>
                  <a:pt x="135550" y="0"/>
                </a:moveTo>
                <a:lnTo>
                  <a:pt x="213310" y="172002"/>
                </a:lnTo>
                <a:cubicBezTo>
                  <a:pt x="274344" y="316302"/>
                  <a:pt x="328557" y="464190"/>
                  <a:pt x="375545" y="615260"/>
                </a:cubicBezTo>
                <a:lnTo>
                  <a:pt x="391928" y="672955"/>
                </a:lnTo>
                <a:lnTo>
                  <a:pt x="335492" y="678644"/>
                </a:lnTo>
                <a:lnTo>
                  <a:pt x="235461" y="709696"/>
                </a:lnTo>
                <a:lnTo>
                  <a:pt x="222202" y="663006"/>
                </a:lnTo>
                <a:cubicBezTo>
                  <a:pt x="176778" y="516963"/>
                  <a:pt x="124370" y="373998"/>
                  <a:pt x="65367" y="234500"/>
                </a:cubicBezTo>
                <a:lnTo>
                  <a:pt x="0" y="89913"/>
                </a:lnTo>
                <a:lnTo>
                  <a:pt x="77670" y="47755"/>
                </a:ln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36" name="Freeform 38"/>
          <p:cNvSpPr/>
          <p:nvPr/>
        </p:nvSpPr>
        <p:spPr>
          <a:xfrm>
            <a:off x="2072142" y="3788288"/>
            <a:ext cx="126362" cy="420344"/>
          </a:xfrm>
          <a:custGeom>
            <a:avLst/>
            <a:gdLst>
              <a:gd name="connsiteX0" fmla="*/ 159774 w 168482"/>
              <a:gd name="connsiteY0" fmla="*/ 0 h 560459"/>
              <a:gd name="connsiteX1" fmla="*/ 162205 w 168482"/>
              <a:gd name="connsiteY1" fmla="*/ 31959 h 560459"/>
              <a:gd name="connsiteX2" fmla="*/ 168482 w 168482"/>
              <a:gd name="connsiteY2" fmla="*/ 280229 h 560459"/>
              <a:gd name="connsiteX3" fmla="*/ 162205 w 168482"/>
              <a:gd name="connsiteY3" fmla="*/ 528499 h 560459"/>
              <a:gd name="connsiteX4" fmla="*/ 159774 w 168482"/>
              <a:gd name="connsiteY4" fmla="*/ 560459 h 560459"/>
              <a:gd name="connsiteX5" fmla="*/ 137402 w 168482"/>
              <a:gd name="connsiteY5" fmla="*/ 553514 h 560459"/>
              <a:gd name="connsiteX6" fmla="*/ 24465 w 168482"/>
              <a:gd name="connsiteY6" fmla="*/ 542129 h 560459"/>
              <a:gd name="connsiteX7" fmla="*/ 0 w 168482"/>
              <a:gd name="connsiteY7" fmla="*/ 544595 h 560459"/>
              <a:gd name="connsiteX8" fmla="*/ 1853 w 168482"/>
              <a:gd name="connsiteY8" fmla="*/ 520237 h 560459"/>
              <a:gd name="connsiteX9" fmla="*/ 7921 w 168482"/>
              <a:gd name="connsiteY9" fmla="*/ 280229 h 560459"/>
              <a:gd name="connsiteX10" fmla="*/ 1853 w 168482"/>
              <a:gd name="connsiteY10" fmla="*/ 40222 h 560459"/>
              <a:gd name="connsiteX11" fmla="*/ 0 w 168482"/>
              <a:gd name="connsiteY11" fmla="*/ 15863 h 560459"/>
              <a:gd name="connsiteX12" fmla="*/ 24465 w 168482"/>
              <a:gd name="connsiteY12" fmla="*/ 18329 h 560459"/>
              <a:gd name="connsiteX13" fmla="*/ 137402 w 168482"/>
              <a:gd name="connsiteY13" fmla="*/ 6944 h 560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482" h="560459">
                <a:moveTo>
                  <a:pt x="159774" y="0"/>
                </a:moveTo>
                <a:lnTo>
                  <a:pt x="162205" y="31959"/>
                </a:lnTo>
                <a:cubicBezTo>
                  <a:pt x="166373" y="114190"/>
                  <a:pt x="168482" y="196963"/>
                  <a:pt x="168482" y="280229"/>
                </a:cubicBezTo>
                <a:cubicBezTo>
                  <a:pt x="168482" y="363495"/>
                  <a:pt x="166373" y="446269"/>
                  <a:pt x="162205" y="528499"/>
                </a:cubicBezTo>
                <a:lnTo>
                  <a:pt x="159774" y="560459"/>
                </a:lnTo>
                <a:lnTo>
                  <a:pt x="137402" y="553514"/>
                </a:lnTo>
                <a:cubicBezTo>
                  <a:pt x="100923" y="546049"/>
                  <a:pt x="63152" y="542129"/>
                  <a:pt x="24465" y="542129"/>
                </a:cubicBezTo>
                <a:lnTo>
                  <a:pt x="0" y="544595"/>
                </a:lnTo>
                <a:lnTo>
                  <a:pt x="1853" y="520237"/>
                </a:lnTo>
                <a:cubicBezTo>
                  <a:pt x="5882" y="440743"/>
                  <a:pt x="7921" y="360724"/>
                  <a:pt x="7921" y="280229"/>
                </a:cubicBezTo>
                <a:cubicBezTo>
                  <a:pt x="7921" y="199734"/>
                  <a:pt x="5882" y="119716"/>
                  <a:pt x="1853" y="40222"/>
                </a:cubicBezTo>
                <a:lnTo>
                  <a:pt x="0" y="15863"/>
                </a:lnTo>
                <a:lnTo>
                  <a:pt x="24465" y="18329"/>
                </a:lnTo>
                <a:cubicBezTo>
                  <a:pt x="63152" y="18329"/>
                  <a:pt x="100923" y="14409"/>
                  <a:pt x="137402" y="6944"/>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37" name="Freeform 43"/>
          <p:cNvSpPr/>
          <p:nvPr/>
        </p:nvSpPr>
        <p:spPr>
          <a:xfrm>
            <a:off x="1754174" y="5003635"/>
            <a:ext cx="293941" cy="531908"/>
          </a:xfrm>
          <a:custGeom>
            <a:avLst/>
            <a:gdLst>
              <a:gd name="connsiteX0" fmla="*/ 235454 w 391921"/>
              <a:gd name="connsiteY0" fmla="*/ 0 h 709210"/>
              <a:gd name="connsiteX1" fmla="*/ 335485 w 391921"/>
              <a:gd name="connsiteY1" fmla="*/ 31051 h 709210"/>
              <a:gd name="connsiteX2" fmla="*/ 391921 w 391921"/>
              <a:gd name="connsiteY2" fmla="*/ 36740 h 709210"/>
              <a:gd name="connsiteX3" fmla="*/ 375538 w 391921"/>
              <a:gd name="connsiteY3" fmla="*/ 94436 h 709210"/>
              <a:gd name="connsiteX4" fmla="*/ 166256 w 391921"/>
              <a:gd name="connsiteY4" fmla="*/ 645240 h 709210"/>
              <a:gd name="connsiteX5" fmla="*/ 134954 w 391921"/>
              <a:gd name="connsiteY5" fmla="*/ 709210 h 709210"/>
              <a:gd name="connsiteX6" fmla="*/ 77663 w 391921"/>
              <a:gd name="connsiteY6" fmla="*/ 661940 h 709210"/>
              <a:gd name="connsiteX7" fmla="*/ 0 w 391921"/>
              <a:gd name="connsiteY7" fmla="*/ 619786 h 709210"/>
              <a:gd name="connsiteX8" fmla="*/ 19878 w 391921"/>
              <a:gd name="connsiteY8" fmla="*/ 579163 h 709210"/>
              <a:gd name="connsiteX9" fmla="*/ 222195 w 391921"/>
              <a:gd name="connsiteY9" fmla="*/ 46690 h 70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1" h="709210">
                <a:moveTo>
                  <a:pt x="235454" y="0"/>
                </a:moveTo>
                <a:lnTo>
                  <a:pt x="335485" y="31051"/>
                </a:lnTo>
                <a:lnTo>
                  <a:pt x="391921" y="36740"/>
                </a:lnTo>
                <a:lnTo>
                  <a:pt x="375538" y="94436"/>
                </a:lnTo>
                <a:cubicBezTo>
                  <a:pt x="316803" y="283275"/>
                  <a:pt x="246779" y="467139"/>
                  <a:pt x="166256" y="645240"/>
                </a:cubicBezTo>
                <a:lnTo>
                  <a:pt x="134954" y="709210"/>
                </a:lnTo>
                <a:lnTo>
                  <a:pt x="77663" y="661940"/>
                </a:lnTo>
                <a:lnTo>
                  <a:pt x="0" y="619786"/>
                </a:lnTo>
                <a:lnTo>
                  <a:pt x="19878" y="579163"/>
                </a:lnTo>
                <a:cubicBezTo>
                  <a:pt x="97722" y="406989"/>
                  <a:pt x="165415" y="229244"/>
                  <a:pt x="222195" y="46690"/>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38" name="Freeform 25"/>
          <p:cNvSpPr/>
          <p:nvPr/>
        </p:nvSpPr>
        <p:spPr>
          <a:xfrm flipH="1">
            <a:off x="10761821" y="1578859"/>
            <a:ext cx="477597" cy="401256"/>
          </a:xfrm>
          <a:custGeom>
            <a:avLst/>
            <a:gdLst>
              <a:gd name="connsiteX0" fmla="*/ 0 w 637083"/>
              <a:gd name="connsiteY0" fmla="*/ 0 h 535008"/>
              <a:gd name="connsiteX1" fmla="*/ 232616 w 637083"/>
              <a:gd name="connsiteY1" fmla="*/ 0 h 535008"/>
              <a:gd name="connsiteX2" fmla="*/ 260711 w 637083"/>
              <a:gd name="connsiteY2" fmla="*/ 26787 h 535008"/>
              <a:gd name="connsiteX3" fmla="*/ 572096 w 637083"/>
              <a:gd name="connsiteY3" fmla="*/ 369396 h 535008"/>
              <a:gd name="connsiteX4" fmla="*/ 637083 w 637083"/>
              <a:gd name="connsiteY4" fmla="*/ 452093 h 535008"/>
              <a:gd name="connsiteX5" fmla="*/ 627565 w 637083"/>
              <a:gd name="connsiteY5" fmla="*/ 455048 h 535008"/>
              <a:gd name="connsiteX6" fmla="*/ 532376 w 637083"/>
              <a:gd name="connsiteY6" fmla="*/ 506715 h 535008"/>
              <a:gd name="connsiteX7" fmla="*/ 498084 w 637083"/>
              <a:gd name="connsiteY7" fmla="*/ 535008 h 535008"/>
              <a:gd name="connsiteX8" fmla="*/ 448199 w 637083"/>
              <a:gd name="connsiteY8" fmla="*/ 471528 h 535008"/>
              <a:gd name="connsiteX9" fmla="*/ 147177 w 637083"/>
              <a:gd name="connsiteY9" fmla="*/ 140321 h 53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7083" h="535008">
                <a:moveTo>
                  <a:pt x="0" y="0"/>
                </a:moveTo>
                <a:lnTo>
                  <a:pt x="232616" y="0"/>
                </a:lnTo>
                <a:lnTo>
                  <a:pt x="260711" y="26787"/>
                </a:lnTo>
                <a:cubicBezTo>
                  <a:pt x="369845" y="135921"/>
                  <a:pt x="473774" y="250259"/>
                  <a:pt x="572096" y="369396"/>
                </a:cubicBezTo>
                <a:lnTo>
                  <a:pt x="637083" y="452093"/>
                </a:lnTo>
                <a:lnTo>
                  <a:pt x="627565" y="455048"/>
                </a:lnTo>
                <a:cubicBezTo>
                  <a:pt x="594043" y="469227"/>
                  <a:pt x="562188" y="486574"/>
                  <a:pt x="532376" y="506715"/>
                </a:cubicBezTo>
                <a:lnTo>
                  <a:pt x="498084" y="535008"/>
                </a:lnTo>
                <a:lnTo>
                  <a:pt x="448199" y="471528"/>
                </a:lnTo>
                <a:cubicBezTo>
                  <a:pt x="353150" y="356356"/>
                  <a:pt x="252679" y="245823"/>
                  <a:pt x="147177" y="140321"/>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39" name="Freeform 31"/>
          <p:cNvSpPr/>
          <p:nvPr/>
        </p:nvSpPr>
        <p:spPr>
          <a:xfrm flipH="1">
            <a:off x="10134966" y="2620099"/>
            <a:ext cx="293813" cy="532272"/>
          </a:xfrm>
          <a:custGeom>
            <a:avLst/>
            <a:gdLst>
              <a:gd name="connsiteX0" fmla="*/ 135550 w 391928"/>
              <a:gd name="connsiteY0" fmla="*/ 0 h 709696"/>
              <a:gd name="connsiteX1" fmla="*/ 213310 w 391928"/>
              <a:gd name="connsiteY1" fmla="*/ 172002 h 709696"/>
              <a:gd name="connsiteX2" fmla="*/ 375545 w 391928"/>
              <a:gd name="connsiteY2" fmla="*/ 615260 h 709696"/>
              <a:gd name="connsiteX3" fmla="*/ 391928 w 391928"/>
              <a:gd name="connsiteY3" fmla="*/ 672955 h 709696"/>
              <a:gd name="connsiteX4" fmla="*/ 335492 w 391928"/>
              <a:gd name="connsiteY4" fmla="*/ 678644 h 709696"/>
              <a:gd name="connsiteX5" fmla="*/ 235461 w 391928"/>
              <a:gd name="connsiteY5" fmla="*/ 709696 h 709696"/>
              <a:gd name="connsiteX6" fmla="*/ 222202 w 391928"/>
              <a:gd name="connsiteY6" fmla="*/ 663006 h 709696"/>
              <a:gd name="connsiteX7" fmla="*/ 65367 w 391928"/>
              <a:gd name="connsiteY7" fmla="*/ 234500 h 709696"/>
              <a:gd name="connsiteX8" fmla="*/ 0 w 391928"/>
              <a:gd name="connsiteY8" fmla="*/ 89913 h 709696"/>
              <a:gd name="connsiteX9" fmla="*/ 77670 w 391928"/>
              <a:gd name="connsiteY9" fmla="*/ 47755 h 709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8" h="709696">
                <a:moveTo>
                  <a:pt x="135550" y="0"/>
                </a:moveTo>
                <a:lnTo>
                  <a:pt x="213310" y="172002"/>
                </a:lnTo>
                <a:cubicBezTo>
                  <a:pt x="274344" y="316302"/>
                  <a:pt x="328557" y="464190"/>
                  <a:pt x="375545" y="615260"/>
                </a:cubicBezTo>
                <a:lnTo>
                  <a:pt x="391928" y="672955"/>
                </a:lnTo>
                <a:lnTo>
                  <a:pt x="335492" y="678644"/>
                </a:lnTo>
                <a:lnTo>
                  <a:pt x="235461" y="709696"/>
                </a:lnTo>
                <a:lnTo>
                  <a:pt x="222202" y="663006"/>
                </a:lnTo>
                <a:cubicBezTo>
                  <a:pt x="176778" y="516963"/>
                  <a:pt x="124370" y="373998"/>
                  <a:pt x="65367" y="234500"/>
                </a:cubicBezTo>
                <a:lnTo>
                  <a:pt x="0" y="89913"/>
                </a:lnTo>
                <a:lnTo>
                  <a:pt x="77670" y="47755"/>
                </a:ln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40" name="Freeform 32"/>
          <p:cNvSpPr/>
          <p:nvPr/>
        </p:nvSpPr>
        <p:spPr>
          <a:xfrm flipH="1">
            <a:off x="9984645" y="3947375"/>
            <a:ext cx="126305" cy="420344"/>
          </a:xfrm>
          <a:custGeom>
            <a:avLst/>
            <a:gdLst>
              <a:gd name="connsiteX0" fmla="*/ 159774 w 168482"/>
              <a:gd name="connsiteY0" fmla="*/ 0 h 560459"/>
              <a:gd name="connsiteX1" fmla="*/ 162205 w 168482"/>
              <a:gd name="connsiteY1" fmla="*/ 31959 h 560459"/>
              <a:gd name="connsiteX2" fmla="*/ 168482 w 168482"/>
              <a:gd name="connsiteY2" fmla="*/ 280229 h 560459"/>
              <a:gd name="connsiteX3" fmla="*/ 162205 w 168482"/>
              <a:gd name="connsiteY3" fmla="*/ 528499 h 560459"/>
              <a:gd name="connsiteX4" fmla="*/ 159774 w 168482"/>
              <a:gd name="connsiteY4" fmla="*/ 560459 h 560459"/>
              <a:gd name="connsiteX5" fmla="*/ 137402 w 168482"/>
              <a:gd name="connsiteY5" fmla="*/ 553514 h 560459"/>
              <a:gd name="connsiteX6" fmla="*/ 24465 w 168482"/>
              <a:gd name="connsiteY6" fmla="*/ 542129 h 560459"/>
              <a:gd name="connsiteX7" fmla="*/ 0 w 168482"/>
              <a:gd name="connsiteY7" fmla="*/ 544595 h 560459"/>
              <a:gd name="connsiteX8" fmla="*/ 1853 w 168482"/>
              <a:gd name="connsiteY8" fmla="*/ 520237 h 560459"/>
              <a:gd name="connsiteX9" fmla="*/ 7921 w 168482"/>
              <a:gd name="connsiteY9" fmla="*/ 280229 h 560459"/>
              <a:gd name="connsiteX10" fmla="*/ 1853 w 168482"/>
              <a:gd name="connsiteY10" fmla="*/ 40222 h 560459"/>
              <a:gd name="connsiteX11" fmla="*/ 0 w 168482"/>
              <a:gd name="connsiteY11" fmla="*/ 15863 h 560459"/>
              <a:gd name="connsiteX12" fmla="*/ 24465 w 168482"/>
              <a:gd name="connsiteY12" fmla="*/ 18329 h 560459"/>
              <a:gd name="connsiteX13" fmla="*/ 137402 w 168482"/>
              <a:gd name="connsiteY13" fmla="*/ 6944 h 560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482" h="560459">
                <a:moveTo>
                  <a:pt x="159774" y="0"/>
                </a:moveTo>
                <a:lnTo>
                  <a:pt x="162205" y="31959"/>
                </a:lnTo>
                <a:cubicBezTo>
                  <a:pt x="166373" y="114190"/>
                  <a:pt x="168482" y="196963"/>
                  <a:pt x="168482" y="280229"/>
                </a:cubicBezTo>
                <a:cubicBezTo>
                  <a:pt x="168482" y="363495"/>
                  <a:pt x="166373" y="446269"/>
                  <a:pt x="162205" y="528499"/>
                </a:cubicBezTo>
                <a:lnTo>
                  <a:pt x="159774" y="560459"/>
                </a:lnTo>
                <a:lnTo>
                  <a:pt x="137402" y="553514"/>
                </a:lnTo>
                <a:cubicBezTo>
                  <a:pt x="100923" y="546049"/>
                  <a:pt x="63152" y="542129"/>
                  <a:pt x="24465" y="542129"/>
                </a:cubicBezTo>
                <a:lnTo>
                  <a:pt x="0" y="544595"/>
                </a:lnTo>
                <a:lnTo>
                  <a:pt x="1853" y="520237"/>
                </a:lnTo>
                <a:cubicBezTo>
                  <a:pt x="5882" y="440743"/>
                  <a:pt x="7921" y="360724"/>
                  <a:pt x="7921" y="280229"/>
                </a:cubicBezTo>
                <a:cubicBezTo>
                  <a:pt x="7921" y="199734"/>
                  <a:pt x="5882" y="119716"/>
                  <a:pt x="1853" y="40222"/>
                </a:cubicBezTo>
                <a:lnTo>
                  <a:pt x="0" y="15863"/>
                </a:lnTo>
                <a:lnTo>
                  <a:pt x="24465" y="18329"/>
                </a:lnTo>
                <a:cubicBezTo>
                  <a:pt x="63152" y="18329"/>
                  <a:pt x="100923" y="14409"/>
                  <a:pt x="137402" y="6944"/>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41" name="Oval 5"/>
          <p:cNvSpPr/>
          <p:nvPr/>
        </p:nvSpPr>
        <p:spPr>
          <a:xfrm>
            <a:off x="1064377" y="1635261"/>
            <a:ext cx="1026114" cy="1026114"/>
          </a:xfrm>
          <a:prstGeom prst="ellipse">
            <a:avLst/>
          </a:prstGeom>
          <a:solidFill>
            <a:srgbClr val="4B2C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42" name="Oval 8"/>
          <p:cNvSpPr/>
          <p:nvPr/>
        </p:nvSpPr>
        <p:spPr>
          <a:xfrm>
            <a:off x="1577434" y="2868688"/>
            <a:ext cx="1026114" cy="1026114"/>
          </a:xfrm>
          <a:prstGeom prst="ellipse">
            <a:avLst/>
          </a:prstGeom>
          <a:solidFill>
            <a:srgbClr val="C0392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43" name="Oval 9"/>
          <p:cNvSpPr/>
          <p:nvPr/>
        </p:nvSpPr>
        <p:spPr>
          <a:xfrm>
            <a:off x="1577434" y="4102116"/>
            <a:ext cx="1026114" cy="1026114"/>
          </a:xfrm>
          <a:prstGeom prst="ellipse">
            <a:avLst/>
          </a:prstGeom>
          <a:solidFill>
            <a:srgbClr val="F39C1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grpSp>
        <p:nvGrpSpPr>
          <p:cNvPr id="2" name="Group 45"/>
          <p:cNvGrpSpPr/>
          <p:nvPr/>
        </p:nvGrpSpPr>
        <p:grpSpPr>
          <a:xfrm>
            <a:off x="2428281" y="1669895"/>
            <a:ext cx="2246396" cy="1107996"/>
            <a:chOff x="4655840" y="219323"/>
            <a:chExt cx="2995195" cy="1477328"/>
          </a:xfrm>
        </p:grpSpPr>
        <p:sp>
          <p:nvSpPr>
            <p:cNvPr id="45" name="TextBox 47"/>
            <p:cNvSpPr txBox="1"/>
            <p:nvPr/>
          </p:nvSpPr>
          <p:spPr>
            <a:xfrm>
              <a:off x="4655840" y="219323"/>
              <a:ext cx="1915483" cy="69762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all" spc="0" normalizeH="0" baseline="0" noProof="0" dirty="0" smtClean="0">
                  <a:ln>
                    <a:noFill/>
                  </a:ln>
                  <a:solidFill>
                    <a:srgbClr val="4B2C50"/>
                  </a:solidFill>
                  <a:effectLst/>
                  <a:uLnTx/>
                  <a:uFillTx/>
                </a:rPr>
                <a:t>1 -Type of shift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0" cap="all" spc="0" normalizeH="0" baseline="0" noProof="0" dirty="0" smtClean="0">
                <a:ln>
                  <a:noFill/>
                </a:ln>
                <a:solidFill>
                  <a:srgbClr val="4B2C50"/>
                </a:solidFill>
                <a:effectLst/>
                <a:uLnTx/>
                <a:uFillTx/>
              </a:endParaRPr>
            </a:p>
          </p:txBody>
        </p:sp>
        <p:sp>
          <p:nvSpPr>
            <p:cNvPr id="46" name="TextBox 48"/>
            <p:cNvSpPr txBox="1"/>
            <p:nvPr/>
          </p:nvSpPr>
          <p:spPr>
            <a:xfrm>
              <a:off x="4655840" y="588655"/>
              <a:ext cx="2995195" cy="1107996"/>
            </a:xfrm>
            <a:prstGeom prst="rect">
              <a:avLst/>
            </a:prstGeom>
            <a:noFill/>
          </p:spPr>
          <p:txBody>
            <a:bodyPr wrap="square" rtlCol="0">
              <a:spAutoFit/>
            </a:bodyPr>
            <a:lstStyle/>
            <a:p>
              <a:pPr algn="l" rtl="0">
                <a:defRPr/>
              </a:pPr>
              <a:r>
                <a:rPr lang="en-US" sz="1200" b="1" u="sng" dirty="0">
                  <a:solidFill>
                    <a:schemeClr val="dk1"/>
                  </a:solidFill>
                </a:rPr>
                <a:t>Working evening shifts </a:t>
              </a:r>
              <a:r>
                <a:rPr lang="en-US" sz="1200" b="1" dirty="0">
                  <a:solidFill>
                    <a:schemeClr val="dk1"/>
                  </a:solidFill>
                </a:rPr>
                <a:t>had clear effect on work\non-work conflict.</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smtClean="0">
                <a:ln>
                  <a:noFill/>
                </a:ln>
                <a:solidFill>
                  <a:srgbClr val="95A5A6"/>
                </a:solidFill>
                <a:effectLst/>
                <a:uLnTx/>
                <a:uFillTx/>
              </a:endParaRPr>
            </a:p>
          </p:txBody>
        </p:sp>
      </p:grpSp>
      <p:grpSp>
        <p:nvGrpSpPr>
          <p:cNvPr id="3" name="Group 50"/>
          <p:cNvGrpSpPr/>
          <p:nvPr/>
        </p:nvGrpSpPr>
        <p:grpSpPr>
          <a:xfrm>
            <a:off x="7412042" y="1651991"/>
            <a:ext cx="3009927" cy="923330"/>
            <a:chOff x="4655840" y="219323"/>
            <a:chExt cx="4013237" cy="1231107"/>
          </a:xfrm>
        </p:grpSpPr>
        <p:sp>
          <p:nvSpPr>
            <p:cNvPr id="48" name="TextBox 51"/>
            <p:cNvSpPr txBox="1"/>
            <p:nvPr/>
          </p:nvSpPr>
          <p:spPr>
            <a:xfrm>
              <a:off x="4655840" y="219323"/>
              <a:ext cx="4013237" cy="410369"/>
            </a:xfrm>
            <a:prstGeom prst="rect">
              <a:avLst/>
            </a:prstGeom>
            <a:noFill/>
          </p:spPr>
          <p:txBody>
            <a:bodyPr wrap="none" rtlCol="0">
              <a:spAutoFit/>
            </a:bodyPr>
            <a:lstStyle/>
            <a:p>
              <a:pPr algn="l" rtl="0">
                <a:defRPr/>
              </a:pPr>
              <a:r>
                <a:rPr lang="en-US" sz="1400" b="1" dirty="0" smtClean="0">
                  <a:solidFill>
                    <a:schemeClr val="tx2">
                      <a:lumMod val="75000"/>
                    </a:schemeClr>
                  </a:solidFill>
                </a:rPr>
                <a:t>2 </a:t>
              </a:r>
              <a:r>
                <a:rPr lang="en-US" sz="1400" b="1" dirty="0">
                  <a:solidFill>
                    <a:schemeClr val="tx2">
                      <a:lumMod val="75000"/>
                    </a:schemeClr>
                  </a:solidFill>
                </a:rPr>
                <a:t>- Number of years working in shifts</a:t>
              </a:r>
              <a:endParaRPr lang="en-US" sz="1400" dirty="0">
                <a:solidFill>
                  <a:schemeClr val="tx2">
                    <a:lumMod val="75000"/>
                  </a:schemeClr>
                </a:solidFill>
              </a:endParaRPr>
            </a:p>
          </p:txBody>
        </p:sp>
        <p:sp>
          <p:nvSpPr>
            <p:cNvPr id="49" name="TextBox 52"/>
            <p:cNvSpPr txBox="1"/>
            <p:nvPr/>
          </p:nvSpPr>
          <p:spPr>
            <a:xfrm>
              <a:off x="4655840" y="588655"/>
              <a:ext cx="3067203" cy="861775"/>
            </a:xfrm>
            <a:prstGeom prst="rect">
              <a:avLst/>
            </a:prstGeom>
            <a:noFill/>
          </p:spPr>
          <p:txBody>
            <a:bodyPr wrap="square" rtlCol="0">
              <a:spAutoFit/>
            </a:bodyPr>
            <a:lstStyle/>
            <a:p>
              <a:pPr algn="l" rtl="0">
                <a:defRPr/>
              </a:pPr>
              <a:r>
                <a:rPr lang="en-US" sz="1200" b="1" dirty="0"/>
                <a:t>O</a:t>
              </a:r>
              <a:r>
                <a:rPr lang="en-US" sz="1200" b="1" dirty="0" smtClean="0"/>
                <a:t>fficers </a:t>
              </a:r>
              <a:r>
                <a:rPr lang="en-US" sz="1200" b="1" dirty="0"/>
                <a:t>who worked in shifts for </a:t>
              </a:r>
              <a:r>
                <a:rPr lang="en-US" sz="1200" b="1" u="sng" dirty="0"/>
                <a:t>10-20 years </a:t>
              </a:r>
              <a:r>
                <a:rPr lang="en-US" sz="1200" b="1" dirty="0" smtClean="0"/>
                <a:t>had </a:t>
              </a:r>
              <a:r>
                <a:rPr lang="en-US" sz="1200" b="1" dirty="0">
                  <a:solidFill>
                    <a:schemeClr val="dk1"/>
                  </a:solidFill>
                </a:rPr>
                <a:t>work\non-work conflict.</a:t>
              </a:r>
            </a:p>
          </p:txBody>
        </p:sp>
      </p:grpSp>
      <p:grpSp>
        <p:nvGrpSpPr>
          <p:cNvPr id="4" name="Group 53"/>
          <p:cNvGrpSpPr/>
          <p:nvPr/>
        </p:nvGrpSpPr>
        <p:grpSpPr>
          <a:xfrm>
            <a:off x="2768333" y="2868688"/>
            <a:ext cx="2300402" cy="1107996"/>
            <a:chOff x="4655840" y="219323"/>
            <a:chExt cx="3067203" cy="1477328"/>
          </a:xfrm>
        </p:grpSpPr>
        <p:sp>
          <p:nvSpPr>
            <p:cNvPr id="51" name="TextBox 54"/>
            <p:cNvSpPr txBox="1"/>
            <p:nvPr/>
          </p:nvSpPr>
          <p:spPr>
            <a:xfrm>
              <a:off x="4655840" y="219323"/>
              <a:ext cx="2095019" cy="41036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all" spc="0" normalizeH="0" baseline="0" noProof="0" dirty="0" smtClean="0">
                  <a:ln>
                    <a:noFill/>
                  </a:ln>
                  <a:solidFill>
                    <a:srgbClr val="C00000"/>
                  </a:solidFill>
                  <a:effectLst/>
                  <a:uLnTx/>
                  <a:uFillTx/>
                </a:rPr>
                <a:t>3 - Hypertension</a:t>
              </a:r>
            </a:p>
          </p:txBody>
        </p:sp>
        <p:sp>
          <p:nvSpPr>
            <p:cNvPr id="52" name="TextBox 55"/>
            <p:cNvSpPr txBox="1"/>
            <p:nvPr/>
          </p:nvSpPr>
          <p:spPr>
            <a:xfrm>
              <a:off x="4655840" y="588655"/>
              <a:ext cx="3067203" cy="1107996"/>
            </a:xfrm>
            <a:prstGeom prst="rect">
              <a:avLst/>
            </a:prstGeom>
            <a:noFill/>
          </p:spPr>
          <p:txBody>
            <a:bodyPr wrap="square" rtlCol="0">
              <a:spAutoFit/>
            </a:bodyPr>
            <a:lstStyle/>
            <a:p>
              <a:pPr lvl="0" algn="l" rtl="0">
                <a:defRPr/>
              </a:pPr>
              <a:r>
                <a:rPr lang="en-US" sz="1200" b="1" kern="0" dirty="0" smtClean="0"/>
                <a:t>Officers</a:t>
              </a:r>
              <a:r>
                <a:rPr kumimoji="0" lang="en-US" sz="1200" b="1" i="0" strike="noStrike" kern="0" cap="none" spc="0" normalizeH="0" baseline="0" noProof="0" dirty="0" smtClean="0">
                  <a:ln>
                    <a:noFill/>
                  </a:ln>
                  <a:effectLst/>
                  <a:uLnTx/>
                  <a:uFillTx/>
                </a:rPr>
                <a:t> </a:t>
              </a:r>
              <a:r>
                <a:rPr lang="en-US" sz="1200" b="1" dirty="0"/>
                <a:t>who have </a:t>
              </a:r>
              <a:r>
                <a:rPr lang="en-US" sz="1200" b="1" u="sng" dirty="0" smtClean="0"/>
                <a:t>Hypertension</a:t>
              </a:r>
              <a:r>
                <a:rPr lang="en-US" sz="1200" b="1" dirty="0" smtClean="0"/>
                <a:t> </a:t>
              </a:r>
              <a:r>
                <a:rPr lang="en-US" sz="1200" b="1" u="sng" dirty="0"/>
                <a:t>weather before or after working</a:t>
              </a:r>
              <a:r>
                <a:rPr lang="en-US" sz="1200" b="1" dirty="0"/>
                <a:t> in shifts </a:t>
              </a:r>
              <a:r>
                <a:rPr lang="en-US" sz="1200" b="1" dirty="0" smtClean="0"/>
                <a:t>suffering </a:t>
              </a:r>
              <a:r>
                <a:rPr lang="en-US" sz="1200" b="1" dirty="0"/>
                <a:t>from work\non-work </a:t>
              </a:r>
              <a:r>
                <a:rPr lang="en-US" sz="1200" b="1" dirty="0" smtClean="0"/>
                <a:t>conflict.</a:t>
              </a:r>
              <a:endParaRPr kumimoji="0" lang="en-US" sz="1200" b="1" i="0" u="none" strike="noStrike" kern="0" cap="none" spc="0" normalizeH="0" baseline="0" noProof="0" dirty="0">
                <a:ln>
                  <a:noFill/>
                </a:ln>
                <a:effectLst/>
                <a:uLnTx/>
                <a:uFillTx/>
              </a:endParaRPr>
            </a:p>
          </p:txBody>
        </p:sp>
      </p:grpSp>
      <p:grpSp>
        <p:nvGrpSpPr>
          <p:cNvPr id="5" name="Group 56"/>
          <p:cNvGrpSpPr/>
          <p:nvPr/>
        </p:nvGrpSpPr>
        <p:grpSpPr>
          <a:xfrm>
            <a:off x="7439045" y="3027775"/>
            <a:ext cx="2246396" cy="1405411"/>
            <a:chOff x="4655840" y="253656"/>
            <a:chExt cx="2995195" cy="1873883"/>
          </a:xfrm>
        </p:grpSpPr>
        <p:sp>
          <p:nvSpPr>
            <p:cNvPr id="54" name="TextBox 57"/>
            <p:cNvSpPr txBox="1"/>
            <p:nvPr/>
          </p:nvSpPr>
          <p:spPr>
            <a:xfrm>
              <a:off x="4809751" y="253656"/>
              <a:ext cx="2375010" cy="41037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all" spc="0" normalizeH="0" baseline="0" noProof="0" dirty="0" smtClean="0">
                  <a:ln>
                    <a:noFill/>
                  </a:ln>
                  <a:solidFill>
                    <a:srgbClr val="9BBB59"/>
                  </a:solidFill>
                  <a:effectLst/>
                  <a:uLnTx/>
                  <a:uFillTx/>
                </a:rPr>
                <a:t>4 - Stomach Ulcers</a:t>
              </a:r>
            </a:p>
          </p:txBody>
        </p:sp>
        <p:sp>
          <p:nvSpPr>
            <p:cNvPr id="55" name="TextBox 58"/>
            <p:cNvSpPr txBox="1"/>
            <p:nvPr/>
          </p:nvSpPr>
          <p:spPr>
            <a:xfrm>
              <a:off x="4655840" y="588655"/>
              <a:ext cx="2995195" cy="1538884"/>
            </a:xfrm>
            <a:prstGeom prst="rect">
              <a:avLst/>
            </a:prstGeom>
            <a:noFill/>
          </p:spPr>
          <p:txBody>
            <a:bodyPr wrap="square" rtlCol="0">
              <a:spAutoFit/>
            </a:bodyPr>
            <a:lstStyle/>
            <a:p>
              <a:pPr algn="l" rtl="0">
                <a:defRPr/>
              </a:pPr>
              <a:r>
                <a:rPr kumimoji="0" lang="en-US" sz="1200" b="1" i="0" strike="noStrike" kern="0" cap="none" spc="0" normalizeH="0" baseline="0" noProof="0" dirty="0" smtClean="0">
                  <a:ln>
                    <a:noFill/>
                  </a:ln>
                  <a:effectLst/>
                  <a:uLnTx/>
                  <a:uFillTx/>
                </a:rPr>
                <a:t>Officers suffering from </a:t>
              </a:r>
              <a:r>
                <a:rPr lang="en-US" sz="1200" b="1" u="sng" kern="0" dirty="0" smtClean="0"/>
                <a:t>Stomach</a:t>
              </a:r>
              <a:r>
                <a:rPr kumimoji="0" lang="en-US" sz="1200" b="1" i="0" strike="noStrike" kern="0" cap="none" spc="0" normalizeH="0" baseline="0" noProof="0" dirty="0" smtClean="0">
                  <a:ln>
                    <a:noFill/>
                  </a:ln>
                  <a:effectLst/>
                  <a:uLnTx/>
                  <a:uFillTx/>
                </a:rPr>
                <a:t> U</a:t>
              </a:r>
              <a:r>
                <a:rPr kumimoji="0" lang="en-US" sz="1200" b="1" i="0" u="sng" strike="noStrike" kern="0" cap="none" spc="0" normalizeH="0" baseline="0" noProof="0" dirty="0" smtClean="0">
                  <a:ln>
                    <a:noFill/>
                  </a:ln>
                  <a:effectLst/>
                  <a:uLnTx/>
                  <a:uFillTx/>
                </a:rPr>
                <a:t>lcers weather before or after shiftwork</a:t>
              </a:r>
              <a:r>
                <a:rPr kumimoji="0" lang="en-US" sz="1200" b="1" i="0" u="none" strike="noStrike" kern="0" cap="none" spc="0" normalizeH="0" baseline="0" noProof="0" dirty="0" smtClean="0">
                  <a:ln>
                    <a:noFill/>
                  </a:ln>
                  <a:effectLst/>
                  <a:uLnTx/>
                  <a:uFillTx/>
                </a:rPr>
                <a:t> </a:t>
              </a:r>
              <a:r>
                <a:rPr lang="en-US" sz="1200" b="1" dirty="0">
                  <a:solidFill>
                    <a:schemeClr val="dk1"/>
                  </a:solidFill>
                </a:rPr>
                <a:t>suffering from work\non-work conflict .</a:t>
              </a:r>
              <a:endParaRPr lang="en-US" sz="900" b="1" kern="0" dirty="0">
                <a:solidFill>
                  <a:srgbClr val="95A5A6"/>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smtClean="0">
                <a:ln>
                  <a:noFill/>
                </a:ln>
                <a:effectLst/>
                <a:uLnTx/>
                <a:uFillTx/>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srgbClr val="95A5A6"/>
                </a:solidFill>
                <a:effectLst/>
                <a:uLnTx/>
                <a:uFillTx/>
              </a:endParaRPr>
            </a:p>
          </p:txBody>
        </p:sp>
      </p:grpSp>
      <p:sp>
        <p:nvSpPr>
          <p:cNvPr id="56" name="Oval 26"/>
          <p:cNvSpPr/>
          <p:nvPr/>
        </p:nvSpPr>
        <p:spPr>
          <a:xfrm flipH="1">
            <a:off x="10092610" y="1794348"/>
            <a:ext cx="1025651" cy="1026114"/>
          </a:xfrm>
          <a:prstGeom prst="ellipse">
            <a:avLst/>
          </a:pr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57" name="Oval 27"/>
          <p:cNvSpPr/>
          <p:nvPr/>
        </p:nvSpPr>
        <p:spPr>
          <a:xfrm flipH="1">
            <a:off x="9579784" y="3027775"/>
            <a:ext cx="1025651" cy="1026114"/>
          </a:xfrm>
          <a:prstGeom prst="ellipse">
            <a:avLst/>
          </a:prstGeom>
          <a:solidFill>
            <a:srgbClr val="95A5A6"/>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grpSp>
        <p:nvGrpSpPr>
          <p:cNvPr id="6" name="Group 36"/>
          <p:cNvGrpSpPr/>
          <p:nvPr/>
        </p:nvGrpSpPr>
        <p:grpSpPr>
          <a:xfrm>
            <a:off x="2741695" y="4199850"/>
            <a:ext cx="2246396" cy="1107996"/>
            <a:chOff x="4655840" y="219323"/>
            <a:chExt cx="2995195" cy="1477328"/>
          </a:xfrm>
        </p:grpSpPr>
        <p:sp>
          <p:nvSpPr>
            <p:cNvPr id="59" name="TextBox 37"/>
            <p:cNvSpPr txBox="1"/>
            <p:nvPr/>
          </p:nvSpPr>
          <p:spPr>
            <a:xfrm>
              <a:off x="4655840" y="219323"/>
              <a:ext cx="1509388" cy="41036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kern="0" cap="all" dirty="0" smtClean="0">
                  <a:solidFill>
                    <a:srgbClr val="F39C12"/>
                  </a:solidFill>
                </a:rPr>
                <a:t>5 </a:t>
              </a:r>
              <a:r>
                <a:rPr lang="en-US" sz="1400" b="1" kern="0" cap="all" dirty="0">
                  <a:solidFill>
                    <a:srgbClr val="F39C12"/>
                  </a:solidFill>
                </a:rPr>
                <a:t>- Diabetes</a:t>
              </a:r>
            </a:p>
          </p:txBody>
        </p:sp>
        <p:sp>
          <p:nvSpPr>
            <p:cNvPr id="60" name="TextBox 39"/>
            <p:cNvSpPr txBox="1"/>
            <p:nvPr/>
          </p:nvSpPr>
          <p:spPr>
            <a:xfrm>
              <a:off x="4655840" y="588655"/>
              <a:ext cx="2995195" cy="1107996"/>
            </a:xfrm>
            <a:prstGeom prst="rect">
              <a:avLst/>
            </a:prstGeom>
            <a:noFill/>
          </p:spPr>
          <p:txBody>
            <a:bodyPr wrap="square" rtlCol="0">
              <a:spAutoFit/>
            </a:bodyPr>
            <a:lstStyle/>
            <a:p>
              <a:pPr lvl="0" algn="l" rtl="0"/>
              <a:r>
                <a:rPr kumimoji="0" lang="en-US" sz="1200" b="1" i="0" strike="noStrike" kern="0" cap="none" spc="0" normalizeH="0" baseline="0" noProof="0" dirty="0" smtClean="0">
                  <a:ln>
                    <a:noFill/>
                  </a:ln>
                  <a:effectLst/>
                  <a:uLnTx/>
                  <a:uFillTx/>
                </a:rPr>
                <a:t>Officers who have </a:t>
              </a:r>
              <a:r>
                <a:rPr kumimoji="0" lang="en-US" sz="1200" b="1" i="0" u="sng" strike="noStrike" kern="0" cap="none" spc="0" normalizeH="0" baseline="0" noProof="0" dirty="0" smtClean="0">
                  <a:ln>
                    <a:noFill/>
                  </a:ln>
                  <a:effectLst/>
                  <a:uLnTx/>
                  <a:uFillTx/>
                </a:rPr>
                <a:t>Diabetes before or after working in shifts</a:t>
              </a:r>
              <a:r>
                <a:rPr kumimoji="0" lang="en-US" sz="1200" b="1" i="0" u="none" strike="noStrike" kern="0" cap="none" spc="0" normalizeH="0" baseline="0" noProof="0" dirty="0" smtClean="0">
                  <a:ln>
                    <a:noFill/>
                  </a:ln>
                  <a:effectLst/>
                  <a:uLnTx/>
                  <a:uFillTx/>
                </a:rPr>
                <a:t> </a:t>
              </a:r>
              <a:r>
                <a:rPr lang="en-US" sz="1200" b="1" dirty="0" smtClean="0">
                  <a:solidFill>
                    <a:schemeClr val="dk1"/>
                  </a:solidFill>
                </a:rPr>
                <a:t>suffering </a:t>
              </a:r>
              <a:r>
                <a:rPr lang="en-US" sz="1200" b="1" dirty="0">
                  <a:solidFill>
                    <a:schemeClr val="dk1"/>
                  </a:solidFill>
                </a:rPr>
                <a:t>from work\non-work conflict </a:t>
              </a:r>
              <a:r>
                <a:rPr lang="en-US" sz="1200" b="1" dirty="0" smtClean="0">
                  <a:solidFill>
                    <a:schemeClr val="dk1"/>
                  </a:solidFill>
                </a:rPr>
                <a:t>.</a:t>
              </a:r>
              <a:endParaRPr kumimoji="0" lang="en-US" sz="900" b="1" i="0" u="none" strike="noStrike" kern="0" cap="none" spc="0" normalizeH="0" baseline="0" noProof="0" dirty="0" smtClean="0">
                <a:ln>
                  <a:noFill/>
                </a:ln>
                <a:solidFill>
                  <a:srgbClr val="95A5A6"/>
                </a:solidFill>
                <a:effectLst/>
                <a:uLnTx/>
                <a:uFillTx/>
              </a:endParaRPr>
            </a:p>
          </p:txBody>
        </p:sp>
      </p:grpSp>
      <p:sp>
        <p:nvSpPr>
          <p:cNvPr id="61" name="Oval 63"/>
          <p:cNvSpPr/>
          <p:nvPr/>
        </p:nvSpPr>
        <p:spPr>
          <a:xfrm>
            <a:off x="1192978" y="1763863"/>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62" name="Oval 64"/>
          <p:cNvSpPr/>
          <p:nvPr/>
        </p:nvSpPr>
        <p:spPr>
          <a:xfrm>
            <a:off x="1706036" y="3001526"/>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63" name="Oval 65"/>
          <p:cNvSpPr/>
          <p:nvPr/>
        </p:nvSpPr>
        <p:spPr>
          <a:xfrm>
            <a:off x="1706036" y="4226483"/>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64" name="Oval 67"/>
          <p:cNvSpPr/>
          <p:nvPr/>
        </p:nvSpPr>
        <p:spPr>
          <a:xfrm>
            <a:off x="9708153" y="3154598"/>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65" name="Oval 70"/>
          <p:cNvSpPr/>
          <p:nvPr/>
        </p:nvSpPr>
        <p:spPr>
          <a:xfrm>
            <a:off x="10217853" y="1922950"/>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50" name="مستطيل 150"/>
          <p:cNvSpPr/>
          <p:nvPr/>
        </p:nvSpPr>
        <p:spPr>
          <a:xfrm>
            <a:off x="0" y="179370"/>
            <a:ext cx="12192000" cy="707886"/>
          </a:xfrm>
          <a:prstGeom prst="rect">
            <a:avLst/>
          </a:prstGeom>
        </p:spPr>
        <p:txBody>
          <a:bodyPr wrap="square">
            <a:spAutoFit/>
          </a:bodyPr>
          <a:lstStyle/>
          <a:p>
            <a:pPr algn="ctr"/>
            <a:r>
              <a:rPr lang="en-US" sz="4000" b="1" dirty="0" smtClean="0">
                <a:solidFill>
                  <a:schemeClr val="bg1"/>
                </a:solidFill>
              </a:rPr>
              <a:t>Effects of demographic variables on hypothesis 6</a:t>
            </a:r>
          </a:p>
        </p:txBody>
      </p:sp>
    </p:spTree>
    <p:extLst>
      <p:ext uri="{BB962C8B-B14F-4D97-AF65-F5344CB8AC3E}">
        <p14:creationId xmlns:p14="http://schemas.microsoft.com/office/powerpoint/2010/main" val="302625997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Shape 2716"/>
          <p:cNvSpPr/>
          <p:nvPr/>
        </p:nvSpPr>
        <p:spPr>
          <a:xfrm>
            <a:off x="147066" y="1617592"/>
            <a:ext cx="2948997"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47" name="Shape 2722"/>
          <p:cNvSpPr/>
          <p:nvPr/>
        </p:nvSpPr>
        <p:spPr>
          <a:xfrm flipH="1">
            <a:off x="3113253" y="1610613"/>
            <a:ext cx="2949000"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C0392B"/>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52" name="Shape 2728"/>
          <p:cNvSpPr/>
          <p:nvPr/>
        </p:nvSpPr>
        <p:spPr>
          <a:xfrm>
            <a:off x="6090950" y="1617592"/>
            <a:ext cx="2948997"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57" name="Shape 2734"/>
          <p:cNvSpPr/>
          <p:nvPr/>
        </p:nvSpPr>
        <p:spPr>
          <a:xfrm flipH="1">
            <a:off x="9068826" y="1617591"/>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2980B9"/>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62" name="Shape 2740"/>
          <p:cNvSpPr/>
          <p:nvPr/>
        </p:nvSpPr>
        <p:spPr>
          <a:xfrm rot="10800000" flipH="1">
            <a:off x="132591" y="3672835"/>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4B2C50"/>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67" name="Shape 2746"/>
          <p:cNvSpPr/>
          <p:nvPr/>
        </p:nvSpPr>
        <p:spPr>
          <a:xfrm rot="10800000">
            <a:off x="9082500" y="3632870"/>
            <a:ext cx="2949000"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72" name="Shape 2752"/>
          <p:cNvSpPr/>
          <p:nvPr/>
        </p:nvSpPr>
        <p:spPr>
          <a:xfrm rot="10800000">
            <a:off x="3117030" y="3659720"/>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77" name="Shape 2758"/>
          <p:cNvSpPr/>
          <p:nvPr/>
        </p:nvSpPr>
        <p:spPr>
          <a:xfrm rot="10800000" flipH="1">
            <a:off x="6100845" y="3641910"/>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BBB59"/>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82" name="Shape 2726"/>
          <p:cNvSpPr/>
          <p:nvPr/>
        </p:nvSpPr>
        <p:spPr>
          <a:xfrm>
            <a:off x="2485677" y="1597894"/>
            <a:ext cx="609392" cy="50013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4289" tIns="34289" rIns="34289" bIns="34289" numCol="1" anchor="t">
            <a:spAutoFit/>
          </a:bodyPr>
          <a:lstStyle>
            <a:lvl1pPr algn="ctr">
              <a:defRPr sz="3200">
                <a:solidFill>
                  <a:srgbClr val="FFFFFF"/>
                </a:solidFill>
                <a:latin typeface="Roboto Black"/>
                <a:ea typeface="Roboto Black"/>
                <a:cs typeface="Roboto Black"/>
                <a:sym typeface="Roboto Black"/>
              </a:defRPr>
            </a:lvl1pPr>
          </a:lstStyle>
          <a:p>
            <a:pPr rtl="0">
              <a:defRPr sz="1800">
                <a:solidFill>
                  <a:srgbClr val="000000"/>
                </a:solidFill>
                <a:latin typeface="Calibri"/>
                <a:ea typeface="Calibri"/>
                <a:cs typeface="Calibri"/>
                <a:sym typeface="Calibri"/>
              </a:defRPr>
            </a:pPr>
            <a:r>
              <a:rPr lang="en-US" sz="2800" b="1" dirty="0" smtClean="0">
                <a:solidFill>
                  <a:schemeClr val="tx1"/>
                </a:solidFill>
                <a:latin typeface="Calibri"/>
                <a:ea typeface="Calibri" panose="020F0502020204030204" pitchFamily="34" charset="0"/>
                <a:cs typeface="Calibri"/>
                <a:sym typeface="Calibri"/>
              </a:rPr>
              <a:t>H1</a:t>
            </a:r>
          </a:p>
        </p:txBody>
      </p:sp>
      <p:sp>
        <p:nvSpPr>
          <p:cNvPr id="83" name="Rectangle 82">
            <a:hlinkClick r:id="" action="ppaction://customshow?id=0"/>
          </p:cNvPr>
          <p:cNvSpPr/>
          <p:nvPr/>
        </p:nvSpPr>
        <p:spPr>
          <a:xfrm>
            <a:off x="161473" y="2007334"/>
            <a:ext cx="2937161" cy="1631216"/>
          </a:xfrm>
          <a:prstGeom prst="rect">
            <a:avLst/>
          </a:prstGeom>
        </p:spPr>
        <p:txBody>
          <a:bodyPr wrap="square">
            <a:spAutoFit/>
          </a:bodyPr>
          <a:lstStyle/>
          <a:p>
            <a:pPr algn="l" rtl="0"/>
            <a:r>
              <a:rPr lang="en-US" sz="2000" b="1" dirty="0" smtClean="0">
                <a:latin typeface="Calibri"/>
                <a:ea typeface="Calibri" panose="020F0502020204030204" pitchFamily="34" charset="0"/>
                <a:cs typeface="Calibri"/>
                <a:sym typeface="Calibri"/>
              </a:rPr>
              <a:t>Results showed that shiftworkers really face sleep disturbances that may lead to chronic insomnia</a:t>
            </a:r>
          </a:p>
        </p:txBody>
      </p:sp>
      <p:sp>
        <p:nvSpPr>
          <p:cNvPr id="84" name="Rectangle 83"/>
          <p:cNvSpPr/>
          <p:nvPr/>
        </p:nvSpPr>
        <p:spPr>
          <a:xfrm>
            <a:off x="3156730" y="1620982"/>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H2</a:t>
            </a:r>
          </a:p>
        </p:txBody>
      </p:sp>
      <p:sp>
        <p:nvSpPr>
          <p:cNvPr id="86" name="Rectangle 85">
            <a:hlinkClick r:id="" action="ppaction://customshow?id=1"/>
          </p:cNvPr>
          <p:cNvSpPr/>
          <p:nvPr/>
        </p:nvSpPr>
        <p:spPr>
          <a:xfrm>
            <a:off x="3123169" y="1981530"/>
            <a:ext cx="2937161" cy="1631216"/>
          </a:xfrm>
          <a:prstGeom prst="rect">
            <a:avLst/>
          </a:prstGeom>
        </p:spPr>
        <p:txBody>
          <a:bodyPr wrap="square">
            <a:spAutoFit/>
          </a:bodyPr>
          <a:lstStyle/>
          <a:p>
            <a:pPr algn="l"/>
            <a:r>
              <a:rPr lang="en-US" sz="2000" b="1" dirty="0" smtClean="0">
                <a:solidFill>
                  <a:schemeClr val="bg1"/>
                </a:solidFill>
              </a:rPr>
              <a:t>Results showed that there aren’t health problems were found to be related to working in shifts</a:t>
            </a:r>
            <a:endParaRPr lang="en-US" sz="2000" b="1" dirty="0">
              <a:solidFill>
                <a:schemeClr val="bg1"/>
              </a:solidFill>
            </a:endParaRPr>
          </a:p>
        </p:txBody>
      </p:sp>
      <p:sp>
        <p:nvSpPr>
          <p:cNvPr id="87" name="Rectangle 86"/>
          <p:cNvSpPr/>
          <p:nvPr/>
        </p:nvSpPr>
        <p:spPr>
          <a:xfrm>
            <a:off x="9072621" y="1628775"/>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H4</a:t>
            </a:r>
          </a:p>
        </p:txBody>
      </p:sp>
      <p:sp>
        <p:nvSpPr>
          <p:cNvPr id="88" name="Rectangle 87"/>
          <p:cNvSpPr/>
          <p:nvPr/>
        </p:nvSpPr>
        <p:spPr>
          <a:xfrm>
            <a:off x="2478723" y="5077692"/>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H5</a:t>
            </a:r>
          </a:p>
        </p:txBody>
      </p:sp>
      <p:sp>
        <p:nvSpPr>
          <p:cNvPr id="89" name="Rectangle 88"/>
          <p:cNvSpPr/>
          <p:nvPr/>
        </p:nvSpPr>
        <p:spPr>
          <a:xfrm>
            <a:off x="3060614" y="5101071"/>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latin typeface="Calibri"/>
                <a:ea typeface="Calibri" panose="020F0502020204030204" pitchFamily="34" charset="0"/>
                <a:cs typeface="Calibri"/>
                <a:sym typeface="Calibri"/>
              </a:rPr>
              <a:t>H6</a:t>
            </a:r>
          </a:p>
        </p:txBody>
      </p:sp>
      <p:sp>
        <p:nvSpPr>
          <p:cNvPr id="90" name="Rectangle 89"/>
          <p:cNvSpPr/>
          <p:nvPr/>
        </p:nvSpPr>
        <p:spPr>
          <a:xfrm>
            <a:off x="9067426" y="5067301"/>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latin typeface="Calibri"/>
                <a:ea typeface="Calibri" panose="020F0502020204030204" pitchFamily="34" charset="0"/>
                <a:cs typeface="Calibri"/>
                <a:sym typeface="Calibri"/>
              </a:rPr>
              <a:t>H8</a:t>
            </a:r>
          </a:p>
        </p:txBody>
      </p:sp>
      <p:sp>
        <p:nvSpPr>
          <p:cNvPr id="91" name="Rectangle 90"/>
          <p:cNvSpPr/>
          <p:nvPr/>
        </p:nvSpPr>
        <p:spPr>
          <a:xfrm>
            <a:off x="8417994" y="1617519"/>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latin typeface="Calibri"/>
                <a:ea typeface="Calibri" panose="020F0502020204030204" pitchFamily="34" charset="0"/>
                <a:cs typeface="Calibri"/>
                <a:sym typeface="Calibri"/>
              </a:rPr>
              <a:t>H3</a:t>
            </a:r>
          </a:p>
        </p:txBody>
      </p:sp>
      <p:sp>
        <p:nvSpPr>
          <p:cNvPr id="92" name="Rectangle 91"/>
          <p:cNvSpPr/>
          <p:nvPr/>
        </p:nvSpPr>
        <p:spPr>
          <a:xfrm>
            <a:off x="8456094" y="5081156"/>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H7</a:t>
            </a:r>
          </a:p>
        </p:txBody>
      </p:sp>
      <p:sp>
        <p:nvSpPr>
          <p:cNvPr id="94" name="Rectangle 93"/>
          <p:cNvSpPr/>
          <p:nvPr/>
        </p:nvSpPr>
        <p:spPr>
          <a:xfrm>
            <a:off x="6092825" y="2091035"/>
            <a:ext cx="2933700" cy="946413"/>
          </a:xfrm>
          <a:prstGeom prst="rect">
            <a:avLst/>
          </a:prstGeom>
        </p:spPr>
        <p:txBody>
          <a:bodyPr wrap="square">
            <a:spAutoFit/>
          </a:bodyPr>
          <a:lstStyle/>
          <a:p>
            <a:pPr algn="l" rtl="0"/>
            <a:r>
              <a:rPr lang="en-US" sz="1850" b="1" dirty="0" smtClean="0">
                <a:ea typeface="Calibri" panose="020F0502020204030204" pitchFamily="34" charset="0"/>
                <a:cs typeface="Arial" panose="020B0604020202020204" pitchFamily="34" charset="0"/>
              </a:rPr>
              <a:t>Results showed that Night shifts caused higher fatigue than other types of shifts</a:t>
            </a:r>
          </a:p>
        </p:txBody>
      </p:sp>
      <p:sp>
        <p:nvSpPr>
          <p:cNvPr id="96" name="Rectangle 95"/>
          <p:cNvSpPr/>
          <p:nvPr/>
        </p:nvSpPr>
        <p:spPr>
          <a:xfrm>
            <a:off x="9055100" y="2024360"/>
            <a:ext cx="2933700" cy="1477328"/>
          </a:xfrm>
          <a:prstGeom prst="rect">
            <a:avLst/>
          </a:prstGeom>
        </p:spPr>
        <p:txBody>
          <a:bodyPr wrap="square">
            <a:spAutoFit/>
          </a:bodyPr>
          <a:lstStyle/>
          <a:p>
            <a:pPr algn="l" rtl="0"/>
            <a:r>
              <a:rPr lang="en-US" b="1" dirty="0" smtClean="0">
                <a:solidFill>
                  <a:schemeClr val="bg1"/>
                </a:solidFill>
              </a:rPr>
              <a:t>Results agreed with this hypothesis and showed that </a:t>
            </a:r>
            <a:r>
              <a:rPr lang="en-US" b="1" dirty="0" smtClean="0">
                <a:solidFill>
                  <a:schemeClr val="bg1"/>
                </a:solidFill>
                <a:ea typeface="Calibri" panose="020F0502020204030204" pitchFamily="34" charset="0"/>
              </a:rPr>
              <a:t>Police officers suffered from depression, stress, anxiety and work-family conflict</a:t>
            </a:r>
            <a:endParaRPr lang="en-US" b="1" dirty="0">
              <a:solidFill>
                <a:schemeClr val="bg1"/>
              </a:solidFill>
            </a:endParaRPr>
          </a:p>
        </p:txBody>
      </p:sp>
      <p:sp>
        <p:nvSpPr>
          <p:cNvPr id="98" name="Rectangle 97"/>
          <p:cNvSpPr/>
          <p:nvPr/>
        </p:nvSpPr>
        <p:spPr>
          <a:xfrm>
            <a:off x="142875" y="3686175"/>
            <a:ext cx="2943225" cy="1323439"/>
          </a:xfrm>
          <a:prstGeom prst="rect">
            <a:avLst/>
          </a:prstGeom>
        </p:spPr>
        <p:txBody>
          <a:bodyPr wrap="square">
            <a:spAutoFit/>
          </a:bodyPr>
          <a:lstStyle/>
          <a:p>
            <a:pPr algn="l"/>
            <a:r>
              <a:rPr lang="en-US" sz="2000" b="1" dirty="0" smtClean="0">
                <a:solidFill>
                  <a:schemeClr val="bg1"/>
                </a:solidFill>
              </a:rPr>
              <a:t>Results showed that police officers suffer from reduction in performance due to shiftwork</a:t>
            </a:r>
            <a:endParaRPr lang="en-US" sz="2000" b="1" dirty="0">
              <a:solidFill>
                <a:schemeClr val="bg1"/>
              </a:solidFill>
            </a:endParaRPr>
          </a:p>
        </p:txBody>
      </p:sp>
      <p:sp>
        <p:nvSpPr>
          <p:cNvPr id="102" name="Rectangle 101"/>
          <p:cNvSpPr/>
          <p:nvPr/>
        </p:nvSpPr>
        <p:spPr>
          <a:xfrm>
            <a:off x="3031094" y="3651580"/>
            <a:ext cx="3080781" cy="1323439"/>
          </a:xfrm>
          <a:prstGeom prst="rect">
            <a:avLst/>
          </a:prstGeom>
        </p:spPr>
        <p:txBody>
          <a:bodyPr wrap="square">
            <a:spAutoFit/>
          </a:bodyPr>
          <a:lstStyle/>
          <a:p>
            <a:pPr algn="l" rtl="0"/>
            <a:r>
              <a:rPr lang="en-US" sz="2000" b="1" dirty="0" smtClean="0"/>
              <a:t>Results show that there isn’t tendency to quit from jobs because of shiftwork effects</a:t>
            </a:r>
            <a:endParaRPr lang="en-US" sz="2000" b="1" dirty="0" smtClean="0">
              <a:ea typeface="Calibri" panose="020F0502020204030204" pitchFamily="34" charset="0"/>
            </a:endParaRPr>
          </a:p>
        </p:txBody>
      </p:sp>
      <p:sp>
        <p:nvSpPr>
          <p:cNvPr id="103" name="Rectangle 102"/>
          <p:cNvSpPr/>
          <p:nvPr/>
        </p:nvSpPr>
        <p:spPr>
          <a:xfrm>
            <a:off x="6115051" y="3646378"/>
            <a:ext cx="3028950" cy="1554272"/>
          </a:xfrm>
          <a:prstGeom prst="rect">
            <a:avLst/>
          </a:prstGeom>
        </p:spPr>
        <p:txBody>
          <a:bodyPr wrap="square">
            <a:spAutoFit/>
          </a:bodyPr>
          <a:lstStyle/>
          <a:p>
            <a:pPr algn="l" rtl="0"/>
            <a:r>
              <a:rPr lang="en-US" sz="1900" b="1" dirty="0" smtClean="0">
                <a:solidFill>
                  <a:schemeClr val="bg1"/>
                </a:solidFill>
              </a:rPr>
              <a:t>Police officers tend to consume high levels of caffeinated drinks and tend to smoke more to avoid sleepiness during their work</a:t>
            </a:r>
            <a:endParaRPr lang="en-US" sz="1900" b="1" dirty="0" smtClean="0">
              <a:solidFill>
                <a:schemeClr val="bg1"/>
              </a:solidFill>
              <a:ea typeface="Calibri" panose="020F0502020204030204" pitchFamily="34" charset="0"/>
            </a:endParaRPr>
          </a:p>
        </p:txBody>
      </p:sp>
      <p:sp>
        <p:nvSpPr>
          <p:cNvPr id="104" name="Rectangle 103"/>
          <p:cNvSpPr/>
          <p:nvPr/>
        </p:nvSpPr>
        <p:spPr>
          <a:xfrm>
            <a:off x="6101319" y="3581400"/>
            <a:ext cx="2937161" cy="1806575"/>
          </a:xfrm>
          <a:prstGeom prst="rect">
            <a:avLst/>
          </a:prstGeom>
        </p:spPr>
        <p:txBody>
          <a:bodyPr wrap="square">
            <a:spAutoFit/>
          </a:bodyPr>
          <a:lstStyle/>
          <a:p>
            <a:pPr algn="l"/>
            <a:r>
              <a:rPr lang="en-US" b="1" dirty="0" smtClean="0">
                <a:solidFill>
                  <a:schemeClr val="bg1"/>
                </a:solidFill>
              </a:rPr>
              <a:t>Results show that police officers responses to consume high levels of caffeinated drinks and tend to smoke more to avoid sleepiness during their work</a:t>
            </a:r>
            <a:endParaRPr lang="en-US" b="1" dirty="0">
              <a:solidFill>
                <a:schemeClr val="bg1"/>
              </a:solidFill>
            </a:endParaRPr>
          </a:p>
        </p:txBody>
      </p:sp>
      <p:sp>
        <p:nvSpPr>
          <p:cNvPr id="105" name="Rectangle 104"/>
          <p:cNvSpPr/>
          <p:nvPr/>
        </p:nvSpPr>
        <p:spPr>
          <a:xfrm>
            <a:off x="9077039" y="3629355"/>
            <a:ext cx="2937161" cy="1015663"/>
          </a:xfrm>
          <a:prstGeom prst="rect">
            <a:avLst/>
          </a:prstGeom>
        </p:spPr>
        <p:txBody>
          <a:bodyPr wrap="square">
            <a:spAutoFit/>
          </a:bodyPr>
          <a:lstStyle/>
          <a:p>
            <a:pPr algn="l" rtl="0"/>
            <a:r>
              <a:rPr lang="en-US" sz="2000" b="1" dirty="0" smtClean="0"/>
              <a:t>Factors of work environment can reduce some effect of shiftwork</a:t>
            </a:r>
            <a:endParaRPr lang="en-US" sz="2000" b="1" dirty="0" smtClean="0">
              <a:ea typeface="Calibri" panose="020F050202020403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xit" presetSubtype="10" fill="hold" grpId="0" nodeType="clickEffect">
                                  <p:stCondLst>
                                    <p:cond delay="0"/>
                                  </p:stCondLst>
                                  <p:childTnLst>
                                    <p:animEffect transition="out" filter="checkerboard(across)">
                                      <p:cBhvr>
                                        <p:cTn id="6" dur="500"/>
                                        <p:tgtEl>
                                          <p:spTgt spid="103"/>
                                        </p:tgtEl>
                                      </p:cBhvr>
                                    </p:animEffect>
                                    <p:set>
                                      <p:cBhvr>
                                        <p:cTn id="7" dur="1" fill="hold">
                                          <p:stCondLst>
                                            <p:cond delay="499"/>
                                          </p:stCondLst>
                                        </p:cTn>
                                        <p:tgtEl>
                                          <p:spTgt spid="103"/>
                                        </p:tgtEl>
                                        <p:attrNameLst>
                                          <p:attrName>style.visibility</p:attrName>
                                        </p:attrNameLst>
                                      </p:cBhvr>
                                      <p:to>
                                        <p:strVal val="hidden"/>
                                      </p:to>
                                    </p:se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1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P spid="10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p:nvPr/>
        </p:nvSpPr>
        <p:spPr>
          <a:xfrm flipV="1">
            <a:off x="426730" y="2112943"/>
            <a:ext cx="3638833" cy="123817"/>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6" name="Rectangle 3"/>
          <p:cNvSpPr/>
          <p:nvPr/>
        </p:nvSpPr>
        <p:spPr>
          <a:xfrm flipV="1">
            <a:off x="4815850" y="2112938"/>
            <a:ext cx="6916605" cy="123824"/>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2" name="مستطيل 1"/>
          <p:cNvSpPr/>
          <p:nvPr/>
        </p:nvSpPr>
        <p:spPr>
          <a:xfrm>
            <a:off x="0" y="71290"/>
            <a:ext cx="12192000" cy="1077218"/>
          </a:xfrm>
          <a:prstGeom prst="rect">
            <a:avLst/>
          </a:prstGeom>
        </p:spPr>
        <p:txBody>
          <a:bodyPr wrap="square">
            <a:spAutoFit/>
          </a:bodyPr>
          <a:lstStyle/>
          <a:p>
            <a:pPr algn="l" rtl="0"/>
            <a:r>
              <a:rPr lang="en-US" sz="3200" b="1" dirty="0" smtClean="0">
                <a:solidFill>
                  <a:schemeClr val="bg1"/>
                </a:solidFill>
                <a:ea typeface="Calibri" panose="020F0502020204030204" pitchFamily="34" charset="0"/>
              </a:rPr>
              <a:t>H7: Police officers tend to consume high levels of caffeinated drinks and tend to smoke more to avoid sleepiness during their work.</a:t>
            </a:r>
            <a:endParaRPr lang="ar-JO" sz="3200" b="1" dirty="0">
              <a:solidFill>
                <a:schemeClr val="bg1"/>
              </a:solidFill>
              <a:ea typeface="Calibri" panose="020F0502020204030204" pitchFamily="34" charset="0"/>
            </a:endParaRPr>
          </a:p>
        </p:txBody>
      </p:sp>
      <p:sp>
        <p:nvSpPr>
          <p:cNvPr id="5" name="Rectangle 2"/>
          <p:cNvSpPr/>
          <p:nvPr/>
        </p:nvSpPr>
        <p:spPr>
          <a:xfrm flipV="1">
            <a:off x="3784209" y="2112938"/>
            <a:ext cx="4459459" cy="123822"/>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8" name="مستطيل 7"/>
          <p:cNvSpPr/>
          <p:nvPr/>
        </p:nvSpPr>
        <p:spPr>
          <a:xfrm>
            <a:off x="0" y="1145267"/>
            <a:ext cx="2974469" cy="584775"/>
          </a:xfrm>
          <a:prstGeom prst="rect">
            <a:avLst/>
          </a:prstGeom>
        </p:spPr>
        <p:txBody>
          <a:bodyPr wrap="none">
            <a:spAutoFit/>
          </a:bodyPr>
          <a:lstStyle/>
          <a:p>
            <a:pPr algn="l" rtl="0"/>
            <a:r>
              <a:rPr lang="en-US" sz="3200" b="1" dirty="0">
                <a:ea typeface="Calibri" panose="020F0502020204030204" pitchFamily="34" charset="0"/>
              </a:rPr>
              <a:t>Sub hypotheses:</a:t>
            </a:r>
            <a:endParaRPr lang="ar-JO" sz="3200" dirty="0"/>
          </a:p>
        </p:txBody>
      </p:sp>
      <p:sp>
        <p:nvSpPr>
          <p:cNvPr id="9" name="TextBox 6"/>
          <p:cNvSpPr txBox="1"/>
          <p:nvPr/>
        </p:nvSpPr>
        <p:spPr>
          <a:xfrm>
            <a:off x="426730" y="2360129"/>
            <a:ext cx="3512224" cy="1817289"/>
          </a:xfrm>
          <a:prstGeom prst="rect">
            <a:avLst/>
          </a:prstGeom>
          <a:noFill/>
        </p:spPr>
        <p:txBody>
          <a:bodyPr wrap="square" lIns="0" tIns="0" rIns="121893" bIns="0" rtlCol="0">
            <a:noAutofit/>
          </a:bodyPr>
          <a:lstStyle/>
          <a:p>
            <a:pPr algn="l" rtl="0"/>
            <a:r>
              <a:rPr lang="en-US" sz="2800" b="1" dirty="0" smtClean="0">
                <a:solidFill>
                  <a:schemeClr val="accent6">
                    <a:lumMod val="75000"/>
                  </a:schemeClr>
                </a:solidFill>
              </a:rPr>
              <a:t>1- Taking a large amount of coffee, energy and stimulant drinks to stay awake during shiftwork</a:t>
            </a:r>
            <a:endParaRPr lang="en-US" sz="2800" b="1" dirty="0">
              <a:solidFill>
                <a:schemeClr val="accent6">
                  <a:lumMod val="75000"/>
                </a:schemeClr>
              </a:solidFill>
            </a:endParaRPr>
          </a:p>
          <a:p>
            <a:pPr algn="ctr" rtl="0"/>
            <a:endParaRPr lang="en-US" sz="2500" dirty="0" smtClean="0">
              <a:solidFill>
                <a:schemeClr val="tx1">
                  <a:lumMod val="75000"/>
                </a:schemeClr>
              </a:solidFill>
              <a:cs typeface="Helvetica Neue"/>
            </a:endParaRPr>
          </a:p>
          <a:p>
            <a:pPr algn="l" rtl="0">
              <a:defRPr/>
            </a:pPr>
            <a:endParaRPr lang="en-US" sz="2000" b="1" dirty="0" smtClean="0">
              <a:solidFill>
                <a:schemeClr val="accent6">
                  <a:lumMod val="75000"/>
                </a:schemeClr>
              </a:solidFill>
            </a:endParaRPr>
          </a:p>
          <a:p>
            <a:pPr algn="l" rtl="0">
              <a:defRPr/>
            </a:pPr>
            <a:r>
              <a:rPr lang="en-US" sz="2000" b="1" dirty="0" smtClean="0">
                <a:solidFill>
                  <a:schemeClr val="accent6">
                    <a:lumMod val="75000"/>
                  </a:schemeClr>
                </a:solidFill>
              </a:rPr>
              <a:t>Agreed </a:t>
            </a:r>
            <a:r>
              <a:rPr lang="en-US" sz="2000" b="1" dirty="0">
                <a:solidFill>
                  <a:schemeClr val="accent6">
                    <a:lumMod val="75000"/>
                  </a:schemeClr>
                </a:solidFill>
              </a:rPr>
              <a:t>by </a:t>
            </a:r>
            <a:r>
              <a:rPr lang="en-US" sz="2000" b="1" dirty="0" smtClean="0">
                <a:solidFill>
                  <a:schemeClr val="accent6">
                    <a:lumMod val="75000"/>
                  </a:schemeClr>
                </a:solidFill>
              </a:rPr>
              <a:t>63.46%</a:t>
            </a:r>
            <a:endParaRPr lang="en-US" sz="2000" b="1" dirty="0">
              <a:solidFill>
                <a:schemeClr val="accent6">
                  <a:lumMod val="75000"/>
                </a:schemeClr>
              </a:solidFill>
            </a:endParaRPr>
          </a:p>
        </p:txBody>
      </p:sp>
      <p:sp>
        <p:nvSpPr>
          <p:cNvPr id="11" name="TextBox 7"/>
          <p:cNvSpPr txBox="1"/>
          <p:nvPr/>
        </p:nvSpPr>
        <p:spPr>
          <a:xfrm>
            <a:off x="3938954" y="2367707"/>
            <a:ext cx="4304714" cy="1817289"/>
          </a:xfrm>
          <a:prstGeom prst="rect">
            <a:avLst/>
          </a:prstGeom>
          <a:noFill/>
        </p:spPr>
        <p:txBody>
          <a:bodyPr wrap="square" lIns="0" tIns="0" rIns="121893" bIns="0" rtlCol="0">
            <a:noAutofit/>
          </a:bodyPr>
          <a:lstStyle/>
          <a:p>
            <a:pPr algn="l" rtl="0"/>
            <a:r>
              <a:rPr lang="en-US" sz="2800" b="1" dirty="0" smtClean="0">
                <a:solidFill>
                  <a:schemeClr val="accent5">
                    <a:lumMod val="75000"/>
                  </a:schemeClr>
                </a:solidFill>
              </a:rPr>
              <a:t>2-Smoking rate increase during shifts to stay awake </a:t>
            </a:r>
            <a:endParaRPr lang="en-US" sz="2800" b="1" dirty="0">
              <a:solidFill>
                <a:schemeClr val="accent5">
                  <a:lumMod val="75000"/>
                </a:schemeClr>
              </a:solidFill>
            </a:endParaRPr>
          </a:p>
          <a:p>
            <a:pPr algn="l" rtl="0"/>
            <a:endParaRPr lang="en-US" sz="2800" b="1" dirty="0">
              <a:solidFill>
                <a:schemeClr val="accent5">
                  <a:lumMod val="75000"/>
                </a:schemeClr>
              </a:solidFill>
              <a:cs typeface="Helvetica Neue"/>
            </a:endParaRPr>
          </a:p>
          <a:p>
            <a:pPr algn="l" rtl="0"/>
            <a:endParaRPr lang="en-US" sz="1600" dirty="0" smtClean="0">
              <a:solidFill>
                <a:schemeClr val="tx1">
                  <a:lumMod val="75000"/>
                </a:schemeClr>
              </a:solidFill>
            </a:endParaRPr>
          </a:p>
          <a:p>
            <a:pPr algn="l" rtl="0"/>
            <a:endParaRPr lang="en-US" sz="1600" dirty="0" smtClean="0">
              <a:solidFill>
                <a:schemeClr val="tx1">
                  <a:lumMod val="75000"/>
                </a:schemeClr>
              </a:solidFill>
            </a:endParaRPr>
          </a:p>
          <a:p>
            <a:pPr algn="l" rtl="0"/>
            <a:endParaRPr lang="en-US" sz="1600" dirty="0" smtClean="0">
              <a:solidFill>
                <a:schemeClr val="tx1">
                  <a:lumMod val="75000"/>
                </a:schemeClr>
              </a:solidFill>
            </a:endParaRPr>
          </a:p>
          <a:p>
            <a:pPr algn="l" rtl="0"/>
            <a:endParaRPr lang="en-US" sz="1600" dirty="0" smtClean="0">
              <a:solidFill>
                <a:schemeClr val="tx1">
                  <a:lumMod val="75000"/>
                </a:schemeClr>
              </a:solidFill>
            </a:endParaRPr>
          </a:p>
          <a:p>
            <a:pPr algn="l" rtl="0"/>
            <a:endParaRPr lang="en-US" sz="1600" dirty="0" smtClean="0">
              <a:solidFill>
                <a:schemeClr val="tx1">
                  <a:lumMod val="75000"/>
                </a:schemeClr>
              </a:solidFill>
            </a:endParaRPr>
          </a:p>
          <a:p>
            <a:pPr algn="l" rtl="0"/>
            <a:endParaRPr lang="ar-JO" sz="1600" dirty="0">
              <a:solidFill>
                <a:schemeClr val="tx1">
                  <a:lumMod val="75000"/>
                </a:schemeClr>
              </a:solidFill>
            </a:endParaRPr>
          </a:p>
          <a:p>
            <a:pPr algn="l" rtl="0"/>
            <a:r>
              <a:rPr lang="en-US" sz="2000" b="1" dirty="0" smtClean="0">
                <a:solidFill>
                  <a:schemeClr val="accent5">
                    <a:lumMod val="75000"/>
                  </a:schemeClr>
                </a:solidFill>
              </a:rPr>
              <a:t>Agreed by 53.95% </a:t>
            </a:r>
            <a:endParaRPr lang="en-US" sz="2000" b="1" dirty="0">
              <a:solidFill>
                <a:schemeClr val="accent5">
                  <a:lumMod val="75000"/>
                </a:schemeClr>
              </a:solidFill>
            </a:endParaRPr>
          </a:p>
        </p:txBody>
      </p:sp>
      <p:sp>
        <p:nvSpPr>
          <p:cNvPr id="12" name="TextBox 8"/>
          <p:cNvSpPr txBox="1"/>
          <p:nvPr/>
        </p:nvSpPr>
        <p:spPr>
          <a:xfrm>
            <a:off x="8328442" y="2367707"/>
            <a:ext cx="3693229" cy="2270957"/>
          </a:xfrm>
          <a:prstGeom prst="rect">
            <a:avLst/>
          </a:prstGeom>
          <a:noFill/>
        </p:spPr>
        <p:txBody>
          <a:bodyPr wrap="square" lIns="0" tIns="0" rIns="121893" bIns="0" rtlCol="0">
            <a:noAutofit/>
          </a:bodyPr>
          <a:lstStyle/>
          <a:p>
            <a:pPr algn="l" rtl="0"/>
            <a:r>
              <a:rPr lang="en-US" sz="2800" b="1" dirty="0" smtClean="0">
                <a:solidFill>
                  <a:schemeClr val="accent4">
                    <a:lumMod val="75000"/>
                  </a:schemeClr>
                </a:solidFill>
                <a:cs typeface="Helvetica Neue"/>
              </a:rPr>
              <a:t>3- following a bad diet due to shiftwork </a:t>
            </a:r>
            <a:br>
              <a:rPr lang="en-US" sz="2800" b="1" dirty="0" smtClean="0">
                <a:solidFill>
                  <a:schemeClr val="accent4">
                    <a:lumMod val="75000"/>
                  </a:schemeClr>
                </a:solidFill>
                <a:cs typeface="Helvetica Neue"/>
              </a:rPr>
            </a:br>
            <a:r>
              <a:rPr lang="en-US" sz="2800" b="1" dirty="0" smtClean="0">
                <a:solidFill>
                  <a:schemeClr val="accent4">
                    <a:lumMod val="75000"/>
                  </a:schemeClr>
                </a:solidFill>
                <a:cs typeface="Helvetica Neue"/>
              </a:rPr>
              <a:t/>
            </a:r>
            <a:br>
              <a:rPr lang="en-US" sz="2800" b="1" dirty="0" smtClean="0">
                <a:solidFill>
                  <a:schemeClr val="accent4">
                    <a:lumMod val="75000"/>
                  </a:schemeClr>
                </a:solidFill>
                <a:cs typeface="Helvetica Neue"/>
              </a:rPr>
            </a:br>
            <a:endParaRPr lang="en-US" sz="2800" b="1" dirty="0">
              <a:solidFill>
                <a:schemeClr val="accent4">
                  <a:lumMod val="75000"/>
                </a:schemeClr>
              </a:solidFill>
              <a:cs typeface="Helvetica Neue"/>
            </a:endParaRPr>
          </a:p>
          <a:p>
            <a:pPr algn="l" rtl="0"/>
            <a:endParaRPr lang="en-US" sz="2000" b="1" dirty="0"/>
          </a:p>
        </p:txBody>
      </p:sp>
      <p:sp>
        <p:nvSpPr>
          <p:cNvPr id="13" name="مستطيل 12"/>
          <p:cNvSpPr/>
          <p:nvPr/>
        </p:nvSpPr>
        <p:spPr>
          <a:xfrm>
            <a:off x="8326039" y="5018164"/>
            <a:ext cx="2097626" cy="400110"/>
          </a:xfrm>
          <a:prstGeom prst="rect">
            <a:avLst/>
          </a:prstGeom>
        </p:spPr>
        <p:txBody>
          <a:bodyPr wrap="none">
            <a:spAutoFit/>
          </a:bodyPr>
          <a:lstStyle/>
          <a:p>
            <a:pPr algn="l" rtl="0"/>
            <a:r>
              <a:rPr lang="en-US" sz="2000" b="1" dirty="0">
                <a:solidFill>
                  <a:schemeClr val="accent4">
                    <a:lumMod val="75000"/>
                  </a:schemeClr>
                </a:solidFill>
              </a:rPr>
              <a:t>Agreed by </a:t>
            </a:r>
            <a:r>
              <a:rPr lang="en-US" sz="2000" b="1" dirty="0" smtClean="0">
                <a:solidFill>
                  <a:schemeClr val="accent4">
                    <a:lumMod val="75000"/>
                  </a:schemeClr>
                </a:solidFill>
              </a:rPr>
              <a:t>51.85%</a:t>
            </a:r>
            <a:endParaRPr lang="en-US" sz="2000" b="1" dirty="0">
              <a:solidFill>
                <a:schemeClr val="accent4">
                  <a:lumMod val="75000"/>
                </a:schemeClr>
              </a:solidFill>
            </a:endParaRPr>
          </a:p>
        </p:txBody>
      </p:sp>
    </p:spTree>
    <p:extLst>
      <p:ext uri="{BB962C8B-B14F-4D97-AF65-F5344CB8AC3E}">
        <p14:creationId xmlns:p14="http://schemas.microsoft.com/office/powerpoint/2010/main" val="347378753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Freeform 28"/>
          <p:cNvSpPr/>
          <p:nvPr/>
        </p:nvSpPr>
        <p:spPr>
          <a:xfrm>
            <a:off x="1064087" y="1323051"/>
            <a:ext cx="477812" cy="401256"/>
          </a:xfrm>
          <a:custGeom>
            <a:avLst/>
            <a:gdLst>
              <a:gd name="connsiteX0" fmla="*/ 0 w 637083"/>
              <a:gd name="connsiteY0" fmla="*/ 0 h 535008"/>
              <a:gd name="connsiteX1" fmla="*/ 232616 w 637083"/>
              <a:gd name="connsiteY1" fmla="*/ 0 h 535008"/>
              <a:gd name="connsiteX2" fmla="*/ 260711 w 637083"/>
              <a:gd name="connsiteY2" fmla="*/ 26787 h 535008"/>
              <a:gd name="connsiteX3" fmla="*/ 572096 w 637083"/>
              <a:gd name="connsiteY3" fmla="*/ 369396 h 535008"/>
              <a:gd name="connsiteX4" fmla="*/ 637083 w 637083"/>
              <a:gd name="connsiteY4" fmla="*/ 452093 h 535008"/>
              <a:gd name="connsiteX5" fmla="*/ 627565 w 637083"/>
              <a:gd name="connsiteY5" fmla="*/ 455048 h 535008"/>
              <a:gd name="connsiteX6" fmla="*/ 532376 w 637083"/>
              <a:gd name="connsiteY6" fmla="*/ 506715 h 535008"/>
              <a:gd name="connsiteX7" fmla="*/ 498084 w 637083"/>
              <a:gd name="connsiteY7" fmla="*/ 535008 h 535008"/>
              <a:gd name="connsiteX8" fmla="*/ 448199 w 637083"/>
              <a:gd name="connsiteY8" fmla="*/ 471528 h 535008"/>
              <a:gd name="connsiteX9" fmla="*/ 147177 w 637083"/>
              <a:gd name="connsiteY9" fmla="*/ 140321 h 53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7083" h="535008">
                <a:moveTo>
                  <a:pt x="0" y="0"/>
                </a:moveTo>
                <a:lnTo>
                  <a:pt x="232616" y="0"/>
                </a:lnTo>
                <a:lnTo>
                  <a:pt x="260711" y="26787"/>
                </a:lnTo>
                <a:cubicBezTo>
                  <a:pt x="369845" y="135921"/>
                  <a:pt x="473774" y="250259"/>
                  <a:pt x="572096" y="369396"/>
                </a:cubicBezTo>
                <a:lnTo>
                  <a:pt x="637083" y="452093"/>
                </a:lnTo>
                <a:lnTo>
                  <a:pt x="627565" y="455048"/>
                </a:lnTo>
                <a:cubicBezTo>
                  <a:pt x="594043" y="469227"/>
                  <a:pt x="562188" y="486574"/>
                  <a:pt x="532376" y="506715"/>
                </a:cubicBezTo>
                <a:lnTo>
                  <a:pt x="498084" y="535008"/>
                </a:lnTo>
                <a:lnTo>
                  <a:pt x="448199" y="471528"/>
                </a:lnTo>
                <a:cubicBezTo>
                  <a:pt x="353150" y="356356"/>
                  <a:pt x="252679" y="245823"/>
                  <a:pt x="147177" y="140321"/>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55" name="Freeform 33"/>
          <p:cNvSpPr/>
          <p:nvPr/>
        </p:nvSpPr>
        <p:spPr>
          <a:xfrm>
            <a:off x="1875091" y="2364291"/>
            <a:ext cx="293946" cy="532272"/>
          </a:xfrm>
          <a:custGeom>
            <a:avLst/>
            <a:gdLst>
              <a:gd name="connsiteX0" fmla="*/ 135550 w 391928"/>
              <a:gd name="connsiteY0" fmla="*/ 0 h 709696"/>
              <a:gd name="connsiteX1" fmla="*/ 213310 w 391928"/>
              <a:gd name="connsiteY1" fmla="*/ 172002 h 709696"/>
              <a:gd name="connsiteX2" fmla="*/ 375545 w 391928"/>
              <a:gd name="connsiteY2" fmla="*/ 615260 h 709696"/>
              <a:gd name="connsiteX3" fmla="*/ 391928 w 391928"/>
              <a:gd name="connsiteY3" fmla="*/ 672955 h 709696"/>
              <a:gd name="connsiteX4" fmla="*/ 335492 w 391928"/>
              <a:gd name="connsiteY4" fmla="*/ 678644 h 709696"/>
              <a:gd name="connsiteX5" fmla="*/ 235461 w 391928"/>
              <a:gd name="connsiteY5" fmla="*/ 709696 h 709696"/>
              <a:gd name="connsiteX6" fmla="*/ 222202 w 391928"/>
              <a:gd name="connsiteY6" fmla="*/ 663006 h 709696"/>
              <a:gd name="connsiteX7" fmla="*/ 65367 w 391928"/>
              <a:gd name="connsiteY7" fmla="*/ 234500 h 709696"/>
              <a:gd name="connsiteX8" fmla="*/ 0 w 391928"/>
              <a:gd name="connsiteY8" fmla="*/ 89913 h 709696"/>
              <a:gd name="connsiteX9" fmla="*/ 77670 w 391928"/>
              <a:gd name="connsiteY9" fmla="*/ 47755 h 709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8" h="709696">
                <a:moveTo>
                  <a:pt x="135550" y="0"/>
                </a:moveTo>
                <a:lnTo>
                  <a:pt x="213310" y="172002"/>
                </a:lnTo>
                <a:cubicBezTo>
                  <a:pt x="274344" y="316302"/>
                  <a:pt x="328557" y="464190"/>
                  <a:pt x="375545" y="615260"/>
                </a:cubicBezTo>
                <a:lnTo>
                  <a:pt x="391928" y="672955"/>
                </a:lnTo>
                <a:lnTo>
                  <a:pt x="335492" y="678644"/>
                </a:lnTo>
                <a:lnTo>
                  <a:pt x="235461" y="709696"/>
                </a:lnTo>
                <a:lnTo>
                  <a:pt x="222202" y="663006"/>
                </a:lnTo>
                <a:cubicBezTo>
                  <a:pt x="176778" y="516963"/>
                  <a:pt x="124370" y="373998"/>
                  <a:pt x="65367" y="234500"/>
                </a:cubicBezTo>
                <a:lnTo>
                  <a:pt x="0" y="89913"/>
                </a:lnTo>
                <a:lnTo>
                  <a:pt x="77670" y="47755"/>
                </a:ln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56" name="Freeform 38"/>
          <p:cNvSpPr/>
          <p:nvPr/>
        </p:nvSpPr>
        <p:spPr>
          <a:xfrm>
            <a:off x="2193064" y="3691567"/>
            <a:ext cx="126362" cy="420344"/>
          </a:xfrm>
          <a:custGeom>
            <a:avLst/>
            <a:gdLst>
              <a:gd name="connsiteX0" fmla="*/ 159774 w 168482"/>
              <a:gd name="connsiteY0" fmla="*/ 0 h 560459"/>
              <a:gd name="connsiteX1" fmla="*/ 162205 w 168482"/>
              <a:gd name="connsiteY1" fmla="*/ 31959 h 560459"/>
              <a:gd name="connsiteX2" fmla="*/ 168482 w 168482"/>
              <a:gd name="connsiteY2" fmla="*/ 280229 h 560459"/>
              <a:gd name="connsiteX3" fmla="*/ 162205 w 168482"/>
              <a:gd name="connsiteY3" fmla="*/ 528499 h 560459"/>
              <a:gd name="connsiteX4" fmla="*/ 159774 w 168482"/>
              <a:gd name="connsiteY4" fmla="*/ 560459 h 560459"/>
              <a:gd name="connsiteX5" fmla="*/ 137402 w 168482"/>
              <a:gd name="connsiteY5" fmla="*/ 553514 h 560459"/>
              <a:gd name="connsiteX6" fmla="*/ 24465 w 168482"/>
              <a:gd name="connsiteY6" fmla="*/ 542129 h 560459"/>
              <a:gd name="connsiteX7" fmla="*/ 0 w 168482"/>
              <a:gd name="connsiteY7" fmla="*/ 544595 h 560459"/>
              <a:gd name="connsiteX8" fmla="*/ 1853 w 168482"/>
              <a:gd name="connsiteY8" fmla="*/ 520237 h 560459"/>
              <a:gd name="connsiteX9" fmla="*/ 7921 w 168482"/>
              <a:gd name="connsiteY9" fmla="*/ 280229 h 560459"/>
              <a:gd name="connsiteX10" fmla="*/ 1853 w 168482"/>
              <a:gd name="connsiteY10" fmla="*/ 40222 h 560459"/>
              <a:gd name="connsiteX11" fmla="*/ 0 w 168482"/>
              <a:gd name="connsiteY11" fmla="*/ 15863 h 560459"/>
              <a:gd name="connsiteX12" fmla="*/ 24465 w 168482"/>
              <a:gd name="connsiteY12" fmla="*/ 18329 h 560459"/>
              <a:gd name="connsiteX13" fmla="*/ 137402 w 168482"/>
              <a:gd name="connsiteY13" fmla="*/ 6944 h 560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482" h="560459">
                <a:moveTo>
                  <a:pt x="159774" y="0"/>
                </a:moveTo>
                <a:lnTo>
                  <a:pt x="162205" y="31959"/>
                </a:lnTo>
                <a:cubicBezTo>
                  <a:pt x="166373" y="114190"/>
                  <a:pt x="168482" y="196963"/>
                  <a:pt x="168482" y="280229"/>
                </a:cubicBezTo>
                <a:cubicBezTo>
                  <a:pt x="168482" y="363495"/>
                  <a:pt x="166373" y="446269"/>
                  <a:pt x="162205" y="528499"/>
                </a:cubicBezTo>
                <a:lnTo>
                  <a:pt x="159774" y="560459"/>
                </a:lnTo>
                <a:lnTo>
                  <a:pt x="137402" y="553514"/>
                </a:lnTo>
                <a:cubicBezTo>
                  <a:pt x="100923" y="546049"/>
                  <a:pt x="63152" y="542129"/>
                  <a:pt x="24465" y="542129"/>
                </a:cubicBezTo>
                <a:lnTo>
                  <a:pt x="0" y="544595"/>
                </a:lnTo>
                <a:lnTo>
                  <a:pt x="1853" y="520237"/>
                </a:lnTo>
                <a:cubicBezTo>
                  <a:pt x="5882" y="440743"/>
                  <a:pt x="7921" y="360724"/>
                  <a:pt x="7921" y="280229"/>
                </a:cubicBezTo>
                <a:cubicBezTo>
                  <a:pt x="7921" y="199734"/>
                  <a:pt x="5882" y="119716"/>
                  <a:pt x="1853" y="40222"/>
                </a:cubicBezTo>
                <a:lnTo>
                  <a:pt x="0" y="15863"/>
                </a:lnTo>
                <a:lnTo>
                  <a:pt x="24465" y="18329"/>
                </a:lnTo>
                <a:cubicBezTo>
                  <a:pt x="63152" y="18329"/>
                  <a:pt x="100923" y="14409"/>
                  <a:pt x="137402" y="6944"/>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57" name="Freeform 43"/>
          <p:cNvSpPr/>
          <p:nvPr/>
        </p:nvSpPr>
        <p:spPr>
          <a:xfrm>
            <a:off x="1875096" y="4906914"/>
            <a:ext cx="293941" cy="531908"/>
          </a:xfrm>
          <a:custGeom>
            <a:avLst/>
            <a:gdLst>
              <a:gd name="connsiteX0" fmla="*/ 235454 w 391921"/>
              <a:gd name="connsiteY0" fmla="*/ 0 h 709210"/>
              <a:gd name="connsiteX1" fmla="*/ 335485 w 391921"/>
              <a:gd name="connsiteY1" fmla="*/ 31051 h 709210"/>
              <a:gd name="connsiteX2" fmla="*/ 391921 w 391921"/>
              <a:gd name="connsiteY2" fmla="*/ 36740 h 709210"/>
              <a:gd name="connsiteX3" fmla="*/ 375538 w 391921"/>
              <a:gd name="connsiteY3" fmla="*/ 94436 h 709210"/>
              <a:gd name="connsiteX4" fmla="*/ 166256 w 391921"/>
              <a:gd name="connsiteY4" fmla="*/ 645240 h 709210"/>
              <a:gd name="connsiteX5" fmla="*/ 134954 w 391921"/>
              <a:gd name="connsiteY5" fmla="*/ 709210 h 709210"/>
              <a:gd name="connsiteX6" fmla="*/ 77663 w 391921"/>
              <a:gd name="connsiteY6" fmla="*/ 661940 h 709210"/>
              <a:gd name="connsiteX7" fmla="*/ 0 w 391921"/>
              <a:gd name="connsiteY7" fmla="*/ 619786 h 709210"/>
              <a:gd name="connsiteX8" fmla="*/ 19878 w 391921"/>
              <a:gd name="connsiteY8" fmla="*/ 579163 h 709210"/>
              <a:gd name="connsiteX9" fmla="*/ 222195 w 391921"/>
              <a:gd name="connsiteY9" fmla="*/ 46690 h 70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1" h="709210">
                <a:moveTo>
                  <a:pt x="235454" y="0"/>
                </a:moveTo>
                <a:lnTo>
                  <a:pt x="335485" y="31051"/>
                </a:lnTo>
                <a:lnTo>
                  <a:pt x="391921" y="36740"/>
                </a:lnTo>
                <a:lnTo>
                  <a:pt x="375538" y="94436"/>
                </a:lnTo>
                <a:cubicBezTo>
                  <a:pt x="316803" y="283275"/>
                  <a:pt x="246779" y="467139"/>
                  <a:pt x="166256" y="645240"/>
                </a:cubicBezTo>
                <a:lnTo>
                  <a:pt x="134954" y="709210"/>
                </a:lnTo>
                <a:lnTo>
                  <a:pt x="77663" y="661940"/>
                </a:lnTo>
                <a:lnTo>
                  <a:pt x="0" y="619786"/>
                </a:lnTo>
                <a:lnTo>
                  <a:pt x="19878" y="579163"/>
                </a:lnTo>
                <a:cubicBezTo>
                  <a:pt x="97722" y="406989"/>
                  <a:pt x="165415" y="229244"/>
                  <a:pt x="222195" y="46690"/>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58" name="Freeform 46"/>
          <p:cNvSpPr/>
          <p:nvPr/>
        </p:nvSpPr>
        <p:spPr>
          <a:xfrm>
            <a:off x="1064085" y="6079364"/>
            <a:ext cx="478642" cy="401063"/>
          </a:xfrm>
          <a:custGeom>
            <a:avLst/>
            <a:gdLst>
              <a:gd name="connsiteX0" fmla="*/ 498399 w 638189"/>
              <a:gd name="connsiteY0" fmla="*/ 0 h 534751"/>
              <a:gd name="connsiteX1" fmla="*/ 532378 w 638189"/>
              <a:gd name="connsiteY1" fmla="*/ 28034 h 534751"/>
              <a:gd name="connsiteX2" fmla="*/ 627567 w 638189"/>
              <a:gd name="connsiteY2" fmla="*/ 79701 h 534751"/>
              <a:gd name="connsiteX3" fmla="*/ 638189 w 638189"/>
              <a:gd name="connsiteY3" fmla="*/ 82999 h 534751"/>
              <a:gd name="connsiteX4" fmla="*/ 459142 w 638189"/>
              <a:gd name="connsiteY4" fmla="*/ 297338 h 534751"/>
              <a:gd name="connsiteX5" fmla="*/ 260713 w 638189"/>
              <a:gd name="connsiteY5" fmla="*/ 507963 h 534751"/>
              <a:gd name="connsiteX6" fmla="*/ 232616 w 638189"/>
              <a:gd name="connsiteY6" fmla="*/ 534751 h 534751"/>
              <a:gd name="connsiteX7" fmla="*/ 0 w 638189"/>
              <a:gd name="connsiteY7" fmla="*/ 534751 h 534751"/>
              <a:gd name="connsiteX8" fmla="*/ 147179 w 638189"/>
              <a:gd name="connsiteY8" fmla="*/ 394429 h 534751"/>
              <a:gd name="connsiteX9" fmla="*/ 339004 w 638189"/>
              <a:gd name="connsiteY9" fmla="*/ 190813 h 534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8189" h="534751">
                <a:moveTo>
                  <a:pt x="498399" y="0"/>
                </a:moveTo>
                <a:lnTo>
                  <a:pt x="532378" y="28034"/>
                </a:lnTo>
                <a:cubicBezTo>
                  <a:pt x="562190" y="48175"/>
                  <a:pt x="594045" y="65523"/>
                  <a:pt x="627567" y="79701"/>
                </a:cubicBezTo>
                <a:lnTo>
                  <a:pt x="638189" y="82999"/>
                </a:lnTo>
                <a:lnTo>
                  <a:pt x="459142" y="297338"/>
                </a:lnTo>
                <a:cubicBezTo>
                  <a:pt x="395098" y="369513"/>
                  <a:pt x="328922" y="439755"/>
                  <a:pt x="260713" y="507963"/>
                </a:cubicBezTo>
                <a:lnTo>
                  <a:pt x="232616" y="534751"/>
                </a:lnTo>
                <a:lnTo>
                  <a:pt x="0" y="534751"/>
                </a:lnTo>
                <a:lnTo>
                  <a:pt x="147179" y="394429"/>
                </a:lnTo>
                <a:cubicBezTo>
                  <a:pt x="213118" y="328491"/>
                  <a:pt x="277091" y="260587"/>
                  <a:pt x="339004" y="190813"/>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59" name="Freeform 25"/>
          <p:cNvSpPr/>
          <p:nvPr/>
        </p:nvSpPr>
        <p:spPr>
          <a:xfrm flipH="1">
            <a:off x="10904950" y="1467583"/>
            <a:ext cx="477597" cy="401256"/>
          </a:xfrm>
          <a:custGeom>
            <a:avLst/>
            <a:gdLst>
              <a:gd name="connsiteX0" fmla="*/ 0 w 637083"/>
              <a:gd name="connsiteY0" fmla="*/ 0 h 535008"/>
              <a:gd name="connsiteX1" fmla="*/ 232616 w 637083"/>
              <a:gd name="connsiteY1" fmla="*/ 0 h 535008"/>
              <a:gd name="connsiteX2" fmla="*/ 260711 w 637083"/>
              <a:gd name="connsiteY2" fmla="*/ 26787 h 535008"/>
              <a:gd name="connsiteX3" fmla="*/ 572096 w 637083"/>
              <a:gd name="connsiteY3" fmla="*/ 369396 h 535008"/>
              <a:gd name="connsiteX4" fmla="*/ 637083 w 637083"/>
              <a:gd name="connsiteY4" fmla="*/ 452093 h 535008"/>
              <a:gd name="connsiteX5" fmla="*/ 627565 w 637083"/>
              <a:gd name="connsiteY5" fmla="*/ 455048 h 535008"/>
              <a:gd name="connsiteX6" fmla="*/ 532376 w 637083"/>
              <a:gd name="connsiteY6" fmla="*/ 506715 h 535008"/>
              <a:gd name="connsiteX7" fmla="*/ 498084 w 637083"/>
              <a:gd name="connsiteY7" fmla="*/ 535008 h 535008"/>
              <a:gd name="connsiteX8" fmla="*/ 448199 w 637083"/>
              <a:gd name="connsiteY8" fmla="*/ 471528 h 535008"/>
              <a:gd name="connsiteX9" fmla="*/ 147177 w 637083"/>
              <a:gd name="connsiteY9" fmla="*/ 140321 h 53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7083" h="535008">
                <a:moveTo>
                  <a:pt x="0" y="0"/>
                </a:moveTo>
                <a:lnTo>
                  <a:pt x="232616" y="0"/>
                </a:lnTo>
                <a:lnTo>
                  <a:pt x="260711" y="26787"/>
                </a:lnTo>
                <a:cubicBezTo>
                  <a:pt x="369845" y="135921"/>
                  <a:pt x="473774" y="250259"/>
                  <a:pt x="572096" y="369396"/>
                </a:cubicBezTo>
                <a:lnTo>
                  <a:pt x="637083" y="452093"/>
                </a:lnTo>
                <a:lnTo>
                  <a:pt x="627565" y="455048"/>
                </a:lnTo>
                <a:cubicBezTo>
                  <a:pt x="594043" y="469227"/>
                  <a:pt x="562188" y="486574"/>
                  <a:pt x="532376" y="506715"/>
                </a:cubicBezTo>
                <a:lnTo>
                  <a:pt x="498084" y="535008"/>
                </a:lnTo>
                <a:lnTo>
                  <a:pt x="448199" y="471528"/>
                </a:lnTo>
                <a:cubicBezTo>
                  <a:pt x="353150" y="356356"/>
                  <a:pt x="252679" y="245823"/>
                  <a:pt x="147177" y="140321"/>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60" name="Freeform 31"/>
          <p:cNvSpPr/>
          <p:nvPr/>
        </p:nvSpPr>
        <p:spPr>
          <a:xfrm flipH="1">
            <a:off x="10278095" y="2508823"/>
            <a:ext cx="293813" cy="532272"/>
          </a:xfrm>
          <a:custGeom>
            <a:avLst/>
            <a:gdLst>
              <a:gd name="connsiteX0" fmla="*/ 135550 w 391928"/>
              <a:gd name="connsiteY0" fmla="*/ 0 h 709696"/>
              <a:gd name="connsiteX1" fmla="*/ 213310 w 391928"/>
              <a:gd name="connsiteY1" fmla="*/ 172002 h 709696"/>
              <a:gd name="connsiteX2" fmla="*/ 375545 w 391928"/>
              <a:gd name="connsiteY2" fmla="*/ 615260 h 709696"/>
              <a:gd name="connsiteX3" fmla="*/ 391928 w 391928"/>
              <a:gd name="connsiteY3" fmla="*/ 672955 h 709696"/>
              <a:gd name="connsiteX4" fmla="*/ 335492 w 391928"/>
              <a:gd name="connsiteY4" fmla="*/ 678644 h 709696"/>
              <a:gd name="connsiteX5" fmla="*/ 235461 w 391928"/>
              <a:gd name="connsiteY5" fmla="*/ 709696 h 709696"/>
              <a:gd name="connsiteX6" fmla="*/ 222202 w 391928"/>
              <a:gd name="connsiteY6" fmla="*/ 663006 h 709696"/>
              <a:gd name="connsiteX7" fmla="*/ 65367 w 391928"/>
              <a:gd name="connsiteY7" fmla="*/ 234500 h 709696"/>
              <a:gd name="connsiteX8" fmla="*/ 0 w 391928"/>
              <a:gd name="connsiteY8" fmla="*/ 89913 h 709696"/>
              <a:gd name="connsiteX9" fmla="*/ 77670 w 391928"/>
              <a:gd name="connsiteY9" fmla="*/ 47755 h 709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8" h="709696">
                <a:moveTo>
                  <a:pt x="135550" y="0"/>
                </a:moveTo>
                <a:lnTo>
                  <a:pt x="213310" y="172002"/>
                </a:lnTo>
                <a:cubicBezTo>
                  <a:pt x="274344" y="316302"/>
                  <a:pt x="328557" y="464190"/>
                  <a:pt x="375545" y="615260"/>
                </a:cubicBezTo>
                <a:lnTo>
                  <a:pt x="391928" y="672955"/>
                </a:lnTo>
                <a:lnTo>
                  <a:pt x="335492" y="678644"/>
                </a:lnTo>
                <a:lnTo>
                  <a:pt x="235461" y="709696"/>
                </a:lnTo>
                <a:lnTo>
                  <a:pt x="222202" y="663006"/>
                </a:lnTo>
                <a:cubicBezTo>
                  <a:pt x="176778" y="516963"/>
                  <a:pt x="124370" y="373998"/>
                  <a:pt x="65367" y="234500"/>
                </a:cubicBezTo>
                <a:lnTo>
                  <a:pt x="0" y="89913"/>
                </a:lnTo>
                <a:lnTo>
                  <a:pt x="77670" y="47755"/>
                </a:ln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61" name="Freeform 32"/>
          <p:cNvSpPr/>
          <p:nvPr/>
        </p:nvSpPr>
        <p:spPr>
          <a:xfrm flipH="1">
            <a:off x="10127774" y="3836099"/>
            <a:ext cx="126305" cy="420344"/>
          </a:xfrm>
          <a:custGeom>
            <a:avLst/>
            <a:gdLst>
              <a:gd name="connsiteX0" fmla="*/ 159774 w 168482"/>
              <a:gd name="connsiteY0" fmla="*/ 0 h 560459"/>
              <a:gd name="connsiteX1" fmla="*/ 162205 w 168482"/>
              <a:gd name="connsiteY1" fmla="*/ 31959 h 560459"/>
              <a:gd name="connsiteX2" fmla="*/ 168482 w 168482"/>
              <a:gd name="connsiteY2" fmla="*/ 280229 h 560459"/>
              <a:gd name="connsiteX3" fmla="*/ 162205 w 168482"/>
              <a:gd name="connsiteY3" fmla="*/ 528499 h 560459"/>
              <a:gd name="connsiteX4" fmla="*/ 159774 w 168482"/>
              <a:gd name="connsiteY4" fmla="*/ 560459 h 560459"/>
              <a:gd name="connsiteX5" fmla="*/ 137402 w 168482"/>
              <a:gd name="connsiteY5" fmla="*/ 553514 h 560459"/>
              <a:gd name="connsiteX6" fmla="*/ 24465 w 168482"/>
              <a:gd name="connsiteY6" fmla="*/ 542129 h 560459"/>
              <a:gd name="connsiteX7" fmla="*/ 0 w 168482"/>
              <a:gd name="connsiteY7" fmla="*/ 544595 h 560459"/>
              <a:gd name="connsiteX8" fmla="*/ 1853 w 168482"/>
              <a:gd name="connsiteY8" fmla="*/ 520237 h 560459"/>
              <a:gd name="connsiteX9" fmla="*/ 7921 w 168482"/>
              <a:gd name="connsiteY9" fmla="*/ 280229 h 560459"/>
              <a:gd name="connsiteX10" fmla="*/ 1853 w 168482"/>
              <a:gd name="connsiteY10" fmla="*/ 40222 h 560459"/>
              <a:gd name="connsiteX11" fmla="*/ 0 w 168482"/>
              <a:gd name="connsiteY11" fmla="*/ 15863 h 560459"/>
              <a:gd name="connsiteX12" fmla="*/ 24465 w 168482"/>
              <a:gd name="connsiteY12" fmla="*/ 18329 h 560459"/>
              <a:gd name="connsiteX13" fmla="*/ 137402 w 168482"/>
              <a:gd name="connsiteY13" fmla="*/ 6944 h 560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482" h="560459">
                <a:moveTo>
                  <a:pt x="159774" y="0"/>
                </a:moveTo>
                <a:lnTo>
                  <a:pt x="162205" y="31959"/>
                </a:lnTo>
                <a:cubicBezTo>
                  <a:pt x="166373" y="114190"/>
                  <a:pt x="168482" y="196963"/>
                  <a:pt x="168482" y="280229"/>
                </a:cubicBezTo>
                <a:cubicBezTo>
                  <a:pt x="168482" y="363495"/>
                  <a:pt x="166373" y="446269"/>
                  <a:pt x="162205" y="528499"/>
                </a:cubicBezTo>
                <a:lnTo>
                  <a:pt x="159774" y="560459"/>
                </a:lnTo>
                <a:lnTo>
                  <a:pt x="137402" y="553514"/>
                </a:lnTo>
                <a:cubicBezTo>
                  <a:pt x="100923" y="546049"/>
                  <a:pt x="63152" y="542129"/>
                  <a:pt x="24465" y="542129"/>
                </a:cubicBezTo>
                <a:lnTo>
                  <a:pt x="0" y="544595"/>
                </a:lnTo>
                <a:lnTo>
                  <a:pt x="1853" y="520237"/>
                </a:lnTo>
                <a:cubicBezTo>
                  <a:pt x="5882" y="440743"/>
                  <a:pt x="7921" y="360724"/>
                  <a:pt x="7921" y="280229"/>
                </a:cubicBezTo>
                <a:cubicBezTo>
                  <a:pt x="7921" y="199734"/>
                  <a:pt x="5882" y="119716"/>
                  <a:pt x="1853" y="40222"/>
                </a:cubicBezTo>
                <a:lnTo>
                  <a:pt x="0" y="15863"/>
                </a:lnTo>
                <a:lnTo>
                  <a:pt x="24465" y="18329"/>
                </a:lnTo>
                <a:cubicBezTo>
                  <a:pt x="63152" y="18329"/>
                  <a:pt x="100923" y="14409"/>
                  <a:pt x="137402" y="6944"/>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62" name="Freeform 34"/>
          <p:cNvSpPr/>
          <p:nvPr/>
        </p:nvSpPr>
        <p:spPr>
          <a:xfrm flipH="1">
            <a:off x="10278094" y="5051446"/>
            <a:ext cx="293808" cy="531908"/>
          </a:xfrm>
          <a:custGeom>
            <a:avLst/>
            <a:gdLst>
              <a:gd name="connsiteX0" fmla="*/ 235454 w 391921"/>
              <a:gd name="connsiteY0" fmla="*/ 0 h 709210"/>
              <a:gd name="connsiteX1" fmla="*/ 335485 w 391921"/>
              <a:gd name="connsiteY1" fmla="*/ 31051 h 709210"/>
              <a:gd name="connsiteX2" fmla="*/ 391921 w 391921"/>
              <a:gd name="connsiteY2" fmla="*/ 36740 h 709210"/>
              <a:gd name="connsiteX3" fmla="*/ 375538 w 391921"/>
              <a:gd name="connsiteY3" fmla="*/ 94436 h 709210"/>
              <a:gd name="connsiteX4" fmla="*/ 166256 w 391921"/>
              <a:gd name="connsiteY4" fmla="*/ 645240 h 709210"/>
              <a:gd name="connsiteX5" fmla="*/ 134954 w 391921"/>
              <a:gd name="connsiteY5" fmla="*/ 709210 h 709210"/>
              <a:gd name="connsiteX6" fmla="*/ 77663 w 391921"/>
              <a:gd name="connsiteY6" fmla="*/ 661940 h 709210"/>
              <a:gd name="connsiteX7" fmla="*/ 0 w 391921"/>
              <a:gd name="connsiteY7" fmla="*/ 619786 h 709210"/>
              <a:gd name="connsiteX8" fmla="*/ 19878 w 391921"/>
              <a:gd name="connsiteY8" fmla="*/ 579163 h 709210"/>
              <a:gd name="connsiteX9" fmla="*/ 222195 w 391921"/>
              <a:gd name="connsiteY9" fmla="*/ 46690 h 70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1" h="709210">
                <a:moveTo>
                  <a:pt x="235454" y="0"/>
                </a:moveTo>
                <a:lnTo>
                  <a:pt x="335485" y="31051"/>
                </a:lnTo>
                <a:lnTo>
                  <a:pt x="391921" y="36740"/>
                </a:lnTo>
                <a:lnTo>
                  <a:pt x="375538" y="94436"/>
                </a:lnTo>
                <a:cubicBezTo>
                  <a:pt x="316803" y="283275"/>
                  <a:pt x="246779" y="467139"/>
                  <a:pt x="166256" y="645240"/>
                </a:cubicBezTo>
                <a:lnTo>
                  <a:pt x="134954" y="709210"/>
                </a:lnTo>
                <a:lnTo>
                  <a:pt x="77663" y="661940"/>
                </a:lnTo>
                <a:lnTo>
                  <a:pt x="0" y="619786"/>
                </a:lnTo>
                <a:lnTo>
                  <a:pt x="19878" y="579163"/>
                </a:lnTo>
                <a:cubicBezTo>
                  <a:pt x="97722" y="406989"/>
                  <a:pt x="165415" y="229244"/>
                  <a:pt x="222195" y="46690"/>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64" name="Oval 5"/>
          <p:cNvSpPr/>
          <p:nvPr/>
        </p:nvSpPr>
        <p:spPr>
          <a:xfrm>
            <a:off x="1185299" y="1538540"/>
            <a:ext cx="1026114" cy="1026114"/>
          </a:xfrm>
          <a:prstGeom prst="ellipse">
            <a:avLst/>
          </a:prstGeom>
          <a:solidFill>
            <a:srgbClr val="4B2C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65" name="Oval 8"/>
          <p:cNvSpPr/>
          <p:nvPr/>
        </p:nvSpPr>
        <p:spPr>
          <a:xfrm>
            <a:off x="1698356" y="2771967"/>
            <a:ext cx="1026114" cy="1026114"/>
          </a:xfrm>
          <a:prstGeom prst="ellipse">
            <a:avLst/>
          </a:prstGeom>
          <a:solidFill>
            <a:srgbClr val="C0392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66" name="Oval 9"/>
          <p:cNvSpPr/>
          <p:nvPr/>
        </p:nvSpPr>
        <p:spPr>
          <a:xfrm>
            <a:off x="1698356" y="4005395"/>
            <a:ext cx="1026114" cy="1026114"/>
          </a:xfrm>
          <a:prstGeom prst="ellipse">
            <a:avLst/>
          </a:prstGeom>
          <a:solidFill>
            <a:srgbClr val="F39C1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67" name="Oval 10"/>
          <p:cNvSpPr/>
          <p:nvPr/>
        </p:nvSpPr>
        <p:spPr>
          <a:xfrm>
            <a:off x="1185299" y="5238821"/>
            <a:ext cx="1026114" cy="1026114"/>
          </a:xfrm>
          <a:prstGeom prst="ellipse">
            <a:avLst/>
          </a:prstGeom>
          <a:solidFill>
            <a:srgbClr val="9BBB59"/>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grpSp>
        <p:nvGrpSpPr>
          <p:cNvPr id="2" name="Group 45"/>
          <p:cNvGrpSpPr/>
          <p:nvPr/>
        </p:nvGrpSpPr>
        <p:grpSpPr>
          <a:xfrm>
            <a:off x="2375485" y="1440962"/>
            <a:ext cx="2420995" cy="923329"/>
            <a:chOff x="4655840" y="219323"/>
            <a:chExt cx="3227994" cy="1231106"/>
          </a:xfrm>
        </p:grpSpPr>
        <p:sp>
          <p:nvSpPr>
            <p:cNvPr id="69" name="TextBox 47"/>
            <p:cNvSpPr txBox="1"/>
            <p:nvPr/>
          </p:nvSpPr>
          <p:spPr>
            <a:xfrm>
              <a:off x="4655840" y="219323"/>
              <a:ext cx="1325577" cy="69762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all" spc="0" normalizeH="0" baseline="0" noProof="0" dirty="0" smtClean="0">
                  <a:ln>
                    <a:noFill/>
                  </a:ln>
                  <a:solidFill>
                    <a:srgbClr val="4B2C50"/>
                  </a:solidFill>
                  <a:effectLst/>
                  <a:uLnTx/>
                  <a:uFillTx/>
                </a:rPr>
                <a:t>1- Gender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0" cap="all" spc="0" normalizeH="0" baseline="0" noProof="0" dirty="0" smtClean="0">
                <a:ln>
                  <a:noFill/>
                </a:ln>
                <a:solidFill>
                  <a:srgbClr val="4B2C50"/>
                </a:solidFill>
                <a:effectLst/>
                <a:uLnTx/>
                <a:uFillTx/>
              </a:endParaRPr>
            </a:p>
          </p:txBody>
        </p:sp>
        <p:sp>
          <p:nvSpPr>
            <p:cNvPr id="70" name="TextBox 48"/>
            <p:cNvSpPr txBox="1"/>
            <p:nvPr/>
          </p:nvSpPr>
          <p:spPr>
            <a:xfrm>
              <a:off x="4888639" y="588654"/>
              <a:ext cx="2995195" cy="861775"/>
            </a:xfrm>
            <a:prstGeom prst="rect">
              <a:avLst/>
            </a:prstGeom>
            <a:noFill/>
          </p:spPr>
          <p:txBody>
            <a:bodyPr wrap="square" rtlCol="0">
              <a:spAutoFit/>
            </a:bodyPr>
            <a:lstStyle/>
            <a:p>
              <a:pPr algn="l" rtl="0">
                <a:defRPr/>
              </a:pPr>
              <a:r>
                <a:rPr lang="en-US" sz="1200" b="1" u="sng" dirty="0" smtClean="0">
                  <a:solidFill>
                    <a:schemeClr val="dk1"/>
                  </a:solidFill>
                </a:rPr>
                <a:t>Males</a:t>
              </a:r>
              <a:r>
                <a:rPr lang="en-US" sz="1200" b="1" dirty="0" smtClean="0">
                  <a:solidFill>
                    <a:schemeClr val="dk1"/>
                  </a:solidFill>
                </a:rPr>
                <a:t> </a:t>
              </a:r>
              <a:r>
                <a:rPr lang="en-US" sz="1200" b="1" dirty="0">
                  <a:solidFill>
                    <a:schemeClr val="dk1"/>
                  </a:solidFill>
                </a:rPr>
                <a:t>tend to consume high levels of caffeinated drinks and smoke </a:t>
              </a:r>
              <a:r>
                <a:rPr lang="en-US" sz="1200" b="1" dirty="0" smtClean="0">
                  <a:solidFill>
                    <a:schemeClr val="dk1"/>
                  </a:solidFill>
                </a:rPr>
                <a:t>more </a:t>
              </a:r>
              <a:r>
                <a:rPr lang="en-US" sz="1200" b="1" dirty="0">
                  <a:solidFill>
                    <a:schemeClr val="dk1"/>
                  </a:solidFill>
                </a:rPr>
                <a:t>than </a:t>
              </a:r>
              <a:r>
                <a:rPr lang="en-US" sz="1200" b="1" dirty="0" smtClean="0">
                  <a:solidFill>
                    <a:schemeClr val="dk1"/>
                  </a:solidFill>
                </a:rPr>
                <a:t>females.</a:t>
              </a:r>
              <a:endParaRPr kumimoji="0" lang="en-US" sz="1200" b="1" i="0" u="none" strike="noStrike" kern="0" cap="none" spc="0" normalizeH="0" baseline="0" noProof="0" dirty="0" smtClean="0">
                <a:ln>
                  <a:noFill/>
                </a:ln>
                <a:solidFill>
                  <a:srgbClr val="95A5A6"/>
                </a:solidFill>
                <a:effectLst/>
                <a:uLnTx/>
                <a:uFillTx/>
              </a:endParaRPr>
            </a:p>
          </p:txBody>
        </p:sp>
      </p:grpSp>
      <p:grpSp>
        <p:nvGrpSpPr>
          <p:cNvPr id="3" name="Group 50"/>
          <p:cNvGrpSpPr/>
          <p:nvPr/>
        </p:nvGrpSpPr>
        <p:grpSpPr>
          <a:xfrm>
            <a:off x="2911116" y="2584132"/>
            <a:ext cx="2300402" cy="1292662"/>
            <a:chOff x="4655840" y="219323"/>
            <a:chExt cx="3067203" cy="1723549"/>
          </a:xfrm>
        </p:grpSpPr>
        <p:sp>
          <p:nvSpPr>
            <p:cNvPr id="72" name="TextBox 51"/>
            <p:cNvSpPr txBox="1"/>
            <p:nvPr/>
          </p:nvSpPr>
          <p:spPr>
            <a:xfrm>
              <a:off x="4655840" y="219323"/>
              <a:ext cx="1537174" cy="41036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kern="0" cap="all" dirty="0">
                  <a:solidFill>
                    <a:srgbClr val="C0392B"/>
                  </a:solidFill>
                </a:rPr>
                <a:t>3</a:t>
              </a:r>
              <a:r>
                <a:rPr kumimoji="0" lang="en-US" sz="1400" b="1" i="0" u="none" strike="noStrike" kern="0" cap="all" spc="0" normalizeH="0" baseline="0" noProof="0" dirty="0" smtClean="0">
                  <a:ln>
                    <a:noFill/>
                  </a:ln>
                  <a:solidFill>
                    <a:srgbClr val="C0392B"/>
                  </a:solidFill>
                  <a:effectLst/>
                  <a:uLnTx/>
                  <a:uFillTx/>
                </a:rPr>
                <a:t> </a:t>
              </a:r>
              <a:r>
                <a:rPr kumimoji="0" lang="en-US" sz="1400" b="1" i="0" u="none" strike="noStrike" kern="0" cap="all" spc="0" normalizeH="0" baseline="0" noProof="0" dirty="0">
                  <a:ln>
                    <a:noFill/>
                  </a:ln>
                  <a:solidFill>
                    <a:srgbClr val="C0392B"/>
                  </a:solidFill>
                  <a:effectLst/>
                  <a:uLnTx/>
                  <a:uFillTx/>
                </a:rPr>
                <a:t>- SMOKING</a:t>
              </a:r>
            </a:p>
          </p:txBody>
        </p:sp>
        <p:sp>
          <p:nvSpPr>
            <p:cNvPr id="73" name="TextBox 52"/>
            <p:cNvSpPr txBox="1"/>
            <p:nvPr/>
          </p:nvSpPr>
          <p:spPr>
            <a:xfrm>
              <a:off x="4655840" y="588655"/>
              <a:ext cx="3067203" cy="1354217"/>
            </a:xfrm>
            <a:prstGeom prst="rect">
              <a:avLst/>
            </a:prstGeom>
            <a:noFill/>
          </p:spPr>
          <p:txBody>
            <a:bodyPr wrap="square" rtlCol="0">
              <a:spAutoFit/>
            </a:bodyPr>
            <a:lstStyle/>
            <a:p>
              <a:pPr lvl="0" algn="l" rtl="0"/>
              <a:r>
                <a:rPr kumimoji="0" lang="en-US" sz="1200" b="1" i="0" u="sng" strike="noStrike" kern="0" cap="none" spc="0" normalizeH="0" baseline="0" noProof="0" dirty="0" smtClean="0">
                  <a:ln>
                    <a:noFill/>
                  </a:ln>
                  <a:effectLst/>
                  <a:uLnTx/>
                  <a:uFillTx/>
                </a:rPr>
                <a:t>Smokers</a:t>
              </a:r>
              <a:r>
                <a:rPr kumimoji="0" lang="en-US" sz="1200" b="1" i="0" u="none" strike="noStrike" kern="0" cap="none" spc="0" normalizeH="0" baseline="0" noProof="0" dirty="0" smtClean="0">
                  <a:ln>
                    <a:noFill/>
                  </a:ln>
                  <a:effectLst/>
                  <a:uLnTx/>
                  <a:uFillTx/>
                </a:rPr>
                <a:t> </a:t>
              </a:r>
              <a:r>
                <a:rPr lang="en-US" sz="1200" b="1" dirty="0"/>
                <a:t>tend to consume high levels of caffeinated drinks and to smoke to avoid sleepiness during shiftwork </a:t>
              </a:r>
              <a:r>
                <a:rPr kumimoji="0" lang="en-US" sz="1200" b="1" i="0" u="none" strike="noStrike" kern="0" cap="none" spc="0" normalizeH="0" baseline="0" noProof="0" dirty="0" smtClean="0">
                  <a:ln>
                    <a:noFill/>
                  </a:ln>
                  <a:effectLst/>
                  <a:uLnTx/>
                  <a:uFillTx/>
                </a:rPr>
                <a:t> more than Non-Smokers.</a:t>
              </a:r>
              <a:endParaRPr kumimoji="0" lang="en-US" sz="1200" b="1" i="0" u="none" strike="noStrike" kern="0" cap="none" spc="0" normalizeH="0" baseline="0" noProof="0" dirty="0" smtClean="0">
                <a:ln>
                  <a:noFill/>
                </a:ln>
                <a:effectLst/>
                <a:uLnTx/>
                <a:uFillTx/>
                <a:latin typeface="Times New Roman" panose="02020603050405020304" pitchFamily="18" charset="0"/>
                <a:ea typeface="Times New Roman" panose="02020603050405020304" pitchFamily="18" charset="0"/>
              </a:endParaRPr>
            </a:p>
          </p:txBody>
        </p:sp>
      </p:grpSp>
      <p:grpSp>
        <p:nvGrpSpPr>
          <p:cNvPr id="4" name="Group 53"/>
          <p:cNvGrpSpPr/>
          <p:nvPr/>
        </p:nvGrpSpPr>
        <p:grpSpPr>
          <a:xfrm>
            <a:off x="2840461" y="4146160"/>
            <a:ext cx="2300402" cy="1292662"/>
            <a:chOff x="4655840" y="219323"/>
            <a:chExt cx="3067203" cy="1723550"/>
          </a:xfrm>
        </p:grpSpPr>
        <p:sp>
          <p:nvSpPr>
            <p:cNvPr id="75" name="TextBox 54"/>
            <p:cNvSpPr txBox="1"/>
            <p:nvPr/>
          </p:nvSpPr>
          <p:spPr>
            <a:xfrm>
              <a:off x="4655840" y="219323"/>
              <a:ext cx="2095019" cy="41036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kern="0" cap="all" dirty="0">
                  <a:solidFill>
                    <a:srgbClr val="F39C12"/>
                  </a:solidFill>
                </a:rPr>
                <a:t>5</a:t>
              </a:r>
              <a:r>
                <a:rPr kumimoji="0" lang="en-US" sz="1400" b="1" i="0" u="none" strike="noStrike" kern="0" cap="all" spc="0" normalizeH="0" baseline="0" noProof="0" dirty="0" smtClean="0">
                  <a:ln>
                    <a:noFill/>
                  </a:ln>
                  <a:solidFill>
                    <a:srgbClr val="F39C12"/>
                  </a:solidFill>
                  <a:effectLst/>
                  <a:uLnTx/>
                  <a:uFillTx/>
                </a:rPr>
                <a:t> - Hypertension</a:t>
              </a:r>
            </a:p>
          </p:txBody>
        </p:sp>
        <p:sp>
          <p:nvSpPr>
            <p:cNvPr id="76" name="TextBox 55"/>
            <p:cNvSpPr txBox="1"/>
            <p:nvPr/>
          </p:nvSpPr>
          <p:spPr>
            <a:xfrm>
              <a:off x="4655840" y="588655"/>
              <a:ext cx="3067203" cy="1354218"/>
            </a:xfrm>
            <a:prstGeom prst="rect">
              <a:avLst/>
            </a:prstGeom>
            <a:noFill/>
          </p:spPr>
          <p:txBody>
            <a:bodyPr wrap="square" rtlCol="0">
              <a:spAutoFit/>
            </a:bodyPr>
            <a:lstStyle/>
            <a:p>
              <a:pPr algn="l" rtl="0">
                <a:defRPr/>
              </a:pPr>
              <a:r>
                <a:rPr lang="en-US" sz="1200" b="1" dirty="0" smtClean="0">
                  <a:solidFill>
                    <a:schemeClr val="dk1"/>
                  </a:solidFill>
                </a:rPr>
                <a:t>Officers </a:t>
              </a:r>
              <a:r>
                <a:rPr lang="en-US" sz="1200" b="1" dirty="0">
                  <a:solidFill>
                    <a:schemeClr val="dk1"/>
                  </a:solidFill>
                </a:rPr>
                <a:t>who have </a:t>
              </a:r>
              <a:r>
                <a:rPr lang="en-US" sz="1200" b="1" u="sng" dirty="0" smtClean="0">
                  <a:solidFill>
                    <a:schemeClr val="dk1"/>
                  </a:solidFill>
                </a:rPr>
                <a:t>Hypertension weather </a:t>
              </a:r>
              <a:r>
                <a:rPr lang="en-US" sz="1200" b="1" u="sng" dirty="0">
                  <a:solidFill>
                    <a:schemeClr val="dk1"/>
                  </a:solidFill>
                </a:rPr>
                <a:t>before or after working in shifts</a:t>
              </a:r>
              <a:r>
                <a:rPr lang="en-US" sz="1200" b="1" dirty="0">
                  <a:solidFill>
                    <a:schemeClr val="dk1"/>
                  </a:solidFill>
                </a:rPr>
                <a:t> tend to consume higher levels of caffeinated drinks and smoke than others.</a:t>
              </a:r>
              <a:endParaRPr lang="en-US" sz="1200" b="1" dirty="0"/>
            </a:p>
          </p:txBody>
        </p:sp>
      </p:grpSp>
      <p:grpSp>
        <p:nvGrpSpPr>
          <p:cNvPr id="5" name="Group 56"/>
          <p:cNvGrpSpPr/>
          <p:nvPr/>
        </p:nvGrpSpPr>
        <p:grpSpPr>
          <a:xfrm>
            <a:off x="2442096" y="5385638"/>
            <a:ext cx="2723670" cy="1615827"/>
            <a:chOff x="4655840" y="219323"/>
            <a:chExt cx="2995195" cy="2154437"/>
          </a:xfrm>
        </p:grpSpPr>
        <p:sp>
          <p:nvSpPr>
            <p:cNvPr id="78" name="TextBox 57"/>
            <p:cNvSpPr txBox="1"/>
            <p:nvPr/>
          </p:nvSpPr>
          <p:spPr>
            <a:xfrm>
              <a:off x="4655840" y="219323"/>
              <a:ext cx="1206113"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50" b="1" kern="0" cap="all" dirty="0" smtClean="0">
                  <a:solidFill>
                    <a:srgbClr val="9BBB59"/>
                  </a:solidFill>
                </a:rPr>
                <a:t>7</a:t>
              </a:r>
              <a:r>
                <a:rPr kumimoji="0" lang="en-US" sz="1350" b="1" i="0" u="none" strike="noStrike" kern="0" cap="all" spc="0" normalizeH="0" baseline="0" noProof="0" dirty="0" smtClean="0">
                  <a:ln>
                    <a:noFill/>
                  </a:ln>
                  <a:solidFill>
                    <a:srgbClr val="9BBB59"/>
                  </a:solidFill>
                  <a:effectLst/>
                  <a:uLnTx/>
                  <a:uFillTx/>
                </a:rPr>
                <a:t> - Diabetes</a:t>
              </a:r>
            </a:p>
          </p:txBody>
        </p:sp>
        <p:sp>
          <p:nvSpPr>
            <p:cNvPr id="79" name="TextBox 58"/>
            <p:cNvSpPr txBox="1"/>
            <p:nvPr/>
          </p:nvSpPr>
          <p:spPr>
            <a:xfrm>
              <a:off x="4655840" y="588655"/>
              <a:ext cx="2995195" cy="1785105"/>
            </a:xfrm>
            <a:prstGeom prst="rect">
              <a:avLst/>
            </a:prstGeom>
            <a:noFill/>
          </p:spPr>
          <p:txBody>
            <a:bodyPr wrap="square" rtlCol="0">
              <a:spAutoFit/>
            </a:bodyPr>
            <a:lstStyle/>
            <a:p>
              <a:pPr algn="l" rtl="0">
                <a:defRPr/>
              </a:pPr>
              <a:r>
                <a:rPr lang="en-US" sz="1200" b="1" dirty="0">
                  <a:solidFill>
                    <a:schemeClr val="dk1"/>
                  </a:solidFill>
                </a:rPr>
                <a:t>officers who have Suffering from </a:t>
              </a:r>
              <a:r>
                <a:rPr lang="en-US" sz="1200" b="1" u="sng" dirty="0" smtClean="0">
                  <a:solidFill>
                    <a:schemeClr val="dk1"/>
                  </a:solidFill>
                </a:rPr>
                <a:t>Diabetes weather </a:t>
              </a:r>
              <a:r>
                <a:rPr lang="en-US" sz="1200" b="1" u="sng" dirty="0">
                  <a:solidFill>
                    <a:schemeClr val="dk1"/>
                  </a:solidFill>
                </a:rPr>
                <a:t>before or after working in shifts </a:t>
              </a:r>
              <a:r>
                <a:rPr lang="en-US" sz="1200" b="1" dirty="0">
                  <a:solidFill>
                    <a:schemeClr val="dk1"/>
                  </a:solidFill>
                </a:rPr>
                <a:t>tend to consume higher levels of caffeinated drinks and smoke than others</a:t>
              </a:r>
              <a:r>
                <a:rPr lang="en-US" sz="900" dirty="0">
                  <a:solidFill>
                    <a:schemeClr val="dk1"/>
                  </a:solidFill>
                </a:rPr>
                <a:t>.</a:t>
              </a:r>
              <a:endParaRPr lang="en-US" sz="90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srgbClr val="95A5A6"/>
                </a:solidFill>
                <a:effectLst/>
                <a:uLnTx/>
                <a:uFillTx/>
              </a:endParaRPr>
            </a:p>
          </p:txBody>
        </p:sp>
      </p:grpSp>
      <p:sp>
        <p:nvSpPr>
          <p:cNvPr id="80" name="Oval 26"/>
          <p:cNvSpPr/>
          <p:nvPr/>
        </p:nvSpPr>
        <p:spPr>
          <a:xfrm flipH="1">
            <a:off x="10235739" y="1683072"/>
            <a:ext cx="1025651" cy="1026114"/>
          </a:xfrm>
          <a:prstGeom prst="ellipse">
            <a:avLst/>
          </a:pr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81" name="Oval 27"/>
          <p:cNvSpPr/>
          <p:nvPr/>
        </p:nvSpPr>
        <p:spPr>
          <a:xfrm flipH="1">
            <a:off x="9722913" y="2916499"/>
            <a:ext cx="1025651" cy="1026114"/>
          </a:xfrm>
          <a:prstGeom prst="ellipse">
            <a:avLst/>
          </a:prstGeom>
          <a:solidFill>
            <a:srgbClr val="95A5A6"/>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82" name="Oval 29"/>
          <p:cNvSpPr/>
          <p:nvPr/>
        </p:nvSpPr>
        <p:spPr>
          <a:xfrm flipH="1">
            <a:off x="9722913" y="4149927"/>
            <a:ext cx="1025651" cy="1026114"/>
          </a:xfrm>
          <a:prstGeom prst="ellipse">
            <a:avLst/>
          </a:prstGeom>
          <a:solidFill>
            <a:srgbClr val="9BBB59">
              <a:lumMod val="75000"/>
            </a:srgb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grpSp>
        <p:nvGrpSpPr>
          <p:cNvPr id="6" name="Group 36"/>
          <p:cNvGrpSpPr/>
          <p:nvPr/>
        </p:nvGrpSpPr>
        <p:grpSpPr>
          <a:xfrm>
            <a:off x="7407697" y="1542552"/>
            <a:ext cx="2720077" cy="1292662"/>
            <a:chOff x="4655840" y="219323"/>
            <a:chExt cx="2995195" cy="1723549"/>
          </a:xfrm>
        </p:grpSpPr>
        <p:sp>
          <p:nvSpPr>
            <p:cNvPr id="85" name="TextBox 37"/>
            <p:cNvSpPr txBox="1"/>
            <p:nvPr/>
          </p:nvSpPr>
          <p:spPr>
            <a:xfrm>
              <a:off x="4655840" y="219323"/>
              <a:ext cx="1915483" cy="41036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kern="0" cap="all" dirty="0" smtClean="0">
                  <a:solidFill>
                    <a:srgbClr val="2C3E50"/>
                  </a:solidFill>
                </a:rPr>
                <a:t>2-</a:t>
              </a:r>
              <a:r>
                <a:rPr kumimoji="0" lang="en-US" sz="1400" b="1" i="0" u="none" strike="noStrike" kern="0" cap="all" spc="0" normalizeH="0" baseline="0" noProof="0" dirty="0" smtClean="0">
                  <a:ln>
                    <a:noFill/>
                  </a:ln>
                  <a:solidFill>
                    <a:srgbClr val="2C3E50"/>
                  </a:solidFill>
                  <a:effectLst/>
                  <a:uLnTx/>
                  <a:uFillTx/>
                </a:rPr>
                <a:t>type of shift</a:t>
              </a:r>
            </a:p>
          </p:txBody>
        </p:sp>
        <p:sp>
          <p:nvSpPr>
            <p:cNvPr id="86" name="TextBox 39"/>
            <p:cNvSpPr txBox="1"/>
            <p:nvPr/>
          </p:nvSpPr>
          <p:spPr>
            <a:xfrm>
              <a:off x="4655840" y="588655"/>
              <a:ext cx="2995195" cy="1354217"/>
            </a:xfrm>
            <a:prstGeom prst="rect">
              <a:avLst/>
            </a:prstGeom>
            <a:noFill/>
          </p:spPr>
          <p:txBody>
            <a:bodyPr wrap="square" rtlCol="0">
              <a:spAutoFit/>
            </a:bodyPr>
            <a:lstStyle/>
            <a:p>
              <a:pPr lvl="0" algn="l" rtl="0"/>
              <a:r>
                <a:rPr lang="en-US" sz="1200" b="1" u="sng" dirty="0" smtClean="0">
                  <a:solidFill>
                    <a:schemeClr val="dk1"/>
                  </a:solidFill>
                </a:rPr>
                <a:t>evening shifts workers </a:t>
              </a:r>
              <a:r>
                <a:rPr lang="en-US" sz="1200" b="1" dirty="0" smtClean="0">
                  <a:solidFill>
                    <a:schemeClr val="dk1"/>
                  </a:solidFill>
                </a:rPr>
                <a:t>tend </a:t>
              </a:r>
              <a:r>
                <a:rPr lang="en-US" sz="1200" b="1" dirty="0">
                  <a:solidFill>
                    <a:schemeClr val="dk1"/>
                  </a:solidFill>
                </a:rPr>
                <a:t>to consume high levels of caffeinated drinks and smoke to avoid sleepiness during shiftwork </a:t>
              </a:r>
              <a:r>
                <a:rPr lang="en-US" sz="1200" b="1" dirty="0" smtClean="0">
                  <a:solidFill>
                    <a:schemeClr val="dk1"/>
                  </a:solidFill>
                </a:rPr>
                <a:t> more than rotating shifts workers</a:t>
              </a:r>
              <a:endParaRPr kumimoji="0" lang="en-US" sz="1200" b="1" i="0" u="none" strike="noStrike" kern="0" cap="none" spc="0" normalizeH="0" baseline="0" noProof="0" dirty="0" smtClean="0">
                <a:ln>
                  <a:noFill/>
                </a:ln>
                <a:solidFill>
                  <a:srgbClr val="95A5A6"/>
                </a:solidFill>
                <a:effectLst/>
                <a:uLnTx/>
                <a:uFillTx/>
              </a:endParaRPr>
            </a:p>
          </p:txBody>
        </p:sp>
      </p:grpSp>
      <p:grpSp>
        <p:nvGrpSpPr>
          <p:cNvPr id="7" name="Group 44"/>
          <p:cNvGrpSpPr/>
          <p:nvPr/>
        </p:nvGrpSpPr>
        <p:grpSpPr>
          <a:xfrm>
            <a:off x="6850157" y="3001105"/>
            <a:ext cx="2910540" cy="1323440"/>
            <a:chOff x="4655840" y="219323"/>
            <a:chExt cx="3880720" cy="1764586"/>
          </a:xfrm>
        </p:grpSpPr>
        <p:sp>
          <p:nvSpPr>
            <p:cNvPr id="91" name="TextBox 49"/>
            <p:cNvSpPr txBox="1"/>
            <p:nvPr/>
          </p:nvSpPr>
          <p:spPr>
            <a:xfrm>
              <a:off x="4655840" y="219323"/>
              <a:ext cx="3880720" cy="410369"/>
            </a:xfrm>
            <a:prstGeom prst="rect">
              <a:avLst/>
            </a:prstGeom>
            <a:noFill/>
          </p:spPr>
          <p:txBody>
            <a:bodyPr wrap="none" rtlCol="0">
              <a:spAutoFit/>
            </a:bodyPr>
            <a:lstStyle/>
            <a:p>
              <a:pPr algn="l" rtl="0">
                <a:defRPr/>
              </a:pPr>
              <a:r>
                <a:rPr lang="en-US" sz="1350" b="1" kern="0" cap="all" dirty="0">
                  <a:solidFill>
                    <a:schemeClr val="bg2">
                      <a:lumMod val="50000"/>
                    </a:schemeClr>
                  </a:solidFill>
                </a:rPr>
                <a:t>4</a:t>
              </a:r>
              <a:r>
                <a:rPr kumimoji="0" lang="en-US" sz="1350" b="1" i="0" u="none" strike="noStrike" kern="0" cap="all" spc="0" normalizeH="0" baseline="0" noProof="0" dirty="0" smtClean="0">
                  <a:ln>
                    <a:noFill/>
                  </a:ln>
                  <a:solidFill>
                    <a:schemeClr val="bg2">
                      <a:lumMod val="50000"/>
                    </a:schemeClr>
                  </a:solidFill>
                  <a:effectLst/>
                  <a:uLnTx/>
                  <a:uFillTx/>
                </a:rPr>
                <a:t> - </a:t>
              </a:r>
              <a:r>
                <a:rPr lang="en-US" sz="1400" b="1" dirty="0">
                  <a:solidFill>
                    <a:schemeClr val="bg2">
                      <a:lumMod val="50000"/>
                    </a:schemeClr>
                  </a:solidFill>
                </a:rPr>
                <a:t>Number of years working in shifts</a:t>
              </a:r>
              <a:endParaRPr lang="en-US" sz="1400" dirty="0">
                <a:solidFill>
                  <a:schemeClr val="bg2">
                    <a:lumMod val="50000"/>
                  </a:schemeClr>
                </a:solidFill>
              </a:endParaRPr>
            </a:p>
          </p:txBody>
        </p:sp>
        <p:sp>
          <p:nvSpPr>
            <p:cNvPr id="92" name="TextBox 59"/>
            <p:cNvSpPr txBox="1"/>
            <p:nvPr/>
          </p:nvSpPr>
          <p:spPr>
            <a:xfrm>
              <a:off x="4715590" y="629692"/>
              <a:ext cx="3608868" cy="1354217"/>
            </a:xfrm>
            <a:prstGeom prst="rect">
              <a:avLst/>
            </a:prstGeom>
            <a:noFill/>
          </p:spPr>
          <p:txBody>
            <a:bodyPr wrap="square" rtlCol="0">
              <a:spAutoFit/>
            </a:bodyPr>
            <a:lstStyle/>
            <a:p>
              <a:pPr lvl="0" algn="l" rtl="0"/>
              <a:r>
                <a:rPr lang="en-US" sz="1200" b="1" dirty="0" smtClean="0">
                  <a:solidFill>
                    <a:schemeClr val="dk1"/>
                  </a:solidFill>
                </a:rPr>
                <a:t>Officers </a:t>
              </a:r>
              <a:r>
                <a:rPr lang="en-US" sz="1200" b="1" dirty="0">
                  <a:solidFill>
                    <a:schemeClr val="dk1"/>
                  </a:solidFill>
                </a:rPr>
                <a:t>who work in shifts </a:t>
              </a:r>
              <a:r>
                <a:rPr lang="en-US" sz="1200" b="1" u="sng" dirty="0">
                  <a:solidFill>
                    <a:schemeClr val="dk1"/>
                  </a:solidFill>
                </a:rPr>
                <a:t>between 5 to 10 years and more than 20 years </a:t>
              </a:r>
              <a:r>
                <a:rPr lang="en-US" sz="1200" b="1" dirty="0">
                  <a:solidFill>
                    <a:schemeClr val="dk1"/>
                  </a:solidFill>
                </a:rPr>
                <a:t>tend to consume higher levels of caffeinated drinks and smoke to avoid sleepiness during shiftwork than others</a:t>
              </a:r>
              <a:endParaRPr kumimoji="0" lang="en-US" sz="1200" b="1" i="0" u="none" strike="noStrike" kern="0" cap="none" spc="0" normalizeH="0" baseline="0" noProof="0" dirty="0" smtClean="0">
                <a:ln>
                  <a:noFill/>
                </a:ln>
                <a:solidFill>
                  <a:srgbClr val="95A5A6"/>
                </a:solidFill>
                <a:effectLst/>
                <a:uLnTx/>
                <a:uFillTx/>
              </a:endParaRPr>
            </a:p>
          </p:txBody>
        </p:sp>
      </p:grpSp>
      <p:grpSp>
        <p:nvGrpSpPr>
          <p:cNvPr id="8" name="Group 60"/>
          <p:cNvGrpSpPr/>
          <p:nvPr/>
        </p:nvGrpSpPr>
        <p:grpSpPr>
          <a:xfrm>
            <a:off x="7383883" y="4355495"/>
            <a:ext cx="2300402" cy="1292662"/>
            <a:chOff x="4655840" y="219323"/>
            <a:chExt cx="3067203" cy="1723549"/>
          </a:xfrm>
        </p:grpSpPr>
        <p:sp>
          <p:nvSpPr>
            <p:cNvPr id="94" name="TextBox 61"/>
            <p:cNvSpPr txBox="1"/>
            <p:nvPr/>
          </p:nvSpPr>
          <p:spPr>
            <a:xfrm>
              <a:off x="4655840" y="219323"/>
              <a:ext cx="2285242" cy="40010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50" b="1" kern="0" cap="all" dirty="0">
                  <a:solidFill>
                    <a:srgbClr val="9BBB59">
                      <a:lumMod val="75000"/>
                    </a:srgbClr>
                  </a:solidFill>
                </a:rPr>
                <a:t>6</a:t>
              </a:r>
              <a:r>
                <a:rPr kumimoji="0" lang="en-US" sz="1350" b="1" i="0" u="none" strike="noStrike" kern="0" cap="all" spc="0" normalizeH="0" baseline="0" noProof="0" dirty="0" smtClean="0">
                  <a:ln>
                    <a:noFill/>
                  </a:ln>
                  <a:solidFill>
                    <a:srgbClr val="9BBB59">
                      <a:lumMod val="75000"/>
                    </a:srgbClr>
                  </a:solidFill>
                  <a:effectLst/>
                  <a:uLnTx/>
                  <a:uFillTx/>
                </a:rPr>
                <a:t> –</a:t>
              </a:r>
              <a:r>
                <a:rPr kumimoji="0" lang="en-US" sz="1350" b="1" i="0" u="none" strike="noStrike" kern="0" cap="all" spc="0" normalizeH="0" noProof="0" dirty="0" smtClean="0">
                  <a:ln>
                    <a:noFill/>
                  </a:ln>
                  <a:solidFill>
                    <a:srgbClr val="9BBB59">
                      <a:lumMod val="75000"/>
                    </a:srgbClr>
                  </a:solidFill>
                  <a:effectLst/>
                  <a:uLnTx/>
                  <a:uFillTx/>
                </a:rPr>
                <a:t> Stomach  ulcer</a:t>
              </a:r>
              <a:endParaRPr kumimoji="0" lang="en-US" sz="1350" b="1" i="0" u="none" strike="noStrike" kern="0" cap="all" spc="0" normalizeH="0" baseline="0" noProof="0" dirty="0" smtClean="0">
                <a:ln>
                  <a:noFill/>
                </a:ln>
                <a:solidFill>
                  <a:srgbClr val="9BBB59">
                    <a:lumMod val="75000"/>
                  </a:srgbClr>
                </a:solidFill>
                <a:effectLst/>
                <a:uLnTx/>
                <a:uFillTx/>
              </a:endParaRPr>
            </a:p>
          </p:txBody>
        </p:sp>
        <p:sp>
          <p:nvSpPr>
            <p:cNvPr id="95" name="TextBox 62"/>
            <p:cNvSpPr txBox="1"/>
            <p:nvPr/>
          </p:nvSpPr>
          <p:spPr>
            <a:xfrm>
              <a:off x="4655840" y="588655"/>
              <a:ext cx="3067203" cy="1354217"/>
            </a:xfrm>
            <a:prstGeom prst="rect">
              <a:avLst/>
            </a:prstGeom>
            <a:noFill/>
          </p:spPr>
          <p:txBody>
            <a:bodyPr wrap="square" rtlCol="0">
              <a:spAutoFit/>
            </a:bodyPr>
            <a:lstStyle/>
            <a:p>
              <a:pPr algn="l" rtl="0">
                <a:defRPr/>
              </a:pPr>
              <a:r>
                <a:rPr lang="en-US" sz="1200" b="1" dirty="0" smtClean="0">
                  <a:solidFill>
                    <a:schemeClr val="dk1"/>
                  </a:solidFill>
                </a:rPr>
                <a:t>Officers </a:t>
              </a:r>
              <a:r>
                <a:rPr lang="en-US" sz="1200" b="1" dirty="0">
                  <a:solidFill>
                    <a:schemeClr val="dk1"/>
                  </a:solidFill>
                </a:rPr>
                <a:t>who have </a:t>
              </a:r>
              <a:r>
                <a:rPr lang="en-US" sz="1200" b="1" u="sng" dirty="0" smtClean="0">
                  <a:solidFill>
                    <a:schemeClr val="dk1"/>
                  </a:solidFill>
                </a:rPr>
                <a:t>Stomach Ulcer</a:t>
              </a:r>
              <a:endParaRPr lang="en-US" sz="1200" b="1" u="sng" dirty="0">
                <a:solidFill>
                  <a:schemeClr val="dk1"/>
                </a:solidFill>
              </a:endParaRPr>
            </a:p>
            <a:p>
              <a:pPr algn="l"/>
              <a:r>
                <a:rPr lang="en-US" sz="1200" b="1" u="sng" dirty="0">
                  <a:solidFill>
                    <a:schemeClr val="dk1"/>
                  </a:solidFill>
                </a:rPr>
                <a:t>weather before or after working in shifts</a:t>
              </a:r>
              <a:r>
                <a:rPr lang="en-US" sz="1200" b="1" dirty="0">
                  <a:solidFill>
                    <a:schemeClr val="dk1"/>
                  </a:solidFill>
                </a:rPr>
                <a:t> tend to consume higher levels of caffeinated drinks and smoke than others</a:t>
              </a:r>
              <a:r>
                <a:rPr lang="en-US" sz="900" dirty="0">
                  <a:solidFill>
                    <a:schemeClr val="dk1"/>
                  </a:solidFill>
                </a:rPr>
                <a:t>.</a:t>
              </a:r>
              <a:endParaRPr lang="en-US" sz="900" dirty="0"/>
            </a:p>
          </p:txBody>
        </p:sp>
      </p:grpSp>
      <p:sp>
        <p:nvSpPr>
          <p:cNvPr id="96" name="Oval 63"/>
          <p:cNvSpPr/>
          <p:nvPr/>
        </p:nvSpPr>
        <p:spPr>
          <a:xfrm>
            <a:off x="1313900" y="1667142"/>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97" name="Oval 64"/>
          <p:cNvSpPr/>
          <p:nvPr/>
        </p:nvSpPr>
        <p:spPr>
          <a:xfrm>
            <a:off x="1826958" y="2904805"/>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98" name="Oval 65"/>
          <p:cNvSpPr/>
          <p:nvPr/>
        </p:nvSpPr>
        <p:spPr>
          <a:xfrm>
            <a:off x="1826958" y="4129762"/>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99" name="Oval 66"/>
          <p:cNvSpPr/>
          <p:nvPr/>
        </p:nvSpPr>
        <p:spPr>
          <a:xfrm>
            <a:off x="1313900" y="5367423"/>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100" name="Oval 67"/>
          <p:cNvSpPr/>
          <p:nvPr/>
        </p:nvSpPr>
        <p:spPr>
          <a:xfrm>
            <a:off x="9851282" y="3043322"/>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101" name="Oval 68"/>
          <p:cNvSpPr/>
          <p:nvPr/>
        </p:nvSpPr>
        <p:spPr>
          <a:xfrm>
            <a:off x="9851283" y="4280648"/>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103" name="Oval 70"/>
          <p:cNvSpPr/>
          <p:nvPr/>
        </p:nvSpPr>
        <p:spPr>
          <a:xfrm>
            <a:off x="10360982" y="1811674"/>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49" name="مستطيل 150"/>
          <p:cNvSpPr/>
          <p:nvPr/>
        </p:nvSpPr>
        <p:spPr>
          <a:xfrm>
            <a:off x="0" y="179370"/>
            <a:ext cx="12192000" cy="707886"/>
          </a:xfrm>
          <a:prstGeom prst="rect">
            <a:avLst/>
          </a:prstGeom>
        </p:spPr>
        <p:txBody>
          <a:bodyPr wrap="square">
            <a:spAutoFit/>
          </a:bodyPr>
          <a:lstStyle/>
          <a:p>
            <a:pPr algn="ctr"/>
            <a:r>
              <a:rPr lang="en-US" sz="4000" b="1" dirty="0" smtClean="0">
                <a:solidFill>
                  <a:schemeClr val="bg1"/>
                </a:solidFill>
              </a:rPr>
              <a:t>Effects of demographic variables on hypothesis 7</a:t>
            </a:r>
          </a:p>
        </p:txBody>
      </p:sp>
    </p:spTree>
    <p:extLst>
      <p:ext uri="{BB962C8B-B14F-4D97-AF65-F5344CB8AC3E}">
        <p14:creationId xmlns:p14="http://schemas.microsoft.com/office/powerpoint/2010/main" val="333315641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Shape 2716"/>
          <p:cNvSpPr/>
          <p:nvPr/>
        </p:nvSpPr>
        <p:spPr>
          <a:xfrm>
            <a:off x="147066" y="1617592"/>
            <a:ext cx="2948997"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47" name="Shape 2722"/>
          <p:cNvSpPr/>
          <p:nvPr/>
        </p:nvSpPr>
        <p:spPr>
          <a:xfrm flipH="1">
            <a:off x="3113253" y="1610613"/>
            <a:ext cx="2949000"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C0392B"/>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52" name="Shape 2728"/>
          <p:cNvSpPr/>
          <p:nvPr/>
        </p:nvSpPr>
        <p:spPr>
          <a:xfrm>
            <a:off x="6090950" y="1617592"/>
            <a:ext cx="2948997"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57" name="Shape 2734"/>
          <p:cNvSpPr/>
          <p:nvPr/>
        </p:nvSpPr>
        <p:spPr>
          <a:xfrm flipH="1">
            <a:off x="9068826" y="1617591"/>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2980B9"/>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62" name="Shape 2740"/>
          <p:cNvSpPr/>
          <p:nvPr/>
        </p:nvSpPr>
        <p:spPr>
          <a:xfrm rot="10800000" flipH="1">
            <a:off x="132591" y="3672835"/>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4B2C50"/>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67" name="Shape 2746"/>
          <p:cNvSpPr/>
          <p:nvPr/>
        </p:nvSpPr>
        <p:spPr>
          <a:xfrm rot="10800000">
            <a:off x="9082500" y="3632870"/>
            <a:ext cx="2949000"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72" name="Shape 2752"/>
          <p:cNvSpPr/>
          <p:nvPr/>
        </p:nvSpPr>
        <p:spPr>
          <a:xfrm rot="10800000">
            <a:off x="3117030" y="3659720"/>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5A5A6">
              <a:lumMod val="40000"/>
              <a:lumOff val="60000"/>
            </a:srgbClr>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77" name="Shape 2758"/>
          <p:cNvSpPr/>
          <p:nvPr/>
        </p:nvSpPr>
        <p:spPr>
          <a:xfrm rot="10800000" flipH="1">
            <a:off x="6100845" y="3641910"/>
            <a:ext cx="2948999" cy="1985015"/>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21600" y="0"/>
                </a:lnTo>
                <a:lnTo>
                  <a:pt x="21600" y="21600"/>
                </a:lnTo>
                <a:lnTo>
                  <a:pt x="0" y="21600"/>
                </a:lnTo>
                <a:close/>
              </a:path>
            </a:pathLst>
          </a:custGeom>
          <a:solidFill>
            <a:srgbClr val="9BBB59"/>
          </a:solidFill>
          <a:ln w="12700" cap="flat">
            <a:noFill/>
            <a:miter lim="400000"/>
          </a:ln>
          <a:effectLst/>
        </p:spPr>
        <p:txBody>
          <a:bodyPr wrap="square" lIns="34289" tIns="34289" rIns="34289" bIns="34289"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FFFFFF"/>
                </a:solidFill>
              </a:defRPr>
            </a:pPr>
            <a:endParaRPr kumimoji="0" sz="1350" b="0" i="0" u="none" strike="noStrike" kern="0" cap="none" spc="0" normalizeH="0" baseline="0" noProof="0">
              <a:ln>
                <a:noFill/>
              </a:ln>
              <a:solidFill>
                <a:srgbClr val="FFFFFF"/>
              </a:solidFill>
              <a:effectLst/>
              <a:uLnTx/>
              <a:uFillTx/>
            </a:endParaRPr>
          </a:p>
        </p:txBody>
      </p:sp>
      <p:sp>
        <p:nvSpPr>
          <p:cNvPr id="82" name="Shape 2726"/>
          <p:cNvSpPr/>
          <p:nvPr/>
        </p:nvSpPr>
        <p:spPr>
          <a:xfrm>
            <a:off x="2485677" y="1597894"/>
            <a:ext cx="609392" cy="50013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4289" tIns="34289" rIns="34289" bIns="34289" numCol="1" anchor="t">
            <a:spAutoFit/>
          </a:bodyPr>
          <a:lstStyle>
            <a:lvl1pPr algn="ctr">
              <a:defRPr sz="3200">
                <a:solidFill>
                  <a:srgbClr val="FFFFFF"/>
                </a:solidFill>
                <a:latin typeface="Roboto Black"/>
                <a:ea typeface="Roboto Black"/>
                <a:cs typeface="Roboto Black"/>
                <a:sym typeface="Roboto Black"/>
              </a:defRPr>
            </a:lvl1pPr>
          </a:lstStyle>
          <a:p>
            <a:pPr rtl="0">
              <a:defRPr sz="1800">
                <a:solidFill>
                  <a:srgbClr val="000000"/>
                </a:solidFill>
                <a:latin typeface="Calibri"/>
                <a:ea typeface="Calibri"/>
                <a:cs typeface="Calibri"/>
                <a:sym typeface="Calibri"/>
              </a:defRPr>
            </a:pPr>
            <a:r>
              <a:rPr lang="en-US" sz="2800" b="1" dirty="0" smtClean="0">
                <a:solidFill>
                  <a:schemeClr val="tx1"/>
                </a:solidFill>
                <a:latin typeface="Calibri"/>
                <a:ea typeface="Calibri" panose="020F0502020204030204" pitchFamily="34" charset="0"/>
                <a:cs typeface="Calibri"/>
                <a:sym typeface="Calibri"/>
              </a:rPr>
              <a:t>H1</a:t>
            </a:r>
          </a:p>
        </p:txBody>
      </p:sp>
      <p:sp>
        <p:nvSpPr>
          <p:cNvPr id="83" name="Rectangle 82">
            <a:hlinkClick r:id="" action="ppaction://customshow?id=0"/>
          </p:cNvPr>
          <p:cNvSpPr/>
          <p:nvPr/>
        </p:nvSpPr>
        <p:spPr>
          <a:xfrm>
            <a:off x="177800" y="2007334"/>
            <a:ext cx="2937161" cy="1631216"/>
          </a:xfrm>
          <a:prstGeom prst="rect">
            <a:avLst/>
          </a:prstGeom>
        </p:spPr>
        <p:txBody>
          <a:bodyPr wrap="square">
            <a:spAutoFit/>
          </a:bodyPr>
          <a:lstStyle/>
          <a:p>
            <a:pPr algn="l" rtl="0"/>
            <a:r>
              <a:rPr lang="en-US" sz="2000" b="1" dirty="0" smtClean="0">
                <a:latin typeface="Calibri"/>
                <a:ea typeface="Calibri" panose="020F0502020204030204" pitchFamily="34" charset="0"/>
                <a:cs typeface="Calibri"/>
                <a:sym typeface="Calibri"/>
              </a:rPr>
              <a:t>Results showed that shiftworkers really face sleep disturbances that may lead to chronic insomnia</a:t>
            </a:r>
          </a:p>
        </p:txBody>
      </p:sp>
      <p:sp>
        <p:nvSpPr>
          <p:cNvPr id="84" name="Rectangle 83"/>
          <p:cNvSpPr/>
          <p:nvPr/>
        </p:nvSpPr>
        <p:spPr>
          <a:xfrm>
            <a:off x="3156730" y="1620982"/>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H2</a:t>
            </a:r>
          </a:p>
        </p:txBody>
      </p:sp>
      <p:sp>
        <p:nvSpPr>
          <p:cNvPr id="86" name="Rectangle 85">
            <a:hlinkClick r:id="" action="ppaction://customshow?id=1"/>
          </p:cNvPr>
          <p:cNvSpPr/>
          <p:nvPr/>
        </p:nvSpPr>
        <p:spPr>
          <a:xfrm>
            <a:off x="3110469" y="2006930"/>
            <a:ext cx="2937161" cy="1631216"/>
          </a:xfrm>
          <a:prstGeom prst="rect">
            <a:avLst/>
          </a:prstGeom>
        </p:spPr>
        <p:txBody>
          <a:bodyPr wrap="square">
            <a:spAutoFit/>
          </a:bodyPr>
          <a:lstStyle/>
          <a:p>
            <a:pPr algn="l"/>
            <a:r>
              <a:rPr lang="en-US" sz="2000" b="1" dirty="0" smtClean="0">
                <a:solidFill>
                  <a:schemeClr val="bg1"/>
                </a:solidFill>
              </a:rPr>
              <a:t>Results showed that there aren’t health problems were found to be related to working in shifts</a:t>
            </a:r>
            <a:endParaRPr lang="en-US" sz="2000" b="1" dirty="0">
              <a:solidFill>
                <a:schemeClr val="bg1"/>
              </a:solidFill>
            </a:endParaRPr>
          </a:p>
        </p:txBody>
      </p:sp>
      <p:sp>
        <p:nvSpPr>
          <p:cNvPr id="87" name="Rectangle 86"/>
          <p:cNvSpPr/>
          <p:nvPr/>
        </p:nvSpPr>
        <p:spPr>
          <a:xfrm>
            <a:off x="9072621" y="1628775"/>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H4</a:t>
            </a:r>
          </a:p>
        </p:txBody>
      </p:sp>
      <p:sp>
        <p:nvSpPr>
          <p:cNvPr id="88" name="Rectangle 87"/>
          <p:cNvSpPr/>
          <p:nvPr/>
        </p:nvSpPr>
        <p:spPr>
          <a:xfrm>
            <a:off x="2478723" y="5077692"/>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H5</a:t>
            </a:r>
          </a:p>
        </p:txBody>
      </p:sp>
      <p:sp>
        <p:nvSpPr>
          <p:cNvPr id="89" name="Rectangle 88"/>
          <p:cNvSpPr/>
          <p:nvPr/>
        </p:nvSpPr>
        <p:spPr>
          <a:xfrm>
            <a:off x="3060614" y="5101071"/>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latin typeface="Calibri"/>
                <a:ea typeface="Calibri" panose="020F0502020204030204" pitchFamily="34" charset="0"/>
                <a:cs typeface="Calibri"/>
                <a:sym typeface="Calibri"/>
              </a:rPr>
              <a:t>H6</a:t>
            </a:r>
          </a:p>
        </p:txBody>
      </p:sp>
      <p:sp>
        <p:nvSpPr>
          <p:cNvPr id="90" name="Rectangle 89"/>
          <p:cNvSpPr/>
          <p:nvPr/>
        </p:nvSpPr>
        <p:spPr>
          <a:xfrm>
            <a:off x="9067426" y="5067301"/>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latin typeface="Calibri"/>
                <a:ea typeface="Calibri" panose="020F0502020204030204" pitchFamily="34" charset="0"/>
                <a:cs typeface="Calibri"/>
                <a:sym typeface="Calibri"/>
              </a:rPr>
              <a:t>H8</a:t>
            </a:r>
          </a:p>
        </p:txBody>
      </p:sp>
      <p:sp>
        <p:nvSpPr>
          <p:cNvPr id="91" name="Rectangle 90"/>
          <p:cNvSpPr/>
          <p:nvPr/>
        </p:nvSpPr>
        <p:spPr>
          <a:xfrm>
            <a:off x="8417994" y="1617519"/>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latin typeface="Calibri"/>
                <a:ea typeface="Calibri" panose="020F0502020204030204" pitchFamily="34" charset="0"/>
                <a:cs typeface="Calibri"/>
                <a:sym typeface="Calibri"/>
              </a:rPr>
              <a:t>H3</a:t>
            </a:r>
          </a:p>
        </p:txBody>
      </p:sp>
      <p:sp>
        <p:nvSpPr>
          <p:cNvPr id="92" name="Rectangle 91"/>
          <p:cNvSpPr/>
          <p:nvPr/>
        </p:nvSpPr>
        <p:spPr>
          <a:xfrm>
            <a:off x="8456094" y="5081156"/>
            <a:ext cx="593432" cy="523220"/>
          </a:xfrm>
          <a:prstGeom prst="rect">
            <a:avLst/>
          </a:prstGeom>
        </p:spPr>
        <p:txBody>
          <a:bodyPr wrap="square">
            <a:spAutoFit/>
          </a:bodyPr>
          <a:lstStyle/>
          <a:p>
            <a:pPr algn="ctr" rtl="0">
              <a:defRPr sz="1800">
                <a:solidFill>
                  <a:srgbClr val="000000"/>
                </a:solidFill>
                <a:latin typeface="Calibri"/>
                <a:ea typeface="Calibri"/>
                <a:cs typeface="Calibri"/>
                <a:sym typeface="Calibri"/>
              </a:defRPr>
            </a:pPr>
            <a:r>
              <a:rPr lang="en-US" sz="2800" b="1" dirty="0" smtClean="0">
                <a:solidFill>
                  <a:schemeClr val="bg1"/>
                </a:solidFill>
                <a:latin typeface="Calibri"/>
                <a:ea typeface="Calibri" panose="020F0502020204030204" pitchFamily="34" charset="0"/>
                <a:cs typeface="Calibri"/>
                <a:sym typeface="Calibri"/>
              </a:rPr>
              <a:t>H7</a:t>
            </a:r>
          </a:p>
        </p:txBody>
      </p:sp>
      <p:sp>
        <p:nvSpPr>
          <p:cNvPr id="94" name="Rectangle 93"/>
          <p:cNvSpPr/>
          <p:nvPr/>
        </p:nvSpPr>
        <p:spPr>
          <a:xfrm>
            <a:off x="6092825" y="2065635"/>
            <a:ext cx="2933700" cy="946413"/>
          </a:xfrm>
          <a:prstGeom prst="rect">
            <a:avLst/>
          </a:prstGeom>
        </p:spPr>
        <p:txBody>
          <a:bodyPr wrap="square">
            <a:spAutoFit/>
          </a:bodyPr>
          <a:lstStyle/>
          <a:p>
            <a:pPr algn="l" rtl="0"/>
            <a:r>
              <a:rPr lang="en-US" sz="1850" b="1" dirty="0" smtClean="0">
                <a:ea typeface="Calibri" panose="020F0502020204030204" pitchFamily="34" charset="0"/>
                <a:cs typeface="Arial" panose="020B0604020202020204" pitchFamily="34" charset="0"/>
              </a:rPr>
              <a:t>Results showed that Night shifts caused higher fatigue than other types of shifts</a:t>
            </a:r>
          </a:p>
        </p:txBody>
      </p:sp>
      <p:sp>
        <p:nvSpPr>
          <p:cNvPr id="96" name="Rectangle 95"/>
          <p:cNvSpPr/>
          <p:nvPr/>
        </p:nvSpPr>
        <p:spPr>
          <a:xfrm>
            <a:off x="9080500" y="2049760"/>
            <a:ext cx="2933700" cy="1477328"/>
          </a:xfrm>
          <a:prstGeom prst="rect">
            <a:avLst/>
          </a:prstGeom>
        </p:spPr>
        <p:txBody>
          <a:bodyPr wrap="square">
            <a:spAutoFit/>
          </a:bodyPr>
          <a:lstStyle/>
          <a:p>
            <a:pPr algn="l" rtl="0"/>
            <a:r>
              <a:rPr lang="en-US" b="1" dirty="0" smtClean="0">
                <a:solidFill>
                  <a:schemeClr val="bg1"/>
                </a:solidFill>
              </a:rPr>
              <a:t>Results agreed with this hypothesis and showed that </a:t>
            </a:r>
            <a:r>
              <a:rPr lang="en-US" b="1" dirty="0" smtClean="0">
                <a:solidFill>
                  <a:schemeClr val="bg1"/>
                </a:solidFill>
                <a:ea typeface="Calibri" panose="020F0502020204030204" pitchFamily="34" charset="0"/>
              </a:rPr>
              <a:t>Police officers suffered from depression, stress, anxiety and work-family conflict</a:t>
            </a:r>
            <a:endParaRPr lang="en-US" b="1" dirty="0">
              <a:solidFill>
                <a:schemeClr val="bg1"/>
              </a:solidFill>
            </a:endParaRPr>
          </a:p>
        </p:txBody>
      </p:sp>
      <p:sp>
        <p:nvSpPr>
          <p:cNvPr id="98" name="Rectangle 97"/>
          <p:cNvSpPr/>
          <p:nvPr/>
        </p:nvSpPr>
        <p:spPr>
          <a:xfrm>
            <a:off x="152400" y="3660775"/>
            <a:ext cx="2943225" cy="1323439"/>
          </a:xfrm>
          <a:prstGeom prst="rect">
            <a:avLst/>
          </a:prstGeom>
        </p:spPr>
        <p:txBody>
          <a:bodyPr wrap="square">
            <a:spAutoFit/>
          </a:bodyPr>
          <a:lstStyle/>
          <a:p>
            <a:pPr algn="l"/>
            <a:r>
              <a:rPr lang="en-US" sz="2000" b="1" dirty="0" smtClean="0">
                <a:solidFill>
                  <a:schemeClr val="bg1"/>
                </a:solidFill>
              </a:rPr>
              <a:t>Results showed that police officers suffer from reduction in performance due to shiftwork</a:t>
            </a:r>
            <a:endParaRPr lang="en-US" sz="2000" b="1" dirty="0">
              <a:solidFill>
                <a:schemeClr val="bg1"/>
              </a:solidFill>
            </a:endParaRPr>
          </a:p>
        </p:txBody>
      </p:sp>
      <p:sp>
        <p:nvSpPr>
          <p:cNvPr id="102" name="Rectangle 101"/>
          <p:cNvSpPr/>
          <p:nvPr/>
        </p:nvSpPr>
        <p:spPr>
          <a:xfrm>
            <a:off x="3043794" y="3626180"/>
            <a:ext cx="3080781" cy="1323439"/>
          </a:xfrm>
          <a:prstGeom prst="rect">
            <a:avLst/>
          </a:prstGeom>
        </p:spPr>
        <p:txBody>
          <a:bodyPr wrap="square">
            <a:spAutoFit/>
          </a:bodyPr>
          <a:lstStyle/>
          <a:p>
            <a:pPr algn="l" rtl="0"/>
            <a:r>
              <a:rPr lang="en-US" sz="2000" b="1" dirty="0" smtClean="0"/>
              <a:t>Results show that there isn’t tendency to quit from jobs because of shiftwork effects</a:t>
            </a:r>
            <a:endParaRPr lang="en-US" sz="2000" b="1" dirty="0" smtClean="0">
              <a:ea typeface="Calibri" panose="020F0502020204030204" pitchFamily="34" charset="0"/>
            </a:endParaRPr>
          </a:p>
        </p:txBody>
      </p:sp>
      <p:sp>
        <p:nvSpPr>
          <p:cNvPr id="104" name="Rectangle 103"/>
          <p:cNvSpPr/>
          <p:nvPr/>
        </p:nvSpPr>
        <p:spPr>
          <a:xfrm>
            <a:off x="6088619" y="3594538"/>
            <a:ext cx="2937161" cy="1754326"/>
          </a:xfrm>
          <a:prstGeom prst="rect">
            <a:avLst/>
          </a:prstGeom>
        </p:spPr>
        <p:txBody>
          <a:bodyPr wrap="square">
            <a:spAutoFit/>
          </a:bodyPr>
          <a:lstStyle/>
          <a:p>
            <a:pPr algn="l"/>
            <a:r>
              <a:rPr lang="en-US" b="1" dirty="0" smtClean="0">
                <a:solidFill>
                  <a:schemeClr val="bg1"/>
                </a:solidFill>
              </a:rPr>
              <a:t>Results show that police officers responses to consume high levels of caffeinated drinks and tend to smoke more to avoid sleepiness during their work</a:t>
            </a:r>
            <a:endParaRPr lang="en-US" b="1" dirty="0">
              <a:solidFill>
                <a:schemeClr val="bg1"/>
              </a:solidFill>
            </a:endParaRPr>
          </a:p>
        </p:txBody>
      </p:sp>
      <p:sp>
        <p:nvSpPr>
          <p:cNvPr id="105" name="Rectangle 104"/>
          <p:cNvSpPr/>
          <p:nvPr/>
        </p:nvSpPr>
        <p:spPr>
          <a:xfrm>
            <a:off x="9077039" y="3629355"/>
            <a:ext cx="2937161" cy="1015663"/>
          </a:xfrm>
          <a:prstGeom prst="rect">
            <a:avLst/>
          </a:prstGeom>
        </p:spPr>
        <p:txBody>
          <a:bodyPr wrap="square">
            <a:spAutoFit/>
          </a:bodyPr>
          <a:lstStyle/>
          <a:p>
            <a:pPr algn="l" rtl="0"/>
            <a:r>
              <a:rPr lang="en-US" sz="2000" b="1" dirty="0" smtClean="0"/>
              <a:t>Factors of work environment can reduce some effect of shiftwork</a:t>
            </a:r>
            <a:endParaRPr lang="en-US" sz="2000" b="1" dirty="0" smtClean="0">
              <a:ea typeface="Calibri" panose="020F0502020204030204" pitchFamily="34" charset="0"/>
            </a:endParaRPr>
          </a:p>
        </p:txBody>
      </p:sp>
      <p:sp>
        <p:nvSpPr>
          <p:cNvPr id="106" name="Rectangle 105"/>
          <p:cNvSpPr/>
          <p:nvPr/>
        </p:nvSpPr>
        <p:spPr>
          <a:xfrm>
            <a:off x="9063594" y="3635705"/>
            <a:ext cx="2937161" cy="1231106"/>
          </a:xfrm>
          <a:prstGeom prst="rect">
            <a:avLst/>
          </a:prstGeom>
        </p:spPr>
        <p:txBody>
          <a:bodyPr wrap="square">
            <a:spAutoFit/>
          </a:bodyPr>
          <a:lstStyle/>
          <a:p>
            <a:pPr algn="l" rtl="0"/>
            <a:r>
              <a:rPr lang="en-US" sz="1850" b="1" dirty="0" smtClean="0"/>
              <a:t>Results showed that factors of work environment can reduce some effect of shiftwork</a:t>
            </a:r>
            <a:endParaRPr lang="en-US" sz="1850" b="1" dirty="0" smtClean="0">
              <a:ea typeface="Calibri" panose="020F050202020403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105"/>
                                        </p:tgtEl>
                                      </p:cBhvr>
                                    </p:animEffect>
                                    <p:set>
                                      <p:cBhvr>
                                        <p:cTn id="7" dur="1" fill="hold">
                                          <p:stCondLst>
                                            <p:cond delay="499"/>
                                          </p:stCondLst>
                                        </p:cTn>
                                        <p:tgtEl>
                                          <p:spTgt spid="105"/>
                                        </p:tgtEl>
                                        <p:attrNameLst>
                                          <p:attrName>style.visibility</p:attrName>
                                        </p:attrNameLst>
                                      </p:cBhvr>
                                      <p:to>
                                        <p:strVal val="hidden"/>
                                      </p:to>
                                    </p:se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1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P spid="10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p:nvPr/>
        </p:nvSpPr>
        <p:spPr>
          <a:xfrm>
            <a:off x="203818" y="3931322"/>
            <a:ext cx="2284201" cy="15158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5" name="Rectangle 2"/>
          <p:cNvSpPr/>
          <p:nvPr/>
        </p:nvSpPr>
        <p:spPr>
          <a:xfrm>
            <a:off x="2419643" y="1645323"/>
            <a:ext cx="3672813" cy="183477"/>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6" name="Rectangle 3"/>
          <p:cNvSpPr/>
          <p:nvPr/>
        </p:nvSpPr>
        <p:spPr>
          <a:xfrm>
            <a:off x="6091311" y="1645322"/>
            <a:ext cx="3474722" cy="183478"/>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7" name="Rectangle 4"/>
          <p:cNvSpPr/>
          <p:nvPr/>
        </p:nvSpPr>
        <p:spPr>
          <a:xfrm>
            <a:off x="8856921" y="1645920"/>
            <a:ext cx="2903670" cy="18288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8" name="TextBox 6"/>
          <p:cNvSpPr txBox="1"/>
          <p:nvPr/>
        </p:nvSpPr>
        <p:spPr>
          <a:xfrm>
            <a:off x="257544" y="1844639"/>
            <a:ext cx="2825898" cy="1817289"/>
          </a:xfrm>
          <a:prstGeom prst="rect">
            <a:avLst/>
          </a:prstGeom>
          <a:noFill/>
        </p:spPr>
        <p:txBody>
          <a:bodyPr wrap="square" lIns="0" tIns="0" rIns="121893" bIns="0" rtlCol="0">
            <a:noAutofit/>
          </a:bodyPr>
          <a:lstStyle/>
          <a:p>
            <a:pPr algn="l" rtl="0"/>
            <a:r>
              <a:rPr lang="en-US" sz="2000" b="1" dirty="0" smtClean="0">
                <a:solidFill>
                  <a:schemeClr val="accent6">
                    <a:lumMod val="75000"/>
                  </a:schemeClr>
                </a:solidFill>
                <a:latin typeface="+mj-lt"/>
                <a:cs typeface="Helvetica Neue"/>
              </a:rPr>
              <a:t>1-Distribution of work depend on ages and health conditions for officers </a:t>
            </a:r>
          </a:p>
        </p:txBody>
      </p:sp>
      <p:sp>
        <p:nvSpPr>
          <p:cNvPr id="16" name="Rectangle 16"/>
          <p:cNvSpPr/>
          <p:nvPr/>
        </p:nvSpPr>
        <p:spPr>
          <a:xfrm>
            <a:off x="221113" y="1643554"/>
            <a:ext cx="2851695" cy="185246"/>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17" name="Rectangle 17"/>
          <p:cNvSpPr/>
          <p:nvPr/>
        </p:nvSpPr>
        <p:spPr>
          <a:xfrm>
            <a:off x="2485220" y="3933646"/>
            <a:ext cx="2294550" cy="149524"/>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18" name="Rectangle 18"/>
          <p:cNvSpPr/>
          <p:nvPr/>
        </p:nvSpPr>
        <p:spPr>
          <a:xfrm>
            <a:off x="4769722" y="3929554"/>
            <a:ext cx="2376145" cy="136363"/>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19" name="Rectangle 19"/>
          <p:cNvSpPr/>
          <p:nvPr/>
        </p:nvSpPr>
        <p:spPr>
          <a:xfrm>
            <a:off x="7070651" y="3929552"/>
            <a:ext cx="2147777" cy="1478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20" name="مستطيل 13"/>
          <p:cNvSpPr/>
          <p:nvPr/>
        </p:nvSpPr>
        <p:spPr>
          <a:xfrm>
            <a:off x="0" y="0"/>
            <a:ext cx="12192000" cy="1077218"/>
          </a:xfrm>
          <a:prstGeom prst="rect">
            <a:avLst/>
          </a:prstGeom>
        </p:spPr>
        <p:txBody>
          <a:bodyPr wrap="square">
            <a:spAutoFit/>
          </a:bodyPr>
          <a:lstStyle/>
          <a:p>
            <a:pPr algn="l" rtl="0"/>
            <a:r>
              <a:rPr lang="en-US" sz="3200" b="1" dirty="0" smtClean="0">
                <a:solidFill>
                  <a:schemeClr val="bg1"/>
                </a:solidFill>
                <a:ea typeface="Calibri" panose="020F0502020204030204" pitchFamily="34" charset="0"/>
              </a:rPr>
              <a:t>H8: </a:t>
            </a:r>
            <a:r>
              <a:rPr lang="en-US" sz="3200" b="1" dirty="0" smtClean="0">
                <a:solidFill>
                  <a:schemeClr val="bg1"/>
                </a:solidFill>
              </a:rPr>
              <a:t>Factors of work environment can reduce some effect of shiftwork</a:t>
            </a:r>
            <a:r>
              <a:rPr lang="en-US" sz="3200" b="1" dirty="0" smtClean="0">
                <a:solidFill>
                  <a:schemeClr val="bg1"/>
                </a:solidFill>
                <a:ea typeface="Calibri" panose="020F0502020204030204" pitchFamily="34" charset="0"/>
              </a:rPr>
              <a:t>.</a:t>
            </a:r>
            <a:r>
              <a:rPr lang="en-US" sz="3200" dirty="0" smtClean="0">
                <a:solidFill>
                  <a:schemeClr val="bg1"/>
                </a:solidFill>
                <a:ea typeface="Calibri" panose="020F0502020204030204" pitchFamily="34" charset="0"/>
              </a:rPr>
              <a:t/>
            </a:r>
            <a:br>
              <a:rPr lang="en-US" sz="3200" dirty="0" smtClean="0">
                <a:solidFill>
                  <a:schemeClr val="bg1"/>
                </a:solidFill>
                <a:ea typeface="Calibri" panose="020F0502020204030204" pitchFamily="34" charset="0"/>
              </a:rPr>
            </a:br>
            <a:r>
              <a:rPr lang="en-US" sz="3200" b="1" dirty="0" smtClean="0">
                <a:solidFill>
                  <a:schemeClr val="bg1"/>
                </a:solidFill>
                <a:ea typeface="Calibri" panose="020F0502020204030204" pitchFamily="34" charset="0"/>
              </a:rPr>
              <a:t>Sub hypotheses:</a:t>
            </a:r>
            <a:endParaRPr lang="ar-JO" sz="3200" dirty="0">
              <a:solidFill>
                <a:schemeClr val="bg1"/>
              </a:solidFill>
            </a:endParaRPr>
          </a:p>
        </p:txBody>
      </p:sp>
      <p:sp>
        <p:nvSpPr>
          <p:cNvPr id="21" name="TextBox 6"/>
          <p:cNvSpPr txBox="1"/>
          <p:nvPr/>
        </p:nvSpPr>
        <p:spPr>
          <a:xfrm>
            <a:off x="3068083" y="1848184"/>
            <a:ext cx="2825898" cy="1817289"/>
          </a:xfrm>
          <a:prstGeom prst="rect">
            <a:avLst/>
          </a:prstGeom>
          <a:noFill/>
        </p:spPr>
        <p:txBody>
          <a:bodyPr wrap="square" lIns="0" tIns="0" rIns="121893" bIns="0" rtlCol="0">
            <a:noAutofit/>
          </a:bodyPr>
          <a:lstStyle/>
          <a:p>
            <a:pPr algn="l" rtl="0"/>
            <a:r>
              <a:rPr lang="en-US" sz="2000" b="1" dirty="0" smtClean="0">
                <a:solidFill>
                  <a:schemeClr val="accent5">
                    <a:lumMod val="75000"/>
                  </a:schemeClr>
                </a:solidFill>
                <a:latin typeface="+mj-lt"/>
                <a:cs typeface="Helvetica Neue"/>
              </a:rPr>
              <a:t>2-Distribution of work depend on gender</a:t>
            </a:r>
          </a:p>
        </p:txBody>
      </p:sp>
      <p:sp>
        <p:nvSpPr>
          <p:cNvPr id="22" name="TextBox 6"/>
          <p:cNvSpPr txBox="1"/>
          <p:nvPr/>
        </p:nvSpPr>
        <p:spPr>
          <a:xfrm>
            <a:off x="6092456" y="1830463"/>
            <a:ext cx="2760920" cy="1817289"/>
          </a:xfrm>
          <a:prstGeom prst="rect">
            <a:avLst/>
          </a:prstGeom>
          <a:noFill/>
        </p:spPr>
        <p:txBody>
          <a:bodyPr wrap="square" lIns="0" tIns="0" rIns="121893" bIns="0" rtlCol="0">
            <a:noAutofit/>
          </a:bodyPr>
          <a:lstStyle/>
          <a:p>
            <a:pPr algn="l" rtl="0"/>
            <a:r>
              <a:rPr lang="en-US" sz="2000" b="1" dirty="0" smtClean="0">
                <a:solidFill>
                  <a:schemeClr val="accent4">
                    <a:lumMod val="75000"/>
                  </a:schemeClr>
                </a:solidFill>
                <a:latin typeface="+mj-lt"/>
                <a:cs typeface="Helvetica Neue"/>
              </a:rPr>
              <a:t>3-Distribution of work, taking into account the social situation and existence of children</a:t>
            </a:r>
          </a:p>
        </p:txBody>
      </p:sp>
      <p:sp>
        <p:nvSpPr>
          <p:cNvPr id="23" name="TextBox 6"/>
          <p:cNvSpPr txBox="1"/>
          <p:nvPr/>
        </p:nvSpPr>
        <p:spPr>
          <a:xfrm>
            <a:off x="8963377" y="1834007"/>
            <a:ext cx="2658007" cy="1817289"/>
          </a:xfrm>
          <a:prstGeom prst="rect">
            <a:avLst/>
          </a:prstGeom>
          <a:noFill/>
        </p:spPr>
        <p:txBody>
          <a:bodyPr wrap="square" lIns="0" tIns="0" rIns="121893" bIns="0" rtlCol="0">
            <a:noAutofit/>
          </a:bodyPr>
          <a:lstStyle/>
          <a:p>
            <a:pPr algn="l" rtl="0"/>
            <a:r>
              <a:rPr lang="en-US" sz="2000" b="1" dirty="0" smtClean="0">
                <a:solidFill>
                  <a:schemeClr val="bg1">
                    <a:lumMod val="50000"/>
                  </a:schemeClr>
                </a:solidFill>
                <a:latin typeface="+mj-lt"/>
                <a:cs typeface="Helvetica Neue"/>
              </a:rPr>
              <a:t>4-Distribution of work depends on the places of staff housing</a:t>
            </a:r>
          </a:p>
        </p:txBody>
      </p:sp>
      <p:sp>
        <p:nvSpPr>
          <p:cNvPr id="24" name="TextBox 6"/>
          <p:cNvSpPr txBox="1"/>
          <p:nvPr/>
        </p:nvSpPr>
        <p:spPr>
          <a:xfrm>
            <a:off x="197293" y="4091653"/>
            <a:ext cx="2535274" cy="1817289"/>
          </a:xfrm>
          <a:prstGeom prst="rect">
            <a:avLst/>
          </a:prstGeom>
          <a:noFill/>
        </p:spPr>
        <p:txBody>
          <a:bodyPr wrap="square" lIns="0" tIns="0" rIns="121893" bIns="0" rtlCol="0">
            <a:noAutofit/>
          </a:bodyPr>
          <a:lstStyle/>
          <a:p>
            <a:pPr algn="l" rtl="0"/>
            <a:r>
              <a:rPr lang="en-US" sz="2000" b="1" dirty="0" smtClean="0">
                <a:solidFill>
                  <a:schemeClr val="accent6">
                    <a:lumMod val="75000"/>
                  </a:schemeClr>
                </a:solidFill>
                <a:latin typeface="+mj-lt"/>
                <a:cs typeface="Helvetica Neue"/>
              </a:rPr>
              <a:t>5-Distribution of shifts, taking into account the social relationships with the head of the work</a:t>
            </a:r>
          </a:p>
        </p:txBody>
      </p:sp>
      <p:sp>
        <p:nvSpPr>
          <p:cNvPr id="25" name="TextBox 6"/>
          <p:cNvSpPr txBox="1"/>
          <p:nvPr/>
        </p:nvSpPr>
        <p:spPr>
          <a:xfrm>
            <a:off x="2544971" y="4160237"/>
            <a:ext cx="2074530" cy="1975992"/>
          </a:xfrm>
          <a:prstGeom prst="rect">
            <a:avLst/>
          </a:prstGeom>
          <a:noFill/>
        </p:spPr>
        <p:txBody>
          <a:bodyPr wrap="square" lIns="0" tIns="0" rIns="121893" bIns="0" rtlCol="0">
            <a:noAutofit/>
          </a:bodyPr>
          <a:lstStyle/>
          <a:p>
            <a:pPr algn="l" rtl="0"/>
            <a:r>
              <a:rPr lang="en-US" sz="2000" b="1" dirty="0" smtClean="0">
                <a:solidFill>
                  <a:schemeClr val="accent1">
                    <a:lumMod val="75000"/>
                  </a:schemeClr>
                </a:solidFill>
                <a:latin typeface="+mj-lt"/>
                <a:cs typeface="Helvetica Neue"/>
              </a:rPr>
              <a:t>6-There are places to take a break during work</a:t>
            </a:r>
          </a:p>
        </p:txBody>
      </p:sp>
      <p:sp>
        <p:nvSpPr>
          <p:cNvPr id="26" name="TextBox 6"/>
          <p:cNvSpPr txBox="1"/>
          <p:nvPr/>
        </p:nvSpPr>
        <p:spPr>
          <a:xfrm>
            <a:off x="4766930" y="4109375"/>
            <a:ext cx="2271823" cy="1817289"/>
          </a:xfrm>
          <a:prstGeom prst="rect">
            <a:avLst/>
          </a:prstGeom>
          <a:noFill/>
        </p:spPr>
        <p:txBody>
          <a:bodyPr wrap="square" lIns="0" tIns="0" rIns="121893" bIns="0" rtlCol="0">
            <a:noAutofit/>
          </a:bodyPr>
          <a:lstStyle/>
          <a:p>
            <a:pPr algn="l" rtl="0"/>
            <a:r>
              <a:rPr lang="en-US" sz="2000" b="1" dirty="0" smtClean="0">
                <a:solidFill>
                  <a:srgbClr val="FFCC00"/>
                </a:solidFill>
                <a:latin typeface="+mj-lt"/>
                <a:cs typeface="Helvetica Neue"/>
              </a:rPr>
              <a:t>7-The space and furniture allocated for the work is suitable</a:t>
            </a:r>
          </a:p>
        </p:txBody>
      </p:sp>
      <p:sp>
        <p:nvSpPr>
          <p:cNvPr id="27" name="TextBox 6"/>
          <p:cNvSpPr txBox="1"/>
          <p:nvPr/>
        </p:nvSpPr>
        <p:spPr>
          <a:xfrm>
            <a:off x="7102549" y="4144816"/>
            <a:ext cx="2179674" cy="1817289"/>
          </a:xfrm>
          <a:prstGeom prst="rect">
            <a:avLst/>
          </a:prstGeom>
          <a:noFill/>
        </p:spPr>
        <p:txBody>
          <a:bodyPr wrap="square" lIns="0" tIns="0" rIns="121893" bIns="0" rtlCol="0">
            <a:noAutofit/>
          </a:bodyPr>
          <a:lstStyle/>
          <a:p>
            <a:pPr algn="l" rtl="0"/>
            <a:r>
              <a:rPr lang="en-US" sz="2000" b="1" dirty="0" smtClean="0">
                <a:solidFill>
                  <a:schemeClr val="bg1">
                    <a:lumMod val="50000"/>
                  </a:schemeClr>
                </a:solidFill>
                <a:latin typeface="+mj-lt"/>
                <a:cs typeface="Helvetica Neue"/>
              </a:rPr>
              <a:t>8-Provide meals during work shifts</a:t>
            </a:r>
          </a:p>
        </p:txBody>
      </p:sp>
      <p:sp>
        <p:nvSpPr>
          <p:cNvPr id="29" name="Rectangle 20"/>
          <p:cNvSpPr/>
          <p:nvPr/>
        </p:nvSpPr>
        <p:spPr>
          <a:xfrm>
            <a:off x="9207095" y="3925902"/>
            <a:ext cx="2499352" cy="1454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2400">
              <a:latin typeface="Calibri" panose="020F0502020204030204" pitchFamily="34" charset="0"/>
              <a:cs typeface="Helvetica Neue"/>
            </a:endParaRPr>
          </a:p>
        </p:txBody>
      </p:sp>
      <p:sp>
        <p:nvSpPr>
          <p:cNvPr id="30" name="TextBox 6"/>
          <p:cNvSpPr txBox="1"/>
          <p:nvPr/>
        </p:nvSpPr>
        <p:spPr>
          <a:xfrm>
            <a:off x="9263321" y="4173170"/>
            <a:ext cx="2570716" cy="1817289"/>
          </a:xfrm>
          <a:prstGeom prst="rect">
            <a:avLst/>
          </a:prstGeom>
          <a:noFill/>
        </p:spPr>
        <p:txBody>
          <a:bodyPr wrap="square" lIns="0" tIns="0" rIns="121893" bIns="0" rtlCol="0">
            <a:noAutofit/>
          </a:bodyPr>
          <a:lstStyle/>
          <a:p>
            <a:pPr algn="l" rtl="0"/>
            <a:r>
              <a:rPr lang="en-US" sz="2000" b="1" dirty="0" smtClean="0">
                <a:solidFill>
                  <a:schemeClr val="accent1">
                    <a:lumMod val="75000"/>
                  </a:schemeClr>
                </a:solidFill>
                <a:latin typeface="+mj-lt"/>
                <a:cs typeface="Helvetica Neue"/>
              </a:rPr>
              <a:t>9- Allows workers to easily switch shifts work among themselves</a:t>
            </a:r>
          </a:p>
        </p:txBody>
      </p:sp>
      <p:sp>
        <p:nvSpPr>
          <p:cNvPr id="31" name="مستطيل 12"/>
          <p:cNvSpPr/>
          <p:nvPr/>
        </p:nvSpPr>
        <p:spPr>
          <a:xfrm>
            <a:off x="6047204" y="3430804"/>
            <a:ext cx="1900905" cy="369332"/>
          </a:xfrm>
          <a:prstGeom prst="rect">
            <a:avLst/>
          </a:prstGeom>
        </p:spPr>
        <p:txBody>
          <a:bodyPr wrap="none">
            <a:spAutoFit/>
          </a:bodyPr>
          <a:lstStyle/>
          <a:p>
            <a:pPr algn="l" rtl="0"/>
            <a:r>
              <a:rPr lang="en-US" b="1" dirty="0" smtClean="0">
                <a:solidFill>
                  <a:schemeClr val="accent4">
                    <a:lumMod val="75000"/>
                  </a:schemeClr>
                </a:solidFill>
              </a:rPr>
              <a:t>Agreed </a:t>
            </a:r>
            <a:r>
              <a:rPr lang="en-US" b="1" dirty="0">
                <a:solidFill>
                  <a:schemeClr val="accent4">
                    <a:lumMod val="75000"/>
                  </a:schemeClr>
                </a:solidFill>
              </a:rPr>
              <a:t>by </a:t>
            </a:r>
            <a:r>
              <a:rPr lang="en-US" b="1" dirty="0" smtClean="0">
                <a:solidFill>
                  <a:schemeClr val="accent4">
                    <a:lumMod val="75000"/>
                  </a:schemeClr>
                </a:solidFill>
              </a:rPr>
              <a:t>43.09%</a:t>
            </a:r>
            <a:endParaRPr lang="en-US" b="1" dirty="0">
              <a:solidFill>
                <a:schemeClr val="accent4">
                  <a:lumMod val="75000"/>
                </a:schemeClr>
              </a:solidFill>
            </a:endParaRPr>
          </a:p>
        </p:txBody>
      </p:sp>
      <p:sp>
        <p:nvSpPr>
          <p:cNvPr id="32" name="مستطيل 12"/>
          <p:cNvSpPr/>
          <p:nvPr/>
        </p:nvSpPr>
        <p:spPr>
          <a:xfrm>
            <a:off x="199295" y="3377641"/>
            <a:ext cx="1900905" cy="369332"/>
          </a:xfrm>
          <a:prstGeom prst="rect">
            <a:avLst/>
          </a:prstGeom>
        </p:spPr>
        <p:txBody>
          <a:bodyPr wrap="none">
            <a:spAutoFit/>
          </a:bodyPr>
          <a:lstStyle/>
          <a:p>
            <a:pPr algn="l" rtl="0"/>
            <a:r>
              <a:rPr lang="en-US" b="1" dirty="0" smtClean="0">
                <a:solidFill>
                  <a:schemeClr val="accent6">
                    <a:lumMod val="75000"/>
                  </a:schemeClr>
                </a:solidFill>
              </a:rPr>
              <a:t>Agreed </a:t>
            </a:r>
            <a:r>
              <a:rPr lang="en-US" b="1" dirty="0">
                <a:solidFill>
                  <a:schemeClr val="accent6">
                    <a:lumMod val="75000"/>
                  </a:schemeClr>
                </a:solidFill>
              </a:rPr>
              <a:t>by </a:t>
            </a:r>
            <a:r>
              <a:rPr lang="en-US" b="1" dirty="0" smtClean="0">
                <a:solidFill>
                  <a:schemeClr val="accent6">
                    <a:lumMod val="75000"/>
                  </a:schemeClr>
                </a:solidFill>
              </a:rPr>
              <a:t>54.94%</a:t>
            </a:r>
            <a:endParaRPr lang="en-US" b="1" dirty="0">
              <a:solidFill>
                <a:schemeClr val="accent6">
                  <a:lumMod val="75000"/>
                </a:schemeClr>
              </a:solidFill>
            </a:endParaRPr>
          </a:p>
        </p:txBody>
      </p:sp>
      <p:sp>
        <p:nvSpPr>
          <p:cNvPr id="33" name="مستطيل 12"/>
          <p:cNvSpPr/>
          <p:nvPr/>
        </p:nvSpPr>
        <p:spPr>
          <a:xfrm>
            <a:off x="3084658" y="3367009"/>
            <a:ext cx="1900905" cy="369332"/>
          </a:xfrm>
          <a:prstGeom prst="rect">
            <a:avLst/>
          </a:prstGeom>
        </p:spPr>
        <p:txBody>
          <a:bodyPr wrap="none">
            <a:spAutoFit/>
          </a:bodyPr>
          <a:lstStyle/>
          <a:p>
            <a:pPr algn="l" rtl="0"/>
            <a:r>
              <a:rPr lang="en-US" b="1" dirty="0" smtClean="0">
                <a:solidFill>
                  <a:schemeClr val="accent5">
                    <a:lumMod val="75000"/>
                  </a:schemeClr>
                </a:solidFill>
              </a:rPr>
              <a:t>Agreed </a:t>
            </a:r>
            <a:r>
              <a:rPr lang="en-US" b="1" dirty="0">
                <a:solidFill>
                  <a:schemeClr val="accent5">
                    <a:lumMod val="75000"/>
                  </a:schemeClr>
                </a:solidFill>
              </a:rPr>
              <a:t>by </a:t>
            </a:r>
            <a:r>
              <a:rPr lang="en-US" b="1" dirty="0" smtClean="0">
                <a:solidFill>
                  <a:schemeClr val="accent5">
                    <a:lumMod val="75000"/>
                  </a:schemeClr>
                </a:solidFill>
              </a:rPr>
              <a:t>70.37%</a:t>
            </a:r>
            <a:endParaRPr lang="en-US" b="1" dirty="0">
              <a:solidFill>
                <a:schemeClr val="accent5">
                  <a:lumMod val="75000"/>
                </a:schemeClr>
              </a:solidFill>
            </a:endParaRPr>
          </a:p>
        </p:txBody>
      </p:sp>
      <p:sp>
        <p:nvSpPr>
          <p:cNvPr id="34" name="مستطيل 12"/>
          <p:cNvSpPr/>
          <p:nvPr/>
        </p:nvSpPr>
        <p:spPr>
          <a:xfrm>
            <a:off x="8877432" y="3415447"/>
            <a:ext cx="1900905" cy="369332"/>
          </a:xfrm>
          <a:prstGeom prst="rect">
            <a:avLst/>
          </a:prstGeom>
        </p:spPr>
        <p:txBody>
          <a:bodyPr wrap="none">
            <a:spAutoFit/>
          </a:bodyPr>
          <a:lstStyle/>
          <a:p>
            <a:pPr algn="l" rtl="0"/>
            <a:r>
              <a:rPr lang="en-US" b="1" dirty="0" smtClean="0">
                <a:solidFill>
                  <a:schemeClr val="bg1">
                    <a:lumMod val="50000"/>
                  </a:schemeClr>
                </a:solidFill>
              </a:rPr>
              <a:t>Agreed </a:t>
            </a:r>
            <a:r>
              <a:rPr lang="en-US" b="1" dirty="0">
                <a:solidFill>
                  <a:schemeClr val="bg1">
                    <a:lumMod val="50000"/>
                  </a:schemeClr>
                </a:solidFill>
              </a:rPr>
              <a:t>by </a:t>
            </a:r>
            <a:r>
              <a:rPr lang="en-US" b="1" dirty="0" smtClean="0">
                <a:solidFill>
                  <a:schemeClr val="bg1">
                    <a:lumMod val="50000"/>
                  </a:schemeClr>
                </a:solidFill>
              </a:rPr>
              <a:t>41.48%</a:t>
            </a:r>
            <a:endParaRPr lang="en-US" b="1" dirty="0">
              <a:solidFill>
                <a:schemeClr val="bg1">
                  <a:lumMod val="50000"/>
                </a:schemeClr>
              </a:solidFill>
            </a:endParaRPr>
          </a:p>
        </p:txBody>
      </p:sp>
      <p:sp>
        <p:nvSpPr>
          <p:cNvPr id="35" name="مستطيل 12"/>
          <p:cNvSpPr/>
          <p:nvPr/>
        </p:nvSpPr>
        <p:spPr>
          <a:xfrm>
            <a:off x="9258236" y="6021973"/>
            <a:ext cx="1953805" cy="369332"/>
          </a:xfrm>
          <a:prstGeom prst="rect">
            <a:avLst/>
          </a:prstGeom>
        </p:spPr>
        <p:txBody>
          <a:bodyPr wrap="none">
            <a:spAutoFit/>
          </a:bodyPr>
          <a:lstStyle/>
          <a:p>
            <a:pPr algn="l" rtl="0"/>
            <a:r>
              <a:rPr lang="en-US" b="1" dirty="0" smtClean="0">
                <a:solidFill>
                  <a:schemeClr val="accent1">
                    <a:lumMod val="75000"/>
                  </a:schemeClr>
                </a:solidFill>
              </a:rPr>
              <a:t>Agreed </a:t>
            </a:r>
            <a:r>
              <a:rPr lang="en-US" b="1" dirty="0">
                <a:solidFill>
                  <a:schemeClr val="accent1">
                    <a:lumMod val="75000"/>
                  </a:schemeClr>
                </a:solidFill>
              </a:rPr>
              <a:t>by </a:t>
            </a:r>
            <a:r>
              <a:rPr lang="en-US" b="1" dirty="0" smtClean="0">
                <a:solidFill>
                  <a:schemeClr val="accent1">
                    <a:lumMod val="75000"/>
                  </a:schemeClr>
                </a:solidFill>
              </a:rPr>
              <a:t>60.74% </a:t>
            </a:r>
            <a:endParaRPr lang="en-US" b="1" dirty="0">
              <a:solidFill>
                <a:schemeClr val="accent1">
                  <a:lumMod val="75000"/>
                </a:schemeClr>
              </a:solidFill>
            </a:endParaRPr>
          </a:p>
        </p:txBody>
      </p:sp>
      <p:sp>
        <p:nvSpPr>
          <p:cNvPr id="36" name="مستطيل 12"/>
          <p:cNvSpPr/>
          <p:nvPr/>
        </p:nvSpPr>
        <p:spPr>
          <a:xfrm>
            <a:off x="6942667" y="6028878"/>
            <a:ext cx="2235200" cy="369332"/>
          </a:xfrm>
          <a:prstGeom prst="rect">
            <a:avLst/>
          </a:prstGeom>
        </p:spPr>
        <p:txBody>
          <a:bodyPr wrap="square">
            <a:spAutoFit/>
          </a:bodyPr>
          <a:lstStyle/>
          <a:p>
            <a:pPr algn="l" rtl="0"/>
            <a:r>
              <a:rPr lang="en-US" b="1" dirty="0" smtClean="0">
                <a:solidFill>
                  <a:schemeClr val="bg2">
                    <a:lumMod val="50000"/>
                  </a:schemeClr>
                </a:solidFill>
              </a:rPr>
              <a:t>Agreed </a:t>
            </a:r>
            <a:r>
              <a:rPr lang="en-US" b="1" dirty="0">
                <a:solidFill>
                  <a:schemeClr val="bg2">
                    <a:lumMod val="50000"/>
                  </a:schemeClr>
                </a:solidFill>
              </a:rPr>
              <a:t>by </a:t>
            </a:r>
            <a:r>
              <a:rPr lang="en-US" b="1" dirty="0" smtClean="0">
                <a:solidFill>
                  <a:schemeClr val="bg2">
                    <a:lumMod val="50000"/>
                  </a:schemeClr>
                </a:solidFill>
              </a:rPr>
              <a:t>71.85% </a:t>
            </a:r>
            <a:endParaRPr lang="en-US" b="1" dirty="0">
              <a:solidFill>
                <a:schemeClr val="bg2">
                  <a:lumMod val="50000"/>
                </a:schemeClr>
              </a:solidFill>
            </a:endParaRPr>
          </a:p>
        </p:txBody>
      </p:sp>
      <p:sp>
        <p:nvSpPr>
          <p:cNvPr id="37" name="مستطيل 12"/>
          <p:cNvSpPr/>
          <p:nvPr/>
        </p:nvSpPr>
        <p:spPr>
          <a:xfrm>
            <a:off x="4633416" y="6047602"/>
            <a:ext cx="1900905" cy="369332"/>
          </a:xfrm>
          <a:prstGeom prst="rect">
            <a:avLst/>
          </a:prstGeom>
        </p:spPr>
        <p:txBody>
          <a:bodyPr wrap="none">
            <a:spAutoFit/>
          </a:bodyPr>
          <a:lstStyle/>
          <a:p>
            <a:pPr algn="l" rtl="0"/>
            <a:r>
              <a:rPr lang="en-US" b="1" dirty="0" smtClean="0">
                <a:solidFill>
                  <a:srgbClr val="FFCC00"/>
                </a:solidFill>
              </a:rPr>
              <a:t>Agreed </a:t>
            </a:r>
            <a:r>
              <a:rPr lang="en-US" b="1" dirty="0">
                <a:solidFill>
                  <a:srgbClr val="FFCC00"/>
                </a:solidFill>
              </a:rPr>
              <a:t>by </a:t>
            </a:r>
            <a:r>
              <a:rPr lang="en-US" b="1" dirty="0" smtClean="0">
                <a:solidFill>
                  <a:srgbClr val="FFCC00"/>
                </a:solidFill>
              </a:rPr>
              <a:t>54.20%</a:t>
            </a:r>
            <a:endParaRPr lang="en-US" b="1" dirty="0">
              <a:solidFill>
                <a:srgbClr val="FFCC00"/>
              </a:solidFill>
            </a:endParaRPr>
          </a:p>
        </p:txBody>
      </p:sp>
      <p:sp>
        <p:nvSpPr>
          <p:cNvPr id="38" name="مستطيل 12"/>
          <p:cNvSpPr/>
          <p:nvPr/>
        </p:nvSpPr>
        <p:spPr>
          <a:xfrm>
            <a:off x="2461258" y="6055406"/>
            <a:ext cx="2690036" cy="369332"/>
          </a:xfrm>
          <a:prstGeom prst="rect">
            <a:avLst/>
          </a:prstGeom>
        </p:spPr>
        <p:txBody>
          <a:bodyPr wrap="square">
            <a:spAutoFit/>
          </a:bodyPr>
          <a:lstStyle/>
          <a:p>
            <a:pPr algn="l" rtl="0"/>
            <a:r>
              <a:rPr lang="en-US" b="1" dirty="0" smtClean="0">
                <a:solidFill>
                  <a:schemeClr val="accent1">
                    <a:lumMod val="75000"/>
                  </a:schemeClr>
                </a:solidFill>
              </a:rPr>
              <a:t>Agreed </a:t>
            </a:r>
            <a:r>
              <a:rPr lang="en-US" b="1" dirty="0">
                <a:solidFill>
                  <a:schemeClr val="accent1">
                    <a:lumMod val="75000"/>
                  </a:schemeClr>
                </a:solidFill>
              </a:rPr>
              <a:t>by </a:t>
            </a:r>
            <a:r>
              <a:rPr lang="en-US" b="1" dirty="0" smtClean="0">
                <a:solidFill>
                  <a:schemeClr val="accent1">
                    <a:lumMod val="75000"/>
                  </a:schemeClr>
                </a:solidFill>
              </a:rPr>
              <a:t>35.80% </a:t>
            </a:r>
            <a:endParaRPr lang="en-US" b="1" dirty="0">
              <a:solidFill>
                <a:schemeClr val="accent1">
                  <a:lumMod val="75000"/>
                </a:schemeClr>
              </a:solidFill>
            </a:endParaRPr>
          </a:p>
        </p:txBody>
      </p:sp>
      <p:sp>
        <p:nvSpPr>
          <p:cNvPr id="39" name="مستطيل 12"/>
          <p:cNvSpPr/>
          <p:nvPr/>
        </p:nvSpPr>
        <p:spPr>
          <a:xfrm>
            <a:off x="154797" y="6047069"/>
            <a:ext cx="2215094" cy="369332"/>
          </a:xfrm>
          <a:prstGeom prst="rect">
            <a:avLst/>
          </a:prstGeom>
        </p:spPr>
        <p:txBody>
          <a:bodyPr wrap="none">
            <a:spAutoFit/>
          </a:bodyPr>
          <a:lstStyle/>
          <a:p>
            <a:pPr algn="l" rtl="0"/>
            <a:r>
              <a:rPr lang="en-US" b="1" dirty="0" smtClean="0">
                <a:solidFill>
                  <a:schemeClr val="accent6">
                    <a:lumMod val="75000"/>
                  </a:schemeClr>
                </a:solidFill>
              </a:rPr>
              <a:t>Disagreed </a:t>
            </a:r>
            <a:r>
              <a:rPr lang="en-US" b="1" dirty="0">
                <a:solidFill>
                  <a:schemeClr val="accent6">
                    <a:lumMod val="75000"/>
                  </a:schemeClr>
                </a:solidFill>
              </a:rPr>
              <a:t>by </a:t>
            </a:r>
            <a:r>
              <a:rPr lang="en-US" b="1" dirty="0" smtClean="0">
                <a:solidFill>
                  <a:schemeClr val="accent6">
                    <a:lumMod val="75000"/>
                  </a:schemeClr>
                </a:solidFill>
              </a:rPr>
              <a:t>40.37% </a:t>
            </a:r>
            <a:endParaRPr lang="en-US" b="1"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28"/>
          <p:cNvSpPr/>
          <p:nvPr/>
        </p:nvSpPr>
        <p:spPr>
          <a:xfrm>
            <a:off x="1116417" y="1927606"/>
            <a:ext cx="477812" cy="401256"/>
          </a:xfrm>
          <a:custGeom>
            <a:avLst/>
            <a:gdLst>
              <a:gd name="connsiteX0" fmla="*/ 0 w 637083"/>
              <a:gd name="connsiteY0" fmla="*/ 0 h 535008"/>
              <a:gd name="connsiteX1" fmla="*/ 232616 w 637083"/>
              <a:gd name="connsiteY1" fmla="*/ 0 h 535008"/>
              <a:gd name="connsiteX2" fmla="*/ 260711 w 637083"/>
              <a:gd name="connsiteY2" fmla="*/ 26787 h 535008"/>
              <a:gd name="connsiteX3" fmla="*/ 572096 w 637083"/>
              <a:gd name="connsiteY3" fmla="*/ 369396 h 535008"/>
              <a:gd name="connsiteX4" fmla="*/ 637083 w 637083"/>
              <a:gd name="connsiteY4" fmla="*/ 452093 h 535008"/>
              <a:gd name="connsiteX5" fmla="*/ 627565 w 637083"/>
              <a:gd name="connsiteY5" fmla="*/ 455048 h 535008"/>
              <a:gd name="connsiteX6" fmla="*/ 532376 w 637083"/>
              <a:gd name="connsiteY6" fmla="*/ 506715 h 535008"/>
              <a:gd name="connsiteX7" fmla="*/ 498084 w 637083"/>
              <a:gd name="connsiteY7" fmla="*/ 535008 h 535008"/>
              <a:gd name="connsiteX8" fmla="*/ 448199 w 637083"/>
              <a:gd name="connsiteY8" fmla="*/ 471528 h 535008"/>
              <a:gd name="connsiteX9" fmla="*/ 147177 w 637083"/>
              <a:gd name="connsiteY9" fmla="*/ 140321 h 53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7083" h="535008">
                <a:moveTo>
                  <a:pt x="0" y="0"/>
                </a:moveTo>
                <a:lnTo>
                  <a:pt x="232616" y="0"/>
                </a:lnTo>
                <a:lnTo>
                  <a:pt x="260711" y="26787"/>
                </a:lnTo>
                <a:cubicBezTo>
                  <a:pt x="369845" y="135921"/>
                  <a:pt x="473774" y="250259"/>
                  <a:pt x="572096" y="369396"/>
                </a:cubicBezTo>
                <a:lnTo>
                  <a:pt x="637083" y="452093"/>
                </a:lnTo>
                <a:lnTo>
                  <a:pt x="627565" y="455048"/>
                </a:lnTo>
                <a:cubicBezTo>
                  <a:pt x="594043" y="469227"/>
                  <a:pt x="562188" y="486574"/>
                  <a:pt x="532376" y="506715"/>
                </a:cubicBezTo>
                <a:lnTo>
                  <a:pt x="498084" y="535008"/>
                </a:lnTo>
                <a:lnTo>
                  <a:pt x="448199" y="471528"/>
                </a:lnTo>
                <a:cubicBezTo>
                  <a:pt x="353150" y="356356"/>
                  <a:pt x="252679" y="245823"/>
                  <a:pt x="147177" y="140321"/>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37" name="Freeform 33"/>
          <p:cNvSpPr/>
          <p:nvPr/>
        </p:nvSpPr>
        <p:spPr>
          <a:xfrm>
            <a:off x="1927421" y="2968846"/>
            <a:ext cx="293946" cy="532272"/>
          </a:xfrm>
          <a:custGeom>
            <a:avLst/>
            <a:gdLst>
              <a:gd name="connsiteX0" fmla="*/ 135550 w 391928"/>
              <a:gd name="connsiteY0" fmla="*/ 0 h 709696"/>
              <a:gd name="connsiteX1" fmla="*/ 213310 w 391928"/>
              <a:gd name="connsiteY1" fmla="*/ 172002 h 709696"/>
              <a:gd name="connsiteX2" fmla="*/ 375545 w 391928"/>
              <a:gd name="connsiteY2" fmla="*/ 615260 h 709696"/>
              <a:gd name="connsiteX3" fmla="*/ 391928 w 391928"/>
              <a:gd name="connsiteY3" fmla="*/ 672955 h 709696"/>
              <a:gd name="connsiteX4" fmla="*/ 335492 w 391928"/>
              <a:gd name="connsiteY4" fmla="*/ 678644 h 709696"/>
              <a:gd name="connsiteX5" fmla="*/ 235461 w 391928"/>
              <a:gd name="connsiteY5" fmla="*/ 709696 h 709696"/>
              <a:gd name="connsiteX6" fmla="*/ 222202 w 391928"/>
              <a:gd name="connsiteY6" fmla="*/ 663006 h 709696"/>
              <a:gd name="connsiteX7" fmla="*/ 65367 w 391928"/>
              <a:gd name="connsiteY7" fmla="*/ 234500 h 709696"/>
              <a:gd name="connsiteX8" fmla="*/ 0 w 391928"/>
              <a:gd name="connsiteY8" fmla="*/ 89913 h 709696"/>
              <a:gd name="connsiteX9" fmla="*/ 77670 w 391928"/>
              <a:gd name="connsiteY9" fmla="*/ 47755 h 709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8" h="709696">
                <a:moveTo>
                  <a:pt x="135550" y="0"/>
                </a:moveTo>
                <a:lnTo>
                  <a:pt x="213310" y="172002"/>
                </a:lnTo>
                <a:cubicBezTo>
                  <a:pt x="274344" y="316302"/>
                  <a:pt x="328557" y="464190"/>
                  <a:pt x="375545" y="615260"/>
                </a:cubicBezTo>
                <a:lnTo>
                  <a:pt x="391928" y="672955"/>
                </a:lnTo>
                <a:lnTo>
                  <a:pt x="335492" y="678644"/>
                </a:lnTo>
                <a:lnTo>
                  <a:pt x="235461" y="709696"/>
                </a:lnTo>
                <a:lnTo>
                  <a:pt x="222202" y="663006"/>
                </a:lnTo>
                <a:cubicBezTo>
                  <a:pt x="176778" y="516963"/>
                  <a:pt x="124370" y="373998"/>
                  <a:pt x="65367" y="234500"/>
                </a:cubicBezTo>
                <a:lnTo>
                  <a:pt x="0" y="89913"/>
                </a:lnTo>
                <a:lnTo>
                  <a:pt x="77670" y="47755"/>
                </a:ln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38" name="Freeform 38"/>
          <p:cNvSpPr/>
          <p:nvPr/>
        </p:nvSpPr>
        <p:spPr>
          <a:xfrm>
            <a:off x="2245394" y="4296122"/>
            <a:ext cx="126362" cy="420344"/>
          </a:xfrm>
          <a:custGeom>
            <a:avLst/>
            <a:gdLst>
              <a:gd name="connsiteX0" fmla="*/ 159774 w 168482"/>
              <a:gd name="connsiteY0" fmla="*/ 0 h 560459"/>
              <a:gd name="connsiteX1" fmla="*/ 162205 w 168482"/>
              <a:gd name="connsiteY1" fmla="*/ 31959 h 560459"/>
              <a:gd name="connsiteX2" fmla="*/ 168482 w 168482"/>
              <a:gd name="connsiteY2" fmla="*/ 280229 h 560459"/>
              <a:gd name="connsiteX3" fmla="*/ 162205 w 168482"/>
              <a:gd name="connsiteY3" fmla="*/ 528499 h 560459"/>
              <a:gd name="connsiteX4" fmla="*/ 159774 w 168482"/>
              <a:gd name="connsiteY4" fmla="*/ 560459 h 560459"/>
              <a:gd name="connsiteX5" fmla="*/ 137402 w 168482"/>
              <a:gd name="connsiteY5" fmla="*/ 553514 h 560459"/>
              <a:gd name="connsiteX6" fmla="*/ 24465 w 168482"/>
              <a:gd name="connsiteY6" fmla="*/ 542129 h 560459"/>
              <a:gd name="connsiteX7" fmla="*/ 0 w 168482"/>
              <a:gd name="connsiteY7" fmla="*/ 544595 h 560459"/>
              <a:gd name="connsiteX8" fmla="*/ 1853 w 168482"/>
              <a:gd name="connsiteY8" fmla="*/ 520237 h 560459"/>
              <a:gd name="connsiteX9" fmla="*/ 7921 w 168482"/>
              <a:gd name="connsiteY9" fmla="*/ 280229 h 560459"/>
              <a:gd name="connsiteX10" fmla="*/ 1853 w 168482"/>
              <a:gd name="connsiteY10" fmla="*/ 40222 h 560459"/>
              <a:gd name="connsiteX11" fmla="*/ 0 w 168482"/>
              <a:gd name="connsiteY11" fmla="*/ 15863 h 560459"/>
              <a:gd name="connsiteX12" fmla="*/ 24465 w 168482"/>
              <a:gd name="connsiteY12" fmla="*/ 18329 h 560459"/>
              <a:gd name="connsiteX13" fmla="*/ 137402 w 168482"/>
              <a:gd name="connsiteY13" fmla="*/ 6944 h 560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482" h="560459">
                <a:moveTo>
                  <a:pt x="159774" y="0"/>
                </a:moveTo>
                <a:lnTo>
                  <a:pt x="162205" y="31959"/>
                </a:lnTo>
                <a:cubicBezTo>
                  <a:pt x="166373" y="114190"/>
                  <a:pt x="168482" y="196963"/>
                  <a:pt x="168482" y="280229"/>
                </a:cubicBezTo>
                <a:cubicBezTo>
                  <a:pt x="168482" y="363495"/>
                  <a:pt x="166373" y="446269"/>
                  <a:pt x="162205" y="528499"/>
                </a:cubicBezTo>
                <a:lnTo>
                  <a:pt x="159774" y="560459"/>
                </a:lnTo>
                <a:lnTo>
                  <a:pt x="137402" y="553514"/>
                </a:lnTo>
                <a:cubicBezTo>
                  <a:pt x="100923" y="546049"/>
                  <a:pt x="63152" y="542129"/>
                  <a:pt x="24465" y="542129"/>
                </a:cubicBezTo>
                <a:lnTo>
                  <a:pt x="0" y="544595"/>
                </a:lnTo>
                <a:lnTo>
                  <a:pt x="1853" y="520237"/>
                </a:lnTo>
                <a:cubicBezTo>
                  <a:pt x="5882" y="440743"/>
                  <a:pt x="7921" y="360724"/>
                  <a:pt x="7921" y="280229"/>
                </a:cubicBezTo>
                <a:cubicBezTo>
                  <a:pt x="7921" y="199734"/>
                  <a:pt x="5882" y="119716"/>
                  <a:pt x="1853" y="40222"/>
                </a:cubicBezTo>
                <a:lnTo>
                  <a:pt x="0" y="15863"/>
                </a:lnTo>
                <a:lnTo>
                  <a:pt x="24465" y="18329"/>
                </a:lnTo>
                <a:cubicBezTo>
                  <a:pt x="63152" y="18329"/>
                  <a:pt x="100923" y="14409"/>
                  <a:pt x="137402" y="6944"/>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40" name="Freeform 25"/>
          <p:cNvSpPr/>
          <p:nvPr/>
        </p:nvSpPr>
        <p:spPr>
          <a:xfrm flipH="1">
            <a:off x="10481408" y="1927606"/>
            <a:ext cx="477597" cy="401256"/>
          </a:xfrm>
          <a:custGeom>
            <a:avLst/>
            <a:gdLst>
              <a:gd name="connsiteX0" fmla="*/ 0 w 637083"/>
              <a:gd name="connsiteY0" fmla="*/ 0 h 535008"/>
              <a:gd name="connsiteX1" fmla="*/ 232616 w 637083"/>
              <a:gd name="connsiteY1" fmla="*/ 0 h 535008"/>
              <a:gd name="connsiteX2" fmla="*/ 260711 w 637083"/>
              <a:gd name="connsiteY2" fmla="*/ 26787 h 535008"/>
              <a:gd name="connsiteX3" fmla="*/ 572096 w 637083"/>
              <a:gd name="connsiteY3" fmla="*/ 369396 h 535008"/>
              <a:gd name="connsiteX4" fmla="*/ 637083 w 637083"/>
              <a:gd name="connsiteY4" fmla="*/ 452093 h 535008"/>
              <a:gd name="connsiteX5" fmla="*/ 627565 w 637083"/>
              <a:gd name="connsiteY5" fmla="*/ 455048 h 535008"/>
              <a:gd name="connsiteX6" fmla="*/ 532376 w 637083"/>
              <a:gd name="connsiteY6" fmla="*/ 506715 h 535008"/>
              <a:gd name="connsiteX7" fmla="*/ 498084 w 637083"/>
              <a:gd name="connsiteY7" fmla="*/ 535008 h 535008"/>
              <a:gd name="connsiteX8" fmla="*/ 448199 w 637083"/>
              <a:gd name="connsiteY8" fmla="*/ 471528 h 535008"/>
              <a:gd name="connsiteX9" fmla="*/ 147177 w 637083"/>
              <a:gd name="connsiteY9" fmla="*/ 140321 h 53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7083" h="535008">
                <a:moveTo>
                  <a:pt x="0" y="0"/>
                </a:moveTo>
                <a:lnTo>
                  <a:pt x="232616" y="0"/>
                </a:lnTo>
                <a:lnTo>
                  <a:pt x="260711" y="26787"/>
                </a:lnTo>
                <a:cubicBezTo>
                  <a:pt x="369845" y="135921"/>
                  <a:pt x="473774" y="250259"/>
                  <a:pt x="572096" y="369396"/>
                </a:cubicBezTo>
                <a:lnTo>
                  <a:pt x="637083" y="452093"/>
                </a:lnTo>
                <a:lnTo>
                  <a:pt x="627565" y="455048"/>
                </a:lnTo>
                <a:cubicBezTo>
                  <a:pt x="594043" y="469227"/>
                  <a:pt x="562188" y="486574"/>
                  <a:pt x="532376" y="506715"/>
                </a:cubicBezTo>
                <a:lnTo>
                  <a:pt x="498084" y="535008"/>
                </a:lnTo>
                <a:lnTo>
                  <a:pt x="448199" y="471528"/>
                </a:lnTo>
                <a:cubicBezTo>
                  <a:pt x="353150" y="356356"/>
                  <a:pt x="252679" y="245823"/>
                  <a:pt x="147177" y="140321"/>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41" name="Freeform 31"/>
          <p:cNvSpPr/>
          <p:nvPr/>
        </p:nvSpPr>
        <p:spPr>
          <a:xfrm flipH="1">
            <a:off x="9854553" y="2968846"/>
            <a:ext cx="293813" cy="532272"/>
          </a:xfrm>
          <a:custGeom>
            <a:avLst/>
            <a:gdLst>
              <a:gd name="connsiteX0" fmla="*/ 135550 w 391928"/>
              <a:gd name="connsiteY0" fmla="*/ 0 h 709696"/>
              <a:gd name="connsiteX1" fmla="*/ 213310 w 391928"/>
              <a:gd name="connsiteY1" fmla="*/ 172002 h 709696"/>
              <a:gd name="connsiteX2" fmla="*/ 375545 w 391928"/>
              <a:gd name="connsiteY2" fmla="*/ 615260 h 709696"/>
              <a:gd name="connsiteX3" fmla="*/ 391928 w 391928"/>
              <a:gd name="connsiteY3" fmla="*/ 672955 h 709696"/>
              <a:gd name="connsiteX4" fmla="*/ 335492 w 391928"/>
              <a:gd name="connsiteY4" fmla="*/ 678644 h 709696"/>
              <a:gd name="connsiteX5" fmla="*/ 235461 w 391928"/>
              <a:gd name="connsiteY5" fmla="*/ 709696 h 709696"/>
              <a:gd name="connsiteX6" fmla="*/ 222202 w 391928"/>
              <a:gd name="connsiteY6" fmla="*/ 663006 h 709696"/>
              <a:gd name="connsiteX7" fmla="*/ 65367 w 391928"/>
              <a:gd name="connsiteY7" fmla="*/ 234500 h 709696"/>
              <a:gd name="connsiteX8" fmla="*/ 0 w 391928"/>
              <a:gd name="connsiteY8" fmla="*/ 89913 h 709696"/>
              <a:gd name="connsiteX9" fmla="*/ 77670 w 391928"/>
              <a:gd name="connsiteY9" fmla="*/ 47755 h 709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8" h="709696">
                <a:moveTo>
                  <a:pt x="135550" y="0"/>
                </a:moveTo>
                <a:lnTo>
                  <a:pt x="213310" y="172002"/>
                </a:lnTo>
                <a:cubicBezTo>
                  <a:pt x="274344" y="316302"/>
                  <a:pt x="328557" y="464190"/>
                  <a:pt x="375545" y="615260"/>
                </a:cubicBezTo>
                <a:lnTo>
                  <a:pt x="391928" y="672955"/>
                </a:lnTo>
                <a:lnTo>
                  <a:pt x="335492" y="678644"/>
                </a:lnTo>
                <a:lnTo>
                  <a:pt x="235461" y="709696"/>
                </a:lnTo>
                <a:lnTo>
                  <a:pt x="222202" y="663006"/>
                </a:lnTo>
                <a:cubicBezTo>
                  <a:pt x="176778" y="516963"/>
                  <a:pt x="124370" y="373998"/>
                  <a:pt x="65367" y="234500"/>
                </a:cubicBezTo>
                <a:lnTo>
                  <a:pt x="0" y="89913"/>
                </a:lnTo>
                <a:lnTo>
                  <a:pt x="77670" y="47755"/>
                </a:ln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42" name="Freeform 32"/>
          <p:cNvSpPr/>
          <p:nvPr/>
        </p:nvSpPr>
        <p:spPr>
          <a:xfrm flipH="1">
            <a:off x="9704232" y="4296122"/>
            <a:ext cx="126305" cy="420344"/>
          </a:xfrm>
          <a:custGeom>
            <a:avLst/>
            <a:gdLst>
              <a:gd name="connsiteX0" fmla="*/ 159774 w 168482"/>
              <a:gd name="connsiteY0" fmla="*/ 0 h 560459"/>
              <a:gd name="connsiteX1" fmla="*/ 162205 w 168482"/>
              <a:gd name="connsiteY1" fmla="*/ 31959 h 560459"/>
              <a:gd name="connsiteX2" fmla="*/ 168482 w 168482"/>
              <a:gd name="connsiteY2" fmla="*/ 280229 h 560459"/>
              <a:gd name="connsiteX3" fmla="*/ 162205 w 168482"/>
              <a:gd name="connsiteY3" fmla="*/ 528499 h 560459"/>
              <a:gd name="connsiteX4" fmla="*/ 159774 w 168482"/>
              <a:gd name="connsiteY4" fmla="*/ 560459 h 560459"/>
              <a:gd name="connsiteX5" fmla="*/ 137402 w 168482"/>
              <a:gd name="connsiteY5" fmla="*/ 553514 h 560459"/>
              <a:gd name="connsiteX6" fmla="*/ 24465 w 168482"/>
              <a:gd name="connsiteY6" fmla="*/ 542129 h 560459"/>
              <a:gd name="connsiteX7" fmla="*/ 0 w 168482"/>
              <a:gd name="connsiteY7" fmla="*/ 544595 h 560459"/>
              <a:gd name="connsiteX8" fmla="*/ 1853 w 168482"/>
              <a:gd name="connsiteY8" fmla="*/ 520237 h 560459"/>
              <a:gd name="connsiteX9" fmla="*/ 7921 w 168482"/>
              <a:gd name="connsiteY9" fmla="*/ 280229 h 560459"/>
              <a:gd name="connsiteX10" fmla="*/ 1853 w 168482"/>
              <a:gd name="connsiteY10" fmla="*/ 40222 h 560459"/>
              <a:gd name="connsiteX11" fmla="*/ 0 w 168482"/>
              <a:gd name="connsiteY11" fmla="*/ 15863 h 560459"/>
              <a:gd name="connsiteX12" fmla="*/ 24465 w 168482"/>
              <a:gd name="connsiteY12" fmla="*/ 18329 h 560459"/>
              <a:gd name="connsiteX13" fmla="*/ 137402 w 168482"/>
              <a:gd name="connsiteY13" fmla="*/ 6944 h 560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482" h="560459">
                <a:moveTo>
                  <a:pt x="159774" y="0"/>
                </a:moveTo>
                <a:lnTo>
                  <a:pt x="162205" y="31959"/>
                </a:lnTo>
                <a:cubicBezTo>
                  <a:pt x="166373" y="114190"/>
                  <a:pt x="168482" y="196963"/>
                  <a:pt x="168482" y="280229"/>
                </a:cubicBezTo>
                <a:cubicBezTo>
                  <a:pt x="168482" y="363495"/>
                  <a:pt x="166373" y="446269"/>
                  <a:pt x="162205" y="528499"/>
                </a:cubicBezTo>
                <a:lnTo>
                  <a:pt x="159774" y="560459"/>
                </a:lnTo>
                <a:lnTo>
                  <a:pt x="137402" y="553514"/>
                </a:lnTo>
                <a:cubicBezTo>
                  <a:pt x="100923" y="546049"/>
                  <a:pt x="63152" y="542129"/>
                  <a:pt x="24465" y="542129"/>
                </a:cubicBezTo>
                <a:lnTo>
                  <a:pt x="0" y="544595"/>
                </a:lnTo>
                <a:lnTo>
                  <a:pt x="1853" y="520237"/>
                </a:lnTo>
                <a:cubicBezTo>
                  <a:pt x="5882" y="440743"/>
                  <a:pt x="7921" y="360724"/>
                  <a:pt x="7921" y="280229"/>
                </a:cubicBezTo>
                <a:cubicBezTo>
                  <a:pt x="7921" y="199734"/>
                  <a:pt x="5882" y="119716"/>
                  <a:pt x="1853" y="40222"/>
                </a:cubicBezTo>
                <a:lnTo>
                  <a:pt x="0" y="15863"/>
                </a:lnTo>
                <a:lnTo>
                  <a:pt x="24465" y="18329"/>
                </a:lnTo>
                <a:cubicBezTo>
                  <a:pt x="63152" y="18329"/>
                  <a:pt x="100923" y="14409"/>
                  <a:pt x="137402" y="6944"/>
                </a:cubicBezTo>
                <a:close/>
              </a:path>
            </a:pathLst>
          </a:cu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srgbClr val="95A5A6"/>
              </a:solidFill>
              <a:effectLst/>
              <a:uLnTx/>
              <a:uFillTx/>
              <a:latin typeface="Calibri" panose="020F0502020204030204"/>
            </a:endParaRPr>
          </a:p>
        </p:txBody>
      </p:sp>
      <p:sp>
        <p:nvSpPr>
          <p:cNvPr id="43" name="Oval 5"/>
          <p:cNvSpPr/>
          <p:nvPr/>
        </p:nvSpPr>
        <p:spPr>
          <a:xfrm>
            <a:off x="1237629" y="2143095"/>
            <a:ext cx="1026114" cy="1026114"/>
          </a:xfrm>
          <a:prstGeom prst="ellipse">
            <a:avLst/>
          </a:prstGeom>
          <a:solidFill>
            <a:srgbClr val="4B2C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44" name="Oval 8"/>
          <p:cNvSpPr/>
          <p:nvPr/>
        </p:nvSpPr>
        <p:spPr>
          <a:xfrm>
            <a:off x="1750686" y="3376522"/>
            <a:ext cx="1026114" cy="1026114"/>
          </a:xfrm>
          <a:prstGeom prst="ellipse">
            <a:avLst/>
          </a:prstGeom>
          <a:solidFill>
            <a:srgbClr val="C0392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grpSp>
        <p:nvGrpSpPr>
          <p:cNvPr id="2" name="Group 45"/>
          <p:cNvGrpSpPr/>
          <p:nvPr/>
        </p:nvGrpSpPr>
        <p:grpSpPr>
          <a:xfrm>
            <a:off x="2321922" y="2034049"/>
            <a:ext cx="2246396" cy="1292662"/>
            <a:chOff x="4655840" y="219323"/>
            <a:chExt cx="2995195" cy="1723550"/>
          </a:xfrm>
        </p:grpSpPr>
        <p:sp>
          <p:nvSpPr>
            <p:cNvPr id="47" name="TextBox 47"/>
            <p:cNvSpPr txBox="1"/>
            <p:nvPr/>
          </p:nvSpPr>
          <p:spPr>
            <a:xfrm>
              <a:off x="4655840" y="219323"/>
              <a:ext cx="1325577" cy="69762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all" spc="0" normalizeH="0" baseline="0" noProof="0" dirty="0" smtClean="0">
                  <a:ln>
                    <a:noFill/>
                  </a:ln>
                  <a:solidFill>
                    <a:srgbClr val="4B2C50"/>
                  </a:solidFill>
                  <a:effectLst/>
                  <a:uLnTx/>
                  <a:uFillTx/>
                </a:rPr>
                <a:t>1 -Gender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0" cap="all" spc="0" normalizeH="0" baseline="0" noProof="0" dirty="0" smtClean="0">
                <a:ln>
                  <a:noFill/>
                </a:ln>
                <a:solidFill>
                  <a:srgbClr val="4B2C50"/>
                </a:solidFill>
                <a:effectLst/>
                <a:uLnTx/>
                <a:uFillTx/>
              </a:endParaRPr>
            </a:p>
          </p:txBody>
        </p:sp>
        <p:sp>
          <p:nvSpPr>
            <p:cNvPr id="48" name="TextBox 48"/>
            <p:cNvSpPr txBox="1"/>
            <p:nvPr/>
          </p:nvSpPr>
          <p:spPr>
            <a:xfrm>
              <a:off x="4655840" y="588655"/>
              <a:ext cx="2995195" cy="1354218"/>
            </a:xfrm>
            <a:prstGeom prst="rect">
              <a:avLst/>
            </a:prstGeom>
            <a:noFill/>
          </p:spPr>
          <p:txBody>
            <a:bodyPr wrap="square" rtlCol="0">
              <a:spAutoFit/>
            </a:bodyPr>
            <a:lstStyle/>
            <a:p>
              <a:pPr algn="l"/>
              <a:r>
                <a:rPr lang="en-US" sz="1200" b="1" dirty="0"/>
                <a:t>Factors of work environment can reduce some effects of shiftwork </a:t>
              </a:r>
              <a:r>
                <a:rPr lang="en-US" sz="1200" b="1" u="sng" dirty="0"/>
                <a:t>to Male police officers more than females</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smtClean="0">
                <a:ln>
                  <a:noFill/>
                </a:ln>
                <a:solidFill>
                  <a:srgbClr val="95A5A6"/>
                </a:solidFill>
                <a:effectLst/>
                <a:uLnTx/>
                <a:uFillTx/>
              </a:endParaRPr>
            </a:p>
          </p:txBody>
        </p:sp>
      </p:grpSp>
      <p:grpSp>
        <p:nvGrpSpPr>
          <p:cNvPr id="3" name="Group 50"/>
          <p:cNvGrpSpPr/>
          <p:nvPr/>
        </p:nvGrpSpPr>
        <p:grpSpPr>
          <a:xfrm>
            <a:off x="7470352" y="1829418"/>
            <a:ext cx="2300402" cy="1107996"/>
            <a:chOff x="4655840" y="219323"/>
            <a:chExt cx="3067203" cy="1477328"/>
          </a:xfrm>
        </p:grpSpPr>
        <p:sp>
          <p:nvSpPr>
            <p:cNvPr id="50" name="TextBox 51"/>
            <p:cNvSpPr txBox="1"/>
            <p:nvPr/>
          </p:nvSpPr>
          <p:spPr>
            <a:xfrm>
              <a:off x="4655840" y="219323"/>
              <a:ext cx="1537174" cy="41036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all" spc="0" normalizeH="0" baseline="0" noProof="0" dirty="0" smtClean="0">
                  <a:ln>
                    <a:noFill/>
                  </a:ln>
                  <a:solidFill>
                    <a:srgbClr val="002060"/>
                  </a:solidFill>
                  <a:effectLst/>
                  <a:uLnTx/>
                  <a:uFillTx/>
                </a:rPr>
                <a:t>2 </a:t>
              </a:r>
              <a:r>
                <a:rPr kumimoji="0" lang="en-US" sz="1400" b="1" i="0" u="none" strike="noStrike" kern="0" cap="all" spc="0" normalizeH="0" baseline="0" noProof="0" dirty="0">
                  <a:ln>
                    <a:noFill/>
                  </a:ln>
                  <a:solidFill>
                    <a:srgbClr val="002060"/>
                  </a:solidFill>
                  <a:effectLst/>
                  <a:uLnTx/>
                  <a:uFillTx/>
                </a:rPr>
                <a:t>- SMOKING</a:t>
              </a:r>
            </a:p>
          </p:txBody>
        </p:sp>
        <p:sp>
          <p:nvSpPr>
            <p:cNvPr id="51" name="TextBox 52"/>
            <p:cNvSpPr txBox="1"/>
            <p:nvPr/>
          </p:nvSpPr>
          <p:spPr>
            <a:xfrm>
              <a:off x="4655840" y="588655"/>
              <a:ext cx="3067203" cy="1107996"/>
            </a:xfrm>
            <a:prstGeom prst="rect">
              <a:avLst/>
            </a:prstGeom>
            <a:noFill/>
          </p:spPr>
          <p:txBody>
            <a:bodyPr wrap="square" rtlCol="0">
              <a:spAutoFit/>
            </a:bodyPr>
            <a:lstStyle/>
            <a:p>
              <a:pPr algn="l"/>
              <a:r>
                <a:rPr lang="en-US" sz="1200" b="1" dirty="0"/>
                <a:t>Factors of work environment can reduce some effects of shiftwork </a:t>
              </a:r>
              <a:r>
                <a:rPr lang="en-US" sz="1200" b="1" u="sng" dirty="0"/>
                <a:t>to </a:t>
              </a:r>
              <a:r>
                <a:rPr lang="en-US" sz="1200" b="1" u="sng" dirty="0" smtClean="0"/>
                <a:t>smokers </a:t>
              </a:r>
              <a:r>
                <a:rPr lang="en-US" sz="1200" b="1" dirty="0" smtClean="0"/>
                <a:t>more than non smokers </a:t>
              </a:r>
              <a:endParaRPr lang="en-US" sz="1200" b="1" dirty="0"/>
            </a:p>
          </p:txBody>
        </p:sp>
      </p:grpSp>
      <p:grpSp>
        <p:nvGrpSpPr>
          <p:cNvPr id="4" name="Group 53"/>
          <p:cNvGrpSpPr/>
          <p:nvPr/>
        </p:nvGrpSpPr>
        <p:grpSpPr>
          <a:xfrm>
            <a:off x="2840785" y="3292882"/>
            <a:ext cx="2300402" cy="1292662"/>
            <a:chOff x="4655840" y="219323"/>
            <a:chExt cx="3067203" cy="1723549"/>
          </a:xfrm>
        </p:grpSpPr>
        <p:sp>
          <p:nvSpPr>
            <p:cNvPr id="53" name="TextBox 54"/>
            <p:cNvSpPr txBox="1"/>
            <p:nvPr/>
          </p:nvSpPr>
          <p:spPr>
            <a:xfrm>
              <a:off x="4655840" y="219323"/>
              <a:ext cx="1744154" cy="410369"/>
            </a:xfrm>
            <a:prstGeom prst="rect">
              <a:avLst/>
            </a:prstGeom>
            <a:noFill/>
          </p:spPr>
          <p:txBody>
            <a:bodyPr wrap="none" rtlCol="0">
              <a:spAutoFit/>
            </a:bodyPr>
            <a:lstStyle/>
            <a:p>
              <a:pPr algn="l" rtl="0">
                <a:defRPr/>
              </a:pPr>
              <a:r>
                <a:rPr kumimoji="0" lang="en-US" sz="1400" b="1" i="0" u="none" strike="noStrike" kern="0" cap="all" spc="0" normalizeH="0" baseline="0" noProof="0" dirty="0" smtClean="0">
                  <a:ln>
                    <a:noFill/>
                  </a:ln>
                  <a:solidFill>
                    <a:srgbClr val="C00000"/>
                  </a:solidFill>
                  <a:effectLst/>
                  <a:uLnTx/>
                  <a:uFillTx/>
                </a:rPr>
                <a:t>3 - </a:t>
              </a:r>
              <a:r>
                <a:rPr lang="en-US" sz="1400" b="1" dirty="0">
                  <a:solidFill>
                    <a:srgbClr val="C00000"/>
                  </a:solidFill>
                </a:rPr>
                <a:t>Salary value</a:t>
              </a:r>
              <a:endParaRPr lang="en-US" sz="1400" dirty="0">
                <a:solidFill>
                  <a:srgbClr val="C00000"/>
                </a:solidFill>
              </a:endParaRPr>
            </a:p>
          </p:txBody>
        </p:sp>
        <p:sp>
          <p:nvSpPr>
            <p:cNvPr id="54" name="TextBox 55"/>
            <p:cNvSpPr txBox="1"/>
            <p:nvPr/>
          </p:nvSpPr>
          <p:spPr>
            <a:xfrm>
              <a:off x="4655840" y="588655"/>
              <a:ext cx="3067203" cy="1354217"/>
            </a:xfrm>
            <a:prstGeom prst="rect">
              <a:avLst/>
            </a:prstGeom>
            <a:noFill/>
          </p:spPr>
          <p:txBody>
            <a:bodyPr wrap="square" rtlCol="0">
              <a:spAutoFit/>
            </a:bodyPr>
            <a:lstStyle/>
            <a:p>
              <a:pPr algn="l" rtl="0">
                <a:defRPr/>
              </a:pPr>
              <a:r>
                <a:rPr lang="en-US" sz="1200" b="1" dirty="0" smtClean="0">
                  <a:solidFill>
                    <a:schemeClr val="dk1"/>
                  </a:solidFill>
                </a:rPr>
                <a:t>Officers </a:t>
              </a:r>
              <a:r>
                <a:rPr lang="en-US" sz="1200" b="1" dirty="0">
                  <a:solidFill>
                    <a:schemeClr val="dk1"/>
                  </a:solidFill>
                </a:rPr>
                <a:t>who get salary </a:t>
              </a:r>
              <a:r>
                <a:rPr lang="en-US" sz="1200" b="1" u="sng" dirty="0">
                  <a:solidFill>
                    <a:schemeClr val="dk1"/>
                  </a:solidFill>
                </a:rPr>
                <a:t>less than 2000 NIS  </a:t>
              </a:r>
              <a:r>
                <a:rPr lang="en-US" sz="1200" b="1" dirty="0">
                  <a:solidFill>
                    <a:schemeClr val="dk1"/>
                  </a:solidFill>
                </a:rPr>
                <a:t>confirmed that </a:t>
              </a:r>
              <a:r>
                <a:rPr lang="en-US" sz="1200" b="1" dirty="0"/>
                <a:t>Factors of work environment can reduce some effect of shiftwork more than others</a:t>
              </a:r>
            </a:p>
          </p:txBody>
        </p:sp>
      </p:grpSp>
      <p:grpSp>
        <p:nvGrpSpPr>
          <p:cNvPr id="5" name="Group 56"/>
          <p:cNvGrpSpPr/>
          <p:nvPr/>
        </p:nvGrpSpPr>
        <p:grpSpPr>
          <a:xfrm>
            <a:off x="7019614" y="3376522"/>
            <a:ext cx="2246396" cy="1508106"/>
            <a:chOff x="4474109" y="219323"/>
            <a:chExt cx="2995195" cy="2010807"/>
          </a:xfrm>
        </p:grpSpPr>
        <p:sp>
          <p:nvSpPr>
            <p:cNvPr id="56" name="TextBox 57"/>
            <p:cNvSpPr txBox="1"/>
            <p:nvPr/>
          </p:nvSpPr>
          <p:spPr>
            <a:xfrm>
              <a:off x="4655840" y="219323"/>
              <a:ext cx="2095019" cy="41036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kern="0" cap="all" dirty="0">
                  <a:solidFill>
                    <a:srgbClr val="F39C12"/>
                  </a:solidFill>
                </a:rPr>
                <a:t>4 </a:t>
              </a:r>
              <a:r>
                <a:rPr lang="en-US" sz="1400" b="1" kern="0" cap="all" dirty="0" smtClean="0">
                  <a:solidFill>
                    <a:srgbClr val="F39C12"/>
                  </a:solidFill>
                </a:rPr>
                <a:t>- Hypertension</a:t>
              </a:r>
              <a:endParaRPr lang="en-US" sz="1400" b="1" kern="0" cap="all" dirty="0">
                <a:solidFill>
                  <a:srgbClr val="F39C12"/>
                </a:solidFill>
              </a:endParaRPr>
            </a:p>
          </p:txBody>
        </p:sp>
        <p:sp>
          <p:nvSpPr>
            <p:cNvPr id="57" name="TextBox 58"/>
            <p:cNvSpPr txBox="1"/>
            <p:nvPr/>
          </p:nvSpPr>
          <p:spPr>
            <a:xfrm>
              <a:off x="4474109" y="629692"/>
              <a:ext cx="2995195" cy="1600438"/>
            </a:xfrm>
            <a:prstGeom prst="rect">
              <a:avLst/>
            </a:prstGeom>
            <a:noFill/>
          </p:spPr>
          <p:txBody>
            <a:bodyPr wrap="square" rtlCol="0">
              <a:spAutoFit/>
            </a:bodyPr>
            <a:lstStyle/>
            <a:p>
              <a:pPr algn="l" rtl="0">
                <a:defRPr/>
              </a:pPr>
              <a:r>
                <a:rPr lang="en-US" sz="1200" b="1" dirty="0" smtClean="0"/>
                <a:t>Officers </a:t>
              </a:r>
              <a:r>
                <a:rPr lang="en-US" sz="1200" b="1" dirty="0"/>
                <a:t>who had</a:t>
              </a:r>
              <a:r>
                <a:rPr lang="en-US" sz="1200" b="1" u="sng" dirty="0"/>
                <a:t> Hypertension before working in shifts </a:t>
              </a:r>
              <a:r>
                <a:rPr lang="en-US" sz="1200" b="1" dirty="0"/>
                <a:t>agreed that Factors of work environment can reduce some effect of shiftwork more than others</a:t>
              </a:r>
              <a:endParaRPr kumimoji="0" lang="en-US" sz="900" b="1" i="0" u="none" strike="noStrike" kern="0" cap="none" spc="0" normalizeH="0" baseline="0" noProof="0" dirty="0">
                <a:ln>
                  <a:noFill/>
                </a:ln>
                <a:solidFill>
                  <a:srgbClr val="95A5A6"/>
                </a:solidFill>
                <a:effectLst/>
                <a:uLnTx/>
                <a:uFillTx/>
              </a:endParaRPr>
            </a:p>
          </p:txBody>
        </p:sp>
      </p:grpSp>
      <p:sp>
        <p:nvSpPr>
          <p:cNvPr id="58" name="Oval 26"/>
          <p:cNvSpPr/>
          <p:nvPr/>
        </p:nvSpPr>
        <p:spPr>
          <a:xfrm flipH="1">
            <a:off x="9812197" y="2143095"/>
            <a:ext cx="1025651" cy="1026114"/>
          </a:xfrm>
          <a:prstGeom prst="ellipse">
            <a:avLst/>
          </a:prstGeom>
          <a:solidFill>
            <a:srgbClr val="2C3E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59" name="Oval 27"/>
          <p:cNvSpPr/>
          <p:nvPr/>
        </p:nvSpPr>
        <p:spPr>
          <a:xfrm flipH="1">
            <a:off x="9299371" y="3376522"/>
            <a:ext cx="1025651" cy="1026114"/>
          </a:xfrm>
          <a:prstGeom prst="ellipse">
            <a:avLst/>
          </a:prstGeom>
          <a:solidFill>
            <a:srgbClr val="FFC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63" name="Oval 63"/>
          <p:cNvSpPr/>
          <p:nvPr/>
        </p:nvSpPr>
        <p:spPr>
          <a:xfrm>
            <a:off x="1348336" y="2289575"/>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64" name="Oval 64"/>
          <p:cNvSpPr/>
          <p:nvPr/>
        </p:nvSpPr>
        <p:spPr>
          <a:xfrm>
            <a:off x="1879288" y="3509360"/>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66" name="Oval 67"/>
          <p:cNvSpPr/>
          <p:nvPr/>
        </p:nvSpPr>
        <p:spPr>
          <a:xfrm>
            <a:off x="9427740" y="3503345"/>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67" name="Oval 70"/>
          <p:cNvSpPr/>
          <p:nvPr/>
        </p:nvSpPr>
        <p:spPr>
          <a:xfrm>
            <a:off x="9937440" y="2271697"/>
            <a:ext cx="768911" cy="768911"/>
          </a:xfrm>
          <a:prstGeom prst="ellipse">
            <a:avLst/>
          </a:prstGeom>
          <a:solidFill>
            <a:srgbClr val="DBDBD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ndParaRPr>
          </a:p>
        </p:txBody>
      </p:sp>
      <p:sp>
        <p:nvSpPr>
          <p:cNvPr id="31" name="مستطيل 150"/>
          <p:cNvSpPr/>
          <p:nvPr/>
        </p:nvSpPr>
        <p:spPr>
          <a:xfrm>
            <a:off x="0" y="179370"/>
            <a:ext cx="12192000" cy="707886"/>
          </a:xfrm>
          <a:prstGeom prst="rect">
            <a:avLst/>
          </a:prstGeom>
        </p:spPr>
        <p:txBody>
          <a:bodyPr wrap="square">
            <a:spAutoFit/>
          </a:bodyPr>
          <a:lstStyle/>
          <a:p>
            <a:pPr algn="ctr"/>
            <a:r>
              <a:rPr lang="en-US" sz="4000" b="1" dirty="0" smtClean="0">
                <a:solidFill>
                  <a:schemeClr val="bg1"/>
                </a:solidFill>
              </a:rPr>
              <a:t>Effects of demographic variables on hypothesis 8</a:t>
            </a:r>
          </a:p>
        </p:txBody>
      </p:sp>
    </p:spTree>
    <p:extLst>
      <p:ext uri="{BB962C8B-B14F-4D97-AF65-F5344CB8AC3E}">
        <p14:creationId xmlns:p14="http://schemas.microsoft.com/office/powerpoint/2010/main" val="231727517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 y="1164134"/>
            <a:ext cx="12191999" cy="4885953"/>
          </a:xfrm>
          <a:prstGeom prst="rect">
            <a:avLst/>
          </a:prstGeom>
          <a:noFill/>
        </p:spPr>
        <p:txBody>
          <a:bodyPr wrap="square" rtlCol="0" anchor="ctr">
            <a:spAutoFit/>
          </a:bodyPr>
          <a:lstStyle/>
          <a:p>
            <a:pPr algn="l" rtl="0">
              <a:lnSpc>
                <a:spcPct val="150000"/>
              </a:lnSpc>
            </a:pPr>
            <a:r>
              <a:rPr lang="en-US" sz="2700" dirty="0" smtClean="0"/>
              <a:t>The overall conclusion after analyzing the questionnaire was </a:t>
            </a:r>
            <a:r>
              <a:rPr lang="en-US" sz="2700" dirty="0" smtClean="0">
                <a:solidFill>
                  <a:schemeClr val="accent1">
                    <a:lumMod val="75000"/>
                  </a:schemeClr>
                </a:solidFill>
              </a:rPr>
              <a:t>comparable to previous studies </a:t>
            </a:r>
            <a:r>
              <a:rPr lang="en-US" sz="2700" dirty="0" smtClean="0"/>
              <a:t>where </a:t>
            </a:r>
            <a:r>
              <a:rPr lang="en-US" sz="2700" u="sng" dirty="0" smtClean="0"/>
              <a:t>confirmed the existence of sleep problems, depression, stress, anxiety work-family conflict, reduction in performance, higher fatigue at night shifts than other shift types, high consumption levels of caffeine to avoid sleepiness during their work and that factors of work environment can reduce some effect of shiftwork</a:t>
            </a:r>
            <a:r>
              <a:rPr lang="en-US" sz="2700" dirty="0" smtClean="0"/>
              <a:t>. On other hand some results had </a:t>
            </a:r>
            <a:r>
              <a:rPr lang="en-US" sz="2700" dirty="0" smtClean="0">
                <a:solidFill>
                  <a:srgbClr val="FF0000"/>
                </a:solidFill>
              </a:rPr>
              <a:t>contradicted with previous studies </a:t>
            </a:r>
            <a:r>
              <a:rPr lang="en-US" sz="2700" dirty="0" smtClean="0"/>
              <a:t>like that </a:t>
            </a:r>
            <a:r>
              <a:rPr lang="en-US" sz="2700" u="sng" dirty="0" smtClean="0"/>
              <a:t>there is no existence of shift work effects on health problems and tending to quit from jobs.</a:t>
            </a:r>
          </a:p>
          <a:p>
            <a:pPr algn="just" rtl="0"/>
            <a:endParaRPr lang="en-US" sz="2800" b="1" dirty="0"/>
          </a:p>
        </p:txBody>
      </p:sp>
      <p:sp>
        <p:nvSpPr>
          <p:cNvPr id="5" name="مستطيل 3"/>
          <p:cNvSpPr/>
          <p:nvPr/>
        </p:nvSpPr>
        <p:spPr>
          <a:xfrm>
            <a:off x="225911" y="204397"/>
            <a:ext cx="12191999" cy="707886"/>
          </a:xfrm>
          <a:prstGeom prst="rect">
            <a:avLst/>
          </a:prstGeom>
        </p:spPr>
        <p:txBody>
          <a:bodyPr wrap="square">
            <a:spAutoFit/>
          </a:bodyPr>
          <a:lstStyle/>
          <a:p>
            <a:pPr algn="l" rtl="0"/>
            <a:r>
              <a:rPr lang="en-US" sz="4000" b="1" dirty="0" smtClean="0">
                <a:solidFill>
                  <a:schemeClr val="bg1"/>
                </a:solidFill>
                <a:latin typeface="+mj-lt"/>
              </a:rPr>
              <a:t>Discussion</a:t>
            </a:r>
            <a:endParaRPr lang="ar-JO" sz="4000" dirty="0">
              <a:solidFill>
                <a:schemeClr val="bg1"/>
              </a:solidFill>
              <a:latin typeface="+mj-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900" y="292100"/>
            <a:ext cx="11137900" cy="965200"/>
          </a:xfrm>
        </p:spPr>
        <p:txBody>
          <a:bodyPr>
            <a:noAutofit/>
          </a:bodyPr>
          <a:lstStyle/>
          <a:p>
            <a:pPr lvl="2" algn="l" rtl="0">
              <a:spcBef>
                <a:spcPct val="0"/>
              </a:spcBef>
            </a:pPr>
            <a:r>
              <a:rPr lang="en-US" sz="4000" b="1" dirty="0" smtClean="0">
                <a:solidFill>
                  <a:schemeClr val="bg1"/>
                </a:solidFill>
                <a:latin typeface="+mj-lt"/>
                <a:cs typeface="Times New Roman" pitchFamily="18" charset="0"/>
              </a:rPr>
              <a:t>Research Objective</a:t>
            </a:r>
            <a:br>
              <a:rPr lang="en-US" sz="4000" b="1" dirty="0" smtClean="0">
                <a:solidFill>
                  <a:schemeClr val="bg1"/>
                </a:solidFill>
                <a:latin typeface="+mj-lt"/>
                <a:cs typeface="Times New Roman" pitchFamily="18" charset="0"/>
              </a:rPr>
            </a:br>
            <a:endParaRPr lang="en-US" sz="4000" b="1" dirty="0">
              <a:solidFill>
                <a:schemeClr val="bg1"/>
              </a:solidFill>
              <a:latin typeface="+mj-lt"/>
            </a:endParaRPr>
          </a:p>
        </p:txBody>
      </p:sp>
      <p:sp>
        <p:nvSpPr>
          <p:cNvPr id="3" name="Content Placeholder 2"/>
          <p:cNvSpPr>
            <a:spLocks noGrp="1"/>
          </p:cNvSpPr>
          <p:nvPr>
            <p:ph idx="1"/>
          </p:nvPr>
        </p:nvSpPr>
        <p:spPr>
          <a:xfrm>
            <a:off x="254000" y="1643174"/>
            <a:ext cx="11099800" cy="4351338"/>
          </a:xfrm>
        </p:spPr>
        <p:txBody>
          <a:bodyPr>
            <a:normAutofit/>
          </a:bodyPr>
          <a:lstStyle/>
          <a:p>
            <a:pPr marL="0" indent="0" algn="l" rtl="0">
              <a:lnSpc>
                <a:spcPct val="150000"/>
              </a:lnSpc>
              <a:buNone/>
            </a:pPr>
            <a:r>
              <a:rPr lang="en-US" b="1" dirty="0">
                <a:cs typeface="Times New Roman" pitchFamily="18" charset="0"/>
              </a:rPr>
              <a:t>This research aims to study the shiftwork system at police stations in the West Bank and its effects on health, psychology, social life, circadian rhythm, fatigue, insomnia, and worker’s performance, in order to propose solutions to the problems that may face police officers due to shiftwork.</a:t>
            </a:r>
          </a:p>
          <a:p>
            <a:pPr algn="l" rtl="0">
              <a:lnSpc>
                <a:spcPct val="150000"/>
              </a:lnSpc>
            </a:pPr>
            <a:endParaRPr lang="en-US" dirty="0">
              <a:cs typeface="Times New Roman" pitchFamily="18" charset="0"/>
            </a:endParaRPr>
          </a:p>
          <a:p>
            <a:pPr algn="l" rtl="0"/>
            <a:endParaRPr lang="en-US" dirty="0"/>
          </a:p>
        </p:txBody>
      </p:sp>
    </p:spTree>
    <p:extLst>
      <p:ext uri="{BB962C8B-B14F-4D97-AF65-F5344CB8AC3E}">
        <p14:creationId xmlns:p14="http://schemas.microsoft.com/office/powerpoint/2010/main" val="176637294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3092969"/>
            <a:ext cx="12192000" cy="1752299"/>
          </a:xfrm>
        </p:spPr>
        <p:txBody>
          <a:bodyPr>
            <a:noAutofit/>
          </a:bodyPr>
          <a:lstStyle/>
          <a:p>
            <a:pPr algn="ctr" rtl="0"/>
            <a:r>
              <a:rPr lang="en-US" sz="6000" b="1" dirty="0" smtClean="0">
                <a:solidFill>
                  <a:schemeClr val="accent1"/>
                </a:solidFill>
                <a:cs typeface="Times New Roman" pitchFamily="18" charset="0"/>
              </a:rPr>
              <a:t>Recommendations &amp; Suggestions</a:t>
            </a:r>
            <a:r>
              <a:rPr lang="en-US" sz="5400" b="1" dirty="0" smtClean="0">
                <a:solidFill>
                  <a:schemeClr val="accent1"/>
                </a:solidFill>
                <a:latin typeface="Times New Roman" pitchFamily="18" charset="0"/>
                <a:cs typeface="Times New Roman" pitchFamily="18" charset="0"/>
              </a:rPr>
              <a:t/>
            </a:r>
            <a:br>
              <a:rPr lang="en-US" sz="5400" b="1" dirty="0" smtClean="0">
                <a:solidFill>
                  <a:schemeClr val="accent1"/>
                </a:solidFill>
                <a:latin typeface="Times New Roman" pitchFamily="18" charset="0"/>
                <a:cs typeface="Times New Roman" pitchFamily="18" charset="0"/>
              </a:rPr>
            </a:br>
            <a:r>
              <a:rPr lang="en-US" sz="5400" b="1" dirty="0" smtClean="0">
                <a:solidFill>
                  <a:schemeClr val="accent1"/>
                </a:solidFill>
                <a:latin typeface="Times New Roman" pitchFamily="18" charset="0"/>
                <a:cs typeface="Times New Roman" pitchFamily="18" charset="0"/>
              </a:rPr>
              <a:t/>
            </a:r>
            <a:br>
              <a:rPr lang="en-US" sz="5400" b="1" dirty="0" smtClean="0">
                <a:solidFill>
                  <a:schemeClr val="accent1"/>
                </a:solidFill>
                <a:latin typeface="Times New Roman" pitchFamily="18" charset="0"/>
                <a:cs typeface="Times New Roman" pitchFamily="18" charset="0"/>
              </a:rPr>
            </a:br>
            <a:endParaRPr lang="en-US" sz="5400"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7251"/>
            <a:ext cx="12192000" cy="7171764"/>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1"/>
            <a:ext cx="12191999" cy="1323440"/>
          </a:xfrm>
          <a:prstGeom prst="rect">
            <a:avLst/>
          </a:prstGeom>
        </p:spPr>
        <p:txBody>
          <a:bodyPr wrap="square">
            <a:spAutoFit/>
          </a:bodyPr>
          <a:lstStyle/>
          <a:p>
            <a:pPr algn="ctr"/>
            <a:r>
              <a:rPr lang="en-US" sz="4000" b="1" dirty="0">
                <a:solidFill>
                  <a:schemeClr val="bg1"/>
                </a:solidFill>
                <a:latin typeface="+mj-lt"/>
              </a:rPr>
              <a:t>Recommendations for Police Officers Management </a:t>
            </a:r>
            <a:endParaRPr lang="ar-JO" sz="4000" dirty="0">
              <a:solidFill>
                <a:schemeClr val="bg1"/>
              </a:solidFill>
              <a:latin typeface="+mj-lt"/>
            </a:endParaRPr>
          </a:p>
        </p:txBody>
      </p:sp>
      <p:sp>
        <p:nvSpPr>
          <p:cNvPr id="5" name="Shape 3452"/>
          <p:cNvSpPr/>
          <p:nvPr/>
        </p:nvSpPr>
        <p:spPr>
          <a:xfrm flipV="1">
            <a:off x="642284" y="1449247"/>
            <a:ext cx="11212643" cy="42964"/>
          </a:xfrm>
          <a:prstGeom prst="line">
            <a:avLst/>
          </a:prstGeom>
          <a:ln w="76200">
            <a:solidFill>
              <a:schemeClr val="bg1">
                <a:lumMod val="85000"/>
              </a:schemeClr>
            </a:solidFill>
            <a:miter lim="400000"/>
          </a:ln>
        </p:spPr>
        <p:txBody>
          <a:bodyPr lIns="0" tIns="0" rIns="0" bIns="0" anchor="ctr"/>
          <a:lstStyle/>
          <a:p>
            <a:pPr lvl="0">
              <a:defRPr sz="3200"/>
            </a:pPr>
            <a:endParaRPr sz="3300">
              <a:solidFill>
                <a:schemeClr val="tx1">
                  <a:lumMod val="75000"/>
                  <a:lumOff val="25000"/>
                </a:schemeClr>
              </a:solidFill>
              <a:latin typeface="+mj-lt"/>
            </a:endParaRPr>
          </a:p>
        </p:txBody>
      </p:sp>
      <p:sp>
        <p:nvSpPr>
          <p:cNvPr id="6" name="Oval 2"/>
          <p:cNvSpPr/>
          <p:nvPr/>
        </p:nvSpPr>
        <p:spPr>
          <a:xfrm>
            <a:off x="843080" y="1725905"/>
            <a:ext cx="280565" cy="28056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b="1" dirty="0">
                <a:latin typeface="+mj-lt"/>
              </a:rPr>
              <a:t>1</a:t>
            </a:r>
          </a:p>
        </p:txBody>
      </p:sp>
      <p:sp>
        <p:nvSpPr>
          <p:cNvPr id="7" name="Rectangle 37"/>
          <p:cNvSpPr/>
          <p:nvPr/>
        </p:nvSpPr>
        <p:spPr>
          <a:xfrm>
            <a:off x="-191215" y="2319482"/>
            <a:ext cx="2562724" cy="48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2000" b="1" dirty="0" smtClean="0">
                <a:solidFill>
                  <a:schemeClr val="accent6"/>
                </a:solidFill>
                <a:latin typeface="+mj-lt"/>
                <a:ea typeface="Open Sans" panose="020B0606030504020204" pitchFamily="34" charset="0"/>
                <a:cs typeface="Open Sans" panose="020B0606030504020204" pitchFamily="34" charset="0"/>
              </a:rPr>
              <a:t>Sleep </a:t>
            </a:r>
            <a:r>
              <a:rPr lang="en-US" sz="2000" b="1" dirty="0">
                <a:solidFill>
                  <a:schemeClr val="accent6"/>
                </a:solidFill>
                <a:latin typeface="+mj-lt"/>
                <a:ea typeface="Open Sans" panose="020B0606030504020204" pitchFamily="34" charset="0"/>
                <a:cs typeface="Open Sans" panose="020B0606030504020204" pitchFamily="34" charset="0"/>
              </a:rPr>
              <a:t>disorders, insomnia and fatigue</a:t>
            </a:r>
          </a:p>
        </p:txBody>
      </p:sp>
      <p:sp>
        <p:nvSpPr>
          <p:cNvPr id="8" name="Rectangle 38"/>
          <p:cNvSpPr/>
          <p:nvPr/>
        </p:nvSpPr>
        <p:spPr>
          <a:xfrm>
            <a:off x="152400" y="3232799"/>
            <a:ext cx="2265246" cy="1815882"/>
          </a:xfrm>
          <a:prstGeom prst="rect">
            <a:avLst/>
          </a:prstGeom>
        </p:spPr>
        <p:txBody>
          <a:bodyPr wrap="square">
            <a:spAutoFit/>
          </a:bodyPr>
          <a:lstStyle/>
          <a:p>
            <a:pPr marL="171450" indent="-171450" algn="l" rtl="0">
              <a:buFont typeface="Arial" panose="020B0604020202020204" pitchFamily="34" charset="0"/>
              <a:buChar char="•"/>
            </a:pPr>
            <a:r>
              <a:rPr lang="en-US" sz="1200" b="1" dirty="0" smtClean="0">
                <a:solidFill>
                  <a:schemeClr val="bg1">
                    <a:lumMod val="65000"/>
                  </a:schemeClr>
                </a:solidFill>
              </a:rPr>
              <a:t> </a:t>
            </a:r>
            <a:r>
              <a:rPr lang="en-US" sz="1400" b="1" dirty="0"/>
              <a:t>B</a:t>
            </a:r>
            <a:r>
              <a:rPr lang="en-US" sz="1400" b="1" dirty="0" smtClean="0"/>
              <a:t>reaks and appropriate resting area , manage the frequency and duration of shifts to ensure sufficient time for Officers to rest between their shifts. </a:t>
            </a:r>
            <a:br>
              <a:rPr lang="en-US" sz="1400" b="1" dirty="0" smtClean="0"/>
            </a:br>
            <a:endParaRPr lang="en-US" sz="1400" b="1" dirty="0" smtClean="0"/>
          </a:p>
        </p:txBody>
      </p:sp>
      <p:sp>
        <p:nvSpPr>
          <p:cNvPr id="9" name="Oval 3"/>
          <p:cNvSpPr/>
          <p:nvPr/>
        </p:nvSpPr>
        <p:spPr>
          <a:xfrm>
            <a:off x="3280052" y="1642818"/>
            <a:ext cx="280565" cy="28056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b="1" dirty="0">
                <a:latin typeface="+mj-lt"/>
              </a:rPr>
              <a:t>2</a:t>
            </a:r>
          </a:p>
        </p:txBody>
      </p:sp>
      <p:sp>
        <p:nvSpPr>
          <p:cNvPr id="10" name="Rectangle 39"/>
          <p:cNvSpPr/>
          <p:nvPr/>
        </p:nvSpPr>
        <p:spPr>
          <a:xfrm>
            <a:off x="2158824" y="2065101"/>
            <a:ext cx="2622542" cy="446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2000" b="1" dirty="0" smtClean="0">
                <a:solidFill>
                  <a:schemeClr val="accent5"/>
                </a:solidFill>
                <a:ea typeface="Open Sans" panose="020B0606030504020204" pitchFamily="34" charset="0"/>
                <a:cs typeface="Open Sans" panose="020B0606030504020204" pitchFamily="34" charset="0"/>
              </a:rPr>
              <a:t>Physical </a:t>
            </a:r>
            <a:r>
              <a:rPr lang="en-US" sz="2000" b="1" dirty="0">
                <a:solidFill>
                  <a:schemeClr val="accent5"/>
                </a:solidFill>
                <a:ea typeface="Open Sans" panose="020B0606030504020204" pitchFamily="34" charset="0"/>
                <a:cs typeface="Open Sans" panose="020B0606030504020204" pitchFamily="34" charset="0"/>
              </a:rPr>
              <a:t>health problems</a:t>
            </a:r>
          </a:p>
        </p:txBody>
      </p:sp>
      <p:sp>
        <p:nvSpPr>
          <p:cNvPr id="11" name="Rectangle 40"/>
          <p:cNvSpPr/>
          <p:nvPr/>
        </p:nvSpPr>
        <p:spPr>
          <a:xfrm>
            <a:off x="2363387" y="3235631"/>
            <a:ext cx="2620316" cy="2169825"/>
          </a:xfrm>
          <a:prstGeom prst="rect">
            <a:avLst/>
          </a:prstGeom>
        </p:spPr>
        <p:txBody>
          <a:bodyPr wrap="square">
            <a:spAutoFit/>
          </a:bodyPr>
          <a:lstStyle/>
          <a:p>
            <a:pPr marL="171450" indent="-171450" algn="l" rtl="0">
              <a:buFont typeface="Arial" panose="020B0604020202020204" pitchFamily="34" charset="0"/>
              <a:buChar char="•"/>
            </a:pPr>
            <a:r>
              <a:rPr lang="en-US" sz="1400" b="1" dirty="0" smtClean="0"/>
              <a:t>Educate officers </a:t>
            </a:r>
            <a:r>
              <a:rPr lang="en-US" sz="1400" b="1" dirty="0"/>
              <a:t>about the increased risk of those diseased and encourage them to conduct periodic visits to their </a:t>
            </a:r>
            <a:r>
              <a:rPr lang="en-US" sz="1400" b="1" dirty="0" smtClean="0"/>
              <a:t>doctor.</a:t>
            </a:r>
            <a:r>
              <a:rPr lang="en-US" sz="1400" b="1" dirty="0"/>
              <a:t/>
            </a:r>
            <a:br>
              <a:rPr lang="en-US" sz="1400" b="1" dirty="0"/>
            </a:br>
            <a:endParaRPr lang="en-US" sz="1400" b="1" dirty="0" smtClean="0"/>
          </a:p>
          <a:p>
            <a:pPr marL="171450" indent="-171450" algn="l" rtl="0">
              <a:buFont typeface="Arial" panose="020B0604020202020204" pitchFamily="34" charset="0"/>
              <a:buChar char="•"/>
            </a:pPr>
            <a:r>
              <a:rPr lang="en-US" sz="1400" b="1" dirty="0" smtClean="0"/>
              <a:t>Transferred </a:t>
            </a:r>
            <a:r>
              <a:rPr lang="en-US" sz="1400" b="1" dirty="0"/>
              <a:t>to day work or a different </a:t>
            </a:r>
            <a:r>
              <a:rPr lang="en-US" sz="1400" b="1" dirty="0" smtClean="0"/>
              <a:t>department, If officers had health problem</a:t>
            </a:r>
            <a:r>
              <a:rPr lang="en-US" sz="900" dirty="0" smtClean="0">
                <a:solidFill>
                  <a:schemeClr val="bg1">
                    <a:lumMod val="65000"/>
                  </a:schemeClr>
                </a:solidFill>
              </a:rPr>
              <a:t/>
            </a:r>
            <a:br>
              <a:rPr lang="en-US" sz="900" dirty="0" smtClean="0">
                <a:solidFill>
                  <a:schemeClr val="bg1">
                    <a:lumMod val="65000"/>
                  </a:schemeClr>
                </a:solidFill>
              </a:rPr>
            </a:br>
            <a:endParaRPr lang="en-US" sz="900" dirty="0">
              <a:solidFill>
                <a:schemeClr val="bg1">
                  <a:lumMod val="65000"/>
                </a:schemeClr>
              </a:solidFill>
            </a:endParaRPr>
          </a:p>
        </p:txBody>
      </p:sp>
      <p:sp>
        <p:nvSpPr>
          <p:cNvPr id="12" name="Oval 4"/>
          <p:cNvSpPr/>
          <p:nvPr/>
        </p:nvSpPr>
        <p:spPr>
          <a:xfrm>
            <a:off x="5857306" y="1680966"/>
            <a:ext cx="280565" cy="28056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b="1" dirty="0">
                <a:latin typeface="+mj-lt"/>
              </a:rPr>
              <a:t>3</a:t>
            </a:r>
          </a:p>
        </p:txBody>
      </p:sp>
      <p:sp>
        <p:nvSpPr>
          <p:cNvPr id="15" name="Oval 5"/>
          <p:cNvSpPr/>
          <p:nvPr/>
        </p:nvSpPr>
        <p:spPr>
          <a:xfrm>
            <a:off x="8591783" y="1644854"/>
            <a:ext cx="280565" cy="28056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b="1" dirty="0">
                <a:latin typeface="+mj-lt"/>
              </a:rPr>
              <a:t>4</a:t>
            </a:r>
          </a:p>
        </p:txBody>
      </p:sp>
      <p:sp>
        <p:nvSpPr>
          <p:cNvPr id="16" name="Rectangle 43"/>
          <p:cNvSpPr/>
          <p:nvPr/>
        </p:nvSpPr>
        <p:spPr>
          <a:xfrm>
            <a:off x="7958399" y="2065101"/>
            <a:ext cx="1690032" cy="404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2000" b="1" dirty="0">
                <a:solidFill>
                  <a:schemeClr val="accent3"/>
                </a:solidFill>
                <a:latin typeface="+mj-lt"/>
                <a:ea typeface="Open Sans" panose="020B0606030504020204" pitchFamily="34" charset="0"/>
                <a:cs typeface="Open Sans" panose="020B0606030504020204" pitchFamily="34" charset="0"/>
              </a:rPr>
              <a:t>P</a:t>
            </a:r>
            <a:r>
              <a:rPr lang="en-US" sz="2000" b="1" dirty="0" smtClean="0">
                <a:solidFill>
                  <a:schemeClr val="accent3"/>
                </a:solidFill>
                <a:latin typeface="+mj-lt"/>
                <a:ea typeface="Open Sans" panose="020B0606030504020204" pitchFamily="34" charset="0"/>
                <a:cs typeface="Open Sans" panose="020B0606030504020204" pitchFamily="34" charset="0"/>
              </a:rPr>
              <a:t>sychological </a:t>
            </a:r>
            <a:r>
              <a:rPr lang="en-US" sz="2000" b="1" dirty="0">
                <a:solidFill>
                  <a:schemeClr val="accent3"/>
                </a:solidFill>
                <a:latin typeface="+mj-lt"/>
                <a:ea typeface="Open Sans" panose="020B0606030504020204" pitchFamily="34" charset="0"/>
                <a:cs typeface="Open Sans" panose="020B0606030504020204" pitchFamily="34" charset="0"/>
              </a:rPr>
              <a:t>problems</a:t>
            </a:r>
          </a:p>
        </p:txBody>
      </p:sp>
      <p:sp>
        <p:nvSpPr>
          <p:cNvPr id="18" name="Oval 6"/>
          <p:cNvSpPr/>
          <p:nvPr/>
        </p:nvSpPr>
        <p:spPr>
          <a:xfrm>
            <a:off x="11169037" y="1663412"/>
            <a:ext cx="280565" cy="28056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b="1" dirty="0">
                <a:latin typeface="+mj-lt"/>
              </a:rPr>
              <a:t>5</a:t>
            </a:r>
          </a:p>
        </p:txBody>
      </p:sp>
      <p:sp>
        <p:nvSpPr>
          <p:cNvPr id="19" name="Rectangle 45"/>
          <p:cNvSpPr/>
          <p:nvPr/>
        </p:nvSpPr>
        <p:spPr>
          <a:xfrm>
            <a:off x="10630481" y="2243282"/>
            <a:ext cx="1249639" cy="289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2000" b="1" dirty="0" smtClean="0">
                <a:solidFill>
                  <a:schemeClr val="accent2"/>
                </a:solidFill>
                <a:latin typeface="+mj-lt"/>
                <a:ea typeface="Open Sans" panose="020B0606030504020204" pitchFamily="34" charset="0"/>
                <a:cs typeface="Open Sans" panose="020B0606030504020204" pitchFamily="34" charset="0"/>
              </a:rPr>
              <a:t>Meeting &amp; training</a:t>
            </a:r>
            <a:endParaRPr lang="en-US" sz="2000" b="1" dirty="0">
              <a:solidFill>
                <a:schemeClr val="accent2"/>
              </a:solidFill>
              <a:latin typeface="+mj-lt"/>
              <a:ea typeface="Open Sans" panose="020B0606030504020204" pitchFamily="34" charset="0"/>
              <a:cs typeface="Open Sans" panose="020B0606030504020204" pitchFamily="34" charset="0"/>
            </a:endParaRPr>
          </a:p>
        </p:txBody>
      </p:sp>
      <p:sp>
        <p:nvSpPr>
          <p:cNvPr id="23" name="Rectangle 48"/>
          <p:cNvSpPr/>
          <p:nvPr/>
        </p:nvSpPr>
        <p:spPr>
          <a:xfrm>
            <a:off x="7650875" y="3166170"/>
            <a:ext cx="2432080" cy="3108543"/>
          </a:xfrm>
          <a:prstGeom prst="rect">
            <a:avLst/>
          </a:prstGeom>
        </p:spPr>
        <p:txBody>
          <a:bodyPr wrap="square">
            <a:spAutoFit/>
          </a:bodyPr>
          <a:lstStyle/>
          <a:p>
            <a:pPr marL="171450" indent="-171450" algn="l" rtl="0">
              <a:buFont typeface="Arial" panose="020B0604020202020204" pitchFamily="34" charset="0"/>
              <a:buChar char="•"/>
            </a:pPr>
            <a:r>
              <a:rPr lang="en-US" sz="1400" b="1" dirty="0" smtClean="0"/>
              <a:t>Provided </a:t>
            </a:r>
            <a:r>
              <a:rPr lang="en-US" sz="1400" b="1" dirty="0"/>
              <a:t>by psychological counseling and </a:t>
            </a:r>
            <a:r>
              <a:rPr lang="en-US" sz="1400" b="1" dirty="0" smtClean="0"/>
              <a:t>support.</a:t>
            </a:r>
            <a:br>
              <a:rPr lang="en-US" sz="1400" b="1" dirty="0" smtClean="0"/>
            </a:br>
            <a:r>
              <a:rPr lang="en-US" sz="1400" b="1" dirty="0" smtClean="0"/>
              <a:t/>
            </a:r>
            <a:br>
              <a:rPr lang="en-US" sz="1400" b="1" dirty="0" smtClean="0"/>
            </a:br>
            <a:endParaRPr lang="en-US" sz="1400" b="1" dirty="0" smtClean="0"/>
          </a:p>
          <a:p>
            <a:pPr marL="171450" indent="-171450" algn="l" rtl="0">
              <a:buFont typeface="Arial" panose="020B0604020202020204" pitchFamily="34" charset="0"/>
              <a:buChar char="•"/>
            </a:pPr>
            <a:r>
              <a:rPr lang="en-US" sz="1400" b="1" dirty="0"/>
              <a:t> Increasing police officers’ salaries and providing them with moral and financial </a:t>
            </a:r>
            <a:r>
              <a:rPr lang="en-US" sz="1400" b="1" dirty="0" smtClean="0"/>
              <a:t>incentives.</a:t>
            </a:r>
            <a:br>
              <a:rPr lang="en-US" sz="1400" b="1" dirty="0" smtClean="0"/>
            </a:br>
            <a:r>
              <a:rPr lang="en-US" sz="1400" b="1" dirty="0" smtClean="0"/>
              <a:t/>
            </a:r>
            <a:br>
              <a:rPr lang="en-US" sz="1400" b="1" dirty="0" smtClean="0"/>
            </a:br>
            <a:endParaRPr lang="en-US" sz="1400" b="1" dirty="0" smtClean="0"/>
          </a:p>
          <a:p>
            <a:pPr marL="171450" indent="-171450" algn="l" rtl="0">
              <a:buFont typeface="Arial" panose="020B0604020202020204" pitchFamily="34" charset="0"/>
              <a:buChar char="•"/>
            </a:pPr>
            <a:r>
              <a:rPr lang="en-US" sz="1400" b="1" dirty="0" smtClean="0"/>
              <a:t>Providing </a:t>
            </a:r>
            <a:r>
              <a:rPr lang="en-US" sz="1400" b="1" dirty="0"/>
              <a:t>community support through social activities, media, and </a:t>
            </a:r>
            <a:r>
              <a:rPr lang="en-US" sz="1400" b="1" dirty="0" smtClean="0"/>
              <a:t>campaigns</a:t>
            </a:r>
            <a:endParaRPr lang="en-US" sz="1400" b="1" dirty="0"/>
          </a:p>
        </p:txBody>
      </p:sp>
      <p:sp>
        <p:nvSpPr>
          <p:cNvPr id="30" name="مستطيل 29"/>
          <p:cNvSpPr/>
          <p:nvPr/>
        </p:nvSpPr>
        <p:spPr>
          <a:xfrm>
            <a:off x="4971003" y="1992462"/>
            <a:ext cx="1939121" cy="400110"/>
          </a:xfrm>
          <a:prstGeom prst="rect">
            <a:avLst/>
          </a:prstGeom>
        </p:spPr>
        <p:txBody>
          <a:bodyPr wrap="none">
            <a:spAutoFit/>
          </a:bodyPr>
          <a:lstStyle/>
          <a:p>
            <a:pPr algn="l" rtl="0"/>
            <a:r>
              <a:rPr lang="en-US" sz="2000" b="1" dirty="0" smtClean="0">
                <a:solidFill>
                  <a:schemeClr val="accent4"/>
                </a:solidFill>
                <a:latin typeface="+mj-lt"/>
                <a:ea typeface="Open Sans" panose="020B0606030504020204" pitchFamily="34" charset="0"/>
                <a:cs typeface="Open Sans" panose="020B0606030504020204" pitchFamily="34" charset="0"/>
              </a:rPr>
              <a:t>Distribution</a:t>
            </a:r>
            <a:r>
              <a:rPr lang="ar-JO" sz="2000" b="1" dirty="0" smtClean="0">
                <a:solidFill>
                  <a:schemeClr val="accent4"/>
                </a:solidFill>
                <a:latin typeface="+mj-lt"/>
                <a:ea typeface="Open Sans" panose="020B0606030504020204" pitchFamily="34" charset="0"/>
                <a:cs typeface="Open Sans" panose="020B0606030504020204" pitchFamily="34" charset="0"/>
              </a:rPr>
              <a:t> work</a:t>
            </a:r>
            <a:endParaRPr lang="ar-JO" sz="2000" b="1" dirty="0">
              <a:solidFill>
                <a:schemeClr val="accent4"/>
              </a:solidFill>
              <a:latin typeface="+mj-lt"/>
              <a:ea typeface="Open Sans" panose="020B0606030504020204" pitchFamily="34" charset="0"/>
              <a:cs typeface="Open Sans" panose="020B0606030504020204" pitchFamily="34" charset="0"/>
            </a:endParaRPr>
          </a:p>
        </p:txBody>
      </p:sp>
      <p:sp>
        <p:nvSpPr>
          <p:cNvPr id="31" name="مستطيل 30"/>
          <p:cNvSpPr/>
          <p:nvPr/>
        </p:nvSpPr>
        <p:spPr>
          <a:xfrm>
            <a:off x="4794066" y="3213748"/>
            <a:ext cx="2975963" cy="2462213"/>
          </a:xfrm>
          <a:prstGeom prst="rect">
            <a:avLst/>
          </a:prstGeom>
        </p:spPr>
        <p:txBody>
          <a:bodyPr wrap="square">
            <a:spAutoFit/>
          </a:bodyPr>
          <a:lstStyle/>
          <a:p>
            <a:pPr marL="285750" indent="-285750" algn="l" rtl="0">
              <a:buFont typeface="Arial" panose="020B0604020202020204" pitchFamily="34" charset="0"/>
              <a:buChar char="•"/>
            </a:pPr>
            <a:r>
              <a:rPr lang="en-US" sz="1400" b="1" dirty="0" smtClean="0"/>
              <a:t>C</a:t>
            </a:r>
            <a:r>
              <a:rPr lang="ar-JO" sz="1400" b="1" dirty="0" smtClean="0"/>
              <a:t>onsulted </a:t>
            </a:r>
            <a:r>
              <a:rPr lang="en-US" sz="1400" b="1" dirty="0" smtClean="0"/>
              <a:t>officers</a:t>
            </a:r>
            <a:r>
              <a:rPr lang="ar-JO" sz="1400" b="1" dirty="0" smtClean="0"/>
              <a:t> </a:t>
            </a:r>
            <a:r>
              <a:rPr lang="ar-JO" sz="1400" b="1" dirty="0" err="1"/>
              <a:t>to</a:t>
            </a:r>
            <a:r>
              <a:rPr lang="ar-JO" sz="1400" b="1" dirty="0"/>
              <a:t> </a:t>
            </a:r>
            <a:r>
              <a:rPr lang="ar-JO" sz="1400" b="1" dirty="0" err="1"/>
              <a:t>determine</a:t>
            </a:r>
            <a:r>
              <a:rPr lang="ar-JO" sz="1400" b="1" dirty="0"/>
              <a:t> the </a:t>
            </a:r>
            <a:r>
              <a:rPr lang="ar-JO" sz="1400" b="1" dirty="0" err="1"/>
              <a:t>most</a:t>
            </a:r>
            <a:r>
              <a:rPr lang="ar-JO" sz="1400" b="1" dirty="0"/>
              <a:t> </a:t>
            </a:r>
            <a:r>
              <a:rPr lang="ar-JO" sz="1400" b="1" dirty="0" err="1"/>
              <a:t>suitable</a:t>
            </a:r>
            <a:r>
              <a:rPr lang="ar-JO" sz="1400" b="1" dirty="0"/>
              <a:t> </a:t>
            </a:r>
            <a:r>
              <a:rPr lang="ar-JO" sz="1400" b="1" dirty="0" err="1"/>
              <a:t>shift</a:t>
            </a:r>
            <a:r>
              <a:rPr lang="ar-JO" sz="1400" b="1" dirty="0"/>
              <a:t> </a:t>
            </a:r>
            <a:r>
              <a:rPr lang="ar-JO" sz="1400" b="1" dirty="0" err="1" smtClean="0"/>
              <a:t>arrangement</a:t>
            </a:r>
            <a:r>
              <a:rPr lang="en-US" sz="1400" b="1" dirty="0" smtClean="0"/>
              <a:t>.</a:t>
            </a:r>
            <a:r>
              <a:rPr lang="ar-JO" sz="1400" b="1" dirty="0" smtClean="0"/>
              <a:t/>
            </a:r>
            <a:br>
              <a:rPr lang="ar-JO" sz="1400" b="1" dirty="0" smtClean="0"/>
            </a:br>
            <a:r>
              <a:rPr lang="ar-JO" sz="1400" b="1" dirty="0" smtClean="0"/>
              <a:t/>
            </a:r>
            <a:br>
              <a:rPr lang="ar-JO" sz="1400" b="1" dirty="0" smtClean="0"/>
            </a:br>
            <a:r>
              <a:rPr lang="ar-JO" sz="1400" b="1" dirty="0" smtClean="0"/>
              <a:t/>
            </a:r>
            <a:br>
              <a:rPr lang="ar-JO" sz="1400" b="1" dirty="0" smtClean="0"/>
            </a:br>
            <a:endParaRPr lang="en-US" sz="1400" b="1" dirty="0" smtClean="0"/>
          </a:p>
          <a:p>
            <a:pPr marL="285750" indent="-285750" algn="l" rtl="0">
              <a:buFont typeface="Arial" panose="020B0604020202020204" pitchFamily="34" charset="0"/>
              <a:buChar char="•"/>
            </a:pPr>
            <a:r>
              <a:rPr lang="en-US" sz="1400" b="1" dirty="0" smtClean="0"/>
              <a:t>Effective </a:t>
            </a:r>
            <a:r>
              <a:rPr lang="en-US" sz="1400" b="1" dirty="0"/>
              <a:t>workplace communications are key in improving the workplace environment </a:t>
            </a:r>
            <a:r>
              <a:rPr lang="en-US" sz="1400" b="1" dirty="0" smtClean="0"/>
              <a:t/>
            </a:r>
            <a:br>
              <a:rPr lang="en-US" sz="1400" b="1" dirty="0" smtClean="0"/>
            </a:br>
            <a:endParaRPr lang="ar-JO" sz="1400" b="1" dirty="0"/>
          </a:p>
        </p:txBody>
      </p:sp>
      <p:sp>
        <p:nvSpPr>
          <p:cNvPr id="32" name="مستطيل 31"/>
          <p:cNvSpPr/>
          <p:nvPr/>
        </p:nvSpPr>
        <p:spPr>
          <a:xfrm>
            <a:off x="10033000" y="3191900"/>
            <a:ext cx="2159000" cy="2893100"/>
          </a:xfrm>
          <a:prstGeom prst="rect">
            <a:avLst/>
          </a:prstGeom>
        </p:spPr>
        <p:txBody>
          <a:bodyPr wrap="square">
            <a:spAutoFit/>
          </a:bodyPr>
          <a:lstStyle/>
          <a:p>
            <a:pPr marL="285750" indent="-285750" algn="l" rtl="0">
              <a:buFont typeface="Arial" panose="020B0604020202020204" pitchFamily="34" charset="0"/>
              <a:buChar char="•"/>
            </a:pPr>
            <a:r>
              <a:rPr lang="ar-JO" sz="1400" b="1" dirty="0" err="1"/>
              <a:t>Regular</a:t>
            </a:r>
            <a:r>
              <a:rPr lang="ar-JO" sz="1400" b="1" dirty="0"/>
              <a:t> </a:t>
            </a:r>
            <a:r>
              <a:rPr lang="ar-JO" sz="1400" b="1" dirty="0" err="1"/>
              <a:t>meetings</a:t>
            </a:r>
            <a:r>
              <a:rPr lang="ar-JO" sz="1400" b="1" dirty="0"/>
              <a:t> </a:t>
            </a:r>
            <a:r>
              <a:rPr lang="ar-JO" sz="1400" b="1" dirty="0" err="1"/>
              <a:t>must</a:t>
            </a:r>
            <a:r>
              <a:rPr lang="ar-JO" sz="1400" b="1" dirty="0"/>
              <a:t> </a:t>
            </a:r>
            <a:r>
              <a:rPr lang="ar-JO" sz="1400" b="1" dirty="0" err="1"/>
              <a:t>be</a:t>
            </a:r>
            <a:r>
              <a:rPr lang="ar-JO" sz="1400" b="1" dirty="0"/>
              <a:t> </a:t>
            </a:r>
            <a:r>
              <a:rPr lang="ar-JO" sz="1400" b="1" dirty="0" err="1"/>
              <a:t>held</a:t>
            </a:r>
            <a:r>
              <a:rPr lang="ar-JO" sz="1400" b="1" dirty="0"/>
              <a:t> </a:t>
            </a:r>
            <a:r>
              <a:rPr lang="ar-JO" sz="1400" b="1" dirty="0" err="1"/>
              <a:t>between</a:t>
            </a:r>
            <a:r>
              <a:rPr lang="ar-JO" sz="1400" b="1" dirty="0"/>
              <a:t> </a:t>
            </a:r>
            <a:r>
              <a:rPr lang="ar-JO" sz="1400" b="1" dirty="0" err="1"/>
              <a:t>police</a:t>
            </a:r>
            <a:r>
              <a:rPr lang="ar-JO" sz="1400" b="1" dirty="0"/>
              <a:t> </a:t>
            </a:r>
            <a:r>
              <a:rPr lang="ar-JO" sz="1400" b="1" dirty="0" err="1" smtClean="0"/>
              <a:t>officers</a:t>
            </a:r>
            <a:r>
              <a:rPr lang="en-US" sz="1400" b="1" dirty="0" smtClean="0"/>
              <a:t/>
            </a:r>
            <a:br>
              <a:rPr lang="en-US" sz="1400" b="1" dirty="0" smtClean="0"/>
            </a:br>
            <a:r>
              <a:rPr lang="en-US" sz="1400" b="1" dirty="0" smtClean="0"/>
              <a:t/>
            </a:r>
            <a:br>
              <a:rPr lang="en-US" sz="1400" b="1" dirty="0" smtClean="0"/>
            </a:br>
            <a:endParaRPr lang="ar-JO" sz="1400" b="1" dirty="0" smtClean="0"/>
          </a:p>
          <a:p>
            <a:pPr marL="285750" indent="-285750" algn="l" rtl="0">
              <a:buFont typeface="Arial" panose="020B0604020202020204" pitchFamily="34" charset="0"/>
              <a:buChar char="•"/>
            </a:pPr>
            <a:r>
              <a:rPr lang="ar-JO" sz="1400" b="1" dirty="0" err="1" smtClean="0"/>
              <a:t>Supervisors</a:t>
            </a:r>
            <a:r>
              <a:rPr lang="ar-JO" sz="1400" b="1" dirty="0" smtClean="0"/>
              <a:t> </a:t>
            </a:r>
            <a:r>
              <a:rPr lang="ar-JO" sz="1400" b="1" dirty="0" err="1"/>
              <a:t>with</a:t>
            </a:r>
            <a:r>
              <a:rPr lang="ar-JO" sz="1400" b="1" dirty="0"/>
              <a:t> </a:t>
            </a:r>
            <a:r>
              <a:rPr lang="ar-JO" sz="1400" b="1" dirty="0" err="1"/>
              <a:t>responsibility</a:t>
            </a:r>
            <a:r>
              <a:rPr lang="ar-JO" sz="1400" b="1" dirty="0"/>
              <a:t> </a:t>
            </a:r>
            <a:r>
              <a:rPr lang="ar-JO" sz="1400" b="1" dirty="0" err="1"/>
              <a:t>for</a:t>
            </a:r>
            <a:r>
              <a:rPr lang="ar-JO" sz="1400" b="1" dirty="0"/>
              <a:t> </a:t>
            </a:r>
            <a:r>
              <a:rPr lang="ar-JO" sz="1400" b="1" dirty="0" err="1"/>
              <a:t>shift-working</a:t>
            </a:r>
            <a:r>
              <a:rPr lang="ar-JO" sz="1400" b="1" dirty="0"/>
              <a:t> </a:t>
            </a:r>
            <a:r>
              <a:rPr lang="ar-JO" sz="1400" b="1" dirty="0" err="1"/>
              <a:t>arrangements</a:t>
            </a:r>
            <a:r>
              <a:rPr lang="ar-JO" sz="1400" b="1" dirty="0"/>
              <a:t> </a:t>
            </a:r>
            <a:r>
              <a:rPr lang="ar-JO" sz="1400" b="1" dirty="0" err="1"/>
              <a:t>should</a:t>
            </a:r>
            <a:r>
              <a:rPr lang="ar-JO" sz="1400" b="1" dirty="0"/>
              <a:t> </a:t>
            </a:r>
            <a:r>
              <a:rPr lang="ar-JO" sz="1400" b="1" dirty="0" err="1"/>
              <a:t>be</a:t>
            </a:r>
            <a:r>
              <a:rPr lang="ar-JO" sz="1400" b="1" dirty="0"/>
              <a:t> </a:t>
            </a:r>
            <a:r>
              <a:rPr lang="ar-JO" sz="1400" b="1" dirty="0" err="1"/>
              <a:t>trained</a:t>
            </a:r>
            <a:r>
              <a:rPr lang="ar-JO" sz="1400" b="1" dirty="0"/>
              <a:t> </a:t>
            </a:r>
            <a:r>
              <a:rPr lang="ar-JO" sz="1400" b="1" dirty="0" err="1"/>
              <a:t>and</a:t>
            </a:r>
            <a:r>
              <a:rPr lang="ar-JO" sz="1400" b="1" dirty="0"/>
              <a:t> </a:t>
            </a:r>
            <a:r>
              <a:rPr lang="ar-JO" sz="1400" b="1" dirty="0" err="1"/>
              <a:t>educated</a:t>
            </a:r>
            <a:r>
              <a:rPr lang="ar-JO" sz="1400" b="1" dirty="0"/>
              <a:t> </a:t>
            </a:r>
            <a:r>
              <a:rPr lang="ar-JO" sz="1400" b="1" dirty="0" err="1"/>
              <a:t>on</a:t>
            </a:r>
            <a:r>
              <a:rPr lang="ar-JO" sz="1400" b="1" dirty="0"/>
              <a:t> the </a:t>
            </a:r>
            <a:r>
              <a:rPr lang="ar-JO" sz="1400" b="1" dirty="0" err="1"/>
              <a:t>risks</a:t>
            </a:r>
            <a:r>
              <a:rPr lang="ar-JO" sz="1400" b="1" dirty="0"/>
              <a:t> </a:t>
            </a:r>
            <a:r>
              <a:rPr lang="ar-JO" sz="1400" b="1" dirty="0" err="1"/>
              <a:t>associated</a:t>
            </a:r>
            <a:r>
              <a:rPr lang="ar-JO" sz="1400" b="1" dirty="0"/>
              <a:t> </a:t>
            </a:r>
            <a:r>
              <a:rPr lang="ar-JO" sz="1400" b="1" dirty="0" err="1"/>
              <a:t>with</a:t>
            </a:r>
            <a:r>
              <a:rPr lang="ar-JO" sz="1400" b="1" dirty="0"/>
              <a:t> </a:t>
            </a:r>
            <a:r>
              <a:rPr lang="ar-JO" sz="1400" b="1" dirty="0" err="1"/>
              <a:t>shift</a:t>
            </a:r>
            <a:r>
              <a:rPr lang="ar-JO" sz="1400" b="1" dirty="0"/>
              <a:t> work </a:t>
            </a:r>
          </a:p>
        </p:txBody>
      </p:sp>
    </p:spTree>
    <p:extLst>
      <p:ext uri="{BB962C8B-B14F-4D97-AF65-F5344CB8AC3E}">
        <p14:creationId xmlns:p14="http://schemas.microsoft.com/office/powerpoint/2010/main" val="215961849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p:nvPr/>
        </p:nvSpPr>
        <p:spPr>
          <a:xfrm>
            <a:off x="9176956" y="2395874"/>
            <a:ext cx="2746285" cy="4462126"/>
          </a:xfrm>
          <a:prstGeom prst="rect">
            <a:avLst/>
          </a:prstGeom>
          <a:solidFill>
            <a:schemeClr val="tx1">
              <a:alpha val="10000"/>
            </a:schemeClr>
          </a:solidFill>
          <a:ln>
            <a:noFill/>
          </a:ln>
          <a:effectLst/>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182880" tIns="274320" rIns="182880" bIns="182880" numCol="1" spcCol="1270" anchor="t" anchorCtr="0">
            <a:noAutofit/>
          </a:bodyPr>
          <a:lstStyle/>
          <a:p>
            <a:pPr marL="171450" indent="-171450" algn="l" rtl="0">
              <a:buFont typeface="Arial" panose="020B0604020202020204" pitchFamily="34" charset="0"/>
              <a:buChar char="•"/>
            </a:pPr>
            <a:r>
              <a:rPr lang="en-US" sz="1400" b="1" dirty="0" smtClean="0">
                <a:solidFill>
                  <a:schemeClr val="tx1"/>
                </a:solidFill>
              </a:rPr>
              <a:t>Important </a:t>
            </a:r>
            <a:r>
              <a:rPr lang="en-US" sz="1400" b="1" dirty="0">
                <a:solidFill>
                  <a:schemeClr val="tx1"/>
                </a:solidFill>
              </a:rPr>
              <a:t>to keep contact with o</a:t>
            </a:r>
            <a:r>
              <a:rPr lang="en-US" sz="1400" b="1" dirty="0" smtClean="0">
                <a:solidFill>
                  <a:schemeClr val="tx1"/>
                </a:solidFill>
              </a:rPr>
              <a:t>fficers &amp; share </a:t>
            </a:r>
            <a:r>
              <a:rPr lang="en-US" sz="1400" b="1" dirty="0">
                <a:solidFill>
                  <a:schemeClr val="tx1"/>
                </a:solidFill>
              </a:rPr>
              <a:t>work shift with them so that they can understand what police officers go through so that they can be supportive and considerate especially when planning meal times and meeting on the weekends and evenings. </a:t>
            </a:r>
            <a:r>
              <a:rPr lang="en-US" sz="1400" b="1" dirty="0" smtClean="0">
                <a:solidFill>
                  <a:schemeClr val="tx1"/>
                </a:solidFill>
              </a:rPr>
              <a:t/>
            </a:r>
            <a:br>
              <a:rPr lang="en-US" sz="1400" b="1" dirty="0" smtClean="0">
                <a:solidFill>
                  <a:schemeClr val="tx1"/>
                </a:solidFill>
              </a:rPr>
            </a:br>
            <a:r>
              <a:rPr lang="en-US" sz="1400" b="1" dirty="0" smtClean="0">
                <a:solidFill>
                  <a:schemeClr val="tx1"/>
                </a:solidFill>
              </a:rPr>
              <a:t/>
            </a:r>
            <a:br>
              <a:rPr lang="en-US" sz="1400" b="1" dirty="0" smtClean="0">
                <a:solidFill>
                  <a:schemeClr val="tx1"/>
                </a:solidFill>
              </a:rPr>
            </a:br>
            <a:endParaRPr lang="en-US" sz="1400" b="1" dirty="0" smtClean="0">
              <a:solidFill>
                <a:schemeClr val="tx1"/>
              </a:solidFill>
            </a:endParaRPr>
          </a:p>
          <a:p>
            <a:pPr marL="171450" indent="-171450" algn="l" rtl="0">
              <a:buFont typeface="Arial" panose="020B0604020202020204" pitchFamily="34" charset="0"/>
              <a:buChar char="•"/>
            </a:pPr>
            <a:r>
              <a:rPr lang="en-US" sz="1400" b="1" dirty="0" smtClean="0">
                <a:solidFill>
                  <a:schemeClr val="tx1"/>
                </a:solidFill>
              </a:rPr>
              <a:t>Plan </a:t>
            </a:r>
            <a:r>
              <a:rPr lang="en-US" sz="1400" b="1" dirty="0">
                <a:solidFill>
                  <a:schemeClr val="tx1"/>
                </a:solidFill>
              </a:rPr>
              <a:t>household duties around shift schedule to ensure that they don’t complete them at the cost of rest or sleep</a:t>
            </a:r>
          </a:p>
        </p:txBody>
      </p:sp>
      <p:sp>
        <p:nvSpPr>
          <p:cNvPr id="7" name="Rectangle 5"/>
          <p:cNvSpPr/>
          <p:nvPr/>
        </p:nvSpPr>
        <p:spPr>
          <a:xfrm>
            <a:off x="9182306" y="1740261"/>
            <a:ext cx="3009694" cy="655613"/>
          </a:xfrm>
          <a:prstGeom prst="rect">
            <a:avLst/>
          </a:prstGeom>
          <a:solidFill>
            <a:schemeClr val="accent4"/>
          </a:solidFill>
          <a:ln>
            <a:noFill/>
          </a:ln>
          <a:effectLst/>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274320" tIns="0" rIns="0" bIns="0" numCol="1" spcCol="1270" anchor="ctr" anchorCtr="0">
            <a:noAutofit/>
          </a:bodyPr>
          <a:lstStyle/>
          <a:p>
            <a:pPr algn="l" defTabSz="666734">
              <a:lnSpc>
                <a:spcPct val="90000"/>
              </a:lnSpc>
              <a:spcBef>
                <a:spcPct val="0"/>
              </a:spcBef>
              <a:spcAft>
                <a:spcPts val="200"/>
              </a:spcAft>
            </a:pPr>
            <a:r>
              <a:rPr lang="en-US" sz="2000" b="1" dirty="0" smtClean="0">
                <a:solidFill>
                  <a:srgbClr val="FFFFFF"/>
                </a:solidFill>
              </a:rPr>
              <a:t> Social Status </a:t>
            </a:r>
            <a:endParaRPr lang="id-ID" sz="2000" b="1" dirty="0">
              <a:solidFill>
                <a:srgbClr val="FFFFFF"/>
              </a:solidFill>
            </a:endParaRPr>
          </a:p>
        </p:txBody>
      </p:sp>
      <p:sp>
        <p:nvSpPr>
          <p:cNvPr id="8" name="Rectangle 7"/>
          <p:cNvSpPr/>
          <p:nvPr/>
        </p:nvSpPr>
        <p:spPr>
          <a:xfrm>
            <a:off x="6083955" y="2179578"/>
            <a:ext cx="3046399" cy="4469033"/>
          </a:xfrm>
          <a:prstGeom prst="rect">
            <a:avLst/>
          </a:prstGeom>
          <a:solidFill>
            <a:schemeClr val="tx1">
              <a:alpha val="10000"/>
            </a:schemeClr>
          </a:solidFill>
          <a:ln>
            <a:noFill/>
          </a:ln>
          <a:effectLst/>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182880" tIns="274320" rIns="182880" bIns="182880" numCol="1" spcCol="1270" anchor="t" anchorCtr="0">
            <a:noAutofit/>
          </a:bodyPr>
          <a:lstStyle/>
          <a:p>
            <a:pPr marL="285750" indent="-285750" algn="l" rtl="0">
              <a:buFont typeface="Arial" panose="020B0604020202020204" pitchFamily="34" charset="0"/>
              <a:buChar char="•"/>
            </a:pPr>
            <a:r>
              <a:rPr lang="en-US" sz="1400" b="1" dirty="0" smtClean="0">
                <a:solidFill>
                  <a:schemeClr val="tx1"/>
                </a:solidFill>
              </a:rPr>
              <a:t>Regular </a:t>
            </a:r>
            <a:r>
              <a:rPr lang="en-US" sz="1400" b="1" dirty="0">
                <a:solidFill>
                  <a:schemeClr val="tx1"/>
                </a:solidFill>
              </a:rPr>
              <a:t>light meals/snacks are less likely to affect alertness or cause drowsiness than a single heavy </a:t>
            </a:r>
            <a:r>
              <a:rPr lang="en-US" sz="1400" b="1" dirty="0" smtClean="0">
                <a:solidFill>
                  <a:schemeClr val="tx1"/>
                </a:solidFill>
              </a:rPr>
              <a:t>meal</a:t>
            </a:r>
            <a:br>
              <a:rPr lang="en-US" sz="1400" b="1" dirty="0" smtClean="0">
                <a:solidFill>
                  <a:schemeClr val="tx1"/>
                </a:solidFill>
              </a:rPr>
            </a:br>
            <a:r>
              <a:rPr lang="en-US" sz="1400" b="1" dirty="0" smtClean="0">
                <a:solidFill>
                  <a:schemeClr val="tx1"/>
                </a:solidFill>
              </a:rPr>
              <a:t/>
            </a:r>
            <a:br>
              <a:rPr lang="en-US" sz="1400" b="1" dirty="0" smtClean="0">
                <a:solidFill>
                  <a:schemeClr val="tx1"/>
                </a:solidFill>
              </a:rPr>
            </a:br>
            <a:endParaRPr lang="en-US" sz="1400" b="1" dirty="0" smtClean="0">
              <a:solidFill>
                <a:schemeClr val="tx1"/>
              </a:solidFill>
            </a:endParaRPr>
          </a:p>
          <a:p>
            <a:pPr marL="285750" indent="-285750" algn="l" rtl="0">
              <a:buFont typeface="Arial" panose="020B0604020202020204" pitchFamily="34" charset="0"/>
              <a:buChar char="•"/>
            </a:pPr>
            <a:r>
              <a:rPr lang="en-US" sz="1400" b="1" dirty="0" smtClean="0">
                <a:solidFill>
                  <a:schemeClr val="tx1"/>
                </a:solidFill>
              </a:rPr>
              <a:t> Avoid </a:t>
            </a:r>
            <a:r>
              <a:rPr lang="en-US" sz="1400" b="1" dirty="0">
                <a:solidFill>
                  <a:schemeClr val="tx1"/>
                </a:solidFill>
              </a:rPr>
              <a:t>fatty, spicy and/or heavy meals as these are more difficult to digest. They may also disturb sleep when need to </a:t>
            </a:r>
            <a:r>
              <a:rPr lang="en-US" sz="1400" b="1" dirty="0" smtClean="0">
                <a:solidFill>
                  <a:schemeClr val="tx1"/>
                </a:solidFill>
              </a:rPr>
              <a:t>rest</a:t>
            </a:r>
            <a:br>
              <a:rPr lang="en-US" sz="1400" b="1" dirty="0" smtClean="0">
                <a:solidFill>
                  <a:schemeClr val="tx1"/>
                </a:solidFill>
              </a:rPr>
            </a:br>
            <a:r>
              <a:rPr lang="en-US" sz="1400" b="1" dirty="0" smtClean="0">
                <a:solidFill>
                  <a:schemeClr val="tx1"/>
                </a:solidFill>
              </a:rPr>
              <a:t/>
            </a:r>
            <a:br>
              <a:rPr lang="en-US" sz="1400" b="1" dirty="0" smtClean="0">
                <a:solidFill>
                  <a:schemeClr val="tx1"/>
                </a:solidFill>
              </a:rPr>
            </a:br>
            <a:endParaRPr lang="en-US" sz="1400" b="1" dirty="0" smtClean="0">
              <a:solidFill>
                <a:schemeClr val="tx1"/>
              </a:solidFill>
            </a:endParaRPr>
          </a:p>
          <a:p>
            <a:pPr marL="285750" indent="-285750" algn="l" rtl="0">
              <a:buFont typeface="Arial" panose="020B0604020202020204" pitchFamily="34" charset="0"/>
              <a:buChar char="•"/>
            </a:pPr>
            <a:r>
              <a:rPr lang="en-US" sz="1400" b="1" dirty="0" smtClean="0">
                <a:solidFill>
                  <a:schemeClr val="tx1"/>
                </a:solidFill>
              </a:rPr>
              <a:t>Avoid </a:t>
            </a:r>
            <a:r>
              <a:rPr lang="en-US" sz="1400" b="1" dirty="0">
                <a:solidFill>
                  <a:schemeClr val="tx1"/>
                </a:solidFill>
              </a:rPr>
              <a:t>sugary foods, such as </a:t>
            </a:r>
            <a:r>
              <a:rPr lang="en-US" sz="1400" b="1" dirty="0" smtClean="0">
                <a:solidFill>
                  <a:schemeClr val="tx1"/>
                </a:solidFill>
              </a:rPr>
              <a:t>chocolate, but fruit </a:t>
            </a:r>
            <a:r>
              <a:rPr lang="en-US" sz="1400" b="1" dirty="0">
                <a:solidFill>
                  <a:schemeClr val="tx1"/>
                </a:solidFill>
              </a:rPr>
              <a:t>and vegetables are good snacks as their sugar is converted into energy relatively slowly and they also provide vitamins, minerals and fiber</a:t>
            </a:r>
            <a:r>
              <a:rPr lang="en-US" sz="1050" dirty="0"/>
              <a:t>.</a:t>
            </a:r>
          </a:p>
        </p:txBody>
      </p:sp>
      <p:sp>
        <p:nvSpPr>
          <p:cNvPr id="9" name="Rectangle 8"/>
          <p:cNvSpPr/>
          <p:nvPr/>
        </p:nvSpPr>
        <p:spPr>
          <a:xfrm>
            <a:off x="6074436" y="1521895"/>
            <a:ext cx="3299434" cy="772882"/>
          </a:xfrm>
          <a:prstGeom prst="rect">
            <a:avLst/>
          </a:prstGeom>
          <a:solidFill>
            <a:schemeClr val="accent3"/>
          </a:solidFill>
          <a:ln>
            <a:noFill/>
          </a:ln>
          <a:effectLst/>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274320" tIns="0" rIns="0" bIns="0" numCol="1" spcCol="1270" anchor="ctr" anchorCtr="0">
            <a:noAutofit/>
          </a:bodyPr>
          <a:lstStyle/>
          <a:p>
            <a:pPr algn="l" defTabSz="666734">
              <a:lnSpc>
                <a:spcPct val="90000"/>
              </a:lnSpc>
              <a:spcBef>
                <a:spcPct val="0"/>
              </a:spcBef>
              <a:spcAft>
                <a:spcPts val="200"/>
              </a:spcAft>
            </a:pPr>
            <a:r>
              <a:rPr lang="en-US" sz="2000" b="1" dirty="0" smtClean="0"/>
              <a:t>Timing </a:t>
            </a:r>
            <a:r>
              <a:rPr lang="en-US" sz="2000" b="1" dirty="0"/>
              <a:t>and quality of police officers meals</a:t>
            </a:r>
            <a:endParaRPr lang="id-ID" b="1" dirty="0">
              <a:solidFill>
                <a:srgbClr val="FFFFFF"/>
              </a:solidFill>
            </a:endParaRPr>
          </a:p>
        </p:txBody>
      </p:sp>
      <p:sp>
        <p:nvSpPr>
          <p:cNvPr id="10" name="Rectangle 10"/>
          <p:cNvSpPr/>
          <p:nvPr/>
        </p:nvSpPr>
        <p:spPr>
          <a:xfrm>
            <a:off x="3194030" y="2003496"/>
            <a:ext cx="2816458" cy="4547911"/>
          </a:xfrm>
          <a:prstGeom prst="rect">
            <a:avLst/>
          </a:prstGeom>
          <a:solidFill>
            <a:schemeClr val="tx1">
              <a:alpha val="10000"/>
            </a:schemeClr>
          </a:solidFill>
          <a:ln>
            <a:noFill/>
          </a:ln>
          <a:effectLst/>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182880" tIns="274320" rIns="182880" bIns="182880" numCol="1" spcCol="1270" anchor="t" anchorCtr="0">
            <a:noAutofit/>
          </a:bodyPr>
          <a:lstStyle/>
          <a:p>
            <a:pPr marL="171450" indent="-171450" algn="l" rtl="0">
              <a:buFont typeface="Arial" panose="020B0604020202020204" pitchFamily="34" charset="0"/>
              <a:buChar char="•"/>
            </a:pPr>
            <a:r>
              <a:rPr lang="en-US" sz="1400" b="1" dirty="0">
                <a:solidFill>
                  <a:schemeClr val="tx1"/>
                </a:solidFill>
              </a:rPr>
              <a:t>By a small dose, we mean one to three cups of coffee or tea , or one to three soft drinks per day. If police officers drink caffeinated </a:t>
            </a:r>
            <a:r>
              <a:rPr lang="en-US" sz="1400" b="1" dirty="0" smtClean="0">
                <a:solidFill>
                  <a:schemeClr val="tx1"/>
                </a:solidFill>
              </a:rPr>
              <a:t>beverages</a:t>
            </a:r>
            <a:br>
              <a:rPr lang="en-US" sz="1400" b="1" dirty="0" smtClean="0">
                <a:solidFill>
                  <a:schemeClr val="tx1"/>
                </a:solidFill>
              </a:rPr>
            </a:br>
            <a:endParaRPr lang="en-US" sz="1400" b="1" dirty="0">
              <a:solidFill>
                <a:schemeClr val="tx1"/>
              </a:solidFill>
            </a:endParaRPr>
          </a:p>
          <a:p>
            <a:pPr marL="171450" indent="-171450" algn="l" rtl="0">
              <a:buFont typeface="Arial" panose="020B0604020202020204" pitchFamily="34" charset="0"/>
              <a:buChar char="•"/>
            </a:pPr>
            <a:r>
              <a:rPr lang="en-US" sz="1400" b="1" dirty="0">
                <a:solidFill>
                  <a:schemeClr val="tx1"/>
                </a:solidFill>
              </a:rPr>
              <a:t>Try to avoid caffeine late in the shift, especially in night shifts as it makes it difficult to fall asleep and/or sleep </a:t>
            </a:r>
            <a:r>
              <a:rPr lang="en-US" sz="1400" b="1" dirty="0" smtClean="0">
                <a:solidFill>
                  <a:schemeClr val="tx1"/>
                </a:solidFill>
              </a:rPr>
              <a:t>lighter</a:t>
            </a:r>
            <a:br>
              <a:rPr lang="en-US" sz="1400" b="1" dirty="0" smtClean="0">
                <a:solidFill>
                  <a:schemeClr val="tx1"/>
                </a:solidFill>
              </a:rPr>
            </a:br>
            <a:endParaRPr lang="en-US" sz="1400" b="1" dirty="0">
              <a:solidFill>
                <a:schemeClr val="tx1"/>
              </a:solidFill>
            </a:endParaRPr>
          </a:p>
          <a:p>
            <a:pPr marL="171450" indent="-171450" algn="l" rtl="0">
              <a:buFont typeface="Arial" panose="020B0604020202020204" pitchFamily="34" charset="0"/>
              <a:buChar char="•"/>
            </a:pPr>
            <a:r>
              <a:rPr lang="en-US" sz="1400" b="1" dirty="0">
                <a:solidFill>
                  <a:schemeClr val="tx1"/>
                </a:solidFill>
              </a:rPr>
              <a:t>Reduce caffeine’s usage gradually over several days by cutting down only by one-half cup or one cup every couple of days because cutting down too fast could produce headaches, nervousness, and bad moods or irritable feelings.</a:t>
            </a:r>
            <a:br>
              <a:rPr lang="en-US" sz="1400" b="1" dirty="0">
                <a:solidFill>
                  <a:schemeClr val="tx1"/>
                </a:solidFill>
              </a:rPr>
            </a:br>
            <a:endParaRPr lang="en-US" sz="1400" b="1" dirty="0">
              <a:solidFill>
                <a:schemeClr val="tx1"/>
              </a:solidFill>
            </a:endParaRPr>
          </a:p>
          <a:p>
            <a:pPr marL="171450" indent="-171450" algn="l" rtl="0">
              <a:buFont typeface="Arial" panose="020B0604020202020204" pitchFamily="34" charset="0"/>
              <a:buChar char="•"/>
            </a:pPr>
            <a:endParaRPr lang="en-US" sz="1400" b="1" dirty="0">
              <a:solidFill>
                <a:schemeClr val="tx1"/>
              </a:solidFill>
            </a:endParaRPr>
          </a:p>
        </p:txBody>
      </p:sp>
      <p:sp>
        <p:nvSpPr>
          <p:cNvPr id="11" name="Rectangle 11"/>
          <p:cNvSpPr/>
          <p:nvPr/>
        </p:nvSpPr>
        <p:spPr>
          <a:xfrm>
            <a:off x="3183320" y="1415530"/>
            <a:ext cx="3072497" cy="731777"/>
          </a:xfrm>
          <a:prstGeom prst="rect">
            <a:avLst/>
          </a:prstGeom>
          <a:solidFill>
            <a:schemeClr val="accent5"/>
          </a:solidFill>
          <a:ln>
            <a:noFill/>
          </a:ln>
          <a:effectLst/>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274320" tIns="0" rIns="0" bIns="0" numCol="1" spcCol="1270" anchor="ctr" anchorCtr="0">
            <a:noAutofit/>
          </a:bodyPr>
          <a:lstStyle/>
          <a:p>
            <a:pPr algn="l" defTabSz="666734">
              <a:lnSpc>
                <a:spcPct val="90000"/>
              </a:lnSpc>
              <a:spcBef>
                <a:spcPct val="0"/>
              </a:spcBef>
              <a:spcAft>
                <a:spcPts val="200"/>
              </a:spcAft>
            </a:pPr>
            <a:r>
              <a:rPr lang="en-US" sz="2000" b="1" dirty="0" smtClean="0">
                <a:solidFill>
                  <a:schemeClr val="bg1"/>
                </a:solidFill>
              </a:rPr>
              <a:t>Stimulants </a:t>
            </a:r>
            <a:r>
              <a:rPr lang="en-US" sz="2000" b="1" dirty="0">
                <a:solidFill>
                  <a:schemeClr val="bg1"/>
                </a:solidFill>
              </a:rPr>
              <a:t>such as coffee or cigarettes</a:t>
            </a:r>
            <a:endParaRPr lang="id-ID" sz="2000" b="1" dirty="0">
              <a:solidFill>
                <a:schemeClr val="bg1"/>
              </a:solidFill>
            </a:endParaRPr>
          </a:p>
        </p:txBody>
      </p:sp>
      <p:sp>
        <p:nvSpPr>
          <p:cNvPr id="12" name="Rectangle 12"/>
          <p:cNvSpPr/>
          <p:nvPr/>
        </p:nvSpPr>
        <p:spPr>
          <a:xfrm>
            <a:off x="185180" y="2003958"/>
            <a:ext cx="2951154" cy="3495349"/>
          </a:xfrm>
          <a:prstGeom prst="rect">
            <a:avLst/>
          </a:prstGeom>
          <a:solidFill>
            <a:schemeClr val="tx1">
              <a:alpha val="10000"/>
            </a:schemeClr>
          </a:solidFill>
          <a:ln>
            <a:noFill/>
          </a:ln>
          <a:effectLst/>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182880" tIns="274320" rIns="182880" bIns="182880" numCol="1" spcCol="1270" anchor="t" anchorCtr="0">
            <a:noAutofit/>
          </a:bodyPr>
          <a:lstStyle/>
          <a:p>
            <a:pPr marL="285750" indent="-285750" algn="l" rtl="0">
              <a:buFont typeface="Arial" panose="020B0604020202020204" pitchFamily="34" charset="0"/>
              <a:buChar char="•"/>
            </a:pPr>
            <a:r>
              <a:rPr lang="en-US" sz="1400" b="1" dirty="0" smtClean="0">
                <a:solidFill>
                  <a:schemeClr val="tx1"/>
                </a:solidFill>
              </a:rPr>
              <a:t>A </a:t>
            </a:r>
            <a:r>
              <a:rPr lang="en-US" sz="1400" b="1" dirty="0">
                <a:solidFill>
                  <a:schemeClr val="tx1"/>
                </a:solidFill>
              </a:rPr>
              <a:t>good diet, regular meals and exercise can improve sleep quality, health and </a:t>
            </a:r>
            <a:r>
              <a:rPr lang="en-US" sz="1400" b="1" dirty="0" smtClean="0">
                <a:solidFill>
                  <a:schemeClr val="tx1"/>
                </a:solidFill>
              </a:rPr>
              <a:t>well-being </a:t>
            </a:r>
            <a:br>
              <a:rPr lang="en-US" sz="1400" b="1" dirty="0" smtClean="0">
                <a:solidFill>
                  <a:schemeClr val="tx1"/>
                </a:solidFill>
              </a:rPr>
            </a:br>
            <a:endParaRPr lang="en-US" sz="1400" b="1" dirty="0" smtClean="0">
              <a:solidFill>
                <a:schemeClr val="tx1"/>
              </a:solidFill>
            </a:endParaRPr>
          </a:p>
          <a:p>
            <a:pPr marL="285750" indent="-285750" algn="l" rtl="0">
              <a:buFont typeface="Arial" panose="020B0604020202020204" pitchFamily="34" charset="0"/>
              <a:buChar char="•"/>
            </a:pPr>
            <a:r>
              <a:rPr lang="en-US" sz="1400" b="1" dirty="0" smtClean="0">
                <a:solidFill>
                  <a:schemeClr val="tx1"/>
                </a:solidFill>
              </a:rPr>
              <a:t>The </a:t>
            </a:r>
            <a:r>
              <a:rPr lang="en-US" sz="1400" b="1" dirty="0">
                <a:solidFill>
                  <a:schemeClr val="tx1"/>
                </a:solidFill>
              </a:rPr>
              <a:t>police officers can improve their fitness by spending 30 minutes a day on a physical activity including housework and </a:t>
            </a:r>
            <a:r>
              <a:rPr lang="en-US" sz="1400" b="1" dirty="0" smtClean="0">
                <a:solidFill>
                  <a:schemeClr val="tx1"/>
                </a:solidFill>
              </a:rPr>
              <a:t>walking</a:t>
            </a:r>
            <a:br>
              <a:rPr lang="en-US" sz="1400" b="1" dirty="0" smtClean="0">
                <a:solidFill>
                  <a:schemeClr val="tx1"/>
                </a:solidFill>
              </a:rPr>
            </a:br>
            <a:endParaRPr lang="en-US" sz="1400" b="1" dirty="0" smtClean="0">
              <a:solidFill>
                <a:schemeClr val="tx1"/>
              </a:solidFill>
            </a:endParaRPr>
          </a:p>
          <a:p>
            <a:pPr marL="285750" indent="-285750" algn="l" rtl="0">
              <a:buFont typeface="Arial" panose="020B0604020202020204" pitchFamily="34" charset="0"/>
              <a:buChar char="•"/>
            </a:pPr>
            <a:r>
              <a:rPr lang="en-US" sz="1400" b="1" dirty="0" smtClean="0">
                <a:solidFill>
                  <a:schemeClr val="tx1"/>
                </a:solidFill>
              </a:rPr>
              <a:t>Eating </a:t>
            </a:r>
            <a:r>
              <a:rPr lang="en-US" sz="1400" b="1" dirty="0">
                <a:solidFill>
                  <a:schemeClr val="tx1"/>
                </a:solidFill>
              </a:rPr>
              <a:t>healthy meals on a regular basis; cutting down or giving up on smoking; reducing alcohol usage</a:t>
            </a:r>
            <a:r>
              <a:rPr lang="en-US" sz="1050" dirty="0"/>
              <a:t>.</a:t>
            </a:r>
          </a:p>
          <a:p>
            <a:pPr rtl="0"/>
            <a:r>
              <a:rPr lang="ar-SA" sz="1050" b="1" dirty="0"/>
              <a:t> </a:t>
            </a:r>
            <a:endParaRPr lang="en-US" sz="1050" dirty="0"/>
          </a:p>
          <a:p>
            <a:pPr algn="just"/>
            <a:r>
              <a:rPr lang="en-US" sz="1050" dirty="0" smtClean="0">
                <a:solidFill>
                  <a:schemeClr val="tx1">
                    <a:lumMod val="75000"/>
                  </a:schemeClr>
                </a:solidFill>
              </a:rPr>
              <a:t>.</a:t>
            </a:r>
            <a:endParaRPr lang="en-US" sz="1050" dirty="0">
              <a:solidFill>
                <a:schemeClr val="tx1">
                  <a:lumMod val="75000"/>
                </a:schemeClr>
              </a:solidFill>
            </a:endParaRPr>
          </a:p>
        </p:txBody>
      </p:sp>
      <p:sp>
        <p:nvSpPr>
          <p:cNvPr id="13" name="Rectangle 14"/>
          <p:cNvSpPr/>
          <p:nvPr/>
        </p:nvSpPr>
        <p:spPr>
          <a:xfrm>
            <a:off x="169077" y="1305751"/>
            <a:ext cx="3238988" cy="890152"/>
          </a:xfrm>
          <a:prstGeom prst="rect">
            <a:avLst/>
          </a:prstGeom>
          <a:solidFill>
            <a:schemeClr val="accent6"/>
          </a:solidFill>
          <a:ln>
            <a:noFill/>
          </a:ln>
          <a:effectLst/>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205740" tIns="0" rIns="0" bIns="0" numCol="1" spcCol="1270" anchor="ctr" anchorCtr="0">
            <a:noAutofit/>
          </a:bodyPr>
          <a:lstStyle/>
          <a:p>
            <a:pPr algn="l" defTabSz="666734">
              <a:lnSpc>
                <a:spcPct val="90000"/>
              </a:lnSpc>
              <a:spcBef>
                <a:spcPct val="0"/>
              </a:spcBef>
              <a:spcAft>
                <a:spcPts val="200"/>
              </a:spcAft>
            </a:pPr>
            <a:r>
              <a:rPr lang="en-US" sz="2000" b="1" dirty="0" smtClean="0">
                <a:solidFill>
                  <a:schemeClr val="bg1"/>
                </a:solidFill>
              </a:rPr>
              <a:t>Sleep </a:t>
            </a:r>
            <a:r>
              <a:rPr lang="en-US" sz="2000" b="1" dirty="0">
                <a:solidFill>
                  <a:schemeClr val="bg1"/>
                </a:solidFill>
              </a:rPr>
              <a:t>disorders, sleep loss and/or exacerbate existing sleep problems</a:t>
            </a:r>
            <a:endParaRPr lang="id-ID" b="1" dirty="0">
              <a:solidFill>
                <a:schemeClr val="bg1"/>
              </a:solidFill>
            </a:endParaRPr>
          </a:p>
        </p:txBody>
      </p:sp>
      <p:sp>
        <p:nvSpPr>
          <p:cNvPr id="14" name="Right Triangle 38"/>
          <p:cNvSpPr/>
          <p:nvPr/>
        </p:nvSpPr>
        <p:spPr>
          <a:xfrm rot="5400000">
            <a:off x="3240148" y="2137982"/>
            <a:ext cx="135329" cy="206049"/>
          </a:xfrm>
          <a:prstGeom prst="rtTriangl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5" name="Right Triangle 39"/>
          <p:cNvSpPr/>
          <p:nvPr/>
        </p:nvSpPr>
        <p:spPr>
          <a:xfrm rot="5400000">
            <a:off x="6097299" y="2101189"/>
            <a:ext cx="135329" cy="206049"/>
          </a:xfrm>
          <a:prstGeom prst="rtTriangle">
            <a:avLst/>
          </a:prstGeom>
          <a:solidFill>
            <a:schemeClr val="accent5">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6" name="Right Triangle 40"/>
          <p:cNvSpPr/>
          <p:nvPr/>
        </p:nvSpPr>
        <p:spPr>
          <a:xfrm rot="5400000">
            <a:off x="9206908" y="2237762"/>
            <a:ext cx="135329" cy="206049"/>
          </a:xfrm>
          <a:prstGeom prst="rtTriangle">
            <a:avLst/>
          </a:prstGeom>
          <a:solidFill>
            <a:schemeClr val="accent3">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7" name="Right Triangle 41"/>
          <p:cNvSpPr/>
          <p:nvPr/>
        </p:nvSpPr>
        <p:spPr>
          <a:xfrm rot="5400000">
            <a:off x="12021311" y="2360514"/>
            <a:ext cx="135329" cy="206049"/>
          </a:xfrm>
          <a:prstGeom prst="rtTriangle">
            <a:avLst/>
          </a:prstGeom>
          <a:solidFill>
            <a:schemeClr val="accent4">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8" name="مستطيل 17"/>
          <p:cNvSpPr/>
          <p:nvPr/>
        </p:nvSpPr>
        <p:spPr>
          <a:xfrm>
            <a:off x="-115382" y="166801"/>
            <a:ext cx="12307382" cy="707886"/>
          </a:xfrm>
          <a:prstGeom prst="rect">
            <a:avLst/>
          </a:prstGeom>
        </p:spPr>
        <p:txBody>
          <a:bodyPr wrap="square">
            <a:spAutoFit/>
          </a:bodyPr>
          <a:lstStyle/>
          <a:p>
            <a:pPr algn="ctr"/>
            <a:r>
              <a:rPr lang="en-US" sz="4000" b="1" dirty="0">
                <a:solidFill>
                  <a:schemeClr val="bg1"/>
                </a:solidFill>
                <a:latin typeface="+mj-lt"/>
              </a:rPr>
              <a:t>Recommendations for Police Officers </a:t>
            </a:r>
            <a:endParaRPr lang="ar-JO" sz="4000" dirty="0">
              <a:solidFill>
                <a:schemeClr val="bg1"/>
              </a:solidFill>
              <a:latin typeface="+mj-lt"/>
            </a:endParaRPr>
          </a:p>
        </p:txBody>
      </p:sp>
    </p:spTree>
    <p:extLst>
      <p:ext uri="{BB962C8B-B14F-4D97-AF65-F5344CB8AC3E}">
        <p14:creationId xmlns:p14="http://schemas.microsoft.com/office/powerpoint/2010/main" val="412320541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267"/>
          <p:cNvSpPr/>
          <p:nvPr/>
        </p:nvSpPr>
        <p:spPr>
          <a:xfrm>
            <a:off x="4222675" y="2229004"/>
            <a:ext cx="537822" cy="537823"/>
          </a:xfrm>
          <a:prstGeom prst="rect">
            <a:avLst/>
          </a:prstGeom>
          <a:solidFill>
            <a:schemeClr val="accent6"/>
          </a:solidFill>
          <a:ln w="12700" cap="flat">
            <a:noFill/>
            <a:miter lim="400000"/>
          </a:ln>
          <a:effectLst/>
        </p:spPr>
        <p:txBody>
          <a:bodyPr wrap="square" lIns="34289" tIns="34289" rIns="34289" bIns="34289" numCol="1" anchor="ctr">
            <a:noAutofit/>
          </a:bodyPr>
          <a:lstStyle/>
          <a:p>
            <a:pPr algn="ctr">
              <a:defRPr>
                <a:solidFill>
                  <a:srgbClr val="FFFFFF"/>
                </a:solidFill>
              </a:defRPr>
            </a:pPr>
            <a:r>
              <a:rPr lang="en-US" sz="2400" b="1" dirty="0" smtClean="0">
                <a:latin typeface="+mj-lt"/>
              </a:rPr>
              <a:t>1</a:t>
            </a:r>
            <a:endParaRPr sz="2400" b="1" dirty="0">
              <a:latin typeface="+mj-lt"/>
            </a:endParaRPr>
          </a:p>
        </p:txBody>
      </p:sp>
      <p:sp>
        <p:nvSpPr>
          <p:cNvPr id="5" name="Shape 270"/>
          <p:cNvSpPr/>
          <p:nvPr/>
        </p:nvSpPr>
        <p:spPr>
          <a:xfrm>
            <a:off x="7575719" y="2113784"/>
            <a:ext cx="537823" cy="537823"/>
          </a:xfrm>
          <a:prstGeom prst="rect">
            <a:avLst/>
          </a:prstGeom>
          <a:solidFill>
            <a:schemeClr val="accent5"/>
          </a:solidFill>
          <a:ln w="12700" cap="flat">
            <a:noFill/>
            <a:miter lim="400000"/>
          </a:ln>
          <a:effectLst/>
        </p:spPr>
        <p:txBody>
          <a:bodyPr wrap="square" lIns="34289" tIns="34289" rIns="34289" bIns="34289" numCol="1" anchor="ctr">
            <a:noAutofit/>
          </a:bodyPr>
          <a:lstStyle/>
          <a:p>
            <a:pPr algn="ctr">
              <a:defRPr>
                <a:solidFill>
                  <a:srgbClr val="FFFFFF"/>
                </a:solidFill>
              </a:defRPr>
            </a:pPr>
            <a:r>
              <a:rPr lang="en-US" sz="2400" b="1" dirty="0" smtClean="0">
                <a:latin typeface="+mj-lt"/>
              </a:rPr>
              <a:t>2</a:t>
            </a:r>
            <a:endParaRPr sz="2400" b="1" dirty="0">
              <a:latin typeface="+mj-lt"/>
            </a:endParaRPr>
          </a:p>
        </p:txBody>
      </p:sp>
      <p:sp>
        <p:nvSpPr>
          <p:cNvPr id="6" name="Shape 273"/>
          <p:cNvSpPr/>
          <p:nvPr/>
        </p:nvSpPr>
        <p:spPr>
          <a:xfrm>
            <a:off x="4198240" y="3617101"/>
            <a:ext cx="537822" cy="537823"/>
          </a:xfrm>
          <a:prstGeom prst="rect">
            <a:avLst/>
          </a:prstGeom>
          <a:solidFill>
            <a:schemeClr val="accent4"/>
          </a:solidFill>
          <a:ln w="12700" cap="flat">
            <a:noFill/>
            <a:miter lim="400000"/>
          </a:ln>
          <a:effectLst/>
        </p:spPr>
        <p:txBody>
          <a:bodyPr wrap="square" lIns="34289" tIns="34289" rIns="34289" bIns="34289" numCol="1" anchor="ctr">
            <a:noAutofit/>
          </a:bodyPr>
          <a:lstStyle/>
          <a:p>
            <a:pPr algn="ctr">
              <a:defRPr>
                <a:solidFill>
                  <a:srgbClr val="FFFFFF"/>
                </a:solidFill>
              </a:defRPr>
            </a:pPr>
            <a:r>
              <a:rPr lang="en-US" sz="2400" b="1" dirty="0" smtClean="0">
                <a:latin typeface="+mj-lt"/>
              </a:rPr>
              <a:t>3</a:t>
            </a:r>
            <a:endParaRPr sz="2400" b="1" dirty="0">
              <a:latin typeface="+mj-lt"/>
            </a:endParaRPr>
          </a:p>
        </p:txBody>
      </p:sp>
      <p:sp>
        <p:nvSpPr>
          <p:cNvPr id="7" name="Shape 276"/>
          <p:cNvSpPr/>
          <p:nvPr/>
        </p:nvSpPr>
        <p:spPr>
          <a:xfrm>
            <a:off x="4222675" y="4884911"/>
            <a:ext cx="537822" cy="537823"/>
          </a:xfrm>
          <a:prstGeom prst="rect">
            <a:avLst/>
          </a:prstGeom>
          <a:solidFill>
            <a:schemeClr val="accent2"/>
          </a:solidFill>
          <a:ln w="12700" cap="flat">
            <a:noFill/>
            <a:miter lim="400000"/>
          </a:ln>
          <a:effectLst/>
        </p:spPr>
        <p:txBody>
          <a:bodyPr wrap="square" lIns="34289" tIns="34289" rIns="34289" bIns="34289" numCol="1" anchor="ctr">
            <a:noAutofit/>
          </a:bodyPr>
          <a:lstStyle/>
          <a:p>
            <a:pPr algn="ctr">
              <a:defRPr>
                <a:solidFill>
                  <a:srgbClr val="FFFFFF"/>
                </a:solidFill>
              </a:defRPr>
            </a:pPr>
            <a:r>
              <a:rPr lang="en-US" sz="2400" b="1" dirty="0" smtClean="0">
                <a:latin typeface="+mj-lt"/>
              </a:rPr>
              <a:t>5</a:t>
            </a:r>
            <a:endParaRPr sz="2400" b="1" dirty="0">
              <a:latin typeface="+mj-lt"/>
            </a:endParaRPr>
          </a:p>
        </p:txBody>
      </p:sp>
      <p:sp>
        <p:nvSpPr>
          <p:cNvPr id="8" name="Shape 279"/>
          <p:cNvSpPr/>
          <p:nvPr/>
        </p:nvSpPr>
        <p:spPr>
          <a:xfrm>
            <a:off x="7570807" y="3616187"/>
            <a:ext cx="537823" cy="537823"/>
          </a:xfrm>
          <a:prstGeom prst="rect">
            <a:avLst/>
          </a:prstGeom>
          <a:solidFill>
            <a:schemeClr val="accent3"/>
          </a:solidFill>
          <a:ln w="12700" cap="flat">
            <a:noFill/>
            <a:miter lim="400000"/>
          </a:ln>
          <a:effectLst/>
        </p:spPr>
        <p:txBody>
          <a:bodyPr wrap="square" lIns="34289" tIns="34289" rIns="34289" bIns="34289" numCol="1" anchor="ctr">
            <a:noAutofit/>
          </a:bodyPr>
          <a:lstStyle/>
          <a:p>
            <a:pPr algn="ctr">
              <a:defRPr>
                <a:solidFill>
                  <a:srgbClr val="FFFFFF"/>
                </a:solidFill>
              </a:defRPr>
            </a:pPr>
            <a:r>
              <a:rPr lang="en-US" sz="2400" b="1" dirty="0" smtClean="0">
                <a:latin typeface="+mj-lt"/>
              </a:rPr>
              <a:t>4</a:t>
            </a:r>
            <a:endParaRPr sz="2400" b="1" dirty="0">
              <a:latin typeface="+mj-lt"/>
            </a:endParaRPr>
          </a:p>
        </p:txBody>
      </p:sp>
      <p:sp>
        <p:nvSpPr>
          <p:cNvPr id="9" name="Shape 282"/>
          <p:cNvSpPr/>
          <p:nvPr/>
        </p:nvSpPr>
        <p:spPr>
          <a:xfrm>
            <a:off x="7570807" y="4879064"/>
            <a:ext cx="537823" cy="537823"/>
          </a:xfrm>
          <a:prstGeom prst="rect">
            <a:avLst/>
          </a:prstGeom>
          <a:solidFill>
            <a:schemeClr val="accent1"/>
          </a:solidFill>
          <a:ln w="12700" cap="flat">
            <a:noFill/>
            <a:miter lim="400000"/>
          </a:ln>
          <a:effectLst/>
        </p:spPr>
        <p:txBody>
          <a:bodyPr wrap="square" lIns="34289" tIns="34289" rIns="34289" bIns="34289" numCol="1" anchor="ctr">
            <a:noAutofit/>
          </a:bodyPr>
          <a:lstStyle/>
          <a:p>
            <a:pPr algn="ctr">
              <a:defRPr>
                <a:solidFill>
                  <a:srgbClr val="FFFFFF"/>
                </a:solidFill>
              </a:defRPr>
            </a:pPr>
            <a:r>
              <a:rPr lang="en-US" sz="2400" b="1" dirty="0" smtClean="0">
                <a:latin typeface="+mj-lt"/>
              </a:rPr>
              <a:t>6</a:t>
            </a:r>
            <a:endParaRPr sz="2400" b="1" dirty="0">
              <a:latin typeface="+mj-lt"/>
            </a:endParaRPr>
          </a:p>
        </p:txBody>
      </p:sp>
      <p:grpSp>
        <p:nvGrpSpPr>
          <p:cNvPr id="2" name="Group 61"/>
          <p:cNvGrpSpPr/>
          <p:nvPr/>
        </p:nvGrpSpPr>
        <p:grpSpPr>
          <a:xfrm>
            <a:off x="646555" y="2169912"/>
            <a:ext cx="3764081" cy="3842415"/>
            <a:chOff x="1902366" y="2306580"/>
            <a:chExt cx="1734997" cy="3721628"/>
          </a:xfrm>
        </p:grpSpPr>
        <p:sp>
          <p:nvSpPr>
            <p:cNvPr id="56" name="TextBox 70"/>
            <p:cNvSpPr txBox="1"/>
            <p:nvPr/>
          </p:nvSpPr>
          <p:spPr>
            <a:xfrm>
              <a:off x="1937314" y="2306580"/>
              <a:ext cx="1643151" cy="603654"/>
            </a:xfrm>
            <a:prstGeom prst="rect">
              <a:avLst/>
            </a:prstGeom>
            <a:noFill/>
            <a:ln w="12700" cap="flat">
              <a:noFill/>
              <a:miter lim="400000"/>
            </a:ln>
            <a:effectLst/>
          </p:spPr>
          <p:txBody>
            <a:bodyPr wrap="square" lIns="34289" tIns="34289" rIns="34289" bIns="34289" numCol="1" anchor="b">
              <a:spAutoFit/>
            </a:bodyPr>
            <a:lstStyle>
              <a:defPPr>
                <a:defRPr lang="fr-FR"/>
              </a:defPPr>
              <a:lvl1pPr algn="r">
                <a:defRPr b="1">
                  <a:solidFill>
                    <a:srgbClr val="595959"/>
                  </a:solidFill>
                  <a:latin typeface="+mj-lt"/>
                </a:defRPr>
              </a:lvl1pPr>
            </a:lstStyle>
            <a:p>
              <a:pPr algn="l" rtl="0"/>
              <a:r>
                <a:rPr lang="en-US" dirty="0"/>
                <a:t>Recruiting </a:t>
              </a:r>
              <a:r>
                <a:rPr lang="en-US" dirty="0" smtClean="0"/>
                <a:t>additional officers to relieve work pressure</a:t>
              </a:r>
              <a:r>
                <a:rPr lang="en-US" sz="1600" b="0" dirty="0"/>
                <a:t>	</a:t>
              </a:r>
            </a:p>
          </p:txBody>
        </p:sp>
        <p:sp>
          <p:nvSpPr>
            <p:cNvPr id="54" name="TextBox 68"/>
            <p:cNvSpPr txBox="1"/>
            <p:nvPr/>
          </p:nvSpPr>
          <p:spPr>
            <a:xfrm>
              <a:off x="1902366" y="3840826"/>
              <a:ext cx="812176" cy="335363"/>
            </a:xfrm>
            <a:prstGeom prst="rect">
              <a:avLst/>
            </a:prstGeom>
            <a:noFill/>
            <a:ln w="12700" cap="flat">
              <a:noFill/>
              <a:miter lim="400000"/>
            </a:ln>
            <a:effectLst/>
          </p:spPr>
          <p:txBody>
            <a:bodyPr wrap="none" lIns="34289" tIns="34289" rIns="34289" bIns="34289" numCol="1" anchor="b">
              <a:spAutoFit/>
            </a:bodyPr>
            <a:lstStyle>
              <a:defPPr>
                <a:defRPr lang="fr-FR"/>
              </a:defPPr>
              <a:lvl1pPr algn="r">
                <a:defRPr b="1">
                  <a:solidFill>
                    <a:srgbClr val="595959"/>
                  </a:solidFill>
                  <a:latin typeface="+mj-lt"/>
                </a:defRPr>
              </a:lvl1pPr>
            </a:lstStyle>
            <a:p>
              <a:pPr algn="l" rtl="0"/>
              <a:r>
                <a:rPr lang="en-US" dirty="0"/>
                <a:t>Salary increase</a:t>
              </a:r>
              <a:endParaRPr lang="en-US" sz="1600" dirty="0"/>
            </a:p>
          </p:txBody>
        </p:sp>
        <p:sp>
          <p:nvSpPr>
            <p:cNvPr id="52" name="TextBox 66"/>
            <p:cNvSpPr txBox="1"/>
            <p:nvPr/>
          </p:nvSpPr>
          <p:spPr>
            <a:xfrm>
              <a:off x="1912307" y="4887972"/>
              <a:ext cx="1725056" cy="1140236"/>
            </a:xfrm>
            <a:prstGeom prst="rect">
              <a:avLst/>
            </a:prstGeom>
            <a:noFill/>
            <a:ln w="12700" cap="flat">
              <a:noFill/>
              <a:miter lim="400000"/>
            </a:ln>
            <a:effectLst/>
          </p:spPr>
          <p:txBody>
            <a:bodyPr wrap="square" lIns="34289" tIns="34289" rIns="34289" bIns="34289" numCol="1" anchor="b">
              <a:spAutoFit/>
            </a:bodyPr>
            <a:lstStyle>
              <a:defPPr>
                <a:defRPr lang="fr-FR"/>
              </a:defPPr>
              <a:lvl1pPr algn="r">
                <a:defRPr b="1">
                  <a:solidFill>
                    <a:srgbClr val="595959"/>
                  </a:solidFill>
                  <a:latin typeface="+mj-lt"/>
                </a:defRPr>
              </a:lvl1pPr>
            </a:lstStyle>
            <a:p>
              <a:pPr algn="l" rtl="0"/>
              <a:r>
                <a:rPr lang="en-US" dirty="0"/>
                <a:t>Provide community support to </a:t>
              </a:r>
              <a:r>
                <a:rPr lang="en-US" dirty="0" smtClean="0"/>
                <a:t>change the </a:t>
              </a:r>
              <a:r>
                <a:rPr lang="en-US" dirty="0"/>
                <a:t>community's view </a:t>
              </a:r>
              <a:r>
                <a:rPr lang="en-US" dirty="0" smtClean="0"/>
                <a:t>that </a:t>
              </a:r>
              <a:r>
                <a:rPr lang="en-US" dirty="0"/>
                <a:t>make </a:t>
              </a:r>
              <a:r>
                <a:rPr lang="en-US" dirty="0" smtClean="0"/>
                <a:t>the regarding </a:t>
              </a:r>
              <a:r>
                <a:rPr lang="en-US" dirty="0"/>
                <a:t>how </a:t>
              </a:r>
              <a:r>
                <a:rPr lang="en-US" dirty="0" smtClean="0"/>
                <a:t>officers </a:t>
              </a:r>
              <a:r>
                <a:rPr lang="en-US" dirty="0"/>
                <a:t>are perceived</a:t>
              </a:r>
              <a:r>
                <a:rPr lang="en-US" sz="1400" b="0" dirty="0"/>
                <a:t> </a:t>
              </a:r>
              <a:r>
                <a:rPr lang="en-US" sz="1600" b="0" dirty="0"/>
                <a:t>	</a:t>
              </a:r>
            </a:p>
          </p:txBody>
        </p:sp>
      </p:grpSp>
      <p:grpSp>
        <p:nvGrpSpPr>
          <p:cNvPr id="3" name="Group 71"/>
          <p:cNvGrpSpPr/>
          <p:nvPr/>
        </p:nvGrpSpPr>
        <p:grpSpPr>
          <a:xfrm>
            <a:off x="8093208" y="2032954"/>
            <a:ext cx="3848625" cy="3440072"/>
            <a:chOff x="485269" y="2176818"/>
            <a:chExt cx="3088980" cy="3172504"/>
          </a:xfrm>
        </p:grpSpPr>
        <p:sp>
          <p:nvSpPr>
            <p:cNvPr id="66" name="TextBox 80"/>
            <p:cNvSpPr txBox="1"/>
            <p:nvPr/>
          </p:nvSpPr>
          <p:spPr>
            <a:xfrm>
              <a:off x="554343" y="2176818"/>
              <a:ext cx="3019906" cy="830223"/>
            </a:xfrm>
            <a:prstGeom prst="rect">
              <a:avLst/>
            </a:prstGeom>
            <a:noFill/>
            <a:ln w="12700" cap="flat">
              <a:noFill/>
              <a:miter lim="400000"/>
            </a:ln>
            <a:effectLst/>
          </p:spPr>
          <p:txBody>
            <a:bodyPr wrap="none" lIns="34289" tIns="34289" rIns="34289" bIns="34289" numCol="1" anchor="b">
              <a:spAutoFit/>
            </a:bodyPr>
            <a:lstStyle>
              <a:defPPr>
                <a:defRPr lang="fr-FR"/>
              </a:defPPr>
              <a:lvl1pPr algn="r">
                <a:defRPr b="1">
                  <a:solidFill>
                    <a:srgbClr val="595959"/>
                  </a:solidFill>
                  <a:latin typeface="+mj-lt"/>
                </a:defRPr>
              </a:lvl1pPr>
            </a:lstStyle>
            <a:p>
              <a:pPr algn="l" rtl="0"/>
              <a:r>
                <a:rPr lang="en-US" dirty="0"/>
                <a:t>Supporting the psychological </a:t>
              </a:r>
              <a:r>
                <a:rPr lang="en-US" dirty="0" smtClean="0"/>
                <a:t>&amp; </a:t>
              </a:r>
              <a:br>
                <a:rPr lang="en-US" dirty="0" smtClean="0"/>
              </a:br>
              <a:r>
                <a:rPr lang="en-US" dirty="0" smtClean="0"/>
                <a:t>physical </a:t>
              </a:r>
              <a:r>
                <a:rPr lang="en-US" dirty="0"/>
                <a:t>health of </a:t>
              </a:r>
              <a:r>
                <a:rPr lang="en-US" dirty="0" smtClean="0"/>
                <a:t>officers while </a:t>
              </a:r>
              <a:br>
                <a:rPr lang="en-US" dirty="0" smtClean="0"/>
              </a:br>
              <a:r>
                <a:rPr lang="en-US" dirty="0" smtClean="0"/>
                <a:t>providing </a:t>
              </a:r>
              <a:r>
                <a:rPr lang="en-US" dirty="0"/>
                <a:t>psychological </a:t>
              </a:r>
              <a:r>
                <a:rPr lang="en-US" dirty="0" smtClean="0"/>
                <a:t>counseling </a:t>
              </a:r>
              <a:r>
                <a:rPr lang="en-US" sz="1400" b="0" dirty="0"/>
                <a:t>	</a:t>
              </a:r>
            </a:p>
          </p:txBody>
        </p:sp>
        <p:sp>
          <p:nvSpPr>
            <p:cNvPr id="64" name="TextBox 78"/>
            <p:cNvSpPr txBox="1"/>
            <p:nvPr/>
          </p:nvSpPr>
          <p:spPr>
            <a:xfrm>
              <a:off x="511172" y="3579465"/>
              <a:ext cx="3019906" cy="603153"/>
            </a:xfrm>
            <a:prstGeom prst="rect">
              <a:avLst/>
            </a:prstGeom>
            <a:noFill/>
            <a:ln w="12700" cap="flat">
              <a:noFill/>
              <a:miter lim="400000"/>
            </a:ln>
            <a:effectLst/>
          </p:spPr>
          <p:txBody>
            <a:bodyPr wrap="none" lIns="34289" tIns="34289" rIns="34289" bIns="34289" numCol="1" anchor="b">
              <a:spAutoFit/>
            </a:bodyPr>
            <a:lstStyle>
              <a:defPPr>
                <a:defRPr lang="fr-FR"/>
              </a:defPPr>
              <a:lvl1pPr algn="r">
                <a:defRPr b="1">
                  <a:solidFill>
                    <a:srgbClr val="595959"/>
                  </a:solidFill>
                  <a:latin typeface="+mj-lt"/>
                </a:defRPr>
              </a:lvl1pPr>
            </a:lstStyle>
            <a:p>
              <a:pPr algn="l" rtl="0"/>
              <a:r>
                <a:rPr lang="en-US" dirty="0"/>
                <a:t>Separate areas for smokers </a:t>
              </a:r>
              <a:r>
                <a:rPr lang="en-US" dirty="0" smtClean="0"/>
                <a:t/>
              </a:r>
              <a:br>
                <a:rPr lang="en-US" dirty="0" smtClean="0"/>
              </a:br>
              <a:r>
                <a:rPr lang="en-US" dirty="0" smtClean="0"/>
                <a:t> </a:t>
              </a:r>
              <a:r>
                <a:rPr lang="en-US" dirty="0"/>
                <a:t>non-smokers in the workplace </a:t>
              </a:r>
              <a:r>
                <a:rPr lang="en-US" sz="2000" dirty="0"/>
                <a:t>	</a:t>
              </a:r>
            </a:p>
          </p:txBody>
        </p:sp>
        <p:sp>
          <p:nvSpPr>
            <p:cNvPr id="62" name="TextBox 76"/>
            <p:cNvSpPr txBox="1"/>
            <p:nvPr/>
          </p:nvSpPr>
          <p:spPr>
            <a:xfrm>
              <a:off x="485269" y="4774552"/>
              <a:ext cx="2435844" cy="574770"/>
            </a:xfrm>
            <a:prstGeom prst="rect">
              <a:avLst/>
            </a:prstGeom>
            <a:noFill/>
            <a:ln w="12700" cap="flat">
              <a:noFill/>
              <a:miter lim="400000"/>
            </a:ln>
            <a:effectLst/>
          </p:spPr>
          <p:txBody>
            <a:bodyPr wrap="none" lIns="34289" tIns="34289" rIns="34289" bIns="34289" numCol="1" anchor="b">
              <a:spAutoFit/>
            </a:bodyPr>
            <a:lstStyle>
              <a:defPPr>
                <a:defRPr lang="fr-FR"/>
              </a:defPPr>
              <a:lvl1pPr algn="r">
                <a:defRPr b="1">
                  <a:solidFill>
                    <a:srgbClr val="595959"/>
                  </a:solidFill>
                  <a:latin typeface="+mj-lt"/>
                </a:defRPr>
              </a:lvl1pPr>
            </a:lstStyle>
            <a:p>
              <a:pPr algn="l"/>
              <a:r>
                <a:rPr lang="en-US" dirty="0"/>
                <a:t>Consult police officers regarding </a:t>
              </a:r>
              <a:r>
                <a:rPr lang="en-US" dirty="0" smtClean="0"/>
                <a:t/>
              </a:r>
              <a:br>
                <a:rPr lang="en-US" dirty="0" smtClean="0"/>
              </a:br>
              <a:r>
                <a:rPr lang="en-US" dirty="0" smtClean="0"/>
                <a:t>the </a:t>
              </a:r>
              <a:r>
                <a:rPr lang="en-US" dirty="0"/>
                <a:t>distribution of their shifts</a:t>
              </a:r>
              <a:endParaRPr lang="en-US" sz="1600" dirty="0"/>
            </a:p>
          </p:txBody>
        </p:sp>
      </p:grpSp>
      <p:pic>
        <p:nvPicPr>
          <p:cNvPr id="67" name="صورة 6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9448" y="2214037"/>
            <a:ext cx="2000250" cy="3333750"/>
          </a:xfrm>
          <a:prstGeom prst="rect">
            <a:avLst/>
          </a:prstGeom>
        </p:spPr>
      </p:pic>
      <p:sp>
        <p:nvSpPr>
          <p:cNvPr id="68" name="مستطيل 67"/>
          <p:cNvSpPr/>
          <p:nvPr/>
        </p:nvSpPr>
        <p:spPr>
          <a:xfrm>
            <a:off x="1" y="290456"/>
            <a:ext cx="12192000" cy="707886"/>
          </a:xfrm>
          <a:prstGeom prst="rect">
            <a:avLst/>
          </a:prstGeom>
        </p:spPr>
        <p:txBody>
          <a:bodyPr wrap="square">
            <a:spAutoFit/>
          </a:bodyPr>
          <a:lstStyle/>
          <a:p>
            <a:pPr algn="ctr"/>
            <a:r>
              <a:rPr lang="en-US" sz="4000" b="1" dirty="0" smtClean="0">
                <a:solidFill>
                  <a:schemeClr val="bg1"/>
                </a:solidFill>
                <a:effectLst/>
                <a:ea typeface="Calibri" panose="020F0502020204030204" pitchFamily="34" charset="0"/>
                <a:cs typeface="Times New Roman" panose="02020603050405020304" pitchFamily="18" charset="0"/>
              </a:rPr>
              <a:t>Police Officers Suggestions</a:t>
            </a:r>
            <a:endParaRPr lang="ar-JO" sz="4000" dirty="0">
              <a:solidFill>
                <a:schemeClr val="bg1"/>
              </a:solidFill>
              <a:cs typeface="Times New Roman" panose="02020603050405020304" pitchFamily="18" charset="0"/>
            </a:endParaRPr>
          </a:p>
        </p:txBody>
      </p:sp>
    </p:spTree>
    <p:extLst>
      <p:ext uri="{BB962C8B-B14F-4D97-AF65-F5344CB8AC3E}">
        <p14:creationId xmlns:p14="http://schemas.microsoft.com/office/powerpoint/2010/main" val="5674386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3092969"/>
            <a:ext cx="12192000" cy="1752299"/>
          </a:xfrm>
        </p:spPr>
        <p:txBody>
          <a:bodyPr>
            <a:noAutofit/>
          </a:bodyPr>
          <a:lstStyle/>
          <a:p>
            <a:pPr algn="ctr" rtl="0"/>
            <a:r>
              <a:rPr lang="en-US" sz="6000" b="1" dirty="0" smtClean="0">
                <a:solidFill>
                  <a:schemeClr val="accent1"/>
                </a:solidFill>
                <a:cs typeface="Times New Roman" pitchFamily="18" charset="0"/>
              </a:rPr>
              <a:t/>
            </a:r>
            <a:br>
              <a:rPr lang="en-US" sz="6000" b="1" dirty="0" smtClean="0">
                <a:solidFill>
                  <a:schemeClr val="accent1"/>
                </a:solidFill>
                <a:cs typeface="Times New Roman" pitchFamily="18" charset="0"/>
              </a:rPr>
            </a:br>
            <a:r>
              <a:rPr lang="en-US" sz="6000" b="1" dirty="0" smtClean="0">
                <a:solidFill>
                  <a:schemeClr val="accent1"/>
                </a:solidFill>
                <a:cs typeface="Times New Roman" pitchFamily="18" charset="0"/>
              </a:rPr>
              <a:t>Conclusion</a:t>
            </a:r>
            <a:r>
              <a:rPr lang="en-US" sz="5400" b="1" dirty="0" smtClean="0">
                <a:solidFill>
                  <a:schemeClr val="accent1"/>
                </a:solidFill>
                <a:latin typeface="Times New Roman" pitchFamily="18" charset="0"/>
                <a:cs typeface="Times New Roman" pitchFamily="18" charset="0"/>
              </a:rPr>
              <a:t/>
            </a:r>
            <a:br>
              <a:rPr lang="en-US" sz="5400" b="1" dirty="0" smtClean="0">
                <a:solidFill>
                  <a:schemeClr val="accent1"/>
                </a:solidFill>
                <a:latin typeface="Times New Roman" pitchFamily="18" charset="0"/>
                <a:cs typeface="Times New Roman" pitchFamily="18" charset="0"/>
              </a:rPr>
            </a:br>
            <a:r>
              <a:rPr lang="en-US" sz="5400" b="1" dirty="0" smtClean="0">
                <a:solidFill>
                  <a:schemeClr val="accent1"/>
                </a:solidFill>
                <a:latin typeface="Times New Roman" pitchFamily="18" charset="0"/>
                <a:cs typeface="Times New Roman" pitchFamily="18" charset="0"/>
              </a:rPr>
              <a:t/>
            </a:r>
            <a:br>
              <a:rPr lang="en-US" sz="5400" b="1" dirty="0" smtClean="0">
                <a:solidFill>
                  <a:schemeClr val="accent1"/>
                </a:solidFill>
                <a:latin typeface="Times New Roman" pitchFamily="18" charset="0"/>
                <a:cs typeface="Times New Roman" pitchFamily="18" charset="0"/>
              </a:rPr>
            </a:br>
            <a:endParaRPr lang="en-US" sz="5400"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7251"/>
            <a:ext cx="12192000" cy="7171764"/>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67"/>
          <p:cNvSpPr/>
          <p:nvPr/>
        </p:nvSpPr>
        <p:spPr>
          <a:xfrm>
            <a:off x="1" y="290456"/>
            <a:ext cx="12192000" cy="707886"/>
          </a:xfrm>
          <a:prstGeom prst="rect">
            <a:avLst/>
          </a:prstGeom>
        </p:spPr>
        <p:txBody>
          <a:bodyPr wrap="square">
            <a:spAutoFit/>
          </a:bodyPr>
          <a:lstStyle/>
          <a:p>
            <a:pPr algn="l"/>
            <a:r>
              <a:rPr lang="en-US" sz="4000" b="1" dirty="0" smtClean="0">
                <a:solidFill>
                  <a:schemeClr val="bg1"/>
                </a:solidFill>
                <a:effectLst/>
                <a:ea typeface="Calibri" panose="020F0502020204030204" pitchFamily="34" charset="0"/>
                <a:cs typeface="Times New Roman" panose="02020603050405020304" pitchFamily="18" charset="0"/>
              </a:rPr>
              <a:t>Conclusion</a:t>
            </a:r>
            <a:endParaRPr lang="ar-JO" sz="4000" dirty="0">
              <a:solidFill>
                <a:schemeClr val="bg1"/>
              </a:solidFill>
              <a:cs typeface="Times New Roman" panose="02020603050405020304" pitchFamily="18" charset="0"/>
            </a:endParaRPr>
          </a:p>
        </p:txBody>
      </p:sp>
      <p:sp>
        <p:nvSpPr>
          <p:cNvPr id="5" name="TextBox 4"/>
          <p:cNvSpPr txBox="1"/>
          <p:nvPr/>
        </p:nvSpPr>
        <p:spPr>
          <a:xfrm>
            <a:off x="0" y="1129553"/>
            <a:ext cx="12192000" cy="4647426"/>
          </a:xfrm>
          <a:prstGeom prst="rect">
            <a:avLst/>
          </a:prstGeom>
          <a:noFill/>
        </p:spPr>
        <p:txBody>
          <a:bodyPr wrap="square" rtlCol="0">
            <a:spAutoFit/>
          </a:bodyPr>
          <a:lstStyle/>
          <a:p>
            <a:pPr algn="l" rtl="0"/>
            <a:endParaRPr lang="en-US" sz="2800" dirty="0" smtClean="0"/>
          </a:p>
          <a:p>
            <a:pPr algn="l" rtl="0"/>
            <a:r>
              <a:rPr lang="en-US" sz="2800" dirty="0" smtClean="0"/>
              <a:t>The results of the study offer the basis for future work for shiftwork researchers in practice and academics. From an academic point of view, the search provides a broad and deep understanding of problems facing shiftworkers in general; especially, the impact of those problems on police officers. From a practical point of view, officials and public health specialists can take advantage of the practical application of this research including implementing the suggestions to improve the overall health and performance of police officers working shifts.</a:t>
            </a:r>
          </a:p>
          <a:p>
            <a:pPr algn="l" rtl="0"/>
            <a:endParaRPr lang="en-US" dirty="0" smtClean="0"/>
          </a:p>
          <a:p>
            <a:pPr algn="l" rtl="0"/>
            <a:endParaRPr lang="en-US" dirty="0" smtClean="0"/>
          </a:p>
          <a:p>
            <a:pPr algn="l" rtl="0"/>
            <a:endParaRPr lang="en-US" dirty="0" smtClean="0"/>
          </a:p>
          <a:p>
            <a:pPr algn="l" rtl="0"/>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14324"/>
            <a:ext cx="12192000" cy="7172324"/>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2100" y="152400"/>
            <a:ext cx="11290300" cy="1143000"/>
          </a:xfrm>
        </p:spPr>
        <p:txBody>
          <a:bodyPr/>
          <a:lstStyle/>
          <a:p>
            <a:pPr lvl="2" algn="l" rtl="0">
              <a:spcBef>
                <a:spcPct val="0"/>
              </a:spcBef>
            </a:pPr>
            <a:r>
              <a:rPr lang="en-US" sz="4000" b="1" dirty="0" smtClean="0">
                <a:solidFill>
                  <a:schemeClr val="bg1"/>
                </a:solidFill>
                <a:latin typeface="+mj-lt"/>
                <a:cs typeface="Times New Roman" pitchFamily="18" charset="0"/>
              </a:rPr>
              <a:t>Research Scope</a:t>
            </a:r>
            <a:r>
              <a:rPr lang="en-US" sz="2800" b="1" dirty="0" smtClean="0">
                <a:solidFill>
                  <a:schemeClr val="bg1"/>
                </a:solidFill>
                <a:latin typeface="+mj-lt"/>
                <a:cs typeface="Times New Roman" pitchFamily="18" charset="0"/>
              </a:rPr>
              <a:t/>
            </a:r>
            <a:br>
              <a:rPr lang="en-US" sz="2800" b="1" dirty="0" smtClean="0">
                <a:solidFill>
                  <a:schemeClr val="bg1"/>
                </a:solidFill>
                <a:latin typeface="+mj-lt"/>
                <a:cs typeface="Times New Roman" pitchFamily="18" charset="0"/>
              </a:rPr>
            </a:br>
            <a:endParaRPr lang="en-US" b="1" dirty="0">
              <a:solidFill>
                <a:schemeClr val="bg1"/>
              </a:solidFill>
              <a:latin typeface="+mj-lt"/>
            </a:endParaRPr>
          </a:p>
        </p:txBody>
      </p:sp>
      <p:sp>
        <p:nvSpPr>
          <p:cNvPr id="3" name="Content Placeholder 2"/>
          <p:cNvSpPr>
            <a:spLocks noGrp="1"/>
          </p:cNvSpPr>
          <p:nvPr>
            <p:ph idx="1"/>
          </p:nvPr>
        </p:nvSpPr>
        <p:spPr>
          <a:xfrm>
            <a:off x="228600" y="1168400"/>
            <a:ext cx="11277600" cy="5486400"/>
          </a:xfrm>
        </p:spPr>
        <p:txBody>
          <a:bodyPr>
            <a:normAutofit/>
          </a:bodyPr>
          <a:lstStyle/>
          <a:p>
            <a:pPr marL="0" indent="0" algn="l" rtl="0">
              <a:buNone/>
            </a:pPr>
            <a:r>
              <a:rPr lang="en-US" b="1" dirty="0">
                <a:cs typeface="Times New Roman" pitchFamily="18" charset="0"/>
              </a:rPr>
              <a:t>This research </a:t>
            </a:r>
            <a:r>
              <a:rPr lang="en-US" b="1" dirty="0" smtClean="0">
                <a:cs typeface="Times New Roman" pitchFamily="18" charset="0"/>
              </a:rPr>
              <a:t>focus </a:t>
            </a:r>
            <a:r>
              <a:rPr lang="en-US" b="1" dirty="0">
                <a:cs typeface="Times New Roman" pitchFamily="18" charset="0"/>
              </a:rPr>
              <a:t>on studying the impact of shiftwork on the Palestinian police.</a:t>
            </a:r>
          </a:p>
          <a:p>
            <a:pPr marL="0" indent="0" algn="l" rtl="0">
              <a:lnSpc>
                <a:spcPct val="150000"/>
              </a:lnSpc>
              <a:buNone/>
            </a:pPr>
            <a:r>
              <a:rPr lang="en-US" b="1" dirty="0" smtClean="0">
                <a:cs typeface="Times New Roman" pitchFamily="18" charset="0"/>
              </a:rPr>
              <a:t>The </a:t>
            </a:r>
            <a:r>
              <a:rPr lang="en-US" b="1" dirty="0">
                <a:cs typeface="Times New Roman" pitchFamily="18" charset="0"/>
              </a:rPr>
              <a:t>West Bank is divided into three main parts, North, Middle, and South. In this research the representative sample </a:t>
            </a:r>
            <a:r>
              <a:rPr lang="en-US" b="1" dirty="0" smtClean="0">
                <a:cs typeface="Times New Roman" pitchFamily="18" charset="0"/>
              </a:rPr>
              <a:t>was distributed </a:t>
            </a:r>
            <a:r>
              <a:rPr lang="en-US" b="1" dirty="0">
                <a:cs typeface="Times New Roman" pitchFamily="18" charset="0"/>
              </a:rPr>
              <a:t>on police officers in two governorates of each part of the West Bank: </a:t>
            </a:r>
          </a:p>
          <a:p>
            <a:pPr marL="514350" indent="-514350" algn="l" rtl="0">
              <a:lnSpc>
                <a:spcPct val="150000"/>
              </a:lnSpc>
              <a:buFont typeface="+mj-lt"/>
              <a:buAutoNum type="arabicPeriod"/>
            </a:pPr>
            <a:r>
              <a:rPr lang="en-US" b="1" dirty="0" smtClean="0">
                <a:cs typeface="Times New Roman" pitchFamily="18" charset="0"/>
              </a:rPr>
              <a:t>Nablus </a:t>
            </a:r>
            <a:r>
              <a:rPr lang="en-US" b="1" dirty="0">
                <a:cs typeface="Times New Roman" pitchFamily="18" charset="0"/>
              </a:rPr>
              <a:t>and </a:t>
            </a:r>
            <a:r>
              <a:rPr lang="en-US" b="1" dirty="0" err="1">
                <a:cs typeface="Times New Roman" pitchFamily="18" charset="0"/>
              </a:rPr>
              <a:t>Tulkarem</a:t>
            </a:r>
            <a:r>
              <a:rPr lang="en-US" b="1" dirty="0">
                <a:cs typeface="Times New Roman" pitchFamily="18" charset="0"/>
              </a:rPr>
              <a:t> from </a:t>
            </a:r>
            <a:r>
              <a:rPr lang="en-US" b="1" dirty="0" smtClean="0">
                <a:cs typeface="Times New Roman" pitchFamily="18" charset="0"/>
              </a:rPr>
              <a:t>North,</a:t>
            </a:r>
          </a:p>
          <a:p>
            <a:pPr marL="514350" indent="-514350" algn="l" rtl="0">
              <a:lnSpc>
                <a:spcPct val="150000"/>
              </a:lnSpc>
              <a:buFont typeface="+mj-lt"/>
              <a:buAutoNum type="arabicPeriod"/>
            </a:pPr>
            <a:r>
              <a:rPr lang="en-US" b="1" dirty="0" smtClean="0">
                <a:cs typeface="Times New Roman" pitchFamily="18" charset="0"/>
              </a:rPr>
              <a:t>Ramallah </a:t>
            </a:r>
            <a:r>
              <a:rPr lang="en-US" b="1" dirty="0">
                <a:cs typeface="Times New Roman" pitchFamily="18" charset="0"/>
              </a:rPr>
              <a:t>and Jericho from Middle, and </a:t>
            </a:r>
            <a:endParaRPr lang="en-US" b="1" dirty="0" smtClean="0">
              <a:cs typeface="Times New Roman" pitchFamily="18" charset="0"/>
            </a:endParaRPr>
          </a:p>
          <a:p>
            <a:pPr marL="514350" indent="-514350" algn="l" rtl="0">
              <a:lnSpc>
                <a:spcPct val="150000"/>
              </a:lnSpc>
              <a:buFont typeface="+mj-lt"/>
              <a:buAutoNum type="arabicPeriod"/>
            </a:pPr>
            <a:r>
              <a:rPr lang="en-US" b="1" dirty="0" smtClean="0">
                <a:cs typeface="Times New Roman" pitchFamily="18" charset="0"/>
              </a:rPr>
              <a:t>Bethlehem </a:t>
            </a:r>
            <a:r>
              <a:rPr lang="en-US" b="1" dirty="0">
                <a:cs typeface="Times New Roman" pitchFamily="18" charset="0"/>
              </a:rPr>
              <a:t>and Hebron from South</a:t>
            </a:r>
            <a:endParaRPr lang="en-US" b="1" dirty="0"/>
          </a:p>
        </p:txBody>
      </p:sp>
    </p:spTree>
    <p:extLst>
      <p:ext uri="{BB962C8B-B14F-4D97-AF65-F5344CB8AC3E}">
        <p14:creationId xmlns:p14="http://schemas.microsoft.com/office/powerpoint/2010/main" val="19327857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332038"/>
            <a:ext cx="10972800" cy="4525963"/>
          </a:xfrm>
        </p:spPr>
        <p:txBody>
          <a:bodyPr>
            <a:normAutofit/>
          </a:bodyPr>
          <a:lstStyle/>
          <a:p>
            <a:pPr marL="0" indent="0" algn="ctr">
              <a:buNone/>
            </a:pPr>
            <a:r>
              <a:rPr lang="en-US" sz="6000" b="1" dirty="0">
                <a:solidFill>
                  <a:schemeClr val="accent1"/>
                </a:solidFill>
                <a:cs typeface="Times New Roman" pitchFamily="18" charset="0"/>
              </a:rPr>
              <a:t>Methodology</a:t>
            </a:r>
            <a:endParaRPr lang="en-US" sz="60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7251"/>
            <a:ext cx="12192000" cy="7171764"/>
          </a:xfrm>
          <a:prstGeom prst="rect">
            <a:avLst/>
          </a:prstGeom>
        </p:spPr>
      </p:pic>
    </p:spTree>
    <p:extLst>
      <p:ext uri="{BB962C8B-B14F-4D97-AF65-F5344CB8AC3E}">
        <p14:creationId xmlns:p14="http://schemas.microsoft.com/office/powerpoint/2010/main" val="39089492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0"/>
            <a:ext cx="10972800" cy="1143000"/>
          </a:xfrm>
        </p:spPr>
        <p:txBody>
          <a:bodyPr>
            <a:normAutofit/>
          </a:bodyPr>
          <a:lstStyle/>
          <a:p>
            <a:pPr algn="l" rtl="0"/>
            <a:r>
              <a:rPr lang="en-US" sz="4000" b="1" dirty="0">
                <a:cs typeface="Times New Roman" pitchFamily="18" charset="0"/>
              </a:rPr>
              <a:t>Methodology</a:t>
            </a:r>
            <a:endParaRPr lang="en-US" sz="4000" dirty="0"/>
          </a:p>
        </p:txBody>
      </p:sp>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914400" y="1093194"/>
            <a:ext cx="10261600" cy="5595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25762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400" y="76200"/>
            <a:ext cx="10972800" cy="1143000"/>
          </a:xfrm>
        </p:spPr>
        <p:txBody>
          <a:bodyPr>
            <a:normAutofit/>
          </a:bodyPr>
          <a:lstStyle/>
          <a:p>
            <a:pPr algn="l" rtl="0"/>
            <a:r>
              <a:rPr lang="en-US" sz="4000" b="1" dirty="0">
                <a:cs typeface="Times New Roman" pitchFamily="18" charset="0"/>
              </a:rPr>
              <a:t>Methodology</a:t>
            </a:r>
            <a:endParaRPr lang="en-US" sz="4000" dirty="0"/>
          </a:p>
        </p:txBody>
      </p:sp>
      <p:sp>
        <p:nvSpPr>
          <p:cNvPr id="3" name="Content Placeholder 2"/>
          <p:cNvSpPr>
            <a:spLocks noGrp="1"/>
          </p:cNvSpPr>
          <p:nvPr>
            <p:ph idx="1"/>
          </p:nvPr>
        </p:nvSpPr>
        <p:spPr>
          <a:xfrm>
            <a:off x="203200" y="1230745"/>
            <a:ext cx="11379200" cy="5805055"/>
          </a:xfrm>
        </p:spPr>
        <p:txBody>
          <a:bodyPr>
            <a:normAutofit/>
          </a:bodyPr>
          <a:lstStyle/>
          <a:p>
            <a:pPr marL="0" lvl="1" indent="0" algn="l" rtl="0">
              <a:buNone/>
            </a:pPr>
            <a:r>
              <a:rPr lang="en-US" sz="3500" b="1" dirty="0">
                <a:solidFill>
                  <a:schemeClr val="accent1"/>
                </a:solidFill>
                <a:cs typeface="Times New Roman" pitchFamily="18" charset="0"/>
              </a:rPr>
              <a:t>Sample of </a:t>
            </a:r>
            <a:r>
              <a:rPr lang="en-US" sz="3500" b="1" dirty="0" smtClean="0">
                <a:solidFill>
                  <a:schemeClr val="accent1"/>
                </a:solidFill>
                <a:cs typeface="Times New Roman" pitchFamily="18" charset="0"/>
              </a:rPr>
              <a:t>Calculations:</a:t>
            </a:r>
            <a:endParaRPr lang="en-US" dirty="0">
              <a:solidFill>
                <a:schemeClr val="accent1"/>
              </a:solidFill>
            </a:endParaRPr>
          </a:p>
          <a:p>
            <a:pPr marL="0" indent="0" algn="l" rtl="0">
              <a:buNone/>
            </a:pPr>
            <a:r>
              <a:rPr lang="en-US" sz="2400" b="1" dirty="0"/>
              <a:t>Nablus population = 389328</a:t>
            </a:r>
            <a:r>
              <a:rPr lang="en-US" sz="2400" b="1" dirty="0" smtClean="0"/>
              <a:t>.</a:t>
            </a:r>
          </a:p>
          <a:p>
            <a:pPr marL="0" indent="0" algn="l" rtl="0">
              <a:buNone/>
            </a:pPr>
            <a:endParaRPr lang="en-US" sz="2400" b="1" dirty="0"/>
          </a:p>
          <a:p>
            <a:pPr marL="0" indent="0" algn="l" rtl="0">
              <a:buNone/>
            </a:pPr>
            <a:r>
              <a:rPr lang="en-US" sz="2400" b="1" dirty="0"/>
              <a:t>Number of police officers = 389,328\250=1557.312 ≈ 1558 policemen.</a:t>
            </a:r>
          </a:p>
          <a:p>
            <a:pPr marL="514350" indent="-514350" algn="l" rtl="0"/>
            <a:endParaRPr lang="en-US" sz="2400" b="1" dirty="0"/>
          </a:p>
          <a:p>
            <a:pPr marL="0" indent="0" algn="l" rtl="0">
              <a:buNone/>
            </a:pPr>
            <a:r>
              <a:rPr lang="en-US" sz="2400" b="1" dirty="0"/>
              <a:t>Using Thompson equation given that: d=0.05, α=0.05, z=1.96 and p=0.50 </a:t>
            </a:r>
            <a:br>
              <a:rPr lang="en-US" sz="2400" b="1" dirty="0"/>
            </a:br>
            <a:r>
              <a:rPr lang="en-US" sz="2400" b="1" dirty="0"/>
              <a:t>n (Nablus) = 309 policemen.</a:t>
            </a:r>
          </a:p>
          <a:p>
            <a:pPr algn="l" rtl="0"/>
            <a:endParaRPr lang="en-US" sz="2400" b="1" dirty="0"/>
          </a:p>
          <a:p>
            <a:pPr marL="0" indent="0" algn="l" rtl="0">
              <a:buNone/>
            </a:pPr>
            <a:r>
              <a:rPr lang="en-US" sz="2400" b="1" dirty="0"/>
              <a:t>Multiplied by 0.5 to get number of police officers who work in shift work n =155 police officers. </a:t>
            </a:r>
          </a:p>
          <a:p>
            <a:pPr marL="0" indent="0" algn="l" rtl="0">
              <a:buNone/>
            </a:pPr>
            <a:endParaRPr lang="en-US" dirty="0"/>
          </a:p>
        </p:txBody>
      </p:sp>
    </p:spTree>
    <p:extLst>
      <p:ext uri="{BB962C8B-B14F-4D97-AF65-F5344CB8AC3E}">
        <p14:creationId xmlns:p14="http://schemas.microsoft.com/office/powerpoint/2010/main" val="39694789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83779" y="2387600"/>
            <a:ext cx="10773104" cy="1292662"/>
          </a:xfrm>
          <a:prstGeom prst="rect">
            <a:avLst/>
          </a:prstGeom>
        </p:spPr>
        <p:txBody>
          <a:bodyPr wrap="square">
            <a:spAutoFit/>
          </a:bodyPr>
          <a:lstStyle/>
          <a:p>
            <a:pPr algn="ctr" rtl="0"/>
            <a:r>
              <a:rPr lang="en-US" sz="6000" b="1" dirty="0" smtClean="0">
                <a:solidFill>
                  <a:schemeClr val="accent1"/>
                </a:solidFill>
                <a:latin typeface="+mj-lt"/>
                <a:ea typeface="+mj-ea"/>
                <a:cs typeface="Times New Roman" pitchFamily="18" charset="0"/>
              </a:rPr>
              <a:t>Data Analysis </a:t>
            </a:r>
            <a:r>
              <a:rPr lang="en-US" sz="6000" b="1" dirty="0" smtClean="0">
                <a:solidFill>
                  <a:schemeClr val="accent1"/>
                </a:solidFill>
                <a:cs typeface="Times New Roman" pitchFamily="18" charset="0"/>
              </a:rPr>
              <a:t>&amp; Discussion </a:t>
            </a:r>
            <a:endParaRPr lang="en-US" sz="6000" b="1" dirty="0" smtClean="0">
              <a:solidFill>
                <a:schemeClr val="accent1"/>
              </a:solidFill>
              <a:latin typeface="+mj-lt"/>
              <a:ea typeface="+mj-ea"/>
              <a:cs typeface="Times New Roman" pitchFamily="18" charset="0"/>
            </a:endParaRPr>
          </a:p>
          <a:p>
            <a:pPr algn="ctr"/>
            <a:endParaRPr lang="en-US" dirty="0">
              <a:solidFill>
                <a:schemeClr val="accent1"/>
              </a:solidFill>
            </a:endParaRPr>
          </a:p>
        </p:txBody>
      </p:sp>
      <p:graphicFrame>
        <p:nvGraphicFramePr>
          <p:cNvPr id="8" name="Diagram 7"/>
          <p:cNvGraphicFramePr/>
          <p:nvPr/>
        </p:nvGraphicFramePr>
        <p:xfrm>
          <a:off x="3340099" y="3873501"/>
          <a:ext cx="6066659" cy="2311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705</TotalTime>
  <Words>3341</Words>
  <Application>Microsoft Office PowerPoint</Application>
  <PresentationFormat>Widescreen</PresentationFormat>
  <Paragraphs>513</Paragraphs>
  <Slides>46</Slides>
  <Notes>15</Notes>
  <HiddenSlides>0</HiddenSlides>
  <MMClips>0</MMClips>
  <ScaleCrop>false</ScaleCrop>
  <HeadingPairs>
    <vt:vector size="8" baseType="variant">
      <vt:variant>
        <vt:lpstr>Fonts Used</vt:lpstr>
      </vt:variant>
      <vt:variant>
        <vt:i4>8</vt:i4>
      </vt:variant>
      <vt:variant>
        <vt:lpstr>Theme</vt:lpstr>
      </vt:variant>
      <vt:variant>
        <vt:i4>1</vt:i4>
      </vt:variant>
      <vt:variant>
        <vt:lpstr>Slide Titles</vt:lpstr>
      </vt:variant>
      <vt:variant>
        <vt:i4>46</vt:i4>
      </vt:variant>
      <vt:variant>
        <vt:lpstr>Custom Shows</vt:lpstr>
      </vt:variant>
      <vt:variant>
        <vt:i4>2</vt:i4>
      </vt:variant>
    </vt:vector>
  </HeadingPairs>
  <TitlesOfParts>
    <vt:vector size="57" baseType="lpstr">
      <vt:lpstr>Arial</vt:lpstr>
      <vt:lpstr>Calibri</vt:lpstr>
      <vt:lpstr>Calibri Light</vt:lpstr>
      <vt:lpstr>Helvetica</vt:lpstr>
      <vt:lpstr>Helvetica Neue</vt:lpstr>
      <vt:lpstr>Hobo Std</vt:lpstr>
      <vt:lpstr>Open Sans</vt:lpstr>
      <vt:lpstr>Times New Roman</vt:lpstr>
      <vt:lpstr>نسق Office</vt:lpstr>
      <vt:lpstr>PowerPoint Presentation</vt:lpstr>
      <vt:lpstr>PowerPoint Presentation</vt:lpstr>
      <vt:lpstr>PowerPoint Presentation</vt:lpstr>
      <vt:lpstr>Research Objective </vt:lpstr>
      <vt:lpstr>Research Scope </vt:lpstr>
      <vt:lpstr>PowerPoint Presentation</vt:lpstr>
      <vt:lpstr>Methodology</vt:lpstr>
      <vt:lpstr>Methodology</vt:lpstr>
      <vt:lpstr>PowerPoint Presentation</vt:lpstr>
      <vt:lpstr> Data Analysis &amp; Discussion Demographic Analysis</vt:lpstr>
      <vt:lpstr>Police officers Distribution</vt:lpstr>
      <vt:lpstr>Police officers Distribution</vt:lpstr>
      <vt:lpstr>Police officers Distribution by suffering from : </vt:lpstr>
      <vt:lpstr>Data Analysis&amp; Discussion  Hypotheses Analysis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Recommendations &amp; Suggestions  </vt:lpstr>
      <vt:lpstr>PowerPoint Presentation</vt:lpstr>
      <vt:lpstr>PowerPoint Presentation</vt:lpstr>
      <vt:lpstr>PowerPoint Presentation</vt:lpstr>
      <vt:lpstr> Conclusion  </vt:lpstr>
      <vt:lpstr>PowerPoint Presentation</vt:lpstr>
      <vt:lpstr>PowerPoint Presentation</vt:lpstr>
      <vt:lpstr>Custom Show 1</vt:lpstr>
      <vt:lpstr>Custom Show 2</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Sama adwan</dc:creator>
  <cp:lastModifiedBy>student</cp:lastModifiedBy>
  <cp:revision>24</cp:revision>
  <dcterms:created xsi:type="dcterms:W3CDTF">2017-05-19T16:20:04Z</dcterms:created>
  <dcterms:modified xsi:type="dcterms:W3CDTF">2017-08-16T10:53:43Z</dcterms:modified>
</cp:coreProperties>
</file>