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  <p:sldMasterId id="2147483972" r:id="rId2"/>
    <p:sldMasterId id="2147483984" r:id="rId3"/>
    <p:sldMasterId id="2147483996" r:id="rId4"/>
  </p:sldMasterIdLst>
  <p:notesMasterIdLst>
    <p:notesMasterId r:id="rId112"/>
  </p:notesMasterIdLst>
  <p:sldIdLst>
    <p:sldId id="282" r:id="rId5"/>
    <p:sldId id="283" r:id="rId6"/>
    <p:sldId id="284" r:id="rId7"/>
    <p:sldId id="285" r:id="rId8"/>
    <p:sldId id="288" r:id="rId9"/>
    <p:sldId id="289" r:id="rId10"/>
    <p:sldId id="290" r:id="rId11"/>
    <p:sldId id="291" r:id="rId12"/>
    <p:sldId id="292" r:id="rId13"/>
    <p:sldId id="386" r:id="rId14"/>
    <p:sldId id="295" r:id="rId15"/>
    <p:sldId id="296" r:id="rId16"/>
    <p:sldId id="297" r:id="rId17"/>
    <p:sldId id="298" r:id="rId18"/>
    <p:sldId id="299" r:id="rId19"/>
    <p:sldId id="300" r:id="rId20"/>
    <p:sldId id="304" r:id="rId21"/>
    <p:sldId id="301" r:id="rId22"/>
    <p:sldId id="302" r:id="rId23"/>
    <p:sldId id="303" r:id="rId24"/>
    <p:sldId id="392" r:id="rId25"/>
    <p:sldId id="393" r:id="rId26"/>
    <p:sldId id="394" r:id="rId27"/>
    <p:sldId id="395" r:id="rId28"/>
    <p:sldId id="396" r:id="rId29"/>
    <p:sldId id="397" r:id="rId30"/>
    <p:sldId id="398" r:id="rId31"/>
    <p:sldId id="387" r:id="rId32"/>
    <p:sldId id="388" r:id="rId33"/>
    <p:sldId id="389" r:id="rId34"/>
    <p:sldId id="390" r:id="rId35"/>
    <p:sldId id="391" r:id="rId36"/>
    <p:sldId id="437" r:id="rId37"/>
    <p:sldId id="445" r:id="rId38"/>
    <p:sldId id="446" r:id="rId39"/>
    <p:sldId id="447" r:id="rId40"/>
    <p:sldId id="448" r:id="rId41"/>
    <p:sldId id="449" r:id="rId42"/>
    <p:sldId id="450" r:id="rId43"/>
    <p:sldId id="451" r:id="rId44"/>
    <p:sldId id="452" r:id="rId45"/>
    <p:sldId id="453" r:id="rId46"/>
    <p:sldId id="454" r:id="rId47"/>
    <p:sldId id="455" r:id="rId48"/>
    <p:sldId id="456" r:id="rId49"/>
    <p:sldId id="457" r:id="rId50"/>
    <p:sldId id="458" r:id="rId51"/>
    <p:sldId id="459" r:id="rId52"/>
    <p:sldId id="460" r:id="rId53"/>
    <p:sldId id="461" r:id="rId54"/>
    <p:sldId id="462" r:id="rId55"/>
    <p:sldId id="463" r:id="rId56"/>
    <p:sldId id="464" r:id="rId57"/>
    <p:sldId id="465" r:id="rId58"/>
    <p:sldId id="466" r:id="rId59"/>
    <p:sldId id="467" r:id="rId60"/>
    <p:sldId id="468" r:id="rId61"/>
    <p:sldId id="469" r:id="rId62"/>
    <p:sldId id="470" r:id="rId63"/>
    <p:sldId id="471" r:id="rId64"/>
    <p:sldId id="472" r:id="rId65"/>
    <p:sldId id="473" r:id="rId66"/>
    <p:sldId id="474" r:id="rId67"/>
    <p:sldId id="399" r:id="rId68"/>
    <p:sldId id="400" r:id="rId69"/>
    <p:sldId id="401" r:id="rId70"/>
    <p:sldId id="402" r:id="rId71"/>
    <p:sldId id="403" r:id="rId72"/>
    <p:sldId id="404" r:id="rId73"/>
    <p:sldId id="405" r:id="rId74"/>
    <p:sldId id="406" r:id="rId75"/>
    <p:sldId id="407" r:id="rId76"/>
    <p:sldId id="408" r:id="rId77"/>
    <p:sldId id="409" r:id="rId78"/>
    <p:sldId id="410" r:id="rId79"/>
    <p:sldId id="411" r:id="rId80"/>
    <p:sldId id="412" r:id="rId81"/>
    <p:sldId id="413" r:id="rId82"/>
    <p:sldId id="414" r:id="rId83"/>
    <p:sldId id="415" r:id="rId84"/>
    <p:sldId id="416" r:id="rId85"/>
    <p:sldId id="417" r:id="rId86"/>
    <p:sldId id="418" r:id="rId87"/>
    <p:sldId id="419" r:id="rId88"/>
    <p:sldId id="420" r:id="rId89"/>
    <p:sldId id="421" r:id="rId90"/>
    <p:sldId id="438" r:id="rId91"/>
    <p:sldId id="439" r:id="rId92"/>
    <p:sldId id="440" r:id="rId93"/>
    <p:sldId id="441" r:id="rId94"/>
    <p:sldId id="442" r:id="rId95"/>
    <p:sldId id="422" r:id="rId96"/>
    <p:sldId id="423" r:id="rId97"/>
    <p:sldId id="424" r:id="rId98"/>
    <p:sldId id="425" r:id="rId99"/>
    <p:sldId id="426" r:id="rId100"/>
    <p:sldId id="427" r:id="rId101"/>
    <p:sldId id="428" r:id="rId102"/>
    <p:sldId id="443" r:id="rId103"/>
    <p:sldId id="444" r:id="rId104"/>
    <p:sldId id="429" r:id="rId105"/>
    <p:sldId id="430" r:id="rId106"/>
    <p:sldId id="431" r:id="rId107"/>
    <p:sldId id="432" r:id="rId108"/>
    <p:sldId id="433" r:id="rId109"/>
    <p:sldId id="434" r:id="rId110"/>
    <p:sldId id="435" r:id="rId1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microsoft.com/office/2015/10/relationships/revisionInfo" Target="revisionInfo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presProps" Target="presProps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theme" Target="theme/them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F9A00-E56A-4F8E-AD8A-2445F070DE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FFB5A-A410-4139-91CD-29CC8E13E032}">
      <dgm:prSet phldrT="[Text]" custT="1"/>
      <dgm:spPr/>
      <dgm:t>
        <a:bodyPr/>
        <a:lstStyle/>
        <a:p>
          <a:endParaRPr lang="ar-SA" sz="2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ar-SA" sz="2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</a:t>
          </a:r>
        </a:p>
        <a:p>
          <a:r>
            <a: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1.3 sec &lt; 1.44 sec</a:t>
          </a:r>
        </a:p>
        <a:p>
          <a:endParaRPr lang="en-US" sz="2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600" dirty="0">
            <a:solidFill>
              <a:schemeClr val="tx1"/>
            </a:solidFill>
          </a:endParaRPr>
        </a:p>
      </dgm:t>
    </dgm:pt>
    <dgm:pt modelId="{DFAFDAF5-C516-4832-9624-382A0E420C36}" type="parTrans" cxnId="{BE00CDC0-C5CB-4350-8F5D-30DD77F6A877}">
      <dgm:prSet/>
      <dgm:spPr/>
      <dgm:t>
        <a:bodyPr/>
        <a:lstStyle/>
        <a:p>
          <a:endParaRPr lang="en-US"/>
        </a:p>
      </dgm:t>
    </dgm:pt>
    <dgm:pt modelId="{C627D95C-8963-4017-909B-2B0DA615C9AA}" type="sibTrans" cxnId="{BE00CDC0-C5CB-4350-8F5D-30DD77F6A877}">
      <dgm:prSet/>
      <dgm:spPr/>
      <dgm:t>
        <a:bodyPr/>
        <a:lstStyle/>
        <a:p>
          <a:endParaRPr lang="en-US"/>
        </a:p>
      </dgm:t>
    </dgm:pt>
    <dgm:pt modelId="{1F03F137-3365-4BCB-883B-CBF6ED9B5075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</a:p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X-direction=116.3 &lt; 125 mm</a:t>
          </a:r>
        </a:p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Y-direction=105.22 &lt; 125 mm</a:t>
          </a:r>
        </a:p>
      </dgm:t>
    </dgm:pt>
    <dgm:pt modelId="{29056AD2-5D72-4A7C-B750-EBCB29D8D705}" type="parTrans" cxnId="{A0079448-652A-4A7E-9817-8866B85FD1EF}">
      <dgm:prSet/>
      <dgm:spPr/>
      <dgm:t>
        <a:bodyPr/>
        <a:lstStyle/>
        <a:p>
          <a:endParaRPr lang="en-US"/>
        </a:p>
      </dgm:t>
    </dgm:pt>
    <dgm:pt modelId="{85FD1C5E-25C3-49F4-8DCA-A8EDD6C97B85}" type="sibTrans" cxnId="{A0079448-652A-4A7E-9817-8866B85FD1EF}">
      <dgm:prSet/>
      <dgm:spPr/>
      <dgm:t>
        <a:bodyPr/>
        <a:lstStyle/>
        <a:p>
          <a:endParaRPr lang="en-US"/>
        </a:p>
      </dgm:t>
    </dgm:pt>
    <dgm:pt modelId="{274F168A-C23E-4E7D-BE1A-1A7CF577F76B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</a:t>
          </a:r>
        </a:p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22.5 mm &lt; 59.46 mm  </a:t>
          </a:r>
        </a:p>
      </dgm:t>
    </dgm:pt>
    <dgm:pt modelId="{2499D0F2-9147-490B-8072-353C984DC52B}" type="parTrans" cxnId="{476AF0B4-DA31-465B-9A44-6CEC9A597450}">
      <dgm:prSet/>
      <dgm:spPr/>
      <dgm:t>
        <a:bodyPr/>
        <a:lstStyle/>
        <a:p>
          <a:endParaRPr lang="en-US"/>
        </a:p>
      </dgm:t>
    </dgm:pt>
    <dgm:pt modelId="{29297C97-0312-4229-91F1-EB723937ECC7}" type="sibTrans" cxnId="{476AF0B4-DA31-465B-9A44-6CEC9A597450}">
      <dgm:prSet/>
      <dgm:spPr/>
      <dgm:t>
        <a:bodyPr/>
        <a:lstStyle/>
        <a:p>
          <a:endParaRPr lang="en-US"/>
        </a:p>
      </dgm:t>
    </dgm:pt>
    <dgm:pt modelId="{CF5FA233-A397-433C-A4E1-6FD7E60455C7}">
      <dgm:prSet phldrT="[Text]" custT="1"/>
      <dgm:spPr/>
      <dgm:t>
        <a:bodyPr/>
        <a:lstStyle/>
        <a:p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</a:t>
          </a:r>
        </a:p>
        <a:p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ar-SA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4717</a:t>
          </a:r>
          <a:r>
            <a:rPr lang="en-US" sz="2400" b="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&gt; </a:t>
          </a:r>
          <a:r>
            <a:rPr lang="ar-SA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1782</a:t>
          </a:r>
          <a:r>
            <a:rPr lang="en-US" sz="2400" b="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  <a:p>
          <a:r>
            <a:rPr lang="ar-SA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4239</a:t>
          </a:r>
          <a:r>
            <a:rPr lang="en-US" sz="2400" b="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</a:t>
          </a:r>
          <a:r>
            <a:rPr lang="ar-SA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1887</a:t>
          </a:r>
          <a:r>
            <a:rPr lang="en-US" sz="2400" b="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6869771D-8607-4EFA-9138-B95871C3540F}" type="sibTrans" cxnId="{D059D5D7-A1FC-4075-BD89-EFCA74AD22EA}">
      <dgm:prSet/>
      <dgm:spPr/>
      <dgm:t>
        <a:bodyPr/>
        <a:lstStyle/>
        <a:p>
          <a:endParaRPr lang="en-US"/>
        </a:p>
      </dgm:t>
    </dgm:pt>
    <dgm:pt modelId="{D74BC4D2-B141-489A-9CAE-A4750E1C489F}" type="parTrans" cxnId="{D059D5D7-A1FC-4075-BD89-EFCA74AD22EA}">
      <dgm:prSet/>
      <dgm:spPr/>
      <dgm:t>
        <a:bodyPr/>
        <a:lstStyle/>
        <a:p>
          <a:endParaRPr lang="en-US"/>
        </a:p>
      </dgm:t>
    </dgm:pt>
    <dgm:pt modelId="{B237B750-4826-4129-A163-573DB6DD73AD}" type="pres">
      <dgm:prSet presAssocID="{BDBF9A00-E56A-4F8E-AD8A-2445F070DE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51FC8-CA5A-4773-B346-468E4547E588}" type="pres">
      <dgm:prSet presAssocID="{0C9FFB5A-A410-4139-91CD-29CC8E13E032}" presName="node" presStyleLbl="node1" presStyleIdx="0" presStyleCnt="4" custScaleX="42800" custScaleY="38453" custLinFactNeighborX="-741" custLinFactNeighborY="97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3FC5-7562-4B5D-9530-7378726150BB}" type="pres">
      <dgm:prSet presAssocID="{C627D95C-8963-4017-909B-2B0DA615C9AA}" presName="sibTrans" presStyleCnt="0"/>
      <dgm:spPr/>
    </dgm:pt>
    <dgm:pt modelId="{1BCB0DD3-51BF-4936-8E89-6E7CDEAEB8ED}" type="pres">
      <dgm:prSet presAssocID="{1F03F137-3365-4BCB-883B-CBF6ED9B5075}" presName="node" presStyleLbl="node1" presStyleIdx="1" presStyleCnt="4" custScaleX="39470" custScaleY="40033" custLinFactNeighborX="-3251" custLinFactNeighborY="9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7C400-4EDF-4CD2-BEE7-437E3E2B80F8}" type="pres">
      <dgm:prSet presAssocID="{85FD1C5E-25C3-49F4-8DCA-A8EDD6C97B85}" presName="sibTrans" presStyleCnt="0"/>
      <dgm:spPr/>
    </dgm:pt>
    <dgm:pt modelId="{8B7FD9B5-38E2-4A16-870F-AD4CB9BE2ECD}" type="pres">
      <dgm:prSet presAssocID="{274F168A-C23E-4E7D-BE1A-1A7CF577F76B}" presName="node" presStyleLbl="node1" presStyleIdx="2" presStyleCnt="4" custScaleX="34124" custScaleY="40257" custLinFactNeighborX="21499" custLinFactNeighborY="5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41831-BD2C-4ED3-A68F-B243FFBCEC00}" type="pres">
      <dgm:prSet presAssocID="{29297C97-0312-4229-91F1-EB723937ECC7}" presName="sibTrans" presStyleCnt="0"/>
      <dgm:spPr/>
    </dgm:pt>
    <dgm:pt modelId="{8E1FDA5A-6A35-43C6-B289-E2338FDB4FEE}" type="pres">
      <dgm:prSet presAssocID="{CF5FA233-A397-433C-A4E1-6FD7E60455C7}" presName="node" presStyleLbl="node1" presStyleIdx="3" presStyleCnt="4" custScaleX="34708" custScaleY="40612" custLinFactNeighborX="11908" custLinFactNeighborY="4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2D4936-6927-4AE7-9E13-EED3BBE1E1ED}" type="presOf" srcId="{1F03F137-3365-4BCB-883B-CBF6ED9B5075}" destId="{1BCB0DD3-51BF-4936-8E89-6E7CDEAEB8ED}" srcOrd="0" destOrd="0" presId="urn:microsoft.com/office/officeart/2005/8/layout/default"/>
    <dgm:cxn modelId="{476AF0B4-DA31-465B-9A44-6CEC9A597450}" srcId="{BDBF9A00-E56A-4F8E-AD8A-2445F070DEF7}" destId="{274F168A-C23E-4E7D-BE1A-1A7CF577F76B}" srcOrd="2" destOrd="0" parTransId="{2499D0F2-9147-490B-8072-353C984DC52B}" sibTransId="{29297C97-0312-4229-91F1-EB723937ECC7}"/>
    <dgm:cxn modelId="{ED46507D-1181-419E-98D6-DFB64F2F22DA}" type="presOf" srcId="{CF5FA233-A397-433C-A4E1-6FD7E60455C7}" destId="{8E1FDA5A-6A35-43C6-B289-E2338FDB4FEE}" srcOrd="0" destOrd="0" presId="urn:microsoft.com/office/officeart/2005/8/layout/default"/>
    <dgm:cxn modelId="{D85CCB58-7A03-4635-B159-A8CC75F40DA1}" type="presOf" srcId="{0C9FFB5A-A410-4139-91CD-29CC8E13E032}" destId="{B6551FC8-CA5A-4773-B346-468E4547E588}" srcOrd="0" destOrd="0" presId="urn:microsoft.com/office/officeart/2005/8/layout/default"/>
    <dgm:cxn modelId="{BE00CDC0-C5CB-4350-8F5D-30DD77F6A877}" srcId="{BDBF9A00-E56A-4F8E-AD8A-2445F070DEF7}" destId="{0C9FFB5A-A410-4139-91CD-29CC8E13E032}" srcOrd="0" destOrd="0" parTransId="{DFAFDAF5-C516-4832-9624-382A0E420C36}" sibTransId="{C627D95C-8963-4017-909B-2B0DA615C9AA}"/>
    <dgm:cxn modelId="{A0079448-652A-4A7E-9817-8866B85FD1EF}" srcId="{BDBF9A00-E56A-4F8E-AD8A-2445F070DEF7}" destId="{1F03F137-3365-4BCB-883B-CBF6ED9B5075}" srcOrd="1" destOrd="0" parTransId="{29056AD2-5D72-4A7C-B750-EBCB29D8D705}" sibTransId="{85FD1C5E-25C3-49F4-8DCA-A8EDD6C97B85}"/>
    <dgm:cxn modelId="{7999613A-CF68-4466-B8D6-43491B6846C5}" type="presOf" srcId="{BDBF9A00-E56A-4F8E-AD8A-2445F070DEF7}" destId="{B237B750-4826-4129-A163-573DB6DD73AD}" srcOrd="0" destOrd="0" presId="urn:microsoft.com/office/officeart/2005/8/layout/default"/>
    <dgm:cxn modelId="{D059D5D7-A1FC-4075-BD89-EFCA74AD22EA}" srcId="{BDBF9A00-E56A-4F8E-AD8A-2445F070DEF7}" destId="{CF5FA233-A397-433C-A4E1-6FD7E60455C7}" srcOrd="3" destOrd="0" parTransId="{D74BC4D2-B141-489A-9CAE-A4750E1C489F}" sibTransId="{6869771D-8607-4EFA-9138-B95871C3540F}"/>
    <dgm:cxn modelId="{5BAA7E08-59ED-495C-8ED3-2EDF37525517}" type="presOf" srcId="{274F168A-C23E-4E7D-BE1A-1A7CF577F76B}" destId="{8B7FD9B5-38E2-4A16-870F-AD4CB9BE2ECD}" srcOrd="0" destOrd="0" presId="urn:microsoft.com/office/officeart/2005/8/layout/default"/>
    <dgm:cxn modelId="{E56AFB68-E766-47EE-AC4C-DA01DFAC6E21}" type="presParOf" srcId="{B237B750-4826-4129-A163-573DB6DD73AD}" destId="{B6551FC8-CA5A-4773-B346-468E4547E588}" srcOrd="0" destOrd="0" presId="urn:microsoft.com/office/officeart/2005/8/layout/default"/>
    <dgm:cxn modelId="{AF0A5682-77ED-44B8-BAAE-C4A0A51D2573}" type="presParOf" srcId="{B237B750-4826-4129-A163-573DB6DD73AD}" destId="{F9BB3FC5-7562-4B5D-9530-7378726150BB}" srcOrd="1" destOrd="0" presId="urn:microsoft.com/office/officeart/2005/8/layout/default"/>
    <dgm:cxn modelId="{7FF2A243-B028-453B-A400-60C50B2A6C5E}" type="presParOf" srcId="{B237B750-4826-4129-A163-573DB6DD73AD}" destId="{1BCB0DD3-51BF-4936-8E89-6E7CDEAEB8ED}" srcOrd="2" destOrd="0" presId="urn:microsoft.com/office/officeart/2005/8/layout/default"/>
    <dgm:cxn modelId="{C50616C2-009E-400B-966F-891277AB9C9D}" type="presParOf" srcId="{B237B750-4826-4129-A163-573DB6DD73AD}" destId="{FE47C400-4EDF-4CD2-BEE7-437E3E2B80F8}" srcOrd="3" destOrd="0" presId="urn:microsoft.com/office/officeart/2005/8/layout/default"/>
    <dgm:cxn modelId="{4B628DDA-43EB-4420-BC8B-71D4749F6291}" type="presParOf" srcId="{B237B750-4826-4129-A163-573DB6DD73AD}" destId="{8B7FD9B5-38E2-4A16-870F-AD4CB9BE2ECD}" srcOrd="4" destOrd="0" presId="urn:microsoft.com/office/officeart/2005/8/layout/default"/>
    <dgm:cxn modelId="{0B0AF70E-FB5D-41C5-B546-BEE899FE648C}" type="presParOf" srcId="{B237B750-4826-4129-A163-573DB6DD73AD}" destId="{50841831-BD2C-4ED3-A68F-B243FFBCEC00}" srcOrd="5" destOrd="0" presId="urn:microsoft.com/office/officeart/2005/8/layout/default"/>
    <dgm:cxn modelId="{8C560638-35A1-41ED-8F32-E4A666ADC276}" type="presParOf" srcId="{B237B750-4826-4129-A163-573DB6DD73AD}" destId="{8E1FDA5A-6A35-43C6-B289-E2338FDB4FE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51FC8-CA5A-4773-B346-468E4547E588}">
      <dsp:nvSpPr>
        <dsp:cNvPr id="0" name=""/>
        <dsp:cNvSpPr/>
      </dsp:nvSpPr>
      <dsp:spPr>
        <a:xfrm>
          <a:off x="327089" y="527544"/>
          <a:ext cx="3573423" cy="19262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1.3 sec &lt; 1.44 sec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327089" y="527544"/>
        <a:ext cx="3573423" cy="1926292"/>
      </dsp:txXfrm>
    </dsp:sp>
    <dsp:sp modelId="{1BCB0DD3-51BF-4936-8E89-6E7CDEAEB8ED}">
      <dsp:nvSpPr>
        <dsp:cNvPr id="0" name=""/>
        <dsp:cNvSpPr/>
      </dsp:nvSpPr>
      <dsp:spPr>
        <a:xfrm>
          <a:off x="4525862" y="470988"/>
          <a:ext cx="3295398" cy="2005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X-direction=116.3 &lt; 125 mm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Y-direction=105.22 &lt; 125 mm</a:t>
          </a:r>
        </a:p>
      </dsp:txBody>
      <dsp:txXfrm>
        <a:off x="4525862" y="470988"/>
        <a:ext cx="3295398" cy="2005442"/>
      </dsp:txXfrm>
    </dsp:sp>
    <dsp:sp modelId="{8B7FD9B5-38E2-4A16-870F-AD4CB9BE2ECD}">
      <dsp:nvSpPr>
        <dsp:cNvPr id="0" name=""/>
        <dsp:cNvSpPr/>
      </dsp:nvSpPr>
      <dsp:spPr>
        <a:xfrm>
          <a:off x="2744911" y="2860136"/>
          <a:ext cx="2849054" cy="2016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22.5 mm &lt; 59.46 mm  </a:t>
          </a:r>
        </a:p>
      </dsp:txBody>
      <dsp:txXfrm>
        <a:off x="2744911" y="2860136"/>
        <a:ext cx="2849054" cy="2016663"/>
      </dsp:txXfrm>
    </dsp:sp>
    <dsp:sp modelId="{8E1FDA5A-6A35-43C6-B289-E2338FDB4FEE}">
      <dsp:nvSpPr>
        <dsp:cNvPr id="0" name=""/>
        <dsp:cNvSpPr/>
      </dsp:nvSpPr>
      <dsp:spPr>
        <a:xfrm>
          <a:off x="5583833" y="2842352"/>
          <a:ext cx="2897813" cy="20344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4717</a:t>
          </a:r>
          <a:r>
            <a:rPr lang="en-US" sz="2400" b="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&gt; </a:t>
          </a:r>
          <a:r>
            <a:rPr lang="ar-SA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1782</a:t>
          </a:r>
          <a:r>
            <a:rPr lang="en-US" sz="2400" b="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4239</a:t>
          </a:r>
          <a:r>
            <a:rPr lang="en-US" sz="2400" b="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</a:t>
          </a:r>
          <a:r>
            <a:rPr lang="ar-SA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1887</a:t>
          </a:r>
          <a:r>
            <a:rPr lang="en-US" sz="2400" b="0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kN</a:t>
          </a: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5583833" y="2842352"/>
        <a:ext cx="2897813" cy="2034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A664-DC36-4C47-95D9-1C14CD27880E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4FECB-9487-4F20-8EB8-4DCB86DAE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8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623E2-D9BF-4EB9-B082-D7D83F93CA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4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D85D479-8AF7-4A04-AF08-73A1E01E1B93}" type="datetime1">
              <a:rPr lang="en-US" smtClean="0"/>
              <a:t>12/20/2017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92481-107C-4149-8C22-839094447BFD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7F31B82-B8F8-4C0A-969E-1BCCD889BD27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FE85AF6-E24E-4FB8-AF8B-C382C6D2B06B}" type="datetime1">
              <a:rPr lang="en-US" smtClean="0"/>
              <a:t>12/20/2017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EBDDC3"/>
                </a:solidFill>
              </a:rPr>
              <a:pPr/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86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F15F2-0199-40EA-A007-68C4322F1D8D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52774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A562B-FC5F-431D-9146-F96B5C3779FD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275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C59C5CA-ABFF-477E-9408-858843A9D8EF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50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0EEEF7B-679C-45B5-B621-E4A994B1DF18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9063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51B2C-101B-4FBE-9537-5E5643CE70E0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2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4F4C-A2D5-4BA1-840D-F7749C84631C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93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B79D-F9B1-4099-A753-00CEF284B2A1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4920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9978-E871-4EB8-AB20-197612FBA8C4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136A478-F433-4539-9CB7-9BE4CBAA7A34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9165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7FFE-23EF-4DDB-B453-BD31BE62B703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57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B57F588-1C17-4030-B564-C22A32984A52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59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789E273-5C29-4E95-B521-155D60768CB3}" type="datetime1">
              <a:rPr lang="en-US" smtClean="0"/>
              <a:t>12/20/2017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EBDDC3"/>
                </a:solidFill>
              </a:rPr>
              <a:pPr/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74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D6FA1-5F0B-4959-BB48-3CF43E525317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3338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0728-74AA-4C49-87C8-0897025F9FE8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19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F9A9B0-4D4E-4A1B-A447-20A3011ACE6F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286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C3F9145-873B-4E41-9942-C40C10CF9752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444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F68E-7C00-4D00-BFEB-3AE6E6F65263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948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1222-4C33-4313-BEF5-621C3A0F7A86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5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9D75-39C0-4706-B809-73BFAD42A560}" type="datetime1">
              <a:rPr lang="en-US" smtClean="0"/>
              <a:t>12/20/2017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55C7-C3C5-48B3-B1BF-B774946504EE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81012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E4BCE92-9334-4EC7-8064-83C5AE41C6BE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007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AA11-24B0-4E13-9986-16ABC8011B3A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17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C0246E-4313-4D4D-AFAD-6A5361D7D433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4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14780C5-DA55-426A-BA92-77DA53C2AA1B}" type="datetime1">
              <a:rPr lang="en-US" smtClean="0"/>
              <a:t>12/20/2017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BDDC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EBDDC3"/>
                </a:solidFill>
              </a:rPr>
              <a:pPr/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1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CFBC-BB03-4F73-B924-FCFC07648709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58296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420B-2E84-4557-8656-295E088ABC0B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15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93E8F4-C87E-434F-BE40-E6430C17BB28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3186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D5BF89-8804-41E5-ADA0-52CC19BDB3AE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3754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57CC-2CCB-4A2F-A2F3-DC25040E683A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7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F1577DC-A550-44C9-B770-387BD9ADD603}" type="datetime1">
              <a:rPr lang="en-US" smtClean="0"/>
              <a:t>12/20/2017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19A0-0D2C-42AD-A19B-4C9CD624F159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>
                <a:solidFill>
                  <a:srgbClr val="775F55"/>
                </a:solidFill>
              </a:rPr>
              <a:pPr/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39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13E20-7AF2-4833-AE94-90FDC0C12E32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38454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324EF2C-66D4-4C33-920A-58D981ABBE96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13948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07A4A-65EF-4D4F-AEE0-920EC25C2DF4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29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AFD1E4B-12A8-466B-9D32-D252808EAA2F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47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3D3425F-CDEB-4025-97C4-8A7E4FBE374E}" type="datetime1">
              <a:rPr lang="en-US" smtClean="0"/>
              <a:t>12/20/2017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A849-2C69-48E5-BEE5-EBE3C1ACE964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854E4-A6FD-4EF4-B9FE-92193AEA93DC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81F8-459E-463D-B57C-3723733F6922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2A2AD70-F628-45DD-9B34-02B6BE7A9041}" type="datetime1">
              <a:rPr lang="en-US" smtClean="0"/>
              <a:t>12/20/2017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3EB39F-C33A-4410-8727-553BBD851A85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C22983-0728-4A99-BF22-C79DF938DB47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3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D21F1F-9D37-44F2-A0D5-5A9DC8740BBB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2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91DE86-7F5D-48C2-8366-9827F1BD487A}" type="datetime1">
              <a:rPr lang="en-US" smtClean="0">
                <a:solidFill>
                  <a:srgbClr val="775F55"/>
                </a:solidFill>
              </a:rPr>
              <a:t>12/20/2017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5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5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5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5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5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5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3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9.jp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Graduation Project (2)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  purpose  building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248400" cy="2590800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Prepared by : </a:t>
            </a:r>
          </a:p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Ahmad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Fuqha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Mohammad Abu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Alwafa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Yazan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Tahaineh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Sewar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Ahmad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            Supervisor: Dr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.</a:t>
            </a:r>
            <a:r>
              <a:rPr lang="ar-SA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Al</a:t>
            </a:r>
            <a:r>
              <a:rPr lang="en-GB" sz="2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 M. </a:t>
            </a:r>
            <a:r>
              <a:rPr lang="en-US" sz="2000" b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Shaheen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1" y="161925"/>
            <a:ext cx="2438400" cy="2438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Tenths floor is a restaurant: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929B67-8C7E-446F-B7F7-9140AFCE1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397" y="1828799"/>
            <a:ext cx="5530203" cy="503838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6192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Reflecting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cieling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1752600"/>
            <a:ext cx="73152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676400"/>
            <a:ext cx="79248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4144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188686" y="1676400"/>
            <a:ext cx="8726714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3286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88392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484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84582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6795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86106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9320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Quantities and Survey 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77724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685800" y="5410200"/>
            <a:ext cx="5562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Total cost of the building = 32083690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b="1" dirty="0">
                <a:solidFill>
                  <a:prstClr val="black"/>
                </a:solidFill>
              </a:rPr>
              <a:t>NIS</a:t>
            </a:r>
            <a:endParaRPr lang="en-US" sz="1600" dirty="0">
              <a:solidFill>
                <a:prstClr val="black"/>
              </a:solidFill>
            </a:endParaRPr>
          </a:p>
          <a:p>
            <a:r>
              <a:rPr lang="en-US" sz="1600" b="1" dirty="0">
                <a:solidFill>
                  <a:prstClr val="black"/>
                </a:solidFill>
              </a:rPr>
              <a:t>Total cost per meter squared of the building (NIS) = 1671 NIS.</a:t>
            </a:r>
            <a:endParaRPr lang="en-US" sz="1600" dirty="0">
              <a:solidFill>
                <a:prstClr val="black"/>
              </a:solidFill>
            </a:endParaRPr>
          </a:p>
          <a:p>
            <a:r>
              <a:rPr lang="en-US" sz="1600" b="1" dirty="0">
                <a:solidFill>
                  <a:prstClr val="black"/>
                </a:solidFill>
              </a:rPr>
              <a:t>Total cost per meter squared of the building ($) = 500 $.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450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ank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1447800"/>
            <a:ext cx="7999488" cy="3203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657600"/>
            <a:ext cx="8286493" cy="27479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76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42470" y="2438400"/>
            <a:ext cx="2809470" cy="3505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ELEVATION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2955"/>
            <a:ext cx="4800600" cy="5222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1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667000"/>
            <a:ext cx="2586038" cy="32004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ELEVATION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53" y="1600200"/>
            <a:ext cx="5324475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2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42470" y="2667000"/>
            <a:ext cx="2733270" cy="3048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76400"/>
            <a:ext cx="4343400" cy="471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15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55418" y="2743201"/>
            <a:ext cx="2265218" cy="2819399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ELEVATION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25307"/>
            <a:ext cx="4495800" cy="505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91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2895600"/>
            <a:ext cx="2209800" cy="3943284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 A-A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1543A3-4002-448C-81F0-9687F38B2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682554"/>
            <a:ext cx="5071334" cy="51563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85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2743200"/>
            <a:ext cx="2286000" cy="3124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 B-B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73E186-104D-4A87-AF1F-B047CB7DB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567375"/>
            <a:ext cx="5348288" cy="52906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76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812"/>
            <a:ext cx="9144000" cy="5162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ENTEANCE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5523"/>
            <a:ext cx="9144000" cy="5128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25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498"/>
            <a:ext cx="9144000" cy="514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6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Structural design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Mechanical design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Quantity Survey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94039"/>
            <a:ext cx="9142956" cy="516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19400" y="2286000"/>
            <a:ext cx="5946648" cy="35052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Material used.</a:t>
            </a:r>
          </a:p>
          <a:p>
            <a:r>
              <a:rPr lang="en-US" dirty="0"/>
              <a:t>Thermal design.</a:t>
            </a:r>
          </a:p>
          <a:p>
            <a:r>
              <a:rPr lang="en-US" dirty="0"/>
              <a:t>Artificial lighting.</a:t>
            </a:r>
          </a:p>
          <a:p>
            <a:r>
              <a:rPr lang="en-US" dirty="0"/>
              <a:t>Acoustical design.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31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66700" y="1676400"/>
                <a:ext cx="8153400" cy="44958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Materials. </a:t>
                </a:r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External wall layers.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(7) cm jamaine lime stone.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(10) cm cast concrete.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(5) </a:t>
                </a:r>
                <a:r>
                  <a:rPr lang="en-US" sz="2400" dirty="0" err="1"/>
                  <a:t>xps</a:t>
                </a:r>
                <a:r>
                  <a:rPr lang="en-US" sz="2400" dirty="0"/>
                  <a:t> extruded </a:t>
                </a:r>
                <a:r>
                  <a:rPr lang="en-US" sz="2400" dirty="0" err="1"/>
                  <a:t>polystrene</a:t>
                </a:r>
                <a:r>
                  <a:rPr lang="en-US" sz="2400" dirty="0"/>
                  <a:t>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(10) cm concrete block.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(1.5) cm cement plaster.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itchFamily="2" charset="2"/>
                  <a:buChar char="q"/>
                </a:pPr>
                <a:r>
                  <a:rPr lang="en-US" sz="2400" b="1" dirty="0"/>
                  <a:t>U-value= 0.452 </a:t>
                </a:r>
                <a:r>
                  <a:rPr lang="en-US" sz="24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𝑘</m:t>
                    </m:r>
                  </m:oMath>
                </a14:m>
                <a:endParaRPr lang="en-US" sz="2400" dirty="0"/>
              </a:p>
              <a:p>
                <a:endParaRPr lang="en-US" sz="2400" b="1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66700" y="1676400"/>
                <a:ext cx="8153400" cy="4495800"/>
              </a:xfrm>
              <a:blipFill rotWithShape="1">
                <a:blip r:embed="rId2"/>
                <a:stretch>
                  <a:fillRect l="-374" t="-230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4267200" y="1905000"/>
            <a:ext cx="44196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4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4800" y="1594139"/>
                <a:ext cx="8153400" cy="4495800"/>
              </a:xfrm>
            </p:spPr>
            <p:txBody>
              <a:bodyPr>
                <a:normAutofit/>
              </a:bodyPr>
              <a:lstStyle/>
              <a:p>
                <a:r>
                  <a:rPr lang="en-US" sz="3000" dirty="0">
                    <a:solidFill>
                      <a:srgbClr val="FF0000"/>
                    </a:solidFill>
                  </a:rPr>
                  <a:t>Internal floors layers :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(1.5) cm ceramic/porcelain tiles.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(2) cm mortar.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(5) cm loose filling.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(40) cm concrete.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itchFamily="2" charset="2"/>
                  <a:buChar char="q"/>
                </a:pPr>
                <a:r>
                  <a:rPr lang="en-US" sz="2600" b="1" dirty="0"/>
                  <a:t>U-value= 0.686  </a:t>
                </a:r>
                <a:r>
                  <a:rPr lang="en-US" sz="22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200" b="0" i="1">
                        <a:latin typeface="Cambria Math"/>
                      </a:rPr>
                      <m:t>.</m:t>
                    </m:r>
                    <m:r>
                      <a:rPr lang="en-US" sz="2200" b="0" i="1">
                        <a:latin typeface="Cambria Math"/>
                      </a:rPr>
                      <m:t>𝑘</m:t>
                    </m: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Char char="v"/>
                </a:pPr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4800" y="1594139"/>
                <a:ext cx="8153400" cy="4495800"/>
              </a:xfrm>
              <a:blipFill rotWithShape="1">
                <a:blip r:embed="rId2"/>
                <a:stretch>
                  <a:fillRect l="-448" t="-162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581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85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53400" cy="4495800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Glass Prosperities. </a:t>
            </a:r>
          </a:p>
          <a:p>
            <a:r>
              <a:rPr lang="en-US" sz="2400" dirty="0"/>
              <a:t>Double </a:t>
            </a:r>
            <a:r>
              <a:rPr lang="en-US" sz="2400" dirty="0" err="1"/>
              <a:t>LoE</a:t>
            </a:r>
            <a:r>
              <a:rPr lang="en-US" sz="2400" dirty="0"/>
              <a:t> (e2=0.1) clear glass with 6mm/13 mm Air gas.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3048000"/>
            <a:ext cx="61722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153400" cy="57912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Heating and cooling loads</a:t>
            </a:r>
            <a:r>
              <a:rPr lang="en-US" sz="2800" b="1" dirty="0">
                <a:solidFill>
                  <a:srgbClr val="FF0000"/>
                </a:solidFill>
              </a:rPr>
              <a:t>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Site energy .</a:t>
            </a: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907873"/>
              </p:ext>
            </p:extLst>
          </p:nvPr>
        </p:nvGraphicFramePr>
        <p:xfrm>
          <a:off x="1600200" y="4953000"/>
          <a:ext cx="4876800" cy="65867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92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4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678">
                <a:tc>
                  <a:txBody>
                    <a:bodyPr/>
                    <a:lstStyle/>
                    <a:p>
                      <a:r>
                        <a:rPr lang="en-US" b="0" dirty="0"/>
                        <a:t>Total site</a:t>
                      </a:r>
                      <a:r>
                        <a:rPr lang="en-US" b="0" baseline="0" dirty="0"/>
                        <a:t> energy.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118.42  </a:t>
                      </a:r>
                      <a:r>
                        <a:rPr kumimoji="0"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KWh/m</a:t>
                      </a:r>
                      <a:r>
                        <a:rPr kumimoji="0" lang="en-US" sz="1800" b="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092828"/>
              </p:ext>
            </p:extLst>
          </p:nvPr>
        </p:nvGraphicFramePr>
        <p:xfrm>
          <a:off x="1524000" y="2286000"/>
          <a:ext cx="4724400" cy="1828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/>
                        <a:t>Heating load:</a:t>
                      </a:r>
                      <a:r>
                        <a:rPr lang="en-US" sz="2000" b="0" baseline="0" dirty="0"/>
                        <a:t>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465618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2000" dirty="0"/>
                        <a:t>Cooling load: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890306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KW 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86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Simulation.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heating and cooling load analysis</a:t>
            </a:r>
            <a:r>
              <a:rPr lang="en-US" sz="2800" dirty="0"/>
              <a:t>.</a:t>
            </a: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477982" y="2743200"/>
            <a:ext cx="807720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477982" y="4619170"/>
            <a:ext cx="8077200" cy="1781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85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Natural daylight analysis.</a:t>
            </a:r>
          </a:p>
          <a:p>
            <a:pPr marL="0" indent="0">
              <a:buNone/>
            </a:pPr>
            <a:r>
              <a:rPr lang="en-US" sz="2400" dirty="0"/>
              <a:t>Average daylight factor for 5</a:t>
            </a:r>
            <a:r>
              <a:rPr lang="en-US" sz="2400" baseline="30000" dirty="0"/>
              <a:t>th</a:t>
            </a:r>
            <a:r>
              <a:rPr lang="en-US" sz="2400" dirty="0"/>
              <a:t>   floor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2514600"/>
            <a:ext cx="40386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4800600" y="2514600"/>
            <a:ext cx="39624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3888960" y="3244334"/>
            <a:ext cx="1366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465618 KW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340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04664"/>
            <a:ext cx="6495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Acoustic Design</a:t>
            </a:r>
            <a:endParaRPr lang="ar-SA" sz="4000" dirty="0"/>
          </a:p>
        </p:txBody>
      </p:sp>
      <p:sp>
        <p:nvSpPr>
          <p:cNvPr id="6" name="Rectangle 5"/>
          <p:cNvSpPr/>
          <p:nvPr/>
        </p:nvSpPr>
        <p:spPr>
          <a:xfrm>
            <a:off x="755576" y="1792859"/>
            <a:ext cx="80104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Reverberation Time(RT60):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76056" y="3505200"/>
            <a:ext cx="32004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38200" y="2286000"/>
            <a:ext cx="8305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program were used to test and analyze one of the bedrooms of the motel and the dinning room of the restaurant.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505200"/>
            <a:ext cx="4743308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8229600" cy="1315386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7400" dirty="0">
              <a:latin typeface="Tw Cen MT (Body)"/>
            </a:endParaRPr>
          </a:p>
          <a:p>
            <a:pPr algn="l"/>
            <a:endParaRPr lang="ar-SA" sz="74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/>
            <a:endParaRPr lang="ar-SA" sz="2900" b="1" dirty="0">
              <a:latin typeface="Tw Cen MT (Body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9179"/>
            <a:ext cx="70797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/>
              <a:t>Reverberation time  </a:t>
            </a:r>
            <a:endParaRPr lang="ar-SA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438400"/>
            <a:ext cx="754380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RT60 for bed room from the  graph should be &lt; ( 0.6) sec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293389"/>
              </p:ext>
            </p:extLst>
          </p:nvPr>
        </p:nvGraphicFramePr>
        <p:xfrm>
          <a:off x="1447800" y="3657600"/>
          <a:ext cx="6096000" cy="2695438"/>
        </p:xfrm>
        <a:graphic>
          <a:graphicData uri="http://schemas.openxmlformats.org/drawingml/2006/table">
            <a:tbl>
              <a:tblPr rtl="1"/>
              <a:tblGrid>
                <a:gridCol w="1495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5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9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8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176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RT60 - Empty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RT60 – Half empty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RT60-  Full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Freq. (Hz)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0.6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0.56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0.52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63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0.57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0.54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0.51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125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0.53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0.45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0.38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250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0.58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0.49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0.42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0.49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0.43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0.38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1K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49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0.39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0.35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0.31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2K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09600" y="1752600"/>
            <a:ext cx="495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Dinning room - Restaurant: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56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665"/>
            <a:ext cx="9144000" cy="51620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6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1" y="260648"/>
            <a:ext cx="6699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Reverberation time  </a:t>
            </a:r>
            <a:endParaRPr lang="ar-SA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762000" y="1752600"/>
            <a:ext cx="4730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Dinning room - Restaurant: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2514600"/>
            <a:ext cx="7113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for Restaurant should be between ( 0.6 -  1.0)  sec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83525"/>
              </p:ext>
            </p:extLst>
          </p:nvPr>
        </p:nvGraphicFramePr>
        <p:xfrm>
          <a:off x="1524000" y="3276598"/>
          <a:ext cx="6096000" cy="2976944"/>
        </p:xfrm>
        <a:graphic>
          <a:graphicData uri="http://schemas.openxmlformats.org/drawingml/2006/table">
            <a:tbl>
              <a:tblPr rtl="1"/>
              <a:tblGrid>
                <a:gridCol w="1495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5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9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8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RT60 - Empty</a:t>
                      </a:r>
                      <a:r>
                        <a:rPr lang="en-US" sz="11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RT60 – Half empty</a:t>
                      </a:r>
                      <a:r>
                        <a:rPr lang="en-US" sz="11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RT60-  Full</a:t>
                      </a:r>
                      <a:r>
                        <a:rPr lang="en-US" sz="11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Freq. (Hz)</a:t>
                      </a:r>
                      <a:r>
                        <a:rPr lang="en-US" sz="11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63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125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250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1K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95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2K</a:t>
                      </a:r>
                      <a:r>
                        <a:rPr lang="en-US" sz="12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920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Acoustic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1" y="2819400"/>
            <a:ext cx="54102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52400" y="1524000"/>
            <a:ext cx="3959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Partition of Bedroom: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1336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STC for partition must =50 </a:t>
            </a:r>
            <a:r>
              <a:rPr lang="en-US" dirty="0" err="1"/>
              <a:t>dB.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070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Acoustic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819400"/>
            <a:ext cx="52578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8610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Partition of Dinning room: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1336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STC for partition must =45 </a:t>
            </a:r>
            <a:r>
              <a:rPr lang="en-US" dirty="0" err="1"/>
              <a:t>dB.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51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use 6 speakers of </a:t>
            </a:r>
            <a:r>
              <a:rPr lang="en-US" b="1" dirty="0"/>
              <a:t>VXC4 Ceiling speaker.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2362200"/>
            <a:ext cx="413385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743200"/>
            <a:ext cx="1981200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latin typeface="Tw Cen MT (Body)"/>
              </a:rPr>
              <a:t>(195 mm H x 225 mm diameter)</a:t>
            </a:r>
            <a:r>
              <a:rPr lang="ar-SA" dirty="0">
                <a:latin typeface="Tw Cen MT (Body)"/>
              </a:rPr>
              <a:t> :</a:t>
            </a:r>
            <a:r>
              <a:rPr lang="en-US" dirty="0">
                <a:latin typeface="Tw Cen MT (Body)"/>
              </a:rPr>
              <a:t> coverage angle130° conical.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286000" y="381000"/>
            <a:ext cx="4114800" cy="8572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58291" y="5486400"/>
            <a:ext cx="4572000" cy="11250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multi-purpose building has 12 floors which made completely of reinforced concrete. 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3214C9-C6FB-4C5D-B4EB-033F12F42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1" y="1752601"/>
            <a:ext cx="3505624" cy="3733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UBC -97 for earthquake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ASCE 7 2010 for load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combinations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the design of the structure and its elements ETABS ,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hand calculations were used .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strength,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i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Bearing capacity for soil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250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Loads: 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D396AB-6BFC-4CE5-95B6-40A060064C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71600" y="2148840"/>
          <a:ext cx="6096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4258161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893047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31003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Load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Spaces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317059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</a:t>
                      </a:r>
                      <a:r>
                        <a:rPr lang="en-US" sz="2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7602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0774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6202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Motels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69853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Resturant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3712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161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 (</a:t>
                      </a:r>
                      <a:r>
                        <a:rPr lang="en-US" sz="2400" b="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663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257800" cy="49530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 : 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soil profile is type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Ca=0.28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Cv=0.40.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24000"/>
            <a:ext cx="2971800" cy="5257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Dimensions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457200" y="2362200"/>
          <a:ext cx="8308848" cy="2895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4424">
                  <a:extLst>
                    <a:ext uri="{9D8B030D-6E8A-4147-A177-3AD203B41FA5}">
                      <a16:colId xmlns:a16="http://schemas.microsoft.com/office/drawing/2014/main" val="1626482132"/>
                    </a:ext>
                  </a:extLst>
                </a:gridCol>
                <a:gridCol w="4154424">
                  <a:extLst>
                    <a:ext uri="{9D8B030D-6E8A-4147-A177-3AD203B41FA5}">
                      <a16:colId xmlns:a16="http://schemas.microsoft.com/office/drawing/2014/main" val="3882458465"/>
                    </a:ext>
                  </a:extLst>
                </a:gridCol>
              </a:tblGrid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33653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 Slab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345817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 Slab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387624"/>
                  </a:ext>
                </a:extLst>
              </a:tr>
              <a:tr h="82383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70X</a:t>
                      </a:r>
                      <a:r>
                        <a:rPr lang="ar-SA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40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cm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(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 diameter)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72594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70X120) cm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(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cm, 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( 40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13699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proposed land was chosen to be in Al-</a:t>
            </a:r>
            <a:r>
              <a:rPr lang="en-US" sz="2000" dirty="0" err="1"/>
              <a:t>Basateen</a:t>
            </a:r>
            <a:r>
              <a:rPr lang="en-US" sz="2000" dirty="0"/>
              <a:t> area, which west Nablus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ED6726-32F8-4FDF-9F2A-83C1D7234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371725"/>
            <a:ext cx="5657850" cy="41052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524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85" y="381000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blocks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BD3631-3FAE-418E-962F-16D6222DA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752600"/>
            <a:ext cx="5940476" cy="4724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09E914-16F3-4286-AD53-DAB5AEF58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7400"/>
            <a:ext cx="2590800" cy="42004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09048" y="3244334"/>
            <a:ext cx="21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Deformed Shape &gt;&gt;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78CCD-06FF-460F-9911-86CC8AEA7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152" y="2057400"/>
            <a:ext cx="2743200" cy="43070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33272" y="2743200"/>
          <a:ext cx="7312152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28">
                  <a:extLst>
                    <a:ext uri="{9D8B030D-6E8A-4147-A177-3AD203B41FA5}">
                      <a16:colId xmlns:a16="http://schemas.microsoft.com/office/drawing/2014/main" val="1326838536"/>
                    </a:ext>
                  </a:extLst>
                </a:gridCol>
                <a:gridCol w="2174748">
                  <a:extLst>
                    <a:ext uri="{9D8B030D-6E8A-4147-A177-3AD203B41FA5}">
                      <a16:colId xmlns:a16="http://schemas.microsoft.com/office/drawing/2014/main" val="842960175"/>
                    </a:ext>
                  </a:extLst>
                </a:gridCol>
                <a:gridCol w="1828038">
                  <a:extLst>
                    <a:ext uri="{9D8B030D-6E8A-4147-A177-3AD203B41FA5}">
                      <a16:colId xmlns:a16="http://schemas.microsoft.com/office/drawing/2014/main" val="3025704507"/>
                    </a:ext>
                  </a:extLst>
                </a:gridCol>
                <a:gridCol w="1828038">
                  <a:extLst>
                    <a:ext uri="{9D8B030D-6E8A-4147-A177-3AD203B41FA5}">
                      <a16:colId xmlns:a16="http://schemas.microsoft.com/office/drawing/2014/main" val="232812404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 (KN)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2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 (</a:t>
                      </a:r>
                      <a:r>
                        <a:rPr lang="en-US" sz="2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63561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22764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25288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108597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0269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23363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24885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109648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2325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2.6% &lt; 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1.6% &lt; 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 &lt; 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26009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286000"/>
            <a:ext cx="1617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Column Check:</a:t>
            </a:r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7200" y="3048001"/>
          <a:ext cx="3886200" cy="3402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4061241611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946741287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354636630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254571682"/>
                    </a:ext>
                  </a:extLst>
                </a:gridCol>
              </a:tblGrid>
              <a:tr h="1100677"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%Error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488513"/>
                  </a:ext>
                </a:extLst>
              </a:tr>
              <a:tr h="767138">
                <a:tc>
                  <a:txBody>
                    <a:bodyPr/>
                    <a:lstStyle/>
                    <a:p>
                      <a:r>
                        <a:rPr lang="en-US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9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2497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2648 kN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5.7%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156741"/>
                  </a:ext>
                </a:extLst>
              </a:tr>
              <a:tr h="76713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2865 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2724 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469305"/>
                  </a:ext>
                </a:extLst>
              </a:tr>
              <a:tr h="76713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52182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927" y="2964159"/>
            <a:ext cx="3961569" cy="34673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8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209800"/>
            <a:ext cx="128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Slab Check: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81000" y="2993465"/>
          <a:ext cx="3886200" cy="2813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4061241611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946741287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354636630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254571682"/>
                    </a:ext>
                  </a:extLst>
                </a:gridCol>
              </a:tblGrid>
              <a:tr h="482452"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%Error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488513"/>
                  </a:ext>
                </a:extLst>
              </a:tr>
              <a:tr h="48245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 </a:t>
                      </a:r>
                      <a:r>
                        <a:rPr lang="en-US" sz="20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156741"/>
                  </a:ext>
                </a:extLst>
              </a:tr>
              <a:tr h="48245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469305"/>
                  </a:ext>
                </a:extLst>
              </a:tr>
              <a:tr h="832726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51.64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29.7%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521828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851753"/>
            <a:ext cx="3881455" cy="323026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1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209800"/>
            <a:ext cx="141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Beam Check: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12648" y="3364179"/>
          <a:ext cx="3806952" cy="2958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1738">
                  <a:extLst>
                    <a:ext uri="{9D8B030D-6E8A-4147-A177-3AD203B41FA5}">
                      <a16:colId xmlns:a16="http://schemas.microsoft.com/office/drawing/2014/main" val="4061241611"/>
                    </a:ext>
                  </a:extLst>
                </a:gridCol>
                <a:gridCol w="951738">
                  <a:extLst>
                    <a:ext uri="{9D8B030D-6E8A-4147-A177-3AD203B41FA5}">
                      <a16:colId xmlns:a16="http://schemas.microsoft.com/office/drawing/2014/main" val="946741287"/>
                    </a:ext>
                  </a:extLst>
                </a:gridCol>
                <a:gridCol w="951738">
                  <a:extLst>
                    <a:ext uri="{9D8B030D-6E8A-4147-A177-3AD203B41FA5}">
                      <a16:colId xmlns:a16="http://schemas.microsoft.com/office/drawing/2014/main" val="2354636630"/>
                    </a:ext>
                  </a:extLst>
                </a:gridCol>
                <a:gridCol w="951738">
                  <a:extLst>
                    <a:ext uri="{9D8B030D-6E8A-4147-A177-3AD203B41FA5}">
                      <a16:colId xmlns:a16="http://schemas.microsoft.com/office/drawing/2014/main" val="2254571682"/>
                    </a:ext>
                  </a:extLst>
                </a:gridCol>
              </a:tblGrid>
              <a:tr h="851441"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16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%Error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488513"/>
                  </a:ext>
                </a:extLst>
              </a:tr>
              <a:tr h="59342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 </a:t>
                      </a:r>
                      <a:r>
                        <a:rPr lang="en-US" sz="20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156741"/>
                  </a:ext>
                </a:extLst>
              </a:tr>
              <a:tr h="59342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2068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469305"/>
                  </a:ext>
                </a:extLst>
              </a:tr>
              <a:tr h="7049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1983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1440 </a:t>
                      </a:r>
                      <a:r>
                        <a:rPr lang="en-US" sz="2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27.36%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521828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271078"/>
            <a:ext cx="3527298" cy="305152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3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53925" y="1371600"/>
          <a:ext cx="8481647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5B44EA8-FD39-4B67-B939-F239F2A6C2A9}"/>
              </a:ext>
            </a:extLst>
          </p:cNvPr>
          <p:cNvGrpSpPr/>
          <p:nvPr/>
        </p:nvGrpSpPr>
        <p:grpSpPr>
          <a:xfrm>
            <a:off x="0" y="3429000"/>
            <a:ext cx="3004916" cy="2716238"/>
            <a:chOff x="1729927" y="1704859"/>
            <a:chExt cx="2784729" cy="219847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05274AF-BDD9-4226-81B2-94AFCE9D8A0B}"/>
                </a:ext>
              </a:extLst>
            </p:cNvPr>
            <p:cNvSpPr/>
            <p:nvPr/>
          </p:nvSpPr>
          <p:spPr>
            <a:xfrm>
              <a:off x="1729928" y="2346564"/>
              <a:ext cx="2594609" cy="1556766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4563EE-098A-4B89-93CD-2A1BE8A5109C}"/>
                </a:ext>
              </a:extLst>
            </p:cNvPr>
            <p:cNvSpPr txBox="1"/>
            <p:nvPr/>
          </p:nvSpPr>
          <p:spPr>
            <a:xfrm>
              <a:off x="1729927" y="1704859"/>
              <a:ext cx="2784729" cy="218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ar-SA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Modal participating mass ratio check</a:t>
              </a:r>
              <a:endParaRPr lang="ar-JO" sz="24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ar-JO" sz="24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0.91 </a:t>
              </a:r>
              <a:r>
                <a:rPr lang="en-US" sz="2400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 0.90 </a:t>
              </a:r>
              <a:endParaRPr lang="en-US" sz="2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Ribbed </a:t>
            </a:r>
            <a:r>
              <a:rPr lang="en-US" dirty="0" smtClean="0">
                <a:solidFill>
                  <a:schemeClr val="tx1"/>
                </a:solidFill>
              </a:rPr>
              <a:t>Slab </a:t>
            </a:r>
            <a:r>
              <a:rPr lang="en-US" dirty="0" smtClean="0">
                <a:solidFill>
                  <a:schemeClr val="tx1"/>
                </a:solidFill>
              </a:rPr>
              <a:t>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0"/>
            <a:ext cx="5133975" cy="20964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763238"/>
            <a:ext cx="3324225" cy="23812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5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Solid </a:t>
            </a:r>
            <a:r>
              <a:rPr lang="en-US" dirty="0" smtClean="0">
                <a:solidFill>
                  <a:schemeClr val="tx1"/>
                </a:solidFill>
              </a:rPr>
              <a:t>Slab </a:t>
            </a:r>
            <a:r>
              <a:rPr lang="en-US" dirty="0" smtClean="0">
                <a:solidFill>
                  <a:schemeClr val="tx1"/>
                </a:solidFill>
              </a:rPr>
              <a:t>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38400"/>
            <a:ext cx="7053943" cy="2819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2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Site plane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85DFF-6A12-4EEC-871E-99B9CFD3AE0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3AB18A-E4F2-4292-8E70-FE1158EF2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95" y="1624818"/>
            <a:ext cx="8665810" cy="491843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383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Beams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76400"/>
            <a:ext cx="3987287" cy="1447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9" y="1600200"/>
            <a:ext cx="3983703" cy="4953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Beams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8652506" cy="200501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Beams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649915"/>
            <a:ext cx="2819400" cy="2634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4" y="1696438"/>
            <a:ext cx="2857971" cy="27231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1773900"/>
            <a:ext cx="2795587" cy="2609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4419599"/>
            <a:ext cx="1323975" cy="19716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Columns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594" y="1905000"/>
            <a:ext cx="3019928" cy="427672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52400" y="2971800"/>
            <a:ext cx="5196010" cy="1905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Stair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52600"/>
            <a:ext cx="7515225" cy="4381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977986"/>
            <a:ext cx="2828925" cy="12858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1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Mat Foundation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148" y="2819400"/>
            <a:ext cx="3962400" cy="38557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1649968"/>
            <a:ext cx="3252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Foundation thickness = 1.40 m.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Model c</a:t>
            </a:r>
            <a:r>
              <a:rPr lang="en-US" dirty="0" smtClean="0">
                <a:solidFill>
                  <a:schemeClr val="tx1"/>
                </a:solidFill>
              </a:rPr>
              <a:t>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31069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Deflection shape check:</a:t>
            </a:r>
            <a:endParaRPr lang="en-GB" sz="2000" b="1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038600" y="2286000"/>
            <a:ext cx="4419600" cy="41084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278" y="4005538"/>
            <a:ext cx="3653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Max. deflection = 8.50 mm </a:t>
            </a:r>
            <a:r>
              <a:rPr lang="ar-SA" dirty="0" smtClean="0"/>
              <a:t>&gt;</a:t>
            </a:r>
            <a:r>
              <a:rPr lang="en-GB" dirty="0" smtClean="0"/>
              <a:t>10 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Model c</a:t>
            </a:r>
            <a:r>
              <a:rPr lang="en-US" dirty="0" smtClean="0">
                <a:solidFill>
                  <a:schemeClr val="tx1"/>
                </a:solidFill>
              </a:rPr>
              <a:t>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25028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Soil failure check:</a:t>
            </a:r>
            <a:endParaRPr lang="en-GB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612648" y="3124200"/>
            <a:ext cx="599837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q </a:t>
            </a:r>
            <a:r>
              <a:rPr lang="en-GB" baseline="-25000" dirty="0"/>
              <a:t>all = </a:t>
            </a:r>
            <a:r>
              <a:rPr lang="ar-SA" dirty="0"/>
              <a:t>250 </a:t>
            </a:r>
            <a:r>
              <a:rPr lang="en-GB" dirty="0"/>
              <a:t> KN/m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Stress under footing </a:t>
            </a:r>
            <a:r>
              <a:rPr lang="en-GB" dirty="0" smtClean="0"/>
              <a:t>= </a:t>
            </a:r>
            <a:r>
              <a:rPr lang="en-GB" dirty="0"/>
              <a:t>∑ </a:t>
            </a:r>
            <a:r>
              <a:rPr lang="en-GB" dirty="0" err="1"/>
              <a:t>Fz</a:t>
            </a:r>
            <a:r>
              <a:rPr lang="en-GB" dirty="0"/>
              <a:t> / Area of building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  = </a:t>
            </a:r>
            <a:r>
              <a:rPr lang="en-GB" dirty="0"/>
              <a:t>358205.812/1680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   = </a:t>
            </a:r>
            <a:r>
              <a:rPr lang="en-GB" dirty="0"/>
              <a:t>213 KN/m</a:t>
            </a:r>
            <a:r>
              <a:rPr lang="en-GB" baseline="30000" dirty="0"/>
              <a:t>2</a:t>
            </a:r>
            <a:r>
              <a:rPr lang="en-GB" dirty="0"/>
              <a:t> ≤ 250 KN/m</a:t>
            </a:r>
            <a:r>
              <a:rPr lang="en-GB" baseline="30000" dirty="0"/>
              <a:t>2</a:t>
            </a:r>
            <a:r>
              <a:rPr lang="en-GB" dirty="0"/>
              <a:t>, which is OK.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0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Model c</a:t>
            </a:r>
            <a:r>
              <a:rPr lang="en-US" dirty="0" smtClean="0">
                <a:solidFill>
                  <a:schemeClr val="tx1"/>
                </a:solidFill>
              </a:rPr>
              <a:t>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1943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Shear check:</a:t>
            </a:r>
            <a:endParaRPr lang="en-GB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74081" y="3048000"/>
                <a:ext cx="8591967" cy="16424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err="1"/>
                  <a:t>ΦVc</a:t>
                </a:r>
                <a:r>
                  <a:rPr lang="en-GB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/>
                          <m:t>0</m:t>
                        </m:r>
                        <m:r>
                          <a:rPr lang="en-GB"/>
                          <m:t>.</m:t>
                        </m:r>
                        <m:r>
                          <a:rPr lang="en-GB"/>
                          <m:t>75</m:t>
                        </m:r>
                        <m:r>
                          <a:rPr lang="en-GB" i="1"/>
                          <m:t>∗</m:t>
                        </m:r>
                        <m:r>
                          <a:rPr lang="en-GB"/>
                          <m:t>1000</m:t>
                        </m:r>
                        <m:r>
                          <a:rPr lang="en-GB" i="1"/>
                          <m:t>∗</m:t>
                        </m:r>
                        <m:r>
                          <a:rPr lang="en-GB"/>
                          <m:t>1300</m:t>
                        </m:r>
                        <m:r>
                          <a:rPr lang="en-GB"/>
                          <m:t> </m:t>
                        </m:r>
                        <m:rad>
                          <m:radPr>
                            <m:degHide m:val="on"/>
                            <m:ctrlPr>
                              <a:rPr lang="en-GB" i="1"/>
                            </m:ctrlPr>
                          </m:radPr>
                          <m:deg/>
                          <m:e>
                            <m:r>
                              <a:rPr lang="en-GB"/>
                              <m:t>28</m:t>
                            </m:r>
                          </m:e>
                        </m:rad>
                      </m:num>
                      <m:den>
                        <m:r>
                          <a:rPr lang="en-GB"/>
                          <m:t>6000</m:t>
                        </m:r>
                      </m:den>
                    </m:f>
                  </m:oMath>
                </a14:m>
                <a:r>
                  <a:rPr lang="en-GB" dirty="0"/>
                  <a:t> = 860 KN/m.</a:t>
                </a:r>
              </a:p>
              <a:p>
                <a:r>
                  <a:rPr lang="en-GB" dirty="0"/>
                  <a:t> </a:t>
                </a:r>
              </a:p>
              <a:p>
                <a:r>
                  <a:rPr lang="en-GB" dirty="0"/>
                  <a:t>The ultimate shear in V13 direction is 790.36 KN/m </a:t>
                </a:r>
                <a:r>
                  <a:rPr lang="en-GB" dirty="0" smtClean="0"/>
                  <a:t>and </a:t>
                </a:r>
                <a:r>
                  <a:rPr lang="en-GB" dirty="0"/>
                  <a:t>586.59 KN/m in V23 direction, so</a:t>
                </a:r>
                <a:r>
                  <a:rPr lang="en-GB" dirty="0" smtClean="0"/>
                  <a:t>,</a:t>
                </a:r>
                <a:br>
                  <a:rPr lang="en-GB" dirty="0" smtClean="0"/>
                </a:br>
                <a:r>
                  <a:rPr lang="en-GB" dirty="0" smtClean="0"/>
                  <a:t> </a:t>
                </a:r>
                <a:r>
                  <a:rPr lang="en-GB" dirty="0"/>
                  <a:t>shear check is OK.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81" y="3048000"/>
                <a:ext cx="8591967" cy="1642437"/>
              </a:xfrm>
              <a:prstGeom prst="rect">
                <a:avLst/>
              </a:prstGeom>
              <a:blipFill>
                <a:blip r:embed="rId2"/>
                <a:stretch>
                  <a:fillRect l="-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Model c</a:t>
            </a:r>
            <a:r>
              <a:rPr lang="en-US" dirty="0" smtClean="0">
                <a:solidFill>
                  <a:schemeClr val="tx1"/>
                </a:solidFill>
              </a:rPr>
              <a:t>hecks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30045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Punching shear check:</a:t>
            </a:r>
            <a:endParaRPr lang="en-GB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81000" y="3124200"/>
                <a:ext cx="7795276" cy="21613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err="1"/>
                  <a:t>ØV</a:t>
                </a:r>
                <a:r>
                  <a:rPr lang="en-GB" baseline="-25000" dirty="0" err="1"/>
                  <a:t>c,p</a:t>
                </a:r>
                <a:r>
                  <a:rPr lang="en-GB" baseline="-25000" dirty="0"/>
                  <a:t>   </a:t>
                </a:r>
                <a:r>
                  <a:rPr lang="en-GB" dirty="0"/>
                  <a:t>= Ø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/>
                          <m:t>1</m:t>
                        </m:r>
                      </m:num>
                      <m:den>
                        <m:r>
                          <a:rPr lang="en-GB" i="1"/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/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GB" i="1"/>
                            </m:ctrlPr>
                          </m:sSubSupPr>
                          <m:e>
                            <m:r>
                              <a:rPr lang="en-GB" i="1"/>
                              <m:t>𝑓</m:t>
                            </m:r>
                          </m:e>
                          <m:sub>
                            <m:r>
                              <a:rPr lang="en-GB" i="1"/>
                              <m:t>𝑐</m:t>
                            </m:r>
                          </m:sub>
                          <m:sup>
                            <m:r>
                              <a:rPr lang="en-GB" i="1"/>
                              <m:t>′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GB" dirty="0"/>
                  <a:t> * </a:t>
                </a:r>
                <a:r>
                  <a:rPr lang="en-GB" dirty="0" err="1"/>
                  <a:t>b</a:t>
                </a:r>
                <a:r>
                  <a:rPr lang="en-GB" baseline="-25000" dirty="0" err="1"/>
                  <a:t>o</a:t>
                </a:r>
                <a:r>
                  <a:rPr lang="en-GB" dirty="0"/>
                  <a:t> * d</a:t>
                </a:r>
                <a:br>
                  <a:rPr lang="en-GB" dirty="0"/>
                </a:br>
                <a:r>
                  <a:rPr lang="en-GB" dirty="0"/>
                  <a:t>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/>
                          <m:t>0</m:t>
                        </m:r>
                        <m:r>
                          <a:rPr lang="en-GB"/>
                          <m:t>.</m:t>
                        </m:r>
                        <m:r>
                          <a:rPr lang="en-GB"/>
                          <m:t>75</m:t>
                        </m:r>
                      </m:num>
                      <m:den>
                        <m:r>
                          <a:rPr lang="en-GB" i="1"/>
                          <m:t>3000</m:t>
                        </m:r>
                      </m:den>
                    </m:f>
                  </m:oMath>
                </a14:m>
                <a:r>
                  <a:rPr lang="en-GB" dirty="0"/>
                  <a:t> 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/>
                        </m:ctrlPr>
                      </m:radPr>
                      <m:deg/>
                      <m:e>
                        <m:r>
                          <a:rPr lang="en-GB" i="1"/>
                          <m:t>28</m:t>
                        </m:r>
                      </m:e>
                    </m:rad>
                  </m:oMath>
                </a14:m>
                <a:r>
                  <a:rPr lang="en-GB" dirty="0"/>
                  <a:t> * 6280*1300 = 10800 KN.  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Compare </a:t>
                </a:r>
                <a:r>
                  <a:rPr lang="en-GB" dirty="0"/>
                  <a:t>this value with maximum axial load on a column as a conservative value. </a:t>
                </a:r>
              </a:p>
              <a:p>
                <a:r>
                  <a:rPr lang="en-GB" dirty="0"/>
                  <a:t>Pu = 7256 KN &lt; 10800 KN, so, punching shear check is OK.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124200"/>
                <a:ext cx="7795276" cy="2161361"/>
              </a:xfrm>
              <a:prstGeom prst="rect">
                <a:avLst/>
              </a:prstGeom>
              <a:blipFill>
                <a:blip r:embed="rId2"/>
                <a:stretch>
                  <a:fillRect l="-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All stories has a similar area </a:t>
            </a:r>
            <a:r>
              <a:rPr lang="en-US" dirty="0"/>
              <a:t>1682 m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Two basement floors</a:t>
            </a:r>
            <a:r>
              <a:rPr lang="en-US" dirty="0"/>
              <a:t> is parking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9E06EE-2CBE-4D38-8902-2CDFBF19D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425" y="2647235"/>
            <a:ext cx="5391150" cy="42166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2706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Mat foundation design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2578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/>
              <a:t>Design for moment: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550009" y="2515265"/>
                <a:ext cx="4362092" cy="2850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H = 1400 mm</a:t>
                </a:r>
              </a:p>
              <a:p>
                <a:r>
                  <a:rPr lang="en-GB" dirty="0"/>
                  <a:t>D = 1300 mm </a:t>
                </a:r>
              </a:p>
              <a:p>
                <a:r>
                  <a:rPr lang="en-GB" dirty="0" err="1"/>
                  <a:t>b</a:t>
                </a:r>
                <a:r>
                  <a:rPr lang="en-GB" baseline="-25000" dirty="0" err="1"/>
                  <a:t>w</a:t>
                </a:r>
                <a:r>
                  <a:rPr lang="en-GB" dirty="0"/>
                  <a:t>  = 1000 mm</a:t>
                </a:r>
              </a:p>
              <a:p>
                <a:r>
                  <a:rPr lang="en-GB" dirty="0" err="1"/>
                  <a:t>As,</a:t>
                </a:r>
                <a:r>
                  <a:rPr lang="en-GB" baseline="-25000" dirty="0" err="1"/>
                  <a:t>min</a:t>
                </a:r>
                <a:r>
                  <a:rPr lang="en-GB" dirty="0"/>
                  <a:t> = 0.0018*1000*1300 = 2340 mm</a:t>
                </a:r>
                <a:r>
                  <a:rPr lang="en-GB" baseline="30000" dirty="0"/>
                  <a:t>2</a:t>
                </a:r>
                <a:r>
                  <a:rPr lang="en-GB" dirty="0"/>
                  <a:t> </a:t>
                </a:r>
              </a:p>
              <a:p>
                <a:r>
                  <a:rPr lang="en-GB" dirty="0"/>
                  <a:t> </a:t>
                </a:r>
              </a:p>
              <a:p>
                <a:r>
                  <a:rPr lang="en-GB" dirty="0"/>
                  <a:t>M = 0.9*As*420 ( 460 -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 i="1"/>
                          <m:t>420</m:t>
                        </m:r>
                        <m:r>
                          <a:rPr lang="en-GB" i="1"/>
                          <m:t>𝐴𝑠</m:t>
                        </m:r>
                      </m:num>
                      <m:den>
                        <m:r>
                          <a:rPr lang="en-GB" i="1"/>
                          <m:t>1.7</m:t>
                        </m:r>
                        <m:r>
                          <a:rPr lang="en-GB" i="1"/>
                          <m:t>𝑓𝑐</m:t>
                        </m:r>
                        <m:r>
                          <a:rPr lang="en-GB" i="1">
                            <a:sym typeface="Symbol" panose="05050102010706020507" pitchFamily="18" charset="2"/>
                          </a:rPr>
                          <m:t></m:t>
                        </m:r>
                        <m:r>
                          <a:rPr lang="en-GB" i="1"/>
                          <m:t> ∗</m:t>
                        </m:r>
                        <m:r>
                          <a:rPr lang="en-GB" i="1"/>
                          <m:t>𝑏𝑤</m:t>
                        </m:r>
                      </m:den>
                    </m:f>
                  </m:oMath>
                </a14:m>
                <a:r>
                  <a:rPr lang="en-GB" dirty="0"/>
                  <a:t> ) *10</a:t>
                </a:r>
                <a:r>
                  <a:rPr lang="en-GB" baseline="30000" dirty="0"/>
                  <a:t>-6</a:t>
                </a:r>
                <a:r>
                  <a:rPr lang="en-GB" dirty="0"/>
                  <a:t> </a:t>
                </a:r>
                <a:r>
                  <a:rPr lang="ar-SA" dirty="0" smtClean="0"/>
                  <a:t/>
                </a:r>
                <a:br>
                  <a:rPr lang="ar-SA" dirty="0" smtClean="0"/>
                </a:br>
                <a:r>
                  <a:rPr lang="en-GB" dirty="0" smtClean="0"/>
                  <a:t>=   </a:t>
                </a:r>
                <a:r>
                  <a:rPr lang="en-GB" dirty="0"/>
                  <a:t>0.9*2340*420 ( 460 -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/>
                        </m:ctrlPr>
                      </m:fPr>
                      <m:num>
                        <m:r>
                          <a:rPr lang="en-GB" i="1"/>
                          <m:t>420∗2340</m:t>
                        </m:r>
                      </m:num>
                      <m:den>
                        <m:r>
                          <a:rPr lang="en-GB" i="1"/>
                          <m:t>1.7∗28∗1000</m:t>
                        </m:r>
                      </m:den>
                    </m:f>
                  </m:oMath>
                </a14:m>
                <a:r>
                  <a:rPr lang="en-GB" dirty="0"/>
                  <a:t> ) *10</a:t>
                </a:r>
                <a:r>
                  <a:rPr lang="en-GB" baseline="30000" dirty="0"/>
                  <a:t>-6</a:t>
                </a:r>
                <a:endParaRPr lang="en-GB" dirty="0"/>
              </a:p>
              <a:p>
                <a:r>
                  <a:rPr lang="en-GB" dirty="0"/>
                  <a:t> = 388 </a:t>
                </a:r>
                <a:r>
                  <a:rPr lang="en-GB" dirty="0" err="1"/>
                  <a:t>KN.m</a:t>
                </a:r>
                <a:r>
                  <a:rPr lang="en-GB" dirty="0"/>
                  <a:t> /m.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09" y="2515265"/>
                <a:ext cx="4362092" cy="2850909"/>
              </a:xfrm>
              <a:prstGeom prst="rect">
                <a:avLst/>
              </a:prstGeom>
              <a:blipFill>
                <a:blip r:embed="rId2"/>
                <a:stretch>
                  <a:fillRect l="-1117" t="-12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912101" y="2209801"/>
            <a:ext cx="4061495" cy="31563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Mat foundation reinforcement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2835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/>
              <a:t>Reinforcement details: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535" y="2050078"/>
            <a:ext cx="6143625" cy="46005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4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Mat foundation reinforcement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1938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/>
              <a:t>Part 1 details: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143" y="2480846"/>
            <a:ext cx="6736410" cy="369135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Mat foundation reinforcement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649968"/>
            <a:ext cx="1938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 smtClean="0"/>
              <a:t>Part 2 details: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785" y="2286000"/>
            <a:ext cx="6715125" cy="3581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7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53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Recommended illumination.</a:t>
            </a:r>
          </a:p>
          <a:p>
            <a:r>
              <a:rPr lang="en-US" dirty="0">
                <a:solidFill>
                  <a:srgbClr val="FF0000"/>
                </a:solidFill>
              </a:rPr>
              <a:t>Reflection factor.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028825"/>
            <a:ext cx="3962400" cy="4295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57" y="3657600"/>
            <a:ext cx="3483886" cy="13287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977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pPr>
              <a:buFont typeface="Wingdings" pitchFamily="2" charset="2"/>
              <a:buChar char="v"/>
            </a:pPr>
            <a:r>
              <a:rPr lang="en-GB" dirty="0"/>
              <a:t>Shops.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986507"/>
              </p:ext>
            </p:extLst>
          </p:nvPr>
        </p:nvGraphicFramePr>
        <p:xfrm>
          <a:off x="8991600" y="3404755"/>
          <a:ext cx="2993180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1211">
                <a:tc>
                  <a:txBody>
                    <a:bodyPr/>
                    <a:lstStyle/>
                    <a:p>
                      <a:r>
                        <a:rPr lang="en-US" dirty="0"/>
                        <a:t>E(lux)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UGR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D.F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689">
                <a:tc>
                  <a:txBody>
                    <a:bodyPr/>
                    <a:lstStyle/>
                    <a:p>
                      <a:r>
                        <a:rPr lang="en-US" dirty="0"/>
                        <a:t>177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63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2.169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99905"/>
            <a:ext cx="7315200" cy="3396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799" y="6106390"/>
            <a:ext cx="3810001" cy="59920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94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Shops selected luminaires.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369327"/>
            <a:ext cx="2743200" cy="3931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660938"/>
            <a:ext cx="3048000" cy="364651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546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/>
              <a:t>Offices (management room).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631186"/>
            <a:ext cx="5943600" cy="41506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354782"/>
            <a:ext cx="2683565" cy="762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615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/>
              <a:t>Offices (secretary room).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628900"/>
            <a:ext cx="5867400" cy="4152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96" y="5181600"/>
            <a:ext cx="2581275" cy="838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5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Ground , first , second and third floor</a:t>
            </a:r>
            <a:r>
              <a:rPr lang="en-US" dirty="0"/>
              <a:t> contains Shops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DFEDF4-CF4C-45CB-9321-0E3D4BF3B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686591"/>
            <a:ext cx="5010500" cy="394280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23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/>
              <a:t>Offices (</a:t>
            </a:r>
            <a:r>
              <a:rPr lang="en-GB" dirty="0"/>
              <a:t>reception hall</a:t>
            </a:r>
            <a:r>
              <a:rPr lang="en-US" dirty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667000"/>
            <a:ext cx="5791200" cy="411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41" y="4800600"/>
            <a:ext cx="2677807" cy="914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3810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Office rooms selected luminaires.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514600"/>
            <a:ext cx="4718678" cy="3581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025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/>
              <a:t>Motels (</a:t>
            </a:r>
            <a:r>
              <a:rPr lang="en-GB" dirty="0"/>
              <a:t>guest bedroom</a:t>
            </a:r>
            <a:r>
              <a:rPr lang="en-US" dirty="0"/>
              <a:t>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842" y="2667001"/>
            <a:ext cx="6024813" cy="411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717474"/>
            <a:ext cx="2710529" cy="98107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323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/>
              <a:t>Motels (</a:t>
            </a:r>
            <a:r>
              <a:rPr lang="en-GB" dirty="0"/>
              <a:t>living room</a:t>
            </a:r>
            <a:r>
              <a:rPr lang="en-US" dirty="0"/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177" y="2667000"/>
            <a:ext cx="5744623" cy="411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4717473"/>
            <a:ext cx="2590800" cy="90011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8802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Motels selected luminaires.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85580"/>
            <a:ext cx="2133600" cy="37381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255" y="2371725"/>
            <a:ext cx="2297240" cy="3724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3202" y="2357869"/>
            <a:ext cx="1885899" cy="37381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1330" y="2556165"/>
            <a:ext cx="2074718" cy="3581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46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GB" dirty="0"/>
              <a:t>External lighting.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28900"/>
            <a:ext cx="5638800" cy="40767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5875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GB" dirty="0"/>
              <a:t>External lighting.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21973"/>
            <a:ext cx="5638800" cy="415982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766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GB" dirty="0"/>
              <a:t>External lighting.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626614"/>
            <a:ext cx="5641848" cy="40789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7289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Lighting arrangement for shops.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248" y="2133600"/>
            <a:ext cx="4648200" cy="45624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93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47557" y="3244334"/>
            <a:ext cx="2248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Lighting arrangement.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Lighting arrangement</a:t>
            </a:r>
            <a:r>
              <a:rPr lang="ar-SA" dirty="0"/>
              <a:t> </a:t>
            </a:r>
            <a:r>
              <a:rPr lang="en-GB" dirty="0"/>
              <a:t>for offices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899" y="2133600"/>
            <a:ext cx="4648200" cy="4495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15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Fourth , 5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floor </a:t>
            </a:r>
            <a:r>
              <a:rPr lang="en-US" dirty="0"/>
              <a:t>which contains offices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D2EA2-1C51-4F0D-BFAC-31AF43582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99" y="1952077"/>
            <a:ext cx="5853113" cy="467732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0598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Sockets arrangement for shops.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057400"/>
            <a:ext cx="4886325" cy="47148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2553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Sockets arrangement for offices.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423" y="2122343"/>
            <a:ext cx="4895850" cy="47148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6255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Main distribution board.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424545"/>
            <a:ext cx="8088569" cy="4052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778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752600"/>
            <a:ext cx="8534400" cy="2514600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0744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Mechanical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2132856"/>
            <a:ext cx="8153400" cy="4495800"/>
          </a:xfrm>
        </p:spPr>
        <p:txBody>
          <a:bodyPr/>
          <a:lstStyle/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1- Water Supply System</a:t>
            </a:r>
          </a:p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2-Drainage System</a:t>
            </a:r>
          </a:p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3-H-VAC System</a:t>
            </a:r>
          </a:p>
          <a:p>
            <a:pPr marL="514350" indent="-514350" algn="l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303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5776" y="404664"/>
            <a:ext cx="4152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prstClr val="black"/>
                </a:solidFill>
              </a:rPr>
              <a:t>Mechanical design</a:t>
            </a:r>
            <a:endParaRPr lang="ar-SA" sz="40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352051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indent="-283464">
              <a:spcBef>
                <a:spcPts val="600"/>
              </a:spcBef>
              <a:buClr>
                <a:srgbClr val="94B6D2"/>
              </a:buClr>
              <a:buSzPct val="80000"/>
              <a:defRPr/>
            </a:pPr>
            <a:r>
              <a:rPr lang="en-US" sz="3000" b="1" dirty="0">
                <a:solidFill>
                  <a:prstClr val="black"/>
                </a:solidFill>
              </a:rPr>
              <a:t>Water supply design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00300"/>
            <a:ext cx="5715000" cy="389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6817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Water distribution System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13298" y="260648"/>
            <a:ext cx="4152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</a:rPr>
              <a:t>Mechanical design</a:t>
            </a:r>
            <a:endParaRPr lang="ar-SA" sz="4000" dirty="0">
              <a:solidFill>
                <a:prstClr val="black"/>
              </a:solidFill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133600"/>
            <a:ext cx="830580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640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Drainage System: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19400"/>
            <a:ext cx="8077199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1981200"/>
            <a:ext cx="769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Amount of drainage water in each floor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2641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Flush water Tank: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2819400"/>
            <a:ext cx="4346448" cy="228600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total amount = 15391 Liter/Day. </a:t>
            </a:r>
          </a:p>
          <a:p>
            <a:pPr fontAlgn="base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                            = 15.391 Cubic meter </a:t>
            </a:r>
          </a:p>
          <a:p>
            <a:pPr fontAlgn="base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                             = 16 Cubic meter. </a:t>
            </a:r>
          </a:p>
          <a:p>
            <a:pPr fontAlgn="base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flush water tank dimension:</a:t>
            </a:r>
          </a:p>
          <a:p>
            <a:pPr fontAlgn="base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(2 ×2 × 4) m. </a:t>
            </a:r>
          </a:p>
          <a:p>
            <a:pPr>
              <a:buNone/>
            </a:pPr>
            <a:endParaRPr lang="ar-SA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426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6700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67000"/>
            <a:ext cx="807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828800"/>
            <a:ext cx="769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Amount of flush water in each floor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Seventh , 8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9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floor contains motel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87E7D-E337-4B46-8B41-58B79D040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626" y="1905000"/>
            <a:ext cx="5260250" cy="46915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4999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43200"/>
            <a:ext cx="800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828800"/>
            <a:ext cx="769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Amount of Fresh water in each floor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21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Storm Water: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724400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Total amount of fresh water per day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= 16.807 m³</a:t>
            </a:r>
          </a:p>
          <a:p>
            <a:pPr fontAlgn="base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 = 17 m³ </a:t>
            </a:r>
          </a:p>
          <a:p>
            <a:pPr fontAlgn="base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Storm Water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= Avg. Rain in the year × Area  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                       = 0.6 m ×1300 m2 = 780 m³</a:t>
            </a:r>
          </a:p>
          <a:p>
            <a:pPr fontAlgn="base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needed amount of fresh water for 7 days = 119 m³ So 120 m³ of rain water will be stored, and others will be drained. </a:t>
            </a:r>
          </a:p>
          <a:p>
            <a:pPr fontAlgn="base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fresh water tank dimension: ( 5 ×6 × 4 ) m. </a:t>
            </a:r>
          </a:p>
          <a:p>
            <a:pPr>
              <a:buNone/>
            </a:pP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7157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8" y="40466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  <a:latin typeface="Tw Cen MT (Body)"/>
                <a:cs typeface="Times New Roman" panose="02020603050405020304" pitchFamily="18" charset="0"/>
              </a:rPr>
              <a:t>Safety design </a:t>
            </a:r>
            <a:endParaRPr lang="ar-SA" sz="4000" dirty="0">
              <a:solidFill>
                <a:prstClr val="black"/>
              </a:solidFill>
              <a:latin typeface="Tw Cen MT (Body)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Fire resistance system: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Sprinklers system was used:</a:t>
            </a:r>
          </a:p>
          <a:p>
            <a:pPr marL="0" indent="0">
              <a:buNone/>
            </a:pPr>
            <a:r>
              <a:rPr lang="en-US" sz="2400" dirty="0"/>
              <a:t>HI-FOG sprinkler type was used.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ar-JO" dirty="0"/>
          </a:p>
        </p:txBody>
      </p:sp>
      <p:pic>
        <p:nvPicPr>
          <p:cNvPr id="10" name="صورة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29000"/>
            <a:ext cx="5181600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87146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3688" y="40466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  <a:latin typeface="Tw Cen MT (Body)"/>
                <a:cs typeface="Times New Roman" panose="02020603050405020304" pitchFamily="18" charset="0"/>
              </a:rPr>
              <a:t>Safety design </a:t>
            </a:r>
            <a:endParaRPr lang="ar-SA" sz="4000" dirty="0">
              <a:solidFill>
                <a:prstClr val="black"/>
              </a:solidFill>
              <a:latin typeface="Tw Cen MT (Body)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Sprinklers water supply connections 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ar-JO" dirty="0"/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400" y="2209800"/>
            <a:ext cx="51054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3521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43328" cy="748680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resistance system: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763688" y="40466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  <a:latin typeface="Tw Cen MT (Body)"/>
                <a:cs typeface="Times New Roman" panose="02020603050405020304" pitchFamily="18" charset="0"/>
              </a:rPr>
              <a:t>Safety design </a:t>
            </a:r>
            <a:endParaRPr lang="ar-SA" sz="4000" dirty="0">
              <a:solidFill>
                <a:prstClr val="black"/>
              </a:solidFill>
              <a:latin typeface="Tw Cen MT (Body)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tretch>
            <a:fillRect/>
          </a:stretch>
        </p:blipFill>
        <p:spPr>
          <a:xfrm>
            <a:off x="2743201" y="2209800"/>
            <a:ext cx="5789239" cy="4267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2362200"/>
            <a:ext cx="24130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3123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HVAC system.</a:t>
            </a:r>
          </a:p>
          <a:p>
            <a:r>
              <a:rPr lang="en-US" sz="2600" dirty="0"/>
              <a:t>System used are :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>
                <a:sym typeface="Wingdings" pitchFamily="2" charset="2"/>
              </a:rPr>
              <a:t>VRF </a:t>
            </a:r>
            <a:endParaRPr lang="en-US" sz="26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600" dirty="0">
                <a:sym typeface="Wingdings" pitchFamily="2" charset="2"/>
              </a:rPr>
              <a:t>This building was divided into several zones.</a:t>
            </a:r>
            <a:r>
              <a:rPr lang="en-US" sz="2600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/>
              <a:t>Main components of VRF system are :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Out door unit (for cooling and heating).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 Controller.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Fan coil unit.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Ducts.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Diffusers.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2351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Out door unit.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71800" y="2286000"/>
            <a:ext cx="3076575" cy="3676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3175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controller.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57400"/>
            <a:ext cx="55626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5319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Fan coil unit.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Diffusers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529" y="4724400"/>
            <a:ext cx="2224271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07" y="4731656"/>
            <a:ext cx="2386965" cy="1669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صورة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37" y="2209800"/>
            <a:ext cx="3686175" cy="1544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7178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Hvac</a:t>
            </a:r>
            <a:r>
              <a:rPr lang="en-US" dirty="0" smtClean="0"/>
              <a:t> distribution for motels floor 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000" y="2133599"/>
            <a:ext cx="4124325" cy="4010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0727C9-BC79-4788-9888-AFBEDF55F9B4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3886</TotalTime>
  <Words>1619</Words>
  <Application>Microsoft Office PowerPoint</Application>
  <PresentationFormat>On-screen Show (4:3)</PresentationFormat>
  <Paragraphs>636</Paragraphs>
  <Slides>107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107</vt:i4>
      </vt:variant>
    </vt:vector>
  </HeadingPairs>
  <TitlesOfParts>
    <vt:vector size="120" baseType="lpstr">
      <vt:lpstr>Arial</vt:lpstr>
      <vt:lpstr>Calibri</vt:lpstr>
      <vt:lpstr>Cambria Math</vt:lpstr>
      <vt:lpstr>Symbol</vt:lpstr>
      <vt:lpstr>Times New Roman</vt:lpstr>
      <vt:lpstr>Tw Cen MT</vt:lpstr>
      <vt:lpstr>Tw Cen MT (Body)</vt:lpstr>
      <vt:lpstr>Wingdings</vt:lpstr>
      <vt:lpstr>Wingdings 2</vt:lpstr>
      <vt:lpstr>Median</vt:lpstr>
      <vt:lpstr>1_Median</vt:lpstr>
      <vt:lpstr>2_Median</vt:lpstr>
      <vt:lpstr>3_Median</vt:lpstr>
      <vt:lpstr>     Graduation Project (2) Multi  purpose  building  </vt:lpstr>
      <vt:lpstr>Outline</vt:lpstr>
      <vt:lpstr>Introduction </vt:lpstr>
      <vt:lpstr>SITE ANALYSIS</vt:lpstr>
      <vt:lpstr>Site plane</vt:lpstr>
      <vt:lpstr>Architectural Design</vt:lpstr>
      <vt:lpstr>Architectural Design</vt:lpstr>
      <vt:lpstr>Architectural Design</vt:lpstr>
      <vt:lpstr>Architectural Design</vt:lpstr>
      <vt:lpstr>Architectural Design</vt:lpstr>
      <vt:lpstr>Elevations</vt:lpstr>
      <vt:lpstr>Elevations</vt:lpstr>
      <vt:lpstr>Elevations</vt:lpstr>
      <vt:lpstr>Elevations</vt:lpstr>
      <vt:lpstr>SECTIONS</vt:lpstr>
      <vt:lpstr>SECTIONS</vt:lpstr>
      <vt:lpstr>3D RENDER</vt:lpstr>
      <vt:lpstr>3D RENDER</vt:lpstr>
      <vt:lpstr>3D RENDER</vt:lpstr>
      <vt:lpstr>3D RENDER</vt:lpstr>
      <vt:lpstr>Environmental Design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PowerPoint Presentation</vt:lpstr>
      <vt:lpstr>PowerPoint Presentation</vt:lpstr>
      <vt:lpstr>PowerPoint Presentation</vt:lpstr>
      <vt:lpstr>Acoustic Design </vt:lpstr>
      <vt:lpstr>Acoustic Design </vt:lpstr>
      <vt:lpstr>Speakers</vt:lpstr>
      <vt:lpstr>PowerPoint Presentation</vt:lpstr>
      <vt:lpstr>Structural Design </vt:lpstr>
      <vt:lpstr>Structural Design </vt:lpstr>
      <vt:lpstr>Structural Design </vt:lpstr>
      <vt:lpstr>Structural Design </vt:lpstr>
      <vt:lpstr>Sections Dimensions </vt:lpstr>
      <vt:lpstr>Building blocks</vt:lpstr>
      <vt:lpstr>Verification of the  model </vt:lpstr>
      <vt:lpstr>Verification of the  model </vt:lpstr>
      <vt:lpstr>Verification of the  model </vt:lpstr>
      <vt:lpstr>Verification of the  model </vt:lpstr>
      <vt:lpstr>Verification of the  model </vt:lpstr>
      <vt:lpstr>Verification of the  model </vt:lpstr>
      <vt:lpstr>Design checks </vt:lpstr>
      <vt:lpstr>Ribbed Slab Reinforcement </vt:lpstr>
      <vt:lpstr>Solid Slab Reinforcement </vt:lpstr>
      <vt:lpstr>Beams Reinforcement </vt:lpstr>
      <vt:lpstr>Beams Reinforcement </vt:lpstr>
      <vt:lpstr>Beams Reinforcement </vt:lpstr>
      <vt:lpstr>Columns Reinforcement </vt:lpstr>
      <vt:lpstr>Stair Reinforcement </vt:lpstr>
      <vt:lpstr>Mat Foundation</vt:lpstr>
      <vt:lpstr>Model checks</vt:lpstr>
      <vt:lpstr>Model checks</vt:lpstr>
      <vt:lpstr>Model checks</vt:lpstr>
      <vt:lpstr>Model checks</vt:lpstr>
      <vt:lpstr>Mat foundation design</vt:lpstr>
      <vt:lpstr>Mat foundation reinforcement</vt:lpstr>
      <vt:lpstr>Mat foundation reinforcement</vt:lpstr>
      <vt:lpstr>Mat foundation reinforcement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Mechanical design.</vt:lpstr>
      <vt:lpstr>Mechanical design</vt:lpstr>
      <vt:lpstr>PowerPoint Presentation</vt:lpstr>
      <vt:lpstr>PowerPoint Presentation</vt:lpstr>
      <vt:lpstr>Drainage System:</vt:lpstr>
      <vt:lpstr>Flush water Tank:</vt:lpstr>
      <vt:lpstr>PowerPoint Presentation</vt:lpstr>
      <vt:lpstr>PowerPoint Presentation</vt:lpstr>
      <vt:lpstr>Storm Water:</vt:lpstr>
      <vt:lpstr>PowerPoint Presentation</vt:lpstr>
      <vt:lpstr>PowerPoint Presentation</vt:lpstr>
      <vt:lpstr>PowerPoint Presentation</vt:lpstr>
      <vt:lpstr>Mechanical design.</vt:lpstr>
      <vt:lpstr>Mechanical design.</vt:lpstr>
      <vt:lpstr>Mechanical design.</vt:lpstr>
      <vt:lpstr>Mechanical design.</vt:lpstr>
      <vt:lpstr>Mechanical design.</vt:lpstr>
      <vt:lpstr>Reflecting cieling.</vt:lpstr>
      <vt:lpstr>Quantities and Survey </vt:lpstr>
      <vt:lpstr>Quantities and Survey </vt:lpstr>
      <vt:lpstr>Quantities and Survey </vt:lpstr>
      <vt:lpstr>Quantities and Survey </vt:lpstr>
      <vt:lpstr>Quantities and Survey </vt:lpstr>
      <vt:lpstr>Quantities and Survey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Design</dc:title>
  <dc:creator>Angham</dc:creator>
  <cp:lastModifiedBy>Yazan Tahaineh</cp:lastModifiedBy>
  <cp:revision>157</cp:revision>
  <dcterms:created xsi:type="dcterms:W3CDTF">2017-05-22T13:24:24Z</dcterms:created>
  <dcterms:modified xsi:type="dcterms:W3CDTF">2017-12-20T10:50:28Z</dcterms:modified>
</cp:coreProperties>
</file>