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9" r:id="rId13"/>
    <p:sldId id="270" r:id="rId14"/>
    <p:sldId id="268" r:id="rId15"/>
    <p:sldId id="266" r:id="rId16"/>
    <p:sldId id="267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1883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05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8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8839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19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2342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1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36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8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5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2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0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0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2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8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9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1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04CE5-4A30-4C54-952D-0B45EEE575A8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1D3098F-8BFF-499E-8848-1D7AFDCA4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  <p:sldLayoutId id="2147483890" r:id="rId13"/>
    <p:sldLayoutId id="2147483891" r:id="rId14"/>
    <p:sldLayoutId id="2147483892" r:id="rId15"/>
    <p:sldLayoutId id="21474838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F1A1A-AEA3-4E10-B68D-D10F19528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1809" y="1584325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>
                <a:latin typeface="Imprint MT Shadow" panose="04020605060303030202" pitchFamily="82" charset="0"/>
              </a:rPr>
              <a:t>“Separation and Medical Application of Clary Sage Oil”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B87954-7F26-4CA0-805E-562D67AAB8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8226" y="4305162"/>
            <a:ext cx="9144000" cy="1655762"/>
          </a:xfrm>
        </p:spPr>
        <p:txBody>
          <a:bodyPr>
            <a:normAutofit fontScale="25000" lnSpcReduction="20000"/>
          </a:bodyPr>
          <a:lstStyle/>
          <a:p>
            <a:pPr lvl="0" algn="ctr" rtl="1">
              <a:buClr>
                <a:srgbClr val="418AB3"/>
              </a:buClr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Garamond" panose="02020404030301010803"/>
            </a:endParaRPr>
          </a:p>
          <a:p>
            <a:pPr lvl="0" algn="ctr">
              <a:buClr>
                <a:srgbClr val="418AB3"/>
              </a:buClr>
            </a:pPr>
            <a:r>
              <a:rPr lang="en-US" sz="6400" b="1" dirty="0">
                <a:solidFill>
                  <a:srgbClr val="000000">
                    <a:lumMod val="65000"/>
                    <a:lumOff val="35000"/>
                  </a:srgbClr>
                </a:solidFill>
                <a:latin typeface="Garamond" panose="02020404030301010803"/>
              </a:rPr>
              <a:t>Eman Daraghmeh</a:t>
            </a:r>
          </a:p>
          <a:p>
            <a:pPr lvl="0" algn="ctr" rtl="1">
              <a:buClr>
                <a:srgbClr val="418AB3"/>
              </a:buClr>
            </a:pPr>
            <a:r>
              <a:rPr lang="en-US" sz="6400" b="1" dirty="0">
                <a:solidFill>
                  <a:srgbClr val="000000">
                    <a:lumMod val="65000"/>
                    <a:lumOff val="35000"/>
                  </a:srgbClr>
                </a:solidFill>
                <a:latin typeface="Garamond" panose="02020404030301010803"/>
              </a:rPr>
              <a:t>Reham Daraghmeh</a:t>
            </a:r>
          </a:p>
          <a:p>
            <a:pPr lvl="0" algn="ctr" rtl="1">
              <a:buClr>
                <a:srgbClr val="418AB3"/>
              </a:buClr>
            </a:pPr>
            <a:r>
              <a:rPr lang="en-US" sz="6400" b="1" dirty="0">
                <a:solidFill>
                  <a:srgbClr val="000000">
                    <a:lumMod val="65000"/>
                    <a:lumOff val="35000"/>
                  </a:srgbClr>
                </a:solidFill>
                <a:latin typeface="Garamond" panose="02020404030301010803"/>
              </a:rPr>
              <a:t>Ghaydaa Al-Bzoor</a:t>
            </a:r>
          </a:p>
          <a:p>
            <a:pPr lvl="0" algn="ctr" rtl="1">
              <a:buClr>
                <a:srgbClr val="418AB3"/>
              </a:buClr>
            </a:pPr>
            <a:endParaRPr lang="en-US" sz="6400" dirty="0">
              <a:solidFill>
                <a:srgbClr val="000000">
                  <a:lumMod val="65000"/>
                  <a:lumOff val="35000"/>
                </a:srgbClr>
              </a:solidFill>
              <a:latin typeface="Garamond" panose="02020404030301010803"/>
            </a:endParaRPr>
          </a:p>
          <a:p>
            <a:pPr lvl="0" algn="ctr" rtl="1">
              <a:buClr>
                <a:srgbClr val="418AB3"/>
              </a:buClr>
            </a:pPr>
            <a:r>
              <a:rPr lang="en-US" sz="6400" b="1" dirty="0">
                <a:solidFill>
                  <a:srgbClr val="000000">
                    <a:lumMod val="65000"/>
                    <a:lumOff val="35000"/>
                  </a:srgbClr>
                </a:solidFill>
                <a:latin typeface="Garamond" panose="02020404030301010803"/>
              </a:rPr>
              <a:t>Supervised By:</a:t>
            </a:r>
            <a:endParaRPr lang="en-US" sz="6400" dirty="0">
              <a:solidFill>
                <a:srgbClr val="000000">
                  <a:lumMod val="65000"/>
                  <a:lumOff val="35000"/>
                </a:srgbClr>
              </a:solidFill>
              <a:latin typeface="Garamond" panose="02020404030301010803"/>
            </a:endParaRPr>
          </a:p>
          <a:p>
            <a:pPr lvl="0" algn="ctr" rtl="1">
              <a:buClr>
                <a:srgbClr val="418AB3"/>
              </a:buClr>
            </a:pPr>
            <a:r>
              <a:rPr lang="en-US" sz="6400" b="1" dirty="0">
                <a:solidFill>
                  <a:srgbClr val="000000">
                    <a:lumMod val="65000"/>
                    <a:lumOff val="35000"/>
                  </a:srgbClr>
                </a:solidFill>
                <a:latin typeface="Garamond" panose="02020404030301010803"/>
              </a:rPr>
              <a:t>Dr. Husni Odeh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49DCA9-8B99-4D5E-9C93-A8BDE8945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949" y="0"/>
            <a:ext cx="2280102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C3EE4-9086-4D2B-B7F8-275BA8DB4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555" y="520791"/>
            <a:ext cx="8911687" cy="807125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9DDE91-7CDB-496A-9164-01DBD9F71A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68555" y="1632715"/>
            <a:ext cx="7195931" cy="43367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0092" y="6295292"/>
            <a:ext cx="419377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>
                <a:latin typeface="+mj-lt"/>
              </a:rPr>
              <a:t>The oil seed from ethanol extraction</a:t>
            </a:r>
            <a:endParaRPr lang="ar-S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0666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632" y="644769"/>
            <a:ext cx="4501660" cy="5169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53508" y="6236677"/>
            <a:ext cx="44342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The pure oil from cold-press extraction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7245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3C91C-8668-4329-93FE-63109E27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84354"/>
            <a:ext cx="8911687" cy="793873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compression between the all methods </a:t>
            </a:r>
            <a:endParaRPr lang="en-US" b="1" dirty="0">
              <a:latin typeface="Garamond" panose="02020404030301010803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0520630-73F7-4750-9F26-9E0D648B5B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202586"/>
              </p:ext>
            </p:extLst>
          </p:nvPr>
        </p:nvGraphicFramePr>
        <p:xfrm>
          <a:off x="1640157" y="1550505"/>
          <a:ext cx="8320771" cy="4723140"/>
        </p:xfrm>
        <a:graphic>
          <a:graphicData uri="http://schemas.openxmlformats.org/drawingml/2006/table">
            <a:tbl>
              <a:tblPr/>
              <a:tblGrid>
                <a:gridCol w="3048895">
                  <a:extLst>
                    <a:ext uri="{9D8B030D-6E8A-4147-A177-3AD203B41FA5}">
                      <a16:colId xmlns:a16="http://schemas.microsoft.com/office/drawing/2014/main" val="1311553808"/>
                    </a:ext>
                  </a:extLst>
                </a:gridCol>
                <a:gridCol w="1464158">
                  <a:extLst>
                    <a:ext uri="{9D8B030D-6E8A-4147-A177-3AD203B41FA5}">
                      <a16:colId xmlns:a16="http://schemas.microsoft.com/office/drawing/2014/main" val="2466984320"/>
                    </a:ext>
                  </a:extLst>
                </a:gridCol>
                <a:gridCol w="1387097">
                  <a:extLst>
                    <a:ext uri="{9D8B030D-6E8A-4147-A177-3AD203B41FA5}">
                      <a16:colId xmlns:a16="http://schemas.microsoft.com/office/drawing/2014/main" val="3473466537"/>
                    </a:ext>
                  </a:extLst>
                </a:gridCol>
                <a:gridCol w="2420621">
                  <a:extLst>
                    <a:ext uri="{9D8B030D-6E8A-4147-A177-3AD203B41FA5}">
                      <a16:colId xmlns:a16="http://schemas.microsoft.com/office/drawing/2014/main" val="403045566"/>
                    </a:ext>
                  </a:extLst>
                </a:gridCol>
              </a:tblGrid>
              <a:tr h="926824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Type of Extraction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Yield wt.%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RI 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Type of solvent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262543"/>
                  </a:ext>
                </a:extLst>
              </a:tr>
              <a:tr h="773507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solid-liquid extraction (ethanol)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Ethanol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883678"/>
                  </a:ext>
                </a:extLst>
              </a:tr>
              <a:tr h="675582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solid-liquid extraction (hexane)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CH2Cl2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199029"/>
                  </a:ext>
                </a:extLst>
              </a:tr>
              <a:tr h="809116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Clevenger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547425"/>
                  </a:ext>
                </a:extLst>
              </a:tr>
              <a:tr h="728995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Soxhlet-extraction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Hexane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130286"/>
                  </a:ext>
                </a:extLst>
              </a:tr>
              <a:tr h="809116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cold-compression extraction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 solvent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562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740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25BC8-AB07-44F1-9977-5B97B20AE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37362"/>
            <a:ext cx="8911687" cy="128089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Garamond" panose="02020404030301010803" pitchFamily="18" charset="0"/>
              </a:rPr>
              <a:t>The Gas Chromatography–Mass Spectrometry (GC-MS)</a:t>
            </a:r>
            <a:br>
              <a:rPr lang="en-US" sz="3200" b="1" dirty="0">
                <a:latin typeface="Garamond" panose="02020404030301010803" pitchFamily="18" charset="0"/>
              </a:rPr>
            </a:br>
            <a:endParaRPr lang="en-US" sz="3200" b="1" dirty="0">
              <a:latin typeface="Garamond" panose="020204040303010108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D22326-F55D-4093-BD16-F836BEA5F268}"/>
              </a:ext>
            </a:extLst>
          </p:cNvPr>
          <p:cNvSpPr/>
          <p:nvPr/>
        </p:nvSpPr>
        <p:spPr>
          <a:xfrm>
            <a:off x="1640156" y="191825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It is a common type of chromatography used in analytical chemistry for separating and analyzing compounds that can be vaporized without decomposition.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9" y="2930769"/>
            <a:ext cx="446612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760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19E5E-58C4-4D84-85D4-295952F5C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71101"/>
            <a:ext cx="8911687" cy="1280890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The main components in the clary sage oil by GC-MS Analysis.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AB888D-DDCC-4490-8862-C8A635616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182588"/>
              </p:ext>
            </p:extLst>
          </p:nvPr>
        </p:nvGraphicFramePr>
        <p:xfrm>
          <a:off x="1908314" y="1851992"/>
          <a:ext cx="8309465" cy="5006013"/>
        </p:xfrm>
        <a:graphic>
          <a:graphicData uri="http://schemas.openxmlformats.org/drawingml/2006/table">
            <a:tbl>
              <a:tblPr firstRow="1" firstCol="1" bandRow="1"/>
              <a:tblGrid>
                <a:gridCol w="4808803">
                  <a:extLst>
                    <a:ext uri="{9D8B030D-6E8A-4147-A177-3AD203B41FA5}">
                      <a16:colId xmlns:a16="http://schemas.microsoft.com/office/drawing/2014/main" val="2344457009"/>
                    </a:ext>
                  </a:extLst>
                </a:gridCol>
                <a:gridCol w="644859">
                  <a:extLst>
                    <a:ext uri="{9D8B030D-6E8A-4147-A177-3AD203B41FA5}">
                      <a16:colId xmlns:a16="http://schemas.microsoft.com/office/drawing/2014/main" val="2262735817"/>
                    </a:ext>
                  </a:extLst>
                </a:gridCol>
                <a:gridCol w="644859">
                  <a:extLst>
                    <a:ext uri="{9D8B030D-6E8A-4147-A177-3AD203B41FA5}">
                      <a16:colId xmlns:a16="http://schemas.microsoft.com/office/drawing/2014/main" val="3509016853"/>
                    </a:ext>
                  </a:extLst>
                </a:gridCol>
                <a:gridCol w="674542">
                  <a:extLst>
                    <a:ext uri="{9D8B030D-6E8A-4147-A177-3AD203B41FA5}">
                      <a16:colId xmlns:a16="http://schemas.microsoft.com/office/drawing/2014/main" val="2558070493"/>
                    </a:ext>
                  </a:extLst>
                </a:gridCol>
                <a:gridCol w="384868">
                  <a:extLst>
                    <a:ext uri="{9D8B030D-6E8A-4147-A177-3AD203B41FA5}">
                      <a16:colId xmlns:a16="http://schemas.microsoft.com/office/drawing/2014/main" val="1309986033"/>
                    </a:ext>
                  </a:extLst>
                </a:gridCol>
                <a:gridCol w="598797">
                  <a:extLst>
                    <a:ext uri="{9D8B030D-6E8A-4147-A177-3AD203B41FA5}">
                      <a16:colId xmlns:a16="http://schemas.microsoft.com/office/drawing/2014/main" val="3000929968"/>
                    </a:ext>
                  </a:extLst>
                </a:gridCol>
                <a:gridCol w="552737">
                  <a:extLst>
                    <a:ext uri="{9D8B030D-6E8A-4147-A177-3AD203B41FA5}">
                      <a16:colId xmlns:a16="http://schemas.microsoft.com/office/drawing/2014/main" val="2304609553"/>
                    </a:ext>
                  </a:extLst>
                </a:gridCol>
              </a:tblGrid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Name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R.T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height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area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R.I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%Area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%Height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350657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EUCALYPTOL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12.79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127800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2332937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1.365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1.1173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22584"/>
                  </a:ext>
                </a:extLst>
              </a:tr>
              <a:tr h="399225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4.5-THIEPANEDIONE, 3,3,6,6-TETRAMETHYL-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18.31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758345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11233167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6.572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6.6301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06746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Z,Z-6,28-HEPTATRIACTONTADIEN-2-ONE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46.27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1294013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15333105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8.97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11.313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207152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TRIDECANOIC ACID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42.12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260176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3927904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742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2.298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2.2747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570451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ETHYL 9.CIS.,11.TRANS.-OCTADECADIENOATE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53.39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2240897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15516640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9.078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19.592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645771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ALANINE, N-METHYL-N-METHOXYCARBONYL-,UNDECYL ESTER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15.85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110452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2184773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865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1.278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0.9657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73587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ALPHA.-MUUROLENE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32.66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4436369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80599248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799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47.15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38.787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668746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1-METHYLENE-2B-HYDROXYMETHYL-3,3-DIMETHYL-4B-(3-METHYLBUT-2-ENYL)-CYCLOHEXANE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29.81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1586773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28343450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927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16.58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13.873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72411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DAUCOL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33.84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236851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4890616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2.861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2.0708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186203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(S)-(-)-2-AZETIDINECARBOXLIC ACID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16.75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353680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5961118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774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3.487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3.0922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208253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METHYL 2-HYDROXY-OCTADECA-9,12,15-TRIENOATE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52.25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32531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611901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685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0.358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0.2844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399021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indent="144145" algn="just">
                        <a:lnSpc>
                          <a:spcPct val="150000"/>
                        </a:lnSpc>
                      </a:pPr>
                      <a:endParaRPr lang="en-US" sz="7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44145" algn="just">
                        <a:lnSpc>
                          <a:spcPct val="150000"/>
                        </a:lnSpc>
                      </a:pPr>
                      <a:endParaRPr lang="en-US" sz="7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11437887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170934859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just">
                        <a:lnSpc>
                          <a:spcPct val="150000"/>
                        </a:lnSpc>
                      </a:pPr>
                      <a:endParaRPr lang="en-US" sz="7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44145" algn="just">
                        <a:lnSpc>
                          <a:spcPct val="150000"/>
                        </a:lnSpc>
                      </a:pPr>
                      <a:endParaRPr lang="en-US" sz="7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44145" algn="just">
                        <a:lnSpc>
                          <a:spcPct val="150000"/>
                        </a:lnSpc>
                      </a:pPr>
                      <a:endParaRPr lang="en-US" sz="7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890" marR="4289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39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082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62F3E-5C4F-42A2-872E-1362DD6E3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97605"/>
            <a:ext cx="8911687" cy="1280890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Ingredients of Cream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4A11AF-60DC-4565-88AF-61F6D8404C2E}"/>
              </a:ext>
            </a:extLst>
          </p:cNvPr>
          <p:cNvSpPr/>
          <p:nvPr/>
        </p:nvSpPr>
        <p:spPr>
          <a:xfrm>
            <a:off x="1640155" y="1247612"/>
            <a:ext cx="4575114" cy="5473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Clary sage oil</a:t>
            </a:r>
          </a:p>
          <a:p>
            <a:pPr marL="34290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Bess Wax</a:t>
            </a:r>
          </a:p>
          <a:p>
            <a:pPr marL="34290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Glycerilye</a:t>
            </a: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 Monostearate 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Sodium Lauryl Sulfate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Lanoline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Glycerol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Clary sage seeds oil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Stearic acid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Triethanolamine (TEA)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Distilled water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Paraffin Oil</a:t>
            </a: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rgbClr val="418AB3"/>
              </a:buClr>
              <a:buFont typeface="Wingdings 3" charset="2"/>
              <a:buChar char=""/>
            </a:pPr>
            <a:r>
              <a:rPr lang="en-US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Cetyl</a:t>
            </a: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/ Stearyl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588BCC-121A-4BE6-976D-41DCB07985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774" y="0"/>
            <a:ext cx="2902226" cy="38696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A6B146-CF4C-40B7-8A27-425461EC49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269" y="2758660"/>
            <a:ext cx="3074505" cy="409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8B1EF4-4B0F-4B09-85FC-8E9A0B393F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58" b="14589"/>
          <a:stretch/>
        </p:blipFill>
        <p:spPr>
          <a:xfrm>
            <a:off x="1830520" y="302350"/>
            <a:ext cx="4757784" cy="56743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B183447-D629-4D51-824A-9056FE5F94DD}"/>
              </a:ext>
            </a:extLst>
          </p:cNvPr>
          <p:cNvSpPr/>
          <p:nvPr/>
        </p:nvSpPr>
        <p:spPr>
          <a:xfrm>
            <a:off x="3141671" y="6186317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Filling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8BE876-9212-4774-A91F-F954A1ACB51D}"/>
              </a:ext>
            </a:extLst>
          </p:cNvPr>
          <p:cNvSpPr/>
          <p:nvPr/>
        </p:nvSpPr>
        <p:spPr>
          <a:xfrm>
            <a:off x="9326140" y="6186317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Labeling</a:t>
            </a:r>
            <a:endParaRPr lang="ar-S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104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41529-4E0A-46EB-827E-2E736BDCA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10858"/>
            <a:ext cx="8911687" cy="1280890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Cream Tests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439C577-05DC-4BD8-8F49-6038A57EA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988428"/>
              </p:ext>
            </p:extLst>
          </p:nvPr>
        </p:nvGraphicFramePr>
        <p:xfrm>
          <a:off x="526973" y="1354025"/>
          <a:ext cx="5929740" cy="4149950"/>
        </p:xfrm>
        <a:graphic>
          <a:graphicData uri="http://schemas.openxmlformats.org/drawingml/2006/table">
            <a:tbl>
              <a:tblPr/>
              <a:tblGrid>
                <a:gridCol w="2627090">
                  <a:extLst>
                    <a:ext uri="{9D8B030D-6E8A-4147-A177-3AD203B41FA5}">
                      <a16:colId xmlns:a16="http://schemas.microsoft.com/office/drawing/2014/main" val="1766484038"/>
                    </a:ext>
                  </a:extLst>
                </a:gridCol>
                <a:gridCol w="3302650">
                  <a:extLst>
                    <a:ext uri="{9D8B030D-6E8A-4147-A177-3AD203B41FA5}">
                      <a16:colId xmlns:a16="http://schemas.microsoft.com/office/drawing/2014/main" val="2820582975"/>
                    </a:ext>
                  </a:extLst>
                </a:gridCol>
              </a:tblGrid>
              <a:tr h="371510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607913"/>
                  </a:ext>
                </a:extLst>
              </a:tr>
              <a:tr h="406263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Viscosity (cp)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672375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Appearance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Its creamy appearance is homogeneous with acceptable viscosity.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481109"/>
                  </a:ext>
                </a:extLst>
              </a:tr>
              <a:tr h="518900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Separation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 Separation during period of month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631611"/>
                  </a:ext>
                </a:extLst>
              </a:tr>
              <a:tr h="371510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Homogeneity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Very good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180607"/>
                  </a:ext>
                </a:extLst>
              </a:tr>
              <a:tr h="423592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Colour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Creamy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345061"/>
                  </a:ext>
                </a:extLst>
              </a:tr>
              <a:tr h="432256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Odour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Aromatic substances were added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186529"/>
                  </a:ext>
                </a:extLst>
              </a:tr>
              <a:tr h="423592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Content of Active Ingredient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67164"/>
                  </a:ext>
                </a:extLst>
              </a:tr>
              <a:tr h="414927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Average Filling Weight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10ml filling tubes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52854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E46E413-B83A-43E3-A6F3-8F4147FB2581}"/>
              </a:ext>
            </a:extLst>
          </p:cNvPr>
          <p:cNvSpPr/>
          <p:nvPr/>
        </p:nvSpPr>
        <p:spPr>
          <a:xfrm>
            <a:off x="1640156" y="5629725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F81B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Physical tests result for cream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8E0EF67-0724-4605-83C9-E99341F992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754386"/>
              </p:ext>
            </p:extLst>
          </p:nvPr>
        </p:nvGraphicFramePr>
        <p:xfrm>
          <a:off x="7004050" y="1354025"/>
          <a:ext cx="2524125" cy="773304"/>
        </p:xfrm>
        <a:graphic>
          <a:graphicData uri="http://schemas.openxmlformats.org/drawingml/2006/table">
            <a:tbl>
              <a:tblPr/>
              <a:tblGrid>
                <a:gridCol w="1313180">
                  <a:extLst>
                    <a:ext uri="{9D8B030D-6E8A-4147-A177-3AD203B41FA5}">
                      <a16:colId xmlns:a16="http://schemas.microsoft.com/office/drawing/2014/main" val="3213703126"/>
                    </a:ext>
                  </a:extLst>
                </a:gridCol>
                <a:gridCol w="1210945">
                  <a:extLst>
                    <a:ext uri="{9D8B030D-6E8A-4147-A177-3AD203B41FA5}">
                      <a16:colId xmlns:a16="http://schemas.microsoft.com/office/drawing/2014/main" val="3510240153"/>
                    </a:ext>
                  </a:extLst>
                </a:gridCol>
              </a:tblGrid>
              <a:tr h="180340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Microbial Test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No. Particles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891536"/>
                  </a:ext>
                </a:extLst>
              </a:tr>
              <a:tr h="283210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816709"/>
                  </a:ext>
                </a:extLst>
              </a:tr>
              <a:tr h="40005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 coli bacteria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9243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0285837-E440-42A8-A2E2-E93B80FC73B9}"/>
              </a:ext>
            </a:extLst>
          </p:cNvPr>
          <p:cNvSpPr/>
          <p:nvPr/>
        </p:nvSpPr>
        <p:spPr>
          <a:xfrm>
            <a:off x="6746405" y="2127329"/>
            <a:ext cx="3337452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44145" algn="just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rgbClr val="4F81B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Biological tests result for cream.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E70CE0E-82B0-4C7C-AC79-5AD2972111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051048"/>
              </p:ext>
            </p:extLst>
          </p:nvPr>
        </p:nvGraphicFramePr>
        <p:xfrm>
          <a:off x="7004050" y="2902612"/>
          <a:ext cx="2524125" cy="1052775"/>
        </p:xfrm>
        <a:graphic>
          <a:graphicData uri="http://schemas.openxmlformats.org/drawingml/2006/table">
            <a:tbl>
              <a:tblPr/>
              <a:tblGrid>
                <a:gridCol w="1453703">
                  <a:extLst>
                    <a:ext uri="{9D8B030D-6E8A-4147-A177-3AD203B41FA5}">
                      <a16:colId xmlns:a16="http://schemas.microsoft.com/office/drawing/2014/main" val="2543349916"/>
                    </a:ext>
                  </a:extLst>
                </a:gridCol>
                <a:gridCol w="1070422">
                  <a:extLst>
                    <a:ext uri="{9D8B030D-6E8A-4147-A177-3AD203B41FA5}">
                      <a16:colId xmlns:a16="http://schemas.microsoft.com/office/drawing/2014/main" val="3716992274"/>
                    </a:ext>
                  </a:extLst>
                </a:gridCol>
              </a:tblGrid>
              <a:tr h="244592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Trial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463607"/>
                  </a:ext>
                </a:extLst>
              </a:tr>
              <a:tr h="244592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292909"/>
                  </a:ext>
                </a:extLst>
              </a:tr>
              <a:tr h="266236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615352"/>
                  </a:ext>
                </a:extLst>
              </a:tr>
              <a:tr h="297355"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01962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22E35704-6B56-4BED-A2F3-5D15522FA807}"/>
              </a:ext>
            </a:extLst>
          </p:cNvPr>
          <p:cNvSpPr/>
          <p:nvPr/>
        </p:nvSpPr>
        <p:spPr>
          <a:xfrm>
            <a:off x="6633073" y="4035574"/>
            <a:ext cx="3294813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44145" algn="just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rgbClr val="4F81B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PH values for different formula.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361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BC998-66CD-4477-9BDD-8D8A5991E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71101"/>
            <a:ext cx="8911687" cy="1280890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The constrains of the project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31BA35-C653-4505-BFDF-F30ED8B52BC8}"/>
              </a:ext>
            </a:extLst>
          </p:cNvPr>
          <p:cNvSpPr/>
          <p:nvPr/>
        </p:nvSpPr>
        <p:spPr>
          <a:xfrm>
            <a:off x="1775792" y="1851991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collected seeds are bad quality containing very low amount of oil. It was very difficult to have new sage seeds with good quality and rich of oil</a:t>
            </a: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supercritical extractor installed at Pharmacology College didn’t functionate well and it still has leakage of CO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gas.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Steam distillation or distillation by Clevenger was used to extract oil from seeds while the literatures ensure that it is not suggested for the seeds but only for leaves.</a:t>
            </a:r>
          </a:p>
        </p:txBody>
      </p:sp>
    </p:spTree>
    <p:extLst>
      <p:ext uri="{BB962C8B-B14F-4D97-AF65-F5344CB8AC3E}">
        <p14:creationId xmlns:p14="http://schemas.microsoft.com/office/powerpoint/2010/main" val="4045878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71DB2-2016-403E-A4F4-64E877377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10858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Garamond" panose="02020404030301010803" pitchFamily="18" charset="0"/>
              </a:rPr>
              <a:t>Recommendation</a:t>
            </a:r>
            <a:br>
              <a:rPr lang="en-US" b="1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4C256DB-D3CD-4533-BD00-75F5B2FA5035}"/>
              </a:ext>
            </a:extLst>
          </p:cNvPr>
          <p:cNvSpPr/>
          <p:nvPr/>
        </p:nvSpPr>
        <p:spPr>
          <a:xfrm>
            <a:off x="518615" y="1891748"/>
            <a:ext cx="11041039" cy="2310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Cultivate larger amount of seeds at May month and to store it in cold place in closed pockets to extract a greater proportion of the active ingredient to ensure more effective cream.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Provision automatic cream homogenizer in department labs.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Study the active compounds for specific diseases.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Ensure a longer period of study of the healing process to convince the community to go towards this type of treatment.</a:t>
            </a: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64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D90A8-CC88-4FB8-956D-422A019FA30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638300" y="566530"/>
            <a:ext cx="8915400" cy="2262188"/>
          </a:xfrm>
        </p:spPr>
        <p:txBody>
          <a:bodyPr/>
          <a:lstStyle/>
          <a:p>
            <a:r>
              <a:rPr lang="en-US" sz="4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Garamond" panose="02020404030301010803"/>
              </a:rPr>
              <a:t>Outlines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7F8CC-A3E6-4B1A-8BDF-0A8A94F4296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638300" y="1701593"/>
            <a:ext cx="8915400" cy="5156407"/>
          </a:xfrm>
        </p:spPr>
        <p:txBody>
          <a:bodyPr>
            <a:normAutofit/>
          </a:bodyPr>
          <a:lstStyle/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Background of clary sage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Objectives of the project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Methodology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Extraction Method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The result of analysis (GC-MS)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Cream improvements and labeling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Cream tests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Results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The constrains of the project</a:t>
            </a: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Recommendation</a:t>
            </a:r>
          </a:p>
          <a:p>
            <a:pPr marL="0" indent="0">
              <a:buClr>
                <a:schemeClr val="bg2">
                  <a:lumMod val="25000"/>
                </a:schemeClr>
              </a:buClr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Clr>
                <a:schemeClr val="bg2">
                  <a:lumMod val="25000"/>
                </a:schemeClr>
              </a:buClr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5934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21568-2640-493C-96B2-63E22B671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330" y="176300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9600" b="1" dirty="0">
                <a:solidFill>
                  <a:schemeClr val="bg2">
                    <a:lumMod val="25000"/>
                  </a:schemeClr>
                </a:solidFill>
                <a:latin typeface="Bradley Hand ITC" panose="03070402050302030203" pitchFamily="66" charset="0"/>
              </a:rPr>
              <a:t>Thanks for Listening</a:t>
            </a:r>
            <a:br>
              <a:rPr lang="ar-PS" sz="9600" b="1" dirty="0">
                <a:solidFill>
                  <a:srgbClr val="FF6600"/>
                </a:solidFill>
                <a:latin typeface="Bradley Hand ITC" panose="03070402050302030203" pitchFamily="66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3E355C-C484-4162-9CAA-EC73B3B6B4E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23" y="1065772"/>
            <a:ext cx="5313777" cy="35881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9681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8D8D1-2F82-4FBD-AD48-B59F0FF8D3E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638300" y="566738"/>
            <a:ext cx="8915400" cy="1125537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Garamond" panose="02020404030301010803" pitchFamily="18" charset="0"/>
              </a:rPr>
              <a:t>Background of Clary sage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B98472-D4C8-46B6-9650-00D7993499B5}"/>
              </a:ext>
            </a:extLst>
          </p:cNvPr>
          <p:cNvSpPr/>
          <p:nvPr/>
        </p:nvSpPr>
        <p:spPr>
          <a:xfrm>
            <a:off x="1638300" y="1692275"/>
            <a:ext cx="6096000" cy="23153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Salvia sclarea L. belongs to the family Labiatae. S. Sclarea, also known as Clary Sage (CS)</a:t>
            </a:r>
          </a:p>
          <a:p>
            <a:pPr marL="285750" indent="-285750" algn="just">
              <a:lnSpc>
                <a:spcPct val="150000"/>
              </a:lnSpc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 has shown diverse biological activities manifested by different components (mainly of essential oil) that allowed for many medicinal and pharmaceutical applications of the plant materials and/or extracts </a:t>
            </a:r>
          </a:p>
        </p:txBody>
      </p:sp>
    </p:spTree>
    <p:extLst>
      <p:ext uri="{BB962C8B-B14F-4D97-AF65-F5344CB8AC3E}">
        <p14:creationId xmlns:p14="http://schemas.microsoft.com/office/powerpoint/2010/main" val="3391137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281D4-3847-44CA-B880-62C505772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786" y="610858"/>
            <a:ext cx="8911687" cy="952899"/>
          </a:xfrm>
        </p:spPr>
        <p:txBody>
          <a:bodyPr>
            <a:normAutofit fontScale="90000"/>
          </a:bodyPr>
          <a:lstStyle/>
          <a:p>
            <a:r>
              <a:rPr lang="en-US" sz="4900" b="1" dirty="0">
                <a:latin typeface="Garamond" panose="02020404030301010803" pitchFamily="18" charset="0"/>
              </a:rPr>
              <a:t>Objectives of the project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C444A-0DD1-4C09-980A-4E0F458AD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0499" y="1656522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objectives of this project is to extract oil from sage seeds using several extraction methods:</a:t>
            </a:r>
          </a:p>
          <a:p>
            <a:pPr marL="0" indent="0">
              <a:buNone/>
            </a:pPr>
            <a:r>
              <a:rPr lang="en-US" dirty="0"/>
              <a:t>1) ethanol extraction</a:t>
            </a:r>
          </a:p>
          <a:p>
            <a:pPr marL="0" indent="0">
              <a:buNone/>
            </a:pPr>
            <a:r>
              <a:rPr lang="en-US" dirty="0"/>
              <a:t>2) Soxhlet extraction </a:t>
            </a:r>
          </a:p>
          <a:p>
            <a:pPr marL="0" indent="0">
              <a:buNone/>
            </a:pPr>
            <a:r>
              <a:rPr lang="en-US" dirty="0"/>
              <a:t>3) Clevenger extraction</a:t>
            </a:r>
          </a:p>
          <a:p>
            <a:pPr marL="0" indent="0">
              <a:buNone/>
            </a:pPr>
            <a:r>
              <a:rPr lang="en-US" dirty="0"/>
              <a:t>4) cold pressing </a:t>
            </a:r>
          </a:p>
          <a:p>
            <a:r>
              <a:rPr lang="en-US" dirty="0"/>
              <a:t>Determination the well-known health effective compounds in sage oil by using sophisticated techniques such as </a:t>
            </a:r>
            <a:r>
              <a:rPr lang="en-US" dirty="0" err="1"/>
              <a:t>Gc-Ms</a:t>
            </a:r>
            <a:r>
              <a:rPr lang="en-US" dirty="0"/>
              <a:t> system.</a:t>
            </a:r>
          </a:p>
          <a:p>
            <a:r>
              <a:rPr lang="en-US" dirty="0"/>
              <a:t>Suggestion new dosage form of the extracted oil for healing purposes</a:t>
            </a:r>
          </a:p>
          <a:p>
            <a:r>
              <a:rPr lang="en-US" dirty="0"/>
              <a:t>The other objective was to make laboratory bioassay at pharmaceutical department but the experiment was failed in genetic laboratory. </a:t>
            </a:r>
          </a:p>
        </p:txBody>
      </p:sp>
    </p:spTree>
    <p:extLst>
      <p:ext uri="{BB962C8B-B14F-4D97-AF65-F5344CB8AC3E}">
        <p14:creationId xmlns:p14="http://schemas.microsoft.com/office/powerpoint/2010/main" val="1889898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87766-056A-4BB6-8845-8A36A22E9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57849"/>
            <a:ext cx="8911687" cy="128089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4900" b="1" dirty="0">
                <a:solidFill>
                  <a:srgbClr val="5E5E5E"/>
                </a:solidFill>
                <a:latin typeface="Garamond" panose="02020404030301010803"/>
                <a:ea typeface="+mn-ea"/>
                <a:cs typeface="+mn-cs"/>
              </a:rPr>
              <a:t>Methodology</a:t>
            </a:r>
            <a:br>
              <a:rPr lang="en-US" sz="4400" b="1" dirty="0">
                <a:solidFill>
                  <a:srgbClr val="5E5E5E"/>
                </a:solidFill>
                <a:latin typeface="Garamond" panose="02020404030301010803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0CA4EE-5487-4BAF-8575-2B78C3AF6E4D}"/>
              </a:ext>
            </a:extLst>
          </p:cNvPr>
          <p:cNvSpPr/>
          <p:nvPr/>
        </p:nvSpPr>
        <p:spPr>
          <a:xfrm>
            <a:off x="1481131" y="1438629"/>
            <a:ext cx="6319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Clary Sage seeds were collected and grinded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29B98F-0C0E-45DD-A7CB-43A873B3D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156" y="1934291"/>
            <a:ext cx="6446360" cy="479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745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FF582-D2FC-4AE9-AE4E-6B9835DE4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542" y="637362"/>
            <a:ext cx="8911687" cy="1280890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Soxhlet Extraction</a:t>
            </a:r>
          </a:p>
        </p:txBody>
      </p:sp>
      <p:pic>
        <p:nvPicPr>
          <p:cNvPr id="3" name="Picture 2" descr="https://scontent.fjrs2-1.fna.fbcdn.net/v/t1.15752-9/56549438_353258855298314_142394598407274496_n.jpg?_nc_cat=101&amp;_nc_ht=scontent.fjrs2-1.fna&amp;oh=c327936a3facf8eb5bffaf3e21238c18&amp;oe=5D4C2D41">
            <a:extLst>
              <a:ext uri="{FF2B5EF4-FFF2-40B4-BE49-F238E27FC236}">
                <a16:creationId xmlns:a16="http://schemas.microsoft.com/office/drawing/2014/main" id="{66AB3860-1C0A-48D8-9C24-E88732155B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542" y="1524000"/>
            <a:ext cx="6180015" cy="4696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833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A0748-56A5-4FC8-A668-7779DE239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97605"/>
            <a:ext cx="8911687" cy="1280890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The Clevenger extraction</a:t>
            </a:r>
            <a:br>
              <a:rPr lang="en-US" b="1" dirty="0">
                <a:latin typeface="Garamond" panose="02020404030301010803" pitchFamily="18" charset="0"/>
              </a:rPr>
            </a:br>
            <a:endParaRPr lang="en-US" b="1" dirty="0">
              <a:latin typeface="Garamond" panose="02020404030301010803" pitchFamily="18" charset="0"/>
            </a:endParaRPr>
          </a:p>
        </p:txBody>
      </p:sp>
      <p:pic>
        <p:nvPicPr>
          <p:cNvPr id="3" name="Picture 2" descr="https://scontent.fjrs4-1.fna.fbcdn.net/v/t1.15752-9/47196474_711413279243642_8000649728775684096_n.jpg?_nc_cat=102&amp;_nc_ht=scontent.fjrs4-1.fna&amp;oh=42d976ca3b1d1f14717dc2e55af47bb0&amp;oe=5C6EDDD4">
            <a:extLst>
              <a:ext uri="{FF2B5EF4-FFF2-40B4-BE49-F238E27FC236}">
                <a16:creationId xmlns:a16="http://schemas.microsoft.com/office/drawing/2014/main" id="{B8FD094E-0B57-48ED-AD85-6AB611A24D2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156" y="1565812"/>
            <a:ext cx="7742383" cy="4694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913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E385D-5081-4585-B2D9-142286721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785" y="571101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The cold Pressing method</a:t>
            </a:r>
          </a:p>
        </p:txBody>
      </p:sp>
      <p:pic>
        <p:nvPicPr>
          <p:cNvPr id="3" name="Picture 2" descr="https://scontent.fjrs2-1.fna.fbcdn.net/v/t1.15752-9/56790864_2268096723406129_5433427753095397376_n.jpg?_nc_cat=106&amp;_nc_ht=scontent.fjrs2-1.fna&amp;oh=fb192517fa907310d3f20be6ba54bf20&amp;oe=5D48FAD8">
            <a:extLst>
              <a:ext uri="{FF2B5EF4-FFF2-40B4-BE49-F238E27FC236}">
                <a16:creationId xmlns:a16="http://schemas.microsoft.com/office/drawing/2014/main" id="{5711A738-B7FD-4778-BCDD-63F9DE5068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785" y="1555294"/>
            <a:ext cx="7783528" cy="4731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899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A177-4709-4A8A-8C79-D7AF7877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84354"/>
            <a:ext cx="8911687" cy="1280890"/>
          </a:xfrm>
        </p:spPr>
        <p:txBody>
          <a:bodyPr/>
          <a:lstStyle/>
          <a:p>
            <a:r>
              <a:rPr lang="en-US" b="1" dirty="0">
                <a:latin typeface="Garamond" panose="02020404030301010803" pitchFamily="18" charset="0"/>
              </a:rPr>
              <a:t>Ethanol Extraction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 descr="https://scontent.fjrs2-1.fna.fbcdn.net/v/t1.15752-9/57126996_434845507325210_8360152329835511808_n.jpg?_nc_cat=102&amp;_nc_ht=scontent.fjrs2-1.fna&amp;oh=bd4befaf503da41de331afebf44f33e6&amp;oe=5D4F24D1">
            <a:extLst>
              <a:ext uri="{FF2B5EF4-FFF2-40B4-BE49-F238E27FC236}">
                <a16:creationId xmlns:a16="http://schemas.microsoft.com/office/drawing/2014/main" id="{FB76EBA6-EA63-4C96-BC7C-7F824E0F665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156" y="1555818"/>
            <a:ext cx="3554696" cy="321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3B0541-526A-401A-A491-11C0DB3559D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95998" y="1555818"/>
            <a:ext cx="4081671" cy="32162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ED3E65A-B9C0-463B-A382-81732F28EF59}"/>
              </a:ext>
            </a:extLst>
          </p:cNvPr>
          <p:cNvSpPr/>
          <p:nvPr/>
        </p:nvSpPr>
        <p:spPr>
          <a:xfrm>
            <a:off x="6095998" y="4932850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Rotary-Evaporator.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50AEC7-72AE-4DE3-9591-C77928E03373}"/>
              </a:ext>
            </a:extLst>
          </p:cNvPr>
          <p:cNvSpPr/>
          <p:nvPr/>
        </p:nvSpPr>
        <p:spPr>
          <a:xfrm>
            <a:off x="1640156" y="4932850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Ethanol-Solvent.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8404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408</TotalTime>
  <Words>725</Words>
  <Application>Microsoft Office PowerPoint</Application>
  <PresentationFormat>Widescreen</PresentationFormat>
  <Paragraphs>227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Bradley Hand ITC</vt:lpstr>
      <vt:lpstr>Calibri</vt:lpstr>
      <vt:lpstr>Century Gothic</vt:lpstr>
      <vt:lpstr>Garamond</vt:lpstr>
      <vt:lpstr>Imprint MT Shadow</vt:lpstr>
      <vt:lpstr>Times New Roman</vt:lpstr>
      <vt:lpstr>Wingdings</vt:lpstr>
      <vt:lpstr>Wingdings 3</vt:lpstr>
      <vt:lpstr>Wisp</vt:lpstr>
      <vt:lpstr>“Separation and Medical Application of Clary Sage Oil” </vt:lpstr>
      <vt:lpstr>Outlines</vt:lpstr>
      <vt:lpstr>Background of Clary sage </vt:lpstr>
      <vt:lpstr>Objectives of the project </vt:lpstr>
      <vt:lpstr>Methodology </vt:lpstr>
      <vt:lpstr>Soxhlet Extraction</vt:lpstr>
      <vt:lpstr>The Clevenger extraction </vt:lpstr>
      <vt:lpstr>The cold Pressing method</vt:lpstr>
      <vt:lpstr>Ethanol Extraction </vt:lpstr>
      <vt:lpstr>Results</vt:lpstr>
      <vt:lpstr>PowerPoint Presentation</vt:lpstr>
      <vt:lpstr>compression between the all methods </vt:lpstr>
      <vt:lpstr>The Gas Chromatography–Mass Spectrometry (GC-MS) </vt:lpstr>
      <vt:lpstr>The main components in the clary sage oil by GC-MS Analysis.</vt:lpstr>
      <vt:lpstr>Ingredients of Cream</vt:lpstr>
      <vt:lpstr>PowerPoint Presentation</vt:lpstr>
      <vt:lpstr>Cream Tests</vt:lpstr>
      <vt:lpstr>The constrains of the project</vt:lpstr>
      <vt:lpstr>Recommendation </vt:lpstr>
      <vt:lpstr>Thanks for Listening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“Separation and Medical Application of Clary Sage Oil”</dc:title>
  <dc:creator>Horizon</dc:creator>
  <cp:lastModifiedBy>Horizon</cp:lastModifiedBy>
  <cp:revision>94</cp:revision>
  <dcterms:created xsi:type="dcterms:W3CDTF">2019-05-15T07:53:15Z</dcterms:created>
  <dcterms:modified xsi:type="dcterms:W3CDTF">2019-05-15T19:58:59Z</dcterms:modified>
</cp:coreProperties>
</file>