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726" y="-1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C75D1-A098-4FC0-BC00-CF03D447FC3F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EE84F-7838-457B-9D9D-86D68FD62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46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EE84F-7838-457B-9D9D-86D68FD620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8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EE84F-7838-457B-9D9D-86D68FD620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70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685899"/>
          </a:xfrm>
        </p:spPr>
        <p:txBody>
          <a:bodyPr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NAME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139702"/>
            <a:ext cx="6400800" cy="648072"/>
          </a:xfrm>
        </p:spPr>
        <p:txBody>
          <a:bodyPr/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Company Name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A0219-8EC1-492A-8B27-83D55D16E558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13E-ABF2-4515-9640-81A7CD49A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79712" y="205979"/>
            <a:ext cx="6707088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979712" y="1200151"/>
            <a:ext cx="6707088" cy="3394472"/>
          </a:xfrm>
        </p:spPr>
        <p:txBody>
          <a:bodyPr/>
          <a:lstStyle/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A0219-8EC1-492A-8B27-83D55D16E558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13E-ABF2-4515-9640-81A7CD49A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6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84355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707655"/>
            <a:ext cx="8229600" cy="2886968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A0219-8EC1-492A-8B27-83D55D16E558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13E-ABF2-4515-9640-81A7CD49A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13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A0219-8EC1-492A-8B27-83D55D16E558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8413E-ABF2-4515-9640-81A7CD49A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7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0" y="-857250"/>
            <a:ext cx="10058400" cy="553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74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895350"/>
            <a:ext cx="5167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Safety assessment tools and useful tips</a:t>
            </a:r>
            <a:endParaRPr lang="en-US" sz="2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04800" y="12763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014" y="1678253"/>
            <a:ext cx="1457325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62000" y="1579662"/>
            <a:ext cx="386368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Gill Sans Ultra Bold" panose="020B0A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Musculoskeletal injuries (MSIs)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ll Sans Ultra Bold" panose="020B0A020201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2190751"/>
            <a:ext cx="63767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Avoid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manually lifting, carrying, or pushing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heavy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objects. </a:t>
            </a:r>
            <a:endParaRPr lang="ar-SA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ar-SA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Instead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, use mechanical devices such as cranes,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or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hand trucks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  <a:endParaRPr lang="ar-SA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Bend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your knees so that the stronger muscles in your legs take </a:t>
            </a:r>
            <a:endParaRPr lang="ar-SA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ar-SA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most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of the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load</a:t>
            </a:r>
            <a:r>
              <a:rPr lang="ar-SA" dirty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181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1504950"/>
            <a:ext cx="2091855" cy="32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algn="just">
              <a:lnSpc>
                <a:spcPct val="12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31F20"/>
                </a:solidFill>
                <a:latin typeface="Gill Sans Ultra Bold" panose="020B0A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Slips and </a:t>
            </a:r>
            <a:r>
              <a:rPr lang="en-US" sz="1400" dirty="0">
                <a:solidFill>
                  <a:srgbClr val="231F20"/>
                </a:solidFill>
                <a:latin typeface="Gill Sans Ultra Bold" panose="020B0A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trips</a:t>
            </a:r>
            <a:endParaRPr lang="en-US" sz="1400" dirty="0">
              <a:effectLst/>
              <a:latin typeface="Gill Sans Ultra Bold" panose="020B0A020201040202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0" y="1581150"/>
            <a:ext cx="2514600" cy="33051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" y="2356574"/>
            <a:ext cx="5638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Wear non-slip footwear that fits 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properly.</a:t>
            </a:r>
            <a:endParaRPr lang="ar-SA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ar-SA" dirty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Make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sure pathways and aisles are free of clutter, including cuttings, sawdust, and loose lumber. Stop and move any obstacle as soon as you see it.</a:t>
            </a:r>
            <a:b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</a:b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3387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276350"/>
            <a:ext cx="13569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31F20"/>
                </a:solidFill>
                <a:latin typeface="Gill Sans Ultra Bold" panose="020B0A02020104020203" pitchFamily="34" charset="0"/>
                <a:ea typeface="Times New Roman" panose="02020603050405020304" pitchFamily="18" charset="0"/>
              </a:rPr>
              <a:t>Lockout</a:t>
            </a:r>
            <a:endParaRPr lang="en-US" sz="1400" dirty="0">
              <a:latin typeface="Gill Sans Ultra Bold" panose="020B0A02020104020203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019800" y="1584127"/>
            <a:ext cx="2676525" cy="24193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" y="1962150"/>
            <a:ext cx="5943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Samples of general </a:t>
            </a:r>
            <a:r>
              <a:rPr lang="en-US" dirty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guidelines when locking </a:t>
            </a:r>
            <a:r>
              <a:rPr lang="en-US" dirty="0" smtClean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out</a:t>
            </a:r>
            <a:r>
              <a:rPr lang="ar-SA" dirty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equipment:</a:t>
            </a:r>
            <a:endParaRPr lang="ar-SA" dirty="0" smtClean="0">
              <a:solidFill>
                <a:srgbClr val="000000"/>
              </a:solidFill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</a:t>
            </a:r>
            <a:endParaRPr lang="en-US" dirty="0">
              <a:solidFill>
                <a:srgbClr val="000000"/>
              </a:solidFill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Make </a:t>
            </a:r>
            <a:r>
              <a:rPr lang="en-US" dirty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sure turning off the equipment will not harm another worker. </a:t>
            </a:r>
            <a:endParaRPr lang="en-US" dirty="0" smtClean="0">
              <a:solidFill>
                <a:srgbClr val="000000"/>
              </a:solidFill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  <a:p>
            <a:endParaRPr lang="en-US" dirty="0">
              <a:solidFill>
                <a:srgbClr val="000000"/>
              </a:solidFill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Make </a:t>
            </a:r>
            <a:r>
              <a:rPr lang="en-US" dirty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sure all moving parts have stopped before touching the machine. </a:t>
            </a:r>
          </a:p>
        </p:txBody>
      </p:sp>
    </p:spTree>
    <p:extLst>
      <p:ext uri="{BB962C8B-B14F-4D97-AF65-F5344CB8AC3E}">
        <p14:creationId xmlns:p14="http://schemas.microsoft.com/office/powerpoint/2010/main" val="187687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1276350"/>
            <a:ext cx="1976888" cy="32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lnSpc>
                <a:spcPct val="12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31F20"/>
                </a:solidFill>
                <a:latin typeface="Gill Sans Ultra Bold" panose="020B0A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Safeguarding</a:t>
            </a:r>
            <a:endParaRPr lang="en-US" sz="1400" dirty="0">
              <a:effectLst/>
              <a:latin typeface="Gill Sans Ultra Bold" panose="020B0A020201040202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885950"/>
            <a:ext cx="2740025" cy="23050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2190750"/>
            <a:ext cx="5562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Use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equipment only if all the safeguards are in place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.</a:t>
            </a:r>
          </a:p>
          <a:p>
            <a:endParaRPr lang="en-US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Make sure safeguards are set for the correct height of the stock being 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machined.</a:t>
            </a:r>
          </a:p>
          <a:p>
            <a:endParaRPr lang="en-US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Keep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hands away from blades or moving parts.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482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1200150"/>
            <a:ext cx="4631974" cy="32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lnSpc>
                <a:spcPct val="12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31F20"/>
                </a:solidFill>
                <a:latin typeface="Gill Sans Ultra Bold" panose="020B0A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Personal protective equipment (PPE)</a:t>
            </a:r>
            <a:endParaRPr lang="en-US" sz="1400" dirty="0">
              <a:effectLst/>
              <a:latin typeface="Gill Sans Ultra Bold" panose="020B0A020201040202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65735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Protective </a:t>
            </a:r>
            <a:r>
              <a:rPr lang="en-US" b="1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clothing</a:t>
            </a:r>
            <a:endParaRPr lang="en-US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Wear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close-fitting clothing, remove any dangling jewelers and rings, and confine long hair to avoid getting caught in equipment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2647950"/>
            <a:ext cx="708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Eye and face </a:t>
            </a:r>
            <a:r>
              <a:rPr lang="en-US" b="1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protection</a:t>
            </a:r>
            <a:endParaRPr lang="en-US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To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protect against hazards such as flying wood chips, broken saw teeth, and wood dust, wear safety glasses with side shields and a face 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shield.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/>
            </a:r>
            <a:b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</a:br>
            <a:endParaRPr lang="en-US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Hearing protection</a:t>
            </a:r>
            <a:endParaRPr lang="en-US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Wear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earplugs or earmuffs to protect your hearing. The noise levels produced by most power woodworking equipment are high enough to damage 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hearing.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170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1428750"/>
            <a:ext cx="1705467" cy="32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lnSpc>
                <a:spcPct val="12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31F20"/>
                </a:solidFill>
                <a:latin typeface="Gill Sans Ultra Bold" panose="020B0A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Wood dust </a:t>
            </a:r>
            <a:endParaRPr lang="en-US" sz="1400" dirty="0">
              <a:effectLst/>
              <a:latin typeface="Gill Sans Ultra Bold" panose="020B0A020201040202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2114550"/>
            <a:ext cx="5562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Choose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work methods or processes that minimize the generation of 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dust.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Generally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, you shouldn’t use compressed air to blow dust off clothing or work surfaces.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6324600" y="2343150"/>
            <a:ext cx="2600325" cy="203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78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04800" y="12763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0" y="1398177"/>
            <a:ext cx="32664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31F20"/>
                </a:solidFill>
                <a:latin typeface="Gill Sans Ultra Bold" panose="020B0A02020104020203" pitchFamily="34" charset="0"/>
                <a:ea typeface="Times New Roman" panose="02020603050405020304" pitchFamily="18" charset="0"/>
              </a:rPr>
              <a:t>Forklifts and pallet jacks</a:t>
            </a:r>
            <a:endParaRPr lang="en-US" sz="1400" dirty="0">
              <a:latin typeface="Gill Sans Ultra Bold" panose="020B0A020201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2038350"/>
            <a:ext cx="6019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Make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sure all operators have been properly trained before operating a forklift or pallet jack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.</a:t>
            </a:r>
          </a:p>
          <a:p>
            <a:endParaRPr lang="en-US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Do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not operate the forklift unless it’s running properly. If it isn’t working properly, get it fixed first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.</a:t>
            </a:r>
          </a:p>
          <a:p>
            <a:endParaRPr lang="en-US" dirty="0">
              <a:solidFill>
                <a:srgbClr val="231F2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Check the load capacity of the forklift before loading.</a:t>
            </a: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962150"/>
            <a:ext cx="2238375" cy="2695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419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0" y="1352550"/>
            <a:ext cx="1893082" cy="32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lnSpc>
                <a:spcPct val="12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31F20"/>
                </a:solidFill>
                <a:latin typeface="Gill Sans Ultra Bold" panose="020B0A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Emergencies</a:t>
            </a:r>
            <a:endParaRPr lang="en-US" sz="1400" dirty="0">
              <a:effectLst/>
              <a:latin typeface="Gill Sans Ultra Bold" panose="020B0A020201040202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2038350"/>
            <a:ext cx="7086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Review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your building’s evacuation procedures from time to time. Make sure you know what do if there is a fire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.</a:t>
            </a:r>
          </a:p>
          <a:p>
            <a:endParaRPr lang="en-US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Know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the location of fire extinguishers and escape routes</a:t>
            </a: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solidFill>
                <a:srgbClr val="231F20"/>
              </a:solidFill>
              <a:latin typeface="Andalus" panose="02020603050405020304" pitchFamily="18" charset="-78"/>
              <a:ea typeface="Times New Roman" panose="02020603050405020304" pitchFamily="18" charset="0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If </a:t>
            </a:r>
            <a: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you spot an unintended fire, sound the nearest alarm and call 102.</a:t>
            </a:r>
            <a:br>
              <a:rPr lang="en-US" dirty="0">
                <a:solidFill>
                  <a:srgbClr val="231F20"/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</a:b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9997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90078" y="819150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300"/>
              </a:spcBef>
            </a:pPr>
            <a:r>
              <a:rPr lang="en-US" b="1" cap="all" dirty="0">
                <a:solidFill>
                  <a:srgbClr val="D1282E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Inspection checklist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142999" y="1276350"/>
            <a:ext cx="6474460" cy="65151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27022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Elephant" panose="02020904090505020303" pitchFamily="18" charset="0"/>
              </a:rPr>
              <a:t>Agenda</a:t>
            </a:r>
            <a:endParaRPr lang="en-US" sz="3600" dirty="0">
              <a:latin typeface="Elephant" panose="0202090409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latin typeface="Narkisim" panose="020E0502050101010101" pitchFamily="34" charset="-79"/>
                <a:cs typeface="Narkisim" panose="020E0502050101010101" pitchFamily="34" charset="-79"/>
              </a:rPr>
              <a:t>Introduction to our </a:t>
            </a:r>
            <a:r>
              <a:rPr lang="en-US" sz="16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project and the importance of it.</a:t>
            </a:r>
          </a:p>
          <a:p>
            <a:r>
              <a:rPr lang="en-US" sz="16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Introduction to Al-Beddawy company and to it`s processes.</a:t>
            </a:r>
          </a:p>
          <a:p>
            <a:r>
              <a:rPr lang="en-US" sz="16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Al-Beddawy lean assessment.</a:t>
            </a:r>
          </a:p>
          <a:p>
            <a:r>
              <a:rPr lang="en-US" sz="16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SIPOC Diagram &amp; Value stream mapping.</a:t>
            </a:r>
          </a:p>
          <a:p>
            <a:r>
              <a:rPr lang="en-US" sz="16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Lean layout</a:t>
            </a:r>
          </a:p>
          <a:p>
            <a:r>
              <a:rPr lang="en-US" sz="16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Safety assessing tools and safety tips</a:t>
            </a:r>
          </a:p>
          <a:p>
            <a:r>
              <a:rPr lang="en-US" sz="16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5S’s and lean wastes</a:t>
            </a:r>
          </a:p>
          <a:p>
            <a:r>
              <a:rPr lang="en-US" sz="16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KANBAN &amp; JIT system</a:t>
            </a:r>
          </a:p>
          <a:p>
            <a:r>
              <a:rPr lang="en-US" sz="16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Cash flow &amp; costing systems</a:t>
            </a:r>
          </a:p>
          <a:p>
            <a:endParaRPr lang="en-US" sz="1600" dirty="0" smtClean="0">
              <a:latin typeface="Narkisim" panose="020E0502050101010101" pitchFamily="34" charset="-79"/>
              <a:cs typeface="Narkisim" panose="020E0502050101010101" pitchFamily="34" charset="-79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0932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62150"/>
            <a:ext cx="3276600" cy="23574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Right Arrow 5"/>
          <p:cNvSpPr/>
          <p:nvPr/>
        </p:nvSpPr>
        <p:spPr>
          <a:xfrm>
            <a:off x="3733800" y="2874169"/>
            <a:ext cx="1143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962150"/>
            <a:ext cx="3475973" cy="23574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8244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885950"/>
            <a:ext cx="86500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 smtClean="0"/>
              <a:t>Furniture</a:t>
            </a:r>
            <a:r>
              <a:rPr lang="en-US" dirty="0" smtClean="0"/>
              <a:t> </a:t>
            </a:r>
            <a:r>
              <a:rPr lang="en-US" dirty="0"/>
              <a:t>sector was comprised of 2,954 firms in 2011, 70% of which are located in the </a:t>
            </a:r>
            <a:endParaRPr lang="ar-SA" dirty="0" smtClean="0"/>
          </a:p>
          <a:p>
            <a:pPr algn="just"/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smtClean="0"/>
              <a:t>Bank </a:t>
            </a:r>
            <a:r>
              <a:rPr lang="en-US" dirty="0"/>
              <a:t>and 30% of which are in </a:t>
            </a:r>
            <a:r>
              <a:rPr lang="en-US" dirty="0" smtClean="0"/>
              <a:t>Gaza.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/>
              <a:t>Palestinian furniture sector currently employs 8,890 </a:t>
            </a:r>
            <a:r>
              <a:rPr lang="en-US" dirty="0" smtClean="0"/>
              <a:t>workers.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/>
              <a:t>Sector production was valued at US$ 188.9 million in </a:t>
            </a:r>
            <a:r>
              <a:rPr lang="en-US" dirty="0" smtClean="0"/>
              <a:t>2011.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 smtClean="0"/>
              <a:t>Sector proportion </a:t>
            </a:r>
            <a:r>
              <a:rPr lang="en-US" dirty="0"/>
              <a:t>of GDP in the State of Palestine: 8.7% in </a:t>
            </a:r>
            <a:r>
              <a:rPr lang="en-US" dirty="0" smtClean="0"/>
              <a:t>2011.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1200150"/>
            <a:ext cx="2297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Furniture sector </a:t>
            </a:r>
            <a:endParaRPr lang="en-US" sz="2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</p:spTree>
    <p:extLst>
      <p:ext uri="{BB962C8B-B14F-4D97-AF65-F5344CB8AC3E}">
        <p14:creationId xmlns:p14="http://schemas.microsoft.com/office/powerpoint/2010/main" val="349833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343150"/>
            <a:ext cx="2895600" cy="18806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324100"/>
            <a:ext cx="3821672" cy="15266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600200" y="1200150"/>
            <a:ext cx="2996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Al-Beddawy Company</a:t>
            </a:r>
            <a:endParaRPr lang="en-US" sz="2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</p:spTree>
    <p:extLst>
      <p:ext uri="{BB962C8B-B14F-4D97-AF65-F5344CB8AC3E}">
        <p14:creationId xmlns:p14="http://schemas.microsoft.com/office/powerpoint/2010/main" val="1109450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5" y="-95250"/>
            <a:ext cx="8839200" cy="49747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057400" y="-2808"/>
            <a:ext cx="4255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Product families and Processes </a:t>
            </a:r>
            <a:endParaRPr lang="en-U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4450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047750"/>
            <a:ext cx="4531381" cy="389606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52550"/>
            <a:ext cx="4511474" cy="347696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394031" y="1219199"/>
            <a:ext cx="2333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Lean assessment</a:t>
            </a:r>
            <a:endParaRPr lang="en-US" sz="2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4702001"/>
            <a:ext cx="3170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Strategos</a:t>
            </a:r>
            <a:r>
              <a:rPr lang="en-US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Lean assessment tool </a:t>
            </a:r>
            <a:endParaRPr lang="en-US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36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52550"/>
            <a:ext cx="8348869" cy="36385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66559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00150"/>
            <a:ext cx="5267795" cy="3462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02224740"/>
      </p:ext>
    </p:extLst>
  </p:cSld>
  <p:clrMapOvr>
    <a:masterClrMapping/>
  </p:clrMapOvr>
</p:sld>
</file>

<file path=ppt/theme/theme1.xml><?xml version="1.0" encoding="utf-8"?>
<a:theme xmlns:a="http://schemas.openxmlformats.org/drawingml/2006/main" name="23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231</Template>
  <TotalTime>1583</TotalTime>
  <Words>492</Words>
  <Application>Microsoft Office PowerPoint</Application>
  <PresentationFormat>On-screen Show (16:9)</PresentationFormat>
  <Paragraphs>72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Andalus</vt:lpstr>
      <vt:lpstr>Arial</vt:lpstr>
      <vt:lpstr>Calibri</vt:lpstr>
      <vt:lpstr>Elephant</vt:lpstr>
      <vt:lpstr>Gill Sans Ultra Bold</vt:lpstr>
      <vt:lpstr>Narkisim</vt:lpstr>
      <vt:lpstr>Tahoma</vt:lpstr>
      <vt:lpstr>Times New Roman</vt:lpstr>
      <vt:lpstr>Wingdings</vt:lpstr>
      <vt:lpstr>231</vt:lpstr>
      <vt:lpstr>PowerPoint Presentation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Khaled Tuffaha</dc:creator>
  <cp:lastModifiedBy>Khaled Tuffaha</cp:lastModifiedBy>
  <cp:revision>23</cp:revision>
  <dcterms:created xsi:type="dcterms:W3CDTF">2015-12-19T02:27:32Z</dcterms:created>
  <dcterms:modified xsi:type="dcterms:W3CDTF">2015-12-20T04:51:13Z</dcterms:modified>
</cp:coreProperties>
</file>