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332" r:id="rId2"/>
    <p:sldId id="262" r:id="rId3"/>
    <p:sldId id="380" r:id="rId4"/>
    <p:sldId id="327" r:id="rId5"/>
    <p:sldId id="311" r:id="rId6"/>
    <p:sldId id="308" r:id="rId7"/>
    <p:sldId id="314" r:id="rId8"/>
    <p:sldId id="348" r:id="rId9"/>
    <p:sldId id="349" r:id="rId10"/>
    <p:sldId id="350" r:id="rId11"/>
    <p:sldId id="381" r:id="rId12"/>
    <p:sldId id="328" r:id="rId13"/>
    <p:sldId id="382" r:id="rId14"/>
    <p:sldId id="330" r:id="rId15"/>
    <p:sldId id="317" r:id="rId16"/>
    <p:sldId id="383" r:id="rId17"/>
    <p:sldId id="339" r:id="rId18"/>
    <p:sldId id="340" r:id="rId19"/>
    <p:sldId id="384" r:id="rId20"/>
    <p:sldId id="391" r:id="rId21"/>
    <p:sldId id="385" r:id="rId22"/>
    <p:sldId id="344" r:id="rId23"/>
    <p:sldId id="386" r:id="rId24"/>
    <p:sldId id="318" r:id="rId25"/>
    <p:sldId id="267" r:id="rId26"/>
    <p:sldId id="299" r:id="rId27"/>
    <p:sldId id="333" r:id="rId28"/>
    <p:sldId id="378" r:id="rId29"/>
    <p:sldId id="347" r:id="rId30"/>
    <p:sldId id="354" r:id="rId31"/>
    <p:sldId id="355" r:id="rId32"/>
    <p:sldId id="357" r:id="rId33"/>
    <p:sldId id="358" r:id="rId34"/>
    <p:sldId id="390" r:id="rId35"/>
    <p:sldId id="389" r:id="rId36"/>
    <p:sldId id="360" r:id="rId37"/>
    <p:sldId id="363" r:id="rId38"/>
    <p:sldId id="364" r:id="rId39"/>
    <p:sldId id="365" r:id="rId40"/>
    <p:sldId id="366" r:id="rId41"/>
    <p:sldId id="368" r:id="rId42"/>
    <p:sldId id="369" r:id="rId43"/>
    <p:sldId id="370" r:id="rId44"/>
    <p:sldId id="373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7500"/>
    <a:srgbClr val="F0F0F0"/>
    <a:srgbClr val="F25F29"/>
    <a:srgbClr val="91BED4"/>
    <a:srgbClr val="304269"/>
    <a:srgbClr val="D9E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76" autoAdjust="0"/>
    <p:restoredTop sz="96803" autoAdjust="0"/>
  </p:normalViewPr>
  <p:slideViewPr>
    <p:cSldViewPr>
      <p:cViewPr>
        <p:scale>
          <a:sx n="77" d="100"/>
          <a:sy n="77" d="100"/>
        </p:scale>
        <p:origin x="-1254" y="72"/>
      </p:cViewPr>
      <p:guideLst>
        <p:guide orient="horz" pos="3168"/>
        <p:guide pos="4320"/>
      </p:guideLst>
    </p:cSldViewPr>
  </p:slideViewPr>
  <p:outlineViewPr>
    <p:cViewPr>
      <p:scale>
        <a:sx n="33" d="100"/>
        <a:sy n="33" d="100"/>
      </p:scale>
      <p:origin x="0" y="192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09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666666666666671E-2"/>
          <c:y val="0.13084569370689131"/>
          <c:w val="0.95833333333333348"/>
          <c:h val="0.51350256363303404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population uses the network water</c:v>
                </c:pt>
                <c:pt idx="1">
                  <c:v>others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0.95000000000000007</c:v>
                </c:pt>
                <c:pt idx="1">
                  <c:v>5.000000000000001E-2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9.8361071343354839E-2"/>
          <c:y val="0.71023561008362335"/>
          <c:w val="0.8789116559293727"/>
          <c:h val="0.23320698284807426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A207D4-7CD6-4972-81AD-BA4DD97BD794}" type="doc">
      <dgm:prSet loTypeId="urn:microsoft.com/office/officeart/2005/8/layout/radial6" loCatId="cycle" qsTypeId="urn:microsoft.com/office/officeart/2005/8/quickstyle/simple4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DC290868-B656-4D73-83AF-9751F3DFD7CB}">
      <dgm:prSet phldrT="[Text]"/>
      <dgm:spPr/>
      <dgm:t>
        <a:bodyPr/>
        <a:lstStyle/>
        <a:p>
          <a:r>
            <a:rPr lang="en-US" dirty="0" smtClean="0"/>
            <a:t>Network</a:t>
          </a:r>
          <a:endParaRPr lang="en-US" dirty="0"/>
        </a:p>
      </dgm:t>
    </dgm:pt>
    <dgm:pt modelId="{FDA68703-C043-47BA-A60B-65F6B50A38A6}" type="parTrans" cxnId="{AFD88CA2-79A9-4343-BE0E-5925FFD9873D}">
      <dgm:prSet/>
      <dgm:spPr/>
      <dgm:t>
        <a:bodyPr/>
        <a:lstStyle/>
        <a:p>
          <a:endParaRPr lang="en-US"/>
        </a:p>
      </dgm:t>
    </dgm:pt>
    <dgm:pt modelId="{FDD6D010-6617-4E15-BE42-4FB94239D62A}" type="sibTrans" cxnId="{AFD88CA2-79A9-4343-BE0E-5925FFD9873D}">
      <dgm:prSet/>
      <dgm:spPr/>
      <dgm:t>
        <a:bodyPr/>
        <a:lstStyle/>
        <a:p>
          <a:endParaRPr lang="en-US"/>
        </a:p>
      </dgm:t>
    </dgm:pt>
    <dgm:pt modelId="{FF1C5AEA-70AE-491B-B4F6-EA289D874E25}">
      <dgm:prSet phldrT="[Text]" custT="1"/>
      <dgm:spPr/>
      <dgm:t>
        <a:bodyPr/>
        <a:lstStyle/>
        <a:p>
          <a:r>
            <a:rPr lang="en-US" sz="1800" dirty="0" smtClean="0"/>
            <a:t>Wells</a:t>
          </a:r>
          <a:endParaRPr lang="en-US" sz="1800" dirty="0"/>
        </a:p>
      </dgm:t>
    </dgm:pt>
    <dgm:pt modelId="{38759E5C-5697-4A71-B20B-FC6740C852B9}" type="parTrans" cxnId="{4EEB29FA-22E1-4BF9-B99A-9B0AD462BE17}">
      <dgm:prSet/>
      <dgm:spPr/>
      <dgm:t>
        <a:bodyPr/>
        <a:lstStyle/>
        <a:p>
          <a:endParaRPr lang="en-US"/>
        </a:p>
      </dgm:t>
    </dgm:pt>
    <dgm:pt modelId="{2FBD18AB-2D1D-49F4-A9A6-18D2621CE341}" type="sibTrans" cxnId="{4EEB29FA-22E1-4BF9-B99A-9B0AD462BE17}">
      <dgm:prSet/>
      <dgm:spPr/>
      <dgm:t>
        <a:bodyPr/>
        <a:lstStyle/>
        <a:p>
          <a:endParaRPr lang="en-US"/>
        </a:p>
      </dgm:t>
    </dgm:pt>
    <dgm:pt modelId="{EF1EC0A8-D309-4DFC-9C71-5A80E7E7C758}">
      <dgm:prSet phldrT="[Text]" custT="1"/>
      <dgm:spPr/>
      <dgm:t>
        <a:bodyPr/>
        <a:lstStyle/>
        <a:p>
          <a:r>
            <a:rPr lang="en-US" sz="1400" b="1" dirty="0" smtClean="0"/>
            <a:t>Reservoirs</a:t>
          </a:r>
          <a:endParaRPr lang="en-US" sz="1400" b="1" dirty="0"/>
        </a:p>
      </dgm:t>
    </dgm:pt>
    <dgm:pt modelId="{30F806F4-5BC8-414A-9E4F-90D489AFA5DA}" type="parTrans" cxnId="{E1A8C4F2-09A0-46A3-B361-B04700C15236}">
      <dgm:prSet/>
      <dgm:spPr/>
      <dgm:t>
        <a:bodyPr/>
        <a:lstStyle/>
        <a:p>
          <a:endParaRPr lang="en-US"/>
        </a:p>
      </dgm:t>
    </dgm:pt>
    <dgm:pt modelId="{C37C127B-7B19-4402-98BA-E6F7EBB402F4}" type="sibTrans" cxnId="{E1A8C4F2-09A0-46A3-B361-B04700C15236}">
      <dgm:prSet/>
      <dgm:spPr/>
      <dgm:t>
        <a:bodyPr/>
        <a:lstStyle/>
        <a:p>
          <a:endParaRPr lang="en-US"/>
        </a:p>
      </dgm:t>
    </dgm:pt>
    <dgm:pt modelId="{6478B05A-F4E4-4AE0-9EAF-75695AF6C957}">
      <dgm:prSet phldrT="[Text]"/>
      <dgm:spPr/>
      <dgm:t>
        <a:bodyPr/>
        <a:lstStyle/>
        <a:p>
          <a:r>
            <a:rPr lang="en-US" dirty="0" smtClean="0"/>
            <a:t>Pressure Zones</a:t>
          </a:r>
          <a:endParaRPr lang="en-US" dirty="0"/>
        </a:p>
      </dgm:t>
    </dgm:pt>
    <dgm:pt modelId="{F5D6B7C5-AC07-4DD0-AF12-F02F25653CCF}" type="parTrans" cxnId="{F32C8AAD-856D-4546-B472-9E140CB7285C}">
      <dgm:prSet/>
      <dgm:spPr/>
      <dgm:t>
        <a:bodyPr/>
        <a:lstStyle/>
        <a:p>
          <a:endParaRPr lang="en-US"/>
        </a:p>
      </dgm:t>
    </dgm:pt>
    <dgm:pt modelId="{FE6AE810-38D5-44D5-9A8D-E07F252A5338}" type="sibTrans" cxnId="{F32C8AAD-856D-4546-B472-9E140CB7285C}">
      <dgm:prSet/>
      <dgm:spPr/>
      <dgm:t>
        <a:bodyPr/>
        <a:lstStyle/>
        <a:p>
          <a:endParaRPr lang="en-US"/>
        </a:p>
      </dgm:t>
    </dgm:pt>
    <dgm:pt modelId="{226DA9B6-182F-4C58-A645-777708AC8C2F}" type="pres">
      <dgm:prSet presAssocID="{3CA207D4-7CD6-4972-81AD-BA4DD97BD79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773D0F8-D954-401B-8CC2-7D196BFC01E2}" type="pres">
      <dgm:prSet presAssocID="{DC290868-B656-4D73-83AF-9751F3DFD7CB}" presName="centerShape" presStyleLbl="node0" presStyleIdx="0" presStyleCnt="1"/>
      <dgm:spPr/>
      <dgm:t>
        <a:bodyPr/>
        <a:lstStyle/>
        <a:p>
          <a:endParaRPr lang="en-US"/>
        </a:p>
      </dgm:t>
    </dgm:pt>
    <dgm:pt modelId="{08508FB0-321E-443F-96F7-C1A9EC8E85D5}" type="pres">
      <dgm:prSet presAssocID="{FF1C5AEA-70AE-491B-B4F6-EA289D874E2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CE93D0-939D-4C60-A8C1-D57EC9CDC18B}" type="pres">
      <dgm:prSet presAssocID="{FF1C5AEA-70AE-491B-B4F6-EA289D874E25}" presName="dummy" presStyleCnt="0"/>
      <dgm:spPr/>
    </dgm:pt>
    <dgm:pt modelId="{8B467633-3810-41C6-A691-F4FBF6A21942}" type="pres">
      <dgm:prSet presAssocID="{2FBD18AB-2D1D-49F4-A9A6-18D2621CE341}" presName="sibTrans" presStyleLbl="sibTrans2D1" presStyleIdx="0" presStyleCnt="3"/>
      <dgm:spPr/>
      <dgm:t>
        <a:bodyPr/>
        <a:lstStyle/>
        <a:p>
          <a:endParaRPr lang="en-US"/>
        </a:p>
      </dgm:t>
    </dgm:pt>
    <dgm:pt modelId="{A5428A4C-0FC8-485D-AE6C-D4A4F8D495C6}" type="pres">
      <dgm:prSet presAssocID="{EF1EC0A8-D309-4DFC-9C71-5A80E7E7C758}" presName="node" presStyleLbl="node1" presStyleIdx="1" presStyleCnt="3" custScaleX="1092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C16F55-5F85-4D0E-9A63-96B6A7CFA7D0}" type="pres">
      <dgm:prSet presAssocID="{EF1EC0A8-D309-4DFC-9C71-5A80E7E7C758}" presName="dummy" presStyleCnt="0"/>
      <dgm:spPr/>
    </dgm:pt>
    <dgm:pt modelId="{7C303598-46F1-41B0-BF66-9A5ED8DCC12B}" type="pres">
      <dgm:prSet presAssocID="{C37C127B-7B19-4402-98BA-E6F7EBB402F4}" presName="sibTrans" presStyleLbl="sibTrans2D1" presStyleIdx="1" presStyleCnt="3"/>
      <dgm:spPr/>
      <dgm:t>
        <a:bodyPr/>
        <a:lstStyle/>
        <a:p>
          <a:endParaRPr lang="en-US"/>
        </a:p>
      </dgm:t>
    </dgm:pt>
    <dgm:pt modelId="{946DA707-B6B8-423D-8D5C-9C426E80CCD9}" type="pres">
      <dgm:prSet presAssocID="{6478B05A-F4E4-4AE0-9EAF-75695AF6C95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36C760-60DF-4AB3-A136-41D0732153C3}" type="pres">
      <dgm:prSet presAssocID="{6478B05A-F4E4-4AE0-9EAF-75695AF6C957}" presName="dummy" presStyleCnt="0"/>
      <dgm:spPr/>
    </dgm:pt>
    <dgm:pt modelId="{AD8D0F97-6A25-404E-8540-44B0DB2BE535}" type="pres">
      <dgm:prSet presAssocID="{FE6AE810-38D5-44D5-9A8D-E07F252A5338}" presName="sibTrans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4A027838-DD5C-4A3F-8739-C8CD3859CF48}" type="presOf" srcId="{2FBD18AB-2D1D-49F4-A9A6-18D2621CE341}" destId="{8B467633-3810-41C6-A691-F4FBF6A21942}" srcOrd="0" destOrd="0" presId="urn:microsoft.com/office/officeart/2005/8/layout/radial6"/>
    <dgm:cxn modelId="{4EEB29FA-22E1-4BF9-B99A-9B0AD462BE17}" srcId="{DC290868-B656-4D73-83AF-9751F3DFD7CB}" destId="{FF1C5AEA-70AE-491B-B4F6-EA289D874E25}" srcOrd="0" destOrd="0" parTransId="{38759E5C-5697-4A71-B20B-FC6740C852B9}" sibTransId="{2FBD18AB-2D1D-49F4-A9A6-18D2621CE341}"/>
    <dgm:cxn modelId="{E1A8C4F2-09A0-46A3-B361-B04700C15236}" srcId="{DC290868-B656-4D73-83AF-9751F3DFD7CB}" destId="{EF1EC0A8-D309-4DFC-9C71-5A80E7E7C758}" srcOrd="1" destOrd="0" parTransId="{30F806F4-5BC8-414A-9E4F-90D489AFA5DA}" sibTransId="{C37C127B-7B19-4402-98BA-E6F7EBB402F4}"/>
    <dgm:cxn modelId="{6985E32F-A316-461E-B6E6-3794585F3E5E}" type="presOf" srcId="{6478B05A-F4E4-4AE0-9EAF-75695AF6C957}" destId="{946DA707-B6B8-423D-8D5C-9C426E80CCD9}" srcOrd="0" destOrd="0" presId="urn:microsoft.com/office/officeart/2005/8/layout/radial6"/>
    <dgm:cxn modelId="{3511BBC0-AB63-4295-A134-08D330C3C3B4}" type="presOf" srcId="{FF1C5AEA-70AE-491B-B4F6-EA289D874E25}" destId="{08508FB0-321E-443F-96F7-C1A9EC8E85D5}" srcOrd="0" destOrd="0" presId="urn:microsoft.com/office/officeart/2005/8/layout/radial6"/>
    <dgm:cxn modelId="{F32C8AAD-856D-4546-B472-9E140CB7285C}" srcId="{DC290868-B656-4D73-83AF-9751F3DFD7CB}" destId="{6478B05A-F4E4-4AE0-9EAF-75695AF6C957}" srcOrd="2" destOrd="0" parTransId="{F5D6B7C5-AC07-4DD0-AF12-F02F25653CCF}" sibTransId="{FE6AE810-38D5-44D5-9A8D-E07F252A5338}"/>
    <dgm:cxn modelId="{36662EBA-1C51-49C6-9862-543D6988EECD}" type="presOf" srcId="{C37C127B-7B19-4402-98BA-E6F7EBB402F4}" destId="{7C303598-46F1-41B0-BF66-9A5ED8DCC12B}" srcOrd="0" destOrd="0" presId="urn:microsoft.com/office/officeart/2005/8/layout/radial6"/>
    <dgm:cxn modelId="{42C4C7D9-8E4A-4DE7-90BC-695D1C4F2A04}" type="presOf" srcId="{FE6AE810-38D5-44D5-9A8D-E07F252A5338}" destId="{AD8D0F97-6A25-404E-8540-44B0DB2BE535}" srcOrd="0" destOrd="0" presId="urn:microsoft.com/office/officeart/2005/8/layout/radial6"/>
    <dgm:cxn modelId="{AFD88CA2-79A9-4343-BE0E-5925FFD9873D}" srcId="{3CA207D4-7CD6-4972-81AD-BA4DD97BD794}" destId="{DC290868-B656-4D73-83AF-9751F3DFD7CB}" srcOrd="0" destOrd="0" parTransId="{FDA68703-C043-47BA-A60B-65F6B50A38A6}" sibTransId="{FDD6D010-6617-4E15-BE42-4FB94239D62A}"/>
    <dgm:cxn modelId="{1BE68069-98AB-41EC-8749-D5959F7B8865}" type="presOf" srcId="{EF1EC0A8-D309-4DFC-9C71-5A80E7E7C758}" destId="{A5428A4C-0FC8-485D-AE6C-D4A4F8D495C6}" srcOrd="0" destOrd="0" presId="urn:microsoft.com/office/officeart/2005/8/layout/radial6"/>
    <dgm:cxn modelId="{2FA2D643-484D-4C4F-BAA7-2E3BA1B4BC6B}" type="presOf" srcId="{DC290868-B656-4D73-83AF-9751F3DFD7CB}" destId="{A773D0F8-D954-401B-8CC2-7D196BFC01E2}" srcOrd="0" destOrd="0" presId="urn:microsoft.com/office/officeart/2005/8/layout/radial6"/>
    <dgm:cxn modelId="{53F695C0-3DA6-4394-A8FB-866B2F1DEC47}" type="presOf" srcId="{3CA207D4-7CD6-4972-81AD-BA4DD97BD794}" destId="{226DA9B6-182F-4C58-A645-777708AC8C2F}" srcOrd="0" destOrd="0" presId="urn:microsoft.com/office/officeart/2005/8/layout/radial6"/>
    <dgm:cxn modelId="{0FAD7D3C-86D0-4FD4-89BE-7334FC3D9BA3}" type="presParOf" srcId="{226DA9B6-182F-4C58-A645-777708AC8C2F}" destId="{A773D0F8-D954-401B-8CC2-7D196BFC01E2}" srcOrd="0" destOrd="0" presId="urn:microsoft.com/office/officeart/2005/8/layout/radial6"/>
    <dgm:cxn modelId="{DF185F12-0764-4CFB-A0EF-099F9B8D5291}" type="presParOf" srcId="{226DA9B6-182F-4C58-A645-777708AC8C2F}" destId="{08508FB0-321E-443F-96F7-C1A9EC8E85D5}" srcOrd="1" destOrd="0" presId="urn:microsoft.com/office/officeart/2005/8/layout/radial6"/>
    <dgm:cxn modelId="{9C97EAAA-836D-4B05-BAF9-CB6E6D85880A}" type="presParOf" srcId="{226DA9B6-182F-4C58-A645-777708AC8C2F}" destId="{C8CE93D0-939D-4C60-A8C1-D57EC9CDC18B}" srcOrd="2" destOrd="0" presId="urn:microsoft.com/office/officeart/2005/8/layout/radial6"/>
    <dgm:cxn modelId="{87D2EC30-001A-4687-9942-DCD0AC02231D}" type="presParOf" srcId="{226DA9B6-182F-4C58-A645-777708AC8C2F}" destId="{8B467633-3810-41C6-A691-F4FBF6A21942}" srcOrd="3" destOrd="0" presId="urn:microsoft.com/office/officeart/2005/8/layout/radial6"/>
    <dgm:cxn modelId="{CA2AAB6A-F178-4919-9CF5-427BB63CF1C7}" type="presParOf" srcId="{226DA9B6-182F-4C58-A645-777708AC8C2F}" destId="{A5428A4C-0FC8-485D-AE6C-D4A4F8D495C6}" srcOrd="4" destOrd="0" presId="urn:microsoft.com/office/officeart/2005/8/layout/radial6"/>
    <dgm:cxn modelId="{28639EEC-D93B-4B5E-B48F-A83E1EFBB135}" type="presParOf" srcId="{226DA9B6-182F-4C58-A645-777708AC8C2F}" destId="{1CC16F55-5F85-4D0E-9A63-96B6A7CFA7D0}" srcOrd="5" destOrd="0" presId="urn:microsoft.com/office/officeart/2005/8/layout/radial6"/>
    <dgm:cxn modelId="{BD550133-162D-41DC-8673-F09BBA548769}" type="presParOf" srcId="{226DA9B6-182F-4C58-A645-777708AC8C2F}" destId="{7C303598-46F1-41B0-BF66-9A5ED8DCC12B}" srcOrd="6" destOrd="0" presId="urn:microsoft.com/office/officeart/2005/8/layout/radial6"/>
    <dgm:cxn modelId="{AC604BBA-EDB3-4C30-86F5-FAD94E9256F8}" type="presParOf" srcId="{226DA9B6-182F-4C58-A645-777708AC8C2F}" destId="{946DA707-B6B8-423D-8D5C-9C426E80CCD9}" srcOrd="7" destOrd="0" presId="urn:microsoft.com/office/officeart/2005/8/layout/radial6"/>
    <dgm:cxn modelId="{52415140-123A-4614-8FE3-5B98F0C3FE9C}" type="presParOf" srcId="{226DA9B6-182F-4C58-A645-777708AC8C2F}" destId="{7936C760-60DF-4AB3-A136-41D0732153C3}" srcOrd="8" destOrd="0" presId="urn:microsoft.com/office/officeart/2005/8/layout/radial6"/>
    <dgm:cxn modelId="{69CB0367-7CC5-4990-BA18-652AF02CA80F}" type="presParOf" srcId="{226DA9B6-182F-4C58-A645-777708AC8C2F}" destId="{AD8D0F97-6A25-404E-8540-44B0DB2BE535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8D0F97-6A25-404E-8540-44B0DB2BE535}">
      <dsp:nvSpPr>
        <dsp:cNvPr id="0" name=""/>
        <dsp:cNvSpPr/>
      </dsp:nvSpPr>
      <dsp:spPr>
        <a:xfrm>
          <a:off x="1338469" y="560146"/>
          <a:ext cx="3744210" cy="3744210"/>
        </a:xfrm>
        <a:prstGeom prst="blockArc">
          <a:avLst>
            <a:gd name="adj1" fmla="val 9000000"/>
            <a:gd name="adj2" fmla="val 16200000"/>
            <a:gd name="adj3" fmla="val 4632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C303598-46F1-41B0-BF66-9A5ED8DCC12B}">
      <dsp:nvSpPr>
        <dsp:cNvPr id="0" name=""/>
        <dsp:cNvSpPr/>
      </dsp:nvSpPr>
      <dsp:spPr>
        <a:xfrm>
          <a:off x="1338469" y="560146"/>
          <a:ext cx="3744210" cy="3744210"/>
        </a:xfrm>
        <a:prstGeom prst="blockArc">
          <a:avLst>
            <a:gd name="adj1" fmla="val 1800000"/>
            <a:gd name="adj2" fmla="val 9000000"/>
            <a:gd name="adj3" fmla="val 4632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B467633-3810-41C6-A691-F4FBF6A21942}">
      <dsp:nvSpPr>
        <dsp:cNvPr id="0" name=""/>
        <dsp:cNvSpPr/>
      </dsp:nvSpPr>
      <dsp:spPr>
        <a:xfrm>
          <a:off x="1338469" y="560146"/>
          <a:ext cx="3744210" cy="3744210"/>
        </a:xfrm>
        <a:prstGeom prst="blockArc">
          <a:avLst>
            <a:gd name="adj1" fmla="val 16200000"/>
            <a:gd name="adj2" fmla="val 1800000"/>
            <a:gd name="adj3" fmla="val 4632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73D0F8-D954-401B-8CC2-7D196BFC01E2}">
      <dsp:nvSpPr>
        <dsp:cNvPr id="0" name=""/>
        <dsp:cNvSpPr/>
      </dsp:nvSpPr>
      <dsp:spPr>
        <a:xfrm>
          <a:off x="2350348" y="1572025"/>
          <a:ext cx="1720453" cy="172045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Network</a:t>
          </a:r>
          <a:endParaRPr lang="en-US" sz="2500" kern="1200" dirty="0"/>
        </a:p>
      </dsp:txBody>
      <dsp:txXfrm>
        <a:off x="2602303" y="1823980"/>
        <a:ext cx="1216543" cy="1216543"/>
      </dsp:txXfrm>
    </dsp:sp>
    <dsp:sp modelId="{08508FB0-321E-443F-96F7-C1A9EC8E85D5}">
      <dsp:nvSpPr>
        <dsp:cNvPr id="0" name=""/>
        <dsp:cNvSpPr/>
      </dsp:nvSpPr>
      <dsp:spPr>
        <a:xfrm>
          <a:off x="2608416" y="1343"/>
          <a:ext cx="1204317" cy="120431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Wells</a:t>
          </a:r>
          <a:endParaRPr lang="en-US" sz="1800" kern="1200" dirty="0"/>
        </a:p>
      </dsp:txBody>
      <dsp:txXfrm>
        <a:off x="2784784" y="177711"/>
        <a:ext cx="851581" cy="851581"/>
      </dsp:txXfrm>
    </dsp:sp>
    <dsp:sp modelId="{A5428A4C-0FC8-485D-AE6C-D4A4F8D495C6}">
      <dsp:nvSpPr>
        <dsp:cNvPr id="0" name=""/>
        <dsp:cNvSpPr/>
      </dsp:nvSpPr>
      <dsp:spPr>
        <a:xfrm>
          <a:off x="4136309" y="2744468"/>
          <a:ext cx="1316017" cy="1204317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Reservoirs</a:t>
          </a:r>
          <a:endParaRPr lang="en-US" sz="1400" b="1" kern="1200" dirty="0"/>
        </a:p>
      </dsp:txBody>
      <dsp:txXfrm>
        <a:off x="4329035" y="2920836"/>
        <a:ext cx="930565" cy="851581"/>
      </dsp:txXfrm>
    </dsp:sp>
    <dsp:sp modelId="{946DA707-B6B8-423D-8D5C-9C426E80CCD9}">
      <dsp:nvSpPr>
        <dsp:cNvPr id="0" name=""/>
        <dsp:cNvSpPr/>
      </dsp:nvSpPr>
      <dsp:spPr>
        <a:xfrm>
          <a:off x="1024672" y="2744468"/>
          <a:ext cx="1204317" cy="120431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Pressure Zones</a:t>
          </a:r>
          <a:endParaRPr lang="en-US" sz="1800" kern="1200" dirty="0"/>
        </a:p>
      </dsp:txBody>
      <dsp:txXfrm>
        <a:off x="1201040" y="2920836"/>
        <a:ext cx="851581" cy="8515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D7EC3-CD50-4DA5-B722-330229C0073D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12E5A-FBEB-4329-9E4A-5F20B492F5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4026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BE0011-04E0-4F3F-BFCE-633C944A425A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D2AD7-BD31-48B9-8C8A-7D4EAE7F64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737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1487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5017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5017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5017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5017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5017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5017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5017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5017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5017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501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5017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5017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5017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0968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Include :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1- </a:t>
            </a:r>
            <a:r>
              <a:rPr 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Wells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feed water to the network.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Examples : Odala and Badan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2- </a:t>
            </a:r>
            <a:r>
              <a:rPr 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Reservoirs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where the water collect then distributed to PZ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Examples :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Junied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Junblat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3-Pressure Zones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areas which receive water from reservoir to feed houses .</a:t>
            </a:r>
          </a:p>
          <a:p>
            <a:pPr marL="0" indent="0">
              <a:buNone/>
            </a:pPr>
            <a:r>
              <a:rPr 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4- links between the network parts</a:t>
            </a:r>
          </a:p>
          <a:p>
            <a:endParaRPr lang="en-US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5531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4275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5017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501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8458200" cy="6858000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2950957" y="1191150"/>
            <a:ext cx="4937760" cy="983431"/>
          </a:xfrm>
          <a:solidFill>
            <a:schemeClr val="tx1">
              <a:lumMod val="95000"/>
              <a:lumOff val="5000"/>
              <a:alpha val="64000"/>
            </a:schemeClr>
          </a:solidFill>
          <a:ln w="38100" cmpd="dbl">
            <a:noFill/>
          </a:ln>
        </p:spPr>
        <p:txBody>
          <a:bodyPr tIns="137160" anchor="ctr" anchorCtr="0">
            <a:normAutofit/>
          </a:bodyPr>
          <a:lstStyle>
            <a:lvl1pPr algn="ctr">
              <a:buNone/>
              <a:defRPr sz="3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Master title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906973" y="1143000"/>
            <a:ext cx="5029200" cy="1066800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-Up Landscape with Caption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800600" y="914400"/>
            <a:ext cx="3962400" cy="29718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457200" y="914400"/>
            <a:ext cx="3962400" cy="29718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114800"/>
            <a:ext cx="3962400" cy="1214887"/>
          </a:xfrm>
        </p:spPr>
        <p:txBody>
          <a:bodyPr vert="horz" lIns="91440" tIns="45720" rIns="9144" bIns="45720" rtlCol="0" anchor="t" anchorCtr="0">
            <a:noAutofit/>
          </a:bodyPr>
          <a:lstStyle>
            <a:lvl1pPr marL="0" marR="0" indent="0" algn="ctr" rtl="0" latinLnBrk="0">
              <a:spcBef>
                <a:spcPct val="20000"/>
              </a:spcBef>
              <a:buFontTx/>
              <a:buNone/>
              <a:defRPr lang="en-US" sz="1800" kern="12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lvl="0" indent="0" algn="l" defTabSz="914400" rtl="0" eaLnBrk="1" latinLnBrk="0" hangingPunct="1">
              <a:spcBef>
                <a:spcPct val="20000"/>
              </a:spcBef>
              <a:buFontTx/>
              <a:buNone/>
            </a:pPr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4800599" y="4114800"/>
            <a:ext cx="3990975" cy="1214887"/>
          </a:xfrm>
        </p:spPr>
        <p:txBody>
          <a:bodyPr vert="horz" lIns="91440" tIns="45720" rIns="9144" bIns="45720" rtlCol="0" anchor="t" anchorCtr="0">
            <a:noAutofit/>
          </a:bodyPr>
          <a:lstStyle>
            <a:lvl1pPr marL="0" marR="0" indent="0" algn="ctr" rtl="0" latinLnBrk="0">
              <a:spcBef>
                <a:spcPct val="20000"/>
              </a:spcBef>
              <a:buFontTx/>
              <a:buNone/>
              <a:defRPr lang="en-US" sz="1800" kern="12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lvl="0" indent="0" algn="l" defTabSz="914400" rtl="0" eaLnBrk="1" latinLnBrk="0" hangingPunct="1">
              <a:spcBef>
                <a:spcPct val="20000"/>
              </a:spcBef>
              <a:buFontTx/>
              <a:buNone/>
            </a:pPr>
            <a:r>
              <a:rPr lang="en-US" dirty="0" smtClean="0"/>
              <a:t>Click to add caption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C7500"/>
                </a:solidFill>
              </a:endParaRPr>
            </a:p>
          </p:txBody>
        </p:sp>
        <p:cxnSp>
          <p:nvCxnSpPr>
            <p:cNvPr id="12" name="Straight Connector 11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505A543-77F7-48DE-9407-A61F801D7D44}" type="datetime1">
              <a:rPr lang="en-US" smtClean="0"/>
              <a:t>5/19/2013</a:t>
            </a:fld>
            <a:endParaRPr lang="en-US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-Up Snapsh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 rot="1223811">
            <a:off x="4598124" y="530555"/>
            <a:ext cx="2282441" cy="2467504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5"/>
          </p:nvPr>
        </p:nvSpPr>
        <p:spPr>
          <a:xfrm rot="1223811">
            <a:off x="4794084" y="657037"/>
            <a:ext cx="2035690" cy="1912315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78B7E-F3BB-40E2-A192-66E430DA9E03}" type="datetime1">
              <a:rPr lang="en-US" smtClean="0"/>
              <a:t>5/19/2013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5943600"/>
            <a:ext cx="8204200" cy="457200"/>
          </a:xfrm>
        </p:spPr>
        <p:txBody>
          <a:bodyPr>
            <a:normAutofit/>
          </a:bodyPr>
          <a:lstStyle>
            <a:lvl1pPr>
              <a:buNone/>
              <a:defRPr sz="2400" b="1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533400" y="1172146"/>
            <a:ext cx="3810000" cy="4148667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80535" y="1439693"/>
            <a:ext cx="3346622" cy="3175000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781050" y="4754393"/>
            <a:ext cx="3333750" cy="317500"/>
          </a:xfrm>
        </p:spPr>
        <p:txBody>
          <a:bodyPr>
            <a:noAutofit/>
          </a:bodyPr>
          <a:lstStyle>
            <a:lvl1pPr algn="ctr"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short caption</a:t>
            </a:r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5985608" y="2877171"/>
            <a:ext cx="2624992" cy="283782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137438" y="3013976"/>
            <a:ext cx="2341209" cy="2199318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Up Slide Fil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90599" y="1371600"/>
            <a:ext cx="4026757" cy="4038600"/>
          </a:xfrm>
          <a:prstGeom prst="rect">
            <a:avLst/>
          </a:prstGeom>
        </p:spPr>
      </p:pic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592249" y="2370152"/>
            <a:ext cx="2804822" cy="1788380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5176" y="685801"/>
            <a:ext cx="2507224" cy="2514599"/>
          </a:xfrm>
          <a:prstGeom prst="rect">
            <a:avLst/>
          </a:prstGeom>
        </p:spPr>
      </p:pic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5706474" y="1371600"/>
            <a:ext cx="1600200" cy="1002547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11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5176" y="3429001"/>
            <a:ext cx="2507224" cy="2514599"/>
          </a:xfrm>
          <a:prstGeom prst="rect">
            <a:avLst/>
          </a:prstGeom>
        </p:spPr>
      </p:pic>
      <p:sp>
        <p:nvSpPr>
          <p:cNvPr id="17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5706474" y="4114800"/>
            <a:ext cx="1600200" cy="1002547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11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0DC6B478-0151-48F8-88C9-0A9499F49972}" type="datetime1">
              <a:rPr lang="en-US" smtClean="0"/>
              <a:t>5/19/2013</a:t>
            </a:fld>
            <a:endParaRPr lang="en-US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spect="1"/>
          </p:cNvSpPr>
          <p:nvPr>
            <p:ph type="pic" sz="quarter" idx="13"/>
          </p:nvPr>
        </p:nvSpPr>
        <p:spPr>
          <a:xfrm>
            <a:off x="228600" y="533400"/>
            <a:ext cx="2743200" cy="36576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8"/>
          <p:cNvSpPr>
            <a:spLocks noGrp="1" noChangeAspect="1"/>
          </p:cNvSpPr>
          <p:nvPr>
            <p:ph type="pic" sz="quarter" idx="14"/>
          </p:nvPr>
        </p:nvSpPr>
        <p:spPr>
          <a:xfrm>
            <a:off x="3200400" y="533400"/>
            <a:ext cx="2743200" cy="36576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8" name="Rectangle 8"/>
          <p:cNvSpPr>
            <a:spLocks noGrp="1" noChangeAspect="1"/>
          </p:cNvSpPr>
          <p:nvPr>
            <p:ph type="pic" sz="quarter" idx="15"/>
          </p:nvPr>
        </p:nvSpPr>
        <p:spPr>
          <a:xfrm>
            <a:off x="6172200" y="533400"/>
            <a:ext cx="2743200" cy="36576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ectangle 6"/>
          <p:cNvSpPr>
            <a:spLocks noGrp="1"/>
          </p:cNvSpPr>
          <p:nvPr>
            <p:ph type="body" sz="quarter" idx="16" hasCustomPrompt="1"/>
          </p:nvPr>
        </p:nvSpPr>
        <p:spPr>
          <a:xfrm>
            <a:off x="228600" y="44196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6"/>
          <p:cNvSpPr>
            <a:spLocks noGrp="1"/>
          </p:cNvSpPr>
          <p:nvPr>
            <p:ph type="body" sz="quarter" idx="17" hasCustomPrompt="1"/>
          </p:nvPr>
        </p:nvSpPr>
        <p:spPr>
          <a:xfrm>
            <a:off x="3200400" y="44196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1" name="Rectangle 6"/>
          <p:cNvSpPr>
            <a:spLocks noGrp="1"/>
          </p:cNvSpPr>
          <p:nvPr>
            <p:ph type="body" sz="quarter" idx="18" hasCustomPrompt="1"/>
          </p:nvPr>
        </p:nvSpPr>
        <p:spPr>
          <a:xfrm>
            <a:off x="6172200" y="44196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grpSp>
        <p:nvGrpSpPr>
          <p:cNvPr id="12" name="Group 11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3" name="Rectangle 12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C7500"/>
                </a:solidFill>
              </a:endParaRPr>
            </a:p>
          </p:txBody>
        </p:sp>
        <p:cxnSp>
          <p:nvCxnSpPr>
            <p:cNvPr id="14" name="Straight Connector 13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D1A8462-B13F-4B53-89B0-F621456E3CD6}" type="datetime1">
              <a:rPr lang="en-US" smtClean="0"/>
              <a:t>5/19/2013</a:t>
            </a:fld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F7DA-CB9A-4D21-B0EE-C1CA8589C51B}" type="datetime1">
              <a:rPr lang="en-US" smtClean="0"/>
              <a:t>5/19/2013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741631" y="3480023"/>
            <a:ext cx="3792769" cy="284457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558800" y="3480023"/>
            <a:ext cx="3792769" cy="284457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5"/>
          </p:nvPr>
        </p:nvSpPr>
        <p:spPr>
          <a:xfrm>
            <a:off x="4741631" y="355823"/>
            <a:ext cx="3792769" cy="284457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ectangle 11"/>
          <p:cNvSpPr>
            <a:spLocks noGrp="1"/>
          </p:cNvSpPr>
          <p:nvPr>
            <p:ph type="body" sz="quarter" idx="16" hasCustomPrompt="1"/>
          </p:nvPr>
        </p:nvSpPr>
        <p:spPr>
          <a:xfrm>
            <a:off x="558800" y="355823"/>
            <a:ext cx="3792769" cy="2844577"/>
          </a:xfrm>
        </p:spPr>
        <p:txBody>
          <a:bodyPr anchor="b" anchorCtr="0">
            <a:noAutofit/>
          </a:bodyPr>
          <a:lstStyle>
            <a:lvl1pPr marL="0" marR="0" indent="0" algn="ctr" rtl="0" latinLnBrk="0">
              <a:spcBef>
                <a:spcPct val="20000"/>
              </a:spcBef>
              <a:buFontTx/>
              <a:buNone/>
              <a:defRPr sz="18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norama Mixed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553200"/>
            <a:ext cx="2133600" cy="304800"/>
          </a:xfrm>
        </p:spPr>
        <p:txBody>
          <a:bodyPr/>
          <a:lstStyle/>
          <a:p>
            <a:fld id="{289EC918-9F93-4EE4-8FDE-D8E29AE18C5C}" type="datetime1">
              <a:rPr lang="en-US" smtClean="0"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008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92392" y="592392"/>
            <a:ext cx="73914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>
            <a:normAutofit/>
          </a:bodyPr>
          <a:lstStyle>
            <a:lvl1pPr algn="ct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09600" y="3352800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600" b="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276600" y="3352800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600" b="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5791200" y="3352800"/>
            <a:ext cx="2286000" cy="381000"/>
          </a:xfrm>
        </p:spPr>
        <p:txBody>
          <a:bodyPr>
            <a:normAutofit/>
          </a:bodyPr>
          <a:lstStyle>
            <a:lvl1pPr>
              <a:buNone/>
              <a:defRPr sz="18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91200" y="3886200"/>
            <a:ext cx="2286000" cy="1752600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subtext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24568" y="0"/>
            <a:ext cx="540774" cy="685800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7500"/>
              </a:solidFill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 rot="5400000">
            <a:off x="5693734" y="3429000"/>
            <a:ext cx="6858000" cy="0"/>
          </a:xfrm>
          <a:prstGeom prst="line">
            <a:avLst/>
          </a:prstGeom>
          <a:ln w="50800">
            <a:solidFill>
              <a:srgbClr val="91BE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-Up Portrait with Colored Captions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6A6E6-6F5D-4587-9C47-B12051C29FAA}" type="datetime1">
              <a:rPr lang="en-US" smtClean="0"/>
              <a:t>5/19/2013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09800" y="2411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26"/>
          </p:nvPr>
        </p:nvSpPr>
        <p:spPr>
          <a:xfrm>
            <a:off x="22098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5"/>
          </p:nvPr>
        </p:nvSpPr>
        <p:spPr>
          <a:xfrm>
            <a:off x="4652720" y="241192"/>
            <a:ext cx="2217698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27"/>
          </p:nvPr>
        </p:nvSpPr>
        <p:spPr>
          <a:xfrm>
            <a:off x="46482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00497" y="1295400"/>
            <a:ext cx="1676400" cy="1905000"/>
          </a:xfrm>
          <a:solidFill>
            <a:srgbClr val="91BED4"/>
          </a:solidFill>
        </p:spPr>
        <p:txBody>
          <a:bodyPr anchor="b" anchorCtr="0">
            <a:noAutofit/>
          </a:bodyPr>
          <a:lstStyle>
            <a:lvl1pPr marL="0" marR="0" indent="0" algn="r" rtl="0" latinLnBrk="0">
              <a:spcBef>
                <a:spcPct val="20000"/>
              </a:spcBef>
              <a:buFontTx/>
              <a:buNone/>
              <a:defRPr sz="16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7086600" y="1295400"/>
            <a:ext cx="1676400" cy="1905000"/>
          </a:xfrm>
          <a:solidFill>
            <a:srgbClr val="FC7500"/>
          </a:solidFill>
        </p:spPr>
        <p:txBody>
          <a:bodyPr anchor="b" anchorCtr="0"/>
          <a:lstStyle>
            <a:lvl1pPr marL="0" marR="0" indent="0" algn="l">
              <a:buFontTx/>
              <a:buNone/>
              <a:defRPr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400497" y="3352800"/>
            <a:ext cx="1676400" cy="1905000"/>
          </a:xfrm>
          <a:solidFill>
            <a:srgbClr val="FC7500"/>
          </a:solidFill>
        </p:spPr>
        <p:txBody>
          <a:bodyPr anchor="t" anchorCtr="0"/>
          <a:lstStyle>
            <a:lvl1pPr marL="0" marR="0" indent="0" algn="r">
              <a:buFontTx/>
              <a:buNone/>
              <a:defRPr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086600" y="3352800"/>
            <a:ext cx="1676400" cy="1905000"/>
          </a:xfrm>
          <a:solidFill>
            <a:srgbClr val="91BED4"/>
          </a:solidFill>
        </p:spPr>
        <p:txBody>
          <a:bodyPr anchor="t" anchorCtr="0"/>
          <a:lstStyle>
            <a:lvl1pPr marL="0" marR="0" indent="0" algn="l">
              <a:buFontTx/>
              <a:buNone/>
              <a:defRPr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-Up Portrait with Caption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0B272-232B-44AF-860D-8912FAC68EFA}" type="datetime1">
              <a:rPr lang="en-US" smtClean="0"/>
              <a:t>5/19/2013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47900" y="2411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26"/>
          </p:nvPr>
        </p:nvSpPr>
        <p:spPr>
          <a:xfrm>
            <a:off x="22479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5"/>
          </p:nvPr>
        </p:nvSpPr>
        <p:spPr>
          <a:xfrm>
            <a:off x="4690820" y="241192"/>
            <a:ext cx="2217698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27"/>
          </p:nvPr>
        </p:nvSpPr>
        <p:spPr>
          <a:xfrm>
            <a:off x="46863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342900" y="1257300"/>
            <a:ext cx="1676400" cy="1905000"/>
          </a:xfrm>
          <a:noFill/>
        </p:spPr>
        <p:txBody>
          <a:bodyPr anchor="b" anchorCtr="0">
            <a:noAutofit/>
          </a:bodyPr>
          <a:lstStyle>
            <a:lvl1pPr marL="0" marR="0" indent="0" algn="r" rtl="0" latinLnBrk="0">
              <a:spcBef>
                <a:spcPct val="20000"/>
              </a:spcBef>
              <a:buFontTx/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342900" y="3352800"/>
            <a:ext cx="1676400" cy="1905000"/>
          </a:xfrm>
          <a:noFill/>
        </p:spPr>
        <p:txBody>
          <a:bodyPr anchor="t" anchorCtr="0"/>
          <a:lstStyle>
            <a:lvl1pPr marL="0" marR="0" indent="0" algn="r">
              <a:buFontTx/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124700" y="3352800"/>
            <a:ext cx="1676400" cy="1905000"/>
          </a:xfrm>
          <a:noFill/>
        </p:spPr>
        <p:txBody>
          <a:bodyPr anchor="t" anchorCtr="0"/>
          <a:lstStyle>
            <a:lvl1pPr marL="0" marR="0" indent="0" algn="l">
              <a:buFontTx/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31" hasCustomPrompt="1"/>
          </p:nvPr>
        </p:nvSpPr>
        <p:spPr>
          <a:xfrm>
            <a:off x="7124700" y="1257300"/>
            <a:ext cx="1676400" cy="1905000"/>
          </a:xfrm>
        </p:spPr>
        <p:txBody>
          <a:bodyPr anchor="b" anchorCtr="0"/>
          <a:lstStyle>
            <a:lvl1pPr marL="0" marR="0" indent="0" algn="l">
              <a:buFontTx/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-Up Portrait with Title and Large Caption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8600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31"/>
          </p:nvPr>
        </p:nvSpPr>
        <p:spPr>
          <a:xfrm>
            <a:off x="4622800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30"/>
          </p:nvPr>
        </p:nvSpPr>
        <p:spPr>
          <a:xfrm>
            <a:off x="2425260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32"/>
          </p:nvPr>
        </p:nvSpPr>
        <p:spPr>
          <a:xfrm>
            <a:off x="6816366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733799"/>
            <a:ext cx="8610600" cy="4572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600" b="1" baseline="0">
                <a:solidFill>
                  <a:srgbClr val="FC7500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228600" y="4343399"/>
            <a:ext cx="8610600" cy="1600200"/>
          </a:xfrm>
        </p:spPr>
        <p:txBody>
          <a:bodyPr>
            <a:normAutofit/>
          </a:bodyPr>
          <a:lstStyle>
            <a:lvl1pPr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caption text</a:t>
            </a:r>
            <a:endParaRPr lang="en-US" dirty="0"/>
          </a:p>
        </p:txBody>
      </p:sp>
      <p:grpSp>
        <p:nvGrpSpPr>
          <p:cNvPr id="11" name="Group 10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3" name="Rectangle 12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C7500"/>
                </a:solidFill>
              </a:endParaRPr>
            </a:p>
          </p:txBody>
        </p:sp>
        <p:cxnSp>
          <p:nvCxnSpPr>
            <p:cNvPr id="14" name="Straight Connector 13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E6FF6C1-9B1C-41CF-B687-67651ECC4376}" type="datetime1">
              <a:rPr lang="en-US" smtClean="0"/>
              <a:t>5/19/2013</a:t>
            </a:fld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-Up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762000" y="257665"/>
            <a:ext cx="4481957" cy="5990735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5655438" y="257665"/>
            <a:ext cx="2366713" cy="1775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2"/>
          </p:nvPr>
        </p:nvSpPr>
        <p:spPr>
          <a:xfrm>
            <a:off x="5655438" y="2362200"/>
            <a:ext cx="2366713" cy="1775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5655438" y="4495800"/>
            <a:ext cx="2366713" cy="1775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C406FEA5-D597-4C87-AB02-1F7B5E9E1B8D}" type="datetime1">
              <a:rPr lang="en-US" smtClean="0"/>
              <a:t>5/19/2013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8524568" y="0"/>
            <a:ext cx="540774" cy="685800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7500"/>
              </a:solidFill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 rot="5400000">
            <a:off x="5693734" y="3429000"/>
            <a:ext cx="6858000" cy="0"/>
          </a:xfrm>
          <a:prstGeom prst="line">
            <a:avLst/>
          </a:prstGeom>
          <a:ln w="50800">
            <a:solidFill>
              <a:srgbClr val="91BE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bum Secti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646839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14665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C5BCDD04-5AFB-44F8-AEB7-1081F01E7331}" type="datetime1">
              <a:rPr lang="en-US" smtClean="0"/>
              <a:t>5/19/2013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-Up: 3 Landscape with 2 Portrai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609600" y="3480498"/>
            <a:ext cx="1920956" cy="275762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17"/>
          </p:nvPr>
        </p:nvSpPr>
        <p:spPr>
          <a:xfrm>
            <a:off x="2881448" y="228600"/>
            <a:ext cx="5259410" cy="394455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6"/>
          </p:nvPr>
        </p:nvSpPr>
        <p:spPr>
          <a:xfrm>
            <a:off x="609600" y="228601"/>
            <a:ext cx="1920956" cy="275762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799895" y="4563306"/>
            <a:ext cx="2429706" cy="170773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2895600" y="4563306"/>
            <a:ext cx="2512020" cy="170773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C78AB652-C2DA-43F5-9266-03486BFC09B4}" type="datetime1">
              <a:rPr lang="en-US" smtClean="0"/>
              <a:t>5/19/2013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-Up: 2 Landscape with 3 Portrai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B72F-4E7E-4313-9065-B23C34EA8399}" type="datetime1">
              <a:rPr lang="en-US" smtClean="0"/>
              <a:t>5/19/2013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7"/>
          <p:cNvSpPr>
            <a:spLocks noGrp="1"/>
          </p:cNvSpPr>
          <p:nvPr>
            <p:ph type="pic" sz="quarter" idx="26"/>
          </p:nvPr>
        </p:nvSpPr>
        <p:spPr>
          <a:xfrm>
            <a:off x="529105" y="3124200"/>
            <a:ext cx="2518895" cy="3167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Rectangle 7"/>
          <p:cNvSpPr>
            <a:spLocks noGrp="1"/>
          </p:cNvSpPr>
          <p:nvPr>
            <p:ph type="pic" sz="quarter" idx="29"/>
          </p:nvPr>
        </p:nvSpPr>
        <p:spPr>
          <a:xfrm>
            <a:off x="511374" y="228601"/>
            <a:ext cx="3829900" cy="2651469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2" name="Rectangle 7"/>
          <p:cNvSpPr>
            <a:spLocks noGrp="1"/>
          </p:cNvSpPr>
          <p:nvPr>
            <p:ph type="pic" sz="quarter" idx="30"/>
          </p:nvPr>
        </p:nvSpPr>
        <p:spPr>
          <a:xfrm>
            <a:off x="4780700" y="228601"/>
            <a:ext cx="3829900" cy="2651469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3" name="Rectangle 7"/>
          <p:cNvSpPr>
            <a:spLocks noGrp="1"/>
          </p:cNvSpPr>
          <p:nvPr>
            <p:ph type="pic" sz="quarter" idx="27"/>
          </p:nvPr>
        </p:nvSpPr>
        <p:spPr>
          <a:xfrm>
            <a:off x="3310405" y="3124200"/>
            <a:ext cx="2518895" cy="3167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28"/>
          </p:nvPr>
        </p:nvSpPr>
        <p:spPr>
          <a:xfrm>
            <a:off x="6091705" y="3124200"/>
            <a:ext cx="2518895" cy="3167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Grid with Caption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 userDrawn="1"/>
        </p:nvSpPr>
        <p:spPr>
          <a:xfrm>
            <a:off x="4648200" y="45582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 Placeholder 25"/>
          <p:cNvSpPr>
            <a:spLocks noGrp="1"/>
          </p:cNvSpPr>
          <p:nvPr>
            <p:ph type="body" sz="quarter" idx="31" hasCustomPrompt="1"/>
          </p:nvPr>
        </p:nvSpPr>
        <p:spPr>
          <a:xfrm>
            <a:off x="4724400" y="47106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67" name="Text Placehold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4724400" y="51678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text for the picture to the right</a:t>
            </a:r>
            <a:endParaRPr lang="en-US" dirty="0"/>
          </a:p>
        </p:txBody>
      </p:sp>
      <p:sp>
        <p:nvSpPr>
          <p:cNvPr id="33" name="Rectangle 32"/>
          <p:cNvSpPr/>
          <p:nvPr userDrawn="1"/>
        </p:nvSpPr>
        <p:spPr>
          <a:xfrm>
            <a:off x="4648200" y="2910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4724400" y="4434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5" name="Text Placehold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724400" y="9006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text for the picture to the right</a:t>
            </a:r>
            <a:endParaRPr lang="en-US" dirty="0"/>
          </a:p>
        </p:txBody>
      </p:sp>
      <p:sp>
        <p:nvSpPr>
          <p:cNvPr id="27" name="Rectangle 26"/>
          <p:cNvSpPr/>
          <p:nvPr userDrawn="1"/>
        </p:nvSpPr>
        <p:spPr>
          <a:xfrm>
            <a:off x="228600" y="2910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438400" y="2910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6858000" y="2910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4434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9006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text for the picture to the right</a:t>
            </a:r>
            <a:endParaRPr lang="en-US" dirty="0"/>
          </a:p>
        </p:txBody>
      </p:sp>
      <p:sp>
        <p:nvSpPr>
          <p:cNvPr id="52" name="Rectangle 51"/>
          <p:cNvSpPr/>
          <p:nvPr userDrawn="1"/>
        </p:nvSpPr>
        <p:spPr>
          <a:xfrm>
            <a:off x="2440857" y="24246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Picture Placeholder 11"/>
          <p:cNvSpPr>
            <a:spLocks noGrp="1"/>
          </p:cNvSpPr>
          <p:nvPr>
            <p:ph type="pic" sz="quarter" idx="21"/>
          </p:nvPr>
        </p:nvSpPr>
        <p:spPr>
          <a:xfrm>
            <a:off x="228600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4" name="Picture Placeholder 11"/>
          <p:cNvSpPr>
            <a:spLocks noGrp="1"/>
          </p:cNvSpPr>
          <p:nvPr>
            <p:ph type="pic" sz="quarter" idx="22"/>
          </p:nvPr>
        </p:nvSpPr>
        <p:spPr>
          <a:xfrm>
            <a:off x="4650657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5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2517057" y="25770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6" name="Text Placeholder 28"/>
          <p:cNvSpPr>
            <a:spLocks noGrp="1"/>
          </p:cNvSpPr>
          <p:nvPr>
            <p:ph type="body" sz="quarter" idx="24" hasCustomPrompt="1"/>
          </p:nvPr>
        </p:nvSpPr>
        <p:spPr>
          <a:xfrm>
            <a:off x="2517057" y="30342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text for the picture to the left</a:t>
            </a:r>
            <a:endParaRPr lang="en-US" dirty="0"/>
          </a:p>
        </p:txBody>
      </p:sp>
      <p:sp>
        <p:nvSpPr>
          <p:cNvPr id="57" name="Rectangle 56"/>
          <p:cNvSpPr/>
          <p:nvPr userDrawn="1"/>
        </p:nvSpPr>
        <p:spPr>
          <a:xfrm>
            <a:off x="6860457" y="24246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 Placeholder 25"/>
          <p:cNvSpPr>
            <a:spLocks noGrp="1"/>
          </p:cNvSpPr>
          <p:nvPr>
            <p:ph type="body" sz="quarter" idx="25" hasCustomPrompt="1"/>
          </p:nvPr>
        </p:nvSpPr>
        <p:spPr>
          <a:xfrm>
            <a:off x="6936657" y="25770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9" name="Text Placehold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6936657" y="30342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text for the picture to the left</a:t>
            </a:r>
            <a:endParaRPr lang="en-US" dirty="0"/>
          </a:p>
        </p:txBody>
      </p:sp>
      <p:sp>
        <p:nvSpPr>
          <p:cNvPr id="60" name="Rectangle 59"/>
          <p:cNvSpPr/>
          <p:nvPr userDrawn="1"/>
        </p:nvSpPr>
        <p:spPr>
          <a:xfrm>
            <a:off x="228600" y="45582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2435942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6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6855542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63" name="Text Placeholder 25"/>
          <p:cNvSpPr>
            <a:spLocks noGrp="1"/>
          </p:cNvSpPr>
          <p:nvPr>
            <p:ph type="body" sz="quarter" idx="29" hasCustomPrompt="1"/>
          </p:nvPr>
        </p:nvSpPr>
        <p:spPr>
          <a:xfrm>
            <a:off x="304800" y="47106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64" name="Text Placeholder 28"/>
          <p:cNvSpPr>
            <a:spLocks noGrp="1"/>
          </p:cNvSpPr>
          <p:nvPr>
            <p:ph type="body" sz="quarter" idx="30" hasCustomPrompt="1"/>
          </p:nvPr>
        </p:nvSpPr>
        <p:spPr>
          <a:xfrm>
            <a:off x="304800" y="51678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text for the picture to the right</a:t>
            </a:r>
            <a:endParaRPr lang="en-US" dirty="0"/>
          </a:p>
        </p:txBody>
      </p:sp>
      <p:sp>
        <p:nvSpPr>
          <p:cNvPr id="28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66AEBEC7-9095-4947-A61F-B79706CED16D}" type="datetime1">
              <a:rPr lang="en-US" smtClean="0"/>
              <a:t>5/19/2013</a:t>
            </a:fld>
            <a:endParaRPr lang="en-US"/>
          </a:p>
        </p:txBody>
      </p:sp>
      <p:sp>
        <p:nvSpPr>
          <p:cNvPr id="3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Grid with Colored Captio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 userDrawn="1"/>
        </p:nvSpPr>
        <p:spPr>
          <a:xfrm>
            <a:off x="4648200" y="4558210"/>
            <a:ext cx="2057400" cy="199499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 Placeholder 25"/>
          <p:cNvSpPr>
            <a:spLocks noGrp="1"/>
          </p:cNvSpPr>
          <p:nvPr>
            <p:ph type="body" sz="quarter" idx="31" hasCustomPrompt="1"/>
          </p:nvPr>
        </p:nvSpPr>
        <p:spPr>
          <a:xfrm>
            <a:off x="4724400" y="47106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3" name="Text Placehold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4724400" y="51678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 for the picture to the right</a:t>
            </a:r>
            <a:endParaRPr lang="en-US" dirty="0"/>
          </a:p>
        </p:txBody>
      </p:sp>
      <p:sp>
        <p:nvSpPr>
          <p:cNvPr id="35" name="Rectangle 34"/>
          <p:cNvSpPr/>
          <p:nvPr userDrawn="1"/>
        </p:nvSpPr>
        <p:spPr>
          <a:xfrm>
            <a:off x="4648200" y="291010"/>
            <a:ext cx="2057400" cy="1994990"/>
          </a:xfrm>
          <a:prstGeom prst="rect">
            <a:avLst/>
          </a:prstGeom>
          <a:solidFill>
            <a:srgbClr val="D9E8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4724400" y="4434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7" name="Text Placehold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724400" y="9006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text for the picture to the right</a:t>
            </a:r>
            <a:endParaRPr lang="en-US" dirty="0"/>
          </a:p>
        </p:txBody>
      </p:sp>
      <p:sp>
        <p:nvSpPr>
          <p:cNvPr id="30" name="Rectangle 29"/>
          <p:cNvSpPr/>
          <p:nvPr userDrawn="1"/>
        </p:nvSpPr>
        <p:spPr>
          <a:xfrm>
            <a:off x="228600" y="291010"/>
            <a:ext cx="2057400" cy="199499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C7500"/>
              </a:solidFill>
            </a:endParaRPr>
          </a:p>
        </p:txBody>
      </p:sp>
      <p:sp>
        <p:nvSpPr>
          <p:cNvPr id="31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435942" y="295275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2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6855542" y="2910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3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4434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4" name="Text Placeholder 28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9006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 for the picture to the right</a:t>
            </a:r>
            <a:endParaRPr lang="en-US" dirty="0"/>
          </a:p>
        </p:txBody>
      </p:sp>
      <p:sp>
        <p:nvSpPr>
          <p:cNvPr id="38" name="Rectangle 37"/>
          <p:cNvSpPr/>
          <p:nvPr userDrawn="1"/>
        </p:nvSpPr>
        <p:spPr>
          <a:xfrm>
            <a:off x="2440857" y="2424610"/>
            <a:ext cx="2057400" cy="199499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Picture Placeholder 11"/>
          <p:cNvSpPr>
            <a:spLocks noGrp="1"/>
          </p:cNvSpPr>
          <p:nvPr>
            <p:ph type="pic" sz="quarter" idx="21"/>
          </p:nvPr>
        </p:nvSpPr>
        <p:spPr>
          <a:xfrm>
            <a:off x="228600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0" name="Picture Placeholder 11"/>
          <p:cNvSpPr>
            <a:spLocks noGrp="1"/>
          </p:cNvSpPr>
          <p:nvPr>
            <p:ph type="pic" sz="quarter" idx="22"/>
          </p:nvPr>
        </p:nvSpPr>
        <p:spPr>
          <a:xfrm>
            <a:off x="4650657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1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2517057" y="25770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42" name="Text Placeholder 28"/>
          <p:cNvSpPr>
            <a:spLocks noGrp="1"/>
          </p:cNvSpPr>
          <p:nvPr>
            <p:ph type="body" sz="quarter" idx="24" hasCustomPrompt="1"/>
          </p:nvPr>
        </p:nvSpPr>
        <p:spPr>
          <a:xfrm>
            <a:off x="2517057" y="30342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 for the picture to the left</a:t>
            </a:r>
            <a:endParaRPr lang="en-US" dirty="0"/>
          </a:p>
        </p:txBody>
      </p:sp>
      <p:sp>
        <p:nvSpPr>
          <p:cNvPr id="43" name="Rectangle 42"/>
          <p:cNvSpPr/>
          <p:nvPr userDrawn="1"/>
        </p:nvSpPr>
        <p:spPr>
          <a:xfrm>
            <a:off x="6860457" y="2424610"/>
            <a:ext cx="2057400" cy="199499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 Placeholder 25"/>
          <p:cNvSpPr>
            <a:spLocks noGrp="1"/>
          </p:cNvSpPr>
          <p:nvPr>
            <p:ph type="body" sz="quarter" idx="25" hasCustomPrompt="1"/>
          </p:nvPr>
        </p:nvSpPr>
        <p:spPr>
          <a:xfrm>
            <a:off x="6936657" y="25770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45" name="Text Placehold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6936657" y="30342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 for the picture to the left</a:t>
            </a:r>
            <a:endParaRPr lang="en-US" dirty="0"/>
          </a:p>
        </p:txBody>
      </p:sp>
      <p:sp>
        <p:nvSpPr>
          <p:cNvPr id="46" name="Rectangle 45"/>
          <p:cNvSpPr/>
          <p:nvPr userDrawn="1"/>
        </p:nvSpPr>
        <p:spPr>
          <a:xfrm>
            <a:off x="228600" y="4558210"/>
            <a:ext cx="2057400" cy="1994990"/>
          </a:xfrm>
          <a:prstGeom prst="rect">
            <a:avLst/>
          </a:prstGeom>
          <a:solidFill>
            <a:srgbClr val="D9E8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2438400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8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6858000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9" name="Text Placeholder 25"/>
          <p:cNvSpPr>
            <a:spLocks noGrp="1"/>
          </p:cNvSpPr>
          <p:nvPr>
            <p:ph type="body" sz="quarter" idx="29" hasCustomPrompt="1"/>
          </p:nvPr>
        </p:nvSpPr>
        <p:spPr>
          <a:xfrm>
            <a:off x="304800" y="47106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0" name="Text Placeholder 28"/>
          <p:cNvSpPr>
            <a:spLocks noGrp="1"/>
          </p:cNvSpPr>
          <p:nvPr>
            <p:ph type="body" sz="quarter" idx="30" hasCustomPrompt="1"/>
          </p:nvPr>
        </p:nvSpPr>
        <p:spPr>
          <a:xfrm>
            <a:off x="304800" y="51678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text for the picture to the right</a:t>
            </a:r>
            <a:endParaRPr lang="en-US" dirty="0"/>
          </a:p>
        </p:txBody>
      </p:sp>
      <p:sp>
        <p:nvSpPr>
          <p:cNvPr id="29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7ABC0AF2-BC83-4324-9D8C-70BAE5B2F932}" type="datetime1">
              <a:rPr lang="en-US" smtClean="0"/>
              <a:t>5/19/2013</a:t>
            </a:fld>
            <a:endParaRPr lang="en-US"/>
          </a:p>
        </p:txBody>
      </p:sp>
      <p:sp>
        <p:nvSpPr>
          <p:cNvPr id="54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55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noramic with Caption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7" name="W¥ل云玗İαЂôÁûÂÚ丫:Pïçtúrê Plå¢éhõlðér 表¥鷗字㌍ 表_W 2"/>
          <p:cNvSpPr>
            <a:spLocks noGrp="1"/>
          </p:cNvSpPr>
          <p:nvPr>
            <p:ph type="pic" sz="quarter" idx="30"/>
          </p:nvPr>
        </p:nvSpPr>
        <p:spPr>
          <a:xfrm>
            <a:off x="466724" y="1371599"/>
            <a:ext cx="8191501" cy="2771776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8" name="W¥ل云玗İαЂÕØÚáÛ丫:Téxt Plàçèhòlðêr 表¥鷗字㌍_W 3"/>
          <p:cNvSpPr>
            <a:spLocks noGrp="1"/>
          </p:cNvSpPr>
          <p:nvPr>
            <p:ph type="body" sz="quarter" idx="31" hasCustomPrompt="1"/>
          </p:nvPr>
        </p:nvSpPr>
        <p:spPr>
          <a:xfrm>
            <a:off x="457200" y="4343400"/>
            <a:ext cx="8229600" cy="1447800"/>
          </a:xfrm>
          <a:solidFill>
            <a:schemeClr val="bg1"/>
          </a:solidFill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grpSp>
        <p:nvGrpSpPr>
          <p:cNvPr id="9" name="Group 8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C7500"/>
                </a:solidFill>
              </a:endParaRPr>
            </a:p>
          </p:txBody>
        </p:sp>
        <p:cxnSp>
          <p:nvCxnSpPr>
            <p:cNvPr id="11" name="Straight Connector 10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301C90D-5676-428F-82FE-FC54F8E011BB}" type="datetime1">
              <a:rPr lang="en-US" smtClean="0"/>
              <a:t>5/19/2013</a:t>
            </a:fld>
            <a:endParaRPr lang="en-US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4301613" y="1966451"/>
            <a:ext cx="540774" cy="914400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7500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rot="10800000">
            <a:off x="0" y="6858000"/>
            <a:ext cx="9144000" cy="0"/>
          </a:xfrm>
          <a:prstGeom prst="line">
            <a:avLst/>
          </a:prstGeom>
          <a:ln w="50800">
            <a:solidFill>
              <a:srgbClr val="FC7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CB202EC-50EA-484B-87B4-B25A68E4C838}" type="datetime1">
              <a:rPr lang="en-US" smtClean="0"/>
              <a:t>5/19/2013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W¥ل云玗İαЂôÁûÂÚ丫:Pïçtúrê Plå¢éhõlðér 表¥鷗字㌍ 表_W 3"/>
          <p:cNvSpPr>
            <a:spLocks noGrp="1" noChangeAspect="1"/>
          </p:cNvSpPr>
          <p:nvPr userDrawn="1">
            <p:ph type="pic" sz="quarter" idx="13"/>
          </p:nvPr>
        </p:nvSpPr>
        <p:spPr>
          <a:xfrm>
            <a:off x="2974073" y="609600"/>
            <a:ext cx="3198127" cy="32004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2971800" y="4038600"/>
            <a:ext cx="3200400" cy="16002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rait with Caption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/>
          </p:cNvSpPr>
          <p:nvPr>
            <p:ph type="pic" sz="quarter" idx="13"/>
          </p:nvPr>
        </p:nvSpPr>
        <p:spPr>
          <a:xfrm>
            <a:off x="645701" y="290540"/>
            <a:ext cx="4307299" cy="572926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i="0" smtClean="0"/>
              <a:t>Click icon to add picture</a:t>
            </a:r>
            <a:endParaRPr lang="en-US" i="0" dirty="0"/>
          </a:p>
        </p:txBody>
      </p:sp>
      <p:sp>
        <p:nvSpPr>
          <p:cNvPr id="10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5343525" y="2859716"/>
            <a:ext cx="3181350" cy="3181350"/>
          </a:xfrm>
        </p:spPr>
        <p:txBody>
          <a:bodyPr tIns="91440" bIns="91440" anchor="b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4" name="Rectangle 13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C7500"/>
                </a:solidFill>
              </a:endParaRPr>
            </a:p>
          </p:txBody>
        </p:sp>
        <p:cxnSp>
          <p:nvCxnSpPr>
            <p:cNvPr id="15" name="Straight Connector 14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6BADA42-B4AA-4B50-96DB-FA71FC563D5A}" type="datetime1">
              <a:rPr lang="en-US" smtClean="0"/>
              <a:t>5/19/2013</a:t>
            </a:fld>
            <a:endParaRPr lang="en-US" dirty="0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096000"/>
            <a:ext cx="85344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534400" cy="6096000"/>
          </a:xfrm>
        </p:spPr>
        <p:txBody>
          <a:bodyPr/>
          <a:lstStyle>
            <a:lvl1pPr algn="ct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172200"/>
            <a:ext cx="8229600" cy="571500"/>
          </a:xfrm>
        </p:spPr>
        <p:txBody>
          <a:bodyPr>
            <a:noAutofit/>
          </a:bodyPr>
          <a:lstStyle>
            <a:lvl1pPr algn="l">
              <a:defRPr sz="36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Photo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B67B0-56D4-4600-A330-24EA50DB09EB}" type="datetime1">
              <a:rPr lang="en-US" smtClean="0"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6"/>
          <p:cNvSpPr>
            <a:spLocks noGrp="1" noChangeAspect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noFill/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>
              <a:buFontTx/>
              <a:buNone/>
            </a:pPr>
            <a:r>
              <a:rPr lang="en-US" i="0" smtClean="0"/>
              <a:t>Click icon to add picture</a:t>
            </a:r>
            <a:endParaRPr lang="en-US" i="0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105400" y="5257800"/>
            <a:ext cx="4038600" cy="505047"/>
          </a:xfrm>
          <a:solidFill>
            <a:schemeClr val="tx1">
              <a:alpha val="46000"/>
            </a:schemeClr>
          </a:solidFill>
        </p:spPr>
        <p:txBody>
          <a:bodyPr>
            <a:normAutofit/>
          </a:bodyPr>
          <a:lstStyle>
            <a:lvl1pPr>
              <a:buNone/>
              <a:defRPr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6281810D-3735-41F4-9AA4-5F055173CEE7}" type="datetime1">
              <a:rPr lang="en-US" smtClean="0"/>
              <a:t>5/19/2013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bum Section with 3 Portrai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/>
          </p:cNvSpPr>
          <p:nvPr>
            <p:ph type="title" hasCustomPrompt="1"/>
          </p:nvPr>
        </p:nvSpPr>
        <p:spPr>
          <a:xfrm>
            <a:off x="457200" y="3390900"/>
            <a:ext cx="7781730" cy="990600"/>
          </a:xfrm>
        </p:spPr>
        <p:txBody>
          <a:bodyPr vert="horz" bIns="0" anchor="b" anchorCtr="0">
            <a:normAutofit/>
          </a:bodyPr>
          <a:lstStyle>
            <a:lvl1pPr>
              <a:defRPr sz="4400" b="1" baseline="0">
                <a:solidFill>
                  <a:srgbClr val="FC7500"/>
                </a:solidFill>
              </a:defRPr>
            </a:lvl1pPr>
            <a:extLst/>
          </a:lstStyle>
          <a:p>
            <a:r>
              <a:rPr lang="en-US" dirty="0" smtClean="0"/>
              <a:t>Click to add section title</a:t>
            </a:r>
            <a:endParaRPr lang="en-US" dirty="0"/>
          </a:p>
        </p:txBody>
      </p:sp>
      <p:sp>
        <p:nvSpPr>
          <p:cNvPr id="9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0"/>
            <a:ext cx="7772400" cy="838200"/>
          </a:xfrm>
        </p:spPr>
        <p:txBody>
          <a:bodyPr vert="horz" tIns="0"/>
          <a:lstStyle>
            <a:lvl1pPr algn="ctr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0" name="Rectangle 6"/>
          <p:cNvSpPr>
            <a:spLocks noGrp="1"/>
          </p:cNvSpPr>
          <p:nvPr>
            <p:ph type="pic" sz="quarter" idx="11"/>
          </p:nvPr>
        </p:nvSpPr>
        <p:spPr>
          <a:xfrm>
            <a:off x="490868" y="807195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algn="ctr">
              <a:buFontTx/>
              <a:buNone/>
            </a:pPr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11" name="Rectangle 6"/>
          <p:cNvSpPr>
            <a:spLocks noGrp="1"/>
          </p:cNvSpPr>
          <p:nvPr>
            <p:ph type="pic" sz="quarter" idx="15"/>
          </p:nvPr>
        </p:nvSpPr>
        <p:spPr>
          <a:xfrm>
            <a:off x="3179134" y="807195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algn="ctr">
              <a:buFontTx/>
              <a:buNone/>
            </a:pPr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12" name="Rectangle 6"/>
          <p:cNvSpPr>
            <a:spLocks noGrp="1"/>
          </p:cNvSpPr>
          <p:nvPr>
            <p:ph type="pic" sz="quarter" idx="16"/>
          </p:nvPr>
        </p:nvSpPr>
        <p:spPr>
          <a:xfrm>
            <a:off x="5867400" y="807195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algn="ctr">
              <a:buFontTx/>
              <a:buNone/>
            </a:pPr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A3F5A1A1-7C36-48F3-A0D9-123C2A293822}" type="datetime1">
              <a:rPr lang="en-US" smtClean="0"/>
              <a:t>5/19/2013</a:t>
            </a:fld>
            <a:endParaRPr lang="en-US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 userDrawn="1"/>
        </p:nvSpPr>
        <p:spPr>
          <a:xfrm>
            <a:off x="8524568" y="0"/>
            <a:ext cx="540774" cy="685800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7500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rot="5400000">
            <a:off x="5693734" y="3429000"/>
            <a:ext cx="6858000" cy="0"/>
          </a:xfrm>
          <a:prstGeom prst="line">
            <a:avLst/>
          </a:prstGeom>
          <a:ln w="50800">
            <a:solidFill>
              <a:srgbClr val="91BE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with Transparent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762000"/>
            <a:ext cx="6299200" cy="47244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i="0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A813FDAA-FB25-4D25-9EE5-56D863D9FD3B}" type="datetime1">
              <a:rPr lang="en-US" smtClean="0"/>
              <a:t>5/19/2013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1170166" y="5669280"/>
            <a:ext cx="6297434" cy="731520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1219199" y="5715000"/>
            <a:ext cx="6191693" cy="632637"/>
          </a:xfrm>
          <a:solidFill>
            <a:schemeClr val="tx1">
              <a:alpha val="3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3000" b="1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4800600"/>
            <a:ext cx="5486400" cy="566738"/>
          </a:xfrm>
          <a:solidFill>
            <a:srgbClr val="FC7500"/>
          </a:solidFill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76400" y="612775"/>
            <a:ext cx="5486400" cy="41148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6400" y="54435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B27DE459-9208-4F7A-9AFD-EDD394E8864D}" type="datetime1">
              <a:rPr lang="en-US" smtClean="0"/>
              <a:t>5/19/2013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89460834-555D-49BE-B018-34C4E86916CD}" type="datetime1">
              <a:rPr lang="en-US" smtClean="0"/>
              <a:t>5/19/2013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9"/>
          <p:cNvSpPr>
            <a:spLocks noGrp="1" noChangeAspect="1"/>
          </p:cNvSpPr>
          <p:nvPr>
            <p:ph type="pic" sz="quarter" idx="14"/>
          </p:nvPr>
        </p:nvSpPr>
        <p:spPr>
          <a:xfrm>
            <a:off x="1244600" y="304800"/>
            <a:ext cx="6299200" cy="4724400"/>
          </a:xfrm>
          <a:solidFill>
            <a:schemeClr val="bg1">
              <a:lumMod val="95000"/>
            </a:schemeClr>
          </a:solidFill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lang="en-US" sz="280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i="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5181600"/>
            <a:ext cx="7848600" cy="457200"/>
          </a:xfrm>
        </p:spPr>
        <p:txBody>
          <a:bodyPr>
            <a:normAutofit/>
          </a:bodyPr>
          <a:lstStyle>
            <a:lvl1pPr>
              <a:buNone/>
              <a:defRPr sz="24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5715000"/>
            <a:ext cx="7848600" cy="685800"/>
          </a:xfrm>
        </p:spPr>
        <p:txBody>
          <a:bodyPr>
            <a:noAutofit/>
          </a:bodyPr>
          <a:lstStyle>
            <a:lvl1pPr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ndscap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77079" y="228600"/>
            <a:ext cx="8189844" cy="6172200"/>
          </a:xfrm>
          <a:prstGeom prst="rect">
            <a:avLst/>
          </a:prstGeom>
          <a:noFill/>
          <a:ln w="117475" cmpd="thinThick">
            <a:solidFill>
              <a:srgbClr val="FC75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9"/>
          <p:cNvSpPr>
            <a:spLocks noGrp="1" noChangeAspect="1"/>
          </p:cNvSpPr>
          <p:nvPr>
            <p:ph type="pic" sz="quarter" idx="13"/>
          </p:nvPr>
        </p:nvSpPr>
        <p:spPr>
          <a:xfrm>
            <a:off x="551994" y="299695"/>
            <a:ext cx="8040013" cy="6030010"/>
          </a:xfrm>
          <a:solidFill>
            <a:schemeClr val="bg1"/>
          </a:solidFill>
          <a:ln w="57150">
            <a:noFill/>
          </a:ln>
          <a:effectLst/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rgbClr val="FC7500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i="0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ADF8DE16-4FAA-4FCA-B299-4C69D0297ECD}" type="datetime1">
              <a:rPr lang="en-US" smtClean="0"/>
              <a:t>5/19/2013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ndscape with Title">
    <p:bg>
      <p:bgPr>
        <a:solidFill>
          <a:srgbClr val="91BE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2648B50-23AB-4DD3-945E-0518F6D472E8}" type="datetime1">
              <a:rPr lang="en-US" smtClean="0"/>
              <a:t>5/19/2013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9"/>
          <p:cNvSpPr>
            <a:spLocks noGrp="1" noChangeAspect="1"/>
          </p:cNvSpPr>
          <p:nvPr>
            <p:ph type="pic" sz="quarter" idx="13"/>
          </p:nvPr>
        </p:nvSpPr>
        <p:spPr>
          <a:xfrm>
            <a:off x="533400" y="370790"/>
            <a:ext cx="8040013" cy="603001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rgbClr val="FC7500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i="0"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105400" y="5257800"/>
            <a:ext cx="4038600" cy="505047"/>
          </a:xfrm>
          <a:solidFill>
            <a:schemeClr val="tx1">
              <a:alpha val="46000"/>
            </a:schemeClr>
          </a:solidFill>
        </p:spPr>
        <p:txBody>
          <a:bodyPr>
            <a:normAutofit/>
          </a:bodyPr>
          <a:lstStyle>
            <a:lvl1pPr>
              <a:buNone/>
              <a:defRPr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Up Portrait with Caption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spect="1"/>
          </p:cNvSpPr>
          <p:nvPr>
            <p:ph type="pic" sz="quarter" idx="13"/>
          </p:nvPr>
        </p:nvSpPr>
        <p:spPr>
          <a:xfrm>
            <a:off x="4512497" y="381000"/>
            <a:ext cx="3431353" cy="4575141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7" name="Rectangle 8"/>
          <p:cNvSpPr>
            <a:spLocks noGrp="1" noChangeAspect="1"/>
          </p:cNvSpPr>
          <p:nvPr>
            <p:ph type="pic" sz="quarter" idx="14"/>
          </p:nvPr>
        </p:nvSpPr>
        <p:spPr>
          <a:xfrm>
            <a:off x="857250" y="381000"/>
            <a:ext cx="3429000" cy="4572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5181600"/>
            <a:ext cx="3476626" cy="1066800"/>
          </a:xfrm>
        </p:spPr>
        <p:txBody>
          <a:bodyPr lIns="91440" rIns="9144" anchor="t" anchorCtr="0">
            <a:noAutofit/>
          </a:bodyPr>
          <a:lstStyle>
            <a:lvl1pPr marL="0" marR="0" indent="0" algn="ctr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05324" y="5181600"/>
            <a:ext cx="3476625" cy="1066800"/>
          </a:xfrm>
        </p:spPr>
        <p:txBody>
          <a:bodyPr lIns="91440" rIns="9144" anchor="t" anchorCtr="0">
            <a:noAutofit/>
          </a:bodyPr>
          <a:lstStyle>
            <a:lvl1pPr marL="0" marR="0" indent="0" algn="ctr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0C44BE8A-1EC2-458A-88B0-F02754F87662}" type="datetime1">
              <a:rPr lang="en-US" smtClean="0"/>
              <a:t>5/19/2013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6113C-E9C4-4209-A7BB-A2911C40395E}" type="datetime1">
              <a:rPr lang="en-US" smtClean="0"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532519" y="0"/>
            <a:ext cx="540774" cy="685800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75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5693455" y="3429000"/>
            <a:ext cx="6858000" cy="0"/>
          </a:xfrm>
          <a:prstGeom prst="line">
            <a:avLst/>
          </a:prstGeom>
          <a:ln w="50800">
            <a:solidFill>
              <a:srgbClr val="FC7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76" r:id="rId4"/>
    <p:sldLayoutId id="2147483657" r:id="rId5"/>
    <p:sldLayoutId id="2147483655" r:id="rId6"/>
    <p:sldLayoutId id="2147483674" r:id="rId7"/>
    <p:sldLayoutId id="2147483675" r:id="rId8"/>
    <p:sldLayoutId id="2147483670" r:id="rId9"/>
    <p:sldLayoutId id="2147483671" r:id="rId10"/>
    <p:sldLayoutId id="2147483679" r:id="rId11"/>
    <p:sldLayoutId id="2147483680" r:id="rId12"/>
    <p:sldLayoutId id="2147483672" r:id="rId13"/>
    <p:sldLayoutId id="2147483673" r:id="rId14"/>
    <p:sldLayoutId id="2147483650" r:id="rId15"/>
    <p:sldLayoutId id="2147483667" r:id="rId16"/>
    <p:sldLayoutId id="2147483668" r:id="rId17"/>
    <p:sldLayoutId id="2147483666" r:id="rId18"/>
    <p:sldLayoutId id="2147483664" r:id="rId19"/>
    <p:sldLayoutId id="2147483663" r:id="rId20"/>
    <p:sldLayoutId id="2147483653" r:id="rId21"/>
    <p:sldLayoutId id="2147483652" r:id="rId22"/>
    <p:sldLayoutId id="2147483660" r:id="rId23"/>
    <p:sldLayoutId id="2147483658" r:id="rId24"/>
    <p:sldLayoutId id="2147483665" r:id="rId25"/>
    <p:sldLayoutId id="2147483669" r:id="rId26"/>
    <p:sldLayoutId id="2147483654" r:id="rId27"/>
    <p:sldLayoutId id="2147483656" r:id="rId28"/>
    <p:sldLayoutId id="2147483684" r:id="rId29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6000">
              <a:schemeClr val="accent1">
                <a:tint val="66000"/>
                <a:satMod val="160000"/>
              </a:schemeClr>
            </a:gs>
            <a:gs pos="8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914400" y="609600"/>
            <a:ext cx="7620000" cy="5562600"/>
          </a:xfrm>
        </p:spPr>
        <p:txBody>
          <a:bodyPr/>
          <a:lstStyle/>
          <a:p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Optimization of  Water Networks </a:t>
            </a:r>
            <a:b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for Nablus Municipality </a:t>
            </a:r>
            <a:endParaRPr lang="en-US" sz="28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sz="28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sz="28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4690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93355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 txBox="1">
            <a:spLocks/>
          </p:cNvSpPr>
          <p:nvPr/>
        </p:nvSpPr>
        <p:spPr>
          <a:xfrm>
            <a:off x="990600" y="228600"/>
            <a:ext cx="5562600" cy="17526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6000" dirty="0"/>
          </a:p>
        </p:txBody>
      </p:sp>
      <p:graphicFrame>
        <p:nvGraphicFramePr>
          <p:cNvPr id="6" name="Picture Placeholder 6"/>
          <p:cNvGraphicFramePr>
            <a:graphicFrameLocks noGrp="1"/>
          </p:cNvGraphicFramePr>
          <p:nvPr>
            <p:ph type="pic" sz="quarter" idx="4294967295"/>
            <p:extLst>
              <p:ext uri="{D42A27DB-BD31-4B8C-83A1-F6EECF244321}">
                <p14:modId xmlns:p14="http://schemas.microsoft.com/office/powerpoint/2010/main" val="3174886436"/>
              </p:ext>
            </p:extLst>
          </p:nvPr>
        </p:nvGraphicFramePr>
        <p:xfrm>
          <a:off x="2514600" y="59635"/>
          <a:ext cx="3733800" cy="678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98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4294967295"/>
          </p:nvPr>
        </p:nvSpPr>
        <p:spPr>
          <a:xfrm>
            <a:off x="685800" y="1143000"/>
            <a:ext cx="76200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Recently,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huge efforts </a:t>
            </a:r>
            <a:r>
              <a:rPr lang="en-US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were done in the field of networks optimization.</a:t>
            </a:r>
          </a:p>
          <a:p>
            <a:pPr marL="0" indent="0">
              <a:buNone/>
            </a:pPr>
            <a:endParaRPr lang="en-US" sz="2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Most of them are based on mathematical programming.</a:t>
            </a:r>
          </a:p>
          <a:p>
            <a:pPr marL="0" indent="0">
              <a:buNone/>
            </a:pPr>
            <a:r>
              <a:rPr lang="en-US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One of that:</a:t>
            </a:r>
          </a:p>
          <a:p>
            <a:pPr lvl="0">
              <a:buNone/>
            </a:pPr>
            <a:endParaRPr lang="en-US" sz="26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26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Lim</a:t>
            </a:r>
            <a:r>
              <a:rPr lang="en-US" sz="26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Suh</a:t>
            </a:r>
            <a:r>
              <a:rPr lang="en-US" sz="26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, Kim, &amp; Park, </a:t>
            </a:r>
            <a:r>
              <a:rPr lang="en-US" sz="26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2010</a:t>
            </a:r>
            <a:endParaRPr lang="en-US" sz="26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Placeholder 4"/>
          <p:cNvSpPr txBox="1">
            <a:spLocks/>
          </p:cNvSpPr>
          <p:nvPr/>
        </p:nvSpPr>
        <p:spPr>
          <a:xfrm>
            <a:off x="977537" y="76200"/>
            <a:ext cx="5562600" cy="1219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en-US" sz="4000" b="1" cap="all" dirty="0" smtClean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  <a:p>
            <a:pPr algn="ctr">
              <a:buNone/>
            </a:pPr>
            <a:r>
              <a:rPr lang="en-US" sz="4000" b="1" cap="al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PAST </a:t>
            </a:r>
            <a:r>
              <a:rPr lang="en-US" sz="4000" b="1" cap="all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01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4294967295"/>
          </p:nvPr>
        </p:nvSpPr>
        <p:spPr>
          <a:xfrm>
            <a:off x="533400" y="304800"/>
            <a:ext cx="8001000" cy="65254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Segun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Adeyefa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2011 :</a:t>
            </a: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sz="2400" dirty="0"/>
              <a:t>Multi-Objective Stochastic LP in comparison with the traditional </a:t>
            </a:r>
            <a:r>
              <a:rPr lang="en-US" sz="2400" dirty="0" smtClean="0"/>
              <a:t>Model.</a:t>
            </a:r>
            <a:r>
              <a:rPr lang="en-AU" sz="2400" dirty="0"/>
              <a:t> critical and optimal decision analysis are intertwined to address situations where the attendance of several objective functions and the stochastic nature of data are under one roof in a linear optimization context</a:t>
            </a:r>
            <a:endParaRPr lang="en-US" sz="2400" dirty="0"/>
          </a:p>
          <a:p>
            <a:pPr marL="0" indent="0" algn="just">
              <a:buNone/>
            </a:pPr>
            <a:r>
              <a:rPr lang="en-US" sz="2400" dirty="0"/>
              <a:t>   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Elimam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&amp;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Girgis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, 2012</a:t>
            </a:r>
          </a:p>
          <a:p>
            <a:pPr marL="0" indent="0" algn="just">
              <a:buNone/>
            </a:pPr>
            <a:r>
              <a:rPr lang="en-US" sz="2400" dirty="0"/>
              <a:t>Optimization of Water Resources Planning for Jordan’s Aqaba Special Economic </a:t>
            </a:r>
            <a:r>
              <a:rPr lang="en-US" sz="2400" dirty="0" smtClean="0"/>
              <a:t>Zone.</a:t>
            </a:r>
          </a:p>
          <a:p>
            <a:pPr marL="0" indent="0"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Mainly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aiming to minimize the overall water production and delivery costs, in addition of conserving fresh water supplies.</a:t>
            </a:r>
          </a:p>
          <a:p>
            <a:pPr marL="0" indent="0" algn="just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4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8763000" cy="6858000"/>
          </a:xfrm>
          <a:prstGeom prst="rect">
            <a:avLst/>
          </a:prstGeom>
          <a:solidFill>
            <a:srgbClr val="F0F0F0"/>
          </a:solidFill>
          <a:ln>
            <a:solidFill>
              <a:srgbClr val="F0F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Wingdings" pitchFamily="2" charset="2"/>
              <a:buChar char="Ø"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Data Gathering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Data Analysis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Formulating and modeling 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Scenarios Analysis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Results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0" y="175713"/>
            <a:ext cx="4267200" cy="838200"/>
          </a:xfrm>
        </p:spPr>
        <p:txBody>
          <a:bodyPr>
            <a:normAutofit lnSpcReduction="10000"/>
          </a:bodyPr>
          <a:lstStyle/>
          <a:p>
            <a:pPr algn="ctr"/>
            <a:endParaRPr lang="en-US" dirty="0" smtClean="0"/>
          </a:p>
          <a:p>
            <a:pPr algn="ctr"/>
            <a:r>
              <a:rPr lang="en-US" sz="3200" b="1" dirty="0" smtClean="0"/>
              <a:t>THE METHODOLOGY</a:t>
            </a:r>
            <a:endParaRPr lang="en-US" sz="3200" b="1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94813"/>
            <a:ext cx="3631189" cy="27198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733800"/>
            <a:ext cx="3705225" cy="24017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36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41956" y="302567"/>
            <a:ext cx="4343400" cy="461665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 anchor="ctr" anchorCtr="0"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Reservoirs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0852" y="953869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It’s the water basins in the network,</a:t>
            </a:r>
          </a:p>
          <a:p>
            <a:endParaRPr lang="en-US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7775" y="1600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A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47800" y="1828800"/>
            <a:ext cx="5641975" cy="4876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45135"/>
              </p:ext>
            </p:extLst>
          </p:nvPr>
        </p:nvGraphicFramePr>
        <p:xfrm>
          <a:off x="1447799" y="1417298"/>
          <a:ext cx="5641975" cy="5455942"/>
        </p:xfrm>
        <a:graphic>
          <a:graphicData uri="http://schemas.openxmlformats.org/drawingml/2006/table">
            <a:tbl>
              <a:tblPr firstRow="1" firstCol="1" bandRow="1">
                <a:tableStyleId>{5FD0F851-EC5A-4D38-B0AD-8093EC10F338}</a:tableStyleId>
              </a:tblPr>
              <a:tblGrid>
                <a:gridCol w="2952403"/>
                <a:gridCol w="2689572"/>
              </a:tblGrid>
              <a:tr h="4267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Reservoir’s Notation</a:t>
                      </a:r>
                      <a:endParaRPr lang="en-US" sz="18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Reservoir Name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</a:tr>
              <a:tr h="43862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 err="1">
                          <a:effectLst/>
                        </a:rPr>
                        <a:t>Ein</a:t>
                      </a:r>
                      <a:r>
                        <a:rPr lang="en-US" sz="2000" dirty="0">
                          <a:effectLst/>
                        </a:rPr>
                        <a:t>_ </a:t>
                      </a:r>
                      <a:r>
                        <a:rPr lang="en-US" sz="2000" dirty="0" err="1">
                          <a:effectLst/>
                        </a:rPr>
                        <a:t>Dafna</a:t>
                      </a:r>
                      <a:endParaRPr lang="en-US" sz="18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</a:tr>
              <a:tr h="43862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Northern Reservoir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</a:tr>
              <a:tr h="43862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New_Reservoire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</a:tr>
              <a:tr h="43862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Southern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</a:tr>
              <a:tr h="45208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E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 err="1">
                          <a:effectLst/>
                        </a:rPr>
                        <a:t>Ein_Bait_Elma</a:t>
                      </a:r>
                      <a:endParaRPr lang="en-US" sz="18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</a:tr>
              <a:tr h="43862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</a:t>
                      </a:r>
                      <a:endParaRPr lang="en-US" sz="18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Al-</a:t>
                      </a:r>
                      <a:r>
                        <a:rPr lang="en-US" sz="2000" dirty="0" err="1">
                          <a:effectLst/>
                        </a:rPr>
                        <a:t>juneed</a:t>
                      </a:r>
                      <a:endParaRPr lang="en-US" sz="18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</a:tr>
              <a:tr h="43862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G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 err="1">
                          <a:effectLst/>
                        </a:rPr>
                        <a:t>Kamal_Junblat</a:t>
                      </a:r>
                      <a:endParaRPr lang="en-US" sz="18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</a:tr>
              <a:tr h="43862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RNE4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</a:tr>
              <a:tr h="43862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Al sumarah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</a:tr>
              <a:tr h="43862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J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Al masaken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</a:tr>
              <a:tr h="43862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K</a:t>
                      </a:r>
                      <a:endParaRPr lang="en-US" sz="18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 err="1">
                          <a:effectLst/>
                        </a:rPr>
                        <a:t>Aseera</a:t>
                      </a:r>
                      <a:endParaRPr lang="en-US" sz="18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226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/>
              <p:cNvSpPr>
                <a:spLocks noGrp="1"/>
              </p:cNvSpPr>
              <p:nvPr>
                <p:ph type="body" sz="half" idx="4294967295"/>
              </p:nvPr>
            </p:nvSpPr>
            <p:spPr>
              <a:xfrm>
                <a:off x="685800" y="1676399"/>
                <a:ext cx="7092950" cy="515389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Randomly </a:t>
                </a:r>
                <a:r>
                  <a:rPr lang="en-US" sz="2400" dirty="0"/>
                  <a:t>pumping water depending on demand </a:t>
                </a:r>
              </a:p>
              <a:p>
                <a:pPr marL="0" indent="0">
                  <a:buNone/>
                </a:pPr>
                <a:r>
                  <a:rPr lang="en-US" sz="2400" dirty="0"/>
                  <a:t>Pumping cost allocation from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r>
                  <a:rPr lang="en-US" sz="2000" b="1" i="1" dirty="0">
                    <a:latin typeface="Cambria Math"/>
                  </a:rPr>
                  <a:t>Total cost =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en-US" sz="2000" b="1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/>
                          </m:rPr>
                          <a:rPr lang="en-US" sz="2000" b="1" i="1" smtClean="0">
                            <a:latin typeface="Cambria Math"/>
                          </a:rPr>
                          <m:t>𝒊</m:t>
                        </m:r>
                        <m:r>
                          <a:rPr lang="en-US" sz="2000" b="1" i="1">
                            <a:latin typeface="Cambria Math"/>
                          </a:rPr>
                          <m:t>=</m:t>
                        </m:r>
                        <m:r>
                          <a:rPr lang="en-US" sz="2000" b="1" i="1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sz="2000" b="1" i="1">
                            <a:latin typeface="Cambria Math"/>
                          </a:rPr>
                          <m:t>𝟏𝟏</m:t>
                        </m:r>
                      </m:sup>
                      <m:e>
                        <m:r>
                          <a:rPr lang="en-US" sz="2000" b="1" i="1">
                            <a:latin typeface="Cambria Math"/>
                          </a:rPr>
                          <m:t> </m:t>
                        </m:r>
                      </m:e>
                    </m:nary>
                    <m:nary>
                      <m:naryPr>
                        <m:chr m:val="∑"/>
                        <m:limLoc m:val="undOvr"/>
                        <m:ctrlPr>
                          <a:rPr lang="en-US" sz="2000" b="1" i="1">
                            <a:latin typeface="Cambria Math"/>
                          </a:rPr>
                        </m:ctrlPr>
                      </m:naryPr>
                      <m:sub>
                        <m:r>
                          <a:rPr lang="en-US" sz="2000" b="1" i="1">
                            <a:latin typeface="Cambria Math"/>
                          </a:rPr>
                          <m:t>𝐣</m:t>
                        </m:r>
                        <m:r>
                          <a:rPr lang="en-US" sz="2000" b="1" i="1">
                            <a:latin typeface="Cambria Math"/>
                          </a:rPr>
                          <m:t>=</m:t>
                        </m:r>
                        <m:r>
                          <a:rPr lang="en-US" sz="2000" b="1" i="1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sz="2000" b="1" i="1">
                            <a:latin typeface="Cambria Math"/>
                          </a:rPr>
                          <m:t>𝟐</m:t>
                        </m:r>
                        <m:r>
                          <a:rPr lang="en-US" sz="2000" b="1" i="1" smtClean="0">
                            <a:latin typeface="Cambria Math"/>
                          </a:rPr>
                          <m:t>𝟓</m:t>
                        </m:r>
                      </m:sup>
                      <m:e>
                        <m:sSub>
                          <m:sSubPr>
                            <m:ctrlPr>
                              <a:rPr lang="en-US" sz="20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latin typeface="Cambria Math"/>
                              </a:rPr>
                              <m:t>𝒄</m:t>
                            </m:r>
                          </m:e>
                          <m:sub>
                            <m:r>
                              <a:rPr lang="en-US" sz="2000" b="1" i="1" smtClean="0">
                                <a:latin typeface="Cambria Math"/>
                              </a:rPr>
                              <m:t>𝒊𝒋</m:t>
                            </m:r>
                          </m:sub>
                        </m:sSub>
                        <m:r>
                          <a:rPr lang="en-US" sz="2000" b="1" i="1">
                            <a:latin typeface="Cambria Math"/>
                          </a:rPr>
                          <m:t>∗</m:t>
                        </m:r>
                        <m:sSub>
                          <m:sSubPr>
                            <m:ctrlPr>
                              <a:rPr lang="en-US" sz="20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000" b="1" i="1">
                                <a:latin typeface="Cambria Math"/>
                              </a:rPr>
                              <m:t>𝒊𝒋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2000" b="1" i="1" dirty="0">
                    <a:latin typeface="Cambria Math"/>
                  </a:rPr>
                  <a:t> 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Applying in this equation the monthly pumped water and power consumption.</a:t>
                </a:r>
              </a:p>
              <a:p>
                <a:pPr marL="0" indent="0">
                  <a:buNone/>
                </a:pPr>
                <a:endParaRPr lang="en-US" sz="2000" b="1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>
                              <a:latin typeface="Cambria Math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2000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1" i="1">
                                  <a:latin typeface="Cambria Math"/>
                                </a:rPr>
                                <m:t>𝑷𝑪</m:t>
                              </m:r>
                            </m:e>
                            <m:sub>
                              <m:r>
                                <a:rPr lang="en-US" sz="2000" b="1" i="1">
                                  <a:latin typeface="Cambria Math"/>
                                </a:rPr>
                                <m:t>𝑪𝒐𝒆𝒇𝒇</m:t>
                              </m:r>
                              <m:r>
                                <a:rPr lang="en-US" sz="2000" b="1" i="1">
                                  <a:latin typeface="Cambria Math"/>
                                </a:rPr>
                                <m:t>.</m:t>
                              </m:r>
                            </m:sub>
                          </m:sSub>
                        </m:e>
                        <m:sub>
                          <m:r>
                            <a:rPr lang="en-US" sz="2000" b="1" i="1">
                              <a:latin typeface="Cambria Math"/>
                            </a:rPr>
                            <m:t> </m:t>
                          </m:r>
                        </m:sub>
                      </m:sSub>
                      <m:r>
                        <a:rPr lang="en-US" sz="2000" b="1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0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/>
                            </a:rPr>
                            <m:t>𝑬</m:t>
                          </m:r>
                        </m:e>
                        <m:sub>
                          <m:r>
                            <a:rPr lang="en-US" sz="2000" b="1" i="1">
                              <a:latin typeface="Cambria Math"/>
                            </a:rPr>
                            <m:t> </m:t>
                          </m:r>
                        </m:sub>
                      </m:sSub>
                      <m:r>
                        <a:rPr lang="en-US" sz="2000" b="1" i="1">
                          <a:latin typeface="Cambria Math"/>
                        </a:rPr>
                        <m:t>∗</m:t>
                      </m:r>
                      <m:sSub>
                        <m:sSubPr>
                          <m:ctrlPr>
                            <a:rPr lang="en-US" sz="20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/>
                            </a:rPr>
                            <m:t>𝑸</m:t>
                          </m:r>
                        </m:e>
                        <m:sub>
                          <m:r>
                            <a:rPr lang="en-US" sz="2000" b="1" i="1">
                              <a:latin typeface="Cambria Math"/>
                            </a:rPr>
                            <m:t>𝑷</m:t>
                          </m:r>
                        </m:sub>
                      </m:sSub>
                      <m:r>
                        <a:rPr lang="en-US" sz="2000" b="1" i="1">
                          <a:latin typeface="Cambria Math"/>
                        </a:rPr>
                        <m:t>∗</m:t>
                      </m:r>
                      <m:sSub>
                        <m:sSubPr>
                          <m:ctrlPr>
                            <a:rPr lang="en-US" sz="20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US" sz="2000" b="1" i="1">
                              <a:latin typeface="Cambria Math"/>
                            </a:rPr>
                            <m:t>𝒆</m:t>
                          </m:r>
                        </m:sub>
                      </m:sSub>
                    </m:oMath>
                  </m:oMathPara>
                </a14:m>
                <a:endParaRPr lang="en-US" sz="2000" b="1" i="1" dirty="0">
                  <a:latin typeface="Cambria Math"/>
                </a:endParaRPr>
              </a:p>
              <a:p>
                <a:pPr marL="0" indent="0">
                  <a:buNone/>
                </a:pPr>
                <a:endParaRPr lang="en-US" sz="2800" dirty="0"/>
              </a:p>
              <a:p>
                <a:pPr marL="0" indent="0">
                  <a:buNone/>
                </a:pPr>
                <a:endParaRPr lang="en-US" sz="2800" dirty="0"/>
              </a:p>
            </p:txBody>
          </p:sp>
        </mc:Choice>
        <mc:Fallback>
          <p:sp>
            <p:nvSpPr>
              <p:cNvPr id="4" name="Tex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4294967295"/>
              </p:nvPr>
            </p:nvSpPr>
            <p:spPr>
              <a:xfrm>
                <a:off x="685800" y="1676399"/>
                <a:ext cx="7092950" cy="5153891"/>
              </a:xfrm>
              <a:blipFill rotWithShape="1">
                <a:blip r:embed="rId2"/>
                <a:stretch>
                  <a:fillRect l="-1806" t="-947" b="-133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Placeholder 4"/>
          <p:cNvSpPr txBox="1">
            <a:spLocks/>
          </p:cNvSpPr>
          <p:nvPr/>
        </p:nvSpPr>
        <p:spPr>
          <a:xfrm>
            <a:off x="990600" y="228600"/>
            <a:ext cx="5562600" cy="17526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4000" b="1" cap="all" dirty="0" smtClean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r>
              <a:rPr lang="en-US" sz="4000" b="1" cap="al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Current </a:t>
            </a:r>
            <a:r>
              <a:rPr lang="en-US" sz="4000" b="1" cap="all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state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54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8610600" cy="6858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dirty="0" smtClean="0"/>
              <a:t>The Electricity Consumption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See </a:t>
            </a:r>
            <a:r>
              <a:rPr lang="en-US" dirty="0" err="1" smtClean="0"/>
              <a:t>appindex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685844"/>
              </p:ext>
            </p:extLst>
          </p:nvPr>
        </p:nvGraphicFramePr>
        <p:xfrm>
          <a:off x="152399" y="1302181"/>
          <a:ext cx="8458201" cy="4253637"/>
        </p:xfrm>
        <a:graphic>
          <a:graphicData uri="http://schemas.openxmlformats.org/drawingml/2006/table">
            <a:tbl>
              <a:tblPr firstRow="1" firstCol="1" bandRow="1">
                <a:tableStyleId>{5FD0F851-EC5A-4D38-B0AD-8093EC10F338}</a:tableStyleId>
              </a:tblPr>
              <a:tblGrid>
                <a:gridCol w="2481656"/>
                <a:gridCol w="3742179"/>
                <a:gridCol w="2234366"/>
              </a:tblGrid>
              <a:tr h="80652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Pressure zone  Names</a:t>
                      </a:r>
                      <a:endParaRPr lang="en-US" sz="16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243" marR="6624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Electrical power consumption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Kwh</a:t>
                      </a:r>
                      <a:endParaRPr lang="en-US" sz="16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243" marR="6624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Kwh/m</a:t>
                      </a:r>
                      <a:r>
                        <a:rPr lang="en-US" sz="1800" baseline="30000" dirty="0">
                          <a:effectLst/>
                        </a:rPr>
                        <a:t>3</a:t>
                      </a:r>
                      <a:endParaRPr lang="en-US" sz="16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243" marR="66243" marT="0" marB="0" anchor="b"/>
                </a:tc>
              </a:tr>
              <a:tr h="35894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NE3</a:t>
                      </a:r>
                      <a:endParaRPr lang="en-US" sz="16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243" marR="6624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Gravity</a:t>
                      </a:r>
                      <a:endParaRPr lang="en-US" sz="16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243" marR="6624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6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243" marR="66243" marT="0" marB="0" anchor="b"/>
                </a:tc>
              </a:tr>
              <a:tr h="35894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NE4</a:t>
                      </a:r>
                      <a:endParaRPr lang="en-US" sz="16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243" marR="6624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616.5</a:t>
                      </a:r>
                      <a:endParaRPr lang="en-US" sz="16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243" marR="6624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0.392</a:t>
                      </a:r>
                      <a:endParaRPr lang="en-US" sz="16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243" marR="66243" marT="0" marB="0" anchor="b"/>
                </a:tc>
              </a:tr>
              <a:tr h="35894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NE2</a:t>
                      </a:r>
                      <a:endParaRPr lang="en-US" sz="16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243" marR="6624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Gravity</a:t>
                      </a:r>
                      <a:endParaRPr lang="en-US" sz="16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243" marR="6624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6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243" marR="66243" marT="0" marB="0" anchor="b"/>
                </a:tc>
              </a:tr>
              <a:tr h="35894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W1</a:t>
                      </a:r>
                      <a:endParaRPr lang="en-US" sz="16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243" marR="6624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16581</a:t>
                      </a:r>
                      <a:endParaRPr lang="en-US" sz="16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243" marR="6624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0.694</a:t>
                      </a:r>
                      <a:endParaRPr lang="en-US" sz="16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243" marR="66243" marT="0" marB="0" anchor="b"/>
                </a:tc>
              </a:tr>
              <a:tr h="44871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W0</a:t>
                      </a:r>
                      <a:endParaRPr lang="en-US" sz="16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243" marR="6624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15188</a:t>
                      </a:r>
                      <a:endParaRPr lang="en-US" sz="16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243" marR="6624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0.56</a:t>
                      </a:r>
                      <a:endParaRPr lang="en-US" sz="16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243" marR="66243" marT="0" marB="0" anchor="b"/>
                </a:tc>
              </a:tr>
              <a:tr h="35894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W-1</a:t>
                      </a:r>
                      <a:endParaRPr lang="en-US" sz="16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243" marR="6624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7813</a:t>
                      </a:r>
                      <a:endParaRPr lang="en-US" sz="16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243" marR="6624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0.305</a:t>
                      </a:r>
                      <a:endParaRPr lang="en-US" sz="16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243" marR="66243" marT="0" marB="0" anchor="b"/>
                </a:tc>
              </a:tr>
              <a:tr h="35894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W2</a:t>
                      </a:r>
                      <a:endParaRPr lang="en-US" sz="16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243" marR="6624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40283</a:t>
                      </a:r>
                      <a:endParaRPr lang="en-US" sz="16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243" marR="6624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0.57</a:t>
                      </a:r>
                      <a:endParaRPr lang="en-US" sz="16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243" marR="66243" marT="0" marB="0" anchor="b"/>
                </a:tc>
              </a:tr>
              <a:tr h="35894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S3</a:t>
                      </a:r>
                      <a:endParaRPr lang="en-US" sz="16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243" marR="6624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7740</a:t>
                      </a:r>
                      <a:endParaRPr lang="en-US" sz="16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243" marR="66243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0.48</a:t>
                      </a:r>
                      <a:endParaRPr lang="en-US" sz="16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243" marR="66243" marT="0" marB="0" anchor="b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379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893834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Pumped water(</a:t>
            </a:r>
            <a:r>
              <a:rPr lang="en-US" sz="2400" dirty="0" err="1" smtClean="0"/>
              <a:t>Q</a:t>
            </a:r>
            <a:r>
              <a:rPr lang="en-US" sz="1600" dirty="0" err="1" smtClean="0"/>
              <a:t>ij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0" y="1905000"/>
            <a:ext cx="8534400" cy="4953000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687237"/>
              </p:ext>
            </p:extLst>
          </p:nvPr>
        </p:nvGraphicFramePr>
        <p:xfrm>
          <a:off x="-19051" y="1904999"/>
          <a:ext cx="8534401" cy="4246975"/>
        </p:xfrm>
        <a:graphic>
          <a:graphicData uri="http://schemas.openxmlformats.org/drawingml/2006/table">
            <a:tbl>
              <a:tblPr rtl="1" firstRow="1" firstCol="1" bandRow="1">
                <a:tableStyleId>{5FD0F851-EC5A-4D38-B0AD-8093EC10F338}</a:tableStyleId>
              </a:tblPr>
              <a:tblGrid>
                <a:gridCol w="711015"/>
                <a:gridCol w="656232"/>
                <a:gridCol w="765798"/>
                <a:gridCol w="711015"/>
                <a:gridCol w="711015"/>
                <a:gridCol w="711015"/>
                <a:gridCol w="545397"/>
                <a:gridCol w="876633"/>
                <a:gridCol w="601647"/>
                <a:gridCol w="671470"/>
                <a:gridCol w="1573164"/>
              </a:tblGrid>
              <a:tr h="6939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W4</a:t>
                      </a:r>
                      <a:endParaRPr lang="en-US" sz="16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W3</a:t>
                      </a:r>
                      <a:endParaRPr lang="en-US" sz="16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W2</a:t>
                      </a:r>
                      <a:endParaRPr lang="en-US" sz="16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W-1</a:t>
                      </a:r>
                      <a:endParaRPr lang="en-US" sz="16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W1</a:t>
                      </a:r>
                      <a:endParaRPr lang="en-US" sz="16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W0</a:t>
                      </a:r>
                      <a:endParaRPr lang="en-US" sz="16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NE4</a:t>
                      </a:r>
                      <a:endParaRPr lang="en-US" sz="16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NE3</a:t>
                      </a:r>
                      <a:endParaRPr lang="en-US" sz="16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NE2</a:t>
                      </a:r>
                      <a:endParaRPr lang="en-US" sz="16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NE1</a:t>
                      </a:r>
                      <a:endParaRPr lang="en-US" sz="16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/>
                      <a:endParaRPr lang="en-US" sz="1600" dirty="0">
                        <a:solidFill>
                          <a:srgbClr val="31849B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6939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1540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25829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RNE4(</a:t>
                      </a:r>
                      <a:r>
                        <a:rPr lang="ar-SA" sz="1600" b="1">
                          <a:effectLst/>
                        </a:rPr>
                        <a:t>بلوطات</a:t>
                      </a:r>
                      <a:r>
                        <a:rPr lang="en-US" sz="1600" b="1">
                          <a:effectLst/>
                        </a:rPr>
                        <a:t>)</a:t>
                      </a:r>
                      <a:endParaRPr lang="en-US" sz="1600" b="1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7772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28098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Nothern(RNE2)</a:t>
                      </a:r>
                      <a:endParaRPr lang="en-US" sz="1600" b="1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939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23080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22771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22663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Beit Alma</a:t>
                      </a:r>
                      <a:endParaRPr lang="en-US" sz="1600" b="1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9395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64747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Junblat(RW0)</a:t>
                      </a:r>
                      <a:endParaRPr lang="en-US" sz="1600" b="1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9395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40565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</a:rPr>
                        <a:t>Alsumara</a:t>
                      </a:r>
                      <a:endParaRPr lang="en-US" sz="1600" b="1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7200" y="62484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appendix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44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1628507"/>
            <a:ext cx="5867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Applying for this, then the total resultant cost is </a:t>
            </a:r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r>
              <a:rPr lang="en-US" sz="2800" b="1" dirty="0">
                <a:solidFill>
                  <a:srgbClr val="FF0000"/>
                </a:solidFill>
              </a:rPr>
              <a:t>100,000</a:t>
            </a:r>
            <a:r>
              <a:rPr lang="en-US" sz="2800" b="1" dirty="0"/>
              <a:t>  </a:t>
            </a:r>
            <a:r>
              <a:rPr lang="en-US" dirty="0" smtClean="0"/>
              <a:t>NIS/month</a:t>
            </a:r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 </a:t>
            </a:r>
          </a:p>
          <a:p>
            <a:pPr algn="ctr"/>
            <a:r>
              <a:rPr lang="en-US" b="1" dirty="0"/>
              <a:t>monthly</a:t>
            </a:r>
            <a:r>
              <a:rPr lang="en-US" dirty="0"/>
              <a:t> to pump water through all the network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28600" y="304800"/>
            <a:ext cx="4038600" cy="609600"/>
          </a:xfrm>
          <a:solidFill>
            <a:schemeClr val="bg1">
              <a:lumMod val="85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 Results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395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33400" y="4876800"/>
            <a:ext cx="7772400" cy="1362075"/>
          </a:xfrm>
        </p:spPr>
        <p:txBody>
          <a:bodyPr>
            <a:normAutofit fontScale="90000"/>
          </a:bodyPr>
          <a:lstStyle/>
          <a:p>
            <a:pPr algn="l"/>
            <a:r>
              <a:rPr lang="en-US" b="1" cap="none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Optimization of  Water Networks </a:t>
            </a:r>
            <a:br>
              <a:rPr lang="en-US" b="1" cap="none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for Nablus Municipality </a:t>
            </a:r>
            <a:endParaRPr lang="en-US" b="1" cap="none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609600" y="2209800"/>
            <a:ext cx="7772400" cy="25685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Nada Sweedan</a:t>
            </a:r>
          </a:p>
          <a:p>
            <a:pPr>
              <a:buNone/>
            </a:pPr>
            <a:r>
              <a:rPr lang="en-US" sz="2400" b="1" dirty="0" err="1" smtClean="0"/>
              <a:t>Waed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Bouzia</a:t>
            </a:r>
            <a:endParaRPr lang="en-US" sz="2400" b="1" dirty="0" smtClean="0"/>
          </a:p>
          <a:p>
            <a:pPr>
              <a:buNone/>
            </a:pPr>
            <a:r>
              <a:rPr lang="en-US" sz="2400" b="1" dirty="0" err="1" smtClean="0"/>
              <a:t>Haytham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Yahya</a:t>
            </a:r>
            <a:endParaRPr lang="en-US" sz="2400" b="1" dirty="0" smtClean="0"/>
          </a:p>
          <a:p>
            <a:pPr>
              <a:buNone/>
            </a:pPr>
            <a:endParaRPr lang="en-US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buNone/>
            </a:pP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Introducing</a:t>
            </a:r>
            <a:endParaRPr lang="en-US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295400" y="1066800"/>
            <a:ext cx="40798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Current State Optimization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774996" y="1828800"/>
            <a:ext cx="66926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Want to pump water from the reservoir to the pressure zone </a:t>
            </a:r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9" name="Oval 8"/>
          <p:cNvSpPr/>
          <p:nvPr/>
        </p:nvSpPr>
        <p:spPr>
          <a:xfrm>
            <a:off x="2438400" y="2791132"/>
            <a:ext cx="762000" cy="6858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4800600" y="5048865"/>
            <a:ext cx="2133600" cy="6096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hape 10"/>
          <p:cNvSpPr/>
          <p:nvPr/>
        </p:nvSpPr>
        <p:spPr>
          <a:xfrm rot="4396374">
            <a:off x="3187809" y="2988731"/>
            <a:ext cx="2644555" cy="1940337"/>
          </a:xfrm>
          <a:prstGeom prst="swooshArrow">
            <a:avLst>
              <a:gd name="adj1" fmla="val 16310"/>
              <a:gd name="adj2" fmla="val 3137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5801521" y="4502331"/>
            <a:ext cx="16341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dirty="0"/>
              <a:t>Pressure zone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4000" y="2444446"/>
            <a:ext cx="1295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/>
              <a:t>reservoir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543697" y="3125408"/>
            <a:ext cx="11602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Least cost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846809" y="4057824"/>
            <a:ext cx="1806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/>
              <a:t>Optimal Quantity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566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/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0" y="2136339"/>
            <a:ext cx="7924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/>
          </a:p>
          <a:p>
            <a:r>
              <a:rPr lang="en-US" sz="2000" dirty="0"/>
              <a:t>We have 11 </a:t>
            </a:r>
            <a:r>
              <a:rPr lang="en-US" sz="2000" dirty="0" smtClean="0"/>
              <a:t>reservoirs </a:t>
            </a:r>
            <a:r>
              <a:rPr lang="en-US" sz="2000" dirty="0"/>
              <a:t>noted as </a:t>
            </a:r>
            <a:r>
              <a:rPr lang="en-US" sz="2000" dirty="0" err="1"/>
              <a:t>i</a:t>
            </a:r>
            <a:r>
              <a:rPr lang="en-US" sz="2000" dirty="0"/>
              <a:t>=1….,11</a:t>
            </a:r>
          </a:p>
          <a:p>
            <a:endParaRPr lang="en-US" sz="2000" dirty="0"/>
          </a:p>
          <a:p>
            <a:r>
              <a:rPr lang="en-US" sz="2000" dirty="0"/>
              <a:t>And </a:t>
            </a:r>
            <a:r>
              <a:rPr lang="en-US" sz="2000" dirty="0" smtClean="0"/>
              <a:t>25 </a:t>
            </a:r>
            <a:r>
              <a:rPr lang="en-US" sz="2000" dirty="0"/>
              <a:t>pressure zone, j=1….,</a:t>
            </a:r>
            <a:r>
              <a:rPr lang="en-US" sz="2000" dirty="0" smtClean="0"/>
              <a:t>25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In addition of the pressure zones demand </a:t>
            </a:r>
            <a:r>
              <a:rPr lang="en-US" sz="2000" i="1" dirty="0" err="1" smtClean="0"/>
              <a:t>d</a:t>
            </a:r>
            <a:r>
              <a:rPr lang="en-US" sz="2000" dirty="0" err="1" smtClean="0"/>
              <a:t>j</a:t>
            </a:r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Want to send </a:t>
            </a:r>
            <a:r>
              <a:rPr lang="en-US" sz="2000" dirty="0" err="1"/>
              <a:t>xij</a:t>
            </a:r>
            <a:r>
              <a:rPr lang="en-US" sz="2000" dirty="0"/>
              <a:t> from I to j with the least cost , in order to cover the demand</a:t>
            </a:r>
          </a:p>
        </p:txBody>
      </p:sp>
      <p:sp>
        <p:nvSpPr>
          <p:cNvPr id="5" name="Rectangle 4"/>
          <p:cNvSpPr/>
          <p:nvPr/>
        </p:nvSpPr>
        <p:spPr>
          <a:xfrm>
            <a:off x="1981200" y="762000"/>
            <a:ext cx="449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US" sz="4000" b="1" cap="all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Network analysis</a:t>
            </a:r>
            <a:endParaRPr lang="ar-AE" sz="4000" b="1" cap="all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69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7200" y="1"/>
            <a:ext cx="96012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26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914400" y="228600"/>
            <a:ext cx="4191000" cy="1295400"/>
          </a:xfrm>
        </p:spPr>
        <p:txBody>
          <a:bodyPr>
            <a:noAutofit/>
          </a:bodyPr>
          <a:lstStyle/>
          <a:p>
            <a:r>
              <a:rPr lang="en-US" sz="4000" cap="all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Formulation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609600" y="1371600"/>
                <a:ext cx="6096000" cy="54232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dirty="0">
                    <a:latin typeface="Times New Roman" pitchFamily="18" charset="0"/>
                    <a:cs typeface="Times New Roman" pitchFamily="18" charset="0"/>
                  </a:rPr>
                  <a:t>Pressure Zones </a:t>
                </a:r>
              </a:p>
              <a:p>
                <a:r>
                  <a:rPr lang="en-US" sz="2000" b="1" dirty="0">
                    <a:latin typeface="Times New Roman" pitchFamily="18" charset="0"/>
                    <a:cs typeface="Times New Roman" pitchFamily="18" charset="0"/>
                  </a:rPr>
                  <a:t>                              j= 1,….., </a:t>
                </a:r>
                <a:r>
                  <a:rPr lang="en-US" sz="2000" b="1" dirty="0" smtClean="0">
                    <a:latin typeface="Times New Roman" pitchFamily="18" charset="0"/>
                    <a:cs typeface="Times New Roman" pitchFamily="18" charset="0"/>
                  </a:rPr>
                  <a:t>25</a:t>
                </a:r>
                <a:endParaRPr lang="en-US" sz="20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0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000" b="1" dirty="0">
                    <a:latin typeface="Times New Roman" pitchFamily="18" charset="0"/>
                    <a:cs typeface="Times New Roman" pitchFamily="18" charset="0"/>
                  </a:rPr>
                  <a:t>Reservoirs</a:t>
                </a:r>
              </a:p>
              <a:p>
                <a:r>
                  <a:rPr lang="en-US" sz="2000" b="1" dirty="0">
                    <a:latin typeface="Times New Roman" pitchFamily="18" charset="0"/>
                    <a:cs typeface="Times New Roman" pitchFamily="18" charset="0"/>
                  </a:rPr>
                  <a:t>                             i =1,……,11</a:t>
                </a:r>
              </a:p>
              <a:p>
                <a:endParaRPr lang="en-US" sz="20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000" b="1" dirty="0">
                    <a:latin typeface="Times New Roman" pitchFamily="18" charset="0"/>
                    <a:cs typeface="Times New Roman" pitchFamily="18" charset="0"/>
                  </a:rPr>
                  <a:t>Water pumped from i to j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   </m:t>
                        </m:r>
                        <m:r>
                          <a:rPr lang="en-US" sz="20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𝑖𝑗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 </m:t>
                    </m:r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0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000" b="1" dirty="0">
                    <a:latin typeface="Times New Roman" pitchFamily="18" charset="0"/>
                    <a:cs typeface="Times New Roman" pitchFamily="18" charset="0"/>
                  </a:rPr>
                  <a:t>With cost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/>
                          </a:rPr>
                          <m:t>𝒄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𝑖𝑗</m:t>
                        </m:r>
                        <m:r>
                          <a:rPr lang="en-US" sz="2000" b="1" i="1">
                            <a:latin typeface="Cambria Math"/>
                          </a:rPr>
                          <m:t> </m:t>
                        </m:r>
                      </m:sub>
                    </m:sSub>
                  </m:oMath>
                </a14:m>
                <a:endParaRPr lang="en-US" sz="20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0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000" b="1" dirty="0">
                    <a:latin typeface="Times New Roman" pitchFamily="18" charset="0"/>
                    <a:cs typeface="Times New Roman" pitchFamily="18" charset="0"/>
                  </a:rPr>
                  <a:t>Pressure zone demand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 </m:t>
                        </m:r>
                        <m:r>
                          <a:rPr lang="en-US" sz="2000" i="1">
                            <a:latin typeface="Cambria Math"/>
                          </a:rPr>
                          <m:t>𝑑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endParaRPr lang="en-US" sz="20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0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000" b="1" dirty="0">
                    <a:latin typeface="Times New Roman" pitchFamily="18" charset="0"/>
                    <a:cs typeface="Times New Roman" pitchFamily="18" charset="0"/>
                  </a:rPr>
                  <a:t>Reservoir </a:t>
                </a:r>
                <a:r>
                  <a:rPr lang="en-US" sz="2000" b="1" dirty="0" smtClean="0">
                    <a:latin typeface="Times New Roman" pitchFamily="18" charset="0"/>
                    <a:cs typeface="Times New Roman" pitchFamily="18" charset="0"/>
                  </a:rPr>
                  <a:t>ceiling </a:t>
                </a:r>
                <a:r>
                  <a:rPr lang="en-US" sz="2000" b="1" dirty="0">
                    <a:latin typeface="Times New Roman" pitchFamily="18" charset="0"/>
                    <a:cs typeface="Times New Roman" pitchFamily="18" charset="0"/>
                  </a:rPr>
                  <a:t>limit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000" b="1">
                            <a:latin typeface="Cambria Math"/>
                            <a:cs typeface="Times New Roman" pitchFamily="18" charset="0"/>
                          </a:rPr>
                          <m:t>𝑀𝑄</m:t>
                        </m:r>
                      </m:e>
                      <m:sub>
                        <m:r>
                          <a:rPr lang="en-US" sz="2000" b="1">
                            <a:latin typeface="Cambria Math"/>
                            <a:cs typeface="Times New Roman" pitchFamily="18" charset="0"/>
                          </a:rPr>
                          <m:t>𝑗</m:t>
                        </m:r>
                      </m:sub>
                    </m:sSub>
                  </m:oMath>
                </a14:m>
                <a:endParaRPr lang="en-US" sz="20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0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0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0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371600"/>
                <a:ext cx="6096000" cy="5423280"/>
              </a:xfrm>
              <a:prstGeom prst="rect">
                <a:avLst/>
              </a:prstGeom>
              <a:blipFill rotWithShape="1">
                <a:blip r:embed="rId2"/>
                <a:stretch>
                  <a:fillRect l="-1000" t="-562" b="-10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288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990600" y="228600"/>
            <a:ext cx="4114800" cy="1295400"/>
          </a:xfrm>
        </p:spPr>
        <p:txBody>
          <a:bodyPr>
            <a:noAutofit/>
          </a:bodyPr>
          <a:lstStyle/>
          <a:p>
            <a:r>
              <a:rPr lang="en-US" sz="4000" cap="all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THE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/>
              <p:cNvSpPr>
                <a:spLocks noGrp="1"/>
              </p:cNvSpPr>
              <p:nvPr>
                <p:ph type="body" sz="quarter" idx="17"/>
              </p:nvPr>
            </p:nvSpPr>
            <p:spPr>
              <a:xfrm>
                <a:off x="914400" y="1143000"/>
                <a:ext cx="5715000" cy="5181600"/>
              </a:xfrm>
              <a:noFill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>
                <a:normAutofit/>
              </a:bodyPr>
              <a:lstStyle/>
              <a:p>
                <a:endParaRPr lang="en-US" sz="2100" dirty="0" smtClean="0"/>
              </a:p>
              <a:p>
                <a:r>
                  <a:rPr lang="en-US" sz="2100" dirty="0" smtClean="0"/>
                  <a:t> </a:t>
                </a:r>
                <a:r>
                  <a:rPr lang="en-US" sz="2400" dirty="0" smtClean="0"/>
                  <a:t>The Objective Function:</a:t>
                </a:r>
              </a:p>
              <a:p>
                <a:endParaRPr lang="en-US" dirty="0" smtClean="0"/>
              </a:p>
              <a:p>
                <a:r>
                  <a:rPr lang="en-US" sz="1400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/>
                      <m:t>minimize</m:t>
                    </m:r>
                    <m:r>
                      <m:rPr>
                        <m:nor/>
                      </m:rPr>
                      <a:rPr lang="en-US" sz="2400"/>
                      <m:t> </m:t>
                    </m:r>
                    <m:r>
                      <m:rPr>
                        <m:nor/>
                      </m:rPr>
                      <a:rPr lang="en-US" sz="2400"/>
                      <m:t>Z</m:t>
                    </m:r>
                    <m:r>
                      <m:rPr>
                        <m:nor/>
                      </m:rPr>
                      <a:rPr lang="en-US" sz="2400"/>
                      <m:t>=</m:t>
                    </m:r>
                    <m:nary>
                      <m:naryPr>
                        <m:chr m:val="∑"/>
                        <m:ctrlPr>
                          <a:rPr lang="en-US" sz="24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en-US" sz="2400" b="1" i="1">
                            <a:latin typeface="Cambria Math"/>
                          </a:rPr>
                          <m:t>𝒊</m:t>
                        </m:r>
                        <m:r>
                          <a:rPr lang="en-US" sz="2400" b="1" i="1">
                            <a:latin typeface="Cambria Math"/>
                          </a:rPr>
                          <m:t>=</m:t>
                        </m:r>
                        <m:r>
                          <a:rPr lang="en-US" sz="2400" b="1" i="1" smtClean="0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sz="2400" b="1" i="1" smtClean="0">
                            <a:latin typeface="Cambria Math"/>
                          </a:rPr>
                          <m:t>𝟏𝟏</m:t>
                        </m:r>
                      </m:sup>
                      <m:e>
                        <m:r>
                          <a:rPr lang="en-US" sz="2400" b="1" i="1">
                            <a:latin typeface="Cambria Math"/>
                          </a:rPr>
                          <m:t> </m:t>
                        </m:r>
                      </m:e>
                    </m:nary>
                    <m:nary>
                      <m:naryPr>
                        <m:chr m:val="∑"/>
                        <m:limLoc m:val="undOvr"/>
                        <m:ctrlPr>
                          <a:rPr lang="en-US" sz="24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en-US" sz="2400" b="1" i="1">
                            <a:latin typeface="Cambria Math"/>
                          </a:rPr>
                          <m:t>𝒋</m:t>
                        </m:r>
                        <m:r>
                          <a:rPr lang="en-US" sz="2400" b="1" i="1">
                            <a:latin typeface="Cambria Math"/>
                          </a:rPr>
                          <m:t>=</m:t>
                        </m:r>
                        <m:r>
                          <a:rPr lang="en-US" sz="2400" b="1" i="1" smtClean="0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sz="2400" b="1" i="1" smtClean="0">
                            <a:latin typeface="Cambria Math"/>
                          </a:rPr>
                          <m:t>𝟐𝟓</m:t>
                        </m:r>
                      </m:sup>
                      <m:e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𝒄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/>
                              </a:rPr>
                              <m:t>𝒊𝒋</m:t>
                            </m:r>
                            <m:r>
                              <a:rPr lang="en-US" sz="2400" b="1" i="1">
                                <a:latin typeface="Cambria Math"/>
                              </a:rPr>
                              <m:t> </m:t>
                            </m:r>
                          </m:sub>
                        </m:sSub>
                        <m:r>
                          <a:rPr lang="en-US" sz="2400" b="1" i="1">
                            <a:latin typeface="Cambria Math"/>
                          </a:rPr>
                          <m:t>∗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/>
                              </a:rPr>
                              <m:t>𝒊𝒋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1400" dirty="0"/>
                  <a:t> </a:t>
                </a:r>
                <a:endParaRPr lang="en-US" sz="1400" dirty="0" smtClean="0"/>
              </a:p>
              <a:p>
                <a:endParaRPr lang="en-US" sz="1900" dirty="0" smtClean="0"/>
              </a:p>
              <a:p>
                <a:r>
                  <a:rPr lang="en-US" sz="2100" dirty="0" smtClean="0"/>
                  <a:t> </a:t>
                </a:r>
                <a:r>
                  <a:rPr lang="en-US" sz="2400" dirty="0" smtClean="0"/>
                  <a:t>The</a:t>
                </a:r>
                <a:r>
                  <a:rPr lang="en-US" sz="2100" dirty="0" smtClean="0"/>
                  <a:t> Constraints:</a:t>
                </a:r>
              </a:p>
              <a:p>
                <a:r>
                  <a:rPr lang="en-US" b="1" dirty="0" smtClean="0"/>
                  <a:t>              </a:t>
                </a:r>
                <a:endParaRPr lang="en-US" b="1" dirty="0"/>
              </a:p>
              <a:p>
                <a:endParaRPr lang="en-US" b="1" i="1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subSup"/>
                          <m:ctrlPr>
                            <a:rPr lang="en-US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b="1" i="1" smtClean="0">
                              <a:latin typeface="Cambria Math"/>
                            </a:rPr>
                            <m:t>𝒊</m:t>
                          </m:r>
                          <m:r>
                            <a:rPr lang="en-US" b="1" i="1">
                              <a:latin typeface="Cambria Math"/>
                            </a:rPr>
                            <m:t>=</m:t>
                          </m:r>
                          <m:r>
                            <a:rPr lang="en-US" b="1" i="1">
                              <a:latin typeface="Cambria Math"/>
                            </a:rPr>
                            <m:t>𝟏</m:t>
                          </m:r>
                        </m:sub>
                        <m:sup>
                          <m:r>
                            <a:rPr lang="en-US" b="1" i="1" smtClean="0">
                              <a:latin typeface="Cambria Math"/>
                            </a:rPr>
                            <m:t>𝟏𝟏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/>
                                </a:rPr>
                                <m:t>𝒊</m:t>
                              </m:r>
                              <m:r>
                                <a:rPr lang="en-US" b="1" i="1">
                                  <a:latin typeface="Cambria Math"/>
                                </a:rPr>
                                <m:t>𝒋</m:t>
                              </m:r>
                            </m:sub>
                          </m:sSub>
                          <m:r>
                            <a:rPr lang="en-US" b="1" i="1">
                              <a:latin typeface="Cambria Math"/>
                            </a:rPr>
                            <m:t>≥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𝒅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/>
                                </a:rPr>
                                <m:t>𝒋</m:t>
                              </m:r>
                            </m:sub>
                          </m:sSub>
                          <m:r>
                            <a:rPr lang="en-US" b="1" i="1">
                              <a:latin typeface="Cambria Math"/>
                            </a:rPr>
                            <m:t>, </m:t>
                          </m:r>
                          <m:r>
                            <a:rPr lang="en-US" b="1" i="1" smtClean="0">
                              <a:latin typeface="Cambria Math"/>
                            </a:rPr>
                            <m:t>  </m:t>
                          </m:r>
                          <m:r>
                            <a:rPr lang="en-US" b="1" i="1">
                              <a:latin typeface="Cambria Math"/>
                            </a:rPr>
                            <m:t>∀</m:t>
                          </m:r>
                          <m:r>
                            <a:rPr lang="en-US" b="1" i="1" smtClean="0">
                              <a:latin typeface="Cambria Math"/>
                            </a:rPr>
                            <m:t>𝒋</m:t>
                          </m:r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ctrlPr>
                            <a:rPr lang="en-US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/>
                            </m:rPr>
                            <a:rPr lang="en-US" b="1" i="1" smtClean="0">
                              <a:latin typeface="Cambria Math"/>
                            </a:rPr>
                            <m:t>𝒊</m:t>
                          </m:r>
                          <m:r>
                            <a:rPr lang="en-US" b="1" i="1">
                              <a:latin typeface="Cambria Math"/>
                            </a:rPr>
                            <m:t>=</m:t>
                          </m:r>
                          <m:r>
                            <a:rPr lang="en-US" b="1" i="1">
                              <a:latin typeface="Cambria Math"/>
                            </a:rPr>
                            <m:t>𝟏</m:t>
                          </m:r>
                        </m:sub>
                        <m:sup>
                          <m:r>
                            <a:rPr lang="en-US" b="1" i="1" smtClean="0">
                              <a:latin typeface="Cambria Math"/>
                            </a:rPr>
                            <m:t>𝟏𝟏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/>
                                </a:rPr>
                                <m:t>𝒊</m:t>
                              </m:r>
                              <m:r>
                                <a:rPr lang="en-US" b="1" i="1">
                                  <a:latin typeface="Cambria Math"/>
                                </a:rPr>
                                <m:t>𝒋</m:t>
                              </m:r>
                            </m:sub>
                          </m:sSub>
                          <m:r>
                            <a:rPr lang="en-US" b="1" i="1">
                              <a:latin typeface="Cambria Math"/>
                            </a:rPr>
                            <m:t>≤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𝑀𝑄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  <m:r>
                            <a:rPr lang="en-US" b="1" i="1">
                              <a:latin typeface="Cambria Math"/>
                            </a:rPr>
                            <m:t>,   ∀</m:t>
                          </m:r>
                          <m:r>
                            <a:rPr lang="en-US" b="1" i="1" smtClean="0">
                              <a:latin typeface="Cambria Math"/>
                            </a:rPr>
                            <m:t>𝒋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7"/>
              </p:nvPr>
            </p:nvSpPr>
            <p:spPr>
              <a:xfrm>
                <a:off x="914400" y="1143000"/>
                <a:ext cx="5715000" cy="5181600"/>
              </a:xfrm>
              <a:blipFill rotWithShape="1">
                <a:blip r:embed="rId2" cstate="print"/>
                <a:stretch>
                  <a:fillRect l="-318"/>
                </a:stretch>
              </a:blipFill>
            </p:spPr>
            <p:txBody>
              <a:bodyPr/>
              <a:lstStyle/>
              <a:p>
                <a:r>
                  <a:rPr lang="ar-A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99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29540"/>
            <a:ext cx="4876800" cy="1013460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 anchor="ctr" anchorCtr="1">
            <a:norm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Current state  optimization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24000" y="2057400"/>
            <a:ext cx="5715000" cy="1219200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>
              <a:defRPr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Use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rgbClr val="FC7500"/>
                </a:solidFill>
              </a:rPr>
              <a:t>LP SOLVE 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solve the previous model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19200" y="4495799"/>
            <a:ext cx="6477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model resulted in </a:t>
            </a:r>
            <a:r>
              <a:rPr lang="en-US" sz="3200" b="1" dirty="0" smtClean="0">
                <a:solidFill>
                  <a:srgbClr val="00B050"/>
                </a:solidFill>
              </a:rPr>
              <a:t>50,000 </a:t>
            </a:r>
            <a:r>
              <a:rPr lang="en-US" sz="3200" b="1" dirty="0" smtClean="0">
                <a:solidFill>
                  <a:srgbClr val="00B050"/>
                </a:solidFill>
              </a:rPr>
              <a:t>NIS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 the total monthly pumping cost</a:t>
            </a:r>
          </a:p>
          <a:p>
            <a:pPr algn="ctr"/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1752600"/>
            <a:ext cx="3962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8534400" cy="6858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521152"/>
              </p:ext>
            </p:extLst>
          </p:nvPr>
        </p:nvGraphicFramePr>
        <p:xfrm>
          <a:off x="0" y="685801"/>
          <a:ext cx="8534400" cy="5971372"/>
        </p:xfrm>
        <a:graphic>
          <a:graphicData uri="http://schemas.openxmlformats.org/drawingml/2006/table">
            <a:tbl>
              <a:tblPr firstRow="1" firstCol="1" bandRow="1">
                <a:tableStyleId>{5FD0F851-EC5A-4D38-B0AD-8093EC10F338}</a:tableStyleId>
              </a:tblPr>
              <a:tblGrid>
                <a:gridCol w="1905000"/>
                <a:gridCol w="3429000"/>
                <a:gridCol w="3200400"/>
              </a:tblGrid>
              <a:tr h="38065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600">
                          <a:effectLst/>
                        </a:rPr>
                        <a:t>Current Situation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600">
                          <a:effectLst/>
                        </a:rPr>
                        <a:t>Optimized water distribution system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392984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600">
                          <a:effectLst/>
                        </a:rPr>
                        <a:t>Concept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600" dirty="0">
                          <a:effectLst/>
                        </a:rPr>
                        <a:t>Randomly Pump water monthly through the network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600" dirty="0">
                          <a:effectLst/>
                        </a:rPr>
                        <a:t>Modeled optimized water distribution system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40237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600" dirty="0">
                          <a:effectLst/>
                        </a:rPr>
                        <a:t>Methodology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600">
                          <a:effectLst/>
                        </a:rPr>
                        <a:t>Pump randomly depending on common sense.</a:t>
                      </a:r>
                      <a:endParaRPr lang="en-US" sz="1400">
                        <a:effectLst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600">
                          <a:effectLst/>
                        </a:rPr>
                        <a:t>Simple calculations to find the total cost depending on the quantity that had already been pumped.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600">
                          <a:effectLst/>
                        </a:rPr>
                        <a:t>Pump by the planned systematic optimized routs due to formulation.</a:t>
                      </a:r>
                      <a:endParaRPr lang="en-US" sz="1400">
                        <a:effectLst/>
                      </a:endParaRPr>
                    </a:p>
                    <a:p>
                      <a:pPr marL="45720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400">
                        <a:effectLst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600">
                          <a:effectLst/>
                        </a:rPr>
                        <a:t>Optimized Pumping quantities that attain the minimum total cost.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61517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600">
                          <a:effectLst/>
                        </a:rPr>
                        <a:t>Total pumping cost /month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600" dirty="0">
                          <a:effectLst/>
                        </a:rPr>
                        <a:t>100,000 NIS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600" dirty="0">
                          <a:effectLst/>
                        </a:rPr>
                        <a:t>50,000 NIS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>
          <a:xfrm>
            <a:off x="381000" y="762000"/>
            <a:ext cx="8077200" cy="4876800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sz="4700" b="1" cap="all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NEXT </a:t>
            </a:r>
            <a:r>
              <a:rPr lang="en-US" sz="4700" b="1" cap="al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STEP</a:t>
            </a:r>
          </a:p>
          <a:p>
            <a:endParaRPr lang="en-US" sz="4700" b="1" cap="all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  <a:p>
            <a:endParaRPr lang="en-US" dirty="0"/>
          </a:p>
          <a:p>
            <a:pPr algn="ctr"/>
            <a:r>
              <a:rPr lang="en-US" sz="2600" dirty="0" smtClean="0">
                <a:solidFill>
                  <a:schemeClr val="tx1"/>
                </a:solidFill>
              </a:rPr>
              <a:t>Scenarios that consider the </a:t>
            </a:r>
            <a:r>
              <a:rPr lang="en-US" sz="2600" dirty="0">
                <a:solidFill>
                  <a:schemeClr val="tx1"/>
                </a:solidFill>
              </a:rPr>
              <a:t>demand change after five years</a:t>
            </a:r>
          </a:p>
          <a:p>
            <a:endParaRPr lang="en-US" sz="2600" dirty="0">
              <a:solidFill>
                <a:schemeClr val="tx1"/>
              </a:solidFill>
            </a:endParaRPr>
          </a:p>
          <a:p>
            <a:r>
              <a:rPr lang="en-US" sz="2600" dirty="0">
                <a:solidFill>
                  <a:schemeClr val="tx1"/>
                </a:solidFill>
              </a:rPr>
              <a:t>The population increase annually in a range from 15</a:t>
            </a:r>
            <a:r>
              <a:rPr lang="en-US" sz="2600" dirty="0" smtClean="0">
                <a:solidFill>
                  <a:schemeClr val="tx1"/>
                </a:solidFill>
              </a:rPr>
              <a:t>%-</a:t>
            </a:r>
            <a:r>
              <a:rPr lang="en-US" sz="2600" dirty="0">
                <a:solidFill>
                  <a:schemeClr val="tx1"/>
                </a:solidFill>
              </a:rPr>
              <a:t>2</a:t>
            </a:r>
            <a:r>
              <a:rPr lang="en-US" sz="2600" dirty="0" smtClean="0">
                <a:solidFill>
                  <a:schemeClr val="tx1"/>
                </a:solidFill>
              </a:rPr>
              <a:t>5% </a:t>
            </a:r>
            <a:r>
              <a:rPr lang="en-US" sz="2600" dirty="0">
                <a:solidFill>
                  <a:schemeClr val="tx1"/>
                </a:solidFill>
              </a:rPr>
              <a:t>in Nablus city</a:t>
            </a:r>
          </a:p>
          <a:p>
            <a:pPr algn="ctr"/>
            <a:r>
              <a:rPr lang="en-US" sz="2600" dirty="0">
                <a:solidFill>
                  <a:schemeClr val="tx1"/>
                </a:solidFill>
              </a:rPr>
              <a:t>t</a:t>
            </a:r>
            <a:r>
              <a:rPr lang="en-US" sz="2600" dirty="0" smtClean="0">
                <a:solidFill>
                  <a:schemeClr val="tx1"/>
                </a:solidFill>
              </a:rPr>
              <a:t>he </a:t>
            </a:r>
            <a:r>
              <a:rPr lang="en-US" sz="2600" dirty="0">
                <a:solidFill>
                  <a:schemeClr val="tx1"/>
                </a:solidFill>
              </a:rPr>
              <a:t>water demand then will increase exactly by this range</a:t>
            </a:r>
          </a:p>
          <a:p>
            <a:endParaRPr lang="en-US" sz="2600" dirty="0">
              <a:solidFill>
                <a:schemeClr val="tx1"/>
              </a:solidFill>
            </a:endParaRPr>
          </a:p>
          <a:p>
            <a:endParaRPr lang="en-US" sz="2600" dirty="0">
              <a:solidFill>
                <a:schemeClr val="tx1"/>
              </a:solidFill>
            </a:endParaRPr>
          </a:p>
          <a:p>
            <a:r>
              <a:rPr lang="en-US" sz="2600" dirty="0">
                <a:solidFill>
                  <a:schemeClr val="tx1"/>
                </a:solidFill>
              </a:rPr>
              <a:t>Its clear that, the demand increasing its not the same in all the city regions.</a:t>
            </a:r>
          </a:p>
          <a:p>
            <a:endParaRPr lang="en-US" sz="2600" dirty="0">
              <a:solidFill>
                <a:schemeClr val="tx1"/>
              </a:solidFill>
            </a:endParaRPr>
          </a:p>
          <a:p>
            <a:endParaRPr lang="en-US" sz="2600" dirty="0">
              <a:solidFill>
                <a:schemeClr val="tx1"/>
              </a:solidFill>
            </a:endParaRPr>
          </a:p>
          <a:p>
            <a:r>
              <a:rPr lang="en-US" dirty="0" smtClean="0"/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407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533400" y="533400"/>
            <a:ext cx="7772400" cy="136207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lnSpc>
                <a:spcPct val="80000"/>
              </a:lnSpc>
              <a:spcBef>
                <a:spcPct val="20000"/>
              </a:spcBef>
            </a:pPr>
            <a:endParaRPr lang="en-US" sz="4000" b="1" cap="all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</a:pPr>
            <a:r>
              <a:rPr lang="en-US" sz="4000" b="1" cap="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First </a:t>
            </a:r>
            <a:r>
              <a:rPr lang="en-US" sz="4000" b="1" cap="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Scenario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idx="4294967295"/>
          </p:nvPr>
        </p:nvSpPr>
        <p:spPr>
          <a:xfrm>
            <a:off x="457200" y="1600200"/>
            <a:ext cx="7772400" cy="403860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Demand increasing by the range </a:t>
            </a:r>
            <a:r>
              <a:rPr lang="en-US" b="1" dirty="0" smtClean="0">
                <a:solidFill>
                  <a:schemeClr val="tx1"/>
                </a:solidFill>
              </a:rPr>
              <a:t>15%-25%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25% </a:t>
            </a:r>
            <a:r>
              <a:rPr lang="en-US" dirty="0">
                <a:solidFill>
                  <a:schemeClr val="tx1"/>
                </a:solidFill>
              </a:rPr>
              <a:t>in the </a:t>
            </a:r>
            <a:r>
              <a:rPr lang="en-US" dirty="0" smtClean="0">
                <a:solidFill>
                  <a:schemeClr val="tx1"/>
                </a:solidFill>
              </a:rPr>
              <a:t>west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dirty="0">
                <a:solidFill>
                  <a:schemeClr val="tx1"/>
                </a:solidFill>
              </a:rPr>
              <a:t>north </a:t>
            </a:r>
            <a:r>
              <a:rPr lang="en-US" dirty="0" smtClean="0">
                <a:solidFill>
                  <a:schemeClr val="tx1"/>
                </a:solidFill>
              </a:rPr>
              <a:t>west </a:t>
            </a:r>
            <a:r>
              <a:rPr lang="en-US" b="1" dirty="0" smtClean="0">
                <a:solidFill>
                  <a:schemeClr val="tx1"/>
                </a:solidFill>
              </a:rPr>
              <a:t>20</a:t>
            </a:r>
            <a:r>
              <a:rPr lang="en-US" b="1" dirty="0">
                <a:solidFill>
                  <a:schemeClr val="tx1"/>
                </a:solidFill>
              </a:rPr>
              <a:t>%, </a:t>
            </a:r>
            <a:endParaRPr lang="en-US" b="1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in the </a:t>
            </a:r>
            <a:r>
              <a:rPr lang="en-US" dirty="0" smtClean="0">
                <a:solidFill>
                  <a:schemeClr val="tx1"/>
                </a:solidFill>
              </a:rPr>
              <a:t>east </a:t>
            </a:r>
            <a:r>
              <a:rPr lang="en-US" b="1" dirty="0" smtClean="0">
                <a:solidFill>
                  <a:schemeClr val="tx1"/>
                </a:solidFill>
              </a:rPr>
              <a:t>15%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In the middle increased </a:t>
            </a:r>
            <a:r>
              <a:rPr lang="en-US" dirty="0">
                <a:solidFill>
                  <a:schemeClr val="tx1"/>
                </a:solidFill>
              </a:rPr>
              <a:t>by </a:t>
            </a:r>
            <a:r>
              <a:rPr lang="en-US" b="1" dirty="0">
                <a:solidFill>
                  <a:schemeClr val="tx1"/>
                </a:solidFill>
              </a:rPr>
              <a:t>17.5</a:t>
            </a:r>
            <a:r>
              <a:rPr lang="en-US" b="1" dirty="0" smtClean="0">
                <a:solidFill>
                  <a:schemeClr val="tx1"/>
                </a:solidFill>
              </a:rPr>
              <a:t>%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19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 Placeholder 4"/>
              <p:cNvSpPr>
                <a:spLocks noGrp="1"/>
              </p:cNvSpPr>
              <p:nvPr>
                <p:ph type="body" sz="quarter" idx="16"/>
              </p:nvPr>
            </p:nvSpPr>
            <p:spPr>
              <a:xfrm>
                <a:off x="558800" y="152400"/>
                <a:ext cx="6070600" cy="6172200"/>
              </a:xfrm>
            </p:spPr>
            <p:txBody>
              <a:bodyPr/>
              <a:lstStyle/>
              <a:p>
                <a:pPr algn="l"/>
                <a:r>
                  <a:rPr lang="en-US" sz="2800" dirty="0" smtClean="0"/>
                  <a:t>Formulation</a:t>
                </a:r>
                <a:endParaRPr lang="en-US" sz="2400" dirty="0"/>
              </a:p>
              <a:p>
                <a:pPr algn="l"/>
                <a:r>
                  <a:rPr lang="en-US" sz="2400" dirty="0"/>
                  <a:t> </a:t>
                </a:r>
              </a:p>
              <a:p>
                <a:pPr algn="l"/>
                <a:r>
                  <a:rPr lang="en-US" sz="2400" dirty="0"/>
                  <a:t>Objective Function: </a:t>
                </a:r>
                <a:endParaRPr lang="en-US" sz="2400" dirty="0" smtClean="0"/>
              </a:p>
              <a:p>
                <a:pPr algn="l"/>
                <a:endParaRPr lang="en-US" sz="2400" dirty="0"/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𝑚𝑖𝑛𝑖𝑚𝑖𝑧𝑒</m:t>
                      </m:r>
                      <m:r>
                        <a:rPr lang="en-US" sz="2400" i="1">
                          <a:latin typeface="Cambria Math"/>
                        </a:rPr>
                        <m:t> </m:t>
                      </m:r>
                      <m:r>
                        <a:rPr lang="en-US" sz="2400" i="1">
                          <a:latin typeface="Cambria Math"/>
                        </a:rPr>
                        <m:t>𝑍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24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/>
                            </a:rPr>
                            <m:t>𝒊</m:t>
                          </m:r>
                          <m:r>
                            <a:rPr lang="en-US" sz="2400" i="1">
                              <a:latin typeface="Cambria Math"/>
                            </a:rPr>
                            <m:t>=</m:t>
                          </m:r>
                          <m:r>
                            <a:rPr lang="en-US" sz="2400" i="1">
                              <a:latin typeface="Cambria Math"/>
                            </a:rPr>
                            <m:t>𝟏</m:t>
                          </m:r>
                        </m:sub>
                        <m:sup>
                          <m:r>
                            <a:rPr lang="en-US" sz="2400" i="1">
                              <a:latin typeface="Cambria Math"/>
                            </a:rPr>
                            <m:t>𝒊</m:t>
                          </m:r>
                          <m:r>
                            <a:rPr lang="en-US" sz="2400" i="1">
                              <a:latin typeface="Cambria Math"/>
                            </a:rPr>
                            <m:t>=</m:t>
                          </m:r>
                          <m:r>
                            <a:rPr lang="en-US" sz="2400" i="1">
                              <a:latin typeface="Cambria Math"/>
                            </a:rPr>
                            <m:t>𝟏𝟏</m:t>
                          </m:r>
                        </m:sup>
                        <m:e>
                          <m:r>
                            <a:rPr lang="en-US" sz="2400" i="1">
                              <a:latin typeface="Cambria Math"/>
                            </a:rPr>
                            <m:t> </m:t>
                          </m:r>
                        </m:e>
                      </m:nary>
                      <m:nary>
                        <m:naryPr>
                          <m:chr m:val="∑"/>
                          <m:limLoc m:val="undOvr"/>
                          <m:ctrlPr>
                            <a:rPr lang="en-US" sz="24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/>
                            </a:rPr>
                            <m:t>𝒋</m:t>
                          </m:r>
                          <m:r>
                            <a:rPr lang="en-US" sz="2400" i="1">
                              <a:latin typeface="Cambria Math"/>
                            </a:rPr>
                            <m:t>=</m:t>
                          </m:r>
                          <m:r>
                            <a:rPr lang="en-US" sz="2400" i="1">
                              <a:latin typeface="Cambria Math"/>
                            </a:rPr>
                            <m:t>𝟏</m:t>
                          </m:r>
                        </m:sub>
                        <m:sup>
                          <m:r>
                            <a:rPr lang="en-US" sz="2400" i="1">
                              <a:latin typeface="Cambria Math"/>
                            </a:rPr>
                            <m:t>𝒋</m:t>
                          </m:r>
                          <m:r>
                            <a:rPr lang="en-US" sz="2400" i="1">
                              <a:latin typeface="Cambria Math"/>
                            </a:rPr>
                            <m:t>=</m:t>
                          </m:r>
                          <m:r>
                            <a:rPr lang="en-US" sz="2400" b="1" i="1" smtClean="0">
                              <a:latin typeface="Cambria Math"/>
                            </a:rPr>
                            <m:t>𝟐𝟓</m:t>
                          </m:r>
                        </m:sup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𝒊𝒋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 </m:t>
                              </m:r>
                            </m:sub>
                          </m:sSub>
                          <m:r>
                            <a:rPr lang="en-US" sz="2400" i="1">
                              <a:latin typeface="Cambria Math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𝒊𝒋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400" dirty="0" smtClean="0"/>
              </a:p>
              <a:p>
                <a:pPr algn="l"/>
                <a:endParaRPr lang="en-US" sz="2400" dirty="0" smtClean="0"/>
              </a:p>
              <a:p>
                <a:pPr algn="l"/>
                <a:r>
                  <a:rPr lang="en-US" sz="2400" dirty="0" smtClean="0"/>
                  <a:t>Constraints</a:t>
                </a:r>
                <a:r>
                  <a:rPr lang="en-US" sz="2400" dirty="0"/>
                  <a:t>:   </a:t>
                </a:r>
                <a:endParaRPr lang="en-US" sz="2400" dirty="0" smtClean="0"/>
              </a:p>
              <a:p>
                <a:pPr algn="l"/>
                <a:r>
                  <a:rPr lang="en-US" sz="2400" dirty="0" smtClean="0"/>
                  <a:t>                                      </a:t>
                </a:r>
                <a:endParaRPr lang="en-US" sz="2400" dirty="0"/>
              </a:p>
              <a:p>
                <a:pPr algn="l"/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ctrlPr>
                          <a:rPr lang="en-US" sz="2400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1"/>
                          </m:rPr>
                          <a:rPr lang="en-US" sz="2400" b="1" i="1" smtClean="0">
                            <a:latin typeface="Cambria Math"/>
                          </a:rPr>
                          <m:t>𝒊</m:t>
                        </m:r>
                        <m:r>
                          <a:rPr lang="en-US" sz="2400" i="1">
                            <a:latin typeface="Cambria Math"/>
                          </a:rPr>
                          <m:t>=</m:t>
                        </m:r>
                        <m:r>
                          <a:rPr lang="en-US" sz="2400" i="1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US" sz="2400" b="1" i="1" smtClean="0">
                            <a:latin typeface="Cambria Math"/>
                          </a:rPr>
                          <m:t>𝒊</m:t>
                        </m:r>
                        <m:r>
                          <a:rPr lang="en-US" sz="2400" i="1">
                            <a:latin typeface="Cambria Math"/>
                          </a:rPr>
                          <m:t>=</m:t>
                        </m:r>
                        <m:r>
                          <a:rPr lang="en-US" sz="2400" b="1" i="1" smtClean="0">
                            <a:latin typeface="Cambria Math"/>
                          </a:rPr>
                          <m:t>𝟏𝟏</m:t>
                        </m:r>
                      </m:sup>
                      <m:e>
                        <m:r>
                          <a:rPr lang="en-US" sz="2400" b="1" i="1" smtClean="0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/>
                              </a:rPr>
                              <m:t>𝒊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𝒋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≤</m:t>
                        </m:r>
                        <m:r>
                          <a:rPr lang="en-US" sz="2400" i="1">
                            <a:latin typeface="Cambria Math"/>
                          </a:rPr>
                          <m:t>𝟏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𝟐</m:t>
                        </m:r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sSub>
                          <m:sSubPr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𝑴𝑸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, ∀</m:t>
                        </m:r>
                        <m:r>
                          <a:rPr lang="en-US" sz="2400" b="1" i="1" smtClean="0">
                            <a:latin typeface="Cambria Math"/>
                          </a:rPr>
                          <m:t>𝒋</m:t>
                        </m:r>
                      </m:e>
                    </m:nary>
                  </m:oMath>
                </a14:m>
                <a:r>
                  <a:rPr lang="en-US" sz="2000" dirty="0"/>
                  <a:t>   </a:t>
                </a:r>
                <a:endParaRPr lang="en-US" sz="2000" dirty="0" smtClean="0"/>
              </a:p>
              <a:p>
                <a:pPr algn="l"/>
                <a:r>
                  <a:rPr lang="en-US" sz="2400" dirty="0" smtClean="0"/>
                  <a:t>     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subSup"/>
                          <m:ctrlPr>
                            <a:rPr lang="en-US" sz="24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/>
                            </a:rPr>
                            <m:t>𝒊</m:t>
                          </m:r>
                          <m:r>
                            <a:rPr lang="en-US" sz="2400" i="1">
                              <a:latin typeface="Cambria Math"/>
                            </a:rPr>
                            <m:t>=</m:t>
                          </m:r>
                          <m:r>
                            <a:rPr lang="en-US" sz="2400" i="1">
                              <a:latin typeface="Cambria Math"/>
                            </a:rPr>
                            <m:t>𝟏</m:t>
                          </m:r>
                        </m:sub>
                        <m:sup>
                          <m:r>
                            <a:rPr lang="en-US" sz="2400" i="1">
                              <a:latin typeface="Cambria Math"/>
                            </a:rPr>
                            <m:t>𝟏𝟏</m:t>
                          </m:r>
                        </m:sup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𝒊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𝒋</m:t>
                              </m:r>
                            </m:sub>
                          </m:sSub>
                          <m:r>
                            <a:rPr lang="en-US" sz="2400" i="1">
                              <a:latin typeface="Cambria Math"/>
                            </a:rPr>
                            <m:t>≥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𝒅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𝒋</m:t>
                              </m:r>
                            </m:sub>
                          </m:sSub>
                          <m:r>
                            <a:rPr lang="en-US" sz="2400" i="1">
                              <a:latin typeface="Cambria Math"/>
                            </a:rPr>
                            <m:t>, </m:t>
                          </m:r>
                          <m:r>
                            <a:rPr lang="en-US" sz="2400" i="1">
                              <a:latin typeface="Cambria Math"/>
                            </a:rPr>
                            <m:t>  </m:t>
                          </m:r>
                          <m:r>
                            <a:rPr lang="en-US" sz="2400" i="1">
                              <a:latin typeface="Cambria Math"/>
                            </a:rPr>
                            <m:t>∀</m:t>
                          </m:r>
                          <m:r>
                            <a:rPr lang="en-US" sz="2400" i="1">
                              <a:latin typeface="Cambria Math"/>
                            </a:rPr>
                            <m:t>𝒋</m:t>
                          </m:r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5" name="Tex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6"/>
              </p:nvPr>
            </p:nvSpPr>
            <p:spPr>
              <a:xfrm>
                <a:off x="558800" y="152400"/>
                <a:ext cx="6070600" cy="6172200"/>
              </a:xfrm>
              <a:blipFill rotWithShape="1">
                <a:blip r:embed="rId3"/>
                <a:stretch>
                  <a:fillRect l="-2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46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609600"/>
            <a:ext cx="480060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4000" b="1" cap="al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Agenda</a:t>
            </a:r>
            <a:endParaRPr lang="en-US" sz="4000" b="1" cap="all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  <a:p>
            <a:endParaRPr lang="en-US" sz="3600" dirty="0"/>
          </a:p>
          <a:p>
            <a:r>
              <a:rPr lang="en-US" dirty="0" smtClean="0"/>
              <a:t>Introduction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Project Objectives</a:t>
            </a:r>
            <a:endParaRPr lang="en-US" dirty="0"/>
          </a:p>
          <a:p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 smtClean="0"/>
              <a:t>Past </a:t>
            </a:r>
            <a:r>
              <a:rPr lang="en-US" dirty="0"/>
              <a:t> </a:t>
            </a:r>
            <a:r>
              <a:rPr lang="en-US" dirty="0" smtClean="0"/>
              <a:t>Works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Current State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Optimization</a:t>
            </a:r>
          </a:p>
          <a:p>
            <a:endParaRPr lang="en-US" dirty="0"/>
          </a:p>
          <a:p>
            <a:r>
              <a:rPr lang="en-US" dirty="0" smtClean="0"/>
              <a:t>scenarios</a:t>
            </a:r>
            <a:endParaRPr lang="en-US" dirty="0"/>
          </a:p>
          <a:p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407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842930"/>
            <a:ext cx="8001000" cy="58626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sp>
        <p:nvSpPr>
          <p:cNvPr id="8" name="Rectangle 7"/>
          <p:cNvSpPr/>
          <p:nvPr/>
        </p:nvSpPr>
        <p:spPr>
          <a:xfrm>
            <a:off x="685800" y="378767"/>
            <a:ext cx="3617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Pressure zones demand</a:t>
            </a:r>
            <a:endParaRPr lang="ar-AE" sz="2400" dirty="0"/>
          </a:p>
        </p:txBody>
      </p:sp>
      <p:sp>
        <p:nvSpPr>
          <p:cNvPr id="10" name="Rectangle 9"/>
          <p:cNvSpPr/>
          <p:nvPr/>
        </p:nvSpPr>
        <p:spPr>
          <a:xfrm>
            <a:off x="685800" y="1295400"/>
            <a:ext cx="7543800" cy="3505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23102"/>
              </p:ext>
            </p:extLst>
          </p:nvPr>
        </p:nvGraphicFramePr>
        <p:xfrm>
          <a:off x="655983" y="1134648"/>
          <a:ext cx="7550426" cy="3622040"/>
        </p:xfrm>
        <a:graphic>
          <a:graphicData uri="http://schemas.openxmlformats.org/drawingml/2006/table">
            <a:tbl>
              <a:tblPr firstRow="1" firstCol="1" bandRow="1">
                <a:tableStyleId>{5FD0F851-EC5A-4D38-B0AD-8093EC10F338}</a:tableStyleId>
              </a:tblPr>
              <a:tblGrid>
                <a:gridCol w="2642649"/>
                <a:gridCol w="2642649"/>
                <a:gridCol w="2265128"/>
              </a:tblGrid>
              <a:tr h="128514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J</a:t>
                      </a:r>
                      <a:endParaRPr lang="en-US" sz="16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Pressure zone  Names</a:t>
                      </a:r>
                      <a:endParaRPr lang="en-US" sz="16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</a:endParaRP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The pressure zone j demand m</a:t>
                      </a:r>
                      <a:r>
                        <a:rPr lang="en-US" sz="1800" baseline="30000" dirty="0">
                          <a:effectLst/>
                        </a:rPr>
                        <a:t>3</a:t>
                      </a:r>
                      <a:r>
                        <a:rPr lang="en-US" sz="1800" dirty="0">
                          <a:effectLst/>
                        </a:rPr>
                        <a:t>/ month</a:t>
                      </a:r>
                      <a:endParaRPr lang="en-US" sz="16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748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NE1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21645</a:t>
                      </a:r>
                      <a:endParaRPr lang="en-US" sz="18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748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NE2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28098</a:t>
                      </a:r>
                      <a:endParaRPr lang="en-US" sz="18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3006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NE3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25829</a:t>
                      </a:r>
                      <a:endParaRPr lang="en-US" sz="18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748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4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NE4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1540</a:t>
                      </a:r>
                      <a:endParaRPr lang="en-US" sz="18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48712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5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W0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22663</a:t>
                      </a:r>
                      <a:endParaRPr lang="en-US" sz="18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219200" y="53340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appendix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91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58800" y="355823"/>
            <a:ext cx="8356600" cy="5968777"/>
          </a:xfrm>
        </p:spPr>
        <p:txBody>
          <a:bodyPr/>
          <a:lstStyle/>
          <a:p>
            <a:pPr algn="l"/>
            <a:r>
              <a:rPr lang="en-US" sz="2800" dirty="0" smtClean="0"/>
              <a:t>The </a:t>
            </a:r>
            <a:r>
              <a:rPr lang="en-US" sz="2800" dirty="0"/>
              <a:t>Reservoir’s Maximum </a:t>
            </a:r>
            <a:r>
              <a:rPr lang="en-US" sz="2800" dirty="0" smtClean="0"/>
              <a:t>Quantity</a:t>
            </a:r>
          </a:p>
          <a:p>
            <a:pPr algn="l"/>
            <a:endParaRPr lang="en-US" sz="2800" dirty="0"/>
          </a:p>
          <a:p>
            <a:pPr algn="l"/>
            <a:endParaRPr lang="en-US" sz="2800" dirty="0" smtClean="0"/>
          </a:p>
          <a:p>
            <a:pPr algn="l"/>
            <a:endParaRPr lang="en-US" sz="2800" dirty="0"/>
          </a:p>
          <a:p>
            <a:pPr algn="l"/>
            <a:endParaRPr lang="en-US" sz="2800" dirty="0" smtClean="0"/>
          </a:p>
          <a:p>
            <a:pPr algn="l"/>
            <a:endParaRPr lang="en-US" sz="2800" dirty="0"/>
          </a:p>
          <a:p>
            <a:pPr algn="l"/>
            <a:endParaRPr lang="en-US" sz="2800" dirty="0" smtClean="0"/>
          </a:p>
          <a:p>
            <a:pPr algn="l"/>
            <a:endParaRPr lang="en-US" sz="2800" dirty="0"/>
          </a:p>
          <a:p>
            <a:pPr algn="l"/>
            <a:endParaRPr lang="en-US" sz="2800" dirty="0" smtClean="0"/>
          </a:p>
          <a:p>
            <a:pPr algn="l"/>
            <a:endParaRPr lang="en-US" sz="2800" dirty="0"/>
          </a:p>
          <a:p>
            <a:pPr algn="l"/>
            <a:endParaRPr lang="en-US" sz="2800" dirty="0"/>
          </a:p>
        </p:txBody>
      </p:sp>
      <p:sp>
        <p:nvSpPr>
          <p:cNvPr id="2" name="Rectangle 1"/>
          <p:cNvSpPr/>
          <p:nvPr/>
        </p:nvSpPr>
        <p:spPr>
          <a:xfrm>
            <a:off x="914400" y="1295400"/>
            <a:ext cx="7848600" cy="27813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225473"/>
              </p:ext>
            </p:extLst>
          </p:nvPr>
        </p:nvGraphicFramePr>
        <p:xfrm>
          <a:off x="914400" y="1250082"/>
          <a:ext cx="7848600" cy="2926080"/>
        </p:xfrm>
        <a:graphic>
          <a:graphicData uri="http://schemas.openxmlformats.org/drawingml/2006/table">
            <a:tbl>
              <a:tblPr firstRow="1" firstCol="1" bandRow="1">
                <a:tableStyleId>{5FD0F851-EC5A-4D38-B0AD-8093EC10F338}</a:tableStyleId>
              </a:tblPr>
              <a:tblGrid>
                <a:gridCol w="973098"/>
                <a:gridCol w="1546500"/>
                <a:gridCol w="2951203"/>
                <a:gridCol w="2377799"/>
              </a:tblGrid>
              <a:tr h="899929">
                <a:tc>
                  <a:txBody>
                    <a:bodyPr/>
                    <a:lstStyle/>
                    <a:p>
                      <a:pPr algn="ctr" rtl="0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I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8973" marR="48973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Reservoir’s Notation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8973" marR="4897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Reservoir Name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8973" marR="48973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MQ(m</a:t>
                      </a:r>
                      <a:r>
                        <a:rPr lang="en-US" sz="1600" baseline="30000" dirty="0">
                          <a:effectLst/>
                        </a:rPr>
                        <a:t>3</a:t>
                      </a:r>
                      <a:r>
                        <a:rPr lang="en-US" sz="1600" dirty="0">
                          <a:effectLst/>
                        </a:rPr>
                        <a:t>/month)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8973" marR="48973" marT="0" marB="0" anchor="b"/>
                </a:tc>
              </a:tr>
              <a:tr h="427999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8973" marR="48973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A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8973" marR="48973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Ein_ Dafna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8973" marR="48973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29703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8973" marR="48973" marT="0" marB="0" anchor="ctr"/>
                </a:tc>
              </a:tr>
              <a:tr h="427999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8973" marR="48973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B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8973" marR="48973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Northern Reservoir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8973" marR="48973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32313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8973" marR="48973" marT="0" marB="0" anchor="ctr"/>
                </a:tc>
              </a:tr>
              <a:tr h="427999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8973" marR="48973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C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8973" marR="48973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 err="1">
                          <a:effectLst/>
                        </a:rPr>
                        <a:t>New_Reservoire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8973" marR="48973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57313.75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8973" marR="48973" marT="0" marB="0" anchor="ctr"/>
                </a:tc>
              </a:tr>
              <a:tr h="427999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8973" marR="48973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D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8973" marR="48973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Southern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8973" marR="48973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80933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8973" marR="48973" marT="0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524000" y="4495800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See appendix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91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33400" y="1752600"/>
            <a:ext cx="8382000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Result </a:t>
            </a:r>
          </a:p>
          <a:p>
            <a:endParaRPr lang="en-US" sz="3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model resulted in </a:t>
            </a:r>
            <a:r>
              <a:rPr lang="en-US" sz="3600" b="1" dirty="0">
                <a:solidFill>
                  <a:srgbClr val="00B050"/>
                </a:solidFill>
              </a:rPr>
              <a:t>65269.05 NIS</a:t>
            </a:r>
            <a:r>
              <a:rPr lang="en-US" sz="3200" b="1" dirty="0">
                <a:solidFill>
                  <a:srgbClr val="00B050"/>
                </a:solidFill>
              </a:rPr>
              <a:t> 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 the total monthly pumping cost</a:t>
            </a:r>
          </a:p>
          <a:p>
            <a:pPr>
              <a:lnSpc>
                <a:spcPct val="150000"/>
              </a:lnSpc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91853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>
          <a:xfrm>
            <a:off x="304800" y="685800"/>
            <a:ext cx="8229600" cy="1600200"/>
          </a:xfrm>
        </p:spPr>
        <p:txBody>
          <a:bodyPr>
            <a:noAutofit/>
          </a:bodyPr>
          <a:lstStyle/>
          <a:p>
            <a:pPr algn="l"/>
            <a:endParaRPr lang="en-US" sz="2400" dirty="0"/>
          </a:p>
          <a:p>
            <a:pPr algn="l"/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4000" cap="all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Second </a:t>
            </a:r>
            <a:r>
              <a:rPr lang="en-US" sz="4000" cap="al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Scenario</a:t>
            </a:r>
          </a:p>
          <a:p>
            <a:pPr>
              <a:lnSpc>
                <a:spcPct val="80000"/>
              </a:lnSpc>
            </a:pPr>
            <a:endParaRPr lang="en-US" sz="4000" cap="all" dirty="0" smtClean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80000"/>
              </a:lnSpc>
            </a:pPr>
            <a:r>
              <a:rPr lang="en-US" sz="4000" cap="al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Investment </a:t>
            </a:r>
            <a:endParaRPr lang="en-US" sz="4000" cap="all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80000"/>
              </a:lnSpc>
            </a:pPr>
            <a:endParaRPr lang="en-US" sz="4000" cap="all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pPr algn="l"/>
            <a:endParaRPr lang="ar-AE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91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0" y="304800"/>
            <a:ext cx="8305800" cy="5181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301386"/>
              </p:ext>
            </p:extLst>
          </p:nvPr>
        </p:nvGraphicFramePr>
        <p:xfrm>
          <a:off x="533399" y="990600"/>
          <a:ext cx="8305800" cy="4495800"/>
        </p:xfrm>
        <a:graphic>
          <a:graphicData uri="http://schemas.openxmlformats.org/drawingml/2006/table">
            <a:tbl>
              <a:tblPr firstRow="1" firstCol="1" bandRow="1">
                <a:tableStyleId>{5FD0F851-EC5A-4D38-B0AD-8093EC10F338}</a:tableStyleId>
              </a:tblPr>
              <a:tblGrid>
                <a:gridCol w="2768600"/>
                <a:gridCol w="2768600"/>
                <a:gridCol w="2768600"/>
              </a:tblGrid>
              <a:tr h="123152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J</a:t>
                      </a:r>
                      <a:endParaRPr lang="en-US" sz="20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7397" marR="6739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Pressure zone  Names</a:t>
                      </a:r>
                      <a:endParaRPr lang="en-US" sz="20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7397" marR="6739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000">
                        <a:effectLst/>
                      </a:endParaRP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The pressure zone j demand m</a:t>
                      </a:r>
                      <a:r>
                        <a:rPr lang="en-US" sz="2400" baseline="30000">
                          <a:effectLst/>
                        </a:rPr>
                        <a:t>3</a:t>
                      </a:r>
                      <a:endParaRPr lang="en-US" sz="20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7397" marR="67397" marT="0" marB="0" anchor="ctr"/>
                </a:tc>
              </a:tr>
              <a:tr h="31413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</a:t>
                      </a:r>
                      <a:endParaRPr lang="en-US" sz="20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7397" marR="67397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NE1</a:t>
                      </a:r>
                      <a:endParaRPr lang="en-US" sz="20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7397" marR="67397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24892</a:t>
                      </a:r>
                      <a:endParaRPr lang="en-US" sz="20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7397" marR="67397" marT="0" marB="0" anchor="ctr"/>
                </a:tc>
              </a:tr>
              <a:tr h="31413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2</a:t>
                      </a:r>
                      <a:endParaRPr lang="en-US" sz="20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7397" marR="67397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NE2</a:t>
                      </a:r>
                      <a:endParaRPr lang="en-US" sz="20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7397" marR="67397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32313</a:t>
                      </a:r>
                      <a:endParaRPr lang="en-US" sz="20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7397" marR="67397" marT="0" marB="0" anchor="ctr"/>
                </a:tc>
              </a:tr>
              <a:tr h="31413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3</a:t>
                      </a:r>
                      <a:endParaRPr lang="en-US" sz="20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7397" marR="67397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NE3</a:t>
                      </a:r>
                      <a:endParaRPr lang="en-US" sz="20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7397" marR="67397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31474</a:t>
                      </a:r>
                      <a:endParaRPr lang="en-US" sz="20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7397" marR="67397" marT="0" marB="0" anchor="ctr"/>
                </a:tc>
              </a:tr>
              <a:tr h="31413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4</a:t>
                      </a:r>
                      <a:endParaRPr lang="en-US" sz="20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7397" marR="67397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NE4</a:t>
                      </a:r>
                      <a:endParaRPr lang="en-US" sz="20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7397" marR="67397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1771</a:t>
                      </a:r>
                      <a:endParaRPr lang="en-US" sz="20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7397" marR="67397" marT="0" marB="0" anchor="ctr"/>
                </a:tc>
              </a:tr>
              <a:tr h="31413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5</a:t>
                      </a:r>
                      <a:endParaRPr lang="en-US" sz="20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7397" marR="67397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W0</a:t>
                      </a:r>
                      <a:endParaRPr lang="en-US" sz="20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7397" marR="67397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28329</a:t>
                      </a:r>
                      <a:endParaRPr lang="en-US" sz="20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7397" marR="67397" marT="0" marB="0" anchor="ctr"/>
                </a:tc>
              </a:tr>
              <a:tr h="49549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6</a:t>
                      </a:r>
                      <a:endParaRPr lang="en-US" sz="20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7397" marR="67397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W1</a:t>
                      </a:r>
                      <a:endParaRPr lang="en-US" sz="20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7397" marR="67397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28464</a:t>
                      </a:r>
                      <a:endParaRPr lang="en-US" sz="20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7397" marR="67397" marT="0" marB="0" anchor="ctr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715616" y="304800"/>
            <a:ext cx="81235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cap="small" dirty="0"/>
              <a:t>THE PRESSURE ZONE MONTHLY DEMAND (M</a:t>
            </a:r>
            <a:r>
              <a:rPr lang="en-US" sz="2400" b="1" cap="small" baseline="30000" dirty="0"/>
              <a:t>3</a:t>
            </a:r>
            <a:r>
              <a:rPr lang="en-US" sz="2400" b="1" cap="small" dirty="0"/>
              <a:t>/MONTH</a:t>
            </a:r>
            <a:r>
              <a:rPr lang="en-US" sz="2400" b="1" dirty="0"/>
              <a:t>)</a:t>
            </a:r>
            <a:endParaRPr lang="ar-AE" sz="24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0" y="58674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appendix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15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609600"/>
            <a:ext cx="8153400" cy="49353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3200" b="1" cap="all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The location of New Reservoirs </a:t>
            </a:r>
            <a:endParaRPr lang="ar-AE" sz="3200" b="1" cap="all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صورة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46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6"/>
              </p:nvPr>
            </p:nvSpPr>
            <p:spPr>
              <a:xfrm>
                <a:off x="558800" y="355823"/>
                <a:ext cx="7670800" cy="5968777"/>
              </a:xfrm>
            </p:spPr>
            <p:txBody>
              <a:bodyPr/>
              <a:lstStyle/>
              <a:p>
                <a:pPr algn="l"/>
                <a:r>
                  <a:rPr lang="en-US" sz="2400" i="1" dirty="0" smtClean="0"/>
                  <a:t>Formulation</a:t>
                </a:r>
              </a:p>
              <a:p>
                <a:pPr algn="l"/>
                <a:endParaRPr lang="en-US" sz="2400" i="1" dirty="0" smtClean="0"/>
              </a:p>
              <a:p>
                <a:pPr algn="l"/>
                <a:r>
                  <a:rPr lang="en-US" sz="2400" i="1" dirty="0" smtClean="0"/>
                  <a:t>Objective function 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/>
                        </a:rPr>
                        <m:t> </m:t>
                      </m:r>
                      <m:r>
                        <a:rPr lang="en-US" sz="2400" i="1">
                          <a:latin typeface="Cambria Math"/>
                        </a:rPr>
                        <m:t>𝑚𝑖𝑛</m:t>
                      </m:r>
                      <m:r>
                        <a:rPr lang="en-US" sz="2400" i="1">
                          <a:latin typeface="Cambria Math"/>
                        </a:rPr>
                        <m:t>. </m:t>
                      </m:r>
                      <m:r>
                        <a:rPr lang="en-US" sz="2400" i="1">
                          <a:latin typeface="Cambria Math"/>
                        </a:rPr>
                        <m:t>𝑍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sz="24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/>
                            </a:rPr>
                            <m:t>𝑖</m:t>
                          </m:r>
                        </m:sub>
                        <m:sup>
                          <m:r>
                            <a:rPr lang="en-US" sz="2400" i="1">
                              <a:latin typeface="Cambria Math"/>
                            </a:rPr>
                            <m:t>1</m:t>
                          </m:r>
                          <m:r>
                            <a:rPr lang="en-US" sz="2400" b="1" i="1" smtClean="0">
                              <a:latin typeface="Cambria Math"/>
                            </a:rPr>
                            <m:t>𝟏</m:t>
                          </m:r>
                        </m:sup>
                        <m:e>
                          <m:r>
                            <a:rPr lang="en-US" sz="2400" i="1">
                              <a:latin typeface="Cambria Math"/>
                            </a:rPr>
                            <m:t> </m:t>
                          </m:r>
                          <m:nary>
                            <m:naryPr>
                              <m:chr m:val="∑"/>
                              <m:limLoc m:val="undOvr"/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25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𝑖𝑗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/>
                                </a:rPr>
                                <m:t>∗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𝑖𝑗</m:t>
                                  </m:r>
                                </m:sub>
                              </m:sSub>
                            </m:e>
                          </m:nary>
                        </m:e>
                      </m:nary>
                    </m:oMath>
                  </m:oMathPara>
                </a14:m>
                <a:endParaRPr lang="en-US" sz="2400" dirty="0"/>
              </a:p>
              <a:p>
                <a:pPr algn="l"/>
                <a:r>
                  <a:rPr lang="en-US" sz="2400" dirty="0"/>
                  <a:t>Subjected to</a:t>
                </a:r>
                <a:r>
                  <a:rPr lang="en-US" sz="2400" dirty="0" smtClean="0"/>
                  <a:t>:</a:t>
                </a:r>
              </a:p>
              <a:p>
                <a:pPr algn="l"/>
                <a:endParaRPr lang="en-US" sz="2400" dirty="0"/>
              </a:p>
              <a:p>
                <a:pPr lvl="0" algn="l"/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en-US" sz="2400" i="1">
                            <a:latin typeface="Cambria Math"/>
                          </a:rPr>
                        </m:ctrlPr>
                      </m:naryPr>
                      <m:sub>
                        <m:r>
                          <a:rPr lang="en-US" sz="2400" i="1">
                            <a:latin typeface="Cambria Math"/>
                          </a:rPr>
                          <m:t>𝑖</m:t>
                        </m:r>
                        <m:r>
                          <a:rPr lang="en-US" sz="2400" i="1">
                            <a:latin typeface="Cambria Math"/>
                          </a:rPr>
                          <m:t>=</m:t>
                        </m:r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latin typeface="Cambria Math"/>
                          </a:rPr>
                          <m:t>𝑖</m:t>
                        </m:r>
                        <m:r>
                          <a:rPr lang="en-US" sz="2400" i="1">
                            <a:latin typeface="Cambria Math"/>
                          </a:rPr>
                          <m:t>=</m:t>
                        </m:r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  <m:r>
                          <a:rPr lang="en-US" sz="2400" b="1" i="1" smtClean="0">
                            <a:latin typeface="Cambria Math"/>
                          </a:rPr>
                          <m:t>𝟏</m:t>
                        </m:r>
                      </m:sup>
                      <m:e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𝑖𝑗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≥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𝑑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 ,∀</m:t>
                        </m:r>
                        <m:r>
                          <a:rPr lang="en-US" sz="2400" i="1">
                            <a:latin typeface="Cambria Math"/>
                          </a:rPr>
                          <m:t>𝑗</m:t>
                        </m:r>
                      </m:e>
                    </m:nary>
                  </m:oMath>
                </a14:m>
                <a:r>
                  <a:rPr lang="en-US" sz="2400" dirty="0"/>
                  <a:t> </a:t>
                </a:r>
                <a:endParaRPr lang="en-US" sz="2400" dirty="0" smtClean="0"/>
              </a:p>
              <a:p>
                <a:pPr lvl="0" algn="l"/>
                <a:r>
                  <a:rPr lang="en-US" sz="2400" dirty="0" smtClean="0"/>
                  <a:t>                                             </a:t>
                </a:r>
                <a:endParaRPr lang="en-US" sz="2400" dirty="0"/>
              </a:p>
              <a:p>
                <a:pPr algn="l"/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en-US" sz="2400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/>
                          </m:rPr>
                          <a:rPr lang="en-US" sz="2400" b="1" i="1" smtClean="0">
                            <a:latin typeface="Cambria Math"/>
                          </a:rPr>
                          <m:t>𝒊</m:t>
                        </m:r>
                        <m:r>
                          <a:rPr lang="en-US" sz="2400" i="1">
                            <a:latin typeface="Cambria Math"/>
                          </a:rPr>
                          <m:t>=</m:t>
                        </m:r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sz="2400" b="1" i="1" smtClean="0">
                            <a:latin typeface="Cambria Math"/>
                          </a:rPr>
                          <m:t>𝒊</m:t>
                        </m:r>
                        <m:r>
                          <a:rPr lang="en-US" sz="2400" i="1">
                            <a:latin typeface="Cambria Math"/>
                          </a:rPr>
                          <m:t>=</m:t>
                        </m:r>
                        <m:r>
                          <a:rPr lang="en-US" sz="2400" b="1" i="1" smtClean="0">
                            <a:latin typeface="Cambria Math"/>
                          </a:rPr>
                          <m:t>𝟏𝟏</m:t>
                        </m:r>
                      </m:sup>
                      <m:e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𝑖𝑗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 ≤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1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.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𝑀𝑄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 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, ∀</m:t>
                        </m:r>
                        <m:r>
                          <a:rPr lang="en-US" sz="2400" b="1" i="1" smtClean="0">
                            <a:latin typeface="Cambria Math"/>
                          </a:rPr>
                          <m:t>𝒋</m:t>
                        </m:r>
                      </m:e>
                    </m:nary>
                  </m:oMath>
                </a14:m>
                <a:r>
                  <a:rPr lang="en-US" sz="2400" dirty="0"/>
                  <a:t> </a:t>
                </a:r>
                <a:endParaRPr lang="en-US" sz="2400" dirty="0" smtClean="0"/>
              </a:p>
              <a:p>
                <a:pPr algn="l"/>
                <a:endParaRPr lang="en-US" sz="2400" dirty="0"/>
              </a:p>
              <a:p>
                <a:pPr algn="l"/>
                <a:endParaRPr lang="en-US" sz="2400" dirty="0" smtClean="0"/>
              </a:p>
            </p:txBody>
          </p:sp>
        </mc:Choice>
        <mc:Fallback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6"/>
              </p:nvPr>
            </p:nvSpPr>
            <p:spPr>
              <a:xfrm>
                <a:off x="558800" y="355823"/>
                <a:ext cx="7670800" cy="5968777"/>
              </a:xfrm>
              <a:blipFill rotWithShape="1">
                <a:blip r:embed="rId3"/>
                <a:stretch>
                  <a:fillRect l="-1272" b="-22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91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1676400"/>
            <a:ext cx="8001000" cy="252376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Result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model resulted in </a:t>
            </a:r>
            <a:r>
              <a:rPr lang="en-US" sz="3600" b="1" dirty="0">
                <a:solidFill>
                  <a:srgbClr val="00B050"/>
                </a:solidFill>
              </a:rPr>
              <a:t>57834.05 NIS 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 the total monthly pumping cost</a:t>
            </a: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ar-A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6401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>
          <a:xfrm>
            <a:off x="533400" y="960120"/>
            <a:ext cx="7543800" cy="12192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4000" cap="all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third Scenario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ar-AE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209799"/>
            <a:ext cx="7924800" cy="7514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/>
              <a:t>Hybrid System </a:t>
            </a:r>
            <a:endParaRPr lang="ar-AE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6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5800" y="914400"/>
            <a:ext cx="7848600" cy="3505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cap="small" dirty="0"/>
              <a:t>THE MINIMUM QUANTITY OF THE RESERVOIRS (M</a:t>
            </a:r>
            <a:r>
              <a:rPr lang="en-US" cap="small" baseline="30000" dirty="0"/>
              <a:t>3</a:t>
            </a:r>
            <a:r>
              <a:rPr lang="en-US" cap="small" dirty="0"/>
              <a:t>/MONTH)</a:t>
            </a:r>
            <a:endParaRPr lang="ar-AE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808696"/>
              </p:ext>
            </p:extLst>
          </p:nvPr>
        </p:nvGraphicFramePr>
        <p:xfrm>
          <a:off x="571500" y="1066800"/>
          <a:ext cx="7848600" cy="3332927"/>
        </p:xfrm>
        <a:graphic>
          <a:graphicData uri="http://schemas.openxmlformats.org/drawingml/2006/table">
            <a:tbl>
              <a:tblPr firstRow="1" firstCol="1" bandRow="1">
                <a:tableStyleId>{5FD0F851-EC5A-4D38-B0AD-8093EC10F338}</a:tableStyleId>
              </a:tblPr>
              <a:tblGrid>
                <a:gridCol w="2648106"/>
                <a:gridCol w="2412363"/>
                <a:gridCol w="2788131"/>
              </a:tblGrid>
              <a:tr h="49826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Reservoir’s Notation</a:t>
                      </a:r>
                      <a:endParaRPr lang="en-US" sz="20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Reservoir Name</a:t>
                      </a:r>
                      <a:endParaRPr lang="en-US" sz="20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MMQ(m3/month)</a:t>
                      </a:r>
                      <a:endParaRPr lang="en-US" sz="20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</a:tr>
              <a:tr h="40982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</a:t>
                      </a:r>
                      <a:endParaRPr lang="en-US" sz="20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Ein_ Dafna</a:t>
                      </a:r>
                      <a:endParaRPr lang="en-US" sz="20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29703</a:t>
                      </a:r>
                      <a:endParaRPr lang="en-US" sz="20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</a:tr>
              <a:tr h="63497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B</a:t>
                      </a:r>
                      <a:endParaRPr lang="en-US" sz="20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Northern Reservoir</a:t>
                      </a:r>
                      <a:endParaRPr lang="en-US" sz="20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32313</a:t>
                      </a:r>
                      <a:endParaRPr lang="en-US" sz="20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</a:tr>
              <a:tr h="33944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</a:t>
                      </a:r>
                      <a:endParaRPr lang="en-US" sz="20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New_Reservoire</a:t>
                      </a:r>
                      <a:endParaRPr lang="en-US" sz="20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57313.75</a:t>
                      </a:r>
                      <a:endParaRPr lang="en-US" sz="20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</a:tr>
              <a:tr h="3423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</a:t>
                      </a:r>
                      <a:endParaRPr lang="en-US" sz="20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Southern</a:t>
                      </a:r>
                      <a:endParaRPr lang="en-US" sz="200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80933</a:t>
                      </a:r>
                      <a:endParaRPr lang="en-US" sz="2000" dirty="0">
                        <a:solidFill>
                          <a:srgbClr val="31849B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108" marR="50108" marT="0" marB="0" anchor="ctr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143000" y="348734"/>
            <a:ext cx="6934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cap="small" dirty="0"/>
              <a:t>THE MINIMUM QUANTITY OF THE </a:t>
            </a:r>
            <a:r>
              <a:rPr lang="en-US" cap="small" dirty="0" smtClean="0"/>
              <a:t>RESERVOIRS (M</a:t>
            </a:r>
            <a:r>
              <a:rPr lang="en-US" cap="small" baseline="30000" dirty="0" smtClean="0"/>
              <a:t>3</a:t>
            </a:r>
            <a:r>
              <a:rPr lang="en-US" cap="small" dirty="0" smtClean="0"/>
              <a:t>/MONTH</a:t>
            </a:r>
            <a:r>
              <a:rPr lang="en-US" cap="small" dirty="0"/>
              <a:t>)</a:t>
            </a:r>
            <a:endParaRPr lang="ar-A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524000" y="50292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appendix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26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457200"/>
            <a:ext cx="7772400" cy="1362075"/>
          </a:xfrm>
        </p:spPr>
        <p:txBody>
          <a:bodyPr>
            <a:normAutofit/>
          </a:bodyPr>
          <a:lstStyle/>
          <a:p>
            <a:pPr algn="l">
              <a:spcBef>
                <a:spcPct val="20000"/>
              </a:spcBef>
            </a:pPr>
            <a:r>
              <a:rPr lang="en-US" sz="4000" b="1" cap="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Objectives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228600" y="2133600"/>
            <a:ext cx="8001000" cy="31242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Studying the current structure of the water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network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Improving and optimizing the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water resources 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system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Reducing the operational cost through the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network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Time effects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 the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network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17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6"/>
              </p:nvPr>
            </p:nvSpPr>
            <p:spPr>
              <a:xfrm>
                <a:off x="381000" y="228600"/>
                <a:ext cx="7391400" cy="6248400"/>
              </a:xfrm>
            </p:spPr>
            <p:txBody>
              <a:bodyPr>
                <a:noAutofit/>
              </a:bodyPr>
              <a:lstStyle/>
              <a:p>
                <a:pPr algn="l"/>
                <a:r>
                  <a:rPr lang="en-US" sz="2400" dirty="0" smtClean="0">
                    <a:solidFill>
                      <a:schemeClr val="tx1"/>
                    </a:solidFill>
                  </a:rPr>
                  <a:t>Formulation</a:t>
                </a:r>
              </a:p>
              <a:p>
                <a:pPr algn="l"/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sz="2400" dirty="0" smtClean="0">
                    <a:solidFill>
                      <a:schemeClr val="tx1"/>
                    </a:solidFill>
                  </a:rPr>
                  <a:t>Objective function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en-US" sz="2400" i="1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sz="2400" i="1" dirty="0">
                  <a:solidFill>
                    <a:schemeClr val="tx1"/>
                  </a:solidFill>
                </a:endParaRPr>
              </a:p>
              <a:p>
                <a:pPr algn="l"/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tx1"/>
                        </a:solidFill>
                        <a:latin typeface="Cambria Math"/>
                      </a:rPr>
                      <m:t>𝑚𝑖𝑛</m:t>
                    </m:r>
                    <m:r>
                      <a:rPr lang="en-US" sz="2400" i="1" smtClean="0">
                        <a:solidFill>
                          <a:schemeClr val="tx1"/>
                        </a:solidFill>
                        <a:latin typeface="Cambria Math"/>
                      </a:rPr>
                      <m:t>. </m:t>
                    </m:r>
                    <m:r>
                      <a:rPr lang="en-US" sz="2400" i="1" smtClean="0">
                        <a:solidFill>
                          <a:schemeClr val="tx1"/>
                        </a:solidFill>
                        <a:latin typeface="Cambria Math"/>
                      </a:rPr>
                      <m:t>𝑍</m:t>
                    </m:r>
                    <m:r>
                      <a:rPr lang="en-US" sz="240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naryPr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𝑖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𝑖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12</m:t>
                        </m:r>
                      </m:sup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nary>
                          <m:naryPr>
                            <m:chr m:val="∑"/>
                            <m:limLoc m:val="undOvr"/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𝑗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  <m:sup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𝑗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25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𝑖𝑗</m:t>
                                </m:r>
                              </m:sub>
                            </m:s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∗</m:t>
                            </m:r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𝑖𝑗</m:t>
                                </m:r>
                              </m:sub>
                            </m:sSub>
                          </m:e>
                        </m:nary>
                      </m:e>
                    </m:nary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                        </a:t>
                </a:r>
              </a:p>
              <a:p>
                <a:pPr algn="l"/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sz="2400" dirty="0" smtClean="0">
                    <a:solidFill>
                      <a:schemeClr val="tx1"/>
                    </a:solidFill>
                  </a:rPr>
                  <a:t>Subjected </a:t>
                </a:r>
                <a:r>
                  <a:rPr lang="en-US" sz="2400" dirty="0">
                    <a:solidFill>
                      <a:schemeClr val="tx1"/>
                    </a:solidFill>
                  </a:rPr>
                  <a:t>to:</a:t>
                </a:r>
              </a:p>
              <a:p>
                <a:pPr lvl="0" algn="l"/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naryPr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𝑖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𝑖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sup>
                      <m:e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𝑖𝑗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≥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𝑑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 ,∀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𝑗</m:t>
                        </m:r>
                      </m:e>
                    </m:nary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                                       </a:t>
                </a:r>
              </a:p>
              <a:p>
                <a:pPr lvl="0" algn="l"/>
                <a:endParaRPr lang="en-US" sz="2400" i="1" dirty="0" smtClean="0">
                  <a:solidFill>
                    <a:schemeClr val="tx1"/>
                  </a:solidFill>
                </a:endParaRPr>
              </a:p>
              <a:p>
                <a:pPr lvl="0" algn="l"/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/>
                          </m:r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𝒊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𝒊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25</m:t>
                        </m:r>
                      </m:sup>
                      <m:e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𝑖𝑗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 ≤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∗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𝑀𝑄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𝑖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, ∀</m:t>
                        </m:r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𝒋</m:t>
                        </m:r>
                      </m:e>
                    </m:nary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                            </a:t>
                </a:r>
              </a:p>
              <a:p>
                <a:pPr lvl="0" algn="l"/>
                <a:endParaRPr lang="en-US" sz="2400" i="1" dirty="0" smtClean="0">
                  <a:solidFill>
                    <a:schemeClr val="tx1"/>
                  </a:solidFill>
                </a:endParaRPr>
              </a:p>
              <a:p>
                <a:pPr lvl="0" algn="l"/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naryPr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𝑖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𝑖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sup>
                      <m:e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𝑖𝑗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 ≥ 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𝑀𝑀𝑄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𝑖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 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, ∀</m:t>
                        </m:r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𝒋</m:t>
                        </m:r>
                      </m:e>
                    </m:nary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lvl="0" algn="l"/>
                <a:endParaRPr lang="en-US" sz="2400" dirty="0">
                  <a:solidFill>
                    <a:schemeClr val="tx1"/>
                  </a:solidFill>
                </a:endParaRPr>
              </a:p>
              <a:p>
                <a:pPr lvl="0" algn="l"/>
                <a:r>
                  <a:rPr lang="en-US" sz="2400" dirty="0" smtClean="0">
                    <a:solidFill>
                      <a:schemeClr val="tx1"/>
                    </a:solidFill>
                  </a:rPr>
                  <a:t>                           </a:t>
                </a:r>
              </a:p>
              <a:p>
                <a:pPr lvl="0" algn="l"/>
                <a:endParaRPr lang="en-US" sz="2400" dirty="0">
                  <a:solidFill>
                    <a:schemeClr val="tx1"/>
                  </a:solidFill>
                </a:endParaRPr>
              </a:p>
              <a:p>
                <a:pPr lvl="0" algn="l"/>
                <a:endParaRPr lang="en-US" sz="2400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6"/>
              </p:nvPr>
            </p:nvSpPr>
            <p:spPr>
              <a:xfrm>
                <a:off x="381000" y="228600"/>
                <a:ext cx="7391400" cy="6248400"/>
              </a:xfrm>
              <a:blipFill rotWithShape="1">
                <a:blip r:embed="rId3"/>
                <a:stretch>
                  <a:fillRect l="-1320" t="-780" b="-208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6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2044005"/>
            <a:ext cx="8153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Result</a:t>
            </a:r>
          </a:p>
          <a:p>
            <a:endParaRPr lang="en-US" sz="3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model resulted in </a:t>
            </a:r>
            <a:r>
              <a:rPr lang="en-US" sz="4000" b="1" dirty="0" smtClean="0">
                <a:solidFill>
                  <a:srgbClr val="00B050"/>
                </a:solidFill>
              </a:rPr>
              <a:t>52770 </a:t>
            </a:r>
            <a:r>
              <a:rPr lang="en-US" sz="4000" b="1" dirty="0">
                <a:solidFill>
                  <a:srgbClr val="00B050"/>
                </a:solidFill>
              </a:rPr>
              <a:t>NIS </a:t>
            </a: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 the total monthly pumping cost</a:t>
            </a:r>
          </a:p>
          <a:p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6401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3404398"/>
              </p:ext>
            </p:extLst>
          </p:nvPr>
        </p:nvGraphicFramePr>
        <p:xfrm>
          <a:off x="1" y="0"/>
          <a:ext cx="9144000" cy="6857997"/>
        </p:xfrm>
        <a:graphic>
          <a:graphicData uri="http://schemas.openxmlformats.org/drawingml/2006/table">
            <a:tbl>
              <a:tblPr firstRow="1" firstCol="1" bandRow="1">
                <a:tableStyleId>{5FD0F851-EC5A-4D38-B0AD-8093EC10F338}</a:tableStyleId>
              </a:tblPr>
              <a:tblGrid>
                <a:gridCol w="1235675"/>
                <a:gridCol w="1812324"/>
                <a:gridCol w="1743473"/>
                <a:gridCol w="412889"/>
                <a:gridCol w="1806038"/>
                <a:gridCol w="2046583"/>
                <a:gridCol w="87018"/>
              </a:tblGrid>
              <a:tr h="527120">
                <a:tc gridSpan="7"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cap="small" spc="50" dirty="0">
                          <a:effectLst/>
                        </a:rPr>
                        <a:t>Table 21:Scenarios Summary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09" marR="30809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57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dirty="0">
                          <a:effectLst/>
                        </a:rPr>
                        <a:t>Aspects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09" marR="30809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600" dirty="0" smtClean="0">
                          <a:effectLst/>
                        </a:rPr>
                        <a:t>First </a:t>
                      </a:r>
                      <a:r>
                        <a:rPr lang="en-US" sz="1600" dirty="0">
                          <a:effectLst/>
                        </a:rPr>
                        <a:t>scenario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09" marR="30809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600" dirty="0">
                          <a:effectLst/>
                        </a:rPr>
                        <a:t>Second scenario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09" marR="30809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600" dirty="0">
                          <a:effectLst/>
                        </a:rPr>
                        <a:t>Third scenario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09" marR="30809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600">
                          <a:effectLst/>
                        </a:rPr>
                        <a:t>Fourth scenario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09" marR="30809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439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>
                          <a:effectLst/>
                        </a:rPr>
                        <a:t>Concept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09" marR="308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>
                          <a:effectLst/>
                        </a:rPr>
                        <a:t>Applying the original  Optimizing System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09" marR="30809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>
                          <a:effectLst/>
                        </a:rPr>
                        <a:t>Using Investment alternative to compensate the shortage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09" marR="30809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dirty="0">
                          <a:effectLst/>
                        </a:rPr>
                        <a:t>Adjusting ceiling and bottom limits for the pumped quantity in the modeled optimized system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09" marR="30809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>
                          <a:effectLst/>
                        </a:rPr>
                        <a:t>A hybrid system for the previous scenarios</a:t>
                      </a:r>
                      <a:endParaRPr lang="en-US" sz="14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09" marR="30809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849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dirty="0">
                          <a:effectLst/>
                        </a:rPr>
                        <a:t>Methodology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09" marR="308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dirty="0">
                          <a:effectLst/>
                        </a:rPr>
                        <a:t>Using LP-Solve formulation to solve the original LP model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09" marR="30809" marT="0" marB="0" anchor="ctr"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dirty="0">
                          <a:effectLst/>
                        </a:rPr>
                        <a:t>Adding two reservoirs( RS5, RSE) and eliminating Al-</a:t>
                      </a:r>
                      <a:r>
                        <a:rPr lang="en-US" sz="1400" dirty="0" err="1">
                          <a:effectLst/>
                        </a:rPr>
                        <a:t>junaid</a:t>
                      </a:r>
                      <a:r>
                        <a:rPr lang="en-US" sz="1400" dirty="0">
                          <a:effectLst/>
                        </a:rPr>
                        <a:t> reservoir</a:t>
                      </a:r>
                    </a:p>
                    <a:p>
                      <a:pPr marL="0" marR="0" lvl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dirty="0">
                          <a:effectLst/>
                        </a:rPr>
                        <a:t>LP- modeling and </a:t>
                      </a:r>
                      <a:r>
                        <a:rPr lang="en-US" sz="1400" dirty="0" err="1">
                          <a:effectLst/>
                        </a:rPr>
                        <a:t>Zimple</a:t>
                      </a:r>
                      <a:r>
                        <a:rPr lang="en-US" sz="1400" dirty="0">
                          <a:effectLst/>
                        </a:rPr>
                        <a:t> formatting to solve it by LP-Solve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09" marR="30809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dirty="0">
                          <a:effectLst/>
                        </a:rPr>
                        <a:t>Adding a minimum limit of </a:t>
                      </a:r>
                      <a:r>
                        <a:rPr lang="en-US" sz="1400" dirty="0" err="1">
                          <a:effectLst/>
                        </a:rPr>
                        <a:t>X</a:t>
                      </a:r>
                      <a:r>
                        <a:rPr lang="en-US" sz="1400" baseline="-25000" dirty="0" err="1">
                          <a:effectLst/>
                        </a:rPr>
                        <a:t>j</a:t>
                      </a:r>
                      <a:r>
                        <a:rPr lang="en-US" sz="1400" dirty="0">
                          <a:effectLst/>
                        </a:rPr>
                        <a:t> pumped from j</a:t>
                      </a:r>
                    </a:p>
                    <a:p>
                      <a:pPr marL="0" marR="0" lvl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dirty="0">
                          <a:effectLst/>
                        </a:rPr>
                        <a:t>Modeling for this and solving by LP-Solve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09" marR="30809" marT="0" marB="0" anchor="ctr"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dirty="0">
                          <a:effectLst/>
                        </a:rPr>
                        <a:t>Adding Two reservoirs(RS5,RSE) and eliminating Al-</a:t>
                      </a:r>
                      <a:r>
                        <a:rPr lang="en-US" sz="1400" dirty="0" err="1">
                          <a:effectLst/>
                        </a:rPr>
                        <a:t>Junaid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lvl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dirty="0">
                          <a:effectLst/>
                        </a:rPr>
                        <a:t>Adding a minimum limit of </a:t>
                      </a:r>
                      <a:r>
                        <a:rPr lang="en-US" sz="1400" dirty="0" err="1">
                          <a:effectLst/>
                        </a:rPr>
                        <a:t>X</a:t>
                      </a:r>
                      <a:r>
                        <a:rPr lang="en-US" sz="1400" baseline="-25000" dirty="0" err="1">
                          <a:effectLst/>
                        </a:rPr>
                        <a:t>j</a:t>
                      </a:r>
                      <a:r>
                        <a:rPr lang="en-US" sz="1400" dirty="0">
                          <a:effectLst/>
                        </a:rPr>
                        <a:t> pumped from j  Parameter</a:t>
                      </a:r>
                    </a:p>
                    <a:p>
                      <a:pPr marL="0" marR="0" lvl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dirty="0">
                          <a:effectLst/>
                        </a:rPr>
                        <a:t>Modeling for this using LP-solve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09" marR="30809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561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dirty="0">
                          <a:effectLst/>
                        </a:rPr>
                        <a:t>Cost NIS/month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09" marR="30809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600" b="1" dirty="0" smtClean="0">
                          <a:effectLst/>
                        </a:rPr>
                        <a:t>        65165</a:t>
                      </a:r>
                      <a:endParaRPr lang="en-US" sz="1400" b="1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09" marR="30809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800" b="1" dirty="0">
                          <a:effectLst/>
                        </a:rPr>
                        <a:t>                     57834</a:t>
                      </a:r>
                      <a:endParaRPr lang="en-US" sz="1400" b="1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09" marR="308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dirty="0" smtClean="0">
                          <a:effectLst/>
                        </a:rPr>
                        <a:t>                            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09" marR="30809" marT="0" marB="0" anchor="ctr"/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  <a:tabLst>
                          <a:tab pos="2097405" algn="l"/>
                        </a:tabLst>
                      </a:pPr>
                      <a:r>
                        <a:rPr lang="en-US" sz="1400" dirty="0">
                          <a:effectLst/>
                        </a:rPr>
                        <a:t>         </a:t>
                      </a:r>
                      <a:r>
                        <a:rPr lang="en-US" sz="1800" b="1" dirty="0" smtClean="0">
                          <a:effectLst/>
                        </a:rPr>
                        <a:t>65165 </a:t>
                      </a:r>
                      <a:r>
                        <a:rPr lang="en-US" sz="1400" dirty="0" smtClean="0">
                          <a:effectLst/>
                        </a:rPr>
                        <a:t>                                             </a:t>
                      </a:r>
                      <a:r>
                        <a:rPr lang="en-US" sz="1800" b="1" dirty="0" smtClean="0">
                          <a:effectLst/>
                        </a:rPr>
                        <a:t>52770</a:t>
                      </a:r>
                      <a:endParaRPr lang="en-US" sz="1800" b="1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809" marR="30809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026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>
          <a:xfrm>
            <a:off x="533400" y="762000"/>
            <a:ext cx="7772400" cy="8382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4000" cap="al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Conclusions </a:t>
            </a:r>
          </a:p>
          <a:p>
            <a:pPr>
              <a:lnSpc>
                <a:spcPct val="80000"/>
              </a:lnSpc>
            </a:pPr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ar-AE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2286000"/>
            <a:ext cx="8610600" cy="36009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/>
              <a:t>If the Municipality use our model The cost of pumping water will be reduced to the half value so they will save a lot of money and </a:t>
            </a:r>
            <a:r>
              <a:rPr lang="en-US" sz="2800" dirty="0" smtClean="0"/>
              <a:t>enrich there budget . 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The scenarios help municipality to have long term strategic planning .</a:t>
            </a:r>
            <a:endParaRPr lang="en-US" sz="2800" dirty="0"/>
          </a:p>
          <a:p>
            <a:pPr marL="285750" indent="-285750">
              <a:buFont typeface="Wingdings" pitchFamily="2" charset="2"/>
              <a:buChar char="Ø"/>
            </a:pPr>
            <a:endParaRPr lang="ar-A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6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>
          <a:xfrm>
            <a:off x="685800" y="685800"/>
            <a:ext cx="7543800" cy="5791200"/>
          </a:xfrm>
        </p:spPr>
        <p:txBody>
          <a:bodyPr>
            <a:noAutofit/>
          </a:bodyPr>
          <a:lstStyle/>
          <a:p>
            <a:r>
              <a:rPr lang="en-US" sz="2400" cap="all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recommendations</a:t>
            </a:r>
            <a:endParaRPr lang="en-US" sz="2400" cap="all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algn="l">
              <a:lnSpc>
                <a:spcPct val="150000"/>
              </a:lnSpc>
            </a:pPr>
            <a:endParaRPr lang="en-US" sz="2400" b="0" dirty="0" smtClean="0">
              <a:solidFill>
                <a:schemeClr val="tx1"/>
              </a:solidFill>
            </a:endParaRPr>
          </a:p>
          <a:p>
            <a:pPr marL="285750" indent="-28575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b="0" dirty="0" smtClean="0">
                <a:solidFill>
                  <a:schemeClr val="tx1"/>
                </a:solidFill>
              </a:rPr>
              <a:t>Use </a:t>
            </a:r>
            <a:r>
              <a:rPr lang="en-US" sz="2800" b="0" dirty="0">
                <a:solidFill>
                  <a:schemeClr val="tx1"/>
                </a:solidFill>
              </a:rPr>
              <a:t>the modeling as a guide to improve the water pumping </a:t>
            </a:r>
            <a:r>
              <a:rPr lang="en-US" sz="2800" b="0" dirty="0" smtClean="0">
                <a:solidFill>
                  <a:schemeClr val="tx1"/>
                </a:solidFill>
              </a:rPr>
              <a:t>system</a:t>
            </a:r>
            <a:r>
              <a:rPr lang="en-US" sz="2800" b="0" dirty="0" smtClean="0">
                <a:solidFill>
                  <a:schemeClr val="tx1"/>
                </a:solidFill>
              </a:rPr>
              <a:t>.</a:t>
            </a:r>
          </a:p>
          <a:p>
            <a:pPr marL="285750" indent="-28575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b="0" dirty="0" smtClean="0">
                <a:solidFill>
                  <a:schemeClr val="tx1"/>
                </a:solidFill>
              </a:rPr>
              <a:t>put a strategic plan as in three scenarios to have least cost of pumping water through the network .</a:t>
            </a:r>
            <a:endParaRPr lang="en-US" sz="2800" b="0" dirty="0" smtClean="0">
              <a:solidFill>
                <a:schemeClr val="tx1"/>
              </a:solidFill>
            </a:endParaRPr>
          </a:p>
          <a:p>
            <a:endParaRPr lang="en-US" sz="2400" b="0" dirty="0" smtClean="0">
              <a:solidFill>
                <a:schemeClr val="tx1"/>
              </a:solidFill>
            </a:endParaRPr>
          </a:p>
          <a:p>
            <a:endParaRPr lang="en-US" sz="2400" b="0" dirty="0">
              <a:solidFill>
                <a:schemeClr val="tx1"/>
              </a:solidFill>
            </a:endParaRPr>
          </a:p>
          <a:p>
            <a:endParaRPr lang="en-US" sz="2400" b="0" dirty="0" smtClean="0">
              <a:solidFill>
                <a:schemeClr val="tx1"/>
              </a:solidFill>
            </a:endParaRPr>
          </a:p>
          <a:p>
            <a:endParaRPr lang="ar-AE" sz="2400" b="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6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2209800" y="990600"/>
            <a:ext cx="3733800" cy="685800"/>
          </a:xfrm>
        </p:spPr>
        <p:txBody>
          <a:bodyPr>
            <a:noAutofit/>
          </a:bodyPr>
          <a:lstStyle/>
          <a:p>
            <a:pPr algn="ctr"/>
            <a:r>
              <a:rPr lang="en-US" sz="4000" cap="all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Introduction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>
          <a:xfrm>
            <a:off x="457200" y="2057400"/>
            <a:ext cx="7620000" cy="358140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2000" dirty="0" smtClean="0"/>
              <a:t>Water is the most vital matter in the world</a:t>
            </a:r>
          </a:p>
          <a:p>
            <a:pPr algn="ctr"/>
            <a:r>
              <a:rPr lang="en-US" sz="2000" dirty="0" smtClean="0"/>
              <a:t>And, water demand is radically increasing</a:t>
            </a:r>
          </a:p>
          <a:p>
            <a:pPr algn="ctr"/>
            <a:endParaRPr lang="en-US" sz="2000" dirty="0"/>
          </a:p>
          <a:p>
            <a:pPr algn="ctr"/>
            <a:r>
              <a:rPr lang="en-US" sz="3200" dirty="0" smtClean="0"/>
              <a:t>HUGE DEMAND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VS  </a:t>
            </a:r>
            <a:r>
              <a:rPr lang="en-US" sz="2000" dirty="0" smtClean="0"/>
              <a:t>FEW RESOURCES</a:t>
            </a:r>
          </a:p>
          <a:p>
            <a:pPr algn="ctr"/>
            <a:endParaRPr lang="en-US" sz="2000" dirty="0"/>
          </a:p>
          <a:p>
            <a:pPr algn="ctr"/>
            <a:endParaRPr lang="en-US" sz="2000" dirty="0" smtClean="0"/>
          </a:p>
          <a:p>
            <a:pPr algn="ctr"/>
            <a:endParaRPr lang="en-US" sz="2000" dirty="0"/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REAL need for </a:t>
            </a:r>
            <a:r>
              <a:rPr lang="en-US" sz="2400" dirty="0" smtClean="0"/>
              <a:t>Optimal</a:t>
            </a:r>
            <a:r>
              <a:rPr lang="en-US" sz="2000" dirty="0" smtClean="0"/>
              <a:t> state</a:t>
            </a:r>
          </a:p>
          <a:p>
            <a:pPr algn="ctr"/>
            <a:endParaRPr lang="en-US" sz="2000" dirty="0"/>
          </a:p>
        </p:txBody>
      </p:sp>
      <p:sp>
        <p:nvSpPr>
          <p:cNvPr id="7" name="Chevron 6"/>
          <p:cNvSpPr/>
          <p:nvPr/>
        </p:nvSpPr>
        <p:spPr>
          <a:xfrm rot="5400000">
            <a:off x="3837709" y="3574473"/>
            <a:ext cx="838200" cy="1503218"/>
          </a:xfrm>
          <a:prstGeom prst="chevron">
            <a:avLst>
              <a:gd name="adj" fmla="val 54959"/>
            </a:avLst>
          </a:prstGeom>
          <a:solidFill>
            <a:schemeClr val="tx2">
              <a:lumMod val="60000"/>
              <a:lumOff val="4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79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88259" y="457199"/>
            <a:ext cx="8776448" cy="6221507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3400" y="4681185"/>
            <a:ext cx="8610600" cy="335280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endParaRPr lang="en-US" sz="2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 Nablus Municipality </a:t>
            </a:r>
            <a:r>
              <a:rPr lang="en-US" sz="2400" b="1" dirty="0" smtClean="0"/>
              <a:t>, the water department is the water network controlling and managing unit.</a:t>
            </a:r>
          </a:p>
          <a:p>
            <a:endParaRPr lang="en-US" sz="24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8100" y="355798"/>
            <a:ext cx="6432176" cy="461665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norm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Water Network for Nablus Municipality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668" y="1286417"/>
            <a:ext cx="4319332" cy="33947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28600"/>
            <a:ext cx="7772400" cy="1219200"/>
          </a:xfr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</a:pPr>
            <a:r>
              <a:rPr lang="en-US" sz="4000" b="1" cap="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network</a:t>
            </a: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2848793761"/>
              </p:ext>
            </p:extLst>
          </p:nvPr>
        </p:nvGraphicFramePr>
        <p:xfrm>
          <a:off x="1143000" y="1397000"/>
          <a:ext cx="6477000" cy="454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828800" y="2743200"/>
            <a:ext cx="5029200" cy="32766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459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80830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45642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rbanPhotoAlbu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1556</Words>
  <Application>Microsoft Office PowerPoint</Application>
  <PresentationFormat>On-screen Show (4:3)</PresentationFormat>
  <Paragraphs>602</Paragraphs>
  <Slides>44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UrbanPhotoAlbum</vt:lpstr>
      <vt:lpstr>PowerPoint Presentation</vt:lpstr>
      <vt:lpstr>Optimization of  Water Networks  for Nablus Municipality </vt:lpstr>
      <vt:lpstr>PowerPoint Presentation</vt:lpstr>
      <vt:lpstr>The Objectives</vt:lpstr>
      <vt:lpstr>PowerPoint Presentation</vt:lpstr>
      <vt:lpstr>PowerPoint Presentation</vt:lpstr>
      <vt:lpstr>The network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2013-01-04T15:07:58Z</dcterms:created>
  <dcterms:modified xsi:type="dcterms:W3CDTF">2013-05-19T13:33:15Z</dcterms:modified>
</cp:coreProperties>
</file>