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gif" ContentType="image/gif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media/image23.webp" ContentType="image/webp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3"/>
    <p:sldId id="369" r:id="rId5"/>
    <p:sldId id="361" r:id="rId6"/>
    <p:sldId id="303" r:id="rId7"/>
    <p:sldId id="334" r:id="rId8"/>
    <p:sldId id="384" r:id="rId9"/>
    <p:sldId id="410" r:id="rId10"/>
    <p:sldId id="385" r:id="rId11"/>
    <p:sldId id="393" r:id="rId12"/>
    <p:sldId id="408" r:id="rId13"/>
    <p:sldId id="406" r:id="rId14"/>
    <p:sldId id="407" r:id="rId15"/>
    <p:sldId id="381" r:id="rId16"/>
    <p:sldId id="376" r:id="rId17"/>
    <p:sldId id="335" r:id="rId18"/>
    <p:sldId id="382" r:id="rId19"/>
    <p:sldId id="336" r:id="rId20"/>
    <p:sldId id="383" r:id="rId21"/>
    <p:sldId id="372" r:id="rId22"/>
    <p:sldId id="373" r:id="rId23"/>
    <p:sldId id="364" r:id="rId24"/>
    <p:sldId id="362" r:id="rId25"/>
    <p:sldId id="374" r:id="rId26"/>
    <p:sldId id="342" r:id="rId27"/>
    <p:sldId id="404" r:id="rId28"/>
    <p:sldId id="338" r:id="rId29"/>
    <p:sldId id="402" r:id="rId30"/>
    <p:sldId id="346" r:id="rId31"/>
    <p:sldId id="370" r:id="rId32"/>
    <p:sldId id="337" r:id="rId33"/>
    <p:sldId id="340" r:id="rId34"/>
    <p:sldId id="339" r:id="rId35"/>
    <p:sldId id="371" r:id="rId36"/>
    <p:sldId id="367" r:id="rId37"/>
    <p:sldId id="368" r:id="rId38"/>
    <p:sldId id="354" r:id="rId39"/>
    <p:sldId id="365" r:id="rId40"/>
    <p:sldId id="375" r:id="rId41"/>
  </p:sldIdLst>
  <p:sldSz cx="9144000" cy="5143500" type="screen16x9"/>
  <p:notesSz cx="6858000" cy="9144000"/>
  <p:embeddedFontLst>
    <p:embeddedFont>
      <p:font typeface="Quattrocento Sans" panose="020B0502050000020003"/>
      <p:regular r:id="rId45"/>
    </p:embeddedFont>
    <p:embeddedFont>
      <p:font typeface="Lora"/>
      <p:regular r:id="rId46"/>
    </p:embeddedFont>
    <p:embeddedFont>
      <p:font typeface="Lora" charset="0"/>
      <p:regular r:id="rId47"/>
    </p:embeddedFont>
    <p:embeddedFont>
      <p:font typeface="Arial Unicode MS" panose="020B0604020202020204" charset="-122"/>
      <p:regular r:id="rId48"/>
    </p:embeddedFont>
    <p:embeddedFont>
      <p:font typeface="Calibri" panose="020F0502020204030204" pitchFamily="34" charset="0"/>
      <p:regular r:id="rId49"/>
      <p:bold r:id="rId50"/>
      <p:italic r:id="rId51"/>
      <p:boldItalic r:id="rId52"/>
    </p:embeddedFont>
    <p:embeddedFont>
      <p:font typeface="Cambria" panose="02040503050406030204"/>
      <p:regular r:id="rId53"/>
      <p:bold r:id="rId54"/>
      <p:italic r:id="rId55"/>
      <p:boldItalic r:id="rId5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  <p:extLst>
    <p:ext uri="{EFAFB233-063F-42B5-8137-9DF3F51BA10A}">
      <p15:sldGuideLst xmlns:p15="http://schemas.microsoft.com/office/powerpoint/2012/main">
        <p15:guide id="1" orient="horz" pos="1650" userDrawn="1">
          <p15:clr>
            <a:srgbClr val="A4A3A4"/>
          </p15:clr>
        </p15:guide>
        <p15:guide id="2" pos="28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7FAE1"/>
    <a:srgbClr val="E2E45C"/>
    <a:srgbClr val="FFCD00"/>
    <a:srgbClr val="0BFD33"/>
    <a:srgbClr val="66FF33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384" autoAdjust="0"/>
  </p:normalViewPr>
  <p:slideViewPr>
    <p:cSldViewPr snapToGrid="0" showGuides="1">
      <p:cViewPr varScale="1">
        <p:scale>
          <a:sx n="62" d="100"/>
          <a:sy n="62" d="100"/>
        </p:scale>
        <p:origin x="1085" y="58"/>
      </p:cViewPr>
      <p:guideLst>
        <p:guide orient="horz" pos="1650"/>
        <p:guide pos="2878"/>
      </p:guideLst>
    </p:cSldViewPr>
  </p:slideViewPr>
  <p:outlineViewPr>
    <p:cViewPr>
      <p:scale>
        <a:sx n="33" d="100"/>
        <a:sy n="33" d="100"/>
      </p:scale>
      <p:origin x="0" y="-3612"/>
    </p:cViewPr>
  </p:outlin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6" Type="http://schemas.openxmlformats.org/officeDocument/2006/relationships/font" Target="fonts/font12.fntdata"/><Relationship Id="rId55" Type="http://schemas.openxmlformats.org/officeDocument/2006/relationships/font" Target="fonts/font11.fntdata"/><Relationship Id="rId54" Type="http://schemas.openxmlformats.org/officeDocument/2006/relationships/font" Target="fonts/font10.fntdata"/><Relationship Id="rId53" Type="http://schemas.openxmlformats.org/officeDocument/2006/relationships/font" Target="fonts/font9.fntdata"/><Relationship Id="rId52" Type="http://schemas.openxmlformats.org/officeDocument/2006/relationships/font" Target="fonts/font8.fntdata"/><Relationship Id="rId51" Type="http://schemas.openxmlformats.org/officeDocument/2006/relationships/font" Target="fonts/font7.fntdata"/><Relationship Id="rId50" Type="http://schemas.openxmlformats.org/officeDocument/2006/relationships/font" Target="fonts/font6.fntdata"/><Relationship Id="rId5" Type="http://schemas.openxmlformats.org/officeDocument/2006/relationships/slide" Target="slides/slide2.xml"/><Relationship Id="rId49" Type="http://schemas.openxmlformats.org/officeDocument/2006/relationships/font" Target="fonts/font5.fntdata"/><Relationship Id="rId48" Type="http://schemas.openxmlformats.org/officeDocument/2006/relationships/font" Target="fonts/font4.fntdata"/><Relationship Id="rId47" Type="http://schemas.openxmlformats.org/officeDocument/2006/relationships/font" Target="fonts/font3.fntdata"/><Relationship Id="rId46" Type="http://schemas.openxmlformats.org/officeDocument/2006/relationships/font" Target="fonts/font2.fntdata"/><Relationship Id="rId45" Type="http://schemas.openxmlformats.org/officeDocument/2006/relationships/font" Target="fonts/font1.fntdata"/><Relationship Id="rId44" Type="http://schemas.openxmlformats.org/officeDocument/2006/relationships/tableStyles" Target="tableStyles.xml"/><Relationship Id="rId43" Type="http://schemas.openxmlformats.org/officeDocument/2006/relationships/viewProps" Target="viewProps.xml"/><Relationship Id="rId42" Type="http://schemas.openxmlformats.org/officeDocument/2006/relationships/presProps" Target="presProps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9700" indent="0"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996630" y="2003888"/>
            <a:ext cx="4523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cxnSp>
        <p:nvCxnSpPr>
          <p:cNvPr id="11" name="Google Shape;11;p2"/>
          <p:cNvCxnSpPr/>
          <p:nvPr/>
        </p:nvCxnSpPr>
        <p:spPr>
          <a:xfrm>
            <a:off x="-6025" y="3676512"/>
            <a:ext cx="91620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Google Shape;12;p2"/>
          <p:cNvSpPr/>
          <p:nvPr/>
        </p:nvSpPr>
        <p:spPr>
          <a:xfrm>
            <a:off x="1117950" y="3393000"/>
            <a:ext cx="567000" cy="5670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+ 2 columns">
  <p:cSld name="TITLE_AND_TWO_COLUMN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1381250" y="1618700"/>
            <a:ext cx="3425400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◉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5012916" y="1618700"/>
            <a:ext cx="3425400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◉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cxnSp>
        <p:nvCxnSpPr>
          <p:cNvPr id="37" name="Google Shape;37;p6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8" name="Google Shape;38;p6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cxnSp>
        <p:nvCxnSpPr>
          <p:cNvPr id="39" name="Google Shape;39;p6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0" name="Google Shape;40;p6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 panose="020B0502050000020003"/>
              <a:buChar char="◉"/>
              <a:defRPr sz="2400"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9pPr>
          </a:lstStyle>
          <a:p/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1381250" y="937117"/>
            <a:ext cx="68097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1" Type="http://schemas.openxmlformats.org/officeDocument/2006/relationships/hyperlink" Target="mailto:m.abuabiah@najah.edu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GIF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2.xml"/><Relationship Id="rId2" Type="http://schemas.openxmlformats.org/officeDocument/2006/relationships/image" Target="../media/image9.jpeg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4.png"/><Relationship Id="rId2" Type="http://schemas.openxmlformats.org/officeDocument/2006/relationships/image" Target="../media/image23.webp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jpeg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GIF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1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GIF"/><Relationship Id="rId1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1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1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Relationship Id="rId3" Type="http://schemas.microsoft.com/office/2007/relationships/hdphoto" Target="../media/image37.wdp"/><Relationship Id="rId2" Type="http://schemas.openxmlformats.org/officeDocument/2006/relationships/image" Target="../media/image36.png"/><Relationship Id="rId1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8.GIF"/><Relationship Id="rId1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9.GIF"/><Relationship Id="rId1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0.GIF"/><Relationship Id="rId1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1.GIF"/><Relationship Id="rId1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GIF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.xml"/><Relationship Id="rId2" Type="http://schemas.openxmlformats.org/officeDocument/2006/relationships/image" Target="../media/image10.jpe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oogle Shape;72;p12"/>
          <p:cNvGrpSpPr/>
          <p:nvPr/>
        </p:nvGrpSpPr>
        <p:grpSpPr>
          <a:xfrm>
            <a:off x="1292131" y="3481732"/>
            <a:ext cx="215966" cy="342399"/>
            <a:chOff x="6718575" y="2318625"/>
            <a:chExt cx="256950" cy="407375"/>
          </a:xfrm>
        </p:grpSpPr>
        <p:sp>
          <p:nvSpPr>
            <p:cNvPr id="73" name="Google Shape;73;p12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" name="Google Shape;74;p12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" name="Google Shape;75;p12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" name="Google Shape;76;p12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" name="Google Shape;77;p12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" name="Google Shape;78;p12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9" name="Google Shape;79;p12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" name="Google Shape;80;p12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4" name="Rectangle 3"/>
          <p:cNvSpPr/>
          <p:nvPr/>
        </p:nvSpPr>
        <p:spPr>
          <a:xfrm>
            <a:off x="201805" y="3921566"/>
            <a:ext cx="29264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DONE BY:</a:t>
            </a:r>
            <a:endParaRPr lang="en-US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</a:rPr>
              <a:t>Waleed Qartallo</a:t>
            </a:r>
            <a:endParaRPr lang="en-US" b="1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</a:rPr>
              <a:t>Adnan Abutahnat</a:t>
            </a:r>
            <a:endParaRPr lang="en-US" b="1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</a:rPr>
              <a:t>Taha Qanazeh</a:t>
            </a:r>
            <a:endParaRPr lang="en-US" b="1" dirty="0"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11484" y="3936181"/>
            <a:ext cx="251628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SUPERVISOR:</a:t>
            </a:r>
            <a:endParaRPr lang="en-US" dirty="0">
              <a:latin typeface="Arial" panose="020B0604020202020204" pitchFamily="34" charset="0"/>
            </a:endParaRPr>
          </a:p>
          <a:p>
            <a:r>
              <a:rPr lang="en-US" b="1" dirty="0"/>
              <a:t>Dr. Mohammad Abuabiah</a:t>
            </a:r>
            <a:endParaRPr lang="en-US" b="1" dirty="0">
              <a:latin typeface="Arial" panose="020B0604020202020204" pitchFamily="34" charset="0"/>
            </a:endParaRPr>
          </a:p>
          <a:p>
            <a:r>
              <a:rPr lang="en-US" dirty="0">
                <a:hlinkClick r:id="rId1"/>
              </a:rPr>
              <a:t>m.abuabiah@najah.edu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6229" y="1482151"/>
            <a:ext cx="731154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>
                <a:latin typeface="Lora" charset="0"/>
              </a:rPr>
              <a:t>Graduation Project 2</a:t>
            </a:r>
            <a:endParaRPr lang="en-US" sz="2000" b="1" u="sng" dirty="0">
              <a:latin typeface="Lora" charset="0"/>
            </a:endParaRPr>
          </a:p>
          <a:p>
            <a:pPr algn="ctr"/>
            <a:endParaRPr lang="en-US" sz="1100" b="1" u="sng" dirty="0">
              <a:latin typeface="Lor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09419" y="170230"/>
            <a:ext cx="52785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&amp; Information Technology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and Mechatronics Engineering Department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35521" y="4137009"/>
            <a:ext cx="979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6/25</a:t>
            </a:r>
            <a:r>
              <a:rPr lang="ar-JO" b="1" dirty="0"/>
              <a:t>/</a:t>
            </a:r>
            <a:r>
              <a:rPr lang="en-US" b="1" dirty="0"/>
              <a:t>2025</a:t>
            </a:r>
            <a:endParaRPr lang="en-US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78989" y="1952524"/>
            <a:ext cx="727134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/>
              <a:buNone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ora" charset="0"/>
                <a:cs typeface="Arial" panose="020B0604020202020204"/>
                <a:sym typeface="Arial" panose="020B0604020202020204"/>
              </a:rPr>
              <a:t>Integrating Automation Systems into Pharmaceutical Machinery for Enhanced Efficiency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ora" charset="0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ym typeface="+mn-ea"/>
              </a:rPr>
              <a:t>Electrical </a:t>
            </a:r>
            <a:r>
              <a:rPr lang="en-US" dirty="0">
                <a:sym typeface="Times New Roman" panose="02020603050405020304"/>
              </a:rPr>
              <a:t>Components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9960" y="1539240"/>
            <a:ext cx="4065905" cy="533400"/>
          </a:xfrm>
        </p:spPr>
        <p:txBody>
          <a:bodyPr/>
          <a:lstStyle/>
          <a:p>
            <a:pPr algn="l"/>
            <a:r>
              <a:rPr lang="en-US" altLang="en-US" sz="1800" b="1" dirty="0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Arduino Mega 2560</a:t>
            </a:r>
            <a:endParaRPr lang="en-US" altLang="en-US" sz="1800" b="1" dirty="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7" name="Google Shape;85;p13"/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" name="Google Shape;416;p36"/>
          <p:cNvSpPr txBox="1">
            <a:spLocks noGrp="1"/>
          </p:cNvSpPr>
          <p:nvPr/>
        </p:nvSpPr>
        <p:spPr>
          <a:xfrm>
            <a:off x="8446168" y="4749851"/>
            <a:ext cx="645759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pPr lvl="0"/>
            <a:fld id="{00000000-1234-1234-1234-123412341234}" type="slidenum">
              <a:rPr lang="en-GB" smtClean="0"/>
            </a:fld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dirty="0"/>
          </a:p>
        </p:txBody>
      </p:sp>
      <p:pic>
        <p:nvPicPr>
          <p:cNvPr id="4" name="Picture 3" descr="imag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57395" y="1582420"/>
            <a:ext cx="2903855" cy="29038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ym typeface="+mn-ea"/>
              </a:rPr>
              <a:t>Electrical </a:t>
            </a:r>
            <a:r>
              <a:rPr lang="en-US" dirty="0">
                <a:sym typeface="Times New Roman" panose="02020603050405020304"/>
              </a:rPr>
              <a:t>Components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9960" y="1539240"/>
            <a:ext cx="4065905" cy="533400"/>
          </a:xfrm>
        </p:spPr>
        <p:txBody>
          <a:bodyPr/>
          <a:lstStyle/>
          <a:p>
            <a:pPr algn="l"/>
            <a:r>
              <a:rPr lang="en-US" altLang="en-US" sz="1800" b="1" dirty="0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DC Gear Motors 12V</a:t>
            </a:r>
            <a:endParaRPr lang="en-US" altLang="en-US" sz="1800" b="1" dirty="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7" name="Google Shape;85;p13"/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" name="Google Shape;416;p36"/>
          <p:cNvSpPr txBox="1">
            <a:spLocks noGrp="1"/>
          </p:cNvSpPr>
          <p:nvPr/>
        </p:nvSpPr>
        <p:spPr>
          <a:xfrm>
            <a:off x="8446168" y="4749851"/>
            <a:ext cx="645759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pPr lvl="0"/>
            <a:fld id="{00000000-1234-1234-1234-123412341234}" type="slidenum">
              <a:rPr lang="en-GB" smtClean="0"/>
            </a:fld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dirty="0"/>
          </a:p>
        </p:txBody>
      </p:sp>
      <p:pic>
        <p:nvPicPr>
          <p:cNvPr id="13" name="Picture 12" descr="dc_motor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81125" y="2253615"/>
            <a:ext cx="1931035" cy="2164715"/>
          </a:xfrm>
          <a:prstGeom prst="rect">
            <a:avLst/>
          </a:prstGeom>
        </p:spPr>
      </p:pic>
      <p:pic>
        <p:nvPicPr>
          <p:cNvPr id="14" name="Picture 13" descr="dc_motor_with_gear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8515" y="2253615"/>
            <a:ext cx="1757045" cy="17570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ym typeface="+mn-ea"/>
              </a:rPr>
              <a:t>Electrical </a:t>
            </a:r>
            <a:r>
              <a:rPr lang="en-US" dirty="0">
                <a:sym typeface="Times New Roman" panose="02020603050405020304"/>
              </a:rPr>
              <a:t>Components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095" y="1539240"/>
            <a:ext cx="4065905" cy="533400"/>
          </a:xfrm>
        </p:spPr>
        <p:txBody>
          <a:bodyPr/>
          <a:lstStyle/>
          <a:p>
            <a:r>
              <a:rPr lang="en-US" sz="1800" b="1" dirty="0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H-Bridge Motor Driver L298N</a:t>
            </a:r>
            <a:endParaRPr lang="en-US" sz="1800" b="1" dirty="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</a:endParaRPr>
          </a:p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6" name="Text Placeholder 3"/>
          <p:cNvSpPr>
            <a:spLocks noGrp="1"/>
          </p:cNvSpPr>
          <p:nvPr/>
        </p:nvSpPr>
        <p:spPr>
          <a:xfrm>
            <a:off x="5580380" y="1539240"/>
            <a:ext cx="2722880" cy="53975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◉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●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●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9pPr>
          </a:lstStyle>
          <a:p>
            <a:pPr algn="l"/>
            <a:r>
              <a:rPr lang="en-US" altLang="en-US" sz="1800" b="1" dirty="0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Relay module</a:t>
            </a:r>
            <a:endParaRPr lang="en-US" altLang="en-US" sz="1800" b="1" dirty="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</a:endParaRPr>
          </a:p>
          <a:p>
            <a:pPr marL="101600" indent="0" algn="l">
              <a:buNone/>
            </a:pPr>
            <a:endParaRPr lang="en-US" altLang="en-US" sz="1800" b="1" dirty="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</a:endParaRPr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7" name="Google Shape;85;p13"/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" name="Google Shape;416;p36"/>
          <p:cNvSpPr txBox="1">
            <a:spLocks noGrp="1"/>
          </p:cNvSpPr>
          <p:nvPr/>
        </p:nvSpPr>
        <p:spPr>
          <a:xfrm>
            <a:off x="8446168" y="4749851"/>
            <a:ext cx="645759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pPr lvl="0"/>
            <a:fld id="{00000000-1234-1234-1234-123412341234}" type="slidenum">
              <a:rPr lang="en-GB" smtClean="0"/>
            </a:fld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dirty="0"/>
          </a:p>
        </p:txBody>
      </p:sp>
      <p:pic>
        <p:nvPicPr>
          <p:cNvPr id="11" name="Picture 10" descr="h-bridg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9960" y="2253615"/>
            <a:ext cx="2891790" cy="2169160"/>
          </a:xfrm>
          <a:prstGeom prst="rect">
            <a:avLst/>
          </a:prstGeom>
        </p:spPr>
      </p:pic>
      <p:pic>
        <p:nvPicPr>
          <p:cNvPr id="12" name="Picture 11" descr="relay1-550x5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4560" y="2253615"/>
            <a:ext cx="1874520" cy="18745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Sensors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095" y="1539240"/>
            <a:ext cx="2658110" cy="533400"/>
          </a:xfrm>
        </p:spPr>
        <p:txBody>
          <a:bodyPr/>
          <a:lstStyle/>
          <a:p>
            <a:r>
              <a:rPr lang="en-US" sz="1800" b="1" dirty="0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Hall effect sensor 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3413760" y="1618615"/>
            <a:ext cx="2246630" cy="539750"/>
          </a:xfrm>
        </p:spPr>
        <p:txBody>
          <a:bodyPr/>
          <a:lstStyle/>
          <a:p>
            <a:r>
              <a:rPr lang="en-US" sz="1800" b="1" dirty="0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DHT11 sensor</a:t>
            </a:r>
            <a:endParaRPr lang="en-US" sz="1800" b="1" dirty="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6" name="Text Placeholder 3"/>
          <p:cNvSpPr>
            <a:spLocks noGrp="1"/>
          </p:cNvSpPr>
          <p:nvPr/>
        </p:nvSpPr>
        <p:spPr>
          <a:xfrm>
            <a:off x="6101715" y="1618615"/>
            <a:ext cx="2722880" cy="53975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◉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●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●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9pPr>
          </a:lstStyle>
          <a:p>
            <a:pPr algn="l"/>
            <a:r>
              <a:rPr lang="en-US" sz="1800" b="1" dirty="0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Ultrasonic sensor</a:t>
            </a:r>
            <a:endParaRPr lang="en-US" sz="1800" b="1" dirty="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</a:endParaRPr>
          </a:p>
        </p:txBody>
      </p:sp>
      <p:pic>
        <p:nvPicPr>
          <p:cNvPr id="7" name="Picture 6" descr="dh2111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01110" y="2495550"/>
            <a:ext cx="1714500" cy="1714500"/>
          </a:xfrm>
          <a:prstGeom prst="rect">
            <a:avLst/>
          </a:prstGeom>
        </p:spPr>
      </p:pic>
      <p:pic>
        <p:nvPicPr>
          <p:cNvPr id="9" name="Picture 8" descr="Liner-Hall-Effect-Sensor-1 (1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930" y="2571750"/>
            <a:ext cx="1884680" cy="1769745"/>
          </a:xfrm>
          <a:prstGeom prst="rect">
            <a:avLst/>
          </a:prstGeom>
        </p:spPr>
      </p:pic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10" name="Picture 9" descr="imag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8140" y="2495550"/>
            <a:ext cx="1714500" cy="1714500"/>
          </a:xfrm>
          <a:prstGeom prst="rect">
            <a:avLst/>
          </a:prstGeom>
        </p:spPr>
      </p:pic>
      <p:sp>
        <p:nvSpPr>
          <p:cNvPr id="17" name="Google Shape;85;p13"/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" name="Google Shape;416;p36"/>
          <p:cNvSpPr txBox="1">
            <a:spLocks noGrp="1"/>
          </p:cNvSpPr>
          <p:nvPr/>
        </p:nvSpPr>
        <p:spPr>
          <a:xfrm>
            <a:off x="8446168" y="4749851"/>
            <a:ext cx="645759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pPr lvl="0"/>
            <a:fld id="{00000000-1234-1234-1234-123412341234}" type="slidenum">
              <a:rPr lang="en-GB" smtClean="0"/>
            </a:fld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Graphical User interface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7" name="Slide Number Placeholder 4"/>
          <p:cNvSpPr txBox="1"/>
          <p:nvPr/>
        </p:nvSpPr>
        <p:spPr>
          <a:xfrm>
            <a:off x="0" y="4749851"/>
            <a:ext cx="9144000" cy="3936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r>
              <a:rPr lang="en-GB" dirty="0"/>
              <a:t>14/</a:t>
            </a:r>
            <a:r>
              <a:rPr lang="en-US" altLang="en-GB" dirty="0">
                <a:sym typeface="+mn-ea"/>
              </a:rPr>
              <a:t>28</a:t>
            </a:r>
            <a:endParaRPr lang="en-GB" dirty="0"/>
          </a:p>
        </p:txBody>
      </p:sp>
      <p:pic>
        <p:nvPicPr>
          <p:cNvPr id="4" name="Picture 3" descr="06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5845" y="1398905"/>
            <a:ext cx="4512310" cy="331089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/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1486757" y="924720"/>
            <a:ext cx="4809112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altLang="en-US" sz="2400" dirty="0"/>
              <a:t>Methodology</a:t>
            </a:r>
            <a:endParaRPr lang="en-US" altLang="en-US" sz="2400" dirty="0"/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1" name="Google Shape;416;p36"/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-GB" smtClean="0"/>
            </a:fld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sp>
        <p:nvSpPr>
          <p:cNvPr id="8" name="Google Shape;221;p18"/>
          <p:cNvSpPr txBox="1"/>
          <p:nvPr/>
        </p:nvSpPr>
        <p:spPr>
          <a:xfrm>
            <a:off x="1179997" y="1915509"/>
            <a:ext cx="4204800" cy="1530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 panose="020B0502050000020003"/>
              <a:buChar char="◉"/>
              <a:defRPr sz="24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9pPr>
          </a:lstStyle>
          <a:p>
            <a:pPr indent="-342900">
              <a:buSzPts val="1800"/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/>
              </a:rPr>
              <a:t>Real Machine Phase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/>
            </a:endParaRPr>
          </a:p>
          <a:p>
            <a:pPr indent="-342900">
              <a:buSzPts val="1800"/>
              <a:buFont typeface="Arial" panose="020B0604020202020204" pitchFamily="34" charset="0"/>
              <a:buChar char="•"/>
            </a:pPr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/>
            </a:endParaRPr>
          </a:p>
          <a:p>
            <a:pPr marL="114300" indent="0">
              <a:buSzPts val="1800"/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/>
              </a:rPr>
              <a:t>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/>
            </a:endParaRPr>
          </a:p>
        </p:txBody>
      </p:sp>
      <p:sp>
        <p:nvSpPr>
          <p:cNvPr id="18" name="Google Shape;221;p18"/>
          <p:cNvSpPr txBox="1"/>
          <p:nvPr/>
        </p:nvSpPr>
        <p:spPr>
          <a:xfrm>
            <a:off x="217357" y="1488384"/>
            <a:ext cx="6721028" cy="507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 panose="020B0502050000020003"/>
              <a:buChar char="◉"/>
              <a:defRPr sz="24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9pPr>
          </a:lstStyle>
          <a:p>
            <a:r>
              <a:rPr lang="en-US" sz="1800" b="1" dirty="0">
                <a:solidFill>
                  <a:schemeClr val="dk1"/>
                </a:solidFill>
                <a:latin typeface="Times New Roman" panose="02020603050405020304"/>
                <a:cs typeface="Times New Roman" panose="02020603050405020304"/>
              </a:rPr>
              <a:t>The project is structured into two parallel phases</a:t>
            </a:r>
            <a:r>
              <a:rPr lang="ar-SA" sz="1800" b="1" dirty="0">
                <a:solidFill>
                  <a:schemeClr val="dk1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endParaRPr lang="en-US" sz="1800" b="1" dirty="0">
              <a:solidFill>
                <a:schemeClr val="dk1"/>
              </a:solidFill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20" name="Google Shape;221;p18"/>
          <p:cNvSpPr txBox="1"/>
          <p:nvPr/>
        </p:nvSpPr>
        <p:spPr>
          <a:xfrm>
            <a:off x="5176687" y="1915509"/>
            <a:ext cx="4204800" cy="1530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 panose="020B0502050000020003"/>
              <a:buChar char="◉"/>
              <a:defRPr sz="24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9pPr>
          </a:lstStyle>
          <a:p>
            <a:pPr indent="-342900">
              <a:buSzPts val="1800"/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/>
              </a:rPr>
              <a:t>Prototype Phase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/>
            </a:endParaRPr>
          </a:p>
          <a:p>
            <a:pPr marL="114300" indent="0">
              <a:buSzPts val="1800"/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/>
              </a:rPr>
              <a:t>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rcRect l="2009" t="23346" r="1"/>
          <a:stretch>
            <a:fillRect/>
          </a:stretch>
        </p:blipFill>
        <p:spPr>
          <a:xfrm>
            <a:off x="1717684" y="2443480"/>
            <a:ext cx="1741403" cy="2010410"/>
          </a:xfrm>
          <a:prstGeom prst="rect">
            <a:avLst/>
          </a:prstGeom>
        </p:spPr>
      </p:pic>
      <p:pic>
        <p:nvPicPr>
          <p:cNvPr id="2" name="Picture 1" descr="صورة واتساب بتاريخ 2025-06-05 في 14.10.42_0fa2c8e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4850" y="2443480"/>
            <a:ext cx="1740535" cy="20548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/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1486535" y="924560"/>
            <a:ext cx="4234815" cy="43561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indent="-342900">
              <a:buSzPts val="1800"/>
            </a:pPr>
            <a:r>
              <a:rPr lang="en-US" sz="2400" dirty="0"/>
              <a:t>Real System </a:t>
            </a:r>
            <a:r>
              <a:rPr lang="en-US" altLang="en-US" sz="2400" dirty="0">
                <a:sym typeface="Times New Roman" panose="02020603050405020304"/>
              </a:rPr>
              <a:t>Specification</a:t>
            </a:r>
            <a:endParaRPr lang="en-US" altLang="en-US" sz="2400" dirty="0">
              <a:sym typeface="Times New Roman" panose="02020603050405020304"/>
            </a:endParaRPr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1" name="Google Shape;416;p36"/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-GB" smtClean="0"/>
            </a:fld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sp>
        <p:nvSpPr>
          <p:cNvPr id="8" name="Google Shape;221;p18"/>
          <p:cNvSpPr txBox="1"/>
          <p:nvPr/>
        </p:nvSpPr>
        <p:spPr>
          <a:xfrm>
            <a:off x="242570" y="1405255"/>
            <a:ext cx="4775200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 panose="020B0502050000020003"/>
              <a:buChar char="◉"/>
              <a:defRPr sz="24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9pPr>
          </a:lstStyle>
          <a:p>
            <a:pPr indent="-342900">
              <a:buSzPts val="1800"/>
            </a:pPr>
            <a:r>
              <a:rPr lang="en-US" altLang="en-US" sz="1800" b="1" dirty="0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Characteristics of </a:t>
            </a:r>
            <a:r>
              <a:rPr lang="en-US" sz="1800" b="1" dirty="0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Real Mixing Machine </a:t>
            </a:r>
            <a:endParaRPr lang="en-US" altLang="en-US" sz="1800" b="1" dirty="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l="2009" t="23346" r="1"/>
          <a:stretch>
            <a:fillRect/>
          </a:stretch>
        </p:blipFill>
        <p:spPr>
          <a:xfrm>
            <a:off x="6405141" y="1234375"/>
            <a:ext cx="2558193" cy="3405081"/>
          </a:xfrm>
          <a:prstGeom prst="rect">
            <a:avLst/>
          </a:prstGeom>
        </p:spPr>
      </p:pic>
      <p:graphicFrame>
        <p:nvGraphicFramePr>
          <p:cNvPr id="2" name="Table 1"/>
          <p:cNvGraphicFramePr/>
          <p:nvPr>
            <p:custDataLst>
              <p:tags r:id="rId3"/>
            </p:custDataLst>
          </p:nvPr>
        </p:nvGraphicFramePr>
        <p:xfrm>
          <a:off x="537210" y="1892935"/>
          <a:ext cx="5073015" cy="2776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0445"/>
                <a:gridCol w="2782570"/>
              </a:tblGrid>
              <a:tr h="219075"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Specification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Details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00"/>
                    </a:solidFill>
                  </a:tcPr>
                </a:tc>
              </a:tr>
              <a:tr h="264160"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Machine Type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Industrial Mixing Machine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</a:tr>
              <a:tr h="221615"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Control System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PLC-based with HMI interface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0030"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Material Capacity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e.g., 1000 Liters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</a:tr>
              <a:tr h="196850"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Motor Type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AC Motor 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96850"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Speed Monitoring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 </a:t>
                      </a: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real-time display on HMI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</a:tr>
              <a:tr h="216535"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Temperature Monitoring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RTD pt100 sensors with alarm system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96850"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Data Logging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Real-time logging to Excel sheet via PC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</a:tr>
              <a:tr h="196850"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Main Structure Material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Stainless Steel (Pharma Grade)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96850"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Mixing Mechanism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e.g., Paddle / </a:t>
                      </a:r>
                      <a:r>
                        <a:rPr lang="en-US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Homogenizer </a:t>
                      </a: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/ </a:t>
                      </a:r>
                      <a:r>
                        <a:rPr lang="en-US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Anchor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</a:tr>
              <a:tr h="196850"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Automation Level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Semi or Fully Automated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96850"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Power Supply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e.g., 220V / 380V, 3 Phase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</a:tr>
              <a:tr h="236855"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Safety Features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Emergency stop, Overheat alarm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/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1486757" y="924720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400" dirty="0"/>
              <a:t>Electrical </a:t>
            </a:r>
            <a:r>
              <a:rPr lang="en-US" sz="2400" dirty="0">
                <a:sym typeface="Times New Roman" panose="02020603050405020304"/>
              </a:rPr>
              <a:t>Components</a:t>
            </a:r>
            <a:endParaRPr lang="en-US" sz="2400" dirty="0"/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310" y="1558555"/>
            <a:ext cx="8163697" cy="3383696"/>
          </a:xfrm>
        </p:spPr>
        <p:txBody>
          <a:bodyPr/>
          <a:lstStyle/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chemeClr val="dk1"/>
                </a:solidFill>
                <a:latin typeface="Times New Roman" panose="02020603050405020304"/>
                <a:cs typeface="Times New Roman" panose="02020603050405020304"/>
              </a:rPr>
              <a:t>Three-phase Motor </a:t>
            </a:r>
            <a:endParaRPr lang="en-US" sz="1800" b="1" dirty="0">
              <a:solidFill>
                <a:schemeClr val="dk1"/>
              </a:solidFill>
              <a:latin typeface="Times New Roman" panose="02020603050405020304"/>
              <a:cs typeface="Times New Roman" panose="02020603050405020304"/>
            </a:endParaRPr>
          </a:p>
          <a:p>
            <a:pPr marL="101600" indent="0" algn="just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Several types of motors will be used in this project, including: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Anchor motor.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Blade paddle motor.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Homogenizer motor.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1600" indent="0" algn="just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1600" indent="0" algn="just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Google Shape;416;p36"/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-GB" smtClean="0"/>
            </a:fld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4447" y="3376925"/>
            <a:ext cx="1165468" cy="119307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566" y="2957701"/>
            <a:ext cx="1471361" cy="125818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/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1486757" y="924720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400" dirty="0"/>
              <a:t>Electrical </a:t>
            </a:r>
            <a:r>
              <a:rPr lang="en-US" sz="2400" dirty="0">
                <a:sym typeface="Times New Roman" panose="02020603050405020304"/>
              </a:rPr>
              <a:t>Components</a:t>
            </a:r>
            <a:endParaRPr sz="2400" dirty="0"/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1" name="Google Shape;416;p36"/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-GB" smtClean="0"/>
            </a:fld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3850" y="2129929"/>
            <a:ext cx="2189501" cy="2189501"/>
          </a:xfrm>
          <a:prstGeom prst="rect">
            <a:avLst/>
          </a:prstGeom>
        </p:spPr>
      </p:pic>
      <p:sp>
        <p:nvSpPr>
          <p:cNvPr id="8" name="Google Shape;221;p18"/>
          <p:cNvSpPr txBox="1"/>
          <p:nvPr/>
        </p:nvSpPr>
        <p:spPr>
          <a:xfrm>
            <a:off x="242725" y="1526740"/>
            <a:ext cx="42048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 panose="020B0502050000020003"/>
              <a:buChar char="◉"/>
              <a:defRPr sz="24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9pPr>
          </a:lstStyle>
          <a:p>
            <a:pPr indent="-342900">
              <a:buSzPts val="1800"/>
            </a:pPr>
            <a:r>
              <a:rPr lang="en-US" sz="1800" b="1" dirty="0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Variable Frequency Driver (VFD)</a:t>
            </a:r>
            <a:endParaRPr lang="en-US" sz="1800" b="1" dirty="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0" name="Google Shape;221;p18"/>
          <p:cNvSpPr txBox="1"/>
          <p:nvPr/>
        </p:nvSpPr>
        <p:spPr>
          <a:xfrm>
            <a:off x="4462515" y="1522771"/>
            <a:ext cx="4474230" cy="512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 panose="020B0502050000020003"/>
              <a:buChar char="◉"/>
              <a:defRPr sz="24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9pPr>
          </a:lstStyle>
          <a:p>
            <a:pPr indent="-342900">
              <a:buSzPts val="1800"/>
            </a:pPr>
            <a:r>
              <a:rPr lang="en-US" sz="1800" b="1" dirty="0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Programmable Logic Controller (PLC)</a:t>
            </a:r>
            <a:endParaRPr lang="en-US" sz="1800" b="1" dirty="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3" name="Picture 2" descr="vf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150" y="1937385"/>
            <a:ext cx="2807335" cy="25742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2852" y="908963"/>
            <a:ext cx="3878400" cy="435600"/>
          </a:xfrm>
        </p:spPr>
        <p:txBody>
          <a:bodyPr/>
          <a:lstStyle/>
          <a:p>
            <a:r>
              <a:rPr lang="en-US" sz="2400" dirty="0"/>
              <a:t>Sensors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</a:fld>
            <a:endParaRPr lang="en-GB"/>
          </a:p>
        </p:txBody>
      </p:sp>
      <p:sp>
        <p:nvSpPr>
          <p:cNvPr id="11" name="Slide Number Placeholder 4"/>
          <p:cNvSpPr txBox="1"/>
          <p:nvPr/>
        </p:nvSpPr>
        <p:spPr>
          <a:xfrm>
            <a:off x="0" y="4749851"/>
            <a:ext cx="9143999" cy="3936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r>
              <a:rPr lang="en-US" altLang="en-GB" dirty="0"/>
              <a:t>19</a:t>
            </a:r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097915" y="1316990"/>
            <a:ext cx="2905125" cy="617220"/>
          </a:xfrm>
        </p:spPr>
        <p:txBody>
          <a:bodyPr/>
          <a:lstStyle/>
          <a:p>
            <a:pPr algn="just"/>
            <a:r>
              <a:rPr lang="en-US" altLang="en-US" sz="1800" b="1" dirty="0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Pressure transmitter</a:t>
            </a:r>
            <a:endParaRPr lang="en-US" altLang="en-US" sz="1800" b="1" dirty="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</a:endParaRPr>
          </a:p>
        </p:txBody>
      </p:sp>
      <p:grpSp>
        <p:nvGrpSpPr>
          <p:cNvPr id="10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2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7638" y="2050195"/>
            <a:ext cx="1800000" cy="2400000"/>
          </a:xfrm>
          <a:prstGeom prst="rect">
            <a:avLst/>
          </a:prstGeom>
        </p:spPr>
      </p:pic>
      <p:sp>
        <p:nvSpPr>
          <p:cNvPr id="7" name="Text Placeholder 3"/>
          <p:cNvSpPr txBox="1"/>
          <p:nvPr/>
        </p:nvSpPr>
        <p:spPr>
          <a:xfrm>
            <a:off x="5367754" y="1344444"/>
            <a:ext cx="2778557" cy="617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◉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●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●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9pPr>
          </a:lstStyle>
          <a:p>
            <a:pPr algn="just"/>
            <a:r>
              <a:rPr lang="en-US" sz="1800" b="1" dirty="0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RTD sensor (pt100)</a:t>
            </a:r>
            <a:endParaRPr lang="en-US" sz="1800" b="1" dirty="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</a:endParaRPr>
          </a:p>
        </p:txBody>
      </p:sp>
      <p:pic>
        <p:nvPicPr>
          <p:cNvPr id="3" name="Picture 2" descr="tps20 (1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2255" y="2050415"/>
            <a:ext cx="2143125" cy="21431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1249" y="922668"/>
            <a:ext cx="4427439" cy="435600"/>
          </a:xfrm>
        </p:spPr>
        <p:txBody>
          <a:bodyPr/>
          <a:lstStyle/>
          <a:p>
            <a:r>
              <a:rPr lang="en-US" sz="2400" dirty="0"/>
              <a:t>Motivation</a:t>
            </a:r>
            <a:endParaRPr lang="en-US" sz="2400" dirty="0">
              <a:latin typeface="Lora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</a:fld>
            <a:endParaRPr lang="en-GB"/>
          </a:p>
        </p:txBody>
      </p:sp>
      <p:sp>
        <p:nvSpPr>
          <p:cNvPr id="6" name="Google Shape;85;p13"/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endParaRPr dirty="0"/>
          </a:p>
        </p:txBody>
      </p:sp>
      <p:grpSp>
        <p:nvGrpSpPr>
          <p:cNvPr id="8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9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3425" y="273050"/>
            <a:ext cx="637540" cy="637540"/>
          </a:xfrm>
          <a:prstGeom prst="rect">
            <a:avLst/>
          </a:prstGeom>
        </p:spPr>
      </p:pic>
      <p:cxnSp>
        <p:nvCxnSpPr>
          <p:cNvPr id="14" name="Google Shape;53;p5"/>
          <p:cNvCxnSpPr/>
          <p:nvPr/>
        </p:nvCxnSpPr>
        <p:spPr>
          <a:xfrm flipV="1">
            <a:off x="4359362" y="2876709"/>
            <a:ext cx="525780" cy="952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sm" len="sm"/>
            <a:tailEnd type="stealth" w="med" len="med"/>
          </a:ln>
        </p:spPr>
        <p:style>
          <a:lnRef idx="2">
            <a:prstClr val="black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16" name="Picture 15" descr="IMG_807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999490" y="891540"/>
            <a:ext cx="2340610" cy="4032885"/>
          </a:xfrm>
          <a:prstGeom prst="rect">
            <a:avLst/>
          </a:prstGeom>
        </p:spPr>
      </p:pic>
      <p:pic>
        <p:nvPicPr>
          <p:cNvPr id="17" name="Picture 16" descr="صورة واتساب بتاريخ 2025-06-13 في 20.19.06_48b5f4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8555" y="1656715"/>
            <a:ext cx="4049395" cy="2420620"/>
          </a:xfrm>
          <a:prstGeom prst="rect">
            <a:avLst/>
          </a:prstGeom>
        </p:spPr>
      </p:pic>
      <p:pic>
        <p:nvPicPr>
          <p:cNvPr id="3" name="Picture 2" descr="downloa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6000" y="211455"/>
            <a:ext cx="739140" cy="73914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8205470" y="329565"/>
            <a:ext cx="0" cy="556260"/>
          </a:xfrm>
          <a:prstGeom prst="line">
            <a:avLst/>
          </a:prstGeom>
          <a:ln w="12700" cmpd="sng">
            <a:solidFill>
              <a:schemeClr val="bg1">
                <a:lumMod val="65000"/>
              </a:schemeClr>
            </a:solidFill>
            <a:prstDash val="solid"/>
          </a:ln>
          <a:effectLst/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8" name="Google Shape;416;p36"/>
          <p:cNvSpPr txBox="1">
            <a:spLocks noGrp="1"/>
          </p:cNvSpPr>
          <p:nvPr/>
        </p:nvSpPr>
        <p:spPr>
          <a:xfrm>
            <a:off x="8498238" y="4752391"/>
            <a:ext cx="645759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pPr lvl="0"/>
            <a:r>
              <a:rPr lang="en-US" altLang="en-GB" dirty="0"/>
              <a:t>2</a:t>
            </a:r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953" y="908963"/>
            <a:ext cx="3878400" cy="435600"/>
          </a:xfrm>
        </p:spPr>
        <p:txBody>
          <a:bodyPr/>
          <a:lstStyle/>
          <a:p>
            <a:r>
              <a:rPr lang="en-US" altLang="en-US" dirty="0"/>
              <a:t>PLC Modules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</a:fld>
            <a:endParaRPr lang="en-GB"/>
          </a:p>
        </p:txBody>
      </p:sp>
      <p:sp>
        <p:nvSpPr>
          <p:cNvPr id="11" name="Slide Number Placeholder 4"/>
          <p:cNvSpPr txBox="1"/>
          <p:nvPr/>
        </p:nvSpPr>
        <p:spPr>
          <a:xfrm>
            <a:off x="0" y="4749851"/>
            <a:ext cx="9143999" cy="3936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r>
              <a:rPr lang="en-US" altLang="en-GB" dirty="0"/>
              <a:t>20</a:t>
            </a:r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lang="en-GB" dirty="0"/>
          </a:p>
        </p:txBody>
      </p:sp>
      <p:grpSp>
        <p:nvGrpSpPr>
          <p:cNvPr id="10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2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pic>
        <p:nvPicPr>
          <p:cNvPr id="3" name="Picture 2" descr="cb_12411_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7145" y="2096770"/>
            <a:ext cx="2153285" cy="2155190"/>
          </a:xfrm>
          <a:prstGeom prst="rect">
            <a:avLst/>
          </a:prstGeom>
        </p:spPr>
      </p:pic>
      <p:pic>
        <p:nvPicPr>
          <p:cNvPr id="4" name="Picture 3" descr="51f3DWsln5L._UF1000,1000_QL80_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8525" y="2096770"/>
            <a:ext cx="1139190" cy="2270125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204595" y="1479550"/>
            <a:ext cx="2905125" cy="617220"/>
          </a:xfrm>
        </p:spPr>
        <p:txBody>
          <a:bodyPr/>
          <a:p>
            <a:pPr algn="just"/>
            <a:r>
              <a:rPr lang="en-US" altLang="en-US" sz="1800" b="1" dirty="0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CB 1241 </a:t>
            </a:r>
            <a:endParaRPr lang="en-US" altLang="en-US" sz="1800" b="1" dirty="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</a:endParaRPr>
          </a:p>
        </p:txBody>
      </p:sp>
      <p:sp>
        <p:nvSpPr>
          <p:cNvPr id="7" name="Text Placeholder 5"/>
          <p:cNvSpPr>
            <a:spLocks noGrp="1"/>
          </p:cNvSpPr>
          <p:nvPr/>
        </p:nvSpPr>
        <p:spPr>
          <a:xfrm>
            <a:off x="4972685" y="1479550"/>
            <a:ext cx="2905125" cy="61722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◉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●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●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9pPr>
          </a:lstStyle>
          <a:p>
            <a:pPr algn="just"/>
            <a:r>
              <a:rPr lang="en-US" altLang="en-US" sz="1800" b="1" dirty="0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Analoge input module</a:t>
            </a:r>
            <a:endParaRPr lang="en-US" altLang="en-US" sz="1800" b="1" dirty="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Integrated PLC System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idx="12"/>
          </p:nvPr>
        </p:nvSpPr>
        <p:spPr>
          <a:xfrm>
            <a:off x="0" y="4749851"/>
            <a:ext cx="9143999" cy="393600"/>
          </a:xfrm>
          <a:solidFill>
            <a:srgbClr val="FFC000"/>
          </a:solidFill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21</a:t>
            </a:r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grpSp>
        <p:nvGrpSpPr>
          <p:cNvPr id="10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2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4" name="Picture 3" descr="صورة واتساب بتاريخ 2025-06-19 في 03.17.08_947143b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220" y="1457960"/>
            <a:ext cx="5877560" cy="313309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65384" y="924085"/>
            <a:ext cx="3878400" cy="435600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Human-Machine Interface</a:t>
            </a:r>
            <a:endParaRPr lang="en-US" dirty="0"/>
          </a:p>
        </p:txBody>
      </p:sp>
      <p:sp>
        <p:nvSpPr>
          <p:cNvPr id="7" name="Slide Number Placeholder 4"/>
          <p:cNvSpPr txBox="1"/>
          <p:nvPr/>
        </p:nvSpPr>
        <p:spPr>
          <a:xfrm>
            <a:off x="0" y="4749851"/>
            <a:ext cx="9144000" cy="3936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r>
              <a:rPr lang="en-US" altLang="en-GB" dirty="0"/>
              <a:t>22</a:t>
            </a:r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lang="en-GB" dirty="0"/>
          </a:p>
        </p:txBody>
      </p:sp>
      <p:grpSp>
        <p:nvGrpSpPr>
          <p:cNvPr id="8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9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pic>
        <p:nvPicPr>
          <p:cNvPr id="2" name="Picture 1" descr="video15662969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4755" y="1560830"/>
            <a:ext cx="4174490" cy="2987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0" y="4749851"/>
            <a:ext cx="9143999" cy="393600"/>
          </a:xfrm>
          <a:solidFill>
            <a:srgbClr val="FFC000"/>
          </a:solidFill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23</a:t>
            </a:r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lang="en-GB" dirty="0"/>
          </a:p>
        </p:txBody>
      </p:sp>
      <p:grpSp>
        <p:nvGrpSpPr>
          <p:cNvPr id="9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0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13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045172" y="924720"/>
            <a:ext cx="3878400" cy="435600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storage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sp>
        <p:nvSpPr>
          <p:cNvPr id="2" name="Google Shape;221;p18"/>
          <p:cNvSpPr txBox="1"/>
          <p:nvPr/>
        </p:nvSpPr>
        <p:spPr>
          <a:xfrm>
            <a:off x="426150" y="1414570"/>
            <a:ext cx="42048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 panose="020B0502050000020003"/>
              <a:buChar char="◉"/>
              <a:defRPr sz="24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9pPr>
          </a:lstStyle>
          <a:p>
            <a:pPr indent="-342900">
              <a:buSzPts val="1800"/>
            </a:pPr>
            <a:r>
              <a:rPr lang="en-US" sz="1800" b="1" dirty="0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Machine status</a:t>
            </a:r>
            <a:endParaRPr lang="en-US" sz="1800" b="1" dirty="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4" name="Google Shape;221;p18"/>
          <p:cNvSpPr txBox="1"/>
          <p:nvPr/>
        </p:nvSpPr>
        <p:spPr>
          <a:xfrm>
            <a:off x="4776220" y="1388300"/>
            <a:ext cx="4474230" cy="512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 panose="020B0502050000020003"/>
              <a:buChar char="◉"/>
              <a:defRPr sz="24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9pPr>
          </a:lstStyle>
          <a:p>
            <a:pPr indent="-342900">
              <a:buSzPts val="1800"/>
            </a:pPr>
            <a:r>
              <a:rPr lang="en-US" sz="1800" b="1" dirty="0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Recipe information</a:t>
            </a:r>
            <a:endParaRPr lang="en-US" sz="1800" b="1" dirty="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 b="13187"/>
          <a:stretch>
            <a:fillRect/>
          </a:stretch>
        </p:blipFill>
        <p:spPr>
          <a:xfrm>
            <a:off x="426085" y="2193290"/>
            <a:ext cx="4004310" cy="198564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6470" y="2194560"/>
            <a:ext cx="4107815" cy="1967865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6209" y="906345"/>
            <a:ext cx="3878400" cy="435600"/>
          </a:xfrm>
        </p:spPr>
        <p:txBody>
          <a:bodyPr/>
          <a:lstStyle/>
          <a:p>
            <a:pPr algn="ctr"/>
            <a:r>
              <a:rPr lang="en-US"/>
              <a:t>Conclusion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962" y="1595010"/>
            <a:ext cx="8065868" cy="3138047"/>
          </a:xfrm>
        </p:spPr>
        <p:txBody>
          <a:bodyPr/>
          <a:lstStyle/>
          <a:p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this project, we focused on developing a monitoring system for an existing pharmaceutical mixing machine.</a:t>
            </a: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designed the mechanical model using SOLIDWORKS, and we selected the sensors, motors, and the appropriate PLC unit for real-time data reading.</a:t>
            </a: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created a user-friendly interface that enables the operator to monitor key variables such as temperature, speed, and liquid level.</a:t>
            </a: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built a complete prototype that integrates the mechanical design, electrical circuits, and programming, and it demonstrated efficiency during practical tests.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0" y="4749851"/>
            <a:ext cx="9144000" cy="393600"/>
          </a:xfrm>
          <a:solidFill>
            <a:srgbClr val="FFC000"/>
          </a:solidFill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24</a:t>
            </a:r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lang="en-GB" dirty="0"/>
          </a:p>
        </p:txBody>
      </p:sp>
      <p:grpSp>
        <p:nvGrpSpPr>
          <p:cNvPr id="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1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pic>
        <p:nvPicPr>
          <p:cNvPr id="4" name="Google Shape;477;p38"/>
          <p:cNvPicPr preferRelativeResize="0"/>
          <p:nvPr/>
        </p:nvPicPr>
        <p:blipFill rotWithShape="1">
          <a:blip r:embed="rId2"/>
          <a:srcRect t="18345" b="20827"/>
          <a:stretch>
            <a:fillRect/>
          </a:stretch>
        </p:blipFill>
        <p:spPr>
          <a:xfrm>
            <a:off x="7429191" y="3122918"/>
            <a:ext cx="1553584" cy="13340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/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1486535" y="920750"/>
            <a:ext cx="4896485" cy="43561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400" noProof="0" dirty="0">
                <a:ln>
                  <a:noFill/>
                </a:ln>
                <a:effectLst/>
                <a:uLnTx/>
                <a:uFillTx/>
                <a:latin typeface="Lora" charset="0"/>
                <a:cs typeface="Arial" panose="020B0604020202020204"/>
                <a:sym typeface="Arial" panose="020B0604020202020204"/>
              </a:rPr>
              <a:t>Enhanced Efficiency</a:t>
            </a:r>
            <a:endParaRPr lang="en-US" altLang="en-US" sz="2400" dirty="0"/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1" name="Google Shape;416;p36"/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altLang="en-GB" dirty="0"/>
              <a:t>25</a:t>
            </a:r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graphicFrame>
        <p:nvGraphicFramePr>
          <p:cNvPr id="2" name="Table 1"/>
          <p:cNvGraphicFramePr/>
          <p:nvPr>
            <p:custDataLst>
              <p:tags r:id="rId2"/>
            </p:custDataLst>
          </p:nvPr>
        </p:nvGraphicFramePr>
        <p:xfrm>
          <a:off x="2256790" y="1636395"/>
          <a:ext cx="4631055" cy="26435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0445"/>
                <a:gridCol w="2340610"/>
              </a:tblGrid>
              <a:tr h="365125"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altLang="en-US" sz="1200"/>
                        <a:t>Old system</a:t>
                      </a:r>
                      <a:endParaRPr lang="en-US" altLang="en-US" sz="12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T w="12700" cmpd="sng">
                      <a:solidFill>
                        <a:schemeClr val="tx1"/>
                      </a:solidFill>
                      <a:prstDash val="solid"/>
                    </a:lnT>
                    <a:solidFill>
                      <a:srgbClr val="FFCD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en-US" sz="1200"/>
                        <a:t>New system</a:t>
                      </a:r>
                      <a:endParaRPr lang="en-US" altLang="en-US" sz="1200"/>
                    </a:p>
                  </a:txBody>
                  <a:tcPr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solidFill>
                      <a:srgbClr val="FFCD00"/>
                    </a:solidFill>
                  </a:tcPr>
                </a:tc>
              </a:tr>
              <a:tr h="53530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en-US" sz="1200"/>
                        <a:t>Difficulty taking readings</a:t>
                      </a:r>
                      <a:endParaRPr lang="en-US" altLang="en-US" sz="12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en-US" sz="1200"/>
                        <a:t>Readings are displayed in real-time on the HMI</a:t>
                      </a:r>
                      <a:r>
                        <a:rPr lang="" altLang="en-US" sz="1200"/>
                        <a:t> </a:t>
                      </a:r>
                      <a:r>
                        <a:rPr lang="en-US" altLang="en-US" sz="1200"/>
                        <a:t>screen</a:t>
                      </a:r>
                      <a:endParaRPr lang="en-US" altLang="en-US" sz="1200"/>
                    </a:p>
                  </a:txBody>
                  <a:tcPr>
                    <a:lnR w="12700" cmpd="sng">
                      <a:solidFill>
                        <a:schemeClr val="tx1"/>
                      </a:solidFill>
                      <a:prstDash val="solid"/>
                    </a:lnR>
                    <a:solidFill>
                      <a:srgbClr val="F7FAE1"/>
                    </a:solidFill>
                  </a:tcPr>
                </a:tc>
              </a:tr>
              <a:tr h="49974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en-US" sz="1100"/>
                        <a:t>Difficulty storing data</a:t>
                      </a:r>
                      <a:endParaRPr lang="en-US" altLang="en-US" sz="11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en-US" sz="1100"/>
                        <a:t>Data is automatically logged and saved in an Excel</a:t>
                      </a:r>
                      <a:r>
                        <a:rPr lang="" altLang="en-US" sz="1100"/>
                        <a:t> </a:t>
                      </a:r>
                      <a:r>
                        <a:rPr lang="en-US" altLang="en-US" sz="1100"/>
                        <a:t>sheet</a:t>
                      </a:r>
                      <a:endParaRPr lang="en-US" altLang="en-US" sz="1100"/>
                    </a:p>
                  </a:txBody>
                  <a:tcPr>
                    <a:lnR w="12700" cmpd="sng">
                      <a:solidFill>
                        <a:schemeClr val="tx1"/>
                      </a:solidFill>
                      <a:prstDash val="solid"/>
                    </a:lnR>
                    <a:solidFill>
                      <a:srgbClr val="FFFFFF"/>
                    </a:solidFill>
                  </a:tcPr>
                </a:tc>
              </a:tr>
              <a:tr h="54673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en-US" sz="1100"/>
                        <a:t>Difficulty handling the machine</a:t>
                      </a:r>
                      <a:endParaRPr lang="en-US" altLang="en-US" sz="11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en-US" sz="1100"/>
                        <a:t>Easier and safer operation through an automated control</a:t>
                      </a:r>
                      <a:r>
                        <a:rPr lang="" altLang="en-US" sz="1100"/>
                        <a:t> </a:t>
                      </a:r>
                      <a:r>
                        <a:rPr lang="en-US" altLang="en-US" sz="1100"/>
                        <a:t>system</a:t>
                      </a:r>
                      <a:endParaRPr lang="en-US" altLang="en-US" sz="1100"/>
                    </a:p>
                  </a:txBody>
                  <a:tcPr>
                    <a:lnR w="12700" cmpd="sng">
                      <a:solidFill>
                        <a:schemeClr val="tx1"/>
                      </a:solidFill>
                      <a:prstDash val="solid"/>
                    </a:lnR>
                    <a:solidFill>
                      <a:srgbClr val="F7FAE1"/>
                    </a:solidFill>
                  </a:tcPr>
                </a:tc>
              </a:tr>
              <a:tr h="696595"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altLang="en-US" sz="1100"/>
                        <a:t>Not knowing if the engines are overheating</a:t>
                      </a:r>
                      <a:r>
                        <a:rPr lang="" altLang="en-US" sz="1100"/>
                        <a:t> </a:t>
                      </a:r>
                      <a:r>
                        <a:rPr lang="en-US" altLang="en-US" sz="1100"/>
                        <a:t>or</a:t>
                      </a:r>
                      <a:r>
                        <a:rPr lang="" altLang="en-US" sz="1100"/>
                        <a:t> </a:t>
                      </a:r>
                      <a:r>
                        <a:rPr lang="en-US" altLang="en-US" sz="1100"/>
                        <a:t>not</a:t>
                      </a:r>
                      <a:endParaRPr lang="en-US" altLang="en-US" sz="11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altLang="en-US" sz="1100"/>
                        <a:t>Real-time temperature monitoring with alerts for</a:t>
                      </a:r>
                      <a:r>
                        <a:rPr lang="" altLang="en-US" sz="1100"/>
                        <a:t> </a:t>
                      </a:r>
                      <a:r>
                        <a:rPr lang="en-US" altLang="en-US" sz="1100"/>
                        <a:t>overheating</a:t>
                      </a:r>
                      <a:endParaRPr lang="en-US" altLang="en-US" sz="1100"/>
                    </a:p>
                  </a:txBody>
                  <a:tcPr>
                    <a:lnR w="12700" cmpd="sng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/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1486535" y="920750"/>
            <a:ext cx="4896485" cy="43561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altLang="en-US" sz="2400" dirty="0"/>
              <a:t>Bill of Martial for real machine</a:t>
            </a:r>
            <a:endParaRPr lang="en-US" altLang="en-US" sz="2400" dirty="0"/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1" name="Google Shape;416;p36"/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altLang="en-GB" dirty="0"/>
              <a:t>26</a:t>
            </a:r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"/>
          </p:nvPr>
        </p:nvSpPr>
        <p:spPr>
          <a:xfrm>
            <a:off x="345546" y="1501917"/>
            <a:ext cx="7426853" cy="3067149"/>
          </a:xfrm>
        </p:spPr>
        <p:txBody>
          <a:bodyPr/>
          <a:lstStyle/>
          <a:p>
            <a:pPr algn="just">
              <a:lnSpc>
                <a:spcPct val="114000"/>
              </a:lnSpc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4000"/>
              </a:lnSpc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4000"/>
              </a:lnSpc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graphicFrame>
        <p:nvGraphicFramePr>
          <p:cNvPr id="2" name="Table 1"/>
          <p:cNvGraphicFramePr/>
          <p:nvPr>
            <p:custDataLst>
              <p:tags r:id="rId2"/>
            </p:custDataLst>
          </p:nvPr>
        </p:nvGraphicFramePr>
        <p:xfrm>
          <a:off x="1371600" y="1732915"/>
          <a:ext cx="6480175" cy="2604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3415"/>
                <a:gridCol w="1590675"/>
                <a:gridCol w="2369185"/>
                <a:gridCol w="550545"/>
                <a:gridCol w="1316355"/>
              </a:tblGrid>
              <a:tr h="300355"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altLang="en-US" sz="1200"/>
                        <a:t>#</a:t>
                      </a:r>
                      <a:endParaRPr lang="en-US" altLang="en-US" sz="12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T w="12700" cmpd="sng">
                      <a:solidFill>
                        <a:schemeClr val="tx1"/>
                      </a:solidFill>
                      <a:prstDash val="solid"/>
                    </a:lnT>
                    <a:solidFill>
                      <a:srgbClr val="FFCD00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altLang="en-US" sz="1200"/>
                        <a:t>Piece type</a:t>
                      </a:r>
                      <a:endParaRPr lang="en-US" altLang="en-US" sz="1200"/>
                    </a:p>
                  </a:txBody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solidFill>
                      <a:srgbClr val="FFCD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en-US" sz="1200"/>
                        <a:t>Comment</a:t>
                      </a:r>
                      <a:endParaRPr lang="en-US" altLang="en-US" sz="1200"/>
                    </a:p>
                  </a:txBody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solidFill>
                      <a:srgbClr val="FFCD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200"/>
                        <a:t>QTY</a:t>
                      </a:r>
                      <a:endParaRPr lang="en-US" sz="1200"/>
                    </a:p>
                  </a:txBody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solidFill>
                      <a:srgbClr val="FFCD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en-US" sz="1200">
                          <a:sym typeface="+mn-ea"/>
                        </a:rPr>
                        <a:t>price (NIS)</a:t>
                      </a:r>
                      <a:endParaRPr lang="en-US" altLang="en-US" sz="1200"/>
                    </a:p>
                  </a:txBody>
                  <a:tcPr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solidFill>
                      <a:srgbClr val="FFCD00"/>
                    </a:solidFill>
                  </a:tcPr>
                </a:tc>
              </a:tr>
              <a:tr h="3048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200"/>
                        <a:t>1</a:t>
                      </a:r>
                      <a:endParaRPr lang="en-US" sz="12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en-US" sz="1200"/>
                        <a:t>CPU</a:t>
                      </a:r>
                      <a:endParaRPr lang="en-US" altLang="en-US" sz="1200"/>
                    </a:p>
                  </a:txBody>
                  <a:tcP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en-US" sz="1200"/>
                        <a:t>S7-1200 CPU 1215C</a:t>
                      </a:r>
                      <a:endParaRPr lang="en-US" altLang="en-US" sz="1200"/>
                    </a:p>
                  </a:txBody>
                  <a:tcP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200"/>
                        <a:t>1</a:t>
                      </a:r>
                      <a:endParaRPr lang="en-US" sz="1200"/>
                    </a:p>
                  </a:txBody>
                  <a:tcP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200"/>
                        <a:t>2740.31</a:t>
                      </a:r>
                      <a:endParaRPr lang="en-US" sz="1200"/>
                    </a:p>
                  </a:txBody>
                  <a:tcPr>
                    <a:lnR w="12700" cmpd="sng">
                      <a:solidFill>
                        <a:schemeClr val="tx1"/>
                      </a:solidFill>
                      <a:prstDash val="solid"/>
                    </a:lnR>
                    <a:solidFill>
                      <a:srgbClr val="F7FAE1"/>
                    </a:solidFill>
                  </a:tcPr>
                </a:tc>
              </a:tr>
              <a:tr h="3048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100"/>
                        <a:t>2</a:t>
                      </a:r>
                      <a:endParaRPr lang="en-US" sz="11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100"/>
                        <a:t>Analog Input</a:t>
                      </a:r>
                      <a:endParaRPr lang="en-US" sz="110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en-US" sz="1100"/>
                        <a:t>SM 1231 AI – 8x13bit</a:t>
                      </a:r>
                      <a:endParaRPr lang="en-US" altLang="en-US" sz="110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en-US" altLang="en-US" sz="1100">
                        <a:highlight>
                          <a:srgbClr val="000000"/>
                        </a:highlight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100"/>
                        <a:t>1750.29</a:t>
                      </a:r>
                      <a:endParaRPr lang="en-US" sz="1100"/>
                    </a:p>
                  </a:txBody>
                  <a:tcPr>
                    <a:lnR w="12700" cmpd="sng">
                      <a:solidFill>
                        <a:schemeClr val="tx1"/>
                      </a:solidFill>
                      <a:prstDash val="solid"/>
                    </a:lnR>
                    <a:solidFill>
                      <a:srgbClr val="FFFFFF"/>
                    </a:solidFill>
                  </a:tcPr>
                </a:tc>
              </a:tr>
              <a:tr h="34671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100"/>
                        <a:t>3</a:t>
                      </a:r>
                      <a:endParaRPr lang="en-US" sz="11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en-US" sz="1100"/>
                        <a:t>Power supply</a:t>
                      </a:r>
                      <a:endParaRPr lang="en-US" altLang="en-US" sz="1100"/>
                    </a:p>
                  </a:txBody>
                  <a:tcP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en-US" sz="1100"/>
                        <a:t>SITOP PSU100C – 24V / 2.5A</a:t>
                      </a:r>
                      <a:endParaRPr lang="en-US" altLang="en-US" sz="1100"/>
                    </a:p>
                  </a:txBody>
                  <a:tcP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100"/>
                        <a:t>1</a:t>
                      </a:r>
                      <a:endParaRPr lang="en-US" sz="1100"/>
                    </a:p>
                  </a:txBody>
                  <a:tcP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100"/>
                        <a:t>434.42</a:t>
                      </a:r>
                      <a:endParaRPr lang="en-US" sz="1100"/>
                    </a:p>
                  </a:txBody>
                  <a:tcPr>
                    <a:lnR w="12700" cmpd="sng">
                      <a:solidFill>
                        <a:schemeClr val="tx1"/>
                      </a:solidFill>
                      <a:prstDash val="solid"/>
                    </a:lnR>
                    <a:solidFill>
                      <a:srgbClr val="F7FAE1"/>
                    </a:solidFill>
                  </a:tcPr>
                </a:tc>
              </a:tr>
              <a:tr h="311785"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4</a:t>
                      </a:r>
                      <a:endParaRPr lang="en-US" sz="11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altLang="en-US" sz="1100"/>
                        <a:t>CB 1241 (RS485)</a:t>
                      </a:r>
                      <a:endParaRPr lang="en-US" altLang="en-US" sz="110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altLang="en-US" sz="1100"/>
                        <a:t>CB 1241 – Communication board</a:t>
                      </a:r>
                      <a:endParaRPr lang="en-US" altLang="en-US" sz="110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1</a:t>
                      </a:r>
                      <a:endParaRPr lang="en-US" sz="110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889.28</a:t>
                      </a:r>
                      <a:endParaRPr lang="en-US" sz="1100"/>
                    </a:p>
                  </a:txBody>
                  <a:tcPr>
                    <a:lnR w="12700" cmpd="sng">
                      <a:solidFill>
                        <a:schemeClr val="tx1"/>
                      </a:solidFill>
                      <a:prstDash val="solid"/>
                    </a:lnR>
                    <a:solidFill>
                      <a:srgbClr val="FFFFFF"/>
                    </a:solidFill>
                  </a:tcPr>
                </a:tc>
              </a:tr>
              <a:tr h="418465"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5</a:t>
                      </a:r>
                      <a:endParaRPr lang="en-US" sz="11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altLang="en-US" sz="1100"/>
                        <a:t>Pressure transmitter</a:t>
                      </a:r>
                      <a:endParaRPr lang="en-US" altLang="en-US" sz="1100"/>
                    </a:p>
                  </a:txBody>
                  <a:tcP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altLang="en-US" sz="1100"/>
                        <a:t>Autonics TPS20 Series, 0–0.5kg/cm²</a:t>
                      </a:r>
                      <a:endParaRPr lang="en-US" altLang="en-US" sz="1100"/>
                    </a:p>
                  </a:txBody>
                  <a:tcP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1</a:t>
                      </a:r>
                      <a:endParaRPr lang="en-US" sz="1100"/>
                    </a:p>
                  </a:txBody>
                  <a:tcP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603.45</a:t>
                      </a:r>
                      <a:endParaRPr lang="en-US" sz="1100"/>
                    </a:p>
                  </a:txBody>
                  <a:tcPr>
                    <a:lnR w="12700" cmpd="sng">
                      <a:solidFill>
                        <a:schemeClr val="tx1"/>
                      </a:solidFill>
                      <a:prstDash val="solid"/>
                    </a:lnR>
                    <a:solidFill>
                      <a:srgbClr val="F7FAE1"/>
                    </a:solidFill>
                  </a:tcPr>
                </a:tc>
              </a:tr>
              <a:tr h="304800"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6</a:t>
                      </a:r>
                      <a:endParaRPr lang="en-US" sz="11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RTD pt100</a:t>
                      </a:r>
                      <a:endParaRPr lang="en-US" sz="1100"/>
                    </a:p>
                  </a:txBody>
                  <a:tcPr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-</a:t>
                      </a:r>
                      <a:endParaRPr lang="en-US" sz="1100"/>
                    </a:p>
                  </a:txBody>
                  <a:tcPr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1</a:t>
                      </a:r>
                      <a:endParaRPr lang="en-US" sz="1100"/>
                    </a:p>
                  </a:txBody>
                  <a:tcPr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222</a:t>
                      </a:r>
                      <a:endParaRPr lang="en-US" sz="1100"/>
                    </a:p>
                  </a:txBody>
                  <a:tcPr>
                    <a:lnR w="12700" cmpd="sng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304800">
                <a:tc>
                  <a:txBody>
                    <a:bodyPr/>
                    <a:p>
                      <a:pPr algn="l">
                        <a:buSzTx/>
                        <a:buNone/>
                      </a:pPr>
                      <a:endParaRPr lang="en-US" sz="11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endParaRPr lang="en-US" sz="1100"/>
                    </a:p>
                  </a:txBody>
                  <a:tcPr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p>
                      <a:pPr algn="r">
                        <a:buSzTx/>
                        <a:buNone/>
                      </a:pPr>
                      <a:r>
                        <a:rPr lang="en-US" sz="1100" b="1"/>
                        <a:t>Total Price</a:t>
                      </a:r>
                      <a:endParaRPr lang="en-US" sz="1100" b="1"/>
                    </a:p>
                  </a:txBody>
                  <a:tcPr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cPr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 b="1"/>
                        <a:t>6639.75</a:t>
                      </a:r>
                      <a:endParaRPr lang="en-US" sz="1100" b="1"/>
                    </a:p>
                  </a:txBody>
                  <a:tcPr>
                    <a:lnR w="12700" cmpd="sng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/>
          <p:cNvSpPr/>
          <p:nvPr/>
        </p:nvSpPr>
        <p:spPr>
          <a:xfrm>
            <a:off x="-1" y="475257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1486535" y="882650"/>
            <a:ext cx="5707380" cy="43561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altLang="en-US" sz="2400" dirty="0"/>
              <a:t>Bill of Martial for Prototype machine</a:t>
            </a:r>
            <a:endParaRPr lang="en-US" altLang="en-US" sz="2400" dirty="0"/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1" name="Google Shape;416;p36"/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altLang="en-GB" dirty="0"/>
              <a:t>27</a:t>
            </a:r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"/>
          </p:nvPr>
        </p:nvSpPr>
        <p:spPr>
          <a:xfrm>
            <a:off x="345546" y="1501917"/>
            <a:ext cx="7426853" cy="3067149"/>
          </a:xfrm>
        </p:spPr>
        <p:txBody>
          <a:bodyPr/>
          <a:lstStyle/>
          <a:p>
            <a:pPr algn="just">
              <a:lnSpc>
                <a:spcPct val="114000"/>
              </a:lnSpc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4000"/>
              </a:lnSpc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4000"/>
              </a:lnSpc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graphicFrame>
        <p:nvGraphicFramePr>
          <p:cNvPr id="2" name="Table 1"/>
          <p:cNvGraphicFramePr/>
          <p:nvPr>
            <p:custDataLst>
              <p:tags r:id="rId2"/>
            </p:custDataLst>
          </p:nvPr>
        </p:nvGraphicFramePr>
        <p:xfrm>
          <a:off x="1130935" y="1479550"/>
          <a:ext cx="7230110" cy="3013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990"/>
                <a:gridCol w="1563370"/>
                <a:gridCol w="740410"/>
                <a:gridCol w="654050"/>
                <a:gridCol w="344805"/>
                <a:gridCol w="48895"/>
                <a:gridCol w="2207896"/>
                <a:gridCol w="563880"/>
                <a:gridCol w="805815"/>
              </a:tblGrid>
              <a:tr h="457200"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altLang="en-US" sz="1200" b="1"/>
                        <a:t>#</a:t>
                      </a:r>
                      <a:endParaRPr lang="en-US" altLang="en-US" sz="1200" b="1"/>
                    </a:p>
                  </a:txBody>
                  <a:tcPr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T w="12700" cmpd="sng">
                      <a:solidFill>
                        <a:schemeClr val="tx1"/>
                      </a:solidFill>
                      <a:prstDash val="solid"/>
                    </a:lnT>
                    <a:solidFill>
                      <a:srgbClr val="FFCD00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altLang="en-US" sz="1200" b="1"/>
                        <a:t>Piece type</a:t>
                      </a:r>
                      <a:endParaRPr lang="en-US" altLang="en-US" sz="1200" b="1"/>
                    </a:p>
                  </a:txBody>
                  <a:tcPr anchor="ctr" anchorCtr="0">
                    <a:lnT w="12700" cmpd="sng">
                      <a:solidFill>
                        <a:schemeClr val="tx1"/>
                      </a:solidFill>
                      <a:prstDash val="solid"/>
                    </a:lnT>
                    <a:solidFill>
                      <a:srgbClr val="FFCD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200" b="1"/>
                        <a:t>QTY</a:t>
                      </a:r>
                      <a:endParaRPr lang="en-US" sz="1200" b="1"/>
                    </a:p>
                  </a:txBody>
                  <a:tcPr anchor="ctr" anchorCtr="0">
                    <a:lnT w="12700" cmpd="sng">
                      <a:solidFill>
                        <a:schemeClr val="tx1"/>
                      </a:solidFill>
                      <a:prstDash val="solid"/>
                    </a:lnT>
                    <a:solidFill>
                      <a:srgbClr val="FFCD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en-US" sz="1200">
                          <a:sym typeface="+mn-ea"/>
                        </a:rPr>
                        <a:t>Price (NIS)</a:t>
                      </a:r>
                      <a:endParaRPr lang="en-US" sz="1200" b="1"/>
                    </a:p>
                  </a:txBody>
                  <a:tcPr anchor="ctr" anchorCtr="0"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solidFill>
                      <a:srgbClr val="FFCD00"/>
                    </a:solidFill>
                  </a:tcPr>
                </a:tc>
                <a:tc gridSpan="2">
                  <a:txBody>
                    <a:bodyPr/>
                    <a:p>
                      <a:pPr algn="ctr">
                        <a:buNone/>
                      </a:pPr>
                      <a:r>
                        <a:rPr lang="en-US" altLang="en-US" sz="1200">
                          <a:sym typeface="+mn-ea"/>
                        </a:rPr>
                        <a:t>#</a:t>
                      </a:r>
                      <a:endParaRPr lang="en-US" altLang="en-US" sz="1200" b="1"/>
                    </a:p>
                  </a:txBody>
                  <a:tcPr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00"/>
                    </a:solidFill>
                  </a:tcPr>
                </a:tc>
                <a:tc hMerge="1">
                  <a:tcPr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en-US" sz="1200">
                          <a:sym typeface="+mn-ea"/>
                        </a:rPr>
                        <a:t>Piece type</a:t>
                      </a:r>
                      <a:endParaRPr lang="en-US" altLang="en-US" sz="1200" b="1"/>
                    </a:p>
                  </a:txBody>
                  <a:tcPr anchor="ctr" anchorCtr="0">
                    <a:lnL>
                      <a:noFill/>
                    </a:lnL>
                    <a:lnR>
                      <a:noFill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200">
                          <a:sym typeface="+mn-ea"/>
                        </a:rPr>
                        <a:t>QTY</a:t>
                      </a:r>
                      <a:endParaRPr lang="en-US" altLang="en-US" sz="1200" b="1"/>
                    </a:p>
                  </a:txBody>
                  <a:tcPr anchor="ctr" anchorCtr="0">
                    <a:lnL>
                      <a:noFill/>
                    </a:lnL>
                    <a:lnR>
                      <a:noFill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en-US" sz="1200">
                          <a:sym typeface="+mn-ea"/>
                        </a:rPr>
                        <a:t>Price (NIS)</a:t>
                      </a:r>
                      <a:endParaRPr lang="en-US" altLang="en-US" sz="1200" b="1"/>
                    </a:p>
                  </a:txBody>
                  <a:tcPr anchor="ctr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00"/>
                    </a:solidFill>
                  </a:tcPr>
                </a:tc>
              </a:tr>
              <a:tr h="25908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100"/>
                        <a:t>1</a:t>
                      </a:r>
                      <a:endParaRPr lang="en-US" sz="11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en-US" altLang="en-US" sz="1100"/>
                        <a:t>DC Motor with Gear </a:t>
                      </a:r>
                      <a:endParaRPr lang="en-US" altLang="en-US" sz="1100"/>
                    </a:p>
                  </a:txBody>
                  <a:tcP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100"/>
                        <a:t>2</a:t>
                      </a:r>
                      <a:endParaRPr lang="en-US" sz="1100"/>
                    </a:p>
                  </a:txBody>
                  <a:tcP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100"/>
                        <a:t>130</a:t>
                      </a:r>
                      <a:endParaRPr lang="en-US" sz="1100"/>
                    </a:p>
                  </a:txBody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solidFill>
                      <a:srgbClr val="F7FAE1"/>
                    </a:solidFill>
                  </a:tcPr>
                </a:tc>
                <a:tc gridSpan="2">
                  <a:txBody>
                    <a:bodyPr/>
                    <a:p>
                      <a:pPr algn="ctr">
                        <a:buNone/>
                      </a:pPr>
                      <a:r>
                        <a:rPr lang="ar-SA" altLang="en-US" sz="1100"/>
                        <a:t>10</a:t>
                      </a:r>
                      <a:endParaRPr lang="ar-SA" altLang="en-US" sz="11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 hMerge="1"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en-US" altLang="en-US" sz="1100"/>
                        <a:t>H-Bridge Motor Driver L298N</a:t>
                      </a:r>
                      <a:endParaRPr lang="en-US" alt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100"/>
                        <a:t>1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100"/>
                        <a:t>25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</a:tr>
              <a:tr h="26098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100"/>
                        <a:t>2</a:t>
                      </a:r>
                      <a:endParaRPr lang="en-US" sz="11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en-US" altLang="en-US" sz="1100"/>
                        <a:t>Arduino Mega 2560</a:t>
                      </a:r>
                      <a:endParaRPr lang="en-US" altLang="en-US" sz="110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en-US" altLang="en-US" sz="1100">
                        <a:highlight>
                          <a:srgbClr val="000000"/>
                        </a:highlight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100"/>
                        <a:t>90</a:t>
                      </a:r>
                      <a:endParaRPr lang="en-US" sz="1100"/>
                    </a:p>
                  </a:txBody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p>
                      <a:pPr algn="ctr">
                        <a:buNone/>
                      </a:pPr>
                      <a:r>
                        <a:rPr lang="ar-SA" altLang="en-US" sz="1100"/>
                        <a:t>11</a:t>
                      </a:r>
                      <a:endParaRPr lang="ar-SA" altLang="en-US" sz="11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en-US" sz="1100"/>
                        <a:t>relay module</a:t>
                      </a:r>
                      <a:endParaRPr lang="en-US" alt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100"/>
                        <a:t>1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100"/>
                        <a:t>15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416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100"/>
                        <a:t>3</a:t>
                      </a:r>
                      <a:endParaRPr lang="en-US" sz="11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en-US" altLang="en-US" sz="1100"/>
                        <a:t>DHT11 sensor</a:t>
                      </a:r>
                      <a:endParaRPr lang="en-US" altLang="en-US" sz="1100"/>
                    </a:p>
                  </a:txBody>
                  <a:tcP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100"/>
                        <a:t>2</a:t>
                      </a:r>
                      <a:endParaRPr lang="en-US" sz="1100"/>
                    </a:p>
                  </a:txBody>
                  <a:tcP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100"/>
                        <a:t>25</a:t>
                      </a:r>
                      <a:endParaRPr lang="en-US" sz="1100"/>
                    </a:p>
                  </a:txBody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solidFill>
                      <a:srgbClr val="F7FAE1"/>
                    </a:solidFill>
                  </a:tcPr>
                </a:tc>
                <a:tc gridSpan="2">
                  <a:txBody>
                    <a:bodyPr/>
                    <a:p>
                      <a:pPr algn="ctr">
                        <a:buNone/>
                      </a:pPr>
                      <a:r>
                        <a:rPr lang="en-US" sz="1100"/>
                        <a:t>12</a:t>
                      </a:r>
                      <a:endParaRPr lang="en-US" sz="11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 hMerge="1"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en-US" sz="1100">
                          <a:sym typeface="+mn-ea"/>
                        </a:rPr>
                        <a:t> Variable resistors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100"/>
                        <a:t>2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100"/>
                        <a:t>3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</a:tr>
              <a:tr h="260985"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4</a:t>
                      </a:r>
                      <a:endParaRPr lang="en-US" sz="11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l">
                        <a:buSzTx/>
                        <a:buNone/>
                      </a:pPr>
                      <a:r>
                        <a:rPr lang="en-US" altLang="en-US" sz="1100"/>
                        <a:t>Prototype Build</a:t>
                      </a:r>
                      <a:endParaRPr lang="en-US" altLang="en-US" sz="110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1</a:t>
                      </a:r>
                      <a:endParaRPr lang="en-US" sz="110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850</a:t>
                      </a:r>
                      <a:endParaRPr lang="en-US" sz="1100"/>
                    </a:p>
                  </a:txBody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13</a:t>
                      </a:r>
                      <a:endParaRPr lang="en-US" sz="11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altLang="en-US" sz="1100"/>
                        <a:t>Magnetic </a:t>
                      </a:r>
                      <a:endParaRPr lang="en-US" alt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2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1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3530"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5</a:t>
                      </a:r>
                      <a:endParaRPr lang="en-US" sz="11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l">
                        <a:buSzTx/>
                        <a:buNone/>
                      </a:pPr>
                      <a:r>
                        <a:rPr lang="en-US" altLang="en-US" sz="1100"/>
                        <a:t>Ultrasonic Sensor</a:t>
                      </a:r>
                      <a:endParaRPr lang="en-US" altLang="en-US" sz="1100"/>
                    </a:p>
                  </a:txBody>
                  <a:tcP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1</a:t>
                      </a:r>
                      <a:endParaRPr lang="en-US" sz="1100"/>
                    </a:p>
                  </a:txBody>
                  <a:tcP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10</a:t>
                      </a:r>
                      <a:endParaRPr lang="en-US" sz="1100"/>
                    </a:p>
                  </a:txBody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r">
                        <a:buSzTx/>
                        <a:buNone/>
                      </a:pPr>
                      <a:r>
                        <a:rPr lang="en-US" sz="1100"/>
                        <a:t>14</a:t>
                      </a:r>
                      <a:endParaRPr lang="en-US" sz="11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 gridSpan="2"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altLang="en-US" sz="1100">
                          <a:sym typeface="+mn-ea"/>
                        </a:rPr>
                        <a:t>Fabric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 hMerge="1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 b="0"/>
                        <a:t>1</a:t>
                      </a:r>
                      <a:endParaRPr lang="en-US" sz="1100" b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>
                          <a:sym typeface="+mn-ea"/>
                        </a:rPr>
                        <a:t>48</a:t>
                      </a:r>
                      <a:endParaRPr lang="en-US" sz="1100" b="1"/>
                    </a:p>
                  </a:txBody>
                  <a:tcPr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</a:tr>
              <a:tr h="291465"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6</a:t>
                      </a:r>
                      <a:endParaRPr lang="en-US" sz="11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l">
                        <a:buSzTx/>
                        <a:buNone/>
                      </a:pPr>
                      <a:r>
                        <a:rPr lang="en-US" altLang="en-US" sz="1100"/>
                        <a:t>Hall effect sensor</a:t>
                      </a:r>
                      <a:endParaRPr lang="en-US" altLang="en-US" sz="1100"/>
                    </a:p>
                  </a:txBody>
                  <a:tcPr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2</a:t>
                      </a:r>
                      <a:endParaRPr lang="en-US" sz="1100"/>
                    </a:p>
                  </a:txBody>
                  <a:tcPr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10</a:t>
                      </a:r>
                      <a:endParaRPr lang="en-US" sz="1100"/>
                    </a:p>
                  </a:txBody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p>
                      <a:pPr algn="r">
                        <a:buSzTx/>
                        <a:buNone/>
                      </a:pPr>
                      <a:r>
                        <a:rPr lang="en-US" altLang="zh-CN" sz="1100" b="1"/>
                        <a:t>Total Price</a:t>
                      </a:r>
                      <a:endParaRPr lang="en-US" sz="11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 b="1"/>
                        <a:t>1457 NIS</a:t>
                      </a:r>
                      <a:endParaRPr lang="en-US" sz="1100" b="1"/>
                    </a:p>
                  </a:txBody>
                  <a:tcPr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cPr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9240"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7</a:t>
                      </a:r>
                      <a:endParaRPr lang="en-US" sz="11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l">
                        <a:buSzTx/>
                        <a:buNone/>
                      </a:pPr>
                      <a:r>
                        <a:rPr lang="en-US" altLang="en-US" sz="1100"/>
                        <a:t>Push Button</a:t>
                      </a:r>
                      <a:r>
                        <a:rPr lang="en-US" altLang="en-US" sz="1100">
                          <a:sym typeface="+mn-ea"/>
                        </a:rPr>
                        <a:t>(On/Off)</a:t>
                      </a:r>
                      <a:endParaRPr lang="en-US" alt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2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5.5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 gridSpan="2">
                  <a:txBody>
                    <a:bodyPr/>
                    <a:p>
                      <a:pPr algn="ctr">
                        <a:buSzTx/>
                        <a:buNone/>
                      </a:pPr>
                      <a:endParaRPr lang="en-US" sz="11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 hMerge="1"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endParaRPr lang="en-US" sz="1100"/>
                    </a:p>
                  </a:txBody>
                  <a:tcPr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</a:tr>
              <a:tr h="303530"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8</a:t>
                      </a:r>
                      <a:endParaRPr lang="en-US" sz="11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l">
                        <a:buSzTx/>
                        <a:buNone/>
                      </a:pPr>
                      <a:r>
                        <a:rPr lang="en-US" altLang="en-US" sz="1100">
                          <a:sym typeface="+mn-ea"/>
                        </a:rPr>
                        <a:t>Wires</a:t>
                      </a:r>
                      <a:endParaRPr lang="en-US" alt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1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>
                          <a:sym typeface="+mn-ea"/>
                        </a:rPr>
                        <a:t>30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p>
                      <a:pPr algn="ctr">
                        <a:buSzTx/>
                        <a:buNone/>
                      </a:pPr>
                      <a:endParaRPr lang="en-US" sz="11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endParaRPr lang="en-US" sz="1100"/>
                    </a:p>
                  </a:txBody>
                  <a:tcPr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3530"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9</a:t>
                      </a:r>
                      <a:endParaRPr lang="en-US" sz="11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l">
                        <a:buSzTx/>
                        <a:buNone/>
                      </a:pPr>
                      <a:r>
                        <a:rPr lang="en-US" sz="1100">
                          <a:sym typeface="+mn-ea"/>
                        </a:rPr>
                        <a:t>Power Supply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1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r>
                        <a:rPr lang="en-US" sz="1100"/>
                        <a:t>40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 gridSpan="2">
                  <a:txBody>
                    <a:bodyPr/>
                    <a:p>
                      <a:pPr algn="ctr">
                        <a:buSzTx/>
                        <a:buNone/>
                      </a:pPr>
                      <a:endParaRPr lang="en-US" sz="11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 hMerge="1"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algn="ctr">
                        <a:buSzTx/>
                        <a:buNone/>
                      </a:pPr>
                      <a:endParaRPr lang="en-US" sz="1100"/>
                    </a:p>
                  </a:txBody>
                  <a:tcPr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6987" y="833876"/>
            <a:ext cx="3878400" cy="435600"/>
          </a:xfrm>
        </p:spPr>
        <p:txBody>
          <a:bodyPr/>
          <a:lstStyle/>
          <a:p>
            <a:r>
              <a:rPr lang="en-GB" sz="3500" dirty="0"/>
              <a:t>Thanks !</a:t>
            </a:r>
            <a:endParaRPr lang="en-US" sz="35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5625" y="2580143"/>
            <a:ext cx="6405312" cy="859041"/>
          </a:xfrm>
        </p:spPr>
        <p:txBody>
          <a:bodyPr/>
          <a:lstStyle/>
          <a:p>
            <a:pPr lvl="0" algn="ctr"/>
            <a:r>
              <a:rPr lang="en-US" sz="2500" b="1" i="1" dirty="0">
                <a:latin typeface="Lora"/>
                <a:ea typeface="Lora"/>
                <a:cs typeface="Lora"/>
                <a:sym typeface="Lora"/>
              </a:rPr>
              <a:t>Any </a:t>
            </a:r>
            <a:r>
              <a:rPr lang="en-US" sz="2500" b="1" i="1" dirty="0">
                <a:highlight>
                  <a:srgbClr val="FFCD00"/>
                </a:highlight>
                <a:latin typeface="Lora"/>
                <a:ea typeface="Lora"/>
                <a:cs typeface="Lora"/>
                <a:sym typeface="Lora"/>
              </a:rPr>
              <a:t>questions</a:t>
            </a:r>
            <a:r>
              <a:rPr lang="en-US" sz="2500" b="1" i="1" dirty="0">
                <a:latin typeface="Lora"/>
                <a:ea typeface="Lora"/>
                <a:cs typeface="Lora"/>
                <a:sym typeface="Lora"/>
              </a:rPr>
              <a:t> ?</a:t>
            </a:r>
            <a:endParaRPr lang="en-US" sz="2500" b="1" i="1" dirty="0">
              <a:latin typeface="Lora"/>
              <a:ea typeface="Lora"/>
              <a:cs typeface="Lora"/>
              <a:sym typeface="Lora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0" y="4749851"/>
            <a:ext cx="9143999" cy="393600"/>
          </a:xfrm>
          <a:solidFill>
            <a:srgbClr val="FFC000"/>
          </a:solidFill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28</a:t>
            </a:r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lang="en-GB" dirty="0"/>
          </a:p>
        </p:txBody>
      </p:sp>
      <p:sp>
        <p:nvSpPr>
          <p:cNvPr id="9" name="Google Shape;412;p36"/>
          <p:cNvSpPr/>
          <p:nvPr/>
        </p:nvSpPr>
        <p:spPr>
          <a:xfrm>
            <a:off x="545054" y="798814"/>
            <a:ext cx="821933" cy="760949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10" name="Google Shape;413;p36"/>
          <p:cNvGrpSpPr/>
          <p:nvPr/>
        </p:nvGrpSpPr>
        <p:grpSpPr>
          <a:xfrm>
            <a:off x="699903" y="871394"/>
            <a:ext cx="505722" cy="475767"/>
            <a:chOff x="5972700" y="2330200"/>
            <a:chExt cx="411625" cy="387275"/>
          </a:xfrm>
        </p:grpSpPr>
        <p:sp>
          <p:nvSpPr>
            <p:cNvPr id="11" name="Google Shape;414;p36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" name="Google Shape;415;p36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oogle Shape;72;p12"/>
          <p:cNvGrpSpPr/>
          <p:nvPr/>
        </p:nvGrpSpPr>
        <p:grpSpPr>
          <a:xfrm>
            <a:off x="1292131" y="3481732"/>
            <a:ext cx="215966" cy="342399"/>
            <a:chOff x="6718575" y="2318625"/>
            <a:chExt cx="256950" cy="407375"/>
          </a:xfrm>
        </p:grpSpPr>
        <p:sp>
          <p:nvSpPr>
            <p:cNvPr id="73" name="Google Shape;73;p12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" name="Google Shape;74;p12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" name="Google Shape;75;p12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" name="Google Shape;76;p12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" name="Google Shape;77;p12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" name="Google Shape;78;p12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9" name="Google Shape;79;p12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" name="Google Shape;80;p12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sp>
        <p:nvSpPr>
          <p:cNvPr id="3" name="Google Shape;497;p40"/>
          <p:cNvSpPr txBox="1">
            <a:spLocks noGrp="1"/>
          </p:cNvSpPr>
          <p:nvPr>
            <p:ph type="ctrTitle"/>
          </p:nvPr>
        </p:nvSpPr>
        <p:spPr>
          <a:xfrm>
            <a:off x="996630" y="2003888"/>
            <a:ext cx="45237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4800" dirty="0">
                <a:solidFill>
                  <a:schemeClr val="dk1"/>
                </a:solidFill>
              </a:rPr>
              <a:t>Backup Slides</a:t>
            </a:r>
            <a:endParaRPr sz="4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Outline</a:t>
            </a:r>
            <a:r>
              <a:rPr lang="en-US" sz="2400" dirty="0">
                <a:latin typeface="Lora" charset="0"/>
              </a:rPr>
              <a:t> </a:t>
            </a:r>
            <a:endParaRPr lang="en-US" sz="2400" dirty="0">
              <a:latin typeface="Lora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1250" y="1554775"/>
            <a:ext cx="3425400" cy="3414305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160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</a:fld>
            <a:endParaRPr lang="en-GB"/>
          </a:p>
        </p:txBody>
      </p:sp>
      <p:sp>
        <p:nvSpPr>
          <p:cNvPr id="6" name="Google Shape;85;p13"/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endParaRPr dirty="0"/>
          </a:p>
        </p:txBody>
      </p:sp>
      <p:grpSp>
        <p:nvGrpSpPr>
          <p:cNvPr id="8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9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pic>
        <p:nvPicPr>
          <p:cNvPr id="68" name="Google Shape;68;p7"/>
          <p:cNvPicPr preferRelativeResize="0"/>
          <p:nvPr/>
        </p:nvPicPr>
        <p:blipFill rotWithShape="1">
          <a:blip r:embed="rId2"/>
          <a:srcRect l="16121" r="13939"/>
          <a:stretch>
            <a:fillRect/>
          </a:stretch>
        </p:blipFill>
        <p:spPr>
          <a:xfrm>
            <a:off x="5498951" y="1463306"/>
            <a:ext cx="3592976" cy="28897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416;p36"/>
          <p:cNvSpPr txBox="1">
            <a:spLocks noGrp="1"/>
          </p:cNvSpPr>
          <p:nvPr/>
        </p:nvSpPr>
        <p:spPr>
          <a:xfrm>
            <a:off x="8498238" y="4752391"/>
            <a:ext cx="645759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pPr lvl="0"/>
            <a:r>
              <a:rPr lang="en-US" altLang="en-GB" dirty="0"/>
              <a:t>3</a:t>
            </a:r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edge/>
      </p:transition>
    </mc:Choice>
    <mc:Fallback>
      <p:transition spd="slow">
        <p:wedg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/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Mechanical Design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88098" y="1657230"/>
            <a:ext cx="4161220" cy="1640606"/>
          </a:xfrm>
        </p:spPr>
        <p:txBody>
          <a:bodyPr/>
          <a:lstStyle/>
          <a:p>
            <a:pPr marL="10160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mechanical design </a:t>
            </a:r>
            <a:r>
              <a:rPr 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consists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: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Tank Body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 1250mm diameter, 1500mm high, and 5mm thick will be used in this project.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1600" lvl="0" indent="0" algn="just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Google Shape;416;p3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altLang="en-GB" dirty="0"/>
              <a:t> </a:t>
            </a:r>
            <a:endParaRPr lang="en-US" altLang="en-GB" dirty="0"/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2818" y="975303"/>
            <a:ext cx="2281136" cy="3735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8325" y="886012"/>
            <a:ext cx="3878400" cy="435600"/>
          </a:xfrm>
        </p:spPr>
        <p:txBody>
          <a:bodyPr/>
          <a:lstStyle/>
          <a:p>
            <a:pPr algn="ctr"/>
            <a:r>
              <a:rPr lang="en-US" sz="2000" dirty="0"/>
              <a:t>Mechanical Design</a:t>
            </a:r>
            <a:endParaRPr lang="en-US" dirty="0">
              <a:latin typeface="Lora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0" y="4749851"/>
            <a:ext cx="9144000" cy="393600"/>
          </a:xfrm>
          <a:solidFill>
            <a:srgbClr val="FFC000"/>
          </a:solidFill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 </a:t>
            </a:r>
            <a:endParaRPr lang="en-US" altLang="en-GB" dirty="0"/>
          </a:p>
        </p:txBody>
      </p:sp>
      <p:grpSp>
        <p:nvGrpSpPr>
          <p:cNvPr id="11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2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15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rcRect b="3273"/>
          <a:stretch>
            <a:fillRect/>
          </a:stretch>
        </p:blipFill>
        <p:spPr>
          <a:xfrm>
            <a:off x="3633435" y="1452618"/>
            <a:ext cx="2040342" cy="3169402"/>
          </a:xfrm>
          <a:prstGeom prst="rect">
            <a:avLst/>
          </a:prstGeom>
        </p:spPr>
      </p:pic>
      <p:cxnSp>
        <p:nvCxnSpPr>
          <p:cNvPr id="47" name="Connector: Elbow 46"/>
          <p:cNvCxnSpPr/>
          <p:nvPr/>
        </p:nvCxnSpPr>
        <p:spPr>
          <a:xfrm rot="10800000">
            <a:off x="3365293" y="1728345"/>
            <a:ext cx="947656" cy="31496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5239062" y="2458105"/>
            <a:ext cx="114674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4564505" y="3087128"/>
            <a:ext cx="182130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3125449" y="3107678"/>
            <a:ext cx="64745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or: Elbow 59"/>
          <p:cNvCxnSpPr/>
          <p:nvPr/>
        </p:nvCxnSpPr>
        <p:spPr>
          <a:xfrm flipV="1">
            <a:off x="4819269" y="4085006"/>
            <a:ext cx="1566541" cy="2525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or: Elbow 62"/>
          <p:cNvCxnSpPr/>
          <p:nvPr/>
        </p:nvCxnSpPr>
        <p:spPr>
          <a:xfrm rot="10800000" flipV="1">
            <a:off x="3125449" y="4085006"/>
            <a:ext cx="1187500" cy="2525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931939" y="1565024"/>
            <a:ext cx="1358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>
                <a:solidFill>
                  <a:srgbClr val="000000"/>
                </a:solidFill>
                <a:effectLst/>
              </a:rPr>
              <a:t>Anchor Motor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6428099" y="2304216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>
                <a:solidFill>
                  <a:srgbClr val="000000"/>
                </a:solidFill>
                <a:effectLst/>
              </a:rPr>
              <a:t>Anchor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6402933" y="2933239"/>
            <a:ext cx="1396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>
                <a:solidFill>
                  <a:srgbClr val="000000"/>
                </a:solidFill>
                <a:effectLst/>
              </a:rPr>
              <a:t>Blade Paddles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2071200" y="2953790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>
                <a:solidFill>
                  <a:srgbClr val="000000"/>
                </a:solidFill>
                <a:effectLst/>
              </a:rPr>
              <a:t>Scrapers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1510846" y="4172026"/>
            <a:ext cx="1665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>
                <a:solidFill>
                  <a:srgbClr val="000000"/>
                </a:solidFill>
                <a:effectLst/>
              </a:rPr>
              <a:t>Emulsifying head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6428099" y="3910449"/>
            <a:ext cx="18678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>
                <a:solidFill>
                  <a:srgbClr val="000000"/>
                </a:solidFill>
                <a:effectLst/>
              </a:rPr>
              <a:t>Shear Homogenizer</a:t>
            </a:r>
            <a:endParaRPr lang="en-US" dirty="0"/>
          </a:p>
        </p:txBody>
      </p:sp>
      <p:cxnSp>
        <p:nvCxnSpPr>
          <p:cNvPr id="80" name="Connector: Elbow 79"/>
          <p:cNvCxnSpPr/>
          <p:nvPr/>
        </p:nvCxnSpPr>
        <p:spPr>
          <a:xfrm flipV="1">
            <a:off x="5306186" y="1460228"/>
            <a:ext cx="977321" cy="1905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6295667" y="1321612"/>
            <a:ext cx="21326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rgbClr val="000000"/>
                </a:solidFill>
                <a:effectLst/>
              </a:rPr>
              <a:t>Blade Paddles</a:t>
            </a:r>
            <a:r>
              <a:rPr lang="en-US" dirty="0"/>
              <a:t> </a:t>
            </a:r>
            <a:r>
              <a:rPr lang="en-US" b="1" i="0" dirty="0">
                <a:solidFill>
                  <a:srgbClr val="000000"/>
                </a:solidFill>
                <a:effectLst/>
              </a:rPr>
              <a:t>Motor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/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1384765" y="861626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2400" dirty="0"/>
              <a:t>Mechanical Design</a:t>
            </a:r>
            <a:endParaRPr sz="24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519318" y="1465787"/>
            <a:ext cx="8432177" cy="3016723"/>
          </a:xfrm>
        </p:spPr>
        <p:txBody>
          <a:bodyPr/>
          <a:lstStyle/>
          <a:p>
            <a:pPr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Tank access platform: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This is used to facilitate access to the engines above for maintenance work or to access the maintenance hole.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Screw and bolt</a:t>
            </a:r>
            <a:r>
              <a:rPr lang="en-US" sz="1800" dirty="0"/>
              <a:t>: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Are used to securely fasten the motors to the tank body in the mixing machine, ensuring a strong and safe attachment of both the motors and the body. 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screws and bolts are tightened using a torque wrench, with a gasket added to prevent leaks. 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1" name="Google Shape;416;p36"/>
          <p:cNvSpPr txBox="1">
            <a:spLocks noGrp="1"/>
          </p:cNvSpPr>
          <p:nvPr>
            <p:ph type="sldNum" idx="12"/>
          </p:nvPr>
        </p:nvSpPr>
        <p:spPr>
          <a:xfrm>
            <a:off x="8436334" y="4749851"/>
            <a:ext cx="655593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altLang="en-GB" dirty="0"/>
              <a:t> </a:t>
            </a:r>
            <a:endParaRPr lang="en-US" altLang="en-GB" dirty="0"/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434" l="9932" r="8938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730956">
            <a:off x="8258943" y="3637026"/>
            <a:ext cx="731476" cy="10972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/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1486757" y="924720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400" dirty="0"/>
              <a:t>Electrical Design</a:t>
            </a:r>
            <a:endParaRPr sz="2400" dirty="0"/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945" y="1387006"/>
            <a:ext cx="8163697" cy="3383696"/>
          </a:xfrm>
        </p:spPr>
        <p:txBody>
          <a:bodyPr/>
          <a:lstStyle/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Three-phase Motor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1600" indent="0" algn="just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Several types of motors will be used in this project, including: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Gear motor flender (HP5.5 –KW4-VOLT 230/400 -Hz50-4 POLI), called anchor motor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Gear motor flender (HP3-KW2,2 -VOLT 230/400 -Hz50-4 POLI), called blade paddle motor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Electronic motor G160 (KW11/9 -VOLT 230/400 -Hz50-4POLI),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1600" indent="0" algn="just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called homogenizer motor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1600" indent="0" algn="just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1600" indent="0" algn="just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Google Shape;416;p36"/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altLang="en-GB" dirty="0"/>
              <a:t> </a:t>
            </a:r>
            <a:endParaRPr lang="en-US" alt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4447" y="3376925"/>
            <a:ext cx="1165468" cy="119307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566" y="2957701"/>
            <a:ext cx="1471361" cy="1258188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45172" y="924720"/>
            <a:ext cx="3878400" cy="435600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Recipe information</a:t>
            </a:r>
            <a:endParaRPr lang="en-US" dirty="0"/>
          </a:p>
        </p:txBody>
      </p:sp>
      <p:sp>
        <p:nvSpPr>
          <p:cNvPr id="7" name="Slide Number Placeholder 4"/>
          <p:cNvSpPr txBox="1"/>
          <p:nvPr/>
        </p:nvSpPr>
        <p:spPr>
          <a:xfrm>
            <a:off x="0" y="4749851"/>
            <a:ext cx="9144000" cy="3936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r>
              <a:rPr lang="en-US" altLang="en-GB" dirty="0"/>
              <a:t> </a:t>
            </a:r>
            <a:endParaRPr lang="en-US" altLang="en-GB" dirty="0"/>
          </a:p>
        </p:txBody>
      </p:sp>
      <p:grpSp>
        <p:nvGrpSpPr>
          <p:cNvPr id="8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9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rcRect r="21148"/>
          <a:stretch>
            <a:fillRect/>
          </a:stretch>
        </p:blipFill>
        <p:spPr>
          <a:xfrm>
            <a:off x="2230171" y="1462981"/>
            <a:ext cx="4680000" cy="3181722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02310" y="909730"/>
            <a:ext cx="3878400" cy="435600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and monitoring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en-US" dirty="0"/>
          </a:p>
        </p:txBody>
      </p:sp>
      <p:sp>
        <p:nvSpPr>
          <p:cNvPr id="7" name="Slide Number Placeholder 4"/>
          <p:cNvSpPr txBox="1"/>
          <p:nvPr/>
        </p:nvSpPr>
        <p:spPr>
          <a:xfrm>
            <a:off x="0" y="4749851"/>
            <a:ext cx="9144000" cy="3936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r>
              <a:rPr lang="en-US" altLang="en-GB" dirty="0"/>
              <a:t> </a:t>
            </a:r>
            <a:endParaRPr lang="en-US" altLang="en-GB" dirty="0"/>
          </a:p>
        </p:txBody>
      </p:sp>
      <p:grpSp>
        <p:nvGrpSpPr>
          <p:cNvPr id="8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9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rcRect t="4809" b="5282"/>
          <a:stretch>
            <a:fillRect/>
          </a:stretch>
        </p:blipFill>
        <p:spPr>
          <a:xfrm>
            <a:off x="2232000" y="1477184"/>
            <a:ext cx="4680000" cy="3155803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0" y="4749851"/>
            <a:ext cx="9143999" cy="393600"/>
          </a:xfrm>
          <a:solidFill>
            <a:srgbClr val="FFC000"/>
          </a:solidFill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 </a:t>
            </a:r>
            <a:endParaRPr lang="en-US" altLang="en-GB" dirty="0"/>
          </a:p>
        </p:txBody>
      </p:sp>
      <p:grpSp>
        <p:nvGrpSpPr>
          <p:cNvPr id="9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0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13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045172" y="924720"/>
            <a:ext cx="3878400" cy="435600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Real-time data graph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rcRect l="8273" r="8366"/>
          <a:stretch>
            <a:fillRect/>
          </a:stretch>
        </p:blipFill>
        <p:spPr>
          <a:xfrm>
            <a:off x="2231999" y="1476094"/>
            <a:ext cx="4680000" cy="3157982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0" y="4749851"/>
            <a:ext cx="9143999" cy="393600"/>
          </a:xfrm>
          <a:solidFill>
            <a:srgbClr val="FFC000"/>
          </a:solidFill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 </a:t>
            </a:r>
            <a:endParaRPr lang="en-US" altLang="en-GB" dirty="0"/>
          </a:p>
        </p:txBody>
      </p:sp>
      <p:grpSp>
        <p:nvGrpSpPr>
          <p:cNvPr id="9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0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13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8328" y="924720"/>
            <a:ext cx="3878400" cy="435600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Warning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999" y="1467840"/>
            <a:ext cx="4680000" cy="316052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Industrial Revolutions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">
            <a:clrChange>
              <a:clrFrom>
                <a:srgbClr val="1D8DEC"/>
              </a:clrFrom>
              <a:clrTo>
                <a:srgbClr val="1D8DEC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t="17245"/>
          <a:stretch>
            <a:fillRect/>
          </a:stretch>
        </p:blipFill>
        <p:spPr>
          <a:xfrm>
            <a:off x="961020" y="1611753"/>
            <a:ext cx="7217533" cy="3138098"/>
          </a:xfrm>
          <a:prstGeom prst="rect">
            <a:avLst/>
          </a:prstGeom>
          <a:solidFill>
            <a:srgbClr val="FFCD00"/>
          </a:solidFill>
        </p:spPr>
      </p:pic>
      <p:sp>
        <p:nvSpPr>
          <p:cNvPr id="10" name="Google Shape;85;p13"/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8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9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/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1486757" y="924720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400" dirty="0"/>
              <a:t>Introduction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" y="1606550"/>
            <a:ext cx="5610225" cy="2731135"/>
          </a:xfrm>
        </p:spPr>
        <p:txBody>
          <a:bodyPr/>
          <a:lstStyle/>
          <a:p>
            <a:pPr algn="just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project aims to digitalize a traditional mixing machine using PLC and HMI technologies.</a:t>
            </a: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digital transformation improves operational efficiency and aligns with Pharma 4.0 standards.</a:t>
            </a: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system enables real-time monitoring through sensors, reducing human intervention and error.</a:t>
            </a: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Google Shape;416;p36"/>
          <p:cNvSpPr txBox="1">
            <a:spLocks noGrp="1"/>
          </p:cNvSpPr>
          <p:nvPr>
            <p:ph type="sldNum" idx="12"/>
          </p:nvPr>
        </p:nvSpPr>
        <p:spPr>
          <a:xfrm>
            <a:off x="8498238" y="475239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GB" dirty="0"/>
              <a:t>4/</a:t>
            </a:r>
            <a:r>
              <a:rPr lang="en-US" altLang="en-GB" dirty="0">
                <a:sym typeface="+mn-ea"/>
              </a:rPr>
              <a:t>28</a:t>
            </a:r>
            <a:endParaRPr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r="10708"/>
          <a:stretch>
            <a:fillRect/>
          </a:stretch>
        </p:blipFill>
        <p:spPr>
          <a:xfrm>
            <a:off x="5946076" y="1246936"/>
            <a:ext cx="3145851" cy="34441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edge/>
      </p:transition>
    </mc:Choice>
    <mc:Fallback>
      <p:transition spd="slow">
        <p:wedg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/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1486757" y="924720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400" dirty="0"/>
              <a:t>Objective</a:t>
            </a:r>
            <a:endParaRPr sz="2400" dirty="0"/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139" y="1450393"/>
            <a:ext cx="7691528" cy="322668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Simplify the operation and monitoring of the mixing machine through automation.</a:t>
            </a: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Display all critical process values on an HMI screen for real-time monitoring.</a:t>
            </a: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Record and store process data in an Excel sheet for documentation and analysis.</a:t>
            </a: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Move towards implementing Pharma 4.0 standards by integrating smart and connected technologies.</a:t>
            </a: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Google Shape;416;p36"/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-GB" smtClean="0"/>
            </a:fld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pic>
        <p:nvPicPr>
          <p:cNvPr id="2" name="Picture 1" descr="Cap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2035" y="3196590"/>
            <a:ext cx="1649095" cy="14484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/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1456277" y="924720"/>
            <a:ext cx="4809112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altLang="en-US" sz="2400" dirty="0"/>
              <a:t>Mixing Machine Overview</a:t>
            </a:r>
            <a:endParaRPr lang="en-US" altLang="en-US" sz="2400" dirty="0"/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1" name="Google Shape;416;p36"/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-GB" smtClean="0"/>
            </a:fld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sp>
        <p:nvSpPr>
          <p:cNvPr id="8" name="Google Shape;221;p18"/>
          <p:cNvSpPr txBox="1"/>
          <p:nvPr/>
        </p:nvSpPr>
        <p:spPr>
          <a:xfrm>
            <a:off x="1097915" y="1822450"/>
            <a:ext cx="6241415" cy="1720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 panose="020B0502050000020003"/>
              <a:buChar char="◉"/>
              <a:defRPr sz="24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9pPr>
          </a:lstStyle>
          <a:p>
            <a:pPr marL="114300" indent="0">
              <a:buSzPts val="1800"/>
              <a:buFont typeface="Arial" panose="020B0604020202020204" pitchFamily="34" charset="0"/>
              <a:buNone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/>
              </a:rPr>
              <a:t>The mixing machine is a device used to blend and process various materials into a homogeneous mixture. It is essential in many industries, especially in the pharmaceutical and medical fields, where it is used to mix ingredients with high precision to produce high-quality products such as creams, ointments, and medicinal</a:t>
            </a:r>
            <a:r>
              <a:rPr lang="" alt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/>
              </a:rPr>
              <a:t> 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/>
              </a:rPr>
              <a:t>preparations.</a:t>
            </a: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/>
            </a:endParaRPr>
          </a:p>
          <a:p>
            <a:pPr marL="114300" indent="0">
              <a:buSzPts val="1800"/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/>
              </a:rPr>
              <a:t>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27625" t="7629" r="52118" b="11509"/>
          <a:stretch>
            <a:fillRect/>
          </a:stretch>
        </p:blipFill>
        <p:spPr>
          <a:xfrm>
            <a:off x="7517765" y="1360170"/>
            <a:ext cx="1445260" cy="32454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/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1486757" y="924720"/>
            <a:ext cx="4809112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altLang="en-US" sz="2400" dirty="0"/>
              <a:t>Methodology</a:t>
            </a:r>
            <a:endParaRPr lang="en-US" altLang="en-US" sz="2400" dirty="0"/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1" name="Google Shape;416;p36"/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-GB" smtClean="0"/>
            </a:fld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sp>
        <p:nvSpPr>
          <p:cNvPr id="8" name="Google Shape;221;p18"/>
          <p:cNvSpPr txBox="1"/>
          <p:nvPr/>
        </p:nvSpPr>
        <p:spPr>
          <a:xfrm>
            <a:off x="1179997" y="1915509"/>
            <a:ext cx="4204800" cy="1530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 panose="020B0502050000020003"/>
              <a:buChar char="◉"/>
              <a:defRPr sz="24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9pPr>
          </a:lstStyle>
          <a:p>
            <a:pPr indent="-342900">
              <a:buSzPts val="1800"/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/>
              </a:rPr>
              <a:t>Real Machine Phase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/>
            </a:endParaRPr>
          </a:p>
          <a:p>
            <a:pPr indent="-342900">
              <a:buSzPts val="1800"/>
              <a:buFont typeface="Arial" panose="020B0604020202020204" pitchFamily="34" charset="0"/>
              <a:buChar char="•"/>
            </a:pPr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/>
            </a:endParaRPr>
          </a:p>
          <a:p>
            <a:pPr marL="114300" indent="0">
              <a:buSzPts val="1800"/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/>
              </a:rPr>
              <a:t>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/>
            </a:endParaRPr>
          </a:p>
        </p:txBody>
      </p:sp>
      <p:sp>
        <p:nvSpPr>
          <p:cNvPr id="18" name="Google Shape;221;p18"/>
          <p:cNvSpPr txBox="1"/>
          <p:nvPr/>
        </p:nvSpPr>
        <p:spPr>
          <a:xfrm>
            <a:off x="217357" y="1488384"/>
            <a:ext cx="6721028" cy="507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 panose="020B0502050000020003"/>
              <a:buChar char="◉"/>
              <a:defRPr sz="24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9pPr>
          </a:lstStyle>
          <a:p>
            <a:r>
              <a:rPr lang="en-US" sz="1800" b="1" dirty="0">
                <a:solidFill>
                  <a:schemeClr val="dk1"/>
                </a:solidFill>
                <a:latin typeface="Times New Roman" panose="02020603050405020304"/>
                <a:cs typeface="Times New Roman" panose="02020603050405020304"/>
              </a:rPr>
              <a:t>The project is structured into two parallel phases</a:t>
            </a:r>
            <a:r>
              <a:rPr lang="ar-SA" sz="1800" b="1" dirty="0">
                <a:solidFill>
                  <a:schemeClr val="dk1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endParaRPr lang="en-US" sz="1800" b="1" dirty="0">
              <a:solidFill>
                <a:schemeClr val="dk1"/>
              </a:solidFill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20" name="Google Shape;221;p18"/>
          <p:cNvSpPr txBox="1"/>
          <p:nvPr/>
        </p:nvSpPr>
        <p:spPr>
          <a:xfrm>
            <a:off x="5176687" y="1915509"/>
            <a:ext cx="4204800" cy="1530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 panose="020B0502050000020003"/>
              <a:buChar char="◉"/>
              <a:defRPr sz="24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9pPr>
          </a:lstStyle>
          <a:p>
            <a:pPr indent="-342900">
              <a:buSzPts val="1800"/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/>
              </a:rPr>
              <a:t>Prototype Phase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/>
            </a:endParaRPr>
          </a:p>
          <a:p>
            <a:pPr marL="114300" indent="0">
              <a:buSzPts val="1800"/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/>
              </a:rPr>
              <a:t>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rcRect l="2009" t="23346" r="1"/>
          <a:stretch>
            <a:fillRect/>
          </a:stretch>
        </p:blipFill>
        <p:spPr>
          <a:xfrm>
            <a:off x="1717684" y="2443480"/>
            <a:ext cx="1741403" cy="2010410"/>
          </a:xfrm>
          <a:prstGeom prst="rect">
            <a:avLst/>
          </a:prstGeom>
        </p:spPr>
      </p:pic>
      <p:pic>
        <p:nvPicPr>
          <p:cNvPr id="2" name="Picture 1" descr="صورة واتساب بتاريخ 2025-06-05 في 14.10.42_0fa2c8e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4850" y="2443480"/>
            <a:ext cx="1740535" cy="20548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/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1486535" y="924560"/>
            <a:ext cx="5095240" cy="43561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indent="-342900">
              <a:buSzPts val="1800"/>
            </a:pPr>
            <a:r>
              <a:rPr lang="en-US" sz="2400" dirty="0">
                <a:sym typeface="Times New Roman" panose="02020603050405020304"/>
              </a:rPr>
              <a:t>Prototype </a:t>
            </a:r>
            <a:r>
              <a:rPr lang="en-US" sz="2400" dirty="0"/>
              <a:t>System </a:t>
            </a:r>
            <a:r>
              <a:rPr lang="en-US" altLang="en-US" sz="2400" dirty="0">
                <a:sym typeface="Times New Roman" panose="02020603050405020304"/>
              </a:rPr>
              <a:t>Specification</a:t>
            </a:r>
            <a:endParaRPr lang="en-US" sz="2400" dirty="0">
              <a:sym typeface="Times New Roman" panose="02020603050405020304"/>
            </a:endParaRPr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1" name="Google Shape;416;p36"/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-GB" smtClean="0"/>
            </a:fld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sp>
        <p:nvSpPr>
          <p:cNvPr id="8" name="Google Shape;221;p18"/>
          <p:cNvSpPr txBox="1"/>
          <p:nvPr/>
        </p:nvSpPr>
        <p:spPr>
          <a:xfrm>
            <a:off x="242570" y="1413510"/>
            <a:ext cx="5255260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 panose="020B0502050000020003"/>
              <a:buChar char="◉"/>
              <a:defRPr sz="24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 panose="020B0502050000020003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 panose="020B0502050000020003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 panose="020B0502050000020003"/>
                <a:ea typeface="Quattrocento Sans" panose="020B0502050000020003"/>
                <a:cs typeface="Quattrocento Sans" panose="020B0502050000020003"/>
                <a:sym typeface="Quattrocento Sans" panose="020B0502050000020003"/>
              </a:defRPr>
            </a:lvl9pPr>
          </a:lstStyle>
          <a:p>
            <a:pPr indent="-342900">
              <a:buSzPts val="1800"/>
            </a:pPr>
            <a:r>
              <a:rPr lang="en-US" altLang="en-US" sz="1800" b="1" dirty="0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Characteristics of </a:t>
            </a:r>
            <a:r>
              <a:rPr lang="en-US" altLang="en-US" sz="1800" b="1" dirty="0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Prototype </a:t>
            </a:r>
            <a:r>
              <a:rPr lang="en-US" sz="1800" b="1" dirty="0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Mixing Machine </a:t>
            </a:r>
            <a:endParaRPr lang="en-US" sz="1800" b="1" dirty="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2" name="Picture 1" descr="صورة واتساب بتاريخ 2025-06-05 في 14.10.42_0fa2c8e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9860" y="1315720"/>
            <a:ext cx="2496820" cy="3348355"/>
          </a:xfrm>
          <a:prstGeom prst="rect">
            <a:avLst/>
          </a:prstGeom>
        </p:spPr>
      </p:pic>
      <p:graphicFrame>
        <p:nvGraphicFramePr>
          <p:cNvPr id="4" name="Table 3"/>
          <p:cNvGraphicFramePr/>
          <p:nvPr>
            <p:custDataLst>
              <p:tags r:id="rId3"/>
            </p:custDataLst>
          </p:nvPr>
        </p:nvGraphicFramePr>
        <p:xfrm>
          <a:off x="508635" y="1892935"/>
          <a:ext cx="5343525" cy="25673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9225"/>
                <a:gridCol w="3924300"/>
              </a:tblGrid>
              <a:tr h="214630"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Specification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Details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00"/>
                    </a:solidFill>
                  </a:tcPr>
                </a:tc>
              </a:tr>
              <a:tr h="259715">
                <a:tc>
                  <a:txBody>
                    <a:bodyPr/>
                    <a:p>
                      <a:pPr marL="0" indent="0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Tank Material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marL="0" indent="0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Stainless steel with double-jacket design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</a:tr>
              <a:tr h="217170">
                <a:tc>
                  <a:txBody>
                    <a:bodyPr/>
                    <a:p>
                      <a:pPr marL="0" indent="0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Mixing System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Two DC-powered mixers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34950">
                <a:tc>
                  <a:txBody>
                    <a:bodyPr/>
                    <a:p>
                      <a:pPr marL="0" indent="0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Temperature Sensor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marL="0" indent="0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DHT11 sensor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</a:tr>
              <a:tr h="196850">
                <a:tc>
                  <a:txBody>
                    <a:bodyPr/>
                    <a:p>
                      <a:pPr marL="0" indent="0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Speed Sensor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Hall Effect sensor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97485">
                <a:tc>
                  <a:txBody>
                    <a:bodyPr/>
                    <a:p>
                      <a:pPr marL="0" indent="0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Level Sensor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marL="0" indent="0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Ultrasonic sensor (HC-SR04)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</a:tr>
              <a:tr h="286385">
                <a:tc>
                  <a:txBody>
                    <a:bodyPr/>
                    <a:p>
                      <a:pPr marL="0" indent="0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Control Unit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Arduino </a:t>
                      </a:r>
                      <a:r>
                        <a:rPr lang="en-US" altLang="en-US" sz="1100">
                          <a:latin typeface="Cambria" panose="02040503050406030204"/>
                          <a:ea typeface="ＭＳ 明朝"/>
                        </a:rPr>
                        <a:t>Mega 2560 </a:t>
                      </a: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board housed in a wooden control box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4790">
                <a:tc>
                  <a:txBody>
                    <a:bodyPr/>
                    <a:p>
                      <a:pPr marL="0" indent="0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Motor Driver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marL="0" indent="0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en-US" sz="1100">
                          <a:latin typeface="Cambria" panose="02040503050406030204"/>
                          <a:ea typeface="ＭＳ 明朝"/>
                        </a:rPr>
                        <a:t>H-Bridge Motor Driver (e.g., L298N)</a:t>
                      </a:r>
                      <a:endParaRPr lang="en-US" altLang="en-US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</a:tr>
              <a:tr h="215900">
                <a:tc>
                  <a:txBody>
                    <a:bodyPr/>
                    <a:p>
                      <a:pPr marL="0" indent="0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User Controls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On/Off buttons and potentiometer for motor speed adjustment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7015">
                <a:tc>
                  <a:txBody>
                    <a:bodyPr/>
                    <a:p>
                      <a:pPr marL="0" indent="0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Monitoring Interface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  <a:tc>
                  <a:txBody>
                    <a:bodyPr/>
                    <a:p>
                      <a:pPr marL="0" indent="0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Real-time data display using App Designer GUI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E1"/>
                    </a:solidFill>
                  </a:tcPr>
                </a:tc>
              </a:tr>
              <a:tr h="272415">
                <a:tc>
                  <a:txBody>
                    <a:bodyPr/>
                    <a:p>
                      <a:pPr marL="0" indent="0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System Interaction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0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latin typeface="Cambria" panose="02040503050406030204"/>
                          <a:ea typeface="ＭＳ 明朝"/>
                        </a:rPr>
                        <a:t>Live feedback and control via graphical user interface</a:t>
                      </a:r>
                      <a:endParaRPr lang="en-US" altLang="zh-CN" sz="1100">
                        <a:latin typeface="Cambria" panose="02040503050406030204"/>
                        <a:ea typeface="ＭＳ 明朝"/>
                      </a:endParaRPr>
                    </a:p>
                  </a:txBody>
                  <a:tcPr marL="68580" marR="68580" marT="0" marB="0" anchor="t" anchorCtr="0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/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1486535" y="924560"/>
            <a:ext cx="4624705" cy="43561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indent="-342900">
              <a:buSzPts val="1800"/>
            </a:pPr>
            <a:r>
              <a:rPr lang="en-US" sz="2400" dirty="0">
                <a:sym typeface="Times New Roman" panose="02020603050405020304"/>
              </a:rPr>
              <a:t>Prototype </a:t>
            </a:r>
            <a:r>
              <a:rPr lang="en-US" sz="2400" dirty="0"/>
              <a:t>System Overview</a:t>
            </a:r>
            <a:endParaRPr lang="en-US" sz="2400" dirty="0">
              <a:sym typeface="Times New Roman" panose="02020603050405020304"/>
            </a:endParaRPr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1" name="Google Shape;416;p36"/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-GB" smtClean="0"/>
            </a:fld>
            <a:r>
              <a:rPr lang="en-GB" dirty="0"/>
              <a:t>/</a:t>
            </a:r>
            <a:r>
              <a:rPr lang="en-US" altLang="en-GB" dirty="0">
                <a:sym typeface="+mn-ea"/>
              </a:rPr>
              <a:t>28</a:t>
            </a:r>
            <a:endParaRPr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9582" y="90375"/>
            <a:ext cx="801857" cy="801857"/>
          </a:xfrm>
          <a:prstGeom prst="rect">
            <a:avLst/>
          </a:prstGeom>
        </p:spPr>
      </p:pic>
      <p:pic>
        <p:nvPicPr>
          <p:cNvPr id="3" name="Picture 2" descr="DC Gear Moto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010" y="1478915"/>
            <a:ext cx="5174615" cy="32315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TABLE_ENDDRAG_ORIGIN_RECT" val="446*218"/>
  <p:tag name="TABLE_ENDDRAG_RECT" val="42*149*446*218"/>
</p:tagLst>
</file>

<file path=ppt/tags/tag2.xml><?xml version="1.0" encoding="utf-8"?>
<p:tagLst xmlns:p="http://schemas.openxmlformats.org/presentationml/2006/main">
  <p:tag name="TABLE_ENDDRAG_ORIGIN_RECT" val="364*219"/>
  <p:tag name="TABLE_ENDDRAG_RECT" val="197*129*364*219"/>
</p:tagLst>
</file>

<file path=ppt/tags/tag3.xml><?xml version="1.0" encoding="utf-8"?>
<p:tagLst xmlns:p="http://schemas.openxmlformats.org/presentationml/2006/main">
  <p:tag name="TABLE_ENDDRAG_ORIGIN_RECT" val="364*219"/>
  <p:tag name="TABLE_ENDDRAG_RECT" val="197*129*364*219"/>
</p:tagLst>
</file>

<file path=ppt/tags/tag4.xml><?xml version="1.0" encoding="utf-8"?>
<p:tagLst xmlns:p="http://schemas.openxmlformats.org/presentationml/2006/main">
  <p:tag name="TABLE_ENDDRAG_ORIGIN_RECT" val="510*257"/>
  <p:tag name="TABLE_ENDDRAG_RECT" val="108*112*510*257"/>
</p:tagLst>
</file>

<file path=ppt/tags/tag5.xml><?xml version="1.0" encoding="utf-8"?>
<p:tagLst xmlns:p="http://schemas.openxmlformats.org/presentationml/2006/main">
  <p:tag name="TABLE_ENDDRAG_ORIGIN_RECT" val="538*256"/>
  <p:tag name="TABLE_ENDDRAG_RECT" val="89*112*538*256"/>
</p:tagLst>
</file>

<file path=ppt/theme/theme1.xml><?xml version="1.0" encoding="utf-8"?>
<a:theme xmlns:a="http://schemas.openxmlformats.org/drawingml/2006/main" name="Viol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6440</Words>
  <Application>WPS Presentation</Application>
  <PresentationFormat>On-screen Show (16:9)</PresentationFormat>
  <Paragraphs>667</Paragraphs>
  <Slides>38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54" baseType="lpstr">
      <vt:lpstr>Arial</vt:lpstr>
      <vt:lpstr>SimSun</vt:lpstr>
      <vt:lpstr>Wingdings</vt:lpstr>
      <vt:lpstr>Arial</vt:lpstr>
      <vt:lpstr>Quattrocento Sans</vt:lpstr>
      <vt:lpstr>Lora</vt:lpstr>
      <vt:lpstr>Lora</vt:lpstr>
      <vt:lpstr>Times New Roman</vt:lpstr>
      <vt:lpstr>Times New Roman</vt:lpstr>
      <vt:lpstr>Microsoft YaHei</vt:lpstr>
      <vt:lpstr>Arial Unicode MS</vt:lpstr>
      <vt:lpstr>Calibri</vt:lpstr>
      <vt:lpstr>ＭＳ 明朝</vt:lpstr>
      <vt:lpstr>Cambria</vt:lpstr>
      <vt:lpstr>AMGDT</vt:lpstr>
      <vt:lpstr>Viola template</vt:lpstr>
      <vt:lpstr>PowerPoint 演示文稿</vt:lpstr>
      <vt:lpstr>Motivation</vt:lpstr>
      <vt:lpstr>Outline </vt:lpstr>
      <vt:lpstr>Introduction </vt:lpstr>
      <vt:lpstr>Objective</vt:lpstr>
      <vt:lpstr>Project Structure</vt:lpstr>
      <vt:lpstr>Methodology</vt:lpstr>
      <vt:lpstr>Prototype System Overview</vt:lpstr>
      <vt:lpstr>Prototype System Overview</vt:lpstr>
      <vt:lpstr>Electrical Components</vt:lpstr>
      <vt:lpstr>Sensors</vt:lpstr>
      <vt:lpstr>Electrical Components</vt:lpstr>
      <vt:lpstr>Sensors</vt:lpstr>
      <vt:lpstr>Graphical User interface</vt:lpstr>
      <vt:lpstr>Project Structure</vt:lpstr>
      <vt:lpstr>Real System Overview</vt:lpstr>
      <vt:lpstr>Electrical Components</vt:lpstr>
      <vt:lpstr>Electrical Components</vt:lpstr>
      <vt:lpstr>Sensors</vt:lpstr>
      <vt:lpstr>PLC Modules</vt:lpstr>
      <vt:lpstr>Electrical Design</vt:lpstr>
      <vt:lpstr>Human-Machine Interface</vt:lpstr>
      <vt:lpstr>Data storage</vt:lpstr>
      <vt:lpstr>Conclusion</vt:lpstr>
      <vt:lpstr>Bill of Martial for real machine</vt:lpstr>
      <vt:lpstr>Bill of Martial for real machine</vt:lpstr>
      <vt:lpstr>Bill of Martial for Prototype machine</vt:lpstr>
      <vt:lpstr>Thanks !</vt:lpstr>
      <vt:lpstr>Backup Slides</vt:lpstr>
      <vt:lpstr>Mechanical Design</vt:lpstr>
      <vt:lpstr>Mechanical Design</vt:lpstr>
      <vt:lpstr>Mechanical Design</vt:lpstr>
      <vt:lpstr>Electrical Design</vt:lpstr>
      <vt:lpstr>Recipe information</vt:lpstr>
      <vt:lpstr>Control and monitoring system</vt:lpstr>
      <vt:lpstr>Real-time data graph</vt:lpstr>
      <vt:lpstr>Warning</vt:lpstr>
      <vt:lpstr>Industrial Revolutions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adel alhj</dc:creator>
  <cp:lastModifiedBy>WaleedQartallo</cp:lastModifiedBy>
  <cp:revision>356</cp:revision>
  <dcterms:created xsi:type="dcterms:W3CDTF">2025-06-18T12:49:00Z</dcterms:created>
  <dcterms:modified xsi:type="dcterms:W3CDTF">2025-06-20T23:04:19Z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56235108837840F8BB9940AE5DAF7C12_13</vt:lpwstr>
  </property>
  <property fmtid="{D5CDD505-2E9C-101B-9397-08002B2CF9AE}" pid="3" name="KSOProductBuildVer">
    <vt:lpwstr>1033-12.2.0.21546</vt:lpwstr>
  </property>
</Properties>
</file>