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5" r:id="rId1"/>
  </p:sldMasterIdLst>
  <p:notesMasterIdLst>
    <p:notesMasterId r:id="rId100"/>
  </p:notesMasterIdLst>
  <p:sldIdLst>
    <p:sldId id="287" r:id="rId2"/>
    <p:sldId id="288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314" r:id="rId29"/>
    <p:sldId id="315" r:id="rId30"/>
    <p:sldId id="316" r:id="rId31"/>
    <p:sldId id="317" r:id="rId32"/>
    <p:sldId id="318" r:id="rId33"/>
    <p:sldId id="319" r:id="rId34"/>
    <p:sldId id="320" r:id="rId35"/>
    <p:sldId id="321" r:id="rId36"/>
    <p:sldId id="322" r:id="rId37"/>
    <p:sldId id="324" r:id="rId38"/>
    <p:sldId id="359" r:id="rId39"/>
    <p:sldId id="325" r:id="rId40"/>
    <p:sldId id="326" r:id="rId41"/>
    <p:sldId id="327" r:id="rId42"/>
    <p:sldId id="328" r:id="rId43"/>
    <p:sldId id="329" r:id="rId44"/>
    <p:sldId id="330" r:id="rId45"/>
    <p:sldId id="331" r:id="rId46"/>
    <p:sldId id="332" r:id="rId47"/>
    <p:sldId id="333" r:id="rId48"/>
    <p:sldId id="334" r:id="rId49"/>
    <p:sldId id="335" r:id="rId50"/>
    <p:sldId id="336" r:id="rId51"/>
    <p:sldId id="337" r:id="rId52"/>
    <p:sldId id="338" r:id="rId53"/>
    <p:sldId id="339" r:id="rId54"/>
    <p:sldId id="340" r:id="rId55"/>
    <p:sldId id="341" r:id="rId56"/>
    <p:sldId id="342" r:id="rId57"/>
    <p:sldId id="343" r:id="rId58"/>
    <p:sldId id="344" r:id="rId59"/>
    <p:sldId id="345" r:id="rId60"/>
    <p:sldId id="346" r:id="rId61"/>
    <p:sldId id="347" r:id="rId62"/>
    <p:sldId id="348" r:id="rId63"/>
    <p:sldId id="349" r:id="rId64"/>
    <p:sldId id="350" r:id="rId65"/>
    <p:sldId id="351" r:id="rId66"/>
    <p:sldId id="352" r:id="rId67"/>
    <p:sldId id="353" r:id="rId68"/>
    <p:sldId id="354" r:id="rId69"/>
    <p:sldId id="355" r:id="rId70"/>
    <p:sldId id="360" r:id="rId71"/>
    <p:sldId id="357" r:id="rId72"/>
    <p:sldId id="257" r:id="rId73"/>
    <p:sldId id="258" r:id="rId74"/>
    <p:sldId id="260" r:id="rId75"/>
    <p:sldId id="259" r:id="rId76"/>
    <p:sldId id="261" r:id="rId77"/>
    <p:sldId id="262" r:id="rId78"/>
    <p:sldId id="263" r:id="rId79"/>
    <p:sldId id="264" r:id="rId80"/>
    <p:sldId id="268" r:id="rId81"/>
    <p:sldId id="269" r:id="rId82"/>
    <p:sldId id="270" r:id="rId83"/>
    <p:sldId id="271" r:id="rId84"/>
    <p:sldId id="274" r:id="rId85"/>
    <p:sldId id="275" r:id="rId86"/>
    <p:sldId id="276" r:id="rId87"/>
    <p:sldId id="277" r:id="rId88"/>
    <p:sldId id="278" r:id="rId89"/>
    <p:sldId id="279" r:id="rId90"/>
    <p:sldId id="283" r:id="rId91"/>
    <p:sldId id="280" r:id="rId92"/>
    <p:sldId id="286" r:id="rId93"/>
    <p:sldId id="281" r:id="rId94"/>
    <p:sldId id="282" r:id="rId95"/>
    <p:sldId id="284" r:id="rId96"/>
    <p:sldId id="285" r:id="rId97"/>
    <p:sldId id="356" r:id="rId98"/>
    <p:sldId id="358" r:id="rId9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4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672F75-AB67-41C0-AD16-FE011BBDB189}" type="doc">
      <dgm:prSet loTypeId="urn:microsoft.com/office/officeart/2005/8/layout/vList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3A3CB51-083E-4DD0-A8EB-34D30180C4E1}">
      <dgm:prSet phldrT="[نص]"/>
      <dgm:spPr/>
      <dgm:t>
        <a:bodyPr/>
        <a:lstStyle/>
        <a:p>
          <a:r>
            <a:rPr lang="en-US" dirty="0" smtClean="0"/>
            <a:t>Environmental </a:t>
          </a:r>
          <a:r>
            <a:rPr lang="en-US" dirty="0" smtClean="0">
              <a:solidFill>
                <a:schemeClr val="tx1"/>
              </a:solidFill>
            </a:rPr>
            <a:t>Design</a:t>
          </a:r>
          <a:endParaRPr lang="en-US" dirty="0"/>
        </a:p>
      </dgm:t>
    </dgm:pt>
    <dgm:pt modelId="{AFF044D7-4EB0-4F06-A2CE-FD2542485F3C}" type="parTrans" cxnId="{5794299A-AA05-4B7C-9943-21C2B2B1994A}">
      <dgm:prSet/>
      <dgm:spPr/>
      <dgm:t>
        <a:bodyPr/>
        <a:lstStyle/>
        <a:p>
          <a:endParaRPr lang="en-US"/>
        </a:p>
      </dgm:t>
    </dgm:pt>
    <dgm:pt modelId="{81291C52-BC41-4439-815A-14E10A47F7C3}" type="sibTrans" cxnId="{5794299A-AA05-4B7C-9943-21C2B2B1994A}">
      <dgm:prSet/>
      <dgm:spPr/>
      <dgm:t>
        <a:bodyPr/>
        <a:lstStyle/>
        <a:p>
          <a:endParaRPr lang="en-US"/>
        </a:p>
      </dgm:t>
    </dgm:pt>
    <dgm:pt modelId="{6A3193AD-A850-4A28-8BDB-CBF532838D3C}">
      <dgm:prSet phldrT="[نص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Electro</a:t>
          </a:r>
          <a:r>
            <a:rPr lang="ar-SA" dirty="0" smtClean="0"/>
            <a:t>-</a:t>
          </a:r>
          <a:r>
            <a:rPr lang="en-US" dirty="0" smtClean="0"/>
            <a:t>mechanical </a:t>
          </a:r>
          <a:r>
            <a:rPr lang="en-US" dirty="0" smtClean="0">
              <a:solidFill>
                <a:schemeClr val="tx1"/>
              </a:solidFill>
            </a:rPr>
            <a:t>Design</a:t>
          </a:r>
          <a:endParaRPr lang="en-US" dirty="0" smtClean="0"/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117E7544-191F-48EF-9350-2EDFD6B77E5B}" type="parTrans" cxnId="{84955726-47B6-49A6-892E-90D2448CFFAE}">
      <dgm:prSet/>
      <dgm:spPr/>
      <dgm:t>
        <a:bodyPr/>
        <a:lstStyle/>
        <a:p>
          <a:endParaRPr lang="en-US"/>
        </a:p>
      </dgm:t>
    </dgm:pt>
    <dgm:pt modelId="{1C13F526-404D-436F-ADE1-00420C03310B}" type="sibTrans" cxnId="{84955726-47B6-49A6-892E-90D2448CFFAE}">
      <dgm:prSet/>
      <dgm:spPr/>
      <dgm:t>
        <a:bodyPr/>
        <a:lstStyle/>
        <a:p>
          <a:endParaRPr lang="en-US"/>
        </a:p>
      </dgm:t>
    </dgm:pt>
    <dgm:pt modelId="{CE947093-1CB9-400B-8A9E-45C81497AC0C}">
      <dgm:prSet/>
      <dgm:spPr/>
      <dgm:t>
        <a:bodyPr/>
        <a:lstStyle/>
        <a:p>
          <a:r>
            <a:rPr lang="en-US" dirty="0" smtClean="0"/>
            <a:t>Quantity surveying</a:t>
          </a:r>
          <a:endParaRPr lang="en-US" dirty="0"/>
        </a:p>
      </dgm:t>
    </dgm:pt>
    <dgm:pt modelId="{21B8663F-F493-449A-A641-1A532781AA49}" type="parTrans" cxnId="{368333D4-ACFE-4754-9E62-3D98560A8058}">
      <dgm:prSet/>
      <dgm:spPr/>
      <dgm:t>
        <a:bodyPr/>
        <a:lstStyle/>
        <a:p>
          <a:endParaRPr lang="en-US"/>
        </a:p>
      </dgm:t>
    </dgm:pt>
    <dgm:pt modelId="{C0229CEF-511A-475D-A41C-D6563FBA4A14}" type="sibTrans" cxnId="{368333D4-ACFE-4754-9E62-3D98560A8058}">
      <dgm:prSet/>
      <dgm:spPr/>
      <dgm:t>
        <a:bodyPr/>
        <a:lstStyle/>
        <a:p>
          <a:endParaRPr lang="en-US"/>
        </a:p>
      </dgm:t>
    </dgm:pt>
    <dgm:pt modelId="{1FB47162-B872-4AE5-AE33-739D1C6EA4BA}">
      <dgm:prSet custT="1"/>
      <dgm:spPr/>
      <dgm:t>
        <a:bodyPr/>
        <a:lstStyle/>
        <a:p>
          <a:r>
            <a:rPr lang="en-US" sz="1800" dirty="0" smtClean="0">
              <a:solidFill>
                <a:schemeClr val="tx1"/>
              </a:solidFill>
            </a:rPr>
            <a:t>Introduction</a:t>
          </a:r>
          <a:endParaRPr lang="en-US" sz="1800" dirty="0"/>
        </a:p>
      </dgm:t>
    </dgm:pt>
    <dgm:pt modelId="{850E4910-908C-4178-A5CC-CA7559FB67FD}" type="parTrans" cxnId="{C75E7CB3-2D08-456B-AF46-DFA3276A984B}">
      <dgm:prSet/>
      <dgm:spPr/>
      <dgm:t>
        <a:bodyPr/>
        <a:lstStyle/>
        <a:p>
          <a:endParaRPr lang="en-US"/>
        </a:p>
      </dgm:t>
    </dgm:pt>
    <dgm:pt modelId="{3C3C7D2F-D168-4ED4-AB91-65DDD94C8896}" type="sibTrans" cxnId="{C75E7CB3-2D08-456B-AF46-DFA3276A984B}">
      <dgm:prSet/>
      <dgm:spPr/>
      <dgm:t>
        <a:bodyPr/>
        <a:lstStyle/>
        <a:p>
          <a:endParaRPr lang="en-US"/>
        </a:p>
      </dgm:t>
    </dgm:pt>
    <dgm:pt modelId="{58601E89-B121-4A99-8EC7-E0618C0A8574}">
      <dgm:prSet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Site Description</a:t>
          </a:r>
          <a:endParaRPr lang="en-US" dirty="0"/>
        </a:p>
      </dgm:t>
    </dgm:pt>
    <dgm:pt modelId="{B8CA00D2-35CF-4D9E-B9E1-53FA20513437}" type="parTrans" cxnId="{46060215-35BC-48F0-AA1A-A928DA85C78C}">
      <dgm:prSet/>
      <dgm:spPr/>
      <dgm:t>
        <a:bodyPr/>
        <a:lstStyle/>
        <a:p>
          <a:endParaRPr lang="en-US"/>
        </a:p>
      </dgm:t>
    </dgm:pt>
    <dgm:pt modelId="{B9B030D9-2E82-42B1-9136-C155F6A4540A}" type="sibTrans" cxnId="{46060215-35BC-48F0-AA1A-A928DA85C78C}">
      <dgm:prSet/>
      <dgm:spPr/>
      <dgm:t>
        <a:bodyPr/>
        <a:lstStyle/>
        <a:p>
          <a:endParaRPr lang="en-US"/>
        </a:p>
      </dgm:t>
    </dgm:pt>
    <dgm:pt modelId="{C562DE15-B707-4C11-A2DD-EA1CE087FB03}">
      <dgm:prSet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Architectural Design</a:t>
          </a:r>
          <a:endParaRPr lang="en-US" dirty="0"/>
        </a:p>
      </dgm:t>
    </dgm:pt>
    <dgm:pt modelId="{93FFBC0F-449C-4F5F-B358-4ACED03CC181}" type="parTrans" cxnId="{4139F1E4-4D6E-41E4-A9A5-967581F55CF2}">
      <dgm:prSet/>
      <dgm:spPr/>
      <dgm:t>
        <a:bodyPr/>
        <a:lstStyle/>
        <a:p>
          <a:endParaRPr lang="en-US"/>
        </a:p>
      </dgm:t>
    </dgm:pt>
    <dgm:pt modelId="{730679CA-5372-46C4-84AD-681661F98B1F}" type="sibTrans" cxnId="{4139F1E4-4D6E-41E4-A9A5-967581F55CF2}">
      <dgm:prSet/>
      <dgm:spPr/>
      <dgm:t>
        <a:bodyPr/>
        <a:lstStyle/>
        <a:p>
          <a:endParaRPr lang="en-US"/>
        </a:p>
      </dgm:t>
    </dgm:pt>
    <dgm:pt modelId="{505AD52E-79A0-47E5-BF9F-F97C856D4E27}">
      <dgm:prSet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Structural Design</a:t>
          </a:r>
          <a:endParaRPr lang="en-US" dirty="0"/>
        </a:p>
      </dgm:t>
    </dgm:pt>
    <dgm:pt modelId="{2A88D0F6-B2FE-43FD-A199-4A3AEC398B28}" type="parTrans" cxnId="{9290578A-BE84-4DD6-8573-925F7D40AED6}">
      <dgm:prSet/>
      <dgm:spPr/>
      <dgm:t>
        <a:bodyPr/>
        <a:lstStyle/>
        <a:p>
          <a:endParaRPr lang="en-US"/>
        </a:p>
      </dgm:t>
    </dgm:pt>
    <dgm:pt modelId="{CA19EDEC-9B12-41FC-801A-94C87A9CA844}" type="sibTrans" cxnId="{9290578A-BE84-4DD6-8573-925F7D40AED6}">
      <dgm:prSet/>
      <dgm:spPr/>
      <dgm:t>
        <a:bodyPr/>
        <a:lstStyle/>
        <a:p>
          <a:endParaRPr lang="en-US"/>
        </a:p>
      </dgm:t>
    </dgm:pt>
    <dgm:pt modelId="{EDBD61E2-E53F-4DC2-B4DA-23E1ED1903AA}" type="pres">
      <dgm:prSet presAssocID="{E8672F75-AB67-41C0-AD16-FE011BBDB18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237DEA1-C935-4425-AAF0-70A8B838D6E2}" type="pres">
      <dgm:prSet presAssocID="{1FB47162-B872-4AE5-AE33-739D1C6EA4BA}" presName="comp" presStyleCnt="0"/>
      <dgm:spPr/>
    </dgm:pt>
    <dgm:pt modelId="{7114A038-8BA9-47C7-8119-08BBF29F9F29}" type="pres">
      <dgm:prSet presAssocID="{1FB47162-B872-4AE5-AE33-739D1C6EA4BA}" presName="box" presStyleLbl="node1" presStyleIdx="0" presStyleCnt="7" custLinFactNeighborX="4648" custLinFactNeighborY="7711"/>
      <dgm:spPr/>
      <dgm:t>
        <a:bodyPr/>
        <a:lstStyle/>
        <a:p>
          <a:endParaRPr lang="en-US"/>
        </a:p>
      </dgm:t>
    </dgm:pt>
    <dgm:pt modelId="{C586280F-2CB7-4455-936E-B1DBBEB7F213}" type="pres">
      <dgm:prSet presAssocID="{1FB47162-B872-4AE5-AE33-739D1C6EA4BA}" presName="img" presStyleLbl="fgImgPlace1" presStyleIdx="0" presStyleCnt="7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0" b="-80000"/>
          </a:stretch>
        </a:blipFill>
      </dgm:spPr>
      <dgm:t>
        <a:bodyPr/>
        <a:lstStyle/>
        <a:p>
          <a:endParaRPr lang="en-US"/>
        </a:p>
      </dgm:t>
    </dgm:pt>
    <dgm:pt modelId="{AC4CF195-D0C6-49DD-AEDA-E1531D29EAB3}" type="pres">
      <dgm:prSet presAssocID="{1FB47162-B872-4AE5-AE33-739D1C6EA4BA}" presName="text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8D2D3D-1E3C-49ED-92FF-7B90071DA6B4}" type="pres">
      <dgm:prSet presAssocID="{3C3C7D2F-D168-4ED4-AB91-65DDD94C8896}" presName="spacer" presStyleCnt="0"/>
      <dgm:spPr/>
    </dgm:pt>
    <dgm:pt modelId="{5E707CC5-236F-4B90-9F12-CA19C0337596}" type="pres">
      <dgm:prSet presAssocID="{58601E89-B121-4A99-8EC7-E0618C0A8574}" presName="comp" presStyleCnt="0"/>
      <dgm:spPr/>
    </dgm:pt>
    <dgm:pt modelId="{CC25E6D3-D1DD-4054-ACB5-D4054D6A7F10}" type="pres">
      <dgm:prSet presAssocID="{58601E89-B121-4A99-8EC7-E0618C0A8574}" presName="box" presStyleLbl="node1" presStyleIdx="1" presStyleCnt="7"/>
      <dgm:spPr/>
      <dgm:t>
        <a:bodyPr/>
        <a:lstStyle/>
        <a:p>
          <a:endParaRPr lang="en-US"/>
        </a:p>
      </dgm:t>
    </dgm:pt>
    <dgm:pt modelId="{28D83AD3-A84A-4C79-8FEE-6F9B4ED06E83}" type="pres">
      <dgm:prSet presAssocID="{58601E89-B121-4A99-8EC7-E0618C0A8574}" presName="img" presStyleLbl="fgImgPlace1" presStyleIdx="1" presStyleCnt="7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</dgm:spPr>
      <dgm:t>
        <a:bodyPr/>
        <a:lstStyle/>
        <a:p>
          <a:endParaRPr lang="en-US"/>
        </a:p>
      </dgm:t>
    </dgm:pt>
    <dgm:pt modelId="{EC9DC03D-9809-40C6-8161-B8AB2BC427E3}" type="pres">
      <dgm:prSet presAssocID="{58601E89-B121-4A99-8EC7-E0618C0A8574}" presName="text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6B82E3-92EB-4A0E-8F88-C79AE2D322E5}" type="pres">
      <dgm:prSet presAssocID="{B9B030D9-2E82-42B1-9136-C155F6A4540A}" presName="spacer" presStyleCnt="0"/>
      <dgm:spPr/>
    </dgm:pt>
    <dgm:pt modelId="{D6168387-BED0-4BAE-8C4F-5A6B8F2F5C3E}" type="pres">
      <dgm:prSet presAssocID="{C562DE15-B707-4C11-A2DD-EA1CE087FB03}" presName="comp" presStyleCnt="0"/>
      <dgm:spPr/>
    </dgm:pt>
    <dgm:pt modelId="{2A76513B-5CCE-4A19-AD43-27E9BCE55BFF}" type="pres">
      <dgm:prSet presAssocID="{C562DE15-B707-4C11-A2DD-EA1CE087FB03}" presName="box" presStyleLbl="node1" presStyleIdx="2" presStyleCnt="7"/>
      <dgm:spPr/>
      <dgm:t>
        <a:bodyPr/>
        <a:lstStyle/>
        <a:p>
          <a:endParaRPr lang="en-US"/>
        </a:p>
      </dgm:t>
    </dgm:pt>
    <dgm:pt modelId="{E792D269-9873-4146-AD5B-77FC41809038}" type="pres">
      <dgm:prSet presAssocID="{C562DE15-B707-4C11-A2DD-EA1CE087FB03}" presName="img" presStyleLbl="fgImgPlace1" presStyleIdx="2" presStyleCnt="7" custScaleY="128888" custLinFactNeighborX="750" custLinFactNeighborY="-3418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288771D-CF2B-4559-9B1B-8785ED943A99}" type="pres">
      <dgm:prSet presAssocID="{C562DE15-B707-4C11-A2DD-EA1CE087FB03}" presName="text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94AA37-6963-47E2-B985-2C3BEB1EC2D0}" type="pres">
      <dgm:prSet presAssocID="{730679CA-5372-46C4-84AD-681661F98B1F}" presName="spacer" presStyleCnt="0"/>
      <dgm:spPr/>
    </dgm:pt>
    <dgm:pt modelId="{0029A4A8-E16F-434E-8C6C-C001760E0219}" type="pres">
      <dgm:prSet presAssocID="{505AD52E-79A0-47E5-BF9F-F97C856D4E27}" presName="comp" presStyleCnt="0"/>
      <dgm:spPr/>
    </dgm:pt>
    <dgm:pt modelId="{58EB61FC-9B68-4A6A-B06E-D13418E8BA96}" type="pres">
      <dgm:prSet presAssocID="{505AD52E-79A0-47E5-BF9F-F97C856D4E27}" presName="box" presStyleLbl="node1" presStyleIdx="3" presStyleCnt="7"/>
      <dgm:spPr/>
      <dgm:t>
        <a:bodyPr/>
        <a:lstStyle/>
        <a:p>
          <a:endParaRPr lang="en-US"/>
        </a:p>
      </dgm:t>
    </dgm:pt>
    <dgm:pt modelId="{34C9918E-6593-4E7D-8ECB-12E5FF49AE31}" type="pres">
      <dgm:prSet presAssocID="{505AD52E-79A0-47E5-BF9F-F97C856D4E27}" presName="img" presStyleLbl="fgImgPlace1" presStyleIdx="3" presStyleCnt="7" custScaleY="126163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6000" b="-66000"/>
          </a:stretch>
        </a:blipFill>
      </dgm:spPr>
    </dgm:pt>
    <dgm:pt modelId="{69A3D21F-F0C7-49BB-A442-0BFBEE2D65B2}" type="pres">
      <dgm:prSet presAssocID="{505AD52E-79A0-47E5-BF9F-F97C856D4E27}" presName="text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06454D-4A53-418D-AA5A-ECB5D79DE865}" type="pres">
      <dgm:prSet presAssocID="{CA19EDEC-9B12-41FC-801A-94C87A9CA844}" presName="spacer" presStyleCnt="0"/>
      <dgm:spPr/>
    </dgm:pt>
    <dgm:pt modelId="{D22D3EAF-1435-4375-838D-9EFBC1679612}" type="pres">
      <dgm:prSet presAssocID="{03A3CB51-083E-4DD0-A8EB-34D30180C4E1}" presName="comp" presStyleCnt="0"/>
      <dgm:spPr/>
    </dgm:pt>
    <dgm:pt modelId="{36D9AB53-44AC-4386-B32A-E57D768174CF}" type="pres">
      <dgm:prSet presAssocID="{03A3CB51-083E-4DD0-A8EB-34D30180C4E1}" presName="box" presStyleLbl="node1" presStyleIdx="4" presStyleCnt="7" custLinFactNeighborX="-1250" custLinFactNeighborY="780"/>
      <dgm:spPr/>
      <dgm:t>
        <a:bodyPr/>
        <a:lstStyle/>
        <a:p>
          <a:endParaRPr lang="en-US"/>
        </a:p>
      </dgm:t>
    </dgm:pt>
    <dgm:pt modelId="{8B1C54D3-41B9-41F5-BF63-6D6CD2A8C762}" type="pres">
      <dgm:prSet presAssocID="{03A3CB51-083E-4DD0-A8EB-34D30180C4E1}" presName="img" presStyleLbl="fgImgPlace1" presStyleIdx="4" presStyleCnt="7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en-US"/>
        </a:p>
      </dgm:t>
    </dgm:pt>
    <dgm:pt modelId="{228E295E-7B20-4079-B35E-171C86EC2A9F}" type="pres">
      <dgm:prSet presAssocID="{03A3CB51-083E-4DD0-A8EB-34D30180C4E1}" presName="text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B38316-5C1C-423F-AC2C-E13FAD829BD1}" type="pres">
      <dgm:prSet presAssocID="{81291C52-BC41-4439-815A-14E10A47F7C3}" presName="spacer" presStyleCnt="0"/>
      <dgm:spPr/>
    </dgm:pt>
    <dgm:pt modelId="{FD94264C-C463-4ACC-B7A6-3D70DAE3E1D1}" type="pres">
      <dgm:prSet presAssocID="{6A3193AD-A850-4A28-8BDB-CBF532838D3C}" presName="comp" presStyleCnt="0"/>
      <dgm:spPr/>
    </dgm:pt>
    <dgm:pt modelId="{F195D3AD-A2D0-4391-945B-5A3B2A46D0B6}" type="pres">
      <dgm:prSet presAssocID="{6A3193AD-A850-4A28-8BDB-CBF532838D3C}" presName="box" presStyleLbl="node1" presStyleIdx="5" presStyleCnt="7"/>
      <dgm:spPr/>
      <dgm:t>
        <a:bodyPr/>
        <a:lstStyle/>
        <a:p>
          <a:endParaRPr lang="en-US"/>
        </a:p>
      </dgm:t>
    </dgm:pt>
    <dgm:pt modelId="{C328074A-4DFB-4CE5-869F-76D8B636544F}" type="pres">
      <dgm:prSet presAssocID="{6A3193AD-A850-4A28-8BDB-CBF532838D3C}" presName="img" presStyleLbl="fgImgPlace1" presStyleIdx="5" presStyleCnt="7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  <dgm:pt modelId="{50CC8B6E-753A-4CFE-AA96-102CF44707CF}" type="pres">
      <dgm:prSet presAssocID="{6A3193AD-A850-4A28-8BDB-CBF532838D3C}" presName="text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686DCF-CEEA-4D11-9EDB-63145E172AEB}" type="pres">
      <dgm:prSet presAssocID="{1C13F526-404D-436F-ADE1-00420C03310B}" presName="spacer" presStyleCnt="0"/>
      <dgm:spPr/>
    </dgm:pt>
    <dgm:pt modelId="{D66444E0-8165-4623-949C-40109AF9AD19}" type="pres">
      <dgm:prSet presAssocID="{CE947093-1CB9-400B-8A9E-45C81497AC0C}" presName="comp" presStyleCnt="0"/>
      <dgm:spPr/>
    </dgm:pt>
    <dgm:pt modelId="{C0B4676C-38E3-4E3D-93EE-CE45AFAC0E56}" type="pres">
      <dgm:prSet presAssocID="{CE947093-1CB9-400B-8A9E-45C81497AC0C}" presName="box" presStyleLbl="node1" presStyleIdx="6" presStyleCnt="7"/>
      <dgm:spPr/>
      <dgm:t>
        <a:bodyPr/>
        <a:lstStyle/>
        <a:p>
          <a:endParaRPr lang="en-US"/>
        </a:p>
      </dgm:t>
    </dgm:pt>
    <dgm:pt modelId="{7C98DE6B-93E7-48FF-BB63-B09B8EB57751}" type="pres">
      <dgm:prSet presAssocID="{CE947093-1CB9-400B-8A9E-45C81497AC0C}" presName="img" presStyleLbl="fgImgPlace1" presStyleIdx="6" presStyleCnt="7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  <dgm:t>
        <a:bodyPr/>
        <a:lstStyle/>
        <a:p>
          <a:endParaRPr lang="en-US"/>
        </a:p>
      </dgm:t>
    </dgm:pt>
    <dgm:pt modelId="{75639323-0FC0-457B-801B-2E2B3C53D7AB}" type="pres">
      <dgm:prSet presAssocID="{CE947093-1CB9-400B-8A9E-45C81497AC0C}" presName="text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0C679E-3AD9-4397-858A-0713990F1E94}" type="presOf" srcId="{E8672F75-AB67-41C0-AD16-FE011BBDB189}" destId="{EDBD61E2-E53F-4DC2-B4DA-23E1ED1903AA}" srcOrd="0" destOrd="0" presId="urn:microsoft.com/office/officeart/2005/8/layout/vList4"/>
    <dgm:cxn modelId="{C75E7CB3-2D08-456B-AF46-DFA3276A984B}" srcId="{E8672F75-AB67-41C0-AD16-FE011BBDB189}" destId="{1FB47162-B872-4AE5-AE33-739D1C6EA4BA}" srcOrd="0" destOrd="0" parTransId="{850E4910-908C-4178-A5CC-CA7559FB67FD}" sibTransId="{3C3C7D2F-D168-4ED4-AB91-65DDD94C8896}"/>
    <dgm:cxn modelId="{598BEFC9-7F39-4FAD-A4B3-B8343229AA1C}" type="presOf" srcId="{6A3193AD-A850-4A28-8BDB-CBF532838D3C}" destId="{50CC8B6E-753A-4CFE-AA96-102CF44707CF}" srcOrd="1" destOrd="0" presId="urn:microsoft.com/office/officeart/2005/8/layout/vList4"/>
    <dgm:cxn modelId="{747A17EE-BA46-4C12-AC33-89658F59D3FE}" type="presOf" srcId="{6A3193AD-A850-4A28-8BDB-CBF532838D3C}" destId="{F195D3AD-A2D0-4391-945B-5A3B2A46D0B6}" srcOrd="0" destOrd="0" presId="urn:microsoft.com/office/officeart/2005/8/layout/vList4"/>
    <dgm:cxn modelId="{5794299A-AA05-4B7C-9943-21C2B2B1994A}" srcId="{E8672F75-AB67-41C0-AD16-FE011BBDB189}" destId="{03A3CB51-083E-4DD0-A8EB-34D30180C4E1}" srcOrd="4" destOrd="0" parTransId="{AFF044D7-4EB0-4F06-A2CE-FD2542485F3C}" sibTransId="{81291C52-BC41-4439-815A-14E10A47F7C3}"/>
    <dgm:cxn modelId="{84955726-47B6-49A6-892E-90D2448CFFAE}" srcId="{E8672F75-AB67-41C0-AD16-FE011BBDB189}" destId="{6A3193AD-A850-4A28-8BDB-CBF532838D3C}" srcOrd="5" destOrd="0" parTransId="{117E7544-191F-48EF-9350-2EDFD6B77E5B}" sibTransId="{1C13F526-404D-436F-ADE1-00420C03310B}"/>
    <dgm:cxn modelId="{38A18017-070C-4546-BC49-6BE4EFB08E19}" type="presOf" srcId="{03A3CB51-083E-4DD0-A8EB-34D30180C4E1}" destId="{36D9AB53-44AC-4386-B32A-E57D768174CF}" srcOrd="0" destOrd="0" presId="urn:microsoft.com/office/officeart/2005/8/layout/vList4"/>
    <dgm:cxn modelId="{7760E873-E886-4D6E-ABE9-D1B1D113A477}" type="presOf" srcId="{C562DE15-B707-4C11-A2DD-EA1CE087FB03}" destId="{4288771D-CF2B-4559-9B1B-8785ED943A99}" srcOrd="1" destOrd="0" presId="urn:microsoft.com/office/officeart/2005/8/layout/vList4"/>
    <dgm:cxn modelId="{5F26930B-D2DD-47EB-A021-D8BC4724F028}" type="presOf" srcId="{1FB47162-B872-4AE5-AE33-739D1C6EA4BA}" destId="{AC4CF195-D0C6-49DD-AEDA-E1531D29EAB3}" srcOrd="1" destOrd="0" presId="urn:microsoft.com/office/officeart/2005/8/layout/vList4"/>
    <dgm:cxn modelId="{78385C5F-0B7C-4A2C-8AA6-7D3C0AFB73C5}" type="presOf" srcId="{505AD52E-79A0-47E5-BF9F-F97C856D4E27}" destId="{69A3D21F-F0C7-49BB-A442-0BFBEE2D65B2}" srcOrd="1" destOrd="0" presId="urn:microsoft.com/office/officeart/2005/8/layout/vList4"/>
    <dgm:cxn modelId="{91E32BF3-0A9F-4EB0-B08F-2D6ED9E3A8B8}" type="presOf" srcId="{505AD52E-79A0-47E5-BF9F-F97C856D4E27}" destId="{58EB61FC-9B68-4A6A-B06E-D13418E8BA96}" srcOrd="0" destOrd="0" presId="urn:microsoft.com/office/officeart/2005/8/layout/vList4"/>
    <dgm:cxn modelId="{368333D4-ACFE-4754-9E62-3D98560A8058}" srcId="{E8672F75-AB67-41C0-AD16-FE011BBDB189}" destId="{CE947093-1CB9-400B-8A9E-45C81497AC0C}" srcOrd="6" destOrd="0" parTransId="{21B8663F-F493-449A-A641-1A532781AA49}" sibTransId="{C0229CEF-511A-475D-A41C-D6563FBA4A14}"/>
    <dgm:cxn modelId="{956AEE10-AAEF-447A-9565-B57E1EA6DB57}" type="presOf" srcId="{C562DE15-B707-4C11-A2DD-EA1CE087FB03}" destId="{2A76513B-5CCE-4A19-AD43-27E9BCE55BFF}" srcOrd="0" destOrd="0" presId="urn:microsoft.com/office/officeart/2005/8/layout/vList4"/>
    <dgm:cxn modelId="{4139F1E4-4D6E-41E4-A9A5-967581F55CF2}" srcId="{E8672F75-AB67-41C0-AD16-FE011BBDB189}" destId="{C562DE15-B707-4C11-A2DD-EA1CE087FB03}" srcOrd="2" destOrd="0" parTransId="{93FFBC0F-449C-4F5F-B358-4ACED03CC181}" sibTransId="{730679CA-5372-46C4-84AD-681661F98B1F}"/>
    <dgm:cxn modelId="{ED383E0B-E517-4F3A-B946-40EADF93B925}" type="presOf" srcId="{03A3CB51-083E-4DD0-A8EB-34D30180C4E1}" destId="{228E295E-7B20-4079-B35E-171C86EC2A9F}" srcOrd="1" destOrd="0" presId="urn:microsoft.com/office/officeart/2005/8/layout/vList4"/>
    <dgm:cxn modelId="{38367EF1-B660-4973-9074-E66093A7D772}" type="presOf" srcId="{1FB47162-B872-4AE5-AE33-739D1C6EA4BA}" destId="{7114A038-8BA9-47C7-8119-08BBF29F9F29}" srcOrd="0" destOrd="0" presId="urn:microsoft.com/office/officeart/2005/8/layout/vList4"/>
    <dgm:cxn modelId="{89A770D3-4E03-4860-BD78-FEF909785A25}" type="presOf" srcId="{58601E89-B121-4A99-8EC7-E0618C0A8574}" destId="{EC9DC03D-9809-40C6-8161-B8AB2BC427E3}" srcOrd="1" destOrd="0" presId="urn:microsoft.com/office/officeart/2005/8/layout/vList4"/>
    <dgm:cxn modelId="{39AF3FC3-2C22-4A9F-A072-68722A7692C3}" type="presOf" srcId="{CE947093-1CB9-400B-8A9E-45C81497AC0C}" destId="{C0B4676C-38E3-4E3D-93EE-CE45AFAC0E56}" srcOrd="0" destOrd="0" presId="urn:microsoft.com/office/officeart/2005/8/layout/vList4"/>
    <dgm:cxn modelId="{CF067ABA-7FF2-4295-985A-EF222F6778D7}" type="presOf" srcId="{58601E89-B121-4A99-8EC7-E0618C0A8574}" destId="{CC25E6D3-D1DD-4054-ACB5-D4054D6A7F10}" srcOrd="0" destOrd="0" presId="urn:microsoft.com/office/officeart/2005/8/layout/vList4"/>
    <dgm:cxn modelId="{76A32673-0C27-4ADE-95DA-74DE9C1329B6}" type="presOf" srcId="{CE947093-1CB9-400B-8A9E-45C81497AC0C}" destId="{75639323-0FC0-457B-801B-2E2B3C53D7AB}" srcOrd="1" destOrd="0" presId="urn:microsoft.com/office/officeart/2005/8/layout/vList4"/>
    <dgm:cxn modelId="{46060215-35BC-48F0-AA1A-A928DA85C78C}" srcId="{E8672F75-AB67-41C0-AD16-FE011BBDB189}" destId="{58601E89-B121-4A99-8EC7-E0618C0A8574}" srcOrd="1" destOrd="0" parTransId="{B8CA00D2-35CF-4D9E-B9E1-53FA20513437}" sibTransId="{B9B030D9-2E82-42B1-9136-C155F6A4540A}"/>
    <dgm:cxn modelId="{9290578A-BE84-4DD6-8573-925F7D40AED6}" srcId="{E8672F75-AB67-41C0-AD16-FE011BBDB189}" destId="{505AD52E-79A0-47E5-BF9F-F97C856D4E27}" srcOrd="3" destOrd="0" parTransId="{2A88D0F6-B2FE-43FD-A199-4A3AEC398B28}" sibTransId="{CA19EDEC-9B12-41FC-801A-94C87A9CA844}"/>
    <dgm:cxn modelId="{8BF46396-8805-418B-8392-41BCEA15EB61}" type="presParOf" srcId="{EDBD61E2-E53F-4DC2-B4DA-23E1ED1903AA}" destId="{A237DEA1-C935-4425-AAF0-70A8B838D6E2}" srcOrd="0" destOrd="0" presId="urn:microsoft.com/office/officeart/2005/8/layout/vList4"/>
    <dgm:cxn modelId="{EDBFDAAB-1CAA-4828-83D5-3764755C8974}" type="presParOf" srcId="{A237DEA1-C935-4425-AAF0-70A8B838D6E2}" destId="{7114A038-8BA9-47C7-8119-08BBF29F9F29}" srcOrd="0" destOrd="0" presId="urn:microsoft.com/office/officeart/2005/8/layout/vList4"/>
    <dgm:cxn modelId="{CF74EB90-9887-4EB4-8D12-170DC1F819CF}" type="presParOf" srcId="{A237DEA1-C935-4425-AAF0-70A8B838D6E2}" destId="{C586280F-2CB7-4455-936E-B1DBBEB7F213}" srcOrd="1" destOrd="0" presId="urn:microsoft.com/office/officeart/2005/8/layout/vList4"/>
    <dgm:cxn modelId="{469B9756-019E-456C-B3C6-7DD674DCC838}" type="presParOf" srcId="{A237DEA1-C935-4425-AAF0-70A8B838D6E2}" destId="{AC4CF195-D0C6-49DD-AEDA-E1531D29EAB3}" srcOrd="2" destOrd="0" presId="urn:microsoft.com/office/officeart/2005/8/layout/vList4"/>
    <dgm:cxn modelId="{63D6936D-556B-4C21-B493-46760EFFC7B0}" type="presParOf" srcId="{EDBD61E2-E53F-4DC2-B4DA-23E1ED1903AA}" destId="{5A8D2D3D-1E3C-49ED-92FF-7B90071DA6B4}" srcOrd="1" destOrd="0" presId="urn:microsoft.com/office/officeart/2005/8/layout/vList4"/>
    <dgm:cxn modelId="{05491450-5BAE-4866-AF70-A0D0FAEB15BA}" type="presParOf" srcId="{EDBD61E2-E53F-4DC2-B4DA-23E1ED1903AA}" destId="{5E707CC5-236F-4B90-9F12-CA19C0337596}" srcOrd="2" destOrd="0" presId="urn:microsoft.com/office/officeart/2005/8/layout/vList4"/>
    <dgm:cxn modelId="{A4BE4C65-B84C-4F90-A3D1-F40178CC80E3}" type="presParOf" srcId="{5E707CC5-236F-4B90-9F12-CA19C0337596}" destId="{CC25E6D3-D1DD-4054-ACB5-D4054D6A7F10}" srcOrd="0" destOrd="0" presId="urn:microsoft.com/office/officeart/2005/8/layout/vList4"/>
    <dgm:cxn modelId="{8A8B7E62-C166-4F98-AD91-41492460A7F0}" type="presParOf" srcId="{5E707CC5-236F-4B90-9F12-CA19C0337596}" destId="{28D83AD3-A84A-4C79-8FEE-6F9B4ED06E83}" srcOrd="1" destOrd="0" presId="urn:microsoft.com/office/officeart/2005/8/layout/vList4"/>
    <dgm:cxn modelId="{138A656B-458A-4E8B-B18F-C157BF964A79}" type="presParOf" srcId="{5E707CC5-236F-4B90-9F12-CA19C0337596}" destId="{EC9DC03D-9809-40C6-8161-B8AB2BC427E3}" srcOrd="2" destOrd="0" presId="urn:microsoft.com/office/officeart/2005/8/layout/vList4"/>
    <dgm:cxn modelId="{62A106B7-A6BE-4567-9178-46501991F9F7}" type="presParOf" srcId="{EDBD61E2-E53F-4DC2-B4DA-23E1ED1903AA}" destId="{306B82E3-92EB-4A0E-8F88-C79AE2D322E5}" srcOrd="3" destOrd="0" presId="urn:microsoft.com/office/officeart/2005/8/layout/vList4"/>
    <dgm:cxn modelId="{147C1B76-863C-49CA-B2FC-810F589550BD}" type="presParOf" srcId="{EDBD61E2-E53F-4DC2-B4DA-23E1ED1903AA}" destId="{D6168387-BED0-4BAE-8C4F-5A6B8F2F5C3E}" srcOrd="4" destOrd="0" presId="urn:microsoft.com/office/officeart/2005/8/layout/vList4"/>
    <dgm:cxn modelId="{B2CF10E3-9246-4BC0-AEF4-551EFAEA7071}" type="presParOf" srcId="{D6168387-BED0-4BAE-8C4F-5A6B8F2F5C3E}" destId="{2A76513B-5CCE-4A19-AD43-27E9BCE55BFF}" srcOrd="0" destOrd="0" presId="urn:microsoft.com/office/officeart/2005/8/layout/vList4"/>
    <dgm:cxn modelId="{2A616D65-6BC7-49C3-BAA1-089A95926087}" type="presParOf" srcId="{D6168387-BED0-4BAE-8C4F-5A6B8F2F5C3E}" destId="{E792D269-9873-4146-AD5B-77FC41809038}" srcOrd="1" destOrd="0" presId="urn:microsoft.com/office/officeart/2005/8/layout/vList4"/>
    <dgm:cxn modelId="{71934892-20AA-4D67-9211-546812B4F576}" type="presParOf" srcId="{D6168387-BED0-4BAE-8C4F-5A6B8F2F5C3E}" destId="{4288771D-CF2B-4559-9B1B-8785ED943A99}" srcOrd="2" destOrd="0" presId="urn:microsoft.com/office/officeart/2005/8/layout/vList4"/>
    <dgm:cxn modelId="{784574AB-DA7E-4350-9CE0-33C215F69D4B}" type="presParOf" srcId="{EDBD61E2-E53F-4DC2-B4DA-23E1ED1903AA}" destId="{CE94AA37-6963-47E2-B985-2C3BEB1EC2D0}" srcOrd="5" destOrd="0" presId="urn:microsoft.com/office/officeart/2005/8/layout/vList4"/>
    <dgm:cxn modelId="{DE98F4FE-52F5-47BE-BF95-CE0CDCB1A907}" type="presParOf" srcId="{EDBD61E2-E53F-4DC2-B4DA-23E1ED1903AA}" destId="{0029A4A8-E16F-434E-8C6C-C001760E0219}" srcOrd="6" destOrd="0" presId="urn:microsoft.com/office/officeart/2005/8/layout/vList4"/>
    <dgm:cxn modelId="{450A3D27-48F1-4217-853A-CDEB1CDED117}" type="presParOf" srcId="{0029A4A8-E16F-434E-8C6C-C001760E0219}" destId="{58EB61FC-9B68-4A6A-B06E-D13418E8BA96}" srcOrd="0" destOrd="0" presId="urn:microsoft.com/office/officeart/2005/8/layout/vList4"/>
    <dgm:cxn modelId="{ADC38828-AB56-4D38-84DF-20BC4FD1E75E}" type="presParOf" srcId="{0029A4A8-E16F-434E-8C6C-C001760E0219}" destId="{34C9918E-6593-4E7D-8ECB-12E5FF49AE31}" srcOrd="1" destOrd="0" presId="urn:microsoft.com/office/officeart/2005/8/layout/vList4"/>
    <dgm:cxn modelId="{6479FAAC-3C5A-4C7F-BAFC-AE0940A8ADCE}" type="presParOf" srcId="{0029A4A8-E16F-434E-8C6C-C001760E0219}" destId="{69A3D21F-F0C7-49BB-A442-0BFBEE2D65B2}" srcOrd="2" destOrd="0" presId="urn:microsoft.com/office/officeart/2005/8/layout/vList4"/>
    <dgm:cxn modelId="{365FFEEE-B102-4065-84ED-1D050C3711DC}" type="presParOf" srcId="{EDBD61E2-E53F-4DC2-B4DA-23E1ED1903AA}" destId="{7706454D-4A53-418D-AA5A-ECB5D79DE865}" srcOrd="7" destOrd="0" presId="urn:microsoft.com/office/officeart/2005/8/layout/vList4"/>
    <dgm:cxn modelId="{BE52546A-8200-459A-95ED-CA671BBF46AF}" type="presParOf" srcId="{EDBD61E2-E53F-4DC2-B4DA-23E1ED1903AA}" destId="{D22D3EAF-1435-4375-838D-9EFBC1679612}" srcOrd="8" destOrd="0" presId="urn:microsoft.com/office/officeart/2005/8/layout/vList4"/>
    <dgm:cxn modelId="{F111E1C1-C382-4850-915B-5B4C7697984C}" type="presParOf" srcId="{D22D3EAF-1435-4375-838D-9EFBC1679612}" destId="{36D9AB53-44AC-4386-B32A-E57D768174CF}" srcOrd="0" destOrd="0" presId="urn:microsoft.com/office/officeart/2005/8/layout/vList4"/>
    <dgm:cxn modelId="{53207DA9-ADA8-4624-9743-B877629968BF}" type="presParOf" srcId="{D22D3EAF-1435-4375-838D-9EFBC1679612}" destId="{8B1C54D3-41B9-41F5-BF63-6D6CD2A8C762}" srcOrd="1" destOrd="0" presId="urn:microsoft.com/office/officeart/2005/8/layout/vList4"/>
    <dgm:cxn modelId="{A07EACEA-2765-4B09-844A-1261F492A8D2}" type="presParOf" srcId="{D22D3EAF-1435-4375-838D-9EFBC1679612}" destId="{228E295E-7B20-4079-B35E-171C86EC2A9F}" srcOrd="2" destOrd="0" presId="urn:microsoft.com/office/officeart/2005/8/layout/vList4"/>
    <dgm:cxn modelId="{578A34BC-7EED-4906-9A68-CDAFCB688B6C}" type="presParOf" srcId="{EDBD61E2-E53F-4DC2-B4DA-23E1ED1903AA}" destId="{D0B38316-5C1C-423F-AC2C-E13FAD829BD1}" srcOrd="9" destOrd="0" presId="urn:microsoft.com/office/officeart/2005/8/layout/vList4"/>
    <dgm:cxn modelId="{6A80C757-D48E-4004-8554-1E8A57C6F428}" type="presParOf" srcId="{EDBD61E2-E53F-4DC2-B4DA-23E1ED1903AA}" destId="{FD94264C-C463-4ACC-B7A6-3D70DAE3E1D1}" srcOrd="10" destOrd="0" presId="urn:microsoft.com/office/officeart/2005/8/layout/vList4"/>
    <dgm:cxn modelId="{AF1D0B80-1CD8-4A0A-9403-569F34D2A31E}" type="presParOf" srcId="{FD94264C-C463-4ACC-B7A6-3D70DAE3E1D1}" destId="{F195D3AD-A2D0-4391-945B-5A3B2A46D0B6}" srcOrd="0" destOrd="0" presId="urn:microsoft.com/office/officeart/2005/8/layout/vList4"/>
    <dgm:cxn modelId="{DBEB5027-62B7-45DE-8DAA-8C8F48359D84}" type="presParOf" srcId="{FD94264C-C463-4ACC-B7A6-3D70DAE3E1D1}" destId="{C328074A-4DFB-4CE5-869F-76D8B636544F}" srcOrd="1" destOrd="0" presId="urn:microsoft.com/office/officeart/2005/8/layout/vList4"/>
    <dgm:cxn modelId="{0AB31527-7188-490C-A96B-78BC6336B753}" type="presParOf" srcId="{FD94264C-C463-4ACC-B7A6-3D70DAE3E1D1}" destId="{50CC8B6E-753A-4CFE-AA96-102CF44707CF}" srcOrd="2" destOrd="0" presId="urn:microsoft.com/office/officeart/2005/8/layout/vList4"/>
    <dgm:cxn modelId="{CF583D30-B6C7-4555-80DB-6C5E8A768CF3}" type="presParOf" srcId="{EDBD61E2-E53F-4DC2-B4DA-23E1ED1903AA}" destId="{11686DCF-CEEA-4D11-9EDB-63145E172AEB}" srcOrd="11" destOrd="0" presId="urn:microsoft.com/office/officeart/2005/8/layout/vList4"/>
    <dgm:cxn modelId="{95C19279-FF01-436B-BA64-7DE2BFB36D63}" type="presParOf" srcId="{EDBD61E2-E53F-4DC2-B4DA-23E1ED1903AA}" destId="{D66444E0-8165-4623-949C-40109AF9AD19}" srcOrd="12" destOrd="0" presId="urn:microsoft.com/office/officeart/2005/8/layout/vList4"/>
    <dgm:cxn modelId="{71D526B0-33B8-4E3E-89A1-0C38B227A7A7}" type="presParOf" srcId="{D66444E0-8165-4623-949C-40109AF9AD19}" destId="{C0B4676C-38E3-4E3D-93EE-CE45AFAC0E56}" srcOrd="0" destOrd="0" presId="urn:microsoft.com/office/officeart/2005/8/layout/vList4"/>
    <dgm:cxn modelId="{122D4EA6-4372-4D46-B00F-F0EAC6E5DFE0}" type="presParOf" srcId="{D66444E0-8165-4623-949C-40109AF9AD19}" destId="{7C98DE6B-93E7-48FF-BB63-B09B8EB57751}" srcOrd="1" destOrd="0" presId="urn:microsoft.com/office/officeart/2005/8/layout/vList4"/>
    <dgm:cxn modelId="{DE4EFF51-207D-425C-A278-9BE9F4954522}" type="presParOf" srcId="{D66444E0-8165-4623-949C-40109AF9AD19}" destId="{75639323-0FC0-457B-801B-2E2B3C53D7A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C8B229-1CD8-4573-8931-82EBC43B769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816F77E-B675-40BC-ABD3-0BE975A209C9}" type="pres">
      <dgm:prSet presAssocID="{DCC8B229-1CD8-4573-8931-82EBC43B769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BA3981BE-6AC1-4D63-8327-E1C8B9D20F6C}" type="presOf" srcId="{DCC8B229-1CD8-4573-8931-82EBC43B769D}" destId="{D816F77E-B675-40BC-ABD3-0BE975A209C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C8B229-1CD8-4573-8931-82EBC43B769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816F77E-B675-40BC-ABD3-0BE975A209C9}" type="pres">
      <dgm:prSet presAssocID="{DCC8B229-1CD8-4573-8931-82EBC43B769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55BD8EA1-4BD0-4915-AEBD-E9EAB14D0DE2}" type="presOf" srcId="{DCC8B229-1CD8-4573-8931-82EBC43B769D}" destId="{D816F77E-B675-40BC-ABD3-0BE975A209C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14A038-8BA9-47C7-8119-08BBF29F9F29}">
      <dsp:nvSpPr>
        <dsp:cNvPr id="0" name=""/>
        <dsp:cNvSpPr/>
      </dsp:nvSpPr>
      <dsp:spPr>
        <a:xfrm>
          <a:off x="0" y="51516"/>
          <a:ext cx="6096000" cy="6680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Introduction</a:t>
          </a:r>
          <a:endParaRPr lang="en-US" sz="1800" kern="1200" dirty="0"/>
        </a:p>
      </dsp:txBody>
      <dsp:txXfrm>
        <a:off x="1286008" y="51516"/>
        <a:ext cx="4809991" cy="668089"/>
      </dsp:txXfrm>
    </dsp:sp>
    <dsp:sp modelId="{C586280F-2CB7-4455-936E-B1DBBEB7F213}">
      <dsp:nvSpPr>
        <dsp:cNvPr id="0" name=""/>
        <dsp:cNvSpPr/>
      </dsp:nvSpPr>
      <dsp:spPr>
        <a:xfrm>
          <a:off x="66808" y="66808"/>
          <a:ext cx="1219200" cy="53447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0" b="-80000"/>
          </a:stretch>
        </a:blipFill>
        <a:ln w="635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C25E6D3-D1DD-4054-ACB5-D4054D6A7F10}">
      <dsp:nvSpPr>
        <dsp:cNvPr id="0" name=""/>
        <dsp:cNvSpPr/>
      </dsp:nvSpPr>
      <dsp:spPr>
        <a:xfrm>
          <a:off x="0" y="734898"/>
          <a:ext cx="6096000" cy="6680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Site Description</a:t>
          </a:r>
          <a:endParaRPr lang="en-US" sz="1800" kern="1200" dirty="0"/>
        </a:p>
      </dsp:txBody>
      <dsp:txXfrm>
        <a:off x="1286008" y="734898"/>
        <a:ext cx="4809991" cy="668089"/>
      </dsp:txXfrm>
    </dsp:sp>
    <dsp:sp modelId="{28D83AD3-A84A-4C79-8FEE-6F9B4ED06E83}">
      <dsp:nvSpPr>
        <dsp:cNvPr id="0" name=""/>
        <dsp:cNvSpPr/>
      </dsp:nvSpPr>
      <dsp:spPr>
        <a:xfrm>
          <a:off x="66808" y="801707"/>
          <a:ext cx="1219200" cy="53447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 w="635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A76513B-5CCE-4A19-AD43-27E9BCE55BFF}">
      <dsp:nvSpPr>
        <dsp:cNvPr id="0" name=""/>
        <dsp:cNvSpPr/>
      </dsp:nvSpPr>
      <dsp:spPr>
        <a:xfrm>
          <a:off x="0" y="1480186"/>
          <a:ext cx="6096000" cy="6680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Architectural Design</a:t>
          </a:r>
          <a:endParaRPr lang="en-US" sz="1800" kern="1200" dirty="0"/>
        </a:p>
      </dsp:txBody>
      <dsp:txXfrm>
        <a:off x="1286008" y="1480186"/>
        <a:ext cx="4809991" cy="668089"/>
      </dsp:txXfrm>
    </dsp:sp>
    <dsp:sp modelId="{E792D269-9873-4146-AD5B-77FC41809038}">
      <dsp:nvSpPr>
        <dsp:cNvPr id="0" name=""/>
        <dsp:cNvSpPr/>
      </dsp:nvSpPr>
      <dsp:spPr>
        <a:xfrm>
          <a:off x="75952" y="1451528"/>
          <a:ext cx="1219200" cy="68886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635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8EB61FC-9B68-4A6A-B06E-D13418E8BA96}">
      <dsp:nvSpPr>
        <dsp:cNvPr id="0" name=""/>
        <dsp:cNvSpPr/>
      </dsp:nvSpPr>
      <dsp:spPr>
        <a:xfrm>
          <a:off x="0" y="2228583"/>
          <a:ext cx="6096000" cy="6680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Structural Design</a:t>
          </a:r>
          <a:endParaRPr lang="en-US" sz="1800" kern="1200" dirty="0"/>
        </a:p>
      </dsp:txBody>
      <dsp:txXfrm>
        <a:off x="1286008" y="2228583"/>
        <a:ext cx="4809991" cy="668089"/>
      </dsp:txXfrm>
    </dsp:sp>
    <dsp:sp modelId="{34C9918E-6593-4E7D-8ECB-12E5FF49AE31}">
      <dsp:nvSpPr>
        <dsp:cNvPr id="0" name=""/>
        <dsp:cNvSpPr/>
      </dsp:nvSpPr>
      <dsp:spPr>
        <a:xfrm>
          <a:off x="66808" y="2225475"/>
          <a:ext cx="1219200" cy="67430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6000" b="-66000"/>
          </a:stretch>
        </a:blipFill>
        <a:ln w="635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6D9AB53-44AC-4386-B32A-E57D768174CF}">
      <dsp:nvSpPr>
        <dsp:cNvPr id="0" name=""/>
        <dsp:cNvSpPr/>
      </dsp:nvSpPr>
      <dsp:spPr>
        <a:xfrm>
          <a:off x="0" y="2971800"/>
          <a:ext cx="6096000" cy="6680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Environmental </a:t>
          </a:r>
          <a:r>
            <a:rPr lang="en-US" sz="1800" kern="1200" dirty="0" smtClean="0">
              <a:solidFill>
                <a:schemeClr val="tx1"/>
              </a:solidFill>
            </a:rPr>
            <a:t>Design</a:t>
          </a:r>
          <a:endParaRPr lang="en-US" sz="1800" kern="1200" dirty="0"/>
        </a:p>
      </dsp:txBody>
      <dsp:txXfrm>
        <a:off x="1286008" y="2971800"/>
        <a:ext cx="4809991" cy="668089"/>
      </dsp:txXfrm>
    </dsp:sp>
    <dsp:sp modelId="{8B1C54D3-41B9-41F5-BF63-6D6CD2A8C762}">
      <dsp:nvSpPr>
        <dsp:cNvPr id="0" name=""/>
        <dsp:cNvSpPr/>
      </dsp:nvSpPr>
      <dsp:spPr>
        <a:xfrm>
          <a:off x="66808" y="3033398"/>
          <a:ext cx="1219200" cy="53447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635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195D3AD-A2D0-4391-945B-5A3B2A46D0B6}">
      <dsp:nvSpPr>
        <dsp:cNvPr id="0" name=""/>
        <dsp:cNvSpPr/>
      </dsp:nvSpPr>
      <dsp:spPr>
        <a:xfrm>
          <a:off x="0" y="3701488"/>
          <a:ext cx="6096000" cy="6680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kern="1200" dirty="0" smtClean="0"/>
            <a:t>Electro</a:t>
          </a:r>
          <a:r>
            <a:rPr lang="ar-SA" sz="1800" kern="1200" dirty="0" smtClean="0"/>
            <a:t>-</a:t>
          </a:r>
          <a:r>
            <a:rPr lang="en-US" sz="1800" kern="1200" dirty="0" smtClean="0"/>
            <a:t>mechanical </a:t>
          </a:r>
          <a:r>
            <a:rPr lang="en-US" sz="1800" kern="1200" dirty="0" smtClean="0">
              <a:solidFill>
                <a:schemeClr val="tx1"/>
              </a:solidFill>
            </a:rPr>
            <a:t>Design</a:t>
          </a:r>
          <a:endParaRPr lang="en-US" sz="1800" kern="1200" dirty="0" smtClean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1286008" y="3701488"/>
        <a:ext cx="4809991" cy="668089"/>
      </dsp:txXfrm>
    </dsp:sp>
    <dsp:sp modelId="{C328074A-4DFB-4CE5-869F-76D8B636544F}">
      <dsp:nvSpPr>
        <dsp:cNvPr id="0" name=""/>
        <dsp:cNvSpPr/>
      </dsp:nvSpPr>
      <dsp:spPr>
        <a:xfrm>
          <a:off x="66808" y="3768297"/>
          <a:ext cx="1219200" cy="53447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635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0B4676C-38E3-4E3D-93EE-CE45AFAC0E56}">
      <dsp:nvSpPr>
        <dsp:cNvPr id="0" name=""/>
        <dsp:cNvSpPr/>
      </dsp:nvSpPr>
      <dsp:spPr>
        <a:xfrm>
          <a:off x="0" y="4436386"/>
          <a:ext cx="6096000" cy="6680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Quantity surveying</a:t>
          </a:r>
          <a:endParaRPr lang="en-US" sz="1800" kern="1200" dirty="0"/>
        </a:p>
      </dsp:txBody>
      <dsp:txXfrm>
        <a:off x="1286008" y="4436386"/>
        <a:ext cx="4809991" cy="668089"/>
      </dsp:txXfrm>
    </dsp:sp>
    <dsp:sp modelId="{7C98DE6B-93E7-48FF-BB63-B09B8EB57751}">
      <dsp:nvSpPr>
        <dsp:cNvPr id="0" name=""/>
        <dsp:cNvSpPr/>
      </dsp:nvSpPr>
      <dsp:spPr>
        <a:xfrm>
          <a:off x="66808" y="4503195"/>
          <a:ext cx="1219200" cy="53447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 w="635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60448-091C-4E3C-904A-7F8B6C1DA5AD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72F01-6D64-411D-9E1F-8AD5D14D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334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523C1-2287-4DCA-9A9C-656A59B5057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7937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523C1-2287-4DCA-9A9C-656A59B5057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1382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523C1-2287-4DCA-9A9C-656A59B5057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842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523C1-2287-4DCA-9A9C-656A59B5057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766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JO" altLang="ar-JO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98C5F4D-C3BB-4F8E-B216-F0AF99DB907B}" type="slidenum">
              <a:rPr lang="ar-JO" altLang="ar-JO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ar-JO" altLang="ar-JO" smtClean="0"/>
          </a:p>
        </p:txBody>
      </p:sp>
    </p:spTree>
    <p:extLst>
      <p:ext uri="{BB962C8B-B14F-4D97-AF65-F5344CB8AC3E}">
        <p14:creationId xmlns:p14="http://schemas.microsoft.com/office/powerpoint/2010/main" val="1606229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JO" altLang="ar-JO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AC7033E-C753-44F4-9190-9C0EB80370FF}" type="slidenum">
              <a:rPr lang="ar-JO" altLang="ar-JO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53</a:t>
            </a:fld>
            <a:endParaRPr lang="ar-JO" altLang="ar-JO" smtClean="0"/>
          </a:p>
        </p:txBody>
      </p:sp>
    </p:spTree>
    <p:extLst>
      <p:ext uri="{BB962C8B-B14F-4D97-AF65-F5344CB8AC3E}">
        <p14:creationId xmlns:p14="http://schemas.microsoft.com/office/powerpoint/2010/main" val="25258695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JO" altLang="ar-JO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6CFB3FA-FB17-44D1-8F65-CF91FBF3C2A1}" type="slidenum">
              <a:rPr lang="ar-JO" altLang="ar-JO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56</a:t>
            </a:fld>
            <a:endParaRPr lang="ar-JO" altLang="ar-JO" smtClean="0"/>
          </a:p>
        </p:txBody>
      </p:sp>
    </p:spTree>
    <p:extLst>
      <p:ext uri="{BB962C8B-B14F-4D97-AF65-F5344CB8AC3E}">
        <p14:creationId xmlns:p14="http://schemas.microsoft.com/office/powerpoint/2010/main" val="1343333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523C1-2287-4DCA-9A9C-656A59B5057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916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523C1-2287-4DCA-9A9C-656A59B5057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150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523C1-2287-4DCA-9A9C-656A59B5057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282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523C1-2287-4DCA-9A9C-656A59B5057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797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523C1-2287-4DCA-9A9C-656A59B5057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91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523C1-2287-4DCA-9A9C-656A59B5057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078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523C1-2287-4DCA-9A9C-656A59B5057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9976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523C1-2287-4DCA-9A9C-656A59B5057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07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1B91E33-08A6-473C-9139-556E14950552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C20D705-503B-492C-A5E1-AD6E59DCA99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2843400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1E33-08A6-473C-9139-556E14950552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D705-503B-492C-A5E1-AD6E59DC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776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1E33-08A6-473C-9139-556E14950552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D705-503B-492C-A5E1-AD6E59DC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867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1E33-08A6-473C-9139-556E14950552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D705-503B-492C-A5E1-AD6E59DC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81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B91E33-08A6-473C-9139-556E14950552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20D705-503B-492C-A5E1-AD6E59DCA99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774687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1E33-08A6-473C-9139-556E14950552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D705-503B-492C-A5E1-AD6E59DC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067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1E33-08A6-473C-9139-556E14950552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D705-503B-492C-A5E1-AD6E59DC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405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1E33-08A6-473C-9139-556E14950552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D705-503B-492C-A5E1-AD6E59DC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6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1E33-08A6-473C-9139-556E14950552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D705-503B-492C-A5E1-AD6E59DC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09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B91E33-08A6-473C-9139-556E14950552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20D705-503B-492C-A5E1-AD6E59DCA99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8766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B91E33-08A6-473C-9139-556E14950552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20D705-503B-492C-A5E1-AD6E59DCA99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23160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91B91E33-08A6-473C-9139-556E14950552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C20D705-503B-492C-A5E1-AD6E59DCA99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8117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6" r:id="rId1"/>
    <p:sldLayoutId id="2147484157" r:id="rId2"/>
    <p:sldLayoutId id="2147484158" r:id="rId3"/>
    <p:sldLayoutId id="2147484159" r:id="rId4"/>
    <p:sldLayoutId id="2147484160" r:id="rId5"/>
    <p:sldLayoutId id="2147484161" r:id="rId6"/>
    <p:sldLayoutId id="2147484162" r:id="rId7"/>
    <p:sldLayoutId id="2147484163" r:id="rId8"/>
    <p:sldLayoutId id="2147484164" r:id="rId9"/>
    <p:sldLayoutId id="2147484165" r:id="rId10"/>
    <p:sldLayoutId id="2147484166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8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4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.png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>
          <a:xfrm>
            <a:off x="8203842" y="1352282"/>
            <a:ext cx="3429000" cy="5867400"/>
          </a:xfrm>
        </p:spPr>
        <p:txBody>
          <a:bodyPr>
            <a:normAutofit/>
          </a:bodyPr>
          <a:lstStyle/>
          <a:p>
            <a:pPr algn="ctr" defTabSz="1219170">
              <a:spcBef>
                <a:spcPts val="800"/>
              </a:spcBef>
            </a:pPr>
            <a:r>
              <a:rPr lang="en" sz="2000" kern="0" dirty="0"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An-Najah National university</a:t>
            </a:r>
            <a:br>
              <a:rPr lang="en" sz="2000" kern="0" dirty="0"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</a:br>
            <a:r>
              <a:rPr lang="en" sz="2000" kern="0" dirty="0"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Faculty of engineering </a:t>
            </a:r>
            <a:br>
              <a:rPr lang="en" sz="2000" kern="0" dirty="0"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</a:br>
            <a:r>
              <a:rPr lang="en" sz="2000" kern="0" dirty="0"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Building engineering departmenet</a:t>
            </a:r>
            <a:br>
              <a:rPr lang="en" sz="2000" kern="0" dirty="0"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</a:br>
            <a:r>
              <a:rPr lang="en" sz="2000" kern="0" dirty="0"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Graduation project ||</a:t>
            </a:r>
            <a:r>
              <a:rPr lang="en" sz="2000" b="1" kern="0" dirty="0"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/>
            </a:r>
            <a:br>
              <a:rPr lang="en" sz="2000" b="1" kern="0" dirty="0"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</a:br>
            <a:r>
              <a:rPr lang="en" sz="2000" b="1" kern="0" dirty="0"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 </a:t>
            </a:r>
            <a:r>
              <a:rPr lang="es-UY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Redesign</a:t>
            </a:r>
            <a:r>
              <a:rPr lang="es-UY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kern="0" dirty="0"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o</a:t>
            </a:r>
            <a:r>
              <a:rPr lang="en" sz="2000" kern="0" dirty="0"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f  Nablus  Municipality building</a:t>
            </a:r>
            <a: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Varela Round"/>
                <a:cs typeface="Arial" pitchFamily="34" charset="0"/>
                <a:sym typeface="Varela Round"/>
              </a:rPr>
              <a:t>.</a:t>
            </a:r>
            <a:b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Varela Round"/>
                <a:cs typeface="Arial" pitchFamily="34" charset="0"/>
                <a:sym typeface="Varela Round"/>
              </a:rPr>
            </a:br>
            <a: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Varela Round"/>
                <a:cs typeface="Arial" pitchFamily="34" charset="0"/>
                <a:sym typeface="Varela Round"/>
              </a:rPr>
              <a:t/>
            </a:r>
            <a:b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Varela Round"/>
                <a:cs typeface="Arial" pitchFamily="34" charset="0"/>
                <a:sym typeface="Varela Round"/>
              </a:rPr>
            </a:br>
            <a: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  <a:t/>
            </a:r>
            <a:b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</a:br>
            <a: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  <a:t/>
            </a:r>
            <a:b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</a:br>
            <a: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  <a:t/>
            </a:r>
            <a:b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</a:br>
            <a: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  <a:t/>
            </a:r>
            <a:b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</a:br>
            <a: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  <a:t/>
            </a:r>
            <a:b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</a:br>
            <a: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  <a:t/>
            </a:r>
            <a:b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</a:br>
            <a: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  <a:t/>
            </a:r>
            <a:b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</a:br>
            <a: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  <a:t/>
            </a:r>
            <a:br>
              <a:rPr lang="en" sz="2000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</a:br>
            <a:endParaRPr lang="en-US" sz="1800" dirty="0"/>
          </a:p>
        </p:txBody>
      </p:sp>
      <p:sp>
        <p:nvSpPr>
          <p:cNvPr id="17" name="Rounded Rectangle 16"/>
          <p:cNvSpPr/>
          <p:nvPr/>
        </p:nvSpPr>
        <p:spPr>
          <a:xfrm>
            <a:off x="8203842" y="4124460"/>
            <a:ext cx="3276600" cy="2286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" b="1" kern="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Varela Round"/>
              <a:cs typeface="Times New Roman" panose="02020603050405020304" pitchFamily="18" charset="0"/>
              <a:sym typeface="Varela Round"/>
            </a:endParaRPr>
          </a:p>
          <a:p>
            <a:pPr algn="ctr"/>
            <a:endParaRPr lang="en" b="1" kern="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Varela Round"/>
              <a:cs typeface="Times New Roman" panose="02020603050405020304" pitchFamily="18" charset="0"/>
              <a:sym typeface="Varela Round"/>
            </a:endParaRPr>
          </a:p>
          <a:p>
            <a:pPr algn="ctr"/>
            <a:endParaRPr lang="en" b="1" kern="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Varela Round"/>
              <a:cs typeface="Times New Roman" panose="02020603050405020304" pitchFamily="18" charset="0"/>
              <a:sym typeface="Varela Round"/>
            </a:endParaRPr>
          </a:p>
          <a:p>
            <a:pPr algn="ctr"/>
            <a:endParaRPr lang="ar-JO" b="1" kern="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Varela Round"/>
              <a:cs typeface="Times New Roman" panose="02020603050405020304" pitchFamily="18" charset="0"/>
              <a:sym typeface="Varela Round"/>
            </a:endParaRPr>
          </a:p>
          <a:p>
            <a:pPr algn="ctr"/>
            <a:endParaRPr lang="ar-JO" b="1" kern="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Varela Round"/>
              <a:cs typeface="Times New Roman" panose="02020603050405020304" pitchFamily="18" charset="0"/>
              <a:sym typeface="Varela Round"/>
            </a:endParaRPr>
          </a:p>
          <a:p>
            <a:pPr algn="ctr"/>
            <a:r>
              <a:rPr lang="en" b="1" kern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Prepared By :</a:t>
            </a:r>
            <a:br>
              <a:rPr lang="en" b="1" kern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</a:br>
            <a:r>
              <a:rPr lang="en" b="1" kern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Arwa Hindi </a:t>
            </a:r>
            <a:br>
              <a:rPr lang="en" b="1" kern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</a:br>
            <a:r>
              <a:rPr lang="en" b="1" kern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Aya Hamadi</a:t>
            </a:r>
            <a:br>
              <a:rPr lang="en" b="1" kern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</a:br>
            <a:r>
              <a:rPr lang="en" b="1" kern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Roqaya jayyosi</a:t>
            </a:r>
          </a:p>
          <a:p>
            <a:pPr algn="ctr"/>
            <a:endParaRPr lang="ar-JO" b="1" kern="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Varela Round"/>
              <a:cs typeface="Times New Roman" panose="02020603050405020304" pitchFamily="18" charset="0"/>
              <a:sym typeface="Varela Round"/>
            </a:endParaRPr>
          </a:p>
          <a:p>
            <a:pPr algn="ctr"/>
            <a:r>
              <a:rPr lang="en" b="1" kern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Supervisor To:</a:t>
            </a:r>
            <a:br>
              <a:rPr lang="en" b="1" kern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</a:br>
            <a:r>
              <a:rPr lang="en" kern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>Dr. Luay Dwaikat.</a:t>
            </a:r>
            <a:br>
              <a:rPr lang="en" kern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</a:br>
            <a:r>
              <a:rPr lang="en" kern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  <a:t/>
            </a:r>
            <a:br>
              <a:rPr lang="en" kern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Varela Round"/>
                <a:cs typeface="Times New Roman" panose="02020603050405020304" pitchFamily="18" charset="0"/>
                <a:sym typeface="Varela Round"/>
              </a:rPr>
            </a:br>
            <a:r>
              <a:rPr lang="en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  <a:t/>
            </a:r>
            <a:br>
              <a:rPr lang="en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</a:br>
            <a:r>
              <a:rPr lang="en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  <a:t/>
            </a:r>
            <a:br>
              <a:rPr lang="en" kern="0" dirty="0">
                <a:solidFill>
                  <a:schemeClr val="accent3">
                    <a:lumMod val="50000"/>
                  </a:schemeClr>
                </a:solidFill>
                <a:latin typeface="Varela Round"/>
                <a:ea typeface="Varela Round"/>
                <a:cs typeface="Varela Round"/>
                <a:sym typeface="Varela Round"/>
              </a:rPr>
            </a:br>
            <a:r>
              <a:rPr lang="en" sz="1600" kern="0" dirty="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rPr>
              <a:t/>
            </a:r>
            <a:br>
              <a:rPr lang="en" sz="1600" kern="0" dirty="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rPr>
            </a:br>
            <a:r>
              <a:rPr lang="en" sz="1600" kern="0" dirty="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rPr>
              <a:t/>
            </a:r>
            <a:br>
              <a:rPr lang="en" sz="1600" kern="0" dirty="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rPr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56" y="1352282"/>
            <a:ext cx="7431110" cy="505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89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237" y="1409163"/>
            <a:ext cx="5146184" cy="484996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83284" y="488255"/>
            <a:ext cx="1911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</a:t>
            </a:r>
            <a:r>
              <a:rPr lang="en-US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 2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41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1197158920"/>
              </p:ext>
            </p:extLst>
          </p:nvPr>
        </p:nvGraphicFramePr>
        <p:xfrm>
          <a:off x="2133600" y="228600"/>
          <a:ext cx="70104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90800" y="1143000"/>
            <a:ext cx="6324600" cy="53530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31769" y="372345"/>
            <a:ext cx="1911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 </a:t>
            </a:r>
            <a:r>
              <a:rPr lang="en-US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20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8340" y="940158"/>
            <a:ext cx="7581900" cy="54768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49259" y="385224"/>
            <a:ext cx="1559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77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211390"/>
              </p:ext>
            </p:extLst>
          </p:nvPr>
        </p:nvGraphicFramePr>
        <p:xfrm>
          <a:off x="2668073" y="711557"/>
          <a:ext cx="7848598" cy="5334002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121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68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52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25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63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4994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18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The current municipality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The redesigned municipality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69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Space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Existing area (m2)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Number of employees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Exiting Area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(m</a:t>
                      </a:r>
                      <a:r>
                        <a:rPr lang="en-US" sz="1400" baseline="30000" dirty="0">
                          <a:effectLst/>
                        </a:rPr>
                        <a:t>2</a:t>
                      </a:r>
                      <a:r>
                        <a:rPr lang="en-US" sz="1400" dirty="0">
                          <a:effectLst/>
                        </a:rPr>
                        <a:t> / employees)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Existing area (m2)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Number of employees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Exiting Area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(m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 / employees)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60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Reception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4.7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2.0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2.4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45.0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2.0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22.5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24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Secretary’s room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16.0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5.0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3.2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30.0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4.0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7.5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28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General fund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13.2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5.0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2.6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26.5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5.0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5.3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8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levying tax fund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12.0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6.0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2.0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86.0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10.0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8.6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8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Director's  fund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14.2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1.0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7.1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28.0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1.0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28.0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8543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4853" y="1217054"/>
            <a:ext cx="7448550" cy="53149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50811" y="385224"/>
            <a:ext cx="1372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43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125881"/>
              </p:ext>
            </p:extLst>
          </p:nvPr>
        </p:nvGraphicFramePr>
        <p:xfrm>
          <a:off x="2693830" y="825320"/>
          <a:ext cx="7924798" cy="5102611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53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58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89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22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477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89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current municipality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redesigned municipality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3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Existing area (m2)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employees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Exiting Area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1400" b="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employees)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Existing area (m2)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employees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Exiting Area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1400" b="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employees)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6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Water department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40.4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85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Electrical department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35.4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26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Director insurance 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1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Director taxes fund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14.2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6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Taxes fund department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6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Insurance department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29.7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7.4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37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Archive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7.2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7.2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39178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022" y="1143000"/>
            <a:ext cx="8116433" cy="556337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12667" y="346587"/>
            <a:ext cx="16305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16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426410"/>
              </p:ext>
            </p:extLst>
          </p:nvPr>
        </p:nvGraphicFramePr>
        <p:xfrm>
          <a:off x="2565041" y="673995"/>
          <a:ext cx="7924802" cy="5804287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133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61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68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96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14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97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478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471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current municipality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redesigned municipality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22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Existing area (m2)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employees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Exiting Area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1400" b="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employees)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Existing area (m2)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employees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Exiting Area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1400" b="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employees)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Affairs of employees room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5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Council members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mayor room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47.7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47.7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20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Deputy of mayor room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26.6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26.6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03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consultant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23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Conference Hall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65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Important &amp;export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65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 relation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43.2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90868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602" y="1308279"/>
            <a:ext cx="7296150" cy="52387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22997" y="449619"/>
            <a:ext cx="1411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Third Floor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94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662486"/>
              </p:ext>
            </p:extLst>
          </p:nvPr>
        </p:nvGraphicFramePr>
        <p:xfrm>
          <a:off x="2602608" y="799564"/>
          <a:ext cx="7848599" cy="5593173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295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88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48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9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21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44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current municipality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redesigned municipality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70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Existing area (m2)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employees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Exiting Area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1400" b="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employees)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Existing area (m2)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employees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Exiting Area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1400" b="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employees)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05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Accounting department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15.8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8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Quantification department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8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road and traffic  depart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16.6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4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 department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19.8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19.8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3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planning department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72.9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261.0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4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Surveyor department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33.8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4462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3572499057"/>
              </p:ext>
            </p:extLst>
          </p:nvPr>
        </p:nvGraphicFramePr>
        <p:xfrm>
          <a:off x="3246549" y="1016358"/>
          <a:ext cx="60960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403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1371601"/>
            <a:ext cx="6934200" cy="49053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93322" y="449619"/>
            <a:ext cx="16161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Fourth Floor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14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490576"/>
              </p:ext>
            </p:extLst>
          </p:nvPr>
        </p:nvGraphicFramePr>
        <p:xfrm>
          <a:off x="2690613" y="916548"/>
          <a:ext cx="7696198" cy="5464524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1958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3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9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67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26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71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159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239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current municipality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redesigned municipality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59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Existing area (m2)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employees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Exiting Area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1400" b="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employees)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Existing area (m2)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employees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Exiting Area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1400" b="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employees)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20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room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48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 room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18.8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59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Municipality engineering room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26.8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26.8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57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Secretary room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07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Printing room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63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Designing room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46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Drawer room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24.4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42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planning room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562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577" y="1219200"/>
            <a:ext cx="714375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77665" y="346588"/>
            <a:ext cx="19431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North Elevation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5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086" y="1232079"/>
            <a:ext cx="7315199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06739" y="398103"/>
            <a:ext cx="19928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48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459" y="1384479"/>
            <a:ext cx="7358061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25820" y="488255"/>
            <a:ext cx="1771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44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414" y="1371600"/>
            <a:ext cx="71628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77413" y="436740"/>
            <a:ext cx="18280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West Elevation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84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0234" y="1409164"/>
            <a:ext cx="6781800" cy="5257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19991" y="385224"/>
            <a:ext cx="14734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B-B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44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6673" y="1257837"/>
            <a:ext cx="7353300" cy="51625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89633" y="423860"/>
            <a:ext cx="1358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A-A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21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content.fjrs4-1.fna.fbcdn.net/v/t1.15752-9/48419889_764575277255020_8264876228494753792_n.jpg?_nc_cat=106&amp;_nc_ht=scontent.fjrs4-1.fna&amp;oh=903b6573d68aaaf9267f4b854e97a651&amp;oe=5C8B64E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127" y="1294327"/>
            <a:ext cx="8153400" cy="495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89086" y="385224"/>
            <a:ext cx="12044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Views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85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content.fjrs4-1.fna.fbcdn.net/v/t1.15752-9/s2048x2048/48393014_1928142253981295_7500561621073264640_n.jpg?_nc_cat=111&amp;_nc_ht=scontent.fjrs4-1.fna&amp;oh=f984f5f0f83c9d5057534d8c379f4d1b&amp;oe=5CD3B0B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279" y="851079"/>
            <a:ext cx="81534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85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976612" y="2480258"/>
            <a:ext cx="426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200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Introduction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6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content.fjrs4-1.fna.fbcdn.net/v/t1.15752-9/48929057_1057316657774692_1364427439681306624_n.jpg?_nc_cat=100&amp;_nc_ht=scontent.fjrs4-1.fna&amp;oh=e502801cf27b110728bcb536fd2bae35&amp;oe=5C9797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485" y="978794"/>
            <a:ext cx="7845425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1392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scontent.fjrs4-1.fna.fbcdn.net/v/t1.15752-9/48407700_717368355313136_1731465788495233024_n.jpg?_nc_cat=111&amp;_nc_ht=scontent.fjrs4-1.fna&amp;oh=2b93467fc90527874183b13d51526c9c&amp;oe=5CA6075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007" y="1043189"/>
            <a:ext cx="8150225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7391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2542" y="666393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640014" y="2133601"/>
            <a:ext cx="3024187" cy="395922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240464" y="2114551"/>
            <a:ext cx="3011678" cy="397827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927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521" y="1473445"/>
            <a:ext cx="9646277" cy="5384555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40000"/>
              </a:lnSpc>
              <a:buNone/>
              <a:defRPr/>
            </a:pPr>
            <a:r>
              <a:rPr lang="en-US" sz="2400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4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 and Standards: </a:t>
            </a: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Code Requirements for Structural Concrete ACI 318-14(ACI Committee 318 2014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dirty="0" smtClean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UBC -97 for earthquake design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ASCE for loads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computations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952500" indent="0">
              <a:lnSpc>
                <a:spcPct val="140000"/>
              </a:lnSpc>
              <a:buNone/>
              <a:defRPr/>
            </a:pPr>
            <a:endParaRPr lang="en-US" sz="24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27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495" y="1352282"/>
            <a:ext cx="10273511" cy="4793579"/>
          </a:xfrm>
        </p:spPr>
        <p:txBody>
          <a:bodyPr rtlCol="0">
            <a:normAutofit fontScale="25000" lnSpcReduction="20000"/>
          </a:bodyPr>
          <a:lstStyle/>
          <a:p>
            <a:pPr marL="0" indent="0">
              <a:lnSpc>
                <a:spcPct val="140000"/>
              </a:lnSpc>
              <a:buNone/>
              <a:defRPr/>
            </a:pPr>
            <a:r>
              <a:rPr lang="en-US" sz="96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Designing data: 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Compressive strength of concrete for slabs and beams    </a:t>
            </a:r>
            <a:r>
              <a:rPr lang="en-US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fʹ</a:t>
            </a:r>
            <a:r>
              <a:rPr lang="en-US" sz="80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8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= 28MPa.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Compressive strength of concrete for 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columns and shear walls </a:t>
            </a:r>
            <a:r>
              <a:rPr lang="en-US" sz="8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ʹ</a:t>
            </a:r>
            <a:r>
              <a:rPr lang="en-US" sz="80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8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32MPa</a:t>
            </a: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Yielding strength of steel </a:t>
            </a:r>
            <a:r>
              <a:rPr lang="en-US" sz="8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420 MPa.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Bearing capacity of soil at street level = 110 KN/m².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loads = 3 KN/m².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 imposed dead load = 4KN/m².</a:t>
            </a:r>
          </a:p>
          <a:p>
            <a:pPr marL="952500" indent="0" algn="just">
              <a:lnSpc>
                <a:spcPct val="140000"/>
              </a:lnSpc>
              <a:buNone/>
              <a:defRPr/>
            </a:pP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52500" indent="0">
              <a:lnSpc>
                <a:spcPct val="140000"/>
              </a:lnSpc>
              <a:buNone/>
              <a:defRPr/>
            </a:pP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52500" indent="0">
              <a:lnSpc>
                <a:spcPct val="140000"/>
              </a:lnSpc>
              <a:buNone/>
              <a:defRPr/>
            </a:pPr>
            <a:endParaRPr lang="en-US" sz="8000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endParaRPr lang="en-US" sz="2400" dirty="0"/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endParaRPr lang="en-US" sz="2400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endParaRPr lang="en-US" sz="2400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endParaRPr lang="en-US" sz="2400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0" indent="0">
              <a:lnSpc>
                <a:spcPct val="140000"/>
              </a:lnSpc>
              <a:buNone/>
              <a:defRPr/>
            </a:pPr>
            <a:r>
              <a:rPr lang="en-US" sz="2400" dirty="0">
                <a:solidFill>
                  <a:srgbClr val="A5002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992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8039" y="1236372"/>
            <a:ext cx="8521611" cy="5145379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40000"/>
              </a:lnSpc>
              <a:buNone/>
              <a:defRPr/>
            </a:pPr>
            <a:r>
              <a:rPr lang="en-US" sz="24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Lateral loads:</a:t>
            </a: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seismic zone of Nablus is 2B (Z = 0.20) </a:t>
            </a: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soil profile is type Sd.</a:t>
            </a: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acceleration seismic coefficient Ca=0.28</a:t>
            </a: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velocity seismic coefficient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=0.4</a:t>
            </a: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Seismic importance factor is 1.25</a:t>
            </a:r>
          </a:p>
          <a:p>
            <a:pPr marL="1371600" indent="-419100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structural design type is building frame R=5.5</a:t>
            </a:r>
          </a:p>
          <a:p>
            <a:pPr marL="0" indent="0">
              <a:lnSpc>
                <a:spcPct val="140000"/>
              </a:lnSpc>
              <a:buNone/>
              <a:defRPr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5" descr="sismic map.JPG"/>
          <p:cNvPicPr>
            <a:picLocks noChangeAspect="1"/>
          </p:cNvPicPr>
          <p:nvPr/>
        </p:nvPicPr>
        <p:blipFill>
          <a:blip r:embed="rId2"/>
          <a:srcRect l="3441" t="3268" r="3656" b="3922"/>
          <a:stretch>
            <a:fillRect/>
          </a:stretch>
        </p:blipFill>
        <p:spPr>
          <a:xfrm>
            <a:off x="8922241" y="1576767"/>
            <a:ext cx="2432050" cy="38750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7595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82457" y="682623"/>
            <a:ext cx="2856872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center lines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1019" y="1764302"/>
            <a:ext cx="6349637" cy="458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47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447" y="666206"/>
            <a:ext cx="8229600" cy="5394960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40000"/>
              </a:lnSpc>
              <a:buNone/>
              <a:defRPr/>
            </a:pPr>
            <a:r>
              <a:rPr lang="en-US" sz="24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</a:t>
            </a:r>
            <a:r>
              <a:rPr lang="en-US" sz="24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models</a:t>
            </a:r>
            <a:endParaRPr lang="ar-JO" sz="2400" b="1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Compatibility check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Equilibrium check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Internal force check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Deflection check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Drift check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Period check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Model participating mass ratio check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Base shear check</a:t>
            </a:r>
          </a:p>
          <a:p>
            <a:pPr marL="91440" indent="-91440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0979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3752" y="1186893"/>
            <a:ext cx="3673475" cy="5111750"/>
          </a:xfrm>
          <a:ln w="3175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1218894" y="291188"/>
            <a:ext cx="1329210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1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07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710431" y="1764407"/>
            <a:ext cx="5064125" cy="369196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361494" y="1764407"/>
            <a:ext cx="4932363" cy="373641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1893889" y="611189"/>
            <a:ext cx="26837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rtl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ar-JO" sz="2400" dirty="0">
                <a:latin typeface="Times New Roman" panose="02020603050405020304" pitchFamily="18" charset="0"/>
              </a:rPr>
              <a:t>Compatibility check</a:t>
            </a:r>
            <a:endParaRPr lang="ar-JO" altLang="ar-JO" sz="2400" dirty="0"/>
          </a:p>
        </p:txBody>
      </p:sp>
    </p:spTree>
    <p:extLst>
      <p:ext uri="{BB962C8B-B14F-4D97-AF65-F5344CB8AC3E}">
        <p14:creationId xmlns:p14="http://schemas.microsoft.com/office/powerpoint/2010/main" val="14045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596" y="1326523"/>
            <a:ext cx="6735650" cy="5009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925940" y="398103"/>
            <a:ext cx="15824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06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258986" y="467485"/>
            <a:ext cx="8229600" cy="1143000"/>
          </a:xfrm>
        </p:spPr>
        <p:txBody>
          <a:bodyPr>
            <a:normAutofit/>
          </a:bodyPr>
          <a:lstStyle/>
          <a:p>
            <a:pPr marL="952500">
              <a:lnSpc>
                <a:spcPct val="140000"/>
              </a:lnSpc>
            </a:pPr>
            <a:r>
              <a:rPr lang="en-US" altLang="ar-JO" sz="2400" dirty="0" smtClean="0">
                <a:latin typeface="Times New Roman" panose="02020603050405020304" pitchFamily="18" charset="0"/>
              </a:rPr>
              <a:t>Equilibrium check</a:t>
            </a:r>
            <a:endParaRPr lang="en-US" altLang="ar-JO" sz="24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071142"/>
              </p:ext>
            </p:extLst>
          </p:nvPr>
        </p:nvGraphicFramePr>
        <p:xfrm>
          <a:off x="2255568" y="1772991"/>
          <a:ext cx="8884657" cy="4151291"/>
        </p:xfrm>
        <a:graphic>
          <a:graphicData uri="http://schemas.openxmlformats.org/drawingml/2006/table">
            <a:tbl>
              <a:tblPr rtl="1" firstRow="1" firstCol="1" bandRow="1">
                <a:tableStyleId>{BDBED569-4797-4DF1-A0F4-6AAB3CD982D8}</a:tableStyleId>
              </a:tblPr>
              <a:tblGrid>
                <a:gridCol w="2119872">
                  <a:extLst>
                    <a:ext uri="{9D8B030D-6E8A-4147-A177-3AD203B41FA5}">
                      <a16:colId xmlns:a16="http://schemas.microsoft.com/office/drawing/2014/main" val="1993213974"/>
                    </a:ext>
                  </a:extLst>
                </a:gridCol>
                <a:gridCol w="2255894">
                  <a:extLst>
                    <a:ext uri="{9D8B030D-6E8A-4147-A177-3AD203B41FA5}">
                      <a16:colId xmlns:a16="http://schemas.microsoft.com/office/drawing/2014/main" val="3130025540"/>
                    </a:ext>
                  </a:extLst>
                </a:gridCol>
                <a:gridCol w="2051865">
                  <a:extLst>
                    <a:ext uri="{9D8B030D-6E8A-4147-A177-3AD203B41FA5}">
                      <a16:colId xmlns:a16="http://schemas.microsoft.com/office/drawing/2014/main" val="101941165"/>
                    </a:ext>
                  </a:extLst>
                </a:gridCol>
                <a:gridCol w="2457026">
                  <a:extLst>
                    <a:ext uri="{9D8B030D-6E8A-4147-A177-3AD203B41FA5}">
                      <a16:colId xmlns:a16="http://schemas.microsoft.com/office/drawing/2014/main" val="566407715"/>
                    </a:ext>
                  </a:extLst>
                </a:gridCol>
              </a:tblGrid>
              <a:tr h="125935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Percentage of difference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FZ by manual (KN)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FZ from ETAB(KN)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Case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extLst>
                  <a:ext uri="{0D108BD9-81ED-4DB2-BD59-A6C34878D82A}">
                    <a16:rowId xmlns:a16="http://schemas.microsoft.com/office/drawing/2014/main" val="1965554303"/>
                  </a:ext>
                </a:extLst>
              </a:tr>
              <a:tr h="10749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4.6%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87‚258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91‚506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extLst>
                  <a:ext uri="{0D108BD9-81ED-4DB2-BD59-A6C34878D82A}">
                    <a16:rowId xmlns:a16="http://schemas.microsoft.com/office/drawing/2014/main" val="2156491853"/>
                  </a:ext>
                </a:extLst>
              </a:tr>
              <a:tr h="9302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1.8%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18‚274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18‚607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extLst>
                  <a:ext uri="{0D108BD9-81ED-4DB2-BD59-A6C34878D82A}">
                    <a16:rowId xmlns:a16="http://schemas.microsoft.com/office/drawing/2014/main" val="1335612970"/>
                  </a:ext>
                </a:extLst>
              </a:tr>
              <a:tr h="88673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3.2%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34‚724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33‚650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extLst>
                  <a:ext uri="{0D108BD9-81ED-4DB2-BD59-A6C34878D82A}">
                    <a16:rowId xmlns:a16="http://schemas.microsoft.com/office/drawing/2014/main" val="1852273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308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42451" y="430229"/>
            <a:ext cx="7886700" cy="903288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ar-JO" sz="2400" dirty="0">
                <a:latin typeface="Times New Roman" panose="02020603050405020304" pitchFamily="18" charset="0"/>
              </a:rPr>
              <a:t>Deflection </a:t>
            </a:r>
            <a:r>
              <a:rPr lang="en-US" altLang="ar-JO" sz="2400" dirty="0" smtClean="0">
                <a:latin typeface="Times New Roman" panose="02020603050405020304" pitchFamily="18" charset="0"/>
              </a:rPr>
              <a:t>check</a:t>
            </a:r>
            <a:endParaRPr lang="ar-JO" altLang="ar-JO" sz="2400" dirty="0">
              <a:latin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09869" y="2236805"/>
            <a:ext cx="6130345" cy="4219045"/>
          </a:xfrm>
          <a:ln w="3175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126010" y="1333517"/>
            <a:ext cx="5760640" cy="1015663"/>
          </a:xfrm>
          <a:prstGeom prst="rect">
            <a:avLst/>
          </a:prstGeom>
          <a:blipFill>
            <a:blip r:embed="rId4"/>
            <a:stretch>
              <a:fillRect l="-1164" t="-3614"/>
            </a:stretch>
          </a:blipFill>
        </p:spPr>
        <p:txBody>
          <a:bodyPr/>
          <a:lstStyle/>
          <a:p>
            <a:pPr>
              <a:defRPr/>
            </a:pPr>
            <a:r>
              <a:rPr lang="ar-JO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5269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152659" y="634285"/>
            <a:ext cx="9601200" cy="14859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ar-JO" sz="2400" dirty="0">
                <a:latin typeface="Times New Roman" panose="02020603050405020304" pitchFamily="18" charset="0"/>
              </a:rPr>
              <a:t>Period check</a:t>
            </a:r>
            <a:endParaRPr lang="ar-JO" altLang="ar-JO" sz="24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992313" y="1774032"/>
            <a:ext cx="5688012" cy="439261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7967663" y="3322638"/>
            <a:ext cx="45720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rtl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ar-J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manual= 0.725sec </a:t>
            </a:r>
          </a:p>
          <a:p>
            <a:pPr algn="l" rtl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ar-JO" sz="1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9841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946597" y="569891"/>
            <a:ext cx="9601200" cy="14859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ar-J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Modal mass participation </a:t>
            </a:r>
            <a:r>
              <a:rPr lang="en-US" altLang="ar-J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ratio</a:t>
            </a:r>
            <a:r>
              <a:rPr lang="en-US" altLang="ar-JO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ar-JO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altLang="ar-JO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258286"/>
              </p:ext>
            </p:extLst>
          </p:nvPr>
        </p:nvGraphicFramePr>
        <p:xfrm>
          <a:off x="1544262" y="1302208"/>
          <a:ext cx="9572917" cy="4999022"/>
        </p:xfrm>
        <a:graphic>
          <a:graphicData uri="http://schemas.openxmlformats.org/drawingml/2006/table">
            <a:tbl>
              <a:tblPr rtl="1" firstRow="1" firstCol="1" bandRow="1">
                <a:tableStyleId>{BDBED569-4797-4DF1-A0F4-6AAB3CD982D8}</a:tableStyleId>
              </a:tblPr>
              <a:tblGrid>
                <a:gridCol w="977434">
                  <a:extLst>
                    <a:ext uri="{9D8B030D-6E8A-4147-A177-3AD203B41FA5}">
                      <a16:colId xmlns:a16="http://schemas.microsoft.com/office/drawing/2014/main" val="2568213780"/>
                    </a:ext>
                  </a:extLst>
                </a:gridCol>
                <a:gridCol w="932440">
                  <a:extLst>
                    <a:ext uri="{9D8B030D-6E8A-4147-A177-3AD203B41FA5}">
                      <a16:colId xmlns:a16="http://schemas.microsoft.com/office/drawing/2014/main" val="4207041578"/>
                    </a:ext>
                  </a:extLst>
                </a:gridCol>
                <a:gridCol w="1084160">
                  <a:extLst>
                    <a:ext uri="{9D8B030D-6E8A-4147-A177-3AD203B41FA5}">
                      <a16:colId xmlns:a16="http://schemas.microsoft.com/office/drawing/2014/main" val="1011705016"/>
                    </a:ext>
                  </a:extLst>
                </a:gridCol>
                <a:gridCol w="823919">
                  <a:extLst>
                    <a:ext uri="{9D8B030D-6E8A-4147-A177-3AD203B41FA5}">
                      <a16:colId xmlns:a16="http://schemas.microsoft.com/office/drawing/2014/main" val="1791455969"/>
                    </a:ext>
                  </a:extLst>
                </a:gridCol>
                <a:gridCol w="1355995">
                  <a:extLst>
                    <a:ext uri="{9D8B030D-6E8A-4147-A177-3AD203B41FA5}">
                      <a16:colId xmlns:a16="http://schemas.microsoft.com/office/drawing/2014/main" val="201215720"/>
                    </a:ext>
                  </a:extLst>
                </a:gridCol>
                <a:gridCol w="1207995">
                  <a:extLst>
                    <a:ext uri="{9D8B030D-6E8A-4147-A177-3AD203B41FA5}">
                      <a16:colId xmlns:a16="http://schemas.microsoft.com/office/drawing/2014/main" val="2652269236"/>
                    </a:ext>
                  </a:extLst>
                </a:gridCol>
                <a:gridCol w="1063658">
                  <a:extLst>
                    <a:ext uri="{9D8B030D-6E8A-4147-A177-3AD203B41FA5}">
                      <a16:colId xmlns:a16="http://schemas.microsoft.com/office/drawing/2014/main" val="4268977453"/>
                    </a:ext>
                  </a:extLst>
                </a:gridCol>
                <a:gridCol w="1063658">
                  <a:extLst>
                    <a:ext uri="{9D8B030D-6E8A-4147-A177-3AD203B41FA5}">
                      <a16:colId xmlns:a16="http://schemas.microsoft.com/office/drawing/2014/main" val="286195929"/>
                    </a:ext>
                  </a:extLst>
                </a:gridCol>
                <a:gridCol w="1063658">
                  <a:extLst>
                    <a:ext uri="{9D8B030D-6E8A-4147-A177-3AD203B41FA5}">
                      <a16:colId xmlns:a16="http://schemas.microsoft.com/office/drawing/2014/main" val="5872802"/>
                    </a:ext>
                  </a:extLst>
                </a:gridCol>
              </a:tblGrid>
              <a:tr h="714146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UZ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UY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UX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UZ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UY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UX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Period</a:t>
                      </a: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Case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2194641844"/>
                  </a:ext>
                </a:extLst>
              </a:tr>
              <a:tr h="357073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0.2727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0.5189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0.2727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0.5189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0.726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2801063359"/>
                  </a:ext>
                </a:extLst>
              </a:tr>
              <a:tr h="357073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0.7768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0.7966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0.5041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0.2778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0.635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2768090276"/>
                  </a:ext>
                </a:extLst>
              </a:tr>
              <a:tr h="357073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0.7774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0.7968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0.0006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0.0001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0.391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4279788360"/>
                  </a:ext>
                </a:extLst>
              </a:tr>
              <a:tr h="357073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0.8092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0.8938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0.0318</a:t>
                      </a: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0.0971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0.231</a:t>
                      </a: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2050994277"/>
                  </a:ext>
                </a:extLst>
              </a:tr>
              <a:tr h="357073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0.9156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0.9231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0.1064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0.0292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0.201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b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3216490004"/>
                  </a:ext>
                </a:extLst>
              </a:tr>
              <a:tr h="357073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0.9214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0.959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0.0058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0.036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0.139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3051497254"/>
                  </a:ext>
                </a:extLst>
              </a:tr>
              <a:tr h="357073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0.9216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0.9593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0.0002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0.0003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0.127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2356725437"/>
                  </a:ext>
                </a:extLst>
              </a:tr>
              <a:tr h="357073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0.9621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0.9649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0.0405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0.0057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0.117</a:t>
                      </a: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874437136"/>
                  </a:ext>
                </a:extLst>
              </a:tr>
              <a:tr h="357073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0.9635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0.977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0.0014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0.0121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0.102</a:t>
                      </a: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3521703937"/>
                  </a:ext>
                </a:extLst>
              </a:tr>
              <a:tr h="357073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0.9773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0.9779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0.0137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0.0009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0.084</a:t>
                      </a: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1516108907"/>
                  </a:ext>
                </a:extLst>
              </a:tr>
              <a:tr h="357073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0.9775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0.9858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0.0003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0.0079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0.082</a:t>
                      </a: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3817148547"/>
                  </a:ext>
                </a:extLst>
              </a:tr>
              <a:tr h="357073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0.9783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0.9859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0.0008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0.0001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0.079</a:t>
                      </a: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2113157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158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830688" y="558801"/>
            <a:ext cx="9601200" cy="14859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ar-J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</a:t>
            </a:r>
            <a:r>
              <a:rPr lang="en-US" altLang="ar-J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r>
              <a:rPr lang="en-US" altLang="ar-JO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ar-JO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altLang="ar-JO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0688" y="1301751"/>
            <a:ext cx="5832475" cy="708025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manual = 16143 KN</a:t>
            </a:r>
            <a:r>
              <a:rPr lang="en-US" sz="2000" dirty="0">
                <a:cs typeface="+mj-cs"/>
              </a:rPr>
              <a:t>.</a:t>
            </a:r>
          </a:p>
          <a:p>
            <a:pPr>
              <a:defRPr/>
            </a:pPr>
            <a:endParaRPr lang="ar-JO" sz="2000" dirty="0">
              <a:cs typeface="+mj-cs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522598"/>
              </p:ext>
            </p:extLst>
          </p:nvPr>
        </p:nvGraphicFramePr>
        <p:xfrm>
          <a:off x="1547231" y="1842041"/>
          <a:ext cx="8884657" cy="4203511"/>
        </p:xfrm>
        <a:graphic>
          <a:graphicData uri="http://schemas.openxmlformats.org/drawingml/2006/table">
            <a:tbl>
              <a:tblPr rtl="1" firstRow="1" firstCol="1" bandRow="1">
                <a:tableStyleId>{BDBED569-4797-4DF1-A0F4-6AAB3CD982D8}</a:tableStyleId>
              </a:tblPr>
              <a:tblGrid>
                <a:gridCol w="2119872">
                  <a:extLst>
                    <a:ext uri="{9D8B030D-6E8A-4147-A177-3AD203B41FA5}">
                      <a16:colId xmlns:a16="http://schemas.microsoft.com/office/drawing/2014/main" val="157793859"/>
                    </a:ext>
                  </a:extLst>
                </a:gridCol>
                <a:gridCol w="2255894">
                  <a:extLst>
                    <a:ext uri="{9D8B030D-6E8A-4147-A177-3AD203B41FA5}">
                      <a16:colId xmlns:a16="http://schemas.microsoft.com/office/drawing/2014/main" val="3200072038"/>
                    </a:ext>
                  </a:extLst>
                </a:gridCol>
                <a:gridCol w="2051865">
                  <a:extLst>
                    <a:ext uri="{9D8B030D-6E8A-4147-A177-3AD203B41FA5}">
                      <a16:colId xmlns:a16="http://schemas.microsoft.com/office/drawing/2014/main" val="2846333723"/>
                    </a:ext>
                  </a:extLst>
                </a:gridCol>
                <a:gridCol w="2457026">
                  <a:extLst>
                    <a:ext uri="{9D8B030D-6E8A-4147-A177-3AD203B41FA5}">
                      <a16:colId xmlns:a16="http://schemas.microsoft.com/office/drawing/2014/main" val="3791305795"/>
                    </a:ext>
                  </a:extLst>
                </a:gridCol>
              </a:tblGrid>
              <a:tr h="810165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FZ (KN)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FY (KN)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FX (KN)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Case/Combo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757015245"/>
                  </a:ext>
                </a:extLst>
              </a:tr>
              <a:tr h="743472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93288.5325</a:t>
                      </a:r>
                      <a:endParaRPr kumimoji="0" lang="en-US" altLang="ar-JO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8.43E-07</a:t>
                      </a:r>
                      <a:endParaRPr kumimoji="0" lang="en-US" altLang="ar-JO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-3.02E-06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615629220"/>
                  </a:ext>
                </a:extLst>
              </a:tr>
              <a:tr h="709243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18607.8832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ar-JO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-7.67E-07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2403882657"/>
                  </a:ext>
                </a:extLst>
              </a:tr>
              <a:tr h="646877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33650.152</a:t>
                      </a:r>
                      <a:endParaRPr kumimoji="0" lang="en-US" altLang="ar-JO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8.20E-07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-3.32E-06</a:t>
                      </a:r>
                      <a:endParaRPr kumimoji="0" lang="en-US" altLang="ar-JO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200658817"/>
                  </a:ext>
                </a:extLst>
              </a:tr>
              <a:tr h="646877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0.0001</a:t>
                      </a:r>
                      <a:endParaRPr kumimoji="0" lang="en-US" altLang="ar-JO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6449.1187</a:t>
                      </a:r>
                      <a:endParaRPr kumimoji="0" lang="en-US" altLang="ar-JO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16144.6579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Eqx</a:t>
                      </a: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Max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185117810"/>
                  </a:ext>
                </a:extLst>
              </a:tr>
              <a:tr h="646877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3.91E-05</a:t>
                      </a:r>
                      <a:endParaRPr kumimoji="0" lang="en-US" altLang="ar-JO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16154.2421</a:t>
                      </a:r>
                      <a:endParaRPr kumimoji="0" lang="en-US" altLang="ar-JO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8765.3461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Eqy</a:t>
                      </a: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Max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1237112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196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804929" y="479738"/>
            <a:ext cx="9601200" cy="1485900"/>
          </a:xfrm>
        </p:spPr>
        <p:txBody>
          <a:bodyPr/>
          <a:lstStyle/>
          <a:p>
            <a:pPr eaLnBrk="1" hangingPunct="1"/>
            <a:r>
              <a:rPr lang="en-US" altLang="ar-JO" sz="2800" dirty="0">
                <a:latin typeface="Times New Roman" panose="02020603050405020304" pitchFamily="18" charset="0"/>
              </a:rPr>
              <a:t>  </a:t>
            </a:r>
            <a:r>
              <a:rPr lang="en-US" altLang="ar-JO" sz="2400" dirty="0" smtClean="0">
                <a:latin typeface="Times New Roman" panose="02020603050405020304" pitchFamily="18" charset="0"/>
              </a:rPr>
              <a:t>Drift</a:t>
            </a:r>
            <a:r>
              <a:rPr lang="en-US" altLang="ar-JO" b="1" i="1" dirty="0" smtClean="0"/>
              <a:t/>
            </a:r>
            <a:br>
              <a:rPr lang="en-US" altLang="ar-JO" b="1" i="1" dirty="0" smtClean="0"/>
            </a:br>
            <a:endParaRPr lang="ar-JO" altLang="ar-JO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433507"/>
              </p:ext>
            </p:extLst>
          </p:nvPr>
        </p:nvGraphicFramePr>
        <p:xfrm>
          <a:off x="1623316" y="1065733"/>
          <a:ext cx="9084788" cy="5452228"/>
        </p:xfrm>
        <a:graphic>
          <a:graphicData uri="http://schemas.openxmlformats.org/drawingml/2006/table">
            <a:tbl>
              <a:tblPr rtl="1" firstRow="1" firstCol="1" bandRow="1">
                <a:tableStyleId>{BDBED569-4797-4DF1-A0F4-6AAB3CD982D8}</a:tableStyleId>
              </a:tblPr>
              <a:tblGrid>
                <a:gridCol w="1130967">
                  <a:extLst>
                    <a:ext uri="{9D8B030D-6E8A-4147-A177-3AD203B41FA5}">
                      <a16:colId xmlns:a16="http://schemas.microsoft.com/office/drawing/2014/main" val="145752807"/>
                    </a:ext>
                  </a:extLst>
                </a:gridCol>
                <a:gridCol w="802990">
                  <a:extLst>
                    <a:ext uri="{9D8B030D-6E8A-4147-A177-3AD203B41FA5}">
                      <a16:colId xmlns:a16="http://schemas.microsoft.com/office/drawing/2014/main" val="1878885096"/>
                    </a:ext>
                  </a:extLst>
                </a:gridCol>
                <a:gridCol w="824395">
                  <a:extLst>
                    <a:ext uri="{9D8B030D-6E8A-4147-A177-3AD203B41FA5}">
                      <a16:colId xmlns:a16="http://schemas.microsoft.com/office/drawing/2014/main" val="72252760"/>
                    </a:ext>
                  </a:extLst>
                </a:gridCol>
                <a:gridCol w="1054406">
                  <a:extLst>
                    <a:ext uri="{9D8B030D-6E8A-4147-A177-3AD203B41FA5}">
                      <a16:colId xmlns:a16="http://schemas.microsoft.com/office/drawing/2014/main" val="2247997788"/>
                    </a:ext>
                  </a:extLst>
                </a:gridCol>
                <a:gridCol w="1054406">
                  <a:extLst>
                    <a:ext uri="{9D8B030D-6E8A-4147-A177-3AD203B41FA5}">
                      <a16:colId xmlns:a16="http://schemas.microsoft.com/office/drawing/2014/main" val="1978102001"/>
                    </a:ext>
                  </a:extLst>
                </a:gridCol>
                <a:gridCol w="1054406">
                  <a:extLst>
                    <a:ext uri="{9D8B030D-6E8A-4147-A177-3AD203B41FA5}">
                      <a16:colId xmlns:a16="http://schemas.microsoft.com/office/drawing/2014/main" val="4065688044"/>
                    </a:ext>
                  </a:extLst>
                </a:gridCol>
                <a:gridCol w="1054406">
                  <a:extLst>
                    <a:ext uri="{9D8B030D-6E8A-4147-A177-3AD203B41FA5}">
                      <a16:colId xmlns:a16="http://schemas.microsoft.com/office/drawing/2014/main" val="2868460602"/>
                    </a:ext>
                  </a:extLst>
                </a:gridCol>
                <a:gridCol w="1054406">
                  <a:extLst>
                    <a:ext uri="{9D8B030D-6E8A-4147-A177-3AD203B41FA5}">
                      <a16:colId xmlns:a16="http://schemas.microsoft.com/office/drawing/2014/main" val="2193776507"/>
                    </a:ext>
                  </a:extLst>
                </a:gridCol>
                <a:gridCol w="1054406">
                  <a:extLst>
                    <a:ext uri="{9D8B030D-6E8A-4147-A177-3AD203B41FA5}">
                      <a16:colId xmlns:a16="http://schemas.microsoft.com/office/drawing/2014/main" val="1823302370"/>
                    </a:ext>
                  </a:extLst>
                </a:gridCol>
              </a:tblGrid>
              <a:tr h="1385344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delta limit (mm)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Drift y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(mm)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Drift x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(mm)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Delta my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(mm)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Delta mx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(mm)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Dis– y (mm)</a:t>
                      </a:r>
                      <a:endParaRPr kumimoji="0" lang="ar-JO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Dis- x (mm)</a:t>
                      </a:r>
                      <a:endParaRPr kumimoji="0" lang="ar-JO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height (m)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2622765686"/>
                  </a:ext>
                </a:extLst>
              </a:tr>
              <a:tr h="460565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57.7</a:t>
                      </a:r>
                      <a:endParaRPr kumimoji="0" lang="ar-JO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30.8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500.5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200.2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1127011403"/>
                  </a:ext>
                </a:extLst>
              </a:tr>
              <a:tr h="336165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46.2</a:t>
                      </a:r>
                      <a:endParaRPr kumimoji="0" lang="ar-JO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23.1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442.8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169.4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1134069857"/>
                  </a:ext>
                </a:extLst>
              </a:tr>
              <a:tr h="400716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34.7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23.1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396.6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146.3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958701828"/>
                  </a:ext>
                </a:extLst>
              </a:tr>
              <a:tr h="400716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46.2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38.5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361.9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123.2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1485167567"/>
                  </a:ext>
                </a:extLst>
              </a:tr>
              <a:tr h="400716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77.0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19.25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315.7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84.7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2613625254"/>
                  </a:ext>
                </a:extLst>
              </a:tr>
              <a:tr h="400716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92.4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23.1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238.7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65.45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4.75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3254065033"/>
                  </a:ext>
                </a:extLst>
              </a:tr>
              <a:tr h="400716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61.6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19.25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146.3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42.35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3758227119"/>
                  </a:ext>
                </a:extLst>
              </a:tr>
              <a:tr h="400716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52.0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15.4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84.7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23.1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3761078034"/>
                  </a:ext>
                </a:extLst>
              </a:tr>
              <a:tr h="400716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32.7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7.7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32.7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7.7</a:t>
                      </a:r>
                    </a:p>
                  </a:txBody>
                  <a:tcPr marL="68584" marR="68584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8.5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1003625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256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757237" y="569385"/>
            <a:ext cx="8229600" cy="576263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 reinforcement and details </a:t>
            </a:r>
          </a:p>
        </p:txBody>
      </p:sp>
      <p:pic>
        <p:nvPicPr>
          <p:cNvPr id="18435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25" y="4891089"/>
            <a:ext cx="427037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" y="1530352"/>
            <a:ext cx="7164388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843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6656800"/>
              </p:ext>
            </p:extLst>
          </p:nvPr>
        </p:nvGraphicFramePr>
        <p:xfrm>
          <a:off x="3797502" y="2849697"/>
          <a:ext cx="1584325" cy="100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AutoCAD Drawing" r:id="rId5" imgW="10620375" imgH="4352925" progId="AutoCAD.Drawing.20">
                  <p:embed/>
                </p:oleObj>
              </mc:Choice>
              <mc:Fallback>
                <p:oleObj name="AutoCAD Drawing" r:id="rId5" imgW="10620375" imgH="4352925" progId="AutoCAD.Drawing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7502" y="2849697"/>
                        <a:ext cx="1584325" cy="1008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768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887" y="2542802"/>
            <a:ext cx="9134476" cy="413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982552" y="344398"/>
            <a:ext cx="36102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rtl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 and details </a:t>
            </a:r>
            <a:endParaRPr lang="ar-JO" altLang="ar-JO" sz="2000" dirty="0"/>
          </a:p>
        </p:txBody>
      </p:sp>
      <p:pic>
        <p:nvPicPr>
          <p:cNvPr id="19460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181" y="923724"/>
            <a:ext cx="858837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965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0" y="4111625"/>
            <a:ext cx="1104900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itle 1"/>
          <p:cNvSpPr>
            <a:spLocks noGrp="1"/>
          </p:cNvSpPr>
          <p:nvPr>
            <p:ph type="title"/>
          </p:nvPr>
        </p:nvSpPr>
        <p:spPr>
          <a:xfrm>
            <a:off x="931865" y="654050"/>
            <a:ext cx="9601200" cy="1485900"/>
          </a:xfrm>
        </p:spPr>
        <p:txBody>
          <a:bodyPr/>
          <a:lstStyle/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 and details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altLang="ar-JO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183" y="1690687"/>
            <a:ext cx="1849437" cy="46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864" y="1390918"/>
            <a:ext cx="8263651" cy="5286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224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885758" y="306880"/>
            <a:ext cx="7886700" cy="768350"/>
          </a:xfrm>
        </p:spPr>
        <p:txBody>
          <a:bodyPr/>
          <a:lstStyle/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walls reinforcement and Details</a:t>
            </a:r>
            <a:endParaRPr lang="ar-JO" altLang="ar-JO" sz="2000" dirty="0"/>
          </a:p>
        </p:txBody>
      </p:sp>
      <p:pic>
        <p:nvPicPr>
          <p:cNvPr id="2150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386" y="1075230"/>
            <a:ext cx="8458200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091" y="3931441"/>
            <a:ext cx="5480050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036" y="3352798"/>
            <a:ext cx="3130550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426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2539678330"/>
              </p:ext>
            </p:extLst>
          </p:nvPr>
        </p:nvGraphicFramePr>
        <p:xfrm>
          <a:off x="2133600" y="228600"/>
          <a:ext cx="70104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489" y="1575515"/>
            <a:ext cx="6095999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15325" y="681439"/>
            <a:ext cx="12234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Site Plan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40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21316" y="1242902"/>
            <a:ext cx="4056062" cy="5287963"/>
          </a:xfrm>
          <a:ln w="3175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989183" y="291189"/>
            <a:ext cx="1329210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42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829749" y="481013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ar-JO" sz="2400" dirty="0">
                <a:latin typeface="Times New Roman" panose="02020603050405020304" pitchFamily="18" charset="0"/>
              </a:rPr>
              <a:t>Compatibility check</a:t>
            </a:r>
            <a:r>
              <a:rPr lang="en-US" altLang="ar-JO" sz="2400" dirty="0" smtClean="0">
                <a:solidFill>
                  <a:srgbClr val="A50021"/>
                </a:solidFill>
                <a:latin typeface="Times New Roman" panose="02020603050405020304" pitchFamily="18" charset="0"/>
              </a:rPr>
              <a:t/>
            </a:r>
            <a:br>
              <a:rPr lang="en-US" altLang="ar-JO" sz="2400" dirty="0" smtClean="0">
                <a:solidFill>
                  <a:srgbClr val="A50021"/>
                </a:solidFill>
                <a:latin typeface="Times New Roman" panose="02020603050405020304" pitchFamily="18" charset="0"/>
              </a:rPr>
            </a:br>
            <a:endParaRPr lang="en-US" altLang="ar-JO" sz="2400" dirty="0" smtClean="0">
              <a:solidFill>
                <a:srgbClr val="A5002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6671257" y="1748329"/>
            <a:ext cx="4982448" cy="366079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1197735" y="1748329"/>
            <a:ext cx="5177306" cy="366079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329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 rtlCol="0">
            <a:normAutofit/>
          </a:bodyPr>
          <a:lstStyle/>
          <a:p>
            <a:pPr marL="952500">
              <a:lnSpc>
                <a:spcPct val="140000"/>
              </a:lnSpc>
              <a:defRPr/>
            </a:pPr>
            <a:r>
              <a:rPr lang="en-US" altLang="ar-JO" sz="2400" dirty="0">
                <a:latin typeface="Times New Roman" panose="02020603050405020304" pitchFamily="18" charset="0"/>
              </a:rPr>
              <a:t/>
            </a:r>
            <a:br>
              <a:rPr lang="en-US" altLang="ar-JO" sz="2400" dirty="0">
                <a:latin typeface="Times New Roman" panose="02020603050405020304" pitchFamily="18" charset="0"/>
              </a:rPr>
            </a:br>
            <a:r>
              <a:rPr lang="en-US" altLang="ar-JO" sz="2400" dirty="0">
                <a:latin typeface="Times New Roman" panose="02020603050405020304" pitchFamily="18" charset="0"/>
              </a:rPr>
              <a:t>Equilibrium check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05308"/>
              </p:ext>
            </p:extLst>
          </p:nvPr>
        </p:nvGraphicFramePr>
        <p:xfrm>
          <a:off x="2208810" y="2092120"/>
          <a:ext cx="7458890" cy="3749039"/>
        </p:xfrm>
        <a:graphic>
          <a:graphicData uri="http://schemas.openxmlformats.org/drawingml/2006/table">
            <a:tbl>
              <a:tblPr rtl="1" firstRow="1" firstCol="1" bandRow="1">
                <a:tableStyleId>{BDBED569-4797-4DF1-A0F4-6AAB3CD982D8}</a:tableStyleId>
              </a:tblPr>
              <a:tblGrid>
                <a:gridCol w="2340592">
                  <a:extLst>
                    <a:ext uri="{9D8B030D-6E8A-4147-A177-3AD203B41FA5}">
                      <a16:colId xmlns:a16="http://schemas.microsoft.com/office/drawing/2014/main" val="1406295950"/>
                    </a:ext>
                  </a:extLst>
                </a:gridCol>
                <a:gridCol w="1465323">
                  <a:extLst>
                    <a:ext uri="{9D8B030D-6E8A-4147-A177-3AD203B41FA5}">
                      <a16:colId xmlns:a16="http://schemas.microsoft.com/office/drawing/2014/main" val="3778093791"/>
                    </a:ext>
                  </a:extLst>
                </a:gridCol>
                <a:gridCol w="2196952">
                  <a:extLst>
                    <a:ext uri="{9D8B030D-6E8A-4147-A177-3AD203B41FA5}">
                      <a16:colId xmlns:a16="http://schemas.microsoft.com/office/drawing/2014/main" val="2120099815"/>
                    </a:ext>
                  </a:extLst>
                </a:gridCol>
                <a:gridCol w="1456023">
                  <a:extLst>
                    <a:ext uri="{9D8B030D-6E8A-4147-A177-3AD203B41FA5}">
                      <a16:colId xmlns:a16="http://schemas.microsoft.com/office/drawing/2014/main" val="2779491619"/>
                    </a:ext>
                  </a:extLst>
                </a:gridCol>
              </a:tblGrid>
              <a:tr h="1137015">
                <a:tc>
                  <a:txBody>
                    <a:bodyPr/>
                    <a:lstStyle/>
                    <a:p>
                      <a:pPr marL="1143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Percentage of difference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41" marR="68241" marT="9478" marB="0" anchor="ctr"/>
                </a:tc>
                <a:tc>
                  <a:txBody>
                    <a:bodyPr/>
                    <a:lstStyle/>
                    <a:p>
                      <a:pPr marL="1143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FZ by manual (KN)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41" marR="68241" marT="9478" marB="0" anchor="ctr"/>
                </a:tc>
                <a:tc>
                  <a:txBody>
                    <a:bodyPr/>
                    <a:lstStyle/>
                    <a:p>
                      <a:pPr marL="1143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FZ from ETAB(KN)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41" marR="68241" marT="9478" marB="0" anchor="ctr"/>
                </a:tc>
                <a:tc>
                  <a:txBody>
                    <a:bodyPr/>
                    <a:lstStyle/>
                    <a:p>
                      <a:pPr marL="1143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Case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41" marR="68241" marT="9478" marB="0" anchor="ctr"/>
                </a:tc>
                <a:extLst>
                  <a:ext uri="{0D108BD9-81ED-4DB2-BD59-A6C34878D82A}">
                    <a16:rowId xmlns:a16="http://schemas.microsoft.com/office/drawing/2014/main" val="94027488"/>
                  </a:ext>
                </a:extLst>
              </a:tr>
              <a:tr h="970993">
                <a:tc>
                  <a:txBody>
                    <a:bodyPr/>
                    <a:lstStyle/>
                    <a:p>
                      <a:pPr marL="1143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4.89%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41" marR="68241" marT="9478" marB="0" anchor="ctr"/>
                </a:tc>
                <a:tc>
                  <a:txBody>
                    <a:bodyPr/>
                    <a:lstStyle/>
                    <a:p>
                      <a:pPr marL="1143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84,546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41" marR="68241" marT="9478" marB="0" anchor="ctr"/>
                </a:tc>
                <a:tc>
                  <a:txBody>
                    <a:bodyPr/>
                    <a:lstStyle/>
                    <a:p>
                      <a:pPr marL="1143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88,902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41" marR="68241" marT="9478" marB="0" anchor="ctr"/>
                </a:tc>
                <a:tc>
                  <a:txBody>
                    <a:bodyPr/>
                    <a:lstStyle/>
                    <a:p>
                      <a:pPr marL="1143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41" marR="68241" marT="9478" marB="0" anchor="ctr"/>
                </a:tc>
                <a:extLst>
                  <a:ext uri="{0D108BD9-81ED-4DB2-BD59-A6C34878D82A}">
                    <a16:rowId xmlns:a16="http://schemas.microsoft.com/office/drawing/2014/main" val="3448310597"/>
                  </a:ext>
                </a:extLst>
              </a:tr>
              <a:tr h="840028">
                <a:tc>
                  <a:txBody>
                    <a:bodyPr/>
                    <a:lstStyle/>
                    <a:p>
                      <a:pPr marL="1143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0.35%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41" marR="68241" marT="9478" marB="0" anchor="ctr"/>
                </a:tc>
                <a:tc>
                  <a:txBody>
                    <a:bodyPr/>
                    <a:lstStyle/>
                    <a:p>
                      <a:pPr marL="1143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16‚920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41" marR="68241" marT="9478" marB="0" anchor="ctr"/>
                </a:tc>
                <a:tc>
                  <a:txBody>
                    <a:bodyPr/>
                    <a:lstStyle/>
                    <a:p>
                      <a:pPr marL="1143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169,71.5 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41" marR="68241" marT="9478" marB="0" anchor="ctr"/>
                </a:tc>
                <a:tc>
                  <a:txBody>
                    <a:bodyPr/>
                    <a:lstStyle/>
                    <a:p>
                      <a:pPr marL="1143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41" marR="68241" marT="9478" marB="0" anchor="ctr"/>
                </a:tc>
                <a:extLst>
                  <a:ext uri="{0D108BD9-81ED-4DB2-BD59-A6C34878D82A}">
                    <a16:rowId xmlns:a16="http://schemas.microsoft.com/office/drawing/2014/main" val="813159754"/>
                  </a:ext>
                </a:extLst>
              </a:tr>
              <a:tr h="801003">
                <a:tc>
                  <a:txBody>
                    <a:bodyPr/>
                    <a:lstStyle/>
                    <a:p>
                      <a:pPr marL="1143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1.92%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41" marR="68241" marT="9478" marB="0" anchor="ctr"/>
                </a:tc>
                <a:tc>
                  <a:txBody>
                    <a:bodyPr/>
                    <a:lstStyle/>
                    <a:p>
                      <a:pPr marL="1143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29,714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41" marR="68241" marT="9478" marB="0" anchor="ctr"/>
                </a:tc>
                <a:tc>
                  <a:txBody>
                    <a:bodyPr/>
                    <a:lstStyle/>
                    <a:p>
                      <a:pPr marL="1143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29,154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41" marR="68241" marT="9478" marB="0" anchor="ctr"/>
                </a:tc>
                <a:tc>
                  <a:txBody>
                    <a:bodyPr/>
                    <a:lstStyle/>
                    <a:p>
                      <a:pPr marL="1143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41" marR="68241" marT="9478" marB="0" anchor="ctr"/>
                </a:tc>
                <a:extLst>
                  <a:ext uri="{0D108BD9-81ED-4DB2-BD59-A6C34878D82A}">
                    <a16:rowId xmlns:a16="http://schemas.microsoft.com/office/drawing/2014/main" val="640547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718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1007437" y="413546"/>
            <a:ext cx="7886700" cy="903287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ar-JO" sz="2400" dirty="0">
                <a:latin typeface="Times New Roman" panose="02020603050405020304" pitchFamily="18" charset="0"/>
              </a:rPr>
              <a:t>Deflection </a:t>
            </a:r>
            <a:r>
              <a:rPr lang="en-US" altLang="ar-JO" sz="2400" dirty="0" smtClean="0">
                <a:latin typeface="Times New Roman" panose="02020603050405020304" pitchFamily="18" charset="0"/>
              </a:rPr>
              <a:t>check</a:t>
            </a:r>
            <a:endParaRPr lang="ar-JO" altLang="ar-JO" sz="2400" dirty="0">
              <a:latin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588498" y="2395472"/>
            <a:ext cx="7135051" cy="418346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604" name="TextBox 2"/>
          <p:cNvSpPr txBox="1">
            <a:spLocks noChangeArrowheads="1"/>
          </p:cNvSpPr>
          <p:nvPr/>
        </p:nvSpPr>
        <p:spPr bwMode="auto">
          <a:xfrm>
            <a:off x="1007437" y="1304529"/>
            <a:ext cx="57594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rtl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ar-J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 from ETABS = 35 mm.</a:t>
            </a:r>
          </a:p>
          <a:p>
            <a:pPr algn="l" rtl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ar-J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allowable deflection = 83mm</a:t>
            </a:r>
            <a:r>
              <a:rPr lang="en-US" altLang="ar-JO" sz="1800" dirty="0"/>
              <a:t>.</a:t>
            </a:r>
            <a:endParaRPr lang="ar-JO" altLang="ar-JO" sz="1800" dirty="0"/>
          </a:p>
        </p:txBody>
      </p:sp>
    </p:spTree>
    <p:extLst>
      <p:ext uri="{BB962C8B-B14F-4D97-AF65-F5344CB8AC3E}">
        <p14:creationId xmlns:p14="http://schemas.microsoft.com/office/powerpoint/2010/main" val="105312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0" y="346254"/>
            <a:ext cx="8229600" cy="1143000"/>
          </a:xfrm>
        </p:spPr>
        <p:txBody>
          <a:bodyPr>
            <a:normAutofit/>
          </a:bodyPr>
          <a:lstStyle/>
          <a:p>
            <a:pPr marL="952500" algn="just">
              <a:lnSpc>
                <a:spcPct val="140000"/>
              </a:lnSpc>
            </a:pPr>
            <a:r>
              <a:rPr lang="en-US" altLang="ar-JO" sz="2400" dirty="0">
                <a:latin typeface="Times New Roman" panose="02020603050405020304" pitchFamily="18" charset="0"/>
              </a:rPr>
              <a:t>Period check</a:t>
            </a:r>
            <a:endParaRPr lang="en-US" altLang="ar-JO" sz="2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51" name="Rectangle 1"/>
          <p:cNvSpPr>
            <a:spLocks noChangeArrowheads="1"/>
          </p:cNvSpPr>
          <p:nvPr/>
        </p:nvSpPr>
        <p:spPr bwMode="auto">
          <a:xfrm>
            <a:off x="7896226" y="3068638"/>
            <a:ext cx="2267159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rtl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ar-J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altLang="ar-J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manual=0.725sec </a:t>
            </a:r>
            <a:endParaRPr lang="en-US" alt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ar-JO" sz="1800" dirty="0"/>
              <a:t> 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416677" y="1489254"/>
            <a:ext cx="5975776" cy="425002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298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843567" y="660042"/>
            <a:ext cx="9601200" cy="14859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ar-J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Modal mass participation </a:t>
            </a:r>
            <a:r>
              <a:rPr lang="en-US" altLang="ar-J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ratio</a:t>
            </a:r>
            <a:r>
              <a:rPr lang="en-US" altLang="ar-JO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ar-JO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altLang="ar-JO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1013392"/>
              </p:ext>
            </p:extLst>
          </p:nvPr>
        </p:nvGraphicFramePr>
        <p:xfrm>
          <a:off x="1696097" y="1570219"/>
          <a:ext cx="9572917" cy="4999022"/>
        </p:xfrm>
        <a:graphic>
          <a:graphicData uri="http://schemas.openxmlformats.org/drawingml/2006/table">
            <a:tbl>
              <a:tblPr rtl="1" firstRow="1" firstCol="1" bandRow="1">
                <a:tableStyleId>{BDBED569-4797-4DF1-A0F4-6AAB3CD982D8}</a:tableStyleId>
              </a:tblPr>
              <a:tblGrid>
                <a:gridCol w="977434">
                  <a:extLst>
                    <a:ext uri="{9D8B030D-6E8A-4147-A177-3AD203B41FA5}">
                      <a16:colId xmlns:a16="http://schemas.microsoft.com/office/drawing/2014/main" val="2587025396"/>
                    </a:ext>
                  </a:extLst>
                </a:gridCol>
                <a:gridCol w="932440">
                  <a:extLst>
                    <a:ext uri="{9D8B030D-6E8A-4147-A177-3AD203B41FA5}">
                      <a16:colId xmlns:a16="http://schemas.microsoft.com/office/drawing/2014/main" val="3874199261"/>
                    </a:ext>
                  </a:extLst>
                </a:gridCol>
                <a:gridCol w="1084160">
                  <a:extLst>
                    <a:ext uri="{9D8B030D-6E8A-4147-A177-3AD203B41FA5}">
                      <a16:colId xmlns:a16="http://schemas.microsoft.com/office/drawing/2014/main" val="3386723587"/>
                    </a:ext>
                  </a:extLst>
                </a:gridCol>
                <a:gridCol w="823919">
                  <a:extLst>
                    <a:ext uri="{9D8B030D-6E8A-4147-A177-3AD203B41FA5}">
                      <a16:colId xmlns:a16="http://schemas.microsoft.com/office/drawing/2014/main" val="2140164630"/>
                    </a:ext>
                  </a:extLst>
                </a:gridCol>
                <a:gridCol w="1355995">
                  <a:extLst>
                    <a:ext uri="{9D8B030D-6E8A-4147-A177-3AD203B41FA5}">
                      <a16:colId xmlns:a16="http://schemas.microsoft.com/office/drawing/2014/main" val="2000261972"/>
                    </a:ext>
                  </a:extLst>
                </a:gridCol>
                <a:gridCol w="1207995">
                  <a:extLst>
                    <a:ext uri="{9D8B030D-6E8A-4147-A177-3AD203B41FA5}">
                      <a16:colId xmlns:a16="http://schemas.microsoft.com/office/drawing/2014/main" val="387343184"/>
                    </a:ext>
                  </a:extLst>
                </a:gridCol>
                <a:gridCol w="1063658">
                  <a:extLst>
                    <a:ext uri="{9D8B030D-6E8A-4147-A177-3AD203B41FA5}">
                      <a16:colId xmlns:a16="http://schemas.microsoft.com/office/drawing/2014/main" val="3728580511"/>
                    </a:ext>
                  </a:extLst>
                </a:gridCol>
                <a:gridCol w="1063658">
                  <a:extLst>
                    <a:ext uri="{9D8B030D-6E8A-4147-A177-3AD203B41FA5}">
                      <a16:colId xmlns:a16="http://schemas.microsoft.com/office/drawing/2014/main" val="3957353674"/>
                    </a:ext>
                  </a:extLst>
                </a:gridCol>
                <a:gridCol w="1063658">
                  <a:extLst>
                    <a:ext uri="{9D8B030D-6E8A-4147-A177-3AD203B41FA5}">
                      <a16:colId xmlns:a16="http://schemas.microsoft.com/office/drawing/2014/main" val="1334237346"/>
                    </a:ext>
                  </a:extLst>
                </a:gridCol>
              </a:tblGrid>
              <a:tr h="71414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UZ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UY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UX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UZ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UY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UX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Period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Case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3821264057"/>
                  </a:ext>
                </a:extLst>
              </a:tr>
              <a:tr h="3570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0.1151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0.5778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0.1151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0.5778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0.744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3366233601"/>
                  </a:ext>
                </a:extLst>
              </a:tr>
              <a:tr h="3570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0.5308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0.6054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0.4157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0.0276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0.441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3094098566"/>
                  </a:ext>
                </a:extLst>
              </a:tr>
              <a:tr h="3570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0.7289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0.693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0.1981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0.0875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0.336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1065623474"/>
                  </a:ext>
                </a:extLst>
              </a:tr>
              <a:tr h="3570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0.7551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0.8321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0.0262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0.1391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0.217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3162262866"/>
                  </a:ext>
                </a:extLst>
              </a:tr>
              <a:tr h="3570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0.864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0.8571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0.1088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0.025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0.152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491703719"/>
                  </a:ext>
                </a:extLst>
              </a:tr>
              <a:tr h="3570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0.8692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0.913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0.0052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0.0559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0.124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1577969319"/>
                  </a:ext>
                </a:extLst>
              </a:tr>
              <a:tr h="3570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0.9259</a:t>
                      </a:r>
                      <a:endParaRPr lang="en-US" sz="16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0.9153</a:t>
                      </a:r>
                      <a:endParaRPr lang="en-US" sz="1600" b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0.0567</a:t>
                      </a:r>
                      <a:endParaRPr lang="en-US" sz="1600" b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0.0023</a:t>
                      </a:r>
                      <a:endParaRPr lang="en-US" sz="1600" b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0.121</a:t>
                      </a:r>
                      <a:endParaRPr lang="en-US" sz="1600" b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3680480836"/>
                  </a:ext>
                </a:extLst>
              </a:tr>
              <a:tr h="3570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0.9327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0.9378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0.0068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0.0224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0.104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2034363365"/>
                  </a:ext>
                </a:extLst>
              </a:tr>
              <a:tr h="3570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0.9337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0.9379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0.0002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0.096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4051189533"/>
                  </a:ext>
                </a:extLst>
              </a:tr>
              <a:tr h="3570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0.9537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0.9449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0.0069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0.095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4040144801"/>
                  </a:ext>
                </a:extLst>
              </a:tr>
              <a:tr h="3570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0.9584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0.9563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0.0047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0.0114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0.085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927183840"/>
                  </a:ext>
                </a:extLst>
              </a:tr>
              <a:tr h="3570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0.9584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0.9563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2.58E-06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1.15E-06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0.077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Modal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28717094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025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ar-J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</a:t>
            </a:r>
            <a:r>
              <a:rPr lang="en-US" altLang="ar-J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r>
              <a:rPr lang="en-US" altLang="ar-JO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ar-JO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altLang="ar-JO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1248446"/>
            <a:ext cx="5832475" cy="708025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manual = 152,09 KN.</a:t>
            </a:r>
          </a:p>
          <a:p>
            <a:pPr>
              <a:defRPr/>
            </a:pPr>
            <a:endParaRPr lang="ar-JO" sz="2000" dirty="0">
              <a:cs typeface="+mj-cs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134687"/>
              </p:ext>
            </p:extLst>
          </p:nvPr>
        </p:nvGraphicFramePr>
        <p:xfrm>
          <a:off x="1729871" y="1956471"/>
          <a:ext cx="8884657" cy="4203511"/>
        </p:xfrm>
        <a:graphic>
          <a:graphicData uri="http://schemas.openxmlformats.org/drawingml/2006/table">
            <a:tbl>
              <a:tblPr rtl="1" firstRow="1" firstCol="1" bandRow="1">
                <a:tableStyleId>{BDBED569-4797-4DF1-A0F4-6AAB3CD982D8}</a:tableStyleId>
              </a:tblPr>
              <a:tblGrid>
                <a:gridCol w="2119872">
                  <a:extLst>
                    <a:ext uri="{9D8B030D-6E8A-4147-A177-3AD203B41FA5}">
                      <a16:colId xmlns:a16="http://schemas.microsoft.com/office/drawing/2014/main" val="4275048250"/>
                    </a:ext>
                  </a:extLst>
                </a:gridCol>
                <a:gridCol w="2255894">
                  <a:extLst>
                    <a:ext uri="{9D8B030D-6E8A-4147-A177-3AD203B41FA5}">
                      <a16:colId xmlns:a16="http://schemas.microsoft.com/office/drawing/2014/main" val="117821609"/>
                    </a:ext>
                  </a:extLst>
                </a:gridCol>
                <a:gridCol w="2051865">
                  <a:extLst>
                    <a:ext uri="{9D8B030D-6E8A-4147-A177-3AD203B41FA5}">
                      <a16:colId xmlns:a16="http://schemas.microsoft.com/office/drawing/2014/main" val="135909508"/>
                    </a:ext>
                  </a:extLst>
                </a:gridCol>
                <a:gridCol w="2457026">
                  <a:extLst>
                    <a:ext uri="{9D8B030D-6E8A-4147-A177-3AD203B41FA5}">
                      <a16:colId xmlns:a16="http://schemas.microsoft.com/office/drawing/2014/main" val="1530525977"/>
                    </a:ext>
                  </a:extLst>
                </a:gridCol>
              </a:tblGrid>
              <a:tr h="810165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FZ (KN)</a:t>
                      </a: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7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FY (KN)</a:t>
                      </a:r>
                      <a:endParaRPr kumimoji="0" lang="en-US" altLang="ar-JO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7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FX (KN)</a:t>
                      </a: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7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Case/Combo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353927668"/>
                  </a:ext>
                </a:extLst>
              </a:tr>
              <a:tr h="743472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88901.9505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-4.31E-05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-15.3543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2271689075"/>
                  </a:ext>
                </a:extLst>
              </a:tr>
              <a:tr h="709243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16971.4729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-1.30E-05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-4.9621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2239971285"/>
                  </a:ext>
                </a:extLst>
              </a:tr>
              <a:tr h="646877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29154.4192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-2.07E-05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-7.1742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263898811"/>
                  </a:ext>
                </a:extLst>
              </a:tr>
              <a:tr h="646877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0.0005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15178.9345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15167.6567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Eqx</a:t>
                      </a: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Max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2192923146"/>
                  </a:ext>
                </a:extLst>
              </a:tr>
              <a:tr h="646877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0.0006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16827.8634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14657.0483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2000" b="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Eqy</a:t>
                      </a:r>
                      <a:r>
                        <a:rPr kumimoji="0" lang="en-US" altLang="ar-JO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Max</a:t>
                      </a:r>
                      <a:endParaRPr kumimoji="0" lang="en-US" altLang="ar-J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250426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9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869324" y="453980"/>
            <a:ext cx="9601200" cy="14859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ar-J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ar-J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</a:t>
            </a:r>
            <a:r>
              <a:rPr lang="en-US" altLang="ar-JO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ar-JO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altLang="ar-JO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198830"/>
              </p:ext>
            </p:extLst>
          </p:nvPr>
        </p:nvGraphicFramePr>
        <p:xfrm>
          <a:off x="1531074" y="1196930"/>
          <a:ext cx="9084788" cy="4963239"/>
        </p:xfrm>
        <a:graphic>
          <a:graphicData uri="http://schemas.openxmlformats.org/drawingml/2006/table">
            <a:tbl>
              <a:tblPr rtl="1" firstRow="1" firstCol="1" bandRow="1">
                <a:tableStyleId>{BDBED569-4797-4DF1-A0F4-6AAB3CD982D8}</a:tableStyleId>
              </a:tblPr>
              <a:tblGrid>
                <a:gridCol w="1130967">
                  <a:extLst>
                    <a:ext uri="{9D8B030D-6E8A-4147-A177-3AD203B41FA5}">
                      <a16:colId xmlns:a16="http://schemas.microsoft.com/office/drawing/2014/main" val="145752807"/>
                    </a:ext>
                  </a:extLst>
                </a:gridCol>
                <a:gridCol w="802990">
                  <a:extLst>
                    <a:ext uri="{9D8B030D-6E8A-4147-A177-3AD203B41FA5}">
                      <a16:colId xmlns:a16="http://schemas.microsoft.com/office/drawing/2014/main" val="1878885096"/>
                    </a:ext>
                  </a:extLst>
                </a:gridCol>
                <a:gridCol w="824395">
                  <a:extLst>
                    <a:ext uri="{9D8B030D-6E8A-4147-A177-3AD203B41FA5}">
                      <a16:colId xmlns:a16="http://schemas.microsoft.com/office/drawing/2014/main" val="72252760"/>
                    </a:ext>
                  </a:extLst>
                </a:gridCol>
                <a:gridCol w="1054406">
                  <a:extLst>
                    <a:ext uri="{9D8B030D-6E8A-4147-A177-3AD203B41FA5}">
                      <a16:colId xmlns:a16="http://schemas.microsoft.com/office/drawing/2014/main" val="2247997788"/>
                    </a:ext>
                  </a:extLst>
                </a:gridCol>
                <a:gridCol w="1054406">
                  <a:extLst>
                    <a:ext uri="{9D8B030D-6E8A-4147-A177-3AD203B41FA5}">
                      <a16:colId xmlns:a16="http://schemas.microsoft.com/office/drawing/2014/main" val="1978102001"/>
                    </a:ext>
                  </a:extLst>
                </a:gridCol>
                <a:gridCol w="1054406">
                  <a:extLst>
                    <a:ext uri="{9D8B030D-6E8A-4147-A177-3AD203B41FA5}">
                      <a16:colId xmlns:a16="http://schemas.microsoft.com/office/drawing/2014/main" val="4065688044"/>
                    </a:ext>
                  </a:extLst>
                </a:gridCol>
                <a:gridCol w="1054406">
                  <a:extLst>
                    <a:ext uri="{9D8B030D-6E8A-4147-A177-3AD203B41FA5}">
                      <a16:colId xmlns:a16="http://schemas.microsoft.com/office/drawing/2014/main" val="2868460602"/>
                    </a:ext>
                  </a:extLst>
                </a:gridCol>
                <a:gridCol w="1054406">
                  <a:extLst>
                    <a:ext uri="{9D8B030D-6E8A-4147-A177-3AD203B41FA5}">
                      <a16:colId xmlns:a16="http://schemas.microsoft.com/office/drawing/2014/main" val="2193776507"/>
                    </a:ext>
                  </a:extLst>
                </a:gridCol>
                <a:gridCol w="1054406">
                  <a:extLst>
                    <a:ext uri="{9D8B030D-6E8A-4147-A177-3AD203B41FA5}">
                      <a16:colId xmlns:a16="http://schemas.microsoft.com/office/drawing/2014/main" val="1823302370"/>
                    </a:ext>
                  </a:extLst>
                </a:gridCol>
              </a:tblGrid>
              <a:tr h="1094797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delta limit (mm)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Drift y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(mm)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Drift x</a:t>
                      </a:r>
                      <a:endParaRPr kumimoji="0" lang="en-US" altLang="ar-JO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(mm)</a:t>
                      </a:r>
                      <a:endParaRPr kumimoji="0" lang="en-US" altLang="ar-JO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Delta my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(mm)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Delta mx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(mm)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Dis– y (mm)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Dis- x (mm)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height (m)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 anchor="ctr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J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</a:p>
                  </a:txBody>
                  <a:tcPr marL="68584" marR="68584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2622765686"/>
                  </a:ext>
                </a:extLst>
              </a:tr>
              <a:tr h="494669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30.8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42.4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223.3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423.5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kumimoji="0" lang="en-US" altLang="ar-JO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1127011403"/>
                  </a:ext>
                </a:extLst>
              </a:tr>
              <a:tr h="361057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23.1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53.9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192.5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381.15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1134069857"/>
                  </a:ext>
                </a:extLst>
              </a:tr>
              <a:tr h="430388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34.7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50.1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169.4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327.25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958701828"/>
                  </a:ext>
                </a:extLst>
              </a:tr>
              <a:tr h="430388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34.7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69.3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134.8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277.2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1485167567"/>
                  </a:ext>
                </a:extLst>
              </a:tr>
              <a:tr h="430388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15.4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50.1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100.1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207.9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2613625254"/>
                  </a:ext>
                </a:extLst>
              </a:tr>
              <a:tr h="430388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38.5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59.7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84.7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157.85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`22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4.75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3254065033"/>
                  </a:ext>
                </a:extLst>
              </a:tr>
              <a:tr h="430388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19.3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44.3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46.2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98.175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25.5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3758227119"/>
                  </a:ext>
                </a:extLst>
              </a:tr>
              <a:tr h="430388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kumimoji="0" lang="en-US" altLang="ar-JO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11.6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30.8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27.0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53.9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3761078034"/>
                  </a:ext>
                </a:extLst>
              </a:tr>
              <a:tr h="430388"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15.4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23.1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15.4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23.1</a:t>
                      </a: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en-US" altLang="ar-J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 algn="r" rtl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J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1003625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42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774187" y="652307"/>
            <a:ext cx="8229600" cy="576263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Slab  reinforcement and details </a:t>
            </a:r>
          </a:p>
        </p:txBody>
      </p:sp>
      <p:pic>
        <p:nvPicPr>
          <p:cNvPr id="3277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276" y="1783569"/>
            <a:ext cx="72390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824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2087" y="311149"/>
            <a:ext cx="7886700" cy="760413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 and details 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dirty="0" smtClean="0"/>
          </a:p>
        </p:txBody>
      </p:sp>
      <p:pic>
        <p:nvPicPr>
          <p:cNvPr id="3379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627" y="2434151"/>
            <a:ext cx="9178344" cy="429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612" y="826864"/>
            <a:ext cx="858837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114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310778" y="1002762"/>
            <a:ext cx="3657601" cy="2743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23110" y="3745962"/>
            <a:ext cx="23467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Shadow in July 21 @ 8.00 am</a:t>
            </a:r>
            <a:endParaRPr lang="en-US" sz="1400" dirty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348023" y="1002762"/>
            <a:ext cx="3733800" cy="272990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118228" y="3683140"/>
            <a:ext cx="24942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Shadow in July 21 @ 12.00 pm</a:t>
            </a:r>
            <a:endParaRPr lang="en-US" sz="1400" dirty="0"/>
          </a:p>
        </p:txBody>
      </p:sp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4536172" y="4004213"/>
            <a:ext cx="3623702" cy="244847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12977" y="6403161"/>
            <a:ext cx="23548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Shadow in July 21 @ 2.00 pm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1002282" y="282193"/>
            <a:ext cx="11464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 </a:t>
            </a:r>
          </a:p>
        </p:txBody>
      </p:sp>
    </p:spTree>
    <p:extLst>
      <p:ext uri="{BB962C8B-B14F-4D97-AF65-F5344CB8AC3E}">
        <p14:creationId xmlns:p14="http://schemas.microsoft.com/office/powerpoint/2010/main" val="124852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0" y="4111625"/>
            <a:ext cx="1104900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Title 1"/>
          <p:cNvSpPr>
            <a:spLocks noGrp="1"/>
          </p:cNvSpPr>
          <p:nvPr>
            <p:ph type="title"/>
          </p:nvPr>
        </p:nvSpPr>
        <p:spPr>
          <a:xfrm>
            <a:off x="1009651" y="625475"/>
            <a:ext cx="9601200" cy="1485900"/>
          </a:xfrm>
        </p:spPr>
        <p:txBody>
          <a:bodyPr/>
          <a:lstStyle/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 and Details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altLang="ar-JO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82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6793" y="1871662"/>
            <a:ext cx="1792287" cy="486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655" y="1482725"/>
            <a:ext cx="732776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033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975910" y="500063"/>
            <a:ext cx="7886700" cy="768350"/>
          </a:xfrm>
        </p:spPr>
        <p:txBody>
          <a:bodyPr/>
          <a:lstStyle/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walls reinforcement and Details</a:t>
            </a:r>
            <a:endParaRPr lang="ar-JO" altLang="ar-JO" sz="2000" dirty="0"/>
          </a:p>
        </p:txBody>
      </p:sp>
      <p:pic>
        <p:nvPicPr>
          <p:cNvPr id="3584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503" y="1448594"/>
            <a:ext cx="7704137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503" y="4076700"/>
            <a:ext cx="775335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038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982663" y="294482"/>
            <a:ext cx="7886700" cy="132556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ar-JO" sz="2400" dirty="0">
                <a:latin typeface="Times New Roman" panose="02020603050405020304" pitchFamily="18" charset="0"/>
              </a:rPr>
              <a:t>Foundations  </a:t>
            </a:r>
            <a:endParaRPr lang="ar-JO" altLang="ar-JO" sz="2400" dirty="0">
              <a:latin typeface="Times New Roman" panose="02020603050405020304" pitchFamily="18" charset="0"/>
            </a:endParaRP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1363663" y="1409444"/>
            <a:ext cx="2228850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r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rtl="0">
              <a:lnSpc>
                <a:spcPct val="106000"/>
              </a:lnSpc>
              <a:spcBef>
                <a:spcPct val="0"/>
              </a:spcBef>
              <a:spcAft>
                <a:spcPts val="800"/>
              </a:spcAft>
              <a:buFont typeface="Calibri Light" panose="020F0302020204030204" pitchFamily="34" charset="0"/>
              <a:buAutoNum type="arabicPeriod"/>
            </a:pPr>
            <a:r>
              <a:rPr lang="en-US" altLang="ar-JO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Settlement check. </a:t>
            </a:r>
            <a:endParaRPr lang="en-US" altLang="ar-JO" sz="1600" dirty="0">
              <a:ea typeface="Times New Roman" panose="02020603050405020304" pitchFamily="18" charset="0"/>
            </a:endParaRPr>
          </a:p>
        </p:txBody>
      </p:sp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1687513" y="1757062"/>
            <a:ext cx="457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rtl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ar-J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deflection in piles cap is less than </a:t>
            </a:r>
            <a:r>
              <a:rPr lang="en-US" altLang="ar-JO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10mm.</a:t>
            </a:r>
            <a:endParaRPr lang="ar-JO" altLang="ar-JO" sz="1800" dirty="0"/>
          </a:p>
        </p:txBody>
      </p:sp>
      <p:sp>
        <p:nvSpPr>
          <p:cNvPr id="36869" name="Rectangle 3"/>
          <p:cNvSpPr>
            <a:spLocks noChangeArrowheads="1"/>
          </p:cNvSpPr>
          <p:nvPr/>
        </p:nvSpPr>
        <p:spPr bwMode="auto">
          <a:xfrm>
            <a:off x="1363663" y="2782260"/>
            <a:ext cx="2056973" cy="3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r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l" rtl="0">
              <a:lnSpc>
                <a:spcPct val="106000"/>
              </a:lnSpc>
              <a:spcBef>
                <a:spcPct val="0"/>
              </a:spcBef>
              <a:spcAft>
                <a:spcPts val="800"/>
              </a:spcAft>
              <a:buNone/>
            </a:pPr>
            <a:r>
              <a:rPr lang="en-US" altLang="ar-JO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   Punching </a:t>
            </a:r>
            <a:r>
              <a:rPr lang="en-US" altLang="ar-JO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check.</a:t>
            </a:r>
            <a:endParaRPr lang="en-US" altLang="ar-JO" sz="1600" dirty="0">
              <a:ea typeface="Times New Roman" panose="02020603050405020304" pitchFamily="18" charset="0"/>
            </a:endParaRPr>
          </a:p>
        </p:txBody>
      </p:sp>
      <p:sp>
        <p:nvSpPr>
          <p:cNvPr id="36870" name="Rectangle 4"/>
          <p:cNvSpPr>
            <a:spLocks noChangeArrowheads="1"/>
          </p:cNvSpPr>
          <p:nvPr/>
        </p:nvSpPr>
        <p:spPr bwMode="auto">
          <a:xfrm>
            <a:off x="1912938" y="3208735"/>
            <a:ext cx="41793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rtl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ar-J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punching ratio in piles that is less than </a:t>
            </a:r>
            <a:r>
              <a:rPr lang="en-US" altLang="ar-JO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one.</a:t>
            </a:r>
            <a:endParaRPr lang="ar-JO" altLang="ar-JO" sz="1800" dirty="0"/>
          </a:p>
        </p:txBody>
      </p:sp>
      <p:sp>
        <p:nvSpPr>
          <p:cNvPr id="36871" name="Rectangle 5"/>
          <p:cNvSpPr>
            <a:spLocks noChangeArrowheads="1"/>
          </p:cNvSpPr>
          <p:nvPr/>
        </p:nvSpPr>
        <p:spPr bwMode="auto">
          <a:xfrm>
            <a:off x="1369340" y="3893216"/>
            <a:ext cx="2223173" cy="768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r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l" rtl="0">
              <a:lnSpc>
                <a:spcPct val="106000"/>
              </a:lnSpc>
              <a:spcBef>
                <a:spcPct val="0"/>
              </a:spcBef>
              <a:spcAft>
                <a:spcPts val="800"/>
              </a:spcAft>
              <a:buNone/>
            </a:pPr>
            <a:endParaRPr lang="en-US" altLang="ar-JO" sz="1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l" rtl="0">
              <a:lnSpc>
                <a:spcPct val="106000"/>
              </a:lnSpc>
              <a:spcBef>
                <a:spcPct val="0"/>
              </a:spcBef>
              <a:spcAft>
                <a:spcPts val="800"/>
              </a:spcAft>
              <a:buNone/>
            </a:pPr>
            <a:r>
              <a:rPr lang="en-US" altLang="ar-JO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3.   Wide </a:t>
            </a:r>
            <a:r>
              <a:rPr lang="en-US" altLang="ar-JO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beam shear.</a:t>
            </a:r>
            <a:endParaRPr lang="en-US" altLang="ar-JO" sz="1600" dirty="0">
              <a:ea typeface="Times New Roman" panose="02020603050405020304" pitchFamily="18" charset="0"/>
            </a:endParaRPr>
          </a:p>
        </p:txBody>
      </p:sp>
      <p:sp>
        <p:nvSpPr>
          <p:cNvPr id="36872" name="Rectangle 6"/>
          <p:cNvSpPr>
            <a:spLocks noChangeArrowheads="1"/>
          </p:cNvSpPr>
          <p:nvPr/>
        </p:nvSpPr>
        <p:spPr bwMode="auto">
          <a:xfrm>
            <a:off x="1912938" y="4781247"/>
            <a:ext cx="5994400" cy="390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US" altLang="ar-JO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Shear force in pile cap is less than Shear </a:t>
            </a:r>
            <a:r>
              <a:rPr lang="en-US" altLang="ar-JO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capacity.</a:t>
            </a:r>
            <a:endParaRPr lang="en-US" altLang="ar-JO" sz="16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72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877641" y="378384"/>
            <a:ext cx="7886700" cy="132556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ar-JO" sz="2400" dirty="0">
                <a:latin typeface="Times New Roman" panose="02020603050405020304" pitchFamily="18" charset="0"/>
              </a:rPr>
              <a:t>Piles cap reinforcement and details </a:t>
            </a:r>
            <a:endParaRPr lang="ar-JO" altLang="ar-JO" sz="2400" dirty="0">
              <a:latin typeface="Times New Roman" panose="02020603050405020304" pitchFamily="18" charset="0"/>
            </a:endParaRPr>
          </a:p>
        </p:txBody>
      </p:sp>
      <p:pic>
        <p:nvPicPr>
          <p:cNvPr id="37891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2410855"/>
            <a:ext cx="344805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313" y="2110817"/>
            <a:ext cx="5267325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870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953127" y="505273"/>
            <a:ext cx="46137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rtl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ar-J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 piles reinforcement and details </a:t>
            </a:r>
            <a:endParaRPr lang="ar-JO" altLang="ar-JO" sz="2400" dirty="0"/>
          </a:p>
        </p:txBody>
      </p:sp>
      <p:pic>
        <p:nvPicPr>
          <p:cNvPr id="3891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631" y="2044701"/>
            <a:ext cx="28860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807" y="1377951"/>
            <a:ext cx="3971925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031" y="4647127"/>
            <a:ext cx="282892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98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785947" y="215631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7500"/>
          </a:bodyPr>
          <a:lstStyle>
            <a:lvl1pPr algn="l" rtl="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 Footing Reinforcement and Details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899" y="1761565"/>
            <a:ext cx="10029825" cy="419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21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881" y="2166402"/>
            <a:ext cx="9144000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860737" y="288658"/>
            <a:ext cx="82296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7500"/>
          </a:bodyPr>
          <a:lstStyle>
            <a:lvl1pPr algn="l" rtl="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in mat foundation</a:t>
            </a:r>
            <a:r>
              <a:rPr lang="en-US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76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2"/>
          <p:cNvSpPr>
            <a:spLocks noGrp="1"/>
          </p:cNvSpPr>
          <p:nvPr>
            <p:ph idx="1"/>
          </p:nvPr>
        </p:nvSpPr>
        <p:spPr>
          <a:xfrm>
            <a:off x="-536798" y="517325"/>
            <a:ext cx="3635375" cy="7207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Piles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1525878" y="1576568"/>
            <a:ext cx="5620879" cy="141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US" altLang="ar-JO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Allowable bearing capacity (</a:t>
            </a:r>
            <a:r>
              <a:rPr lang="en-US" altLang="ar-JO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Qall</a:t>
            </a:r>
            <a:r>
              <a:rPr lang="en-US" altLang="ar-JO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 1000KN.</a:t>
            </a:r>
            <a:endParaRPr lang="en-US" altLang="ar-JO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US" altLang="ar-JO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Length of piles (L) = 15m.</a:t>
            </a:r>
            <a:endParaRPr lang="en-US" altLang="ar-JO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US" altLang="ar-JO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of piles (d) = 60cm</a:t>
            </a:r>
            <a:r>
              <a:rPr lang="en-US" altLang="ar-JO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altLang="ar-JO" sz="1600" dirty="0">
              <a:ea typeface="Times New Roman" panose="02020603050405020304" pitchFamily="18" charset="0"/>
            </a:endParaRPr>
          </a:p>
        </p:txBody>
      </p:sp>
      <p:pic>
        <p:nvPicPr>
          <p:cNvPr id="4198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8914" y="1365161"/>
            <a:ext cx="2035554" cy="49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276" y="4509203"/>
            <a:ext cx="2286268" cy="1799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346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1033687" y="566738"/>
            <a:ext cx="8229600" cy="1143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Stair reinforcement and details</a:t>
            </a:r>
            <a:b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301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14" y="1709738"/>
            <a:ext cx="7920037" cy="424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3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828676" y="484198"/>
            <a:ext cx="8229600" cy="1143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Excavation shoring </a:t>
            </a:r>
            <a:r>
              <a:rPr lang="en-US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1185193" y="1731169"/>
            <a:ext cx="4572000" cy="237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US" altLang="ar-JO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of piles = 80cm.</a:t>
            </a:r>
          </a:p>
          <a:p>
            <a:pPr algn="just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US" altLang="ar-JO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There is no distance between piles.</a:t>
            </a:r>
          </a:p>
          <a:p>
            <a:pPr algn="just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US" altLang="ar-JO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Length of piles = 22.5 m.</a:t>
            </a:r>
          </a:p>
          <a:p>
            <a:pPr algn="just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US" altLang="ar-JO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shear of piles = 315KN/m. </a:t>
            </a:r>
          </a:p>
          <a:p>
            <a:pPr algn="just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US" altLang="ar-JO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moment of piles = 1396.8 </a:t>
            </a:r>
            <a:r>
              <a:rPr lang="en-US" altLang="ar-JO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r>
              <a:rPr lang="en-US" altLang="ar-JO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/m.</a:t>
            </a:r>
          </a:p>
        </p:txBody>
      </p:sp>
      <p:sp>
        <p:nvSpPr>
          <p:cNvPr id="44036" name="Rectangle 2"/>
          <p:cNvSpPr>
            <a:spLocks noChangeArrowheads="1"/>
          </p:cNvSpPr>
          <p:nvPr/>
        </p:nvSpPr>
        <p:spPr bwMode="auto">
          <a:xfrm>
            <a:off x="1185193" y="1266240"/>
            <a:ext cx="6480175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defTabSz="457200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rtl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US" altLang="ar-J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Sheet piles properties from Spw911 software program </a:t>
            </a:r>
            <a:r>
              <a:rPr lang="en-US" altLang="ar-J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US" altLang="ar-JO" sz="2000" dirty="0">
              <a:ea typeface="Times New Roman" panose="02020603050405020304" pitchFamily="18" charset="0"/>
            </a:endParaRPr>
          </a:p>
        </p:txBody>
      </p:sp>
      <p:pic>
        <p:nvPicPr>
          <p:cNvPr id="4403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5820" y="1266240"/>
            <a:ext cx="2498838" cy="5004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758" y="4623515"/>
            <a:ext cx="2039290" cy="1647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764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2552700" y="154676"/>
            <a:ext cx="3733800" cy="29747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67041" y="3136275"/>
            <a:ext cx="23051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Shadow in Jan 21 @ 8.00 am</a:t>
            </a:r>
            <a:endParaRPr lang="en-US" sz="1400" dirty="0"/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6732734" y="147850"/>
            <a:ext cx="3810000" cy="29747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439489" y="3118077"/>
            <a:ext cx="23964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Shadow in Jan 21 @ 11.00 am</a:t>
            </a:r>
            <a:endParaRPr lang="en-US" sz="1400" dirty="0"/>
          </a:p>
        </p:txBody>
      </p:sp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4662754" y="3428127"/>
            <a:ext cx="3686141" cy="297477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49257" y="6408785"/>
            <a:ext cx="23131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Shadow in Jan 21 @ 2.00 pm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813770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716" y="589547"/>
            <a:ext cx="9601200" cy="14859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analysis </a:t>
            </a:r>
            <a:endParaRPr lang="ar-JO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5646023"/>
              </p:ext>
            </p:extLst>
          </p:nvPr>
        </p:nvGraphicFramePr>
        <p:xfrm>
          <a:off x="713867" y="1458305"/>
          <a:ext cx="11478133" cy="4217839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801420">
                  <a:extLst>
                    <a:ext uri="{9D8B030D-6E8A-4147-A177-3AD203B41FA5}">
                      <a16:colId xmlns:a16="http://schemas.microsoft.com/office/drawing/2014/main" val="770999922"/>
                    </a:ext>
                  </a:extLst>
                </a:gridCol>
                <a:gridCol w="742219">
                  <a:extLst>
                    <a:ext uri="{9D8B030D-6E8A-4147-A177-3AD203B41FA5}">
                      <a16:colId xmlns:a16="http://schemas.microsoft.com/office/drawing/2014/main" val="1815283183"/>
                    </a:ext>
                  </a:extLst>
                </a:gridCol>
                <a:gridCol w="761460">
                  <a:extLst>
                    <a:ext uri="{9D8B030D-6E8A-4147-A177-3AD203B41FA5}">
                      <a16:colId xmlns:a16="http://schemas.microsoft.com/office/drawing/2014/main" val="2632540728"/>
                    </a:ext>
                  </a:extLst>
                </a:gridCol>
                <a:gridCol w="781440">
                  <a:extLst>
                    <a:ext uri="{9D8B030D-6E8A-4147-A177-3AD203B41FA5}">
                      <a16:colId xmlns:a16="http://schemas.microsoft.com/office/drawing/2014/main" val="3975679957"/>
                    </a:ext>
                  </a:extLst>
                </a:gridCol>
                <a:gridCol w="796476">
                  <a:extLst>
                    <a:ext uri="{9D8B030D-6E8A-4147-A177-3AD203B41FA5}">
                      <a16:colId xmlns:a16="http://schemas.microsoft.com/office/drawing/2014/main" val="1064213840"/>
                    </a:ext>
                  </a:extLst>
                </a:gridCol>
                <a:gridCol w="810062">
                  <a:extLst>
                    <a:ext uri="{9D8B030D-6E8A-4147-A177-3AD203B41FA5}">
                      <a16:colId xmlns:a16="http://schemas.microsoft.com/office/drawing/2014/main" val="2984048442"/>
                    </a:ext>
                  </a:extLst>
                </a:gridCol>
                <a:gridCol w="742219">
                  <a:extLst>
                    <a:ext uri="{9D8B030D-6E8A-4147-A177-3AD203B41FA5}">
                      <a16:colId xmlns:a16="http://schemas.microsoft.com/office/drawing/2014/main" val="1220212014"/>
                    </a:ext>
                  </a:extLst>
                </a:gridCol>
                <a:gridCol w="761460">
                  <a:extLst>
                    <a:ext uri="{9D8B030D-6E8A-4147-A177-3AD203B41FA5}">
                      <a16:colId xmlns:a16="http://schemas.microsoft.com/office/drawing/2014/main" val="119585734"/>
                    </a:ext>
                  </a:extLst>
                </a:gridCol>
                <a:gridCol w="781440">
                  <a:extLst>
                    <a:ext uri="{9D8B030D-6E8A-4147-A177-3AD203B41FA5}">
                      <a16:colId xmlns:a16="http://schemas.microsoft.com/office/drawing/2014/main" val="2736642733"/>
                    </a:ext>
                  </a:extLst>
                </a:gridCol>
                <a:gridCol w="805119">
                  <a:extLst>
                    <a:ext uri="{9D8B030D-6E8A-4147-A177-3AD203B41FA5}">
                      <a16:colId xmlns:a16="http://schemas.microsoft.com/office/drawing/2014/main" val="3696068116"/>
                    </a:ext>
                  </a:extLst>
                </a:gridCol>
                <a:gridCol w="801420">
                  <a:extLst>
                    <a:ext uri="{9D8B030D-6E8A-4147-A177-3AD203B41FA5}">
                      <a16:colId xmlns:a16="http://schemas.microsoft.com/office/drawing/2014/main" val="164155390"/>
                    </a:ext>
                  </a:extLst>
                </a:gridCol>
                <a:gridCol w="581663">
                  <a:extLst>
                    <a:ext uri="{9D8B030D-6E8A-4147-A177-3AD203B41FA5}">
                      <a16:colId xmlns:a16="http://schemas.microsoft.com/office/drawing/2014/main" val="3271033444"/>
                    </a:ext>
                  </a:extLst>
                </a:gridCol>
                <a:gridCol w="731588">
                  <a:extLst>
                    <a:ext uri="{9D8B030D-6E8A-4147-A177-3AD203B41FA5}">
                      <a16:colId xmlns:a16="http://schemas.microsoft.com/office/drawing/2014/main" val="636914608"/>
                    </a:ext>
                  </a:extLst>
                </a:gridCol>
                <a:gridCol w="775028">
                  <a:extLst>
                    <a:ext uri="{9D8B030D-6E8A-4147-A177-3AD203B41FA5}">
                      <a16:colId xmlns:a16="http://schemas.microsoft.com/office/drawing/2014/main" val="1882990583"/>
                    </a:ext>
                  </a:extLst>
                </a:gridCol>
                <a:gridCol w="805119">
                  <a:extLst>
                    <a:ext uri="{9D8B030D-6E8A-4147-A177-3AD203B41FA5}">
                      <a16:colId xmlns:a16="http://schemas.microsoft.com/office/drawing/2014/main" val="905515916"/>
                    </a:ext>
                  </a:extLst>
                </a:gridCol>
              </a:tblGrid>
              <a:tr h="787898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Two way ribbed slab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U-boot slab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Waffle slab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195608"/>
                  </a:ext>
                </a:extLst>
              </a:tr>
              <a:tr h="809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Units 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 unit cost 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 (per m²)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(NIS/m²)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Units 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 </a:t>
                      </a: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96t </a:t>
                      </a: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 (per m²)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(NIS/m²)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Units 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 unit cost 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 (per m²)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(NIS/m²)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extLst>
                  <a:ext uri="{0D108BD9-81ED-4DB2-BD59-A6C34878D82A}">
                    <a16:rowId xmlns:a16="http://schemas.microsoft.com/office/drawing/2014/main" val="1035457223"/>
                  </a:ext>
                </a:extLst>
              </a:tr>
              <a:tr h="662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Concrete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m³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Concrete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m³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 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Concrete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m³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extLst>
                  <a:ext uri="{0D108BD9-81ED-4DB2-BD59-A6C34878D82A}">
                    <a16:rowId xmlns:a16="http://schemas.microsoft.com/office/drawing/2014/main" val="2810324568"/>
                  </a:ext>
                </a:extLst>
              </a:tr>
              <a:tr h="670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Steel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Ton 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2800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0.033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Steel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Ton 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2800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</a:t>
                      </a: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Steel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Ton 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2800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extLst>
                  <a:ext uri="{0D108BD9-81ED-4DB2-BD59-A6C34878D82A}">
                    <a16:rowId xmlns:a16="http://schemas.microsoft.com/office/drawing/2014/main" val="1994006248"/>
                  </a:ext>
                </a:extLst>
              </a:tr>
              <a:tr h="6778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Ribs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6.4</a:t>
                      </a: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U-boot 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waffle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5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extLst>
                  <a:ext uri="{0D108BD9-81ED-4DB2-BD59-A6C34878D82A}">
                    <a16:rowId xmlns:a16="http://schemas.microsoft.com/office/drawing/2014/main" val="729934445"/>
                  </a:ext>
                </a:extLst>
              </a:tr>
              <a:tr h="6099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6851" marR="66851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6851" marR="66851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6851" marR="66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6851" marR="66851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6851" marR="66851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 </a:t>
                      </a:r>
                      <a:endParaRPr lang="en-US" sz="12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133.6</a:t>
                      </a: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51" marR="66851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6851" marR="66851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6851" marR="66851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4203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201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507" y="415343"/>
            <a:ext cx="9601200" cy="1485900"/>
          </a:xfrm>
        </p:spPr>
        <p:txBody>
          <a:bodyPr>
            <a:normAutofit/>
          </a:bodyPr>
          <a:lstStyle/>
          <a:p>
            <a:r>
              <a:rPr lang="en-US" alt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3619" y="1901243"/>
            <a:ext cx="6463535" cy="407133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431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2620" y="1178805"/>
            <a:ext cx="5254581" cy="29303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687" y="1178805"/>
            <a:ext cx="5033224" cy="2930332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260922" y="435855"/>
            <a:ext cx="9601200" cy="14859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Original building wall                                      Redesigned building wall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2620" y="4404574"/>
            <a:ext cx="5254581" cy="21507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687" y="4404574"/>
            <a:ext cx="5033224" cy="215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44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1941" y="322563"/>
            <a:ext cx="9601200" cy="14859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Original building floor                                   Redesigned building floor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5" name="Picture 4" descr="gr floor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905815" y="949604"/>
            <a:ext cx="4983051" cy="32617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1257" y="949603"/>
            <a:ext cx="5074275" cy="32617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1256" y="4533363"/>
            <a:ext cx="5074276" cy="21121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504" y="4533363"/>
            <a:ext cx="4983051" cy="211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1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932" y="286555"/>
            <a:ext cx="10219386" cy="14859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Original building internal wall                 Redesigned building internal wall </a:t>
            </a:r>
            <a:endParaRPr lang="en-US" sz="24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074" y="1029505"/>
            <a:ext cx="5112912" cy="2966930"/>
          </a:xfrm>
        </p:spPr>
      </p:pic>
      <p:pic>
        <p:nvPicPr>
          <p:cNvPr id="5" name="Picture 4" descr="parti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088264" y="1029505"/>
            <a:ext cx="4686837" cy="2966931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softEdge rad="127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8074" y="4314422"/>
            <a:ext cx="5112912" cy="21636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264" y="4314422"/>
            <a:ext cx="4686837" cy="216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18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0992" y="22211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Redesigned building 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Curtain wall                                                           Solar chimney                               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91" y="4507606"/>
            <a:ext cx="4892897" cy="18545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991" y="968329"/>
            <a:ext cx="4892899" cy="3255941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773" y="968329"/>
            <a:ext cx="4803820" cy="32559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2773" y="4507606"/>
            <a:ext cx="4803819" cy="1854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64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7578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alt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</a:t>
            </a:r>
            <a:endParaRPr 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3304162"/>
              </p:ext>
            </p:extLst>
          </p:nvPr>
        </p:nvGraphicFramePr>
        <p:xfrm>
          <a:off x="1047482" y="1307292"/>
          <a:ext cx="10844009" cy="5002233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45859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6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14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658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Original 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building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 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building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83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heating </a:t>
                      </a: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(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KW/</a:t>
                      </a:r>
                      <a:r>
                        <a:rPr lang="en-US" sz="18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yr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                     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271.45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193.64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83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Heating load (W/</a:t>
                      </a:r>
                      <a:r>
                        <a:rPr lang="en-US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m²/</a:t>
                      </a:r>
                      <a:r>
                        <a:rPr lang="en-US" sz="18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yr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99.15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38.72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9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 </a:t>
                      </a: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(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KW/</a:t>
                      </a:r>
                      <a:r>
                        <a:rPr lang="en-US" sz="18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yr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292.22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261.37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97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 load (W/</a:t>
                      </a:r>
                      <a:r>
                        <a:rPr lang="en-US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m²</a:t>
                      </a:r>
                      <a:r>
                        <a:rPr lang="en-US" sz="1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</a:t>
                      </a:r>
                      <a:r>
                        <a:rPr lang="en-US" sz="1800" b="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yr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106.73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52.27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39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consumption (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KWh/m</a:t>
                      </a:r>
                      <a:r>
                        <a:rPr lang="en-US" sz="1800" b="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</a:t>
                      </a:r>
                      <a:r>
                        <a:rPr lang="en-US" sz="1800" b="0" baseline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yr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164.65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58.87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984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ar-JO" sz="1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of annual energy</a:t>
                      </a:r>
                      <a:r>
                        <a:rPr lang="en-US" sz="1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consumption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</a:t>
                      </a:r>
                      <a:r>
                        <a:rPr lang="ar-JO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(NIS )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338‚084.25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214‚044.67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993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822071" y="277306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Natural lighting 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486" y="2121466"/>
            <a:ext cx="6991826" cy="435133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301486" y="1555478"/>
            <a:ext cx="159370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</a:t>
            </a:r>
            <a:endParaRPr lang="en-US" sz="20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274383" y="3387057"/>
            <a:ext cx="1447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DF</a:t>
            </a:r>
            <a:r>
              <a:rPr lang="en-US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% =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0.44</a:t>
            </a:r>
          </a:p>
          <a:p>
            <a:pPr algn="ctr"/>
            <a:r>
              <a:rPr lang="en-US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Fail</a:t>
            </a:r>
            <a:endParaRPr 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13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44" y="220529"/>
            <a:ext cx="5937885" cy="337185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6347500" y="1490956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DF% =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0.52</a:t>
            </a:r>
          </a:p>
          <a:p>
            <a:pPr algn="ctr"/>
            <a:r>
              <a:rPr lang="en-US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Fail</a:t>
            </a:r>
            <a:endParaRPr 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992955"/>
              </p:ext>
            </p:extLst>
          </p:nvPr>
        </p:nvGraphicFramePr>
        <p:xfrm>
          <a:off x="984873" y="3902298"/>
          <a:ext cx="11207127" cy="2641020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6174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21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57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617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01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Average DF%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Minimum DF%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Maximum DF%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1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floor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1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floor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9.20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1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Seconf floor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1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Third floor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9.30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01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Four floor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8.84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63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0991" y="634284"/>
            <a:ext cx="9601200" cy="1485900"/>
          </a:xfrm>
        </p:spPr>
        <p:txBody>
          <a:bodyPr>
            <a:normAutofit/>
          </a:bodyPr>
          <a:lstStyle/>
          <a:p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2913" y="1184856"/>
            <a:ext cx="10515600" cy="46958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meeting room </a:t>
            </a:r>
            <a:endParaRPr lang="ar-JO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(RT60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by Sabine method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Recommended value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(0.6 –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1.2sec).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168851"/>
              </p:ext>
            </p:extLst>
          </p:nvPr>
        </p:nvGraphicFramePr>
        <p:xfrm>
          <a:off x="1104364" y="2712094"/>
          <a:ext cx="10714149" cy="3711177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3260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34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19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13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Full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3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63Hz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1.68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1.64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3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125Hz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1.61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1.57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3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250Hz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1.20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1.14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92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500Hz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1.07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1.02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3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1kHz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0.97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3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2kHz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13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4kHz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0.83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0.82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13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8kHz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0.54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0.54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13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16kHz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48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4418" y="1558344"/>
            <a:ext cx="5263983" cy="482957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15859" y="398103"/>
            <a:ext cx="21020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</a:t>
            </a:r>
            <a:r>
              <a:rPr lang="en-US" alt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 4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07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597" y="299434"/>
            <a:ext cx="9601200" cy="1485900"/>
          </a:xfrm>
        </p:spPr>
        <p:txBody>
          <a:bodyPr>
            <a:normAutofit fontScale="90000"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 class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(STC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STC value within recommended 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6490599"/>
              </p:ext>
            </p:extLst>
          </p:nvPr>
        </p:nvGraphicFramePr>
        <p:xfrm>
          <a:off x="1044262" y="1403795"/>
          <a:ext cx="10740982" cy="2678808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5126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45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45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47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45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95460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9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Boundary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Exterior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Exterior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Shaft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68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43dB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dB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dB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 dB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68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</a:t>
                      </a:r>
                      <a:r>
                        <a:rPr lang="ar-JO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standard</a:t>
                      </a:r>
                      <a:r>
                        <a:rPr lang="en-US" sz="1800" b="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43dB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46597" y="4303455"/>
            <a:ext cx="4150495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Noise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reduction (NR)</a:t>
            </a:r>
          </a:p>
          <a:p>
            <a:endParaRPr lang="en-US" dirty="0" smtClean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Recommended value (&lt; 35dB).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Noise level in site =67dB.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STC composed (external wall)=40dB.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Remaining passing noise =22.9dB.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NR value within recommended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02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3451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PVs design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2290864"/>
              </p:ext>
            </p:extLst>
          </p:nvPr>
        </p:nvGraphicFramePr>
        <p:xfrm>
          <a:off x="1094702" y="5278025"/>
          <a:ext cx="10831134" cy="1235881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54155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55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20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produced(KWh/</a:t>
                      </a:r>
                      <a:r>
                        <a:rPr lang="en-US" sz="18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yr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292000 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KWh/yr</a:t>
                      </a: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produced(KWh/m</a:t>
                      </a:r>
                      <a:r>
                        <a:rPr lang="en-US" sz="1800" b="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</a:t>
                      </a:r>
                      <a:r>
                        <a:rPr lang="en-US" sz="1800" b="0" baseline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yr</a:t>
                      </a:r>
                      <a:r>
                        <a:rPr lang="en-US" sz="1800" b="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8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58.40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Performance ratio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979867" y="681566"/>
            <a:ext cx="3890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module type is Poly 320Wp72cells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693" y="1209807"/>
            <a:ext cx="6258798" cy="367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67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988" y="218941"/>
            <a:ext cx="10515600" cy="1325563"/>
          </a:xfrm>
        </p:spPr>
        <p:txBody>
          <a:bodyPr>
            <a:normAutofit/>
          </a:bodyPr>
          <a:lstStyle/>
          <a:p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</a:t>
            </a: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 </a:t>
            </a:r>
            <a:endParaRPr lang="en-US" sz="2400" dirty="0"/>
          </a:p>
        </p:txBody>
      </p:sp>
      <p:sp>
        <p:nvSpPr>
          <p:cNvPr id="4" name="Rounded Rectangle 3"/>
          <p:cNvSpPr/>
          <p:nvPr/>
        </p:nvSpPr>
        <p:spPr>
          <a:xfrm>
            <a:off x="2702414" y="1780275"/>
            <a:ext cx="2176531" cy="15841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Lighting design 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480478" y="1780275"/>
            <a:ext cx="2176531" cy="15841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Socket </a:t>
            </a:r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994855" y="3898004"/>
            <a:ext cx="2176531" cy="158195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panel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32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536" y="544132"/>
            <a:ext cx="9601200" cy="14859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process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5930" y="1112063"/>
            <a:ext cx="10515600" cy="5103537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aspect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ar-JO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643771"/>
              </p:ext>
            </p:extLst>
          </p:nvPr>
        </p:nvGraphicFramePr>
        <p:xfrm>
          <a:off x="901009" y="1609681"/>
          <a:ext cx="10800521" cy="150368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5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32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79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58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68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Areas</a:t>
                      </a:r>
                      <a:endParaRPr lang="en-US" sz="20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Recommended </a:t>
                      </a:r>
                      <a:r>
                        <a:rPr lang="en-US" sz="18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illuminance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(lux) 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Uniformity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Waiting area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 0.6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418"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 0.6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Administration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 0.6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324990"/>
              </p:ext>
            </p:extLst>
          </p:nvPr>
        </p:nvGraphicFramePr>
        <p:xfrm>
          <a:off x="901009" y="4350633"/>
          <a:ext cx="10800521" cy="1864967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5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32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79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58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24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Areas</a:t>
                      </a:r>
                      <a:endParaRPr lang="en-US" sz="20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Illuminance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(lux) 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Glare</a:t>
                      </a:r>
                    </a:p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Uniformity</a:t>
                      </a:r>
                    </a:p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Waiting area</a:t>
                      </a:r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</a:t>
                      </a:r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17.7</a:t>
                      </a:r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0.63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3207"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644</a:t>
                      </a:r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18.80</a:t>
                      </a:r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0.86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Administration</a:t>
                      </a:r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523</a:t>
                      </a:r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18.80</a:t>
                      </a:r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0.68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216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066" y="3458742"/>
            <a:ext cx="3945934" cy="269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066" y="351172"/>
            <a:ext cx="3945934" cy="2827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17" y="400967"/>
            <a:ext cx="3818777" cy="2827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17" y="3458742"/>
            <a:ext cx="3818776" cy="2748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3"/>
          <p:cNvPicPr>
            <a:picLocks noGrp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109" y="1931455"/>
            <a:ext cx="3631842" cy="295498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5407070" y="5034497"/>
            <a:ext cx="16417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 room</a:t>
            </a:r>
          </a:p>
        </p:txBody>
      </p:sp>
      <p:sp>
        <p:nvSpPr>
          <p:cNvPr id="10" name="Rectangle 9"/>
          <p:cNvSpPr/>
          <p:nvPr/>
        </p:nvSpPr>
        <p:spPr>
          <a:xfrm>
            <a:off x="9672628" y="6307218"/>
            <a:ext cx="17331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Administration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767218" y="6278030"/>
            <a:ext cx="1178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Public hall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18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293" y="506300"/>
            <a:ext cx="9601200" cy="14859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distribution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206" y="1474631"/>
            <a:ext cx="8354298" cy="51000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788" y="1474631"/>
            <a:ext cx="2810613" cy="24856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819" y="4056846"/>
            <a:ext cx="287655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82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379" y="685800"/>
            <a:ext cx="9601200" cy="14859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Sockets distribution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9001" y="1803042"/>
            <a:ext cx="7249490" cy="46879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365" y="2564438"/>
            <a:ext cx="3676650" cy="35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52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28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panel</a:t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87910" y="1191161"/>
            <a:ext cx="7504090" cy="46687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367" y="521113"/>
            <a:ext cx="2963751" cy="26944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412" y="3388932"/>
            <a:ext cx="3863662" cy="340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242" y="358302"/>
            <a:ext cx="10515600" cy="1325563"/>
          </a:xfrm>
        </p:spPr>
        <p:txBody>
          <a:bodyPr>
            <a:normAutofit/>
          </a:bodyPr>
          <a:lstStyle/>
          <a:p>
            <a:r>
              <a:rPr lang="en-GB" altLang="en-US" sz="3200" dirty="0"/>
              <a:t>Mechanical </a:t>
            </a:r>
            <a:r>
              <a:rPr lang="en-GB" altLang="en-US" sz="3200" dirty="0" smtClean="0"/>
              <a:t>design  </a:t>
            </a:r>
            <a:endParaRPr lang="en-US" sz="3200" dirty="0"/>
          </a:p>
        </p:txBody>
      </p:sp>
      <p:sp>
        <p:nvSpPr>
          <p:cNvPr id="6" name="Rounded Rectangle 5"/>
          <p:cNvSpPr/>
          <p:nvPr/>
        </p:nvSpPr>
        <p:spPr>
          <a:xfrm>
            <a:off x="3088781" y="2128187"/>
            <a:ext cx="1725769" cy="119773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158506" y="2128187"/>
            <a:ext cx="1725769" cy="119773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088780" y="4694255"/>
            <a:ext cx="1725769" cy="119773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</a:t>
            </a:r>
            <a:r>
              <a:rPr lang="en-GB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158505" y="4678203"/>
            <a:ext cx="1725769" cy="121378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</a:t>
            </a:r>
            <a:r>
              <a:rPr lang="en-GB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175157" y="3462736"/>
            <a:ext cx="1725769" cy="119773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36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236" y="492617"/>
            <a:ext cx="9601200" cy="14859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04586" y="1849190"/>
            <a:ext cx="5958625" cy="41330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586" y="1968321"/>
            <a:ext cx="5113651" cy="389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5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005" y="1260988"/>
            <a:ext cx="5263983" cy="495146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06011" y="449618"/>
            <a:ext cx="21020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</a:t>
            </a:r>
            <a:r>
              <a:rPr lang="en-US" alt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 3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09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29691" y="2601532"/>
            <a:ext cx="5009881" cy="40053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49259" y="706264"/>
            <a:ext cx="2830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Volume of water tank</a:t>
            </a:r>
            <a:r>
              <a:rPr lang="ar-JO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=220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467440" y="706471"/>
                <a:ext cx="52450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³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7440" y="706471"/>
                <a:ext cx="524503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10000" r="-10465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735872" y="1275224"/>
            <a:ext cx="3189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Volume of rain water tank</a:t>
            </a:r>
            <a:r>
              <a:rPr lang="ar-JO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=600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 flipH="1">
                <a:off x="3844241" y="1295778"/>
                <a:ext cx="19847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844241" y="1295778"/>
                <a:ext cx="198477" cy="369332"/>
              </a:xfrm>
              <a:prstGeom prst="rect">
                <a:avLst/>
              </a:prstGeom>
              <a:blipFill rotWithShape="0">
                <a:blip r:embed="rId4"/>
                <a:stretch>
                  <a:fillRect r="-15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749259" y="1802049"/>
            <a:ext cx="6603090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tabLst>
                <a:tab pos="18859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Rain water tank feeds 7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% of the amount of daily water consumption. 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22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290" y="193183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1945" y="1313644"/>
            <a:ext cx="6780055" cy="51208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313645"/>
            <a:ext cx="4573745" cy="5120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84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605308"/>
            <a:ext cx="9058778" cy="579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01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566" y="479738"/>
            <a:ext cx="9601200" cy="14859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of rain water </a:t>
            </a:r>
            <a:r>
              <a:rPr lang="ar-J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J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percentage of storage rain water equal 75%.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2192" y="1624589"/>
            <a:ext cx="7683322" cy="4684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48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367" y="148588"/>
            <a:ext cx="10142113" cy="132556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8594" y="982960"/>
            <a:ext cx="9684500" cy="565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05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375" y="270935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system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77041" y="1236371"/>
            <a:ext cx="8416221" cy="52738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417" y="1505625"/>
            <a:ext cx="2769666" cy="20868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417" y="4110618"/>
            <a:ext cx="2769666" cy="219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83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562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Escape plan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0474" y="1529323"/>
            <a:ext cx="6259132" cy="4230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22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995474"/>
              </p:ext>
            </p:extLst>
          </p:nvPr>
        </p:nvGraphicFramePr>
        <p:xfrm>
          <a:off x="2468880" y="1841861"/>
          <a:ext cx="7419702" cy="4180115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3262066">
                  <a:extLst>
                    <a:ext uri="{9D8B030D-6E8A-4147-A177-3AD203B41FA5}">
                      <a16:colId xmlns:a16="http://schemas.microsoft.com/office/drawing/2014/main" val="677150143"/>
                    </a:ext>
                  </a:extLst>
                </a:gridCol>
                <a:gridCol w="2069250">
                  <a:extLst>
                    <a:ext uri="{9D8B030D-6E8A-4147-A177-3AD203B41FA5}">
                      <a16:colId xmlns:a16="http://schemas.microsoft.com/office/drawing/2014/main" val="3663747206"/>
                    </a:ext>
                  </a:extLst>
                </a:gridCol>
                <a:gridCol w="2088386">
                  <a:extLst>
                    <a:ext uri="{9D8B030D-6E8A-4147-A177-3AD203B41FA5}">
                      <a16:colId xmlns:a16="http://schemas.microsoft.com/office/drawing/2014/main" val="1126786129"/>
                    </a:ext>
                  </a:extLst>
                </a:gridCol>
              </a:tblGrid>
              <a:tr h="7078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Item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Total cost (NIS)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Unit cost (NIS/m</a:t>
                      </a:r>
                      <a:r>
                        <a:rPr lang="en-US" sz="1800" baseline="30000" dirty="0">
                          <a:effectLst/>
                        </a:rPr>
                        <a:t>2</a:t>
                      </a:r>
                      <a:r>
                        <a:rPr lang="en-US" sz="1800" dirty="0">
                          <a:effectLst/>
                        </a:rPr>
                        <a:t>)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4346520"/>
                  </a:ext>
                </a:extLst>
              </a:tr>
              <a:tr h="694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Architectural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8,861,856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715.24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2132411"/>
                  </a:ext>
                </a:extLst>
              </a:tr>
              <a:tr h="694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Structural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11‚111‚525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896.8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54568718"/>
                  </a:ext>
                </a:extLst>
              </a:tr>
              <a:tr h="694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Mechanical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1,769,364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142.80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3090650"/>
                  </a:ext>
                </a:extLst>
              </a:tr>
              <a:tr h="694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Electrical work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485‚800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39.2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4547098"/>
                  </a:ext>
                </a:extLst>
              </a:tr>
              <a:tr h="694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Total cost of building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22‚061‚510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1794.1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2254629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214845" y="684014"/>
            <a:ext cx="34622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</a:t>
            </a:r>
            <a:endParaRPr lang="ar-JO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9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نتيجة بحث الصور عن ‪thank you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4" y="0"/>
            <a:ext cx="114866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503767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2293</TotalTime>
  <Words>2180</Words>
  <Application>Microsoft Office PowerPoint</Application>
  <PresentationFormat>Widescreen</PresentationFormat>
  <Paragraphs>1259</Paragraphs>
  <Slides>98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98</vt:i4>
      </vt:variant>
    </vt:vector>
  </HeadingPairs>
  <TitlesOfParts>
    <vt:vector size="109" baseType="lpstr">
      <vt:lpstr>Arial</vt:lpstr>
      <vt:lpstr>Calibri</vt:lpstr>
      <vt:lpstr>Calibri Light</vt:lpstr>
      <vt:lpstr>Cambria Math</vt:lpstr>
      <vt:lpstr>Franklin Gothic Book</vt:lpstr>
      <vt:lpstr>Tahoma</vt:lpstr>
      <vt:lpstr>Times New Roman</vt:lpstr>
      <vt:lpstr>Varela Round</vt:lpstr>
      <vt:lpstr>Wingdings</vt:lpstr>
      <vt:lpstr>Crop</vt:lpstr>
      <vt:lpstr>AutoCAD Drawing</vt:lpstr>
      <vt:lpstr>An-Najah National university Faculty of engineering  Building engineering departmenet Graduation project ||  Redesign of  Nablus  Municipality building.    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Equilibrium check</vt:lpstr>
      <vt:lpstr>Deflection check</vt:lpstr>
      <vt:lpstr>Period check</vt:lpstr>
      <vt:lpstr>Modal mass participation ratio </vt:lpstr>
      <vt:lpstr>Base shear check </vt:lpstr>
      <vt:lpstr>  Drift </vt:lpstr>
      <vt:lpstr>PowerPoint Presentation</vt:lpstr>
      <vt:lpstr>PowerPoint Presentation</vt:lpstr>
      <vt:lpstr>Columns reinforcement and details </vt:lpstr>
      <vt:lpstr>Shear walls reinforcement and Details</vt:lpstr>
      <vt:lpstr>PowerPoint Presentation</vt:lpstr>
      <vt:lpstr>Compatibility check </vt:lpstr>
      <vt:lpstr> Equilibrium check</vt:lpstr>
      <vt:lpstr>Deflection check</vt:lpstr>
      <vt:lpstr>Period check</vt:lpstr>
      <vt:lpstr>Modal mass participation ratio </vt:lpstr>
      <vt:lpstr>Base shear check </vt:lpstr>
      <vt:lpstr>  Drift </vt:lpstr>
      <vt:lpstr>PowerPoint Presentation</vt:lpstr>
      <vt:lpstr>Beams reinforcement and details  </vt:lpstr>
      <vt:lpstr>Columns Reinforcement and Details </vt:lpstr>
      <vt:lpstr>Shear walls reinforcement and Details</vt:lpstr>
      <vt:lpstr>Foundations  </vt:lpstr>
      <vt:lpstr>Piles cap reinforcement and details </vt:lpstr>
      <vt:lpstr>PowerPoint Presentation</vt:lpstr>
      <vt:lpstr>PowerPoint Presentation</vt:lpstr>
      <vt:lpstr>PowerPoint Presentation</vt:lpstr>
      <vt:lpstr>PowerPoint Presentation</vt:lpstr>
      <vt:lpstr>Stair reinforcement and details </vt:lpstr>
      <vt:lpstr>Excavation shoring  </vt:lpstr>
      <vt:lpstr>Cost analysis </vt:lpstr>
      <vt:lpstr>Environmental Design</vt:lpstr>
      <vt:lpstr>        Original building wall                                      Redesigned building wall </vt:lpstr>
      <vt:lpstr>         Original building floor                                   Redesigned building floor </vt:lpstr>
      <vt:lpstr>   Original building internal wall                 Redesigned building internal wall </vt:lpstr>
      <vt:lpstr>Redesigned building                     Curtain wall                                                           Solar chimney                                 </vt:lpstr>
      <vt:lpstr>Thermal Performance </vt:lpstr>
      <vt:lpstr>Natural lighting </vt:lpstr>
      <vt:lpstr>PowerPoint Presentation</vt:lpstr>
      <vt:lpstr>Acoustical Design</vt:lpstr>
      <vt:lpstr>Sound transmission class (STC)   The STC value within recommended .  </vt:lpstr>
      <vt:lpstr>Solar PVs design</vt:lpstr>
      <vt:lpstr>Electrical design  </vt:lpstr>
      <vt:lpstr>Simulation process </vt:lpstr>
      <vt:lpstr>PowerPoint Presentation</vt:lpstr>
      <vt:lpstr>Lighting distribution </vt:lpstr>
      <vt:lpstr>Sockets distribution </vt:lpstr>
      <vt:lpstr>Control panel </vt:lpstr>
      <vt:lpstr>Mechanical design  </vt:lpstr>
      <vt:lpstr>Water supply system </vt:lpstr>
      <vt:lpstr>PowerPoint Presentation</vt:lpstr>
      <vt:lpstr>Drainage system </vt:lpstr>
      <vt:lpstr>PowerPoint Presentation</vt:lpstr>
      <vt:lpstr>Drainage of rain water     The percentage of storage rain water equal 75%.</vt:lpstr>
      <vt:lpstr>HVAC system </vt:lpstr>
      <vt:lpstr>Safety system </vt:lpstr>
      <vt:lpstr>Escape plan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Design</dc:title>
  <dc:creator>admin</dc:creator>
  <cp:lastModifiedBy>admin</cp:lastModifiedBy>
  <cp:revision>240</cp:revision>
  <dcterms:created xsi:type="dcterms:W3CDTF">2018-12-19T03:59:22Z</dcterms:created>
  <dcterms:modified xsi:type="dcterms:W3CDTF">2018-12-24T04:36:22Z</dcterms:modified>
</cp:coreProperties>
</file>