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315" r:id="rId17"/>
    <p:sldId id="316" r:id="rId18"/>
    <p:sldId id="317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4" r:id="rId30"/>
    <p:sldId id="281" r:id="rId31"/>
    <p:sldId id="295" r:id="rId32"/>
    <p:sldId id="296" r:id="rId33"/>
    <p:sldId id="303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311" r:id="rId42"/>
    <p:sldId id="312" r:id="rId43"/>
    <p:sldId id="318" r:id="rId44"/>
    <p:sldId id="320" r:id="rId45"/>
    <p:sldId id="319" r:id="rId46"/>
    <p:sldId id="321" r:id="rId47"/>
    <p:sldId id="322" r:id="rId48"/>
    <p:sldId id="282" r:id="rId49"/>
    <p:sldId id="283" r:id="rId50"/>
    <p:sldId id="285" r:id="rId51"/>
    <p:sldId id="287" r:id="rId52"/>
    <p:sldId id="286" r:id="rId53"/>
    <p:sldId id="288" r:id="rId54"/>
    <p:sldId id="289" r:id="rId55"/>
    <p:sldId id="324" r:id="rId56"/>
    <p:sldId id="290" r:id="rId57"/>
    <p:sldId id="291" r:id="rId58"/>
    <p:sldId id="297" r:id="rId59"/>
    <p:sldId id="292" r:id="rId60"/>
    <p:sldId id="293" r:id="rId61"/>
    <p:sldId id="294" r:id="rId62"/>
    <p:sldId id="298" r:id="rId63"/>
    <p:sldId id="299" r:id="rId64"/>
    <p:sldId id="323" r:id="rId65"/>
    <p:sldId id="314" r:id="rId66"/>
    <p:sldId id="300" r:id="rId67"/>
    <p:sldId id="301" r:id="rId68"/>
    <p:sldId id="302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9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B0D9-9610-4B4A-8FC4-813EE6286218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0365-A725-45AB-805A-BF81C2DF5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03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B0D9-9610-4B4A-8FC4-813EE6286218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0365-A725-45AB-805A-BF81C2DF5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82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B0D9-9610-4B4A-8FC4-813EE6286218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0365-A725-45AB-805A-BF81C2DF5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06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B0D9-9610-4B4A-8FC4-813EE6286218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0365-A725-45AB-805A-BF81C2DF5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52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B0D9-9610-4B4A-8FC4-813EE6286218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0365-A725-45AB-805A-BF81C2DF5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65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B0D9-9610-4B4A-8FC4-813EE6286218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0365-A725-45AB-805A-BF81C2DF5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8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B0D9-9610-4B4A-8FC4-813EE6286218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0365-A725-45AB-805A-BF81C2DF5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1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B0D9-9610-4B4A-8FC4-813EE6286218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0365-A725-45AB-805A-BF81C2DF5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15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B0D9-9610-4B4A-8FC4-813EE6286218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0365-A725-45AB-805A-BF81C2DF5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6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B0D9-9610-4B4A-8FC4-813EE6286218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0365-A725-45AB-805A-BF81C2DF5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4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B0D9-9610-4B4A-8FC4-813EE6286218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0365-A725-45AB-805A-BF81C2DF5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3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CB0D9-9610-4B4A-8FC4-813EE6286218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30365-A725-45AB-805A-BF81C2DF5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58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6.png"/><Relationship Id="rId4" Type="http://schemas.openxmlformats.org/officeDocument/2006/relationships/oleObject" Target="../embeddings/oleObject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0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4383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National University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Faculty Of Engineering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Department Of Building Engineering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971800"/>
          </a:xfrm>
        </p:spPr>
        <p:txBody>
          <a:bodyPr>
            <a:normAutofit fontScale="47500" lnSpcReduction="20000"/>
          </a:bodyPr>
          <a:lstStyle/>
          <a:p>
            <a:r>
              <a:rPr lang="en-US" sz="5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Stock Exchange building design</a:t>
            </a:r>
          </a:p>
          <a:p>
            <a:pPr algn="l"/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Hamza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Abu-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Obiad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Huthaifa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Zyuod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Hussain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Ismaeel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Mohammed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Alayaseh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Supervisor: </a:t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Eng.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Hasan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Mathar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00891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7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Second floor: area 619 square meter</a:t>
            </a: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8291353" cy="535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37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Third floor: area 474 square meter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8458200" cy="532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531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Fourth floor: area 619 square meter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229600" cy="5254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16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Fifth floor: area 619 square meter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8138273" cy="5396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706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Sixth floor: area 619 square meter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8287275" cy="527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859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Seventh floor: area 619 square meter</a:t>
            </a: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8351033" cy="537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401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Rendering</a:t>
            </a:r>
            <a:endParaRPr lang="en-US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yafa-pavillion\Desktop\project\finish\CD\3d photo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31" y="4281054"/>
            <a:ext cx="4495069" cy="252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C:\Users\yafa-pavillion\Desktop\project\finish\CD\3d photo\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31" y="1447800"/>
            <a:ext cx="4468803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C:\Users\yafa-pavillion\Desktop\project\finish\CD\3d photo\1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661" y="1447800"/>
            <a:ext cx="4197967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5" descr="C:\Users\yafa-pavillion\Desktop\project\finish\CD\3d photo\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661" y="4281053"/>
            <a:ext cx="4173347" cy="252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20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Elevations</a:t>
            </a:r>
            <a:endParaRPr lang="en-US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6237"/>
            <a:ext cx="4038600" cy="4525963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East elev.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North elev.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C:\Users\yafa-pavillion\Desktop\project\finish\report photo\1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55" y="1364673"/>
            <a:ext cx="3567545" cy="4197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78" name="Picture 2" descr="C:\Users\yafa-pavillion\Desktop\project\finish\CD\3d photo\66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9" y="1423555"/>
            <a:ext cx="3352801" cy="392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9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section</a:t>
            </a:r>
            <a:endParaRPr lang="en-US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yafa-pavillion\Desktop\project\finish\report photo\1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55" y="1385455"/>
            <a:ext cx="5486400" cy="4909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8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35052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design.</a:t>
            </a:r>
            <a:b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22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Outline: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Site of the project.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Architectural design.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Environmental design.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Structural design.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Electrical design.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Mechanical design.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Safety design.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Conclusion.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50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Simulation analysis via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DesignBuilder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003" y="1600200"/>
            <a:ext cx="634199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81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Daylight factor: Ground floor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582259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447800"/>
            <a:ext cx="1219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56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Daylight factor: Seventh floor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447800"/>
            <a:ext cx="1219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10" y="1676400"/>
            <a:ext cx="590959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19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Thermal analysis:</a:t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Definition of materials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External walls:                         partitions walls:                    Glassing Wall: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double low/E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Clr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6mm/13mm argon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U-value:0.438(Kw/m2)                        U-value:1.961(Kw/m2)                  U-value:1.493(Kw/m2)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289664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057400"/>
            <a:ext cx="2696440" cy="229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80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Thermal analysis: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Cooling and heating loads for different spaces of Ground floor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048652"/>
              </p:ext>
            </p:extLst>
          </p:nvPr>
        </p:nvGraphicFramePr>
        <p:xfrm>
          <a:off x="1828800" y="1752600"/>
          <a:ext cx="5642926" cy="46647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6274"/>
                <a:gridCol w="1659806"/>
                <a:gridCol w="1786846"/>
              </a:tblGrid>
              <a:tr h="4935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Zone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Heating load (KW)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Cooling load (KW)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Reception  hall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21.42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25.31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Reception room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0.910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1.520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Circulation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2.660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3.750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Security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0.620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1.200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Monitor room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0.540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0.640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Security manager room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0.590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1.230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Mosque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1.980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4.250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Kitchen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1.460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3.700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Cafeteria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3.750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5.640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Preparation room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0.790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1.020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Conference hall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15.04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25.74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VIP. room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1.160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1.440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Waiting for conf.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5.640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9.690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w.c.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women 1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0.570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0.950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w.c.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men 1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0.590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0.980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w.c.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women 2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0.690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1.030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65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w.c.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men 2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0.680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1.020      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709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Thermal analysis: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Cooling and heating loads for different spaces of Seventh floor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b="1" i="1" u="sng" dirty="0"/>
              <a:t>Total cooling load = </a:t>
            </a:r>
            <a:r>
              <a:rPr lang="en-US" b="1" i="1" u="sng" dirty="0" smtClean="0"/>
              <a:t>428 </a:t>
            </a:r>
            <a:r>
              <a:rPr lang="en-US" b="1" i="1" u="sng" dirty="0"/>
              <a:t>KW</a:t>
            </a:r>
            <a:endParaRPr lang="en-US" dirty="0"/>
          </a:p>
          <a:p>
            <a:r>
              <a:rPr lang="en-US" b="1" i="1" u="sng" dirty="0"/>
              <a:t>Total heating load = </a:t>
            </a:r>
            <a:r>
              <a:rPr lang="en-US" b="1" i="1" u="sng" dirty="0" smtClean="0"/>
              <a:t>194 </a:t>
            </a:r>
            <a:r>
              <a:rPr lang="en-US" b="1" i="1" u="sng" dirty="0"/>
              <a:t>KW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214627"/>
              </p:ext>
            </p:extLst>
          </p:nvPr>
        </p:nvGraphicFramePr>
        <p:xfrm>
          <a:off x="2971800" y="1676400"/>
          <a:ext cx="5314950" cy="3604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8735"/>
                <a:gridCol w="1440180"/>
                <a:gridCol w="1296035"/>
              </a:tblGrid>
              <a:tr h="450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Zone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Heating load (KW)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Cooling load (KW)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Circulation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4.84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6.19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Stock exchange manger 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3.55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8.14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Secretary 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1.28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2.44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Stock exchange vice manger 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2.30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6.46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Legal assistant 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0.93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1.92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Administration head 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1.19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2.07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Finance administration department 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2.88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6.63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Financial department 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2.59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6.94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Meeting room 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1.92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3.35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Rest area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1.22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5.00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Kitchen 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0.27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0.79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w.c. women 1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0.94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1.40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2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w.c.</a:t>
                      </a: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men 1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0.93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1.30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527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Acoustical design: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recommended STC Value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External wall: not less than 50dB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Glass wall: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4419600"/>
            <a:ext cx="3886200" cy="2255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4827686"/>
              </p:ext>
            </p:extLst>
          </p:nvPr>
        </p:nvGraphicFramePr>
        <p:xfrm>
          <a:off x="5627543" y="2228850"/>
          <a:ext cx="3495675" cy="196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9" name="Bitmap Image" r:id="rId4" imgW="3495238" imgH="1609524" progId="Paint.Picture">
                  <p:embed/>
                </p:oleObj>
              </mc:Choice>
              <mc:Fallback>
                <p:oleObj name="Bitmap Image" r:id="rId4" imgW="3495238" imgH="1609524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7543" y="2228850"/>
                        <a:ext cx="3495675" cy="196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5554522"/>
              </p:ext>
            </p:extLst>
          </p:nvPr>
        </p:nvGraphicFramePr>
        <p:xfrm>
          <a:off x="1971675" y="2162175"/>
          <a:ext cx="3524250" cy="202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0" name="Bitmap Image" r:id="rId6" imgW="3552381" imgH="5342857" progId="Paint.Picture">
                  <p:embed/>
                </p:oleObj>
              </mc:Choice>
              <mc:Fallback>
                <p:oleObj name="Bitmap Image" r:id="rId6" imgW="3552381" imgH="5342857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1675" y="2162175"/>
                        <a:ext cx="3524250" cy="202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661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Acoustical design: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recommended STC Value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External wall: not less than 50dB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Masonry wall: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697281"/>
              </p:ext>
            </p:extLst>
          </p:nvPr>
        </p:nvGraphicFramePr>
        <p:xfrm>
          <a:off x="685800" y="2590800"/>
          <a:ext cx="3581400" cy="2838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9" name="Bitmap Image" r:id="rId3" imgW="5144218" imgH="5428571" progId="Paint.Picture">
                  <p:embed/>
                </p:oleObj>
              </mc:Choice>
              <mc:Fallback>
                <p:oleObj name="Bitmap Image" r:id="rId3" imgW="5144218" imgH="5428571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590800"/>
                        <a:ext cx="3581400" cy="28383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4406880"/>
              </p:ext>
            </p:extLst>
          </p:nvPr>
        </p:nvGraphicFramePr>
        <p:xfrm>
          <a:off x="4419600" y="2819400"/>
          <a:ext cx="4573545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0" name="Bitmap Image" r:id="rId5" imgW="3238952" imgH="1457143" progId="Paint.Picture">
                  <p:embed/>
                </p:oleObj>
              </mc:Choice>
              <mc:Fallback>
                <p:oleObj name="Bitmap Image" r:id="rId5" imgW="3238952" imgH="1457143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819400"/>
                        <a:ext cx="4573545" cy="2057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345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Acoustical design: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recommended STC Value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Internal wall: 52dB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23" y="2303953"/>
            <a:ext cx="2519045" cy="220853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176812"/>
              </p:ext>
            </p:extLst>
          </p:nvPr>
        </p:nvGraphicFramePr>
        <p:xfrm>
          <a:off x="4800600" y="2514600"/>
          <a:ext cx="3733800" cy="140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1200"/>
                <a:gridCol w="17526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Layers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STC (dB)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85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15cm hollow block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+43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308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Plaster via resilient one  sides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+10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00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632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Acoustical design: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recommended RT60 For Trading hall  : 0.7 to 1.1 sec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RT60 curve for full occupancy (70person).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Result: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FREQ.  	  ABSPT.	 RT(60)	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63Hz: 	 127.948	   1.36	   	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125Hz: 	 124.078	   1.39		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250Hz: 	 126.469	   1.23	   	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500Hz: 	 204.292	   0.80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   	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1kHz: 	 206.240	   0.79	   	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2kHz: 	 164.448	   0.92	   	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4kHz: 	 117.905	   1.11	   	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8kHz: 	 118.768	   0.94	   	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16kHz: 	 119.836	   0.93	  	</a:t>
            </a: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1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2050473"/>
            <a:ext cx="5054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1" y="4038600"/>
            <a:ext cx="4521200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391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Site of the project: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location and site area: 2400 square meter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8585051" cy="4141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887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35052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design.</a:t>
            </a:r>
            <a:b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61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Codes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•ACI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318-09: American Concrete Institute provisions for reinforced concrete structural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•UBC-97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Code.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  	</a:t>
            </a: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94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Steps for design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Materials.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Concrete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slabs, beams, stairs and footings    =28MPa.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shear walls and columns   =32MPa.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unit weight of the reinforced concrete is 25 KN/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m3</a:t>
            </a:r>
          </a:p>
          <a:p>
            <a:pPr marL="0" indent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B- Steel: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grade-60: yield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strength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is 420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MPa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  	</a:t>
            </a: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6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Steps for design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structural system.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Floor system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olid slab for Parking floor.</a:t>
            </a:r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Two way Ribbed slab.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  	</a:t>
            </a: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Steps for design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" y="1143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B- Column grid and orientation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  	</a:t>
            </a: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4" name="Picture 2" descr="C:\Users\yafa-pavillion\Desktop\abuayssa\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62528"/>
            <a:ext cx="5638800" cy="512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32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Steps for design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three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Loads.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Dead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loads: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own weight of the structural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eleme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nts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Super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imposed dead loads: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KN/m2</a:t>
            </a:r>
            <a:endParaRPr lang="en-US" sz="2400" dirty="0"/>
          </a:p>
          <a:p>
            <a:pPr>
              <a:buFont typeface="Wingdings" pitchFamily="2" charset="2"/>
              <a:buChar char="Ø"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Live load: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according to UBC 97 code 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  	</a:t>
            </a: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Earthquake Load: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Dynamic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analysis: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057857"/>
              </p:ext>
            </p:extLst>
          </p:nvPr>
        </p:nvGraphicFramePr>
        <p:xfrm>
          <a:off x="1905000" y="3352801"/>
          <a:ext cx="5029200" cy="13716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6133"/>
                <a:gridCol w="2473067"/>
              </a:tblGrid>
              <a:tr h="218653"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Occupancy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Uniform live load (kN/m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336"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Garages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4.79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653"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2.40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653"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Exit facilities (corridors)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4.79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653"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Libraries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653"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Lobbies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4.79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490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Steps for design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Primary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before step 4.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Beams dimensions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700mm*500mm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Columns: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Column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(75*75)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cm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Column (60*70) cm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Column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(40*100) cm</a:t>
            </a: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65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Steps for design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four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modeling and analysis by ETABS.</a:t>
            </a:r>
          </a:p>
          <a:p>
            <a:pPr marL="0" indent="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 descr="C:\Users\yafa-pavillion\Desktop\abuayssa\fff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189019"/>
            <a:ext cx="4893483" cy="449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365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Model checks: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Compatibility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110" y="1447800"/>
            <a:ext cx="386969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23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Model checks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Equilibrium:</a:t>
            </a:r>
          </a:p>
          <a:p>
            <a:pPr marL="0" indent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Dead Load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(Hand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Calculation) =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108897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Dead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Load (ETABS 2016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% of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difference=0.53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%&lt;5%…………(OK)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4127" y="3474720"/>
            <a:ext cx="3979545" cy="518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952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Site of the project: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location and site area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302" y="1600200"/>
            <a:ext cx="6685098" cy="4874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809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Model checks: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Equilibrium:</a:t>
            </a: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Live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Load (Hand Calculation) = 26386 KN</a:t>
            </a: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Live Load (ETABS 2016)</a:t>
            </a: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% of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difference=3.32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%&lt;5%…………(OK)</a:t>
            </a:r>
          </a:p>
          <a:p>
            <a:pPr marL="0" indent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97536"/>
            <a:ext cx="3938587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622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330200" y="1616291"/>
                <a:ext cx="8229600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b="1" dirty="0" smtClean="0">
                    <a:latin typeface="Times New Roman" pitchFamily="18" charset="0"/>
                    <a:cs typeface="Times New Roman" pitchFamily="18" charset="0"/>
                  </a:rPr>
                  <a:t>Model checks: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Internal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Stress Check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marL="0" indent="0">
                  <a:buNone/>
                </a:pP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sz="1800" baseline="-25000" dirty="0">
                    <a:latin typeface="Times New Roman" pitchFamily="18" charset="0"/>
                    <a:cs typeface="Times New Roman" pitchFamily="18" charset="0"/>
                  </a:rPr>
                  <a:t>(live)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𝑊</m:t>
                        </m:r>
                        <m:sSup>
                          <m:sSup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18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80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20.8KN.m</a:t>
                </a:r>
              </a:p>
              <a:p>
                <a:pPr marL="0" indent="0">
                  <a:buNone/>
                </a:pPr>
                <a:endParaRPr lang="en-US" sz="1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sz="1800" baseline="-25000" dirty="0" smtClean="0">
                    <a:latin typeface="Times New Roman" pitchFamily="18" charset="0"/>
                    <a:cs typeface="Times New Roman" pitchFamily="18" charset="0"/>
                  </a:rPr>
                  <a:t>(live</a:t>
                </a:r>
                <a:r>
                  <a:rPr lang="en-US" sz="1800" baseline="-25000" dirty="0"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(ETABS)=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20.56 </a:t>
                </a:r>
                <a:r>
                  <a:rPr lang="en-US" sz="18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rtl="1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</a:p>
              <a:p>
                <a14:m>
                  <m:oMath xmlns:m="http://schemas.openxmlformats.org/officeDocument/2006/math">
                    <m:r>
                      <a:rPr lang="en-US" sz="1800">
                        <a:latin typeface="Cambria Math"/>
                      </a:rPr>
                      <m:t>% </m:t>
                    </m:r>
                    <m:r>
                      <m:rPr>
                        <m:sty m:val="p"/>
                      </m:rPr>
                      <a:rPr lang="en-US" sz="1800">
                        <a:latin typeface="Cambria Math"/>
                      </a:rPr>
                      <m:t>of</m:t>
                    </m:r>
                    <m:r>
                      <a:rPr lang="en-US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/>
                      </a:rPr>
                      <m:t>difference</m:t>
                    </m:r>
                    <m:r>
                      <a:rPr lang="en-US" sz="1800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1.15%&lt;10%…………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𝑂𝐾</m:t>
                        </m:r>
                      </m:e>
                    </m:d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0200" y="1616291"/>
                <a:ext cx="8229600" cy="4525963"/>
              </a:xfrm>
              <a:blipFill rotWithShape="1">
                <a:blip r:embed="rId2"/>
                <a:stretch>
                  <a:fillRect l="-1333" t="-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5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Dynamic Analysis: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response spectrum to determine the design base shear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W = 185916 KN.</a:t>
            </a:r>
          </a:p>
          <a:p>
            <a:pPr marL="0" indent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Soil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profile type is assumed to be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Z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0.2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1</a:t>
            </a:r>
          </a:p>
          <a:p>
            <a:pPr marL="0" indent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R = 5.5</a:t>
            </a:r>
          </a:p>
          <a:p>
            <a:pPr marL="0" indent="0">
              <a:buNone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0.2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0.18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600" y="2255982"/>
            <a:ext cx="3962400" cy="39924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924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design:</a:t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Steps for design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five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Design and draw detailing</a:t>
            </a:r>
          </a:p>
          <a:p>
            <a:pPr marL="0" indent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Slab reinforcement</a:t>
            </a:r>
            <a:r>
              <a:rPr lang="ar-SA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details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4" name="Picture 2" descr="C:\Users\yafa-pavillion\Desktop\abuayssa\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33600"/>
            <a:ext cx="4344167" cy="385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C:\Users\yafa-pavillion\Desktop\abuayssa\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00400"/>
            <a:ext cx="3333144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54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five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Design and draw detailing</a:t>
            </a:r>
          </a:p>
          <a:p>
            <a:pPr marL="0" indent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Column reinforcement details: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78" name="Picture 2" descr="C:\Users\yafa-pavillion\Desktop\abuayssa\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727" y="2209800"/>
            <a:ext cx="4180623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C:\Users\yafa-pavillion\Desktop\abuayssa\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27" y="3186112"/>
            <a:ext cx="370870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12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five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Design and draw detailing</a:t>
            </a:r>
          </a:p>
          <a:p>
            <a:pPr marL="0" indent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Mat found. Reinforcement detail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Thickness 1.6m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80" name="Picture 4" descr="C:\Users\yafa-pavillion\Desktop\abuayssa\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011218"/>
            <a:ext cx="5562600" cy="479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77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five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Design and draw detailing</a:t>
            </a:r>
          </a:p>
          <a:p>
            <a:pPr marL="0" indent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Walls reinforcement details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3" name="Picture 3" descr="C:\Users\yafa-pavillion\Desktop\abuayssa\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371600"/>
            <a:ext cx="2667000" cy="525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62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161629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five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Design and draw detailing</a:t>
            </a:r>
          </a:p>
          <a:p>
            <a:pPr marL="0" indent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Stair Reinforcement Details</a:t>
            </a:r>
          </a:p>
          <a:p>
            <a:pPr marL="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626" name="Picture 2" descr="C:\Users\yafa-pavillion\Desktop\abuayssa\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1" y="2362200"/>
            <a:ext cx="6172200" cy="348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16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35052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design.</a:t>
            </a:r>
            <a:b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5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Artificial design: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Trading hall design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Result:</a:t>
            </a:r>
          </a:p>
          <a:p>
            <a:pPr marL="0" indent="0">
              <a:buNone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446" y="1143000"/>
            <a:ext cx="2864427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4800600" cy="350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868" y="5943600"/>
            <a:ext cx="6108932" cy="524510"/>
          </a:xfrm>
          <a:prstGeom prst="rect">
            <a:avLst/>
          </a:prstGeom>
          <a:noFill/>
        </p:spPr>
      </p:pic>
      <p:pic>
        <p:nvPicPr>
          <p:cNvPr id="12" name="Pictur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446" y="3505200"/>
            <a:ext cx="3200400" cy="22771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509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35052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design.</a:t>
            </a:r>
            <a:b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Total Area=7680 square meter</a:t>
            </a: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12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Artificial design: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Meeting room design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Result:</a:t>
            </a:r>
          </a:p>
          <a:p>
            <a:pPr marL="0" indent="0">
              <a:buNone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4435707" cy="3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959485"/>
            <a:ext cx="3581400" cy="2195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596" y="5791200"/>
            <a:ext cx="6096404" cy="67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091" y="3566766"/>
            <a:ext cx="3789218" cy="19611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306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35052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Mechanical design.</a:t>
            </a:r>
            <a:b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5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General: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Mechanical design of a building involves many aspects including: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HVAC system design.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Water supply system.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Drainage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design system.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 Vertical transportation.</a:t>
            </a:r>
          </a:p>
          <a:p>
            <a:pPr marL="0" indent="0">
              <a:buNone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21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HVAC system design: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2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VRF system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seventh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floor:</a:t>
            </a:r>
          </a:p>
          <a:p>
            <a:pPr marL="0" lvl="2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= 53 kw</a:t>
            </a:r>
          </a:p>
          <a:p>
            <a:pPr marL="0" indent="0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378036"/>
            <a:ext cx="387234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600200"/>
            <a:ext cx="5029200" cy="3730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631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HVAC system design: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2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VRF system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 hall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610" y="2202873"/>
            <a:ext cx="5279390" cy="4097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صورة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574660"/>
            <a:ext cx="3284113" cy="372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2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HVAC system design: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2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VRF system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 hall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629162"/>
              </p:ext>
            </p:extLst>
          </p:nvPr>
        </p:nvGraphicFramePr>
        <p:xfrm>
          <a:off x="2971800" y="2133600"/>
          <a:ext cx="4402418" cy="45259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9198"/>
                <a:gridCol w="1446610"/>
                <a:gridCol w="1446610"/>
              </a:tblGrid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315085" algn="ctr"/>
                          <a:tab pos="2630170" algn="r"/>
                        </a:tabLst>
                      </a:pPr>
                      <a:r>
                        <a:rPr lang="en-US" sz="900">
                          <a:effectLst/>
                        </a:rPr>
                        <a:t>Duct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Diameter (m)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Rectangular(m)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X-A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0.580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1.40*0.250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A-1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A-B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0.238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B-1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B-2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A-C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0.500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1.20*0.225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C-1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C-D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0.475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1.00*0.225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D-1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D-E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0.238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E-1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E-2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D-F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0.376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0.80*0.175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F-1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F-G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0.336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0.70*0.150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G-1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G-2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G-H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0.238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H-1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0.20*0.125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  <a:tr h="2155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H-2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</a:t>
                      </a: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0.20*0.125</a:t>
                      </a:r>
                      <a:endParaRPr lang="en-US" sz="9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58779" marR="5877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53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water supply system: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4" name="Picture 2" descr="C:\Users\yafa-pavillion\Desktop\abuayssa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52600"/>
            <a:ext cx="6154737" cy="439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34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Drainage system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78" name="Picture 2" descr="C:\Users\yafa-pavillion\Desktop\abuayssa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28800"/>
            <a:ext cx="7392987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77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Rain Drainage system 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2" name="Picture 2" descr="C:\Users\yafa-pavillion\Desktop\abuayssa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00200"/>
            <a:ext cx="520065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61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Mechanical design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Vertical transportation system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required elevators for the stock exchange after making the calculation.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/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Three elevators: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Capacity=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2500 lb.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person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Speed=400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/min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69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Site plan: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295400"/>
            <a:ext cx="6205423" cy="532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 rot="14605478">
            <a:off x="838200" y="40386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6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3505200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7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Safety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Ground floor movement escape</a:t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51389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626" name="Picture 2" descr="C:\Users\yafa-pavillion\Desktop\abuayssa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143000"/>
            <a:ext cx="5572125" cy="493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51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Safety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fire extinguisher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51389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51" name="Picture 3" descr="C:\Users\yafa-pavillion\Desktop\abuayssa\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6705600" cy="544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36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Safety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Ground floor sprinklers distribution</a:t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51389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4" name="Picture 2" descr="C:\Users\yafa-pavillion\Desktop\abuayssa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95400"/>
            <a:ext cx="5638800" cy="499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91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Safety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Ground floor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All distribution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51389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78" name="Picture 2" descr="C:\Users\yafa-pavillion\Desktop\abuayssa\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1189758"/>
            <a:ext cx="5652481" cy="505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64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Safety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IT room.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51389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52789"/>
            <a:ext cx="6701155" cy="46856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64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3505200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Estimated Cost</a:t>
            </a: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69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Estimated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Cost: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51389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of the Building is about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6.8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million NIS.</a:t>
            </a:r>
          </a:p>
          <a:p>
            <a:endParaRPr lang="en-US" dirty="0" smtClean="0"/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total cost per meter square for the building is about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1500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NIS.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4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3505200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You </a:t>
            </a: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8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Areas floors: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0470143"/>
              </p:ext>
            </p:extLst>
          </p:nvPr>
        </p:nvGraphicFramePr>
        <p:xfrm>
          <a:off x="3048000" y="955963"/>
          <a:ext cx="6096000" cy="5673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0074"/>
                <a:gridCol w="2183091"/>
                <a:gridCol w="2022835"/>
              </a:tblGrid>
              <a:tr h="2312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Floors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Function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Area(m</a:t>
                      </a:r>
                      <a:r>
                        <a:rPr lang="en-US" sz="1200" baseline="30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</a:tr>
              <a:tr h="4565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B2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Garages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1162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</a:tr>
              <a:tr h="2282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B1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Garages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1162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</a:tr>
              <a:tr h="6848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GF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Reception Hall, Waiting Hall, Conference Hall Mosque and Cafeteria  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1162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</a:tr>
              <a:tr h="6480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F1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Hall for Training , Library, Bathroom and Computer Lab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624.5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</a:tr>
              <a:tr h="4565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F2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Bathroom, Reception Hall and Meeting Halls 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619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</a:tr>
              <a:tr h="4565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F3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Offices, Bathroom and Meeting Hall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473.5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</a:tr>
              <a:tr h="6848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F4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Offices, Archives Room, Bathroom and Meeting Rooms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619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</a:tr>
              <a:tr h="913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F5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Offices, Archives Room, Story, Control Room, Bathroom and Meeting Rooms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619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</a:tr>
              <a:tr h="4565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F6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Offices, Meeting Rooms and Bathroom 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619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</a:tr>
              <a:tr h="4565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F7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Offices, Meeting Rooms and Bathroom</a:t>
                      </a:r>
                      <a:endParaRPr lang="en-US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619</a:t>
                      </a:r>
                      <a:endParaRPr lang="en-US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03" marR="5650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34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Ground floor: area 1160 square meter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9" y="1359948"/>
            <a:ext cx="7848601" cy="544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31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design:</a:t>
            </a:r>
            <a:b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First floor: area 625 square meter</a:t>
            </a: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71600"/>
            <a:ext cx="7733137" cy="5293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224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1135</Words>
  <Application>Microsoft Office PowerPoint</Application>
  <PresentationFormat>On-screen Show (4:3)</PresentationFormat>
  <Paragraphs>554</Paragraphs>
  <Slides>68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0" baseType="lpstr">
      <vt:lpstr>Office Theme</vt:lpstr>
      <vt:lpstr>Bitmap Image</vt:lpstr>
      <vt:lpstr>   An-Najah National University  Faculty Of Engineering  Department Of Building Engineering</vt:lpstr>
      <vt:lpstr>Outline:</vt:lpstr>
      <vt:lpstr>Site of the project: location and site area: 2400 square meter</vt:lpstr>
      <vt:lpstr>Site of the project: location and site area</vt:lpstr>
      <vt:lpstr>Architectural design.  Total Area=7680 square meter</vt:lpstr>
      <vt:lpstr>Architectural design: Site plan:</vt:lpstr>
      <vt:lpstr>Architectural design: Areas floors:</vt:lpstr>
      <vt:lpstr>Architectural design: Ground floor: area 1160 square meter</vt:lpstr>
      <vt:lpstr>Architectural design: First floor: area 625 square meter</vt:lpstr>
      <vt:lpstr>Architectural design: Second floor: area 619 square meter</vt:lpstr>
      <vt:lpstr>Architectural design: Third floor: area 474 square meter</vt:lpstr>
      <vt:lpstr>Architectural design: Fourth floor: area 619 square meter</vt:lpstr>
      <vt:lpstr>Architectural design: Fifth floor: area 619 square meter</vt:lpstr>
      <vt:lpstr>Architectural design: Sixth floor: area 619 square meter</vt:lpstr>
      <vt:lpstr>Architectural design: Seventh floor: area 619 square meter</vt:lpstr>
      <vt:lpstr>Architectural design: Rendering</vt:lpstr>
      <vt:lpstr>Architectural design: Elevations</vt:lpstr>
      <vt:lpstr>Architectural design: section</vt:lpstr>
      <vt:lpstr>Environmental design. </vt:lpstr>
      <vt:lpstr>Environmental design: Simulation analysis via DesignBuilder:</vt:lpstr>
      <vt:lpstr>Environmental design: Daylight factor: Ground floor</vt:lpstr>
      <vt:lpstr>Environmental design: Daylight factor: Seventh floor</vt:lpstr>
      <vt:lpstr>Environmental design: Thermal analysis: Definition of materials:</vt:lpstr>
      <vt:lpstr>Environmental design: Thermal analysis: Cooling and heating loads for different spaces of Ground floor</vt:lpstr>
      <vt:lpstr>Environmental design: Thermal analysis: Cooling and heating loads for different spaces of Seventh floor</vt:lpstr>
      <vt:lpstr>Environmental design: Acoustical design: recommended STC Value: </vt:lpstr>
      <vt:lpstr>Environmental design: Acoustical design: recommended STC Value : </vt:lpstr>
      <vt:lpstr>Environmental design: Acoustical design: recommended STC Value : </vt:lpstr>
      <vt:lpstr>Environmental design: Acoustical design: recommended RT60 For Trading hall  : 0.7 to 1.1 sec </vt:lpstr>
      <vt:lpstr>Structural design. </vt:lpstr>
      <vt:lpstr>Structural design: Design Codes </vt:lpstr>
      <vt:lpstr>Structural design:  Steps for design </vt:lpstr>
      <vt:lpstr>Structural design:  Steps for design </vt:lpstr>
      <vt:lpstr>Structural design:  Steps for design </vt:lpstr>
      <vt:lpstr>Structural design:  Steps for design </vt:lpstr>
      <vt:lpstr>Structural design:  Steps for design </vt:lpstr>
      <vt:lpstr>Structural design:  Steps for design </vt:lpstr>
      <vt:lpstr>Structural design: </vt:lpstr>
      <vt:lpstr>Structural design: </vt:lpstr>
      <vt:lpstr>Structural design: </vt:lpstr>
      <vt:lpstr>Structural design: </vt:lpstr>
      <vt:lpstr>Structural design: </vt:lpstr>
      <vt:lpstr>Structural design: Steps for design</vt:lpstr>
      <vt:lpstr>Structural design:</vt:lpstr>
      <vt:lpstr>Structural design:</vt:lpstr>
      <vt:lpstr>Structural design:</vt:lpstr>
      <vt:lpstr>Structural design:</vt:lpstr>
      <vt:lpstr>Electrical design. </vt:lpstr>
      <vt:lpstr>Environmental design: Artificial design:</vt:lpstr>
      <vt:lpstr>Environmental design: Artificial design:</vt:lpstr>
      <vt:lpstr>Mechanical design. </vt:lpstr>
      <vt:lpstr>Mechanical design: General:</vt:lpstr>
      <vt:lpstr>Mechanical design: HVAC system design:</vt:lpstr>
      <vt:lpstr>Mechanical design: HVAC system design:</vt:lpstr>
      <vt:lpstr>Mechanical design: HVAC system design:</vt:lpstr>
      <vt:lpstr>Mechanical design:  water supply system:</vt:lpstr>
      <vt:lpstr>Mechanical design:  Drainage system:</vt:lpstr>
      <vt:lpstr>Mechanical design:  Rain Drainage system :</vt:lpstr>
      <vt:lpstr>Mechanical design:  Vertical transportation system:</vt:lpstr>
      <vt:lpstr>Safety design</vt:lpstr>
      <vt:lpstr>Safety design:  Ground floor movement escape </vt:lpstr>
      <vt:lpstr>Safety design:  fire extinguisher </vt:lpstr>
      <vt:lpstr>Safety design:  Ground floor sprinklers distribution </vt:lpstr>
      <vt:lpstr>Safety design:  Ground floor All distribution </vt:lpstr>
      <vt:lpstr>Safety design:  IT room.</vt:lpstr>
      <vt:lpstr>Estimated Cost</vt:lpstr>
      <vt:lpstr>Estimated Cost:  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Faculty Of Engineering  Department Of Building Engineering</dc:title>
  <dc:creator>yafa-pavillion</dc:creator>
  <cp:lastModifiedBy>Fastprint</cp:lastModifiedBy>
  <cp:revision>63</cp:revision>
  <dcterms:created xsi:type="dcterms:W3CDTF">2017-05-17T10:11:02Z</dcterms:created>
  <dcterms:modified xsi:type="dcterms:W3CDTF">2017-06-15T08:17:15Z</dcterms:modified>
</cp:coreProperties>
</file>