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77" r:id="rId2"/>
    <p:sldId id="257" r:id="rId3"/>
    <p:sldId id="281" r:id="rId4"/>
    <p:sldId id="282" r:id="rId5"/>
    <p:sldId id="279" r:id="rId6"/>
    <p:sldId id="258" r:id="rId7"/>
    <p:sldId id="259" r:id="rId8"/>
    <p:sldId id="261" r:id="rId9"/>
    <p:sldId id="284" r:id="rId10"/>
    <p:sldId id="285" r:id="rId11"/>
    <p:sldId id="286" r:id="rId12"/>
    <p:sldId id="293" r:id="rId13"/>
    <p:sldId id="296" r:id="rId14"/>
    <p:sldId id="263" r:id="rId15"/>
    <p:sldId id="264" r:id="rId16"/>
    <p:sldId id="288" r:id="rId17"/>
    <p:sldId id="266" r:id="rId18"/>
    <p:sldId id="299" r:id="rId19"/>
    <p:sldId id="300" r:id="rId20"/>
    <p:sldId id="301" r:id="rId21"/>
    <p:sldId id="298" r:id="rId22"/>
    <p:sldId id="303" r:id="rId23"/>
    <p:sldId id="310" r:id="rId24"/>
    <p:sldId id="312" r:id="rId25"/>
    <p:sldId id="311" r:id="rId26"/>
    <p:sldId id="313" r:id="rId27"/>
    <p:sldId id="314" r:id="rId28"/>
    <p:sldId id="315" r:id="rId29"/>
    <p:sldId id="316" r:id="rId30"/>
    <p:sldId id="267" r:id="rId31"/>
    <p:sldId id="308" r:id="rId32"/>
    <p:sldId id="307" r:id="rId33"/>
    <p:sldId id="306" r:id="rId34"/>
    <p:sldId id="317" r:id="rId35"/>
    <p:sldId id="305" r:id="rId36"/>
    <p:sldId id="262" r:id="rId37"/>
    <p:sldId id="269" r:id="rId38"/>
    <p:sldId id="270" r:id="rId39"/>
    <p:sldId id="318" r:id="rId40"/>
    <p:sldId id="320" r:id="rId41"/>
    <p:sldId id="319" r:id="rId42"/>
    <p:sldId id="321" r:id="rId43"/>
    <p:sldId id="322" r:id="rId44"/>
    <p:sldId id="323" r:id="rId45"/>
    <p:sldId id="324" r:id="rId46"/>
    <p:sldId id="326" r:id="rId47"/>
    <p:sldId id="325" r:id="rId48"/>
    <p:sldId id="328" r:id="rId49"/>
    <p:sldId id="327" r:id="rId50"/>
    <p:sldId id="329" r:id="rId51"/>
    <p:sldId id="330" r:id="rId52"/>
    <p:sldId id="332" r:id="rId53"/>
    <p:sldId id="331" r:id="rId54"/>
    <p:sldId id="333" r:id="rId55"/>
    <p:sldId id="334" r:id="rId56"/>
    <p:sldId id="335" r:id="rId57"/>
    <p:sldId id="336" r:id="rId58"/>
    <p:sldId id="343" r:id="rId59"/>
    <p:sldId id="337" r:id="rId60"/>
    <p:sldId id="338" r:id="rId61"/>
    <p:sldId id="339" r:id="rId62"/>
    <p:sldId id="340" r:id="rId63"/>
    <p:sldId id="341" r:id="rId64"/>
    <p:sldId id="348" r:id="rId65"/>
    <p:sldId id="344" r:id="rId66"/>
    <p:sldId id="346" r:id="rId67"/>
    <p:sldId id="349" r:id="rId68"/>
    <p:sldId id="273" r:id="rId69"/>
    <p:sldId id="268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38" autoAdjust="0"/>
    <p:restoredTop sz="9466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ys\Desktop\Done\pressure%20dro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ys\Desktop\Done\pressure%20dro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796-4B63-9E19-38A4C3C25B44}"/>
              </c:ext>
            </c:extLst>
          </c:dPt>
          <c:cat>
            <c:strRef>
              <c:f>Sheet1!$D$5:$D$6</c:f>
              <c:strCache>
                <c:ptCount val="2"/>
                <c:pt idx="0">
                  <c:v>elbow 45</c:v>
                </c:pt>
                <c:pt idx="1">
                  <c:v>elbow 90</c:v>
                </c:pt>
              </c:strCache>
            </c:strRef>
          </c:cat>
          <c:val>
            <c:numRef>
              <c:f>Sheet1!$G$5:$G$6</c:f>
              <c:numCache>
                <c:formatCode>General</c:formatCode>
                <c:ptCount val="2"/>
                <c:pt idx="0">
                  <c:v>878</c:v>
                </c:pt>
                <c:pt idx="1">
                  <c:v>1172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96-4B63-9E19-38A4C3C25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664136"/>
        <c:axId val="403661184"/>
      </c:barChart>
      <c:catAx>
        <c:axId val="403664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Types of fittings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3661184"/>
        <c:crosses val="autoZero"/>
        <c:auto val="1"/>
        <c:lblAlgn val="ctr"/>
        <c:lblOffset val="100"/>
        <c:noMultiLvlLbl val="0"/>
      </c:catAx>
      <c:valAx>
        <c:axId val="40366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 drop (Pa)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664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ABE-4349-AB23-8E9D05043E6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ABE-4349-AB23-8E9D05043E6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ABE-4349-AB23-8E9D05043E6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ABE-4349-AB23-8E9D05043E61}"/>
              </c:ext>
            </c:extLst>
          </c:dPt>
          <c:cat>
            <c:strRef>
              <c:f>Sheet1!$D$9:$D$14</c:f>
              <c:strCache>
                <c:ptCount val="6"/>
                <c:pt idx="0">
                  <c:v>Tee (inlet 1)</c:v>
                </c:pt>
                <c:pt idx="1">
                  <c:v>Tee (inlet 2)</c:v>
                </c:pt>
                <c:pt idx="2">
                  <c:v>compact wye (inlet 1)</c:v>
                </c:pt>
                <c:pt idx="3">
                  <c:v>compact wye (inlet 2)</c:v>
                </c:pt>
                <c:pt idx="4">
                  <c:v>standard wye (inlet 1)</c:v>
                </c:pt>
                <c:pt idx="5">
                  <c:v>standard wye (inlet 2)</c:v>
                </c:pt>
              </c:strCache>
            </c:strRef>
          </c:cat>
          <c:val>
            <c:numRef>
              <c:f>Sheet1!$G$9:$G$14</c:f>
              <c:numCache>
                <c:formatCode>General</c:formatCode>
                <c:ptCount val="6"/>
                <c:pt idx="0">
                  <c:v>2579</c:v>
                </c:pt>
                <c:pt idx="1">
                  <c:v>2699</c:v>
                </c:pt>
                <c:pt idx="2">
                  <c:v>1103</c:v>
                </c:pt>
                <c:pt idx="3">
                  <c:v>1097</c:v>
                </c:pt>
                <c:pt idx="4">
                  <c:v>1044</c:v>
                </c:pt>
                <c:pt idx="5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ABE-4349-AB23-8E9D05043E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1363168"/>
        <c:axId val="411369400"/>
      </c:barChart>
      <c:catAx>
        <c:axId val="411363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Types of fittings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1369400"/>
        <c:crosses val="autoZero"/>
        <c:auto val="1"/>
        <c:lblAlgn val="ctr"/>
        <c:lblOffset val="100"/>
        <c:noMultiLvlLbl val="0"/>
      </c:catAx>
      <c:valAx>
        <c:axId val="411369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 drop (Pa)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363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2EC6D-5812-4508-BAC6-54B5CCBE0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62A538-B933-4B4D-BA2E-A951E9083E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745A4-20F7-48D9-AB5C-49A763FE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7F09-9BE5-4622-8E1C-DBE87FEF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8504C-457B-43C7-B0A0-52A93F2B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699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90F35-3617-442A-A0DE-EDC4CBDAE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54DA67-E660-4526-968F-4B6E899C2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0BD26-4A80-4DE1-B1E1-F1C76737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FAE0E-134E-49FB-B19D-0FF25D018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734E3-C292-4C84-B69F-4CD32C924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215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272120-B14D-4EBA-B094-F1BF09B7EC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6D1E2-6F77-40C2-91D9-58F5810999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F9149-9849-4DD5-86EC-F9D76610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0DA23-8FFB-4C0B-8FA9-83CC8807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E4C46-473B-43BC-873A-F0D074F3B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32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487A-7B4B-4DD0-92BF-02A28037A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4BD35-1F62-458C-8E42-2B590BE27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3F8E-35E0-431A-817F-E75AA604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F4F97-A5D1-488E-BEDB-76431E5F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5A2DF-69F0-400A-8654-38B43CAE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994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BB3C-1FA0-4E81-BB52-4ACDEFEA7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FF31C5-BA46-411E-A7D3-6BAF626A4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1EFE4-E33A-4EEF-8447-29923597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6729C-0A55-4A62-B3CA-B4ADC1B60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C699C-9528-4F6D-A0B8-5CF4C487A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15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37F88-487B-4F59-9551-181488D0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3E1BB-9E43-4C96-9E48-C6F9CA7A2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AD4C57-8738-412A-BB31-6FBDB5E50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B0D91-08E5-4574-8D75-531AF1E52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0DB29-300A-44F5-8A89-F725645E2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89E2A-ED88-412B-967F-0434715F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352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92AE5-6B00-44C8-97EB-110AEBBB5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1329A-73ED-4178-B958-A1A78EDF2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F3FD50-A303-4ECF-8B67-EE6F56A87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65E4F-AA3C-46EF-A6AF-594A909B7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061315-C677-4DA7-924E-BB61461961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4D1D9F-23B9-45C5-B946-DDAC233F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7C96B-2FE3-4688-8701-9152E2396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288F67-18B9-4DCC-9FFC-7804EE128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057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BEDA0-C916-4F10-9271-61F12627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A3A3CF-1240-4A0C-8DF4-15314132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F6BED0-2409-410C-9EFD-575BAC45B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FBC4A-E854-468C-8B2F-BD5AAC46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292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3F785F-F795-4922-8BB2-CCA09564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10685E-B82D-4583-9237-2AA91267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9CF00-2DF5-4C53-93CC-B0B46A68E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093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62CA-DE1C-49DF-BDFB-9D15C43D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78C14-0598-4FF0-BCEA-1B2FBA48B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8C17B-C34E-44B3-9EED-EB222815A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3EC2E-A2A9-4CD9-9685-9120683DE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C7A38-DA8A-43BC-B0C6-220CCA9A7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F5F76B-7206-4767-BA63-A95D776E1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727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9E0C6-F94A-49C8-8BDC-D5719C68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A9ABE9-5206-47FB-A54C-4FCF1FEC28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D0B23-3AFC-4F5C-8803-AD39BCA6E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735E87-CB88-417C-AFCA-2727AB73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9275E-D092-4264-8EB2-730E79CE5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D678A-5929-42F4-B021-E33E74E7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22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2DE3CB-C5B2-4E0D-B048-21D0A4728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523DD-BE53-4D00-B62E-7E799B0C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68521-7A07-4DA7-A615-C69717843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13/11/1441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1D98E-B3C2-4FE7-BC57-3008A4964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464DB-5A21-47C3-A801-B4063F5F8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966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122BE9-0ECE-4635-A7A5-D41CA570D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20" y="188640"/>
            <a:ext cx="1828959" cy="18289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07CAC4-A05D-4D3E-B5FD-46926061BCE9}"/>
              </a:ext>
            </a:extLst>
          </p:cNvPr>
          <p:cNvSpPr txBox="1"/>
          <p:nvPr/>
        </p:nvSpPr>
        <p:spPr>
          <a:xfrm>
            <a:off x="1709902" y="2132856"/>
            <a:ext cx="57241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Engineering Department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486BB5-1E79-4376-BCEB-EC881CFFF362}"/>
              </a:ext>
            </a:extLst>
          </p:cNvPr>
          <p:cNvSpPr txBox="1"/>
          <p:nvPr/>
        </p:nvSpPr>
        <p:spPr>
          <a:xfrm>
            <a:off x="1868055" y="4106416"/>
            <a:ext cx="540789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CFD Simulation of Water Distribution Network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5ECFAA-15E2-4F76-8A37-BD1BBEB24561}"/>
              </a:ext>
            </a:extLst>
          </p:cNvPr>
          <p:cNvSpPr txBox="1"/>
          <p:nvPr/>
        </p:nvSpPr>
        <p:spPr>
          <a:xfrm>
            <a:off x="827584" y="4853947"/>
            <a:ext cx="3610732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Yahya Mohammad Bani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Khaled Omar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Abu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Shomar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0ECA05-7777-456F-B651-AFBBC4A6B2DC}"/>
              </a:ext>
            </a:extLst>
          </p:cNvPr>
          <p:cNvSpPr txBox="1"/>
          <p:nvPr/>
        </p:nvSpPr>
        <p:spPr>
          <a:xfrm>
            <a:off x="6214853" y="4848869"/>
            <a:ext cx="243444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Mahmoud Assad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60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Industries in which pipe fittings enter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/ Petrochemical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 and Gas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Instrumentation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Marine &amp; dredging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Sanitation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Residential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&amp; highway construction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Ventilation etc.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8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network problem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Unreasonable design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Poor pipe network quality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Incorrect selection of insulation thickness</a:t>
            </a:r>
          </a:p>
        </p:txBody>
      </p:sp>
    </p:spTree>
    <p:extLst>
      <p:ext uri="{BB962C8B-B14F-4D97-AF65-F5344CB8AC3E}">
        <p14:creationId xmlns:p14="http://schemas.microsoft.com/office/powerpoint/2010/main" val="1316555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Reynolds Number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D1ABBA-988D-4664-A09A-013EB451C0F0}"/>
                  </a:ext>
                </a:extLst>
              </p:cNvPr>
              <p:cNvSpPr txBox="1"/>
              <p:nvPr/>
            </p:nvSpPr>
            <p:spPr>
              <a:xfrm>
                <a:off x="827584" y="1124744"/>
                <a:ext cx="3034292" cy="10154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𝑅𝑒</m:t>
                      </m:r>
                      <m:r>
                        <a:rPr lang="en-US" sz="24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𝑖𝑛𝑒𝑟𝑡𝑖𝑎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𝑓𝑜𝑟𝑐𝑒𝑠</m:t>
                          </m:r>
                        </m:num>
                        <m:den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𝑣𝑖𝑠𝑐𝑜𝑢𝑠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𝑓𝑜𝑟𝑐𝑒𝑠</m:t>
                          </m:r>
                        </m:den>
                      </m:f>
                    </m:oMath>
                  </m:oMathPara>
                </a14:m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D1ABBA-988D-4664-A09A-013EB451C0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124744"/>
                <a:ext cx="3034292" cy="101547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DDE93CD-6D75-40A2-8EC8-B65BD6769B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5"/>
            <a:ext cx="7886700" cy="3927968"/>
          </a:xfrm>
        </p:spPr>
      </p:pic>
    </p:spTree>
    <p:extLst>
      <p:ext uri="{BB962C8B-B14F-4D97-AF65-F5344CB8AC3E}">
        <p14:creationId xmlns:p14="http://schemas.microsoft.com/office/powerpoint/2010/main" val="3479413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Laminar and Turbulent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BF13E904-82BA-4243-827F-3FE2712D6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488832" cy="4703068"/>
          </a:xfrm>
        </p:spPr>
      </p:pic>
    </p:spTree>
    <p:extLst>
      <p:ext uri="{BB962C8B-B14F-4D97-AF65-F5344CB8AC3E}">
        <p14:creationId xmlns:p14="http://schemas.microsoft.com/office/powerpoint/2010/main" val="264052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D1ABBA-988D-4664-A09A-013EB451C0F0}"/>
              </a:ext>
            </a:extLst>
          </p:cNvPr>
          <p:cNvSpPr txBox="1"/>
          <p:nvPr/>
        </p:nvSpPr>
        <p:spPr>
          <a:xfrm>
            <a:off x="1115616" y="6021288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What is the CFD?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5BD9DAA-2D7F-460B-B76B-DD7CF6623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7" y="1340768"/>
            <a:ext cx="7886700" cy="4248472"/>
          </a:xfrm>
        </p:spPr>
      </p:pic>
    </p:spTree>
    <p:extLst>
      <p:ext uri="{BB962C8B-B14F-4D97-AF65-F5344CB8AC3E}">
        <p14:creationId xmlns:p14="http://schemas.microsoft.com/office/powerpoint/2010/main" val="453211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of CFD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Aerodynamics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HVAC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Heat transfer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and valves</a:t>
            </a:r>
          </a:p>
        </p:txBody>
      </p:sp>
    </p:spTree>
    <p:extLst>
      <p:ext uri="{BB962C8B-B14F-4D97-AF65-F5344CB8AC3E}">
        <p14:creationId xmlns:p14="http://schemas.microsoft.com/office/powerpoint/2010/main" val="3195145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CFD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Provides a detailed understanding of flow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saving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Speed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Simulate real conditions</a:t>
            </a:r>
          </a:p>
        </p:txBody>
      </p:sp>
    </p:spTree>
    <p:extLst>
      <p:ext uri="{BB962C8B-B14F-4D97-AF65-F5344CB8AC3E}">
        <p14:creationId xmlns:p14="http://schemas.microsoft.com/office/powerpoint/2010/main" val="1420791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2A99949-B4A2-446E-B726-51CCB32FBA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3AA7B6-65A9-46A0-9B62-E0C1898AE3D7}"/>
              </a:ext>
            </a:extLst>
          </p:cNvPr>
          <p:cNvSpPr txBox="1"/>
          <p:nvPr/>
        </p:nvSpPr>
        <p:spPr>
          <a:xfrm>
            <a:off x="755576" y="1412776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36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9B8617-A48C-4D7B-B3B5-BC38943DE2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08E1BF-4F57-4E62-993D-B238646FD977}"/>
              </a:ext>
            </a:extLst>
          </p:cNvPr>
          <p:cNvSpPr txBox="1"/>
          <p:nvPr/>
        </p:nvSpPr>
        <p:spPr>
          <a:xfrm>
            <a:off x="755576" y="1412776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45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392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D8D295-4C6A-4A6F-91C8-6B4649A77D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2E1FF3-7EA9-4D63-8055-9D59A3488C83}"/>
              </a:ext>
            </a:extLst>
          </p:cNvPr>
          <p:cNvSpPr txBox="1"/>
          <p:nvPr/>
        </p:nvSpPr>
        <p:spPr>
          <a:xfrm>
            <a:off x="755576" y="1412776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90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87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C7A890-2ACC-4EA3-9069-F99E19430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08721"/>
            <a:ext cx="7886700" cy="594927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Fittings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network problems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CFD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Mesh 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drop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>
              <a:lnSpc>
                <a:spcPct val="150000"/>
              </a:lnSpc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  <a:p>
            <a:pPr>
              <a:lnSpc>
                <a:spcPct val="150000"/>
              </a:lnSpc>
            </a:pP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873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E772A28-2E3A-4EEE-90D1-D91D03C27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243401-8535-457B-8ADC-232ED8EC03BC}"/>
              </a:ext>
            </a:extLst>
          </p:cNvPr>
          <p:cNvSpPr txBox="1"/>
          <p:nvPr/>
        </p:nvSpPr>
        <p:spPr>
          <a:xfrm>
            <a:off x="-81489" y="1340768"/>
            <a:ext cx="2185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T-junction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36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BC0287-CBF4-44C5-A0FE-75B217D814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573325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34257B-B1B3-4627-972E-560DD8A4F71A}"/>
              </a:ext>
            </a:extLst>
          </p:cNvPr>
          <p:cNvSpPr txBox="1"/>
          <p:nvPr/>
        </p:nvSpPr>
        <p:spPr>
          <a:xfrm>
            <a:off x="179512" y="1257300"/>
            <a:ext cx="268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 wye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08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B1DFA5-F7C2-4A9D-AB4E-07D3B36EE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38" y="1556792"/>
            <a:ext cx="9177638" cy="530120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4E2D51-4181-42DD-A516-9D4888F566A6}"/>
              </a:ext>
            </a:extLst>
          </p:cNvPr>
          <p:cNvSpPr txBox="1"/>
          <p:nvPr/>
        </p:nvSpPr>
        <p:spPr>
          <a:xfrm>
            <a:off x="0" y="2348880"/>
            <a:ext cx="266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wye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38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FCA2083-CDA0-4043-9047-F756E5962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20" y="1268760"/>
            <a:ext cx="8900980" cy="5589240"/>
          </a:xfrm>
        </p:spPr>
      </p:pic>
    </p:spTree>
    <p:extLst>
      <p:ext uri="{BB962C8B-B14F-4D97-AF65-F5344CB8AC3E}">
        <p14:creationId xmlns:p14="http://schemas.microsoft.com/office/powerpoint/2010/main" val="3253424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27BE0C9-0C6E-4769-AB0C-8F93D956137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CBC215-0BDF-4EE1-99B9-D84480A036F9}"/>
              </a:ext>
            </a:extLst>
          </p:cNvPr>
          <p:cNvSpPr txBox="1"/>
          <p:nvPr/>
        </p:nvSpPr>
        <p:spPr>
          <a:xfrm>
            <a:off x="755576" y="1412776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975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07D942-EAB0-41B5-9A63-D24C68641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6003B8-A75D-46CE-8301-E2A0BF580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4764"/>
            <a:ext cx="5400600" cy="2952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18BBC8-77B4-4C9C-9F37-AF75D2323DDF}"/>
              </a:ext>
            </a:extLst>
          </p:cNvPr>
          <p:cNvSpPr txBox="1"/>
          <p:nvPr/>
        </p:nvSpPr>
        <p:spPr>
          <a:xfrm>
            <a:off x="4860032" y="1628800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45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92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BBD3D6D-371D-42E9-880E-BA78DC272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E75378-043B-4C1F-96B4-FCA65CF43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579"/>
            <a:ext cx="6660232" cy="34445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807E5D-D7FB-4E90-AAAF-7C6B13A513CE}"/>
              </a:ext>
            </a:extLst>
          </p:cNvPr>
          <p:cNvSpPr txBox="1"/>
          <p:nvPr/>
        </p:nvSpPr>
        <p:spPr>
          <a:xfrm>
            <a:off x="251520" y="1334334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90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799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F30187-D984-458C-B776-398FC7D88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7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2310ED-38FF-4F10-8CE5-09CF56A93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80" y="3140968"/>
            <a:ext cx="4285420" cy="37170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707408-6CF0-4339-9B21-6B5B8D1F048A}"/>
              </a:ext>
            </a:extLst>
          </p:cNvPr>
          <p:cNvSpPr txBox="1"/>
          <p:nvPr/>
        </p:nvSpPr>
        <p:spPr>
          <a:xfrm>
            <a:off x="467544" y="2780928"/>
            <a:ext cx="2185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T-junction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889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8AC6933-E809-4498-B4C8-22F1657A2D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36712"/>
            <a:ext cx="9144000" cy="602128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D504AE-1DF6-490D-91F6-2EF532DAFE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90" y="3284983"/>
            <a:ext cx="3846409" cy="35730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E2D03E-BFDD-4668-9791-82057AA2AF91}"/>
              </a:ext>
            </a:extLst>
          </p:cNvPr>
          <p:cNvSpPr txBox="1"/>
          <p:nvPr/>
        </p:nvSpPr>
        <p:spPr>
          <a:xfrm>
            <a:off x="2843808" y="956506"/>
            <a:ext cx="268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 wye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738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628"/>
            <a:ext cx="2949178" cy="65608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E2BC014-92DF-4F08-AFCC-1FFAA14F45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7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6EED9A-7C23-4395-AADF-E70E5B445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3635896" cy="37170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9BA6E0-DF61-4624-B0DA-762801B4ED7D}"/>
              </a:ext>
            </a:extLst>
          </p:cNvPr>
          <p:cNvSpPr txBox="1"/>
          <p:nvPr/>
        </p:nvSpPr>
        <p:spPr>
          <a:xfrm>
            <a:off x="6156176" y="3324135"/>
            <a:ext cx="266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wye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4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mechanics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B19EC5-CA8F-4DA0-A5EC-36DA1867D7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7543749" cy="397038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97258E-0E12-4D8E-91B3-02B2046FC4C6}"/>
              </a:ext>
            </a:extLst>
          </p:cNvPr>
          <p:cNvSpPr txBox="1"/>
          <p:nvPr/>
        </p:nvSpPr>
        <p:spPr>
          <a:xfrm>
            <a:off x="683568" y="1210829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mechanics is the study of the behavior of liquids and gases, and particularly the forces that they produce.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75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DF2010-0683-4D45-9E88-D23CFFABAA25}"/>
              </a:ext>
            </a:extLst>
          </p:cNvPr>
          <p:cNvSpPr txBox="1"/>
          <p:nvPr/>
        </p:nvSpPr>
        <p:spPr>
          <a:xfrm>
            <a:off x="1403648" y="3284984"/>
            <a:ext cx="2108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Pipe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275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20E54D-68C7-428C-A51B-F85B1415C8C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" y="0"/>
            <a:ext cx="913494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07145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58DE2F-1309-4860-A124-32058718E86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4051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9F7B73-65EF-4622-A1B8-F85D6B1C2C4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9056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DAD4-C045-4C19-8DFA-C0F3CB9AF762}"/>
              </a:ext>
            </a:extLst>
          </p:cNvPr>
          <p:cNvSpPr txBox="1"/>
          <p:nvPr/>
        </p:nvSpPr>
        <p:spPr>
          <a:xfrm>
            <a:off x="1547664" y="3717032"/>
            <a:ext cx="3520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45</a:t>
            </a:r>
            <a:r>
              <a:rPr lang="en-US" sz="5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4991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7C49734-CE8A-4EF8-B221-77E6BF1ACE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7"/>
            <a:ext cx="9144000" cy="6851993"/>
          </a:xfrm>
        </p:spPr>
      </p:pic>
    </p:spTree>
    <p:extLst>
      <p:ext uri="{BB962C8B-B14F-4D97-AF65-F5344CB8AC3E}">
        <p14:creationId xmlns:p14="http://schemas.microsoft.com/office/powerpoint/2010/main" val="23606512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F9AF038-AFA2-420E-AA8B-FD0D49ACC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C694C6-1261-4E49-B12F-3FDCBB5125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3656136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457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49A06F2-5615-4C4E-93FD-F78BFFCDE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907174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95766B8-3445-48FD-955C-67E9F2A31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5148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0BF3127-CE6C-4C80-88B0-0B700962DF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0939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5641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mechanics is involved in many scientific disciplines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Meteorologists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Physics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Engineering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768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DAD4-C045-4C19-8DFA-C0F3CB9AF762}"/>
              </a:ext>
            </a:extLst>
          </p:cNvPr>
          <p:cNvSpPr txBox="1"/>
          <p:nvPr/>
        </p:nvSpPr>
        <p:spPr>
          <a:xfrm>
            <a:off x="1547664" y="3717032"/>
            <a:ext cx="3924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>
              <a:buFont typeface="+mj-lt"/>
              <a:buAutoNum type="arabicPeriod" startAt="3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 90</a:t>
            </a:r>
            <a:r>
              <a:rPr lang="en-US" sz="5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055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67028A-7FF9-4848-9B08-BD6B093E6D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967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396150-78D4-427A-AC80-B4E93264D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671F6B-A5B0-4F52-8D85-FD529EA58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3384376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516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544AAD-AA19-42D9-90E9-AA4D09686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623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209D78-1F58-410C-A170-0A3FF3150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328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DD71E9-4CFA-4FA7-B2FB-3719627EA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134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DAD4-C045-4C19-8DFA-C0F3CB9AF762}"/>
              </a:ext>
            </a:extLst>
          </p:cNvPr>
          <p:cNvSpPr txBox="1"/>
          <p:nvPr/>
        </p:nvSpPr>
        <p:spPr>
          <a:xfrm>
            <a:off x="1547664" y="3717032"/>
            <a:ext cx="39683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>
              <a:buFont typeface="+mj-lt"/>
              <a:buAutoNum type="arabicPeriod" startAt="4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T-junction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0840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35E9F7-CF24-4692-B391-EA4E7BE18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240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5349E3-E592-4A0A-96F0-7E10FBBFF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9685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A2818E-27A1-4BCB-9653-15B802B84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18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Fittings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91CF5D-BCC0-4A82-A3C2-31F24CBDE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69950"/>
            <a:ext cx="387776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D1ABBA-988D-4664-A09A-013EB451C0F0}"/>
              </a:ext>
            </a:extLst>
          </p:cNvPr>
          <p:cNvSpPr txBox="1"/>
          <p:nvPr/>
        </p:nvSpPr>
        <p:spPr>
          <a:xfrm>
            <a:off x="1115616" y="6021288"/>
            <a:ext cx="3520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What are the  pipe fittings?</a:t>
            </a:r>
          </a:p>
        </p:txBody>
      </p:sp>
    </p:spTree>
    <p:extLst>
      <p:ext uri="{BB962C8B-B14F-4D97-AF65-F5344CB8AC3E}">
        <p14:creationId xmlns:p14="http://schemas.microsoft.com/office/powerpoint/2010/main" val="39003312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C9B75F-9267-4D2B-8F25-DDF7B52D8E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7170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84FEFE-0D9A-4179-BC6A-CC6046F2D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197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DAD4-C045-4C19-8DFA-C0F3CB9AF762}"/>
              </a:ext>
            </a:extLst>
          </p:cNvPr>
          <p:cNvSpPr txBox="1"/>
          <p:nvPr/>
        </p:nvSpPr>
        <p:spPr>
          <a:xfrm>
            <a:off x="1547664" y="3717032"/>
            <a:ext cx="4935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>
              <a:buFont typeface="+mj-lt"/>
              <a:buAutoNum type="arabicPeriod" startAt="5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 wye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015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794D6-5E83-4D9D-A462-1815C9B811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117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867164-DE7E-490E-9EC9-B69D8F874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236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F4BBB3-173B-42D7-950D-38C19A4DB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481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52ABCD8-2372-4D42-B03F-DCE5A1345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876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D0EE27-8D65-405A-88FF-BC899F6EA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2882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51" y="692696"/>
            <a:ext cx="5832647" cy="1600200"/>
          </a:xfrm>
        </p:spPr>
        <p:txBody>
          <a:bodyPr anchor="t">
            <a:normAutofit/>
          </a:bodyPr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3DAD4-C045-4C19-8DFA-C0F3CB9AF762}"/>
              </a:ext>
            </a:extLst>
          </p:cNvPr>
          <p:cNvSpPr txBox="1"/>
          <p:nvPr/>
        </p:nvSpPr>
        <p:spPr>
          <a:xfrm>
            <a:off x="1547664" y="3717032"/>
            <a:ext cx="4897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>
              <a:buFont typeface="+mj-lt"/>
              <a:buAutoNum type="arabicPeriod" startAt="6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wye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8986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7389AE-1513-491A-9D3F-CF7F063BC0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92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0C36-A0F9-4616-8990-37227B872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pipe fittings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EC3A8-204D-4FEA-A561-DBA414F68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12123"/>
            <a:ext cx="7886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Nipple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Reducer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3DBA44-32D5-4B09-BAB3-26046D279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284984"/>
            <a:ext cx="5328592" cy="32078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FE2C33-3D80-4A6F-869C-2C1733EA4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08722"/>
            <a:ext cx="2592288" cy="260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691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8E517E-5C4E-4C4A-B531-B925C7340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447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A5516A-8B55-4D73-9827-32BC4045F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257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40F81B-A919-4EE9-A0B7-DF748C375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603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EA48A6-E27D-40CD-B772-00C7AE0E0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485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595536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drop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1170E02-CA31-45C8-B38A-A73306FE6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</p:spPr>
      </p:pic>
    </p:spTree>
    <p:extLst>
      <p:ext uri="{BB962C8B-B14F-4D97-AF65-F5344CB8AC3E}">
        <p14:creationId xmlns:p14="http://schemas.microsoft.com/office/powerpoint/2010/main" val="25424736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B9EBA0A-F2F3-443C-B241-25BCB61BBA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4267921"/>
              </p:ext>
            </p:extLst>
          </p:nvPr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6BDC9B72-C511-4387-8514-1B1014D9EE4F}"/>
              </a:ext>
            </a:extLst>
          </p:cNvPr>
          <p:cNvSpPr txBox="1">
            <a:spLocks/>
          </p:cNvSpPr>
          <p:nvPr/>
        </p:nvSpPr>
        <p:spPr>
          <a:xfrm>
            <a:off x="467544" y="180628"/>
            <a:ext cx="2949178" cy="656084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drop</a:t>
            </a:r>
          </a:p>
        </p:txBody>
      </p:sp>
    </p:spTree>
    <p:extLst>
      <p:ext uri="{BB962C8B-B14F-4D97-AF65-F5344CB8AC3E}">
        <p14:creationId xmlns:p14="http://schemas.microsoft.com/office/powerpoint/2010/main" val="14331184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BDC9B72-C511-4387-8514-1B1014D9EE4F}"/>
              </a:ext>
            </a:extLst>
          </p:cNvPr>
          <p:cNvSpPr txBox="1">
            <a:spLocks/>
          </p:cNvSpPr>
          <p:nvPr/>
        </p:nvSpPr>
        <p:spPr>
          <a:xfrm>
            <a:off x="467544" y="180628"/>
            <a:ext cx="2949178" cy="656084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drop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FE80875-6A04-4F8D-8B2E-8AFBFFEC9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2917996"/>
              </p:ext>
            </p:extLst>
          </p:nvPr>
        </p:nvGraphicFramePr>
        <p:xfrm>
          <a:off x="0" y="836712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2988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05FD1B-25F9-4FE2-ADAB-5CFA17B3D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1388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DF2B-8704-4A0F-9824-F0B4E76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F2714-9335-47E5-9BD0-6212DD4E3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Another pipe fittings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network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i="0" u="none" strike="noStrike" baseline="0" dirty="0">
                <a:latin typeface="CIDFont+F3"/>
              </a:rPr>
              <a:t> 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effect of turbulence modelling in the description the flow regions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1696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E87124-FEB5-4ACC-8A51-5F1FDD1B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48880"/>
            <a:ext cx="78867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412554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DF2B-8704-4A0F-9824-F0B4E76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Elbows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F2714-9335-47E5-9BD0-6212DD4E3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459" y="5836971"/>
            <a:ext cx="3868340" cy="823912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90-degree elbow</a:t>
            </a:r>
          </a:p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528364A-9DA0-435A-AB76-0218CE2686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42" y="1690688"/>
            <a:ext cx="3283578" cy="3684587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A4E8F1-5BE0-4A35-B667-87BA4DDC07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6766" y="5836971"/>
            <a:ext cx="3887391" cy="823912"/>
          </a:xfrm>
        </p:spPr>
        <p:txBody>
          <a:bodyPr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45-degree elbow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1C776EA7-053E-4EFB-A6C0-1212FB1DD59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11" y="1690688"/>
            <a:ext cx="3100316" cy="3684587"/>
          </a:xfrm>
        </p:spPr>
      </p:pic>
    </p:spTree>
    <p:extLst>
      <p:ext uri="{BB962C8B-B14F-4D97-AF65-F5344CB8AC3E}">
        <p14:creationId xmlns:p14="http://schemas.microsoft.com/office/powerpoint/2010/main" val="3927861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DF2B-8704-4A0F-9824-F0B4E76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F2714-9335-47E5-9BD0-6212DD4E3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459" y="5849917"/>
            <a:ext cx="3868340" cy="823912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Tee-Joint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A4E8F1-5BE0-4A35-B667-87BA4DDC07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8203" y="5836971"/>
            <a:ext cx="3887391" cy="823912"/>
          </a:xfrm>
        </p:spPr>
        <p:txBody>
          <a:bodyPr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Y-Joint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BAB3711-C40A-45D5-BEB7-711F49C92F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4" y="2096955"/>
            <a:ext cx="3333750" cy="3333750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CF5F818-AB3E-402F-B5C7-FF6FF38CB4E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66" y="1746117"/>
            <a:ext cx="3684588" cy="3684588"/>
          </a:xfrm>
        </p:spPr>
      </p:pic>
    </p:spTree>
    <p:extLst>
      <p:ext uri="{BB962C8B-B14F-4D97-AF65-F5344CB8AC3E}">
        <p14:creationId xmlns:p14="http://schemas.microsoft.com/office/powerpoint/2010/main" val="1590568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BCC5E-7C94-41D5-AEEB-AC1F28B1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3594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of pipe fittings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B578B-E146-43F6-B4DE-B34C1984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</a:rPr>
              <a:t>The transfer of extremely hazardous materials.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</a:rPr>
              <a:t>Protection of sensitive equipment from high pressures.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</a:rPr>
              <a:t>Protection from corrosion.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</a:rPr>
              <a:t>Resistance to household and industrial chemicals.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57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2201</TotalTime>
  <Words>337</Words>
  <Application>Microsoft Office PowerPoint</Application>
  <PresentationFormat>On-screen Show (4:3)</PresentationFormat>
  <Paragraphs>127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7" baseType="lpstr">
      <vt:lpstr>Arial</vt:lpstr>
      <vt:lpstr>Calibri</vt:lpstr>
      <vt:lpstr>Calibri Light</vt:lpstr>
      <vt:lpstr>Cambria Math</vt:lpstr>
      <vt:lpstr>CIDFont+F3</vt:lpstr>
      <vt:lpstr>Times New Roman</vt:lpstr>
      <vt:lpstr>Wingdings</vt:lpstr>
      <vt:lpstr>Office Theme</vt:lpstr>
      <vt:lpstr>PowerPoint Presentation</vt:lpstr>
      <vt:lpstr>Outline</vt:lpstr>
      <vt:lpstr>Fluid mechanics</vt:lpstr>
      <vt:lpstr>Fluid mechanics is involved in many scientific disciplines </vt:lpstr>
      <vt:lpstr>Pipe Fittings</vt:lpstr>
      <vt:lpstr>Types of pipe fittings</vt:lpstr>
      <vt:lpstr>Elbows</vt:lpstr>
      <vt:lpstr>Tees</vt:lpstr>
      <vt:lpstr>Applications of pipe fittings</vt:lpstr>
      <vt:lpstr>Industries in which pipe fittings enter</vt:lpstr>
      <vt:lpstr>Pipe network problem</vt:lpstr>
      <vt:lpstr>Reynolds Number</vt:lpstr>
      <vt:lpstr>Laminar and Turbulent</vt:lpstr>
      <vt:lpstr>CFD</vt:lpstr>
      <vt:lpstr>Applications of CFD</vt:lpstr>
      <vt:lpstr>Advantages of CFD</vt:lpstr>
      <vt:lpstr>Geometry</vt:lpstr>
      <vt:lpstr>Geometry</vt:lpstr>
      <vt:lpstr>Geometry</vt:lpstr>
      <vt:lpstr>Geometry</vt:lpstr>
      <vt:lpstr>Geometry</vt:lpstr>
      <vt:lpstr>Geometry</vt:lpstr>
      <vt:lpstr>Mesh</vt:lpstr>
      <vt:lpstr>Mesh</vt:lpstr>
      <vt:lpstr>Mesh</vt:lpstr>
      <vt:lpstr>Mesh</vt:lpstr>
      <vt:lpstr>Mesh</vt:lpstr>
      <vt:lpstr>Mesh</vt:lpstr>
      <vt:lpstr>Mesh</vt:lpstr>
      <vt:lpstr>Results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Pressure drop</vt:lpstr>
      <vt:lpstr>PowerPoint Presentation</vt:lpstr>
      <vt:lpstr>PowerPoint Presentation</vt:lpstr>
      <vt:lpstr>PowerPoint Presentation</vt:lpstr>
      <vt:lpstr>Future work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CFD Simulation of water distribution network </dc:title>
  <dc:creator>Msys</dc:creator>
  <cp:lastModifiedBy>Msys</cp:lastModifiedBy>
  <cp:revision>65</cp:revision>
  <dcterms:created xsi:type="dcterms:W3CDTF">2019-12-19T15:46:50Z</dcterms:created>
  <dcterms:modified xsi:type="dcterms:W3CDTF">2020-07-03T23:03:56Z</dcterms:modified>
</cp:coreProperties>
</file>