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PT Sans Narrow"/>
      <p:regular r:id="rId34"/>
      <p:bold r:id="rId35"/>
    </p:embeddedFont>
    <p:embeddedFont>
      <p:font typeface="Open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PTSansNarrow-bold.fntdata"/><Relationship Id="rId12" Type="http://schemas.openxmlformats.org/officeDocument/2006/relationships/slide" Target="slides/slide7.xml"/><Relationship Id="rId34" Type="http://schemas.openxmlformats.org/officeDocument/2006/relationships/font" Target="fonts/PTSansNarrow-regular.fntdata"/><Relationship Id="rId15" Type="http://schemas.openxmlformats.org/officeDocument/2006/relationships/slide" Target="slides/slide10.xml"/><Relationship Id="rId37" Type="http://schemas.openxmlformats.org/officeDocument/2006/relationships/font" Target="fonts/OpenSans-bold.fntdata"/><Relationship Id="rId14" Type="http://schemas.openxmlformats.org/officeDocument/2006/relationships/slide" Target="slides/slide9.xml"/><Relationship Id="rId36" Type="http://schemas.openxmlformats.org/officeDocument/2006/relationships/font" Target="fonts/OpenSans-regular.fntdata"/><Relationship Id="rId17" Type="http://schemas.openxmlformats.org/officeDocument/2006/relationships/slide" Target="slides/slide12.xml"/><Relationship Id="rId39" Type="http://schemas.openxmlformats.org/officeDocument/2006/relationships/font" Target="fonts/OpenSans-boldItalic.fntdata"/><Relationship Id="rId16" Type="http://schemas.openxmlformats.org/officeDocument/2006/relationships/slide" Target="slides/slide11.xml"/><Relationship Id="rId38" Type="http://schemas.openxmlformats.org/officeDocument/2006/relationships/font" Target="fonts/OpenSans-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2fa6c5c264_0_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2fa6c5c264_0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2fa6c5c264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2fa6c5c264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2fa6c5c264_0_3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2fa6c5c264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2fa6c5c264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2fa6c5c264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2fa6c5c264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2fa6c5c264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2fa6c5c264_0_3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2fa6c5c264_0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2fa6c5c264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12fa6c5c264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2fa6c5c264_0_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2fa6c5c264_0_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12fa6c5c264_0_3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12fa6c5c264_0_3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2fa6c5c264_0_4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2fa6c5c264_0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2fa6c5c264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2fa6c5c264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2fa6c5c264_0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2fa6c5c264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2fa6c5c264_0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2fa6c5c264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2fa6c5c264_0_4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2fa6c5c264_0_4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2fa6c5c264_0_4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2fa6c5c264_0_4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2fa6c5c264_0_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2fa6c5c264_0_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2fa6c5c264_0_4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2fa6c5c264_0_4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2fa6c5c264_0_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2fa6c5c264_0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2fa6c5c264_0_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2fa6c5c264_0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12fa6c5c264_0_4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12fa6c5c264_0_4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2fa6c5c264_0_3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2fa6c5c264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2fa6c5c264_0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2fa6c5c264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2fa6c5c264_0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2fa6c5c264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2fa6c5c264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2fa6c5c264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2fa6c5c264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2fa6c5c264_0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2fa6c5c264_0_3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2fa6c5c264_0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2fa6c5c264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2fa6c5c264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306650" y="-321750"/>
            <a:ext cx="7136700" cy="2103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ar" sz="3100" cap="small">
                <a:solidFill>
                  <a:srgbClr val="000000"/>
                </a:solidFill>
                <a:latin typeface="Times New Roman"/>
                <a:ea typeface="Times New Roman"/>
                <a:cs typeface="Times New Roman"/>
                <a:sym typeface="Times New Roman"/>
              </a:rPr>
              <a:t>Check-Up Disease</a:t>
            </a:r>
            <a:endParaRPr sz="6100"/>
          </a:p>
        </p:txBody>
      </p:sp>
      <p:pic>
        <p:nvPicPr>
          <p:cNvPr id="67" name="Google Shape;67;p13"/>
          <p:cNvPicPr preferRelativeResize="0"/>
          <p:nvPr/>
        </p:nvPicPr>
        <p:blipFill>
          <a:blip r:embed="rId3">
            <a:alphaModFix/>
          </a:blip>
          <a:stretch>
            <a:fillRect/>
          </a:stretch>
        </p:blipFill>
        <p:spPr>
          <a:xfrm>
            <a:off x="3412838" y="1665000"/>
            <a:ext cx="2831125" cy="2411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2"/>
          <p:cNvSpPr txBox="1"/>
          <p:nvPr>
            <p:ph idx="1" type="subTitle"/>
          </p:nvPr>
        </p:nvSpPr>
        <p:spPr>
          <a:xfrm>
            <a:off x="265500" y="1144600"/>
            <a:ext cx="4045200" cy="28173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ar" sz="1800">
                <a:solidFill>
                  <a:srgbClr val="000000"/>
                </a:solidFill>
                <a:latin typeface="Times New Roman"/>
                <a:ea typeface="Times New Roman"/>
                <a:cs typeface="Times New Roman"/>
                <a:sym typeface="Times New Roman"/>
              </a:rPr>
              <a:t>we conducted a literature review by searching the database on current systems related to our project and their advantages and disadvantages. </a:t>
            </a:r>
            <a:endParaRPr sz="2500"/>
          </a:p>
        </p:txBody>
      </p:sp>
      <p:sp>
        <p:nvSpPr>
          <p:cNvPr id="125" name="Google Shape;125;p22"/>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0"/>
              </a:spcAft>
              <a:buNone/>
            </a:pPr>
            <a:r>
              <a:rPr b="1" lang="ar" sz="2600">
                <a:solidFill>
                  <a:srgbClr val="FFFFFF"/>
                </a:solidFill>
                <a:latin typeface="Times New Roman"/>
                <a:ea typeface="Times New Roman"/>
                <a:cs typeface="Times New Roman"/>
                <a:sym typeface="Times New Roman"/>
              </a:rPr>
              <a:t>Methodology </a:t>
            </a:r>
            <a:endParaRPr b="1" sz="2600">
              <a:solidFill>
                <a:srgbClr val="FFFFFF"/>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ph type="title"/>
          </p:nvPr>
        </p:nvSpPr>
        <p:spPr>
          <a:xfrm>
            <a:off x="286350" y="1000775"/>
            <a:ext cx="8571300" cy="1638900"/>
          </a:xfrm>
          <a:prstGeom prst="rect">
            <a:avLst/>
          </a:prstGeom>
        </p:spPr>
        <p:txBody>
          <a:bodyPr anchorCtr="0" anchor="ctr" bIns="91425" lIns="91425" spcFirstLastPara="1" rIns="91425" wrap="square" tIns="91425">
            <a:normAutofit/>
          </a:bodyPr>
          <a:lstStyle/>
          <a:p>
            <a:pPr indent="0" lvl="0" marL="0" rtl="0" algn="ctr">
              <a:lnSpc>
                <a:spcPct val="115000"/>
              </a:lnSpc>
              <a:spcBef>
                <a:spcPts val="0"/>
              </a:spcBef>
              <a:spcAft>
                <a:spcPts val="1200"/>
              </a:spcAft>
              <a:buNone/>
            </a:pPr>
            <a:r>
              <a:rPr lang="ar" sz="2500">
                <a:solidFill>
                  <a:srgbClr val="000000"/>
                </a:solidFill>
                <a:latin typeface="Georgia"/>
                <a:ea typeface="Georgia"/>
                <a:cs typeface="Georgia"/>
                <a:sym typeface="Georgia"/>
              </a:rPr>
              <a:t>System analysis and design</a:t>
            </a:r>
            <a:endParaRPr>
              <a:solidFill>
                <a:srgbClr val="000000"/>
              </a:solidFill>
              <a:latin typeface="Georgia"/>
              <a:ea typeface="Georgia"/>
              <a:cs typeface="Georgia"/>
              <a:sym typeface="Georgi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265500" y="1711050"/>
            <a:ext cx="4045200" cy="1114800"/>
          </a:xfrm>
          <a:prstGeom prst="rect">
            <a:avLst/>
          </a:prstGeom>
        </p:spPr>
        <p:txBody>
          <a:bodyPr anchorCtr="0" anchor="b" bIns="91425" lIns="91425" spcFirstLastPara="1" rIns="91425" wrap="square" tIns="91425">
            <a:normAutofit/>
          </a:bodyPr>
          <a:lstStyle/>
          <a:p>
            <a:pPr indent="-355600" lvl="0" marL="457200" rtl="0" algn="ctr">
              <a:lnSpc>
                <a:spcPct val="150000"/>
              </a:lnSpc>
              <a:spcBef>
                <a:spcPts val="1200"/>
              </a:spcBef>
              <a:spcAft>
                <a:spcPts val="0"/>
              </a:spcAft>
              <a:buClr>
                <a:srgbClr val="000000"/>
              </a:buClr>
              <a:buSzPts val="2000"/>
              <a:buFont typeface="Times New Roman"/>
              <a:buAutoNum type="arabicPeriod"/>
            </a:pPr>
            <a:r>
              <a:rPr lang="ar" sz="2000">
                <a:solidFill>
                  <a:srgbClr val="000000"/>
                </a:solidFill>
                <a:latin typeface="Times New Roman"/>
                <a:ea typeface="Times New Roman"/>
                <a:cs typeface="Times New Roman"/>
                <a:sym typeface="Times New Roman"/>
              </a:rPr>
              <a:t>Requirements discovery</a:t>
            </a:r>
            <a:endParaRPr sz="2000"/>
          </a:p>
        </p:txBody>
      </p:sp>
      <p:sp>
        <p:nvSpPr>
          <p:cNvPr id="136" name="Google Shape;136;p24"/>
          <p:cNvSpPr txBox="1"/>
          <p:nvPr>
            <p:ph idx="1" type="subTitle"/>
          </p:nvPr>
        </p:nvSpPr>
        <p:spPr>
          <a:xfrm>
            <a:off x="4815250" y="1711050"/>
            <a:ext cx="4045200" cy="1235100"/>
          </a:xfrm>
          <a:prstGeom prst="rect">
            <a:avLst/>
          </a:prstGeom>
        </p:spPr>
        <p:txBody>
          <a:bodyPr anchorCtr="0" anchor="t" bIns="91425" lIns="91425" spcFirstLastPara="1" rIns="91425" wrap="square" tIns="91425">
            <a:normAutofit/>
          </a:bodyPr>
          <a:lstStyle/>
          <a:p>
            <a:pPr indent="0" lvl="0" marL="0" rtl="0" algn="l">
              <a:lnSpc>
                <a:spcPct val="150000"/>
              </a:lnSpc>
              <a:spcBef>
                <a:spcPts val="1200"/>
              </a:spcBef>
              <a:spcAft>
                <a:spcPts val="0"/>
              </a:spcAft>
              <a:buNone/>
            </a:pPr>
            <a:r>
              <a:t/>
            </a:r>
            <a:endParaRPr b="1" sz="2000">
              <a:solidFill>
                <a:srgbClr val="000000"/>
              </a:solidFill>
              <a:latin typeface="Times New Roman"/>
              <a:ea typeface="Times New Roman"/>
              <a:cs typeface="Times New Roman"/>
              <a:sym typeface="Times New Roman"/>
            </a:endParaRPr>
          </a:p>
          <a:p>
            <a:pPr indent="0" lvl="0" marL="0" rtl="0" algn="ctr">
              <a:lnSpc>
                <a:spcPct val="150000"/>
              </a:lnSpc>
              <a:spcBef>
                <a:spcPts val="1200"/>
              </a:spcBef>
              <a:spcAft>
                <a:spcPts val="1200"/>
              </a:spcAft>
              <a:buNone/>
            </a:pPr>
            <a:r>
              <a:rPr b="1" lang="ar" sz="2000">
                <a:solidFill>
                  <a:srgbClr val="FFFFFF"/>
                </a:solidFill>
                <a:latin typeface="Times New Roman"/>
                <a:ea typeface="Times New Roman"/>
                <a:cs typeface="Times New Roman"/>
                <a:sym typeface="Times New Roman"/>
              </a:rPr>
              <a:t>2. Requirement Collection</a:t>
            </a:r>
            <a:endParaRPr sz="24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5"/>
          <p:cNvSpPr txBox="1"/>
          <p:nvPr>
            <p:ph type="title"/>
          </p:nvPr>
        </p:nvSpPr>
        <p:spPr>
          <a:xfrm>
            <a:off x="265500" y="1480375"/>
            <a:ext cx="4045200" cy="1235100"/>
          </a:xfrm>
          <a:prstGeom prst="rect">
            <a:avLst/>
          </a:prstGeom>
        </p:spPr>
        <p:txBody>
          <a:bodyPr anchorCtr="0" anchor="b" bIns="91425" lIns="91425" spcFirstLastPara="1" rIns="91425" wrap="square" tIns="91425">
            <a:normAutofit/>
          </a:bodyPr>
          <a:lstStyle/>
          <a:p>
            <a:pPr indent="0" lvl="0" marL="0" rtl="0" algn="ctr">
              <a:lnSpc>
                <a:spcPct val="150000"/>
              </a:lnSpc>
              <a:spcBef>
                <a:spcPts val="0"/>
              </a:spcBef>
              <a:spcAft>
                <a:spcPts val="0"/>
              </a:spcAft>
              <a:buNone/>
            </a:pPr>
            <a:r>
              <a:rPr lang="ar" sz="2100">
                <a:solidFill>
                  <a:srgbClr val="000000"/>
                </a:solidFill>
                <a:latin typeface="Times New Roman"/>
                <a:ea typeface="Times New Roman"/>
                <a:cs typeface="Times New Roman"/>
                <a:sym typeface="Times New Roman"/>
              </a:rPr>
              <a:t>3. Interview Outline</a:t>
            </a:r>
            <a:endParaRPr sz="2400">
              <a:solidFill>
                <a:srgbClr val="000000"/>
              </a:solidFill>
            </a:endParaRPr>
          </a:p>
        </p:txBody>
      </p:sp>
      <p:sp>
        <p:nvSpPr>
          <p:cNvPr id="142" name="Google Shape;142;p25"/>
          <p:cNvSpPr txBox="1"/>
          <p:nvPr>
            <p:ph idx="1" type="subTitle"/>
          </p:nvPr>
        </p:nvSpPr>
        <p:spPr>
          <a:xfrm>
            <a:off x="4886800" y="2215150"/>
            <a:ext cx="4045200" cy="11088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ar">
                <a:solidFill>
                  <a:srgbClr val="FFFFFF"/>
                </a:solidFill>
                <a:latin typeface="Times New Roman"/>
                <a:ea typeface="Times New Roman"/>
                <a:cs typeface="Times New Roman"/>
                <a:sym typeface="Times New Roman"/>
              </a:rPr>
              <a:t>4. Prototype</a:t>
            </a:r>
            <a:endParaRPr sz="250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6"/>
          <p:cNvSpPr txBox="1"/>
          <p:nvPr>
            <p:ph type="title"/>
          </p:nvPr>
        </p:nvSpPr>
        <p:spPr>
          <a:xfrm>
            <a:off x="151050" y="1037275"/>
            <a:ext cx="4045200" cy="901200"/>
          </a:xfrm>
          <a:prstGeom prst="rect">
            <a:avLst/>
          </a:prstGeom>
        </p:spPr>
        <p:txBody>
          <a:bodyPr anchorCtr="0" anchor="b" bIns="91425" lIns="91425" spcFirstLastPara="1" rIns="91425" wrap="square" tIns="91425">
            <a:noAutofit/>
          </a:bodyPr>
          <a:lstStyle/>
          <a:p>
            <a:pPr indent="-345440" lvl="0" marL="457200" rtl="0" algn="l">
              <a:lnSpc>
                <a:spcPct val="150000"/>
              </a:lnSpc>
              <a:spcBef>
                <a:spcPts val="0"/>
              </a:spcBef>
              <a:spcAft>
                <a:spcPts val="0"/>
              </a:spcAft>
              <a:buSzPts val="1840"/>
              <a:buFont typeface="Times New Roman"/>
              <a:buChar char="●"/>
            </a:pPr>
            <a:r>
              <a:rPr lang="ar" sz="1840">
                <a:latin typeface="Times New Roman"/>
                <a:ea typeface="Times New Roman"/>
                <a:cs typeface="Times New Roman"/>
                <a:sym typeface="Times New Roman"/>
              </a:rPr>
              <a:t>patient:</a:t>
            </a:r>
            <a:endParaRPr sz="1840">
              <a:latin typeface="Times New Roman"/>
              <a:ea typeface="Times New Roman"/>
              <a:cs typeface="Times New Roman"/>
              <a:sym typeface="Times New Roman"/>
            </a:endParaRPr>
          </a:p>
          <a:p>
            <a:pPr indent="0" lvl="0" marL="0" rtl="0" algn="ctr">
              <a:spcBef>
                <a:spcPts val="0"/>
              </a:spcBef>
              <a:spcAft>
                <a:spcPts val="0"/>
              </a:spcAft>
              <a:buSzPts val="990"/>
              <a:buNone/>
            </a:pPr>
            <a:r>
              <a:t/>
            </a:r>
            <a:endParaRPr sz="1840">
              <a:latin typeface="Times New Roman"/>
              <a:ea typeface="Times New Roman"/>
              <a:cs typeface="Times New Roman"/>
              <a:sym typeface="Times New Roman"/>
            </a:endParaRPr>
          </a:p>
        </p:txBody>
      </p:sp>
      <p:sp>
        <p:nvSpPr>
          <p:cNvPr id="148" name="Google Shape;148;p26"/>
          <p:cNvSpPr txBox="1"/>
          <p:nvPr>
            <p:ph idx="1" type="subTitle"/>
          </p:nvPr>
        </p:nvSpPr>
        <p:spPr>
          <a:xfrm>
            <a:off x="265500" y="1645350"/>
            <a:ext cx="4045200" cy="31404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1. He can change the password.</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2. He can log in.</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3. He chooses symptoms from the list to check the disease.</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4. He contacts the Drs.</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5. He sends feedback.</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6. He searches for emergency cases.</a:t>
            </a:r>
            <a:endParaRPr sz="1500">
              <a:solidFill>
                <a:srgbClr val="000000"/>
              </a:solidFill>
              <a:latin typeface="Times New Roman"/>
              <a:ea typeface="Times New Roman"/>
              <a:cs typeface="Times New Roman"/>
              <a:sym typeface="Times New Roman"/>
            </a:endParaRPr>
          </a:p>
          <a:p>
            <a:pPr indent="0" lvl="0" marL="0" rtl="0" algn="ctr">
              <a:spcBef>
                <a:spcPts val="0"/>
              </a:spcBef>
              <a:spcAft>
                <a:spcPts val="0"/>
              </a:spcAft>
              <a:buNone/>
            </a:pPr>
            <a:r>
              <a:t/>
            </a:r>
            <a:endParaRPr/>
          </a:p>
        </p:txBody>
      </p:sp>
      <p:sp>
        <p:nvSpPr>
          <p:cNvPr id="149" name="Google Shape;149;p2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0"/>
              </a:spcAft>
              <a:buNone/>
            </a:pPr>
            <a:r>
              <a:rPr b="1" lang="ar" sz="2000">
                <a:solidFill>
                  <a:srgbClr val="FFFFFF"/>
                </a:solidFill>
                <a:latin typeface="Times New Roman"/>
                <a:ea typeface="Times New Roman"/>
                <a:cs typeface="Times New Roman"/>
                <a:sym typeface="Times New Roman"/>
              </a:rPr>
              <a:t>5. Functional Requirements</a:t>
            </a:r>
            <a:endParaRPr sz="210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ctr">
              <a:lnSpc>
                <a:spcPct val="150000"/>
              </a:lnSpc>
              <a:spcBef>
                <a:spcPts val="0"/>
              </a:spcBef>
              <a:spcAft>
                <a:spcPts val="0"/>
              </a:spcAft>
              <a:buNone/>
            </a:pPr>
            <a:r>
              <a:rPr lang="ar" sz="2222">
                <a:latin typeface="Times New Roman"/>
                <a:ea typeface="Times New Roman"/>
                <a:cs typeface="Times New Roman"/>
                <a:sym typeface="Times New Roman"/>
              </a:rPr>
              <a:t>Functional Requirements ( continued )</a:t>
            </a:r>
            <a:endParaRPr sz="3822"/>
          </a:p>
        </p:txBody>
      </p:sp>
      <p:sp>
        <p:nvSpPr>
          <p:cNvPr id="155" name="Google Shape;155;p27"/>
          <p:cNvSpPr txBox="1"/>
          <p:nvPr>
            <p:ph idx="1" type="body"/>
          </p:nvPr>
        </p:nvSpPr>
        <p:spPr>
          <a:xfrm>
            <a:off x="311700" y="1266175"/>
            <a:ext cx="3999900" cy="3302700"/>
          </a:xfrm>
          <a:prstGeom prst="rect">
            <a:avLst/>
          </a:prstGeom>
        </p:spPr>
        <p:txBody>
          <a:bodyPr anchorCtr="0" anchor="t" bIns="91425" lIns="91425" spcFirstLastPara="1" rIns="91425" wrap="square" tIns="91425">
            <a:normAutofit fontScale="92500" lnSpcReduction="20000"/>
          </a:bodyPr>
          <a:lstStyle/>
          <a:p>
            <a:pPr indent="-342106" lvl="0" marL="457200" rtl="0" algn="l">
              <a:lnSpc>
                <a:spcPct val="150000"/>
              </a:lnSpc>
              <a:spcBef>
                <a:spcPts val="0"/>
              </a:spcBef>
              <a:spcAft>
                <a:spcPts val="0"/>
              </a:spcAft>
              <a:buClr>
                <a:schemeClr val="accent1"/>
              </a:buClr>
              <a:buSzPct val="100000"/>
              <a:buFont typeface="Times New Roman"/>
              <a:buChar char="●"/>
            </a:pPr>
            <a:r>
              <a:rPr b="1" lang="ar" sz="1932">
                <a:solidFill>
                  <a:schemeClr val="accent1"/>
                </a:solidFill>
                <a:latin typeface="Times New Roman"/>
                <a:ea typeface="Times New Roman"/>
                <a:cs typeface="Times New Roman"/>
                <a:sym typeface="Times New Roman"/>
              </a:rPr>
              <a:t>Doctor:</a:t>
            </a:r>
            <a:endParaRPr b="1" sz="1932">
              <a:solidFill>
                <a:schemeClr val="accent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1. He checks patients' medical files.</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2. He gives consultations.</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3. He gives feedback to admins about symptoms and disease.</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4. He can change the password.</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5.  He can log in.</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6. He suggests adding symptoms and diseases to admin</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sz="1500">
              <a:solidFill>
                <a:srgbClr val="000000"/>
              </a:solidFill>
              <a:latin typeface="Times New Roman"/>
              <a:ea typeface="Times New Roman"/>
              <a:cs typeface="Times New Roman"/>
              <a:sym typeface="Times New Roman"/>
            </a:endParaRPr>
          </a:p>
          <a:p>
            <a:pPr indent="0" lvl="0" marL="457200" rtl="0" algn="l">
              <a:spcBef>
                <a:spcPts val="0"/>
              </a:spcBef>
              <a:spcAft>
                <a:spcPts val="1200"/>
              </a:spcAft>
              <a:buNone/>
            </a:pPr>
            <a:r>
              <a:t/>
            </a:r>
            <a:endParaRPr/>
          </a:p>
        </p:txBody>
      </p:sp>
      <p:sp>
        <p:nvSpPr>
          <p:cNvPr id="156" name="Google Shape;156;p27"/>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p>
            <a:pPr indent="-336550" lvl="0" marL="457200" rtl="0" algn="l">
              <a:lnSpc>
                <a:spcPct val="150000"/>
              </a:lnSpc>
              <a:spcBef>
                <a:spcPts val="0"/>
              </a:spcBef>
              <a:spcAft>
                <a:spcPts val="0"/>
              </a:spcAft>
              <a:buClr>
                <a:schemeClr val="accent1"/>
              </a:buClr>
              <a:buSzPts val="1700"/>
              <a:buFont typeface="Times New Roman"/>
              <a:buChar char="●"/>
            </a:pPr>
            <a:r>
              <a:rPr b="1" lang="ar" sz="1700">
                <a:solidFill>
                  <a:schemeClr val="accent1"/>
                </a:solidFill>
                <a:latin typeface="Times New Roman"/>
                <a:ea typeface="Times New Roman"/>
                <a:cs typeface="Times New Roman"/>
                <a:sym typeface="Times New Roman"/>
              </a:rPr>
              <a:t>Administrator:</a:t>
            </a:r>
            <a:endParaRPr b="1" sz="1700">
              <a:solidFill>
                <a:schemeClr val="accent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1. He receives the patient’s feedback.</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2. He adds doctors to the system.</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3. He views all added symptoms and diseases.</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4. He added symptoms and diseases to the system.</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5. He sends reports to the maintenance team.</a:t>
            </a:r>
            <a:endParaRPr sz="15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ctr">
              <a:lnSpc>
                <a:spcPct val="150000"/>
              </a:lnSpc>
              <a:spcBef>
                <a:spcPts val="0"/>
              </a:spcBef>
              <a:spcAft>
                <a:spcPts val="0"/>
              </a:spcAft>
              <a:buNone/>
            </a:pPr>
            <a:r>
              <a:rPr lang="ar" sz="2333">
                <a:latin typeface="Times New Roman"/>
                <a:ea typeface="Times New Roman"/>
                <a:cs typeface="Times New Roman"/>
                <a:sym typeface="Times New Roman"/>
              </a:rPr>
              <a:t>Functional Requirements ( continued )</a:t>
            </a:r>
            <a:endParaRPr sz="3711"/>
          </a:p>
        </p:txBody>
      </p:sp>
      <p:sp>
        <p:nvSpPr>
          <p:cNvPr id="162" name="Google Shape;162;p2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b="1" lang="ar">
                <a:solidFill>
                  <a:schemeClr val="accent1"/>
                </a:solidFill>
                <a:latin typeface="Times New Roman"/>
                <a:ea typeface="Times New Roman"/>
                <a:cs typeface="Times New Roman"/>
                <a:sym typeface="Times New Roman"/>
              </a:rPr>
              <a:t>Maintenance Team:</a:t>
            </a:r>
            <a:endParaRPr b="1">
              <a:solidFill>
                <a:schemeClr val="accent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Its main job is to perform routine checks on all machines once and while making some repairs if necessary</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They send notifications when a bug is fixed. </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They updated the mobile application. </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they contact admins.</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They receive maintenance requests.</a:t>
            </a:r>
            <a:endParaRPr sz="15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9"/>
          <p:cNvSpPr txBox="1"/>
          <p:nvPr>
            <p:ph idx="1" type="subTitle"/>
          </p:nvPr>
        </p:nvSpPr>
        <p:spPr>
          <a:xfrm>
            <a:off x="171700" y="1516500"/>
            <a:ext cx="4045200" cy="2110500"/>
          </a:xfrm>
          <a:prstGeom prst="rect">
            <a:avLst/>
          </a:prstGeom>
        </p:spPr>
        <p:txBody>
          <a:bodyPr anchorCtr="0" anchor="t" bIns="91425" lIns="91425" spcFirstLastPara="1" rIns="91425" wrap="square" tIns="91425">
            <a:normAutofit/>
          </a:bodyPr>
          <a:lstStyle/>
          <a:p>
            <a:pPr indent="-330200" lvl="0" marL="457200" rtl="0" algn="l">
              <a:lnSpc>
                <a:spcPct val="150000"/>
              </a:lnSpc>
              <a:spcBef>
                <a:spcPts val="0"/>
              </a:spcBef>
              <a:spcAft>
                <a:spcPts val="0"/>
              </a:spcAft>
              <a:buClr>
                <a:srgbClr val="000000"/>
              </a:buClr>
              <a:buSzPts val="1600"/>
              <a:buFont typeface="Times New Roman"/>
              <a:buAutoNum type="arabicPeriod"/>
            </a:pPr>
            <a:r>
              <a:rPr b="1" lang="ar" sz="1600">
                <a:solidFill>
                  <a:srgbClr val="000000"/>
                </a:solidFill>
                <a:latin typeface="Times New Roman"/>
                <a:ea typeface="Times New Roman"/>
                <a:cs typeface="Times New Roman"/>
                <a:sym typeface="Times New Roman"/>
              </a:rPr>
              <a:t>Usability</a:t>
            </a:r>
            <a:endParaRPr b="1" sz="1600">
              <a:solidFill>
                <a:srgbClr val="000000"/>
              </a:solidFill>
              <a:latin typeface="Times New Roman"/>
              <a:ea typeface="Times New Roman"/>
              <a:cs typeface="Times New Roman"/>
              <a:sym typeface="Times New Roman"/>
            </a:endParaRPr>
          </a:p>
          <a:p>
            <a:pPr indent="-330200" lvl="0" marL="457200" rtl="0" algn="l">
              <a:lnSpc>
                <a:spcPct val="150000"/>
              </a:lnSpc>
              <a:spcBef>
                <a:spcPts val="0"/>
              </a:spcBef>
              <a:spcAft>
                <a:spcPts val="0"/>
              </a:spcAft>
              <a:buClr>
                <a:srgbClr val="000000"/>
              </a:buClr>
              <a:buSzPts val="1600"/>
              <a:buFont typeface="Times New Roman"/>
              <a:buAutoNum type="arabicPeriod"/>
            </a:pPr>
            <a:r>
              <a:rPr b="1" lang="ar" sz="1600">
                <a:solidFill>
                  <a:srgbClr val="000000"/>
                </a:solidFill>
                <a:latin typeface="Times New Roman"/>
                <a:ea typeface="Times New Roman"/>
                <a:cs typeface="Times New Roman"/>
                <a:sym typeface="Times New Roman"/>
              </a:rPr>
              <a:t>Reliability</a:t>
            </a:r>
            <a:endParaRPr b="1" sz="1600">
              <a:solidFill>
                <a:srgbClr val="000000"/>
              </a:solidFill>
              <a:latin typeface="Times New Roman"/>
              <a:ea typeface="Times New Roman"/>
              <a:cs typeface="Times New Roman"/>
              <a:sym typeface="Times New Roman"/>
            </a:endParaRPr>
          </a:p>
          <a:p>
            <a:pPr indent="-330200" lvl="0" marL="457200" rtl="0" algn="l">
              <a:lnSpc>
                <a:spcPct val="150000"/>
              </a:lnSpc>
              <a:spcBef>
                <a:spcPts val="0"/>
              </a:spcBef>
              <a:spcAft>
                <a:spcPts val="0"/>
              </a:spcAft>
              <a:buClr>
                <a:srgbClr val="000000"/>
              </a:buClr>
              <a:buSzPts val="1600"/>
              <a:buFont typeface="Times New Roman"/>
              <a:buAutoNum type="arabicPeriod"/>
            </a:pPr>
            <a:r>
              <a:rPr b="1" lang="ar" sz="1600">
                <a:solidFill>
                  <a:srgbClr val="000000"/>
                </a:solidFill>
                <a:latin typeface="Times New Roman"/>
                <a:ea typeface="Times New Roman"/>
                <a:cs typeface="Times New Roman"/>
                <a:sym typeface="Times New Roman"/>
              </a:rPr>
              <a:t>Dependability</a:t>
            </a:r>
            <a:endParaRPr b="1" sz="1600">
              <a:solidFill>
                <a:srgbClr val="000000"/>
              </a:solidFill>
              <a:latin typeface="Times New Roman"/>
              <a:ea typeface="Times New Roman"/>
              <a:cs typeface="Times New Roman"/>
              <a:sym typeface="Times New Roman"/>
            </a:endParaRPr>
          </a:p>
          <a:p>
            <a:pPr indent="-330200" lvl="0" marL="457200" rtl="0" algn="l">
              <a:lnSpc>
                <a:spcPct val="150000"/>
              </a:lnSpc>
              <a:spcBef>
                <a:spcPts val="0"/>
              </a:spcBef>
              <a:spcAft>
                <a:spcPts val="0"/>
              </a:spcAft>
              <a:buClr>
                <a:srgbClr val="000000"/>
              </a:buClr>
              <a:buSzPts val="1600"/>
              <a:buFont typeface="Times New Roman"/>
              <a:buAutoNum type="arabicPeriod"/>
            </a:pPr>
            <a:r>
              <a:rPr b="1" lang="ar" sz="1600">
                <a:solidFill>
                  <a:srgbClr val="000000"/>
                </a:solidFill>
                <a:latin typeface="Times New Roman"/>
                <a:ea typeface="Times New Roman"/>
                <a:cs typeface="Times New Roman"/>
                <a:sym typeface="Times New Roman"/>
              </a:rPr>
              <a:t>Availability</a:t>
            </a:r>
            <a:endParaRPr b="1" sz="1600">
              <a:solidFill>
                <a:srgbClr val="000000"/>
              </a:solidFill>
              <a:latin typeface="Times New Roman"/>
              <a:ea typeface="Times New Roman"/>
              <a:cs typeface="Times New Roman"/>
              <a:sym typeface="Times New Roman"/>
            </a:endParaRPr>
          </a:p>
          <a:p>
            <a:pPr indent="-330200" lvl="0" marL="457200" rtl="0" algn="l">
              <a:lnSpc>
                <a:spcPct val="150000"/>
              </a:lnSpc>
              <a:spcBef>
                <a:spcPts val="0"/>
              </a:spcBef>
              <a:spcAft>
                <a:spcPts val="0"/>
              </a:spcAft>
              <a:buClr>
                <a:srgbClr val="000000"/>
              </a:buClr>
              <a:buSzPts val="1600"/>
              <a:buFont typeface="Times New Roman"/>
              <a:buAutoNum type="arabicPeriod"/>
            </a:pPr>
            <a:r>
              <a:rPr b="1" lang="ar" sz="1600">
                <a:solidFill>
                  <a:srgbClr val="000000"/>
                </a:solidFill>
                <a:latin typeface="Times New Roman"/>
                <a:ea typeface="Times New Roman"/>
                <a:cs typeface="Times New Roman"/>
                <a:sym typeface="Times New Roman"/>
              </a:rPr>
              <a:t>Maintainability</a:t>
            </a:r>
            <a:endParaRPr/>
          </a:p>
        </p:txBody>
      </p:sp>
      <p:sp>
        <p:nvSpPr>
          <p:cNvPr id="168" name="Google Shape;168;p2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l">
              <a:lnSpc>
                <a:spcPct val="150000"/>
              </a:lnSpc>
              <a:spcBef>
                <a:spcPts val="0"/>
              </a:spcBef>
              <a:spcAft>
                <a:spcPts val="0"/>
              </a:spcAft>
              <a:buNone/>
            </a:pPr>
            <a:r>
              <a:rPr b="1" lang="ar" sz="2000">
                <a:solidFill>
                  <a:srgbClr val="FFFFFF"/>
                </a:solidFill>
                <a:latin typeface="Times New Roman"/>
                <a:ea typeface="Times New Roman"/>
                <a:cs typeface="Times New Roman"/>
                <a:sym typeface="Times New Roman"/>
              </a:rPr>
              <a:t>6. Non-Functional Requirements:</a:t>
            </a:r>
            <a:endParaRPr sz="21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0"/>
          <p:cNvSpPr txBox="1"/>
          <p:nvPr>
            <p:ph idx="1" type="subTitle"/>
          </p:nvPr>
        </p:nvSpPr>
        <p:spPr>
          <a:xfrm>
            <a:off x="265500" y="493600"/>
            <a:ext cx="4045200" cy="42993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Here are the main actors in the system:</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Andalus"/>
              <a:buChar char="●"/>
            </a:pPr>
            <a:r>
              <a:rPr b="1" lang="ar" sz="1500">
                <a:solidFill>
                  <a:srgbClr val="000000"/>
                </a:solidFill>
                <a:latin typeface="Times New Roman"/>
                <a:ea typeface="Times New Roman"/>
                <a:cs typeface="Times New Roman"/>
                <a:sym typeface="Times New Roman"/>
              </a:rPr>
              <a:t> </a:t>
            </a:r>
            <a:r>
              <a:rPr b="1" lang="ar" sz="1500">
                <a:solidFill>
                  <a:schemeClr val="accent1"/>
                </a:solidFill>
                <a:latin typeface="Times New Roman"/>
                <a:ea typeface="Times New Roman"/>
                <a:cs typeface="Times New Roman"/>
                <a:sym typeface="Times New Roman"/>
              </a:rPr>
              <a:t>Patient</a:t>
            </a:r>
            <a:r>
              <a:rPr lang="ar" sz="1500">
                <a:solidFill>
                  <a:srgbClr val="000000"/>
                </a:solidFill>
                <a:latin typeface="Times New Roman"/>
                <a:ea typeface="Times New Roman"/>
                <a:cs typeface="Times New Roman"/>
                <a:sym typeface="Times New Roman"/>
              </a:rPr>
              <a:t>: is the main actor and the main user of the program</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Andalus"/>
              <a:buChar char="●"/>
            </a:pPr>
            <a:r>
              <a:rPr b="1" lang="ar" sz="1500">
                <a:solidFill>
                  <a:schemeClr val="accent1"/>
                </a:solidFill>
                <a:latin typeface="Times New Roman"/>
                <a:ea typeface="Times New Roman"/>
                <a:cs typeface="Times New Roman"/>
                <a:sym typeface="Times New Roman"/>
              </a:rPr>
              <a:t>Administrator</a:t>
            </a:r>
            <a:r>
              <a:rPr lang="ar" sz="1500">
                <a:solidFill>
                  <a:srgbClr val="000000"/>
                </a:solidFill>
                <a:latin typeface="Times New Roman"/>
                <a:ea typeface="Times New Roman"/>
                <a:cs typeface="Times New Roman"/>
                <a:sym typeface="Times New Roman"/>
              </a:rPr>
              <a:t>: Who controls the system, performs maintenance, and controls access.</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Andalus"/>
              <a:buChar char="●"/>
            </a:pPr>
            <a:r>
              <a:rPr b="1" lang="ar" sz="1500">
                <a:solidFill>
                  <a:schemeClr val="accent1"/>
                </a:solidFill>
                <a:latin typeface="Times New Roman"/>
                <a:ea typeface="Times New Roman"/>
                <a:cs typeface="Times New Roman"/>
                <a:sym typeface="Times New Roman"/>
              </a:rPr>
              <a:t>Doctor</a:t>
            </a:r>
            <a:r>
              <a:rPr lang="ar" sz="1500">
                <a:solidFill>
                  <a:srgbClr val="000000"/>
                </a:solidFill>
                <a:latin typeface="Times New Roman"/>
                <a:ea typeface="Times New Roman"/>
                <a:cs typeface="Times New Roman"/>
                <a:sym typeface="Times New Roman"/>
              </a:rPr>
              <a:t>: his main job is to give consultation to the patient when needed. </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Andalus"/>
              <a:buChar char="●"/>
            </a:pPr>
            <a:r>
              <a:rPr b="1" lang="ar" sz="1500">
                <a:solidFill>
                  <a:schemeClr val="accent1"/>
                </a:solidFill>
                <a:latin typeface="Times New Roman"/>
                <a:ea typeface="Times New Roman"/>
                <a:cs typeface="Times New Roman"/>
                <a:sym typeface="Times New Roman"/>
              </a:rPr>
              <a:t>Maintenance Team</a:t>
            </a:r>
            <a:r>
              <a:rPr b="1" lang="ar" sz="1500">
                <a:solidFill>
                  <a:srgbClr val="000000"/>
                </a:solidFill>
                <a:latin typeface="Times New Roman"/>
                <a:ea typeface="Times New Roman"/>
                <a:cs typeface="Times New Roman"/>
                <a:sym typeface="Times New Roman"/>
              </a:rPr>
              <a:t>:</a:t>
            </a:r>
            <a:r>
              <a:rPr lang="ar" sz="1500">
                <a:solidFill>
                  <a:srgbClr val="000000"/>
                </a:solidFill>
                <a:latin typeface="Times New Roman"/>
                <a:ea typeface="Times New Roman"/>
                <a:cs typeface="Times New Roman"/>
                <a:sym typeface="Times New Roman"/>
              </a:rPr>
              <a:t> Its main job is to perform routine checks on all machines once and while making some repairs if needed.</a:t>
            </a:r>
            <a:endParaRPr sz="1500">
              <a:solidFill>
                <a:srgbClr val="000000"/>
              </a:solidFill>
              <a:latin typeface="Times New Roman"/>
              <a:ea typeface="Times New Roman"/>
              <a:cs typeface="Times New Roman"/>
              <a:sym typeface="Times New Roman"/>
            </a:endParaRPr>
          </a:p>
          <a:p>
            <a:pPr indent="0" lvl="0" marL="0" rtl="0" algn="ctr">
              <a:spcBef>
                <a:spcPts val="0"/>
              </a:spcBef>
              <a:spcAft>
                <a:spcPts val="0"/>
              </a:spcAft>
              <a:buNone/>
            </a:pPr>
            <a:r>
              <a:t/>
            </a:r>
            <a:endParaRPr/>
          </a:p>
        </p:txBody>
      </p:sp>
      <p:sp>
        <p:nvSpPr>
          <p:cNvPr id="174" name="Google Shape;174;p30"/>
          <p:cNvSpPr txBox="1"/>
          <p:nvPr>
            <p:ph idx="2" type="body"/>
          </p:nvPr>
        </p:nvSpPr>
        <p:spPr>
          <a:xfrm>
            <a:off x="4971800" y="1706100"/>
            <a:ext cx="3840300" cy="17313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0"/>
              </a:spcAft>
              <a:buNone/>
            </a:pPr>
            <a:r>
              <a:rPr b="1" lang="ar" sz="2500">
                <a:solidFill>
                  <a:srgbClr val="FFFFFF"/>
                </a:solidFill>
                <a:latin typeface="Times New Roman"/>
                <a:ea typeface="Times New Roman"/>
                <a:cs typeface="Times New Roman"/>
                <a:sym typeface="Times New Roman"/>
              </a:rPr>
              <a:t>7. Actors</a:t>
            </a:r>
            <a:endParaRPr sz="2600">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1"/>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p>
            <a:pPr indent="0" lvl="0" marL="0" rtl="0" algn="ctr">
              <a:lnSpc>
                <a:spcPct val="150000"/>
              </a:lnSpc>
              <a:spcBef>
                <a:spcPts val="1200"/>
              </a:spcBef>
              <a:spcAft>
                <a:spcPts val="1200"/>
              </a:spcAft>
              <a:buNone/>
            </a:pPr>
            <a:r>
              <a:rPr lang="ar" sz="2000">
                <a:latin typeface="Times New Roman"/>
                <a:ea typeface="Times New Roman"/>
                <a:cs typeface="Times New Roman"/>
                <a:sym typeface="Times New Roman"/>
              </a:rPr>
              <a:t>Requirements classification and organization</a:t>
            </a:r>
            <a:endParaRPr sz="4100"/>
          </a:p>
        </p:txBody>
      </p:sp>
      <p:sp>
        <p:nvSpPr>
          <p:cNvPr id="180" name="Google Shape;180;p31"/>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p>
            <a:pPr indent="-323850" lvl="0" marL="457200" rtl="0" algn="l">
              <a:lnSpc>
                <a:spcPct val="150000"/>
              </a:lnSpc>
              <a:spcBef>
                <a:spcPts val="0"/>
              </a:spcBef>
              <a:spcAft>
                <a:spcPts val="0"/>
              </a:spcAft>
              <a:buClr>
                <a:schemeClr val="accent1"/>
              </a:buClr>
              <a:buSzPts val="1500"/>
              <a:buFont typeface="Times New Roman"/>
              <a:buAutoNum type="alphaUcPeriod"/>
            </a:pPr>
            <a:r>
              <a:rPr b="1" lang="ar" sz="1500">
                <a:solidFill>
                  <a:schemeClr val="accent1"/>
                </a:solidFill>
                <a:latin typeface="Times New Roman"/>
                <a:ea typeface="Times New Roman"/>
                <a:cs typeface="Times New Roman"/>
                <a:sym typeface="Times New Roman"/>
              </a:rPr>
              <a:t>Admin page:</a:t>
            </a:r>
            <a:endParaRPr b="1" sz="1500">
              <a:solidFill>
                <a:schemeClr val="accent1"/>
              </a:solidFill>
              <a:latin typeface="Times New Roman"/>
              <a:ea typeface="Times New Roman"/>
              <a:cs typeface="Times New Roman"/>
              <a:sym typeface="Times New Roman"/>
            </a:endParaRPr>
          </a:p>
          <a:p>
            <a:pPr indent="-317500" lvl="0" marL="685800" rtl="0" algn="l">
              <a:lnSpc>
                <a:spcPct val="150000"/>
              </a:lnSpc>
              <a:spcBef>
                <a:spcPts val="0"/>
              </a:spcBef>
              <a:spcAft>
                <a:spcPts val="0"/>
              </a:spcAft>
              <a:buClr>
                <a:srgbClr val="000000"/>
              </a:buClr>
              <a:buSzPts val="1400"/>
              <a:buFont typeface="Times New Roman"/>
              <a:buAutoNum type="arabicPeriod"/>
            </a:pPr>
            <a:r>
              <a:rPr lang="ar">
                <a:solidFill>
                  <a:srgbClr val="000000"/>
                </a:solidFill>
                <a:latin typeface="Times New Roman"/>
                <a:ea typeface="Times New Roman"/>
                <a:cs typeface="Times New Roman"/>
                <a:sym typeface="Times New Roman"/>
              </a:rPr>
              <a:t>The admin receives customer feedback.</a:t>
            </a:r>
            <a:endParaRPr b="1">
              <a:solidFill>
                <a:srgbClr val="000000"/>
              </a:solidFill>
              <a:latin typeface="Times New Roman"/>
              <a:ea typeface="Times New Roman"/>
              <a:cs typeface="Times New Roman"/>
              <a:sym typeface="Times New Roman"/>
            </a:endParaRPr>
          </a:p>
          <a:p>
            <a:pPr indent="-317500" lvl="0" marL="685800" rtl="0" algn="l">
              <a:lnSpc>
                <a:spcPct val="150000"/>
              </a:lnSpc>
              <a:spcBef>
                <a:spcPts val="0"/>
              </a:spcBef>
              <a:spcAft>
                <a:spcPts val="0"/>
              </a:spcAft>
              <a:buClr>
                <a:srgbClr val="000000"/>
              </a:buClr>
              <a:buSzPts val="1400"/>
              <a:buFont typeface="Times New Roman"/>
              <a:buAutoNum type="arabicPeriod"/>
            </a:pPr>
            <a:r>
              <a:rPr lang="ar">
                <a:solidFill>
                  <a:srgbClr val="000000"/>
                </a:solidFill>
                <a:latin typeface="Times New Roman"/>
                <a:ea typeface="Times New Roman"/>
                <a:cs typeface="Times New Roman"/>
                <a:sym typeface="Times New Roman"/>
              </a:rPr>
              <a:t>admin is able to see all added symptoms and disease.</a:t>
            </a:r>
            <a:endParaRPr>
              <a:solidFill>
                <a:srgbClr val="000000"/>
              </a:solidFill>
              <a:latin typeface="Times New Roman"/>
              <a:ea typeface="Times New Roman"/>
              <a:cs typeface="Times New Roman"/>
              <a:sym typeface="Times New Roman"/>
            </a:endParaRPr>
          </a:p>
          <a:p>
            <a:pPr indent="-317500" lvl="0" marL="685800" rtl="0" algn="l">
              <a:lnSpc>
                <a:spcPct val="150000"/>
              </a:lnSpc>
              <a:spcBef>
                <a:spcPts val="0"/>
              </a:spcBef>
              <a:spcAft>
                <a:spcPts val="0"/>
              </a:spcAft>
              <a:buClr>
                <a:srgbClr val="000000"/>
              </a:buClr>
              <a:buSzPts val="1400"/>
              <a:buFont typeface="Times New Roman"/>
              <a:buAutoNum type="arabicPeriod"/>
            </a:pPr>
            <a:r>
              <a:rPr lang="ar">
                <a:solidFill>
                  <a:srgbClr val="000000"/>
                </a:solidFill>
                <a:latin typeface="Times New Roman"/>
                <a:ea typeface="Times New Roman"/>
                <a:cs typeface="Times New Roman"/>
                <a:sym typeface="Times New Roman"/>
              </a:rPr>
              <a:t>admin is able to add doctors to the system.</a:t>
            </a:r>
            <a:endParaRPr>
              <a:solidFill>
                <a:srgbClr val="000000"/>
              </a:solidFill>
              <a:latin typeface="Times New Roman"/>
              <a:ea typeface="Times New Roman"/>
              <a:cs typeface="Times New Roman"/>
              <a:sym typeface="Times New Roman"/>
            </a:endParaRPr>
          </a:p>
          <a:p>
            <a:pPr indent="-317500" lvl="0" marL="685800" rtl="0" algn="l">
              <a:lnSpc>
                <a:spcPct val="150000"/>
              </a:lnSpc>
              <a:spcBef>
                <a:spcPts val="0"/>
              </a:spcBef>
              <a:spcAft>
                <a:spcPts val="0"/>
              </a:spcAft>
              <a:buClr>
                <a:srgbClr val="000000"/>
              </a:buClr>
              <a:buSzPts val="1400"/>
              <a:buFont typeface="Times New Roman"/>
              <a:buAutoNum type="arabicPeriod"/>
            </a:pPr>
            <a:r>
              <a:rPr lang="ar">
                <a:solidFill>
                  <a:srgbClr val="000000"/>
                </a:solidFill>
                <a:latin typeface="Times New Roman"/>
                <a:ea typeface="Times New Roman"/>
                <a:cs typeface="Times New Roman"/>
                <a:sym typeface="Times New Roman"/>
              </a:rPr>
              <a:t>able to add new symptoms to the system.</a:t>
            </a:r>
            <a:endParaRPr>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
        <p:nvSpPr>
          <p:cNvPr id="181" name="Google Shape;181;p31"/>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fontScale="77500"/>
          </a:bodyPr>
          <a:lstStyle/>
          <a:p>
            <a:pPr indent="0" lvl="0" marL="0" rtl="0" algn="l">
              <a:lnSpc>
                <a:spcPct val="150000"/>
              </a:lnSpc>
              <a:spcBef>
                <a:spcPts val="0"/>
              </a:spcBef>
              <a:spcAft>
                <a:spcPts val="0"/>
              </a:spcAft>
              <a:buNone/>
            </a:pPr>
            <a:r>
              <a:rPr b="1" lang="ar" sz="1746">
                <a:solidFill>
                  <a:schemeClr val="accent1"/>
                </a:solidFill>
                <a:latin typeface="Times New Roman"/>
                <a:ea typeface="Times New Roman"/>
                <a:cs typeface="Times New Roman"/>
                <a:sym typeface="Times New Roman"/>
              </a:rPr>
              <a:t>B. Patient page:</a:t>
            </a:r>
            <a:endParaRPr b="1" sz="1746">
              <a:solidFill>
                <a:schemeClr val="accent1"/>
              </a:solidFill>
              <a:latin typeface="Times New Roman"/>
              <a:ea typeface="Times New Roman"/>
              <a:cs typeface="Times New Roman"/>
              <a:sym typeface="Times New Roman"/>
            </a:endParaRPr>
          </a:p>
          <a:p>
            <a:pPr indent="-302418" lvl="0" marL="685800" rtl="0" algn="l">
              <a:lnSpc>
                <a:spcPct val="150000"/>
              </a:lnSpc>
              <a:spcBef>
                <a:spcPts val="0"/>
              </a:spcBef>
              <a:spcAft>
                <a:spcPts val="0"/>
              </a:spcAft>
              <a:buClr>
                <a:srgbClr val="000000"/>
              </a:buClr>
              <a:buSzPct val="100000"/>
              <a:buFont typeface="Times New Roman"/>
              <a:buAutoNum type="arabicPeriod"/>
            </a:pPr>
            <a:r>
              <a:rPr lang="ar" sz="1500">
                <a:solidFill>
                  <a:srgbClr val="000000"/>
                </a:solidFill>
                <a:latin typeface="Times New Roman"/>
                <a:ea typeface="Times New Roman"/>
                <a:cs typeface="Times New Roman"/>
                <a:sym typeface="Times New Roman"/>
              </a:rPr>
              <a:t>Patients are able to send feedback through mobile applications.</a:t>
            </a:r>
            <a:endParaRPr sz="1500">
              <a:solidFill>
                <a:srgbClr val="000000"/>
              </a:solidFill>
              <a:latin typeface="Times New Roman"/>
              <a:ea typeface="Times New Roman"/>
              <a:cs typeface="Times New Roman"/>
              <a:sym typeface="Times New Roman"/>
            </a:endParaRPr>
          </a:p>
          <a:p>
            <a:pPr indent="-302418" lvl="0" marL="685800" rtl="0" algn="l">
              <a:lnSpc>
                <a:spcPct val="150000"/>
              </a:lnSpc>
              <a:spcBef>
                <a:spcPts val="0"/>
              </a:spcBef>
              <a:spcAft>
                <a:spcPts val="0"/>
              </a:spcAft>
              <a:buClr>
                <a:srgbClr val="000000"/>
              </a:buClr>
              <a:buSzPct val="100000"/>
              <a:buFont typeface="Times New Roman"/>
              <a:buAutoNum type="arabicPeriod"/>
            </a:pPr>
            <a:r>
              <a:rPr lang="ar" sz="1500">
                <a:solidFill>
                  <a:srgbClr val="000000"/>
                </a:solidFill>
                <a:latin typeface="Times New Roman"/>
                <a:ea typeface="Times New Roman"/>
                <a:cs typeface="Times New Roman"/>
                <a:sym typeface="Times New Roman"/>
              </a:rPr>
              <a:t>Can choose symptoms from the list to check for disease.</a:t>
            </a:r>
            <a:endParaRPr sz="1500">
              <a:solidFill>
                <a:srgbClr val="000000"/>
              </a:solidFill>
              <a:latin typeface="Times New Roman"/>
              <a:ea typeface="Times New Roman"/>
              <a:cs typeface="Times New Roman"/>
              <a:sym typeface="Times New Roman"/>
            </a:endParaRPr>
          </a:p>
          <a:p>
            <a:pPr indent="-302418" lvl="0" marL="685800" rtl="0" algn="l">
              <a:lnSpc>
                <a:spcPct val="150000"/>
              </a:lnSpc>
              <a:spcBef>
                <a:spcPts val="0"/>
              </a:spcBef>
              <a:spcAft>
                <a:spcPts val="0"/>
              </a:spcAft>
              <a:buClr>
                <a:srgbClr val="000000"/>
              </a:buClr>
              <a:buSzPct val="100000"/>
              <a:buFont typeface="Times New Roman"/>
              <a:buAutoNum type="arabicPeriod"/>
            </a:pPr>
            <a:r>
              <a:rPr lang="ar" sz="1500">
                <a:solidFill>
                  <a:srgbClr val="000000"/>
                </a:solidFill>
                <a:latin typeface="Times New Roman"/>
                <a:ea typeface="Times New Roman"/>
                <a:cs typeface="Times New Roman"/>
                <a:sym typeface="Times New Roman"/>
              </a:rPr>
              <a:t>contact the doctor.</a:t>
            </a:r>
            <a:endParaRPr sz="1500">
              <a:solidFill>
                <a:srgbClr val="000000"/>
              </a:solidFill>
              <a:latin typeface="Times New Roman"/>
              <a:ea typeface="Times New Roman"/>
              <a:cs typeface="Times New Roman"/>
              <a:sym typeface="Times New Roman"/>
            </a:endParaRPr>
          </a:p>
          <a:p>
            <a:pPr indent="-302418" lvl="0" marL="685800" rtl="0" algn="l">
              <a:lnSpc>
                <a:spcPct val="150000"/>
              </a:lnSpc>
              <a:spcBef>
                <a:spcPts val="0"/>
              </a:spcBef>
              <a:spcAft>
                <a:spcPts val="0"/>
              </a:spcAft>
              <a:buClr>
                <a:srgbClr val="000000"/>
              </a:buClr>
              <a:buSzPct val="100000"/>
              <a:buFont typeface="Times New Roman"/>
              <a:buAutoNum type="arabicPeriod"/>
            </a:pPr>
            <a:r>
              <a:rPr lang="ar" sz="1500">
                <a:solidFill>
                  <a:srgbClr val="000000"/>
                </a:solidFill>
                <a:latin typeface="Times New Roman"/>
                <a:ea typeface="Times New Roman"/>
                <a:cs typeface="Times New Roman"/>
                <a:sym typeface="Times New Roman"/>
              </a:rPr>
              <a:t>can log in to the application and change his password.</a:t>
            </a:r>
            <a:endParaRPr sz="1500">
              <a:solidFill>
                <a:srgbClr val="000000"/>
              </a:solidFill>
              <a:latin typeface="Times New Roman"/>
              <a:ea typeface="Times New Roman"/>
              <a:cs typeface="Times New Roman"/>
              <a:sym typeface="Times New Roman"/>
            </a:endParaRPr>
          </a:p>
          <a:p>
            <a:pPr indent="-302418" lvl="0" marL="685800" rtl="0" algn="l">
              <a:lnSpc>
                <a:spcPct val="150000"/>
              </a:lnSpc>
              <a:spcBef>
                <a:spcPts val="0"/>
              </a:spcBef>
              <a:spcAft>
                <a:spcPts val="0"/>
              </a:spcAft>
              <a:buClr>
                <a:srgbClr val="000000"/>
              </a:buClr>
              <a:buSzPct val="100000"/>
              <a:buFont typeface="Times New Roman"/>
              <a:buAutoNum type="arabicPeriod"/>
            </a:pPr>
            <a:r>
              <a:rPr lang="ar" sz="1500">
                <a:solidFill>
                  <a:srgbClr val="000000"/>
                </a:solidFill>
                <a:latin typeface="Times New Roman"/>
                <a:ea typeface="Times New Roman"/>
                <a:cs typeface="Times New Roman"/>
                <a:sym typeface="Times New Roman"/>
              </a:rPr>
              <a:t>able to use the application with all its sections (deep diagnosis, quick diagnosis, and first aid instructions)</a:t>
            </a:r>
            <a:endParaRPr sz="1500">
              <a:solidFill>
                <a:srgbClr val="000000"/>
              </a:solidFill>
              <a:latin typeface="Times New Roman"/>
              <a:ea typeface="Times New Roman"/>
              <a:cs typeface="Times New Roman"/>
              <a:sym typeface="Times New Roman"/>
            </a:endParaRPr>
          </a:p>
          <a:p>
            <a:pPr indent="0" lvl="0" marL="0" rtl="0" algn="l">
              <a:spcBef>
                <a:spcPts val="120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4"/>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1620"/>
              </a:spcAft>
              <a:buNone/>
            </a:pPr>
            <a:r>
              <a:rPr lang="ar" sz="2500">
                <a:latin typeface="Times New Roman"/>
                <a:ea typeface="Times New Roman"/>
                <a:cs typeface="Times New Roman"/>
                <a:sym typeface="Times New Roman"/>
              </a:rPr>
              <a:t>Table of Contents</a:t>
            </a:r>
            <a:endParaRPr sz="2500"/>
          </a:p>
        </p:txBody>
      </p:sp>
      <p:sp>
        <p:nvSpPr>
          <p:cNvPr id="73" name="Google Shape;73;p14"/>
          <p:cNvSpPr txBox="1"/>
          <p:nvPr>
            <p:ph idx="4294967295" type="subTitle"/>
          </p:nvPr>
        </p:nvSpPr>
        <p:spPr>
          <a:xfrm>
            <a:off x="994350" y="2632550"/>
            <a:ext cx="6996300" cy="2468100"/>
          </a:xfrm>
          <a:prstGeom prst="rect">
            <a:avLst/>
          </a:prstGeom>
        </p:spPr>
        <p:txBody>
          <a:bodyPr anchorCtr="0" anchor="t" bIns="91425" lIns="91425" spcFirstLastPara="1" rIns="91425" wrap="square" tIns="91425">
            <a:noAutofit/>
          </a:bodyPr>
          <a:lstStyle/>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Acknowledgement</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Introduction </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Problem specification </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Project scope </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Goals and objective</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Literature and methodology</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System analysis and design</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Conclusion</a:t>
            </a:r>
            <a:endParaRPr b="1" sz="1765">
              <a:solidFill>
                <a:schemeClr val="lt1"/>
              </a:solidFill>
              <a:latin typeface="Georgia"/>
              <a:ea typeface="Georgia"/>
              <a:cs typeface="Georgia"/>
              <a:sym typeface="Georgia"/>
            </a:endParaRPr>
          </a:p>
          <a:p>
            <a:pPr indent="-340677" lvl="0" marL="457200" rtl="0" algn="l">
              <a:lnSpc>
                <a:spcPct val="95000"/>
              </a:lnSpc>
              <a:spcBef>
                <a:spcPts val="0"/>
              </a:spcBef>
              <a:spcAft>
                <a:spcPts val="0"/>
              </a:spcAft>
              <a:buClr>
                <a:schemeClr val="lt1"/>
              </a:buClr>
              <a:buSzPts val="1765"/>
              <a:buFont typeface="Georgia"/>
              <a:buAutoNum type="arabicPeriod"/>
            </a:pPr>
            <a:r>
              <a:rPr b="1" lang="ar" sz="1765">
                <a:solidFill>
                  <a:schemeClr val="lt1"/>
                </a:solidFill>
                <a:latin typeface="Georgia"/>
                <a:ea typeface="Georgia"/>
                <a:cs typeface="Georgia"/>
                <a:sym typeface="Georgia"/>
              </a:rPr>
              <a:t>Future work</a:t>
            </a:r>
            <a:endParaRPr b="1" sz="1765">
              <a:solidFill>
                <a:schemeClr val="lt1"/>
              </a:solidFill>
              <a:latin typeface="Georgia"/>
              <a:ea typeface="Georgia"/>
              <a:cs typeface="Georgia"/>
              <a:sym typeface="Georgi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ctr">
              <a:lnSpc>
                <a:spcPct val="150000"/>
              </a:lnSpc>
              <a:spcBef>
                <a:spcPts val="1200"/>
              </a:spcBef>
              <a:spcAft>
                <a:spcPts val="0"/>
              </a:spcAft>
              <a:buNone/>
            </a:pPr>
            <a:r>
              <a:rPr lang="ar" sz="2000">
                <a:latin typeface="Times New Roman"/>
                <a:ea typeface="Times New Roman"/>
                <a:cs typeface="Times New Roman"/>
                <a:sym typeface="Times New Roman"/>
              </a:rPr>
              <a:t>Requirements classification and organization (Continued )</a:t>
            </a:r>
            <a:endParaRPr sz="2000"/>
          </a:p>
          <a:p>
            <a:pPr indent="0" lvl="0" marL="0" rtl="0" algn="l">
              <a:spcBef>
                <a:spcPts val="1200"/>
              </a:spcBef>
              <a:spcAft>
                <a:spcPts val="0"/>
              </a:spcAft>
              <a:buNone/>
            </a:pPr>
            <a:r>
              <a:t/>
            </a:r>
            <a:endParaRPr/>
          </a:p>
        </p:txBody>
      </p:sp>
      <p:sp>
        <p:nvSpPr>
          <p:cNvPr id="187" name="Google Shape;187;p32"/>
          <p:cNvSpPr txBox="1"/>
          <p:nvPr>
            <p:ph idx="1" type="body"/>
          </p:nvPr>
        </p:nvSpPr>
        <p:spPr>
          <a:xfrm>
            <a:off x="311700" y="1266175"/>
            <a:ext cx="6040800" cy="33027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b="1" lang="ar" sz="1500">
                <a:solidFill>
                  <a:schemeClr val="accent1"/>
                </a:solidFill>
                <a:latin typeface="Times New Roman"/>
                <a:ea typeface="Times New Roman"/>
                <a:cs typeface="Times New Roman"/>
                <a:sym typeface="Times New Roman"/>
              </a:rPr>
              <a:t>  C. Doctor:</a:t>
            </a:r>
            <a:endParaRPr b="1" sz="1500">
              <a:solidFill>
                <a:schemeClr val="accent1"/>
              </a:solidFill>
              <a:latin typeface="Times New Roman"/>
              <a:ea typeface="Times New Roman"/>
              <a:cs typeface="Times New Roman"/>
              <a:sym typeface="Times New Roman"/>
            </a:endParaRPr>
          </a:p>
          <a:p>
            <a:pPr indent="-323850" lvl="0" marL="457200" rtl="0" algn="l">
              <a:lnSpc>
                <a:spcPct val="150000"/>
              </a:lnSpc>
              <a:spcBef>
                <a:spcPts val="120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can check patients' medical files.</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able to give consultations.</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able to send feedback to admins about  symptoms and disease.</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 can log in.</a:t>
            </a:r>
            <a:endParaRPr sz="1500">
              <a:solidFill>
                <a:srgbClr val="000000"/>
              </a:solidFill>
              <a:latin typeface="Times New Roman"/>
              <a:ea typeface="Times New Roman"/>
              <a:cs typeface="Times New Roman"/>
              <a:sym typeface="Times New Roman"/>
            </a:endParaRPr>
          </a:p>
          <a:p>
            <a:pPr indent="-323850" lvl="0" marL="457200" rtl="0" algn="l">
              <a:lnSpc>
                <a:spcPct val="150000"/>
              </a:lnSpc>
              <a:spcBef>
                <a:spcPts val="0"/>
              </a:spcBef>
              <a:spcAft>
                <a:spcPts val="0"/>
              </a:spcAft>
              <a:buClr>
                <a:srgbClr val="000000"/>
              </a:buClr>
              <a:buSzPts val="1500"/>
              <a:buFont typeface="Times New Roman"/>
              <a:buAutoNum type="arabicPeriod"/>
            </a:pPr>
            <a:r>
              <a:rPr lang="ar" sz="1500">
                <a:solidFill>
                  <a:srgbClr val="000000"/>
                </a:solidFill>
                <a:latin typeface="Times New Roman"/>
                <a:ea typeface="Times New Roman"/>
                <a:cs typeface="Times New Roman"/>
                <a:sym typeface="Times New Roman"/>
              </a:rPr>
              <a:t> He suggests adding symptoms and diseases to the system.</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3"/>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ar" sz="3400">
                <a:solidFill>
                  <a:schemeClr val="accent1"/>
                </a:solidFill>
                <a:latin typeface="Times New Roman"/>
                <a:ea typeface="Times New Roman"/>
                <a:cs typeface="Times New Roman"/>
                <a:sym typeface="Times New Roman"/>
              </a:rPr>
              <a:t>System design</a:t>
            </a:r>
            <a:endParaRPr b="1" sz="3400">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4"/>
          <p:cNvSpPr txBox="1"/>
          <p:nvPr>
            <p:ph type="title"/>
          </p:nvPr>
        </p:nvSpPr>
        <p:spPr>
          <a:xfrm>
            <a:off x="311700" y="445025"/>
            <a:ext cx="8520600" cy="263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1200"/>
              </a:spcAft>
              <a:buNone/>
            </a:pPr>
            <a:r>
              <a:rPr lang="ar" sz="1800">
                <a:latin typeface="Times New Roman"/>
                <a:ea typeface="Times New Roman"/>
                <a:cs typeface="Times New Roman"/>
                <a:sym typeface="Times New Roman"/>
              </a:rPr>
              <a:t>         1. Class Diagram:</a:t>
            </a:r>
            <a:endParaRPr sz="1800"/>
          </a:p>
        </p:txBody>
      </p:sp>
      <p:pic>
        <p:nvPicPr>
          <p:cNvPr id="198" name="Google Shape;198;p34"/>
          <p:cNvPicPr preferRelativeResize="0"/>
          <p:nvPr/>
        </p:nvPicPr>
        <p:blipFill>
          <a:blip r:embed="rId3">
            <a:alphaModFix/>
          </a:blip>
          <a:stretch>
            <a:fillRect/>
          </a:stretch>
        </p:blipFill>
        <p:spPr>
          <a:xfrm>
            <a:off x="0" y="910950"/>
            <a:ext cx="9098250" cy="4176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5"/>
          <p:cNvSpPr txBox="1"/>
          <p:nvPr>
            <p:ph type="title"/>
          </p:nvPr>
        </p:nvSpPr>
        <p:spPr>
          <a:xfrm>
            <a:off x="311700" y="445025"/>
            <a:ext cx="8520600" cy="58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sz="1800">
                <a:latin typeface="Times New Roman"/>
                <a:ea typeface="Times New Roman"/>
                <a:cs typeface="Times New Roman"/>
                <a:sym typeface="Times New Roman"/>
              </a:rPr>
              <a:t>2.  Use Case Diagram:</a:t>
            </a:r>
            <a:endParaRPr sz="1800">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pic>
        <p:nvPicPr>
          <p:cNvPr id="204" name="Google Shape;204;p35"/>
          <p:cNvPicPr preferRelativeResize="0"/>
          <p:nvPr/>
        </p:nvPicPr>
        <p:blipFill>
          <a:blip r:embed="rId3">
            <a:alphaModFix/>
          </a:blip>
          <a:stretch>
            <a:fillRect/>
          </a:stretch>
        </p:blipFill>
        <p:spPr>
          <a:xfrm>
            <a:off x="2361975" y="877975"/>
            <a:ext cx="4809400" cy="407427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ar" sz="1800">
                <a:latin typeface="Times New Roman"/>
                <a:ea typeface="Times New Roman"/>
                <a:cs typeface="Times New Roman"/>
                <a:sym typeface="Times New Roman"/>
              </a:rPr>
              <a:t>3.  Sequence Diagram:</a:t>
            </a:r>
            <a:endParaRPr sz="1800"/>
          </a:p>
        </p:txBody>
      </p:sp>
      <p:pic>
        <p:nvPicPr>
          <p:cNvPr id="210" name="Google Shape;210;p36"/>
          <p:cNvPicPr preferRelativeResize="0"/>
          <p:nvPr/>
        </p:nvPicPr>
        <p:blipFill>
          <a:blip r:embed="rId3">
            <a:alphaModFix/>
          </a:blip>
          <a:stretch>
            <a:fillRect/>
          </a:stretch>
        </p:blipFill>
        <p:spPr>
          <a:xfrm>
            <a:off x="2766000" y="877975"/>
            <a:ext cx="4677325" cy="41658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7"/>
          <p:cNvSpPr txBox="1"/>
          <p:nvPr>
            <p:ph type="title"/>
          </p:nvPr>
        </p:nvSpPr>
        <p:spPr>
          <a:xfrm>
            <a:off x="311700" y="445025"/>
            <a:ext cx="8520600" cy="57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ar" sz="1829">
                <a:latin typeface="Times New Roman"/>
                <a:ea typeface="Times New Roman"/>
                <a:cs typeface="Times New Roman"/>
                <a:sym typeface="Times New Roman"/>
              </a:rPr>
              <a:t>4.    State Diagram:</a:t>
            </a:r>
            <a:endParaRPr sz="1829">
              <a:latin typeface="Times New Roman"/>
              <a:ea typeface="Times New Roman"/>
              <a:cs typeface="Times New Roman"/>
              <a:sym typeface="Times New Roman"/>
            </a:endParaRPr>
          </a:p>
          <a:p>
            <a:pPr indent="0" lvl="0" marL="0" rtl="0" algn="l">
              <a:spcBef>
                <a:spcPts val="1200"/>
              </a:spcBef>
              <a:spcAft>
                <a:spcPts val="0"/>
              </a:spcAft>
              <a:buSzPts val="990"/>
              <a:buNone/>
            </a:pPr>
            <a:r>
              <a:t/>
            </a:r>
            <a:endParaRPr sz="3240"/>
          </a:p>
        </p:txBody>
      </p:sp>
      <p:pic>
        <p:nvPicPr>
          <p:cNvPr id="216" name="Google Shape;216;p37"/>
          <p:cNvPicPr preferRelativeResize="0"/>
          <p:nvPr/>
        </p:nvPicPr>
        <p:blipFill>
          <a:blip r:embed="rId3">
            <a:alphaModFix/>
          </a:blip>
          <a:stretch>
            <a:fillRect/>
          </a:stretch>
        </p:blipFill>
        <p:spPr>
          <a:xfrm>
            <a:off x="3734175" y="0"/>
            <a:ext cx="1455950" cy="50892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8"/>
          <p:cNvSpPr txBox="1"/>
          <p:nvPr>
            <p:ph type="title"/>
          </p:nvPr>
        </p:nvSpPr>
        <p:spPr>
          <a:xfrm>
            <a:off x="275925" y="201800"/>
            <a:ext cx="8520600" cy="606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ar" sz="2033">
                <a:latin typeface="Times New Roman"/>
                <a:ea typeface="Times New Roman"/>
                <a:cs typeface="Times New Roman"/>
                <a:sym typeface="Times New Roman"/>
              </a:rPr>
              <a:t>5. Activity Diagram:</a:t>
            </a:r>
            <a:endParaRPr sz="2033">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pic>
        <p:nvPicPr>
          <p:cNvPr id="222" name="Google Shape;222;p38"/>
          <p:cNvPicPr preferRelativeResize="0"/>
          <p:nvPr/>
        </p:nvPicPr>
        <p:blipFill>
          <a:blip r:embed="rId3">
            <a:alphaModFix/>
          </a:blip>
          <a:stretch>
            <a:fillRect/>
          </a:stretch>
        </p:blipFill>
        <p:spPr>
          <a:xfrm>
            <a:off x="3765275" y="0"/>
            <a:ext cx="1406540" cy="5143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9"/>
          <p:cNvSpPr txBox="1"/>
          <p:nvPr>
            <p:ph idx="1" type="subTitle"/>
          </p:nvPr>
        </p:nvSpPr>
        <p:spPr>
          <a:xfrm>
            <a:off x="265500" y="929975"/>
            <a:ext cx="4045200" cy="38772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1000"/>
              </a:spcAft>
              <a:buNone/>
            </a:pPr>
            <a:r>
              <a:rPr lang="ar" sz="1400">
                <a:solidFill>
                  <a:srgbClr val="000000"/>
                </a:solidFill>
                <a:latin typeface="Times New Roman"/>
                <a:ea typeface="Times New Roman"/>
                <a:cs typeface="Times New Roman"/>
                <a:sym typeface="Times New Roman"/>
              </a:rPr>
              <a:t>Nowadays, some people face an urgent emergency situation,  maybe they are in a place far from reaching a hospital, and they have lack knowledge in first aid instructions, so we create a mobile application called check-up disease that gives the patients their diagnosis and can also afford a consultation for them and it can give them information on what should they do on emergency situations like giving them first aid instruction but because of the lack of time there still many works left for the future like expanding the database and other things we provided in the future work section</a:t>
            </a:r>
            <a:endParaRPr sz="1400"/>
          </a:p>
        </p:txBody>
      </p:sp>
      <p:sp>
        <p:nvSpPr>
          <p:cNvPr id="228" name="Google Shape;228;p39"/>
          <p:cNvSpPr txBox="1"/>
          <p:nvPr>
            <p:ph idx="2" type="body"/>
          </p:nvPr>
        </p:nvSpPr>
        <p:spPr>
          <a:xfrm>
            <a:off x="4939500" y="1173200"/>
            <a:ext cx="3837000" cy="32460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0"/>
              </a:spcAft>
              <a:buNone/>
            </a:pPr>
            <a:r>
              <a:rPr b="1" lang="ar" sz="2500">
                <a:solidFill>
                  <a:srgbClr val="FFFFFF"/>
                </a:solidFill>
                <a:latin typeface="Times New Roman"/>
                <a:ea typeface="Times New Roman"/>
                <a:cs typeface="Times New Roman"/>
                <a:sym typeface="Times New Roman"/>
              </a:rPr>
              <a:t>Conclusion</a:t>
            </a:r>
            <a:endParaRPr b="1" sz="2500">
              <a:solidFill>
                <a:srgbClr val="FFFFFF"/>
              </a:solidFill>
              <a:latin typeface="Times New Roman"/>
              <a:ea typeface="Times New Roman"/>
              <a:cs typeface="Times New Roman"/>
              <a:sym typeface="Times New Roman"/>
            </a:endParaRPr>
          </a:p>
          <a:p>
            <a:pPr indent="0" lvl="0" marL="0" rtl="0" algn="l">
              <a:lnSpc>
                <a:spcPct val="150000"/>
              </a:lnSpc>
              <a:spcBef>
                <a:spcPts val="10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1000"/>
              </a:spcBef>
              <a:spcAft>
                <a:spcPts val="120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0"/>
          <p:cNvSpPr txBox="1"/>
          <p:nvPr>
            <p:ph idx="1" type="subTitle"/>
          </p:nvPr>
        </p:nvSpPr>
        <p:spPr>
          <a:xfrm>
            <a:off x="265500" y="643825"/>
            <a:ext cx="4045200" cy="4092000"/>
          </a:xfrm>
          <a:prstGeom prst="rect">
            <a:avLst/>
          </a:prstGeom>
        </p:spPr>
        <p:txBody>
          <a:bodyPr anchorCtr="0" anchor="t" bIns="91425" lIns="91425" spcFirstLastPara="1" rIns="91425" wrap="square" tIns="91425">
            <a:normAutofit lnSpcReduction="20000"/>
          </a:bodyPr>
          <a:lstStyle/>
          <a:p>
            <a:pPr indent="-317500" lvl="0" marL="457200" rtl="0" algn="l">
              <a:lnSpc>
                <a:spcPct val="150000"/>
              </a:lnSpc>
              <a:spcBef>
                <a:spcPts val="0"/>
              </a:spcBef>
              <a:spcAft>
                <a:spcPts val="0"/>
              </a:spcAft>
              <a:buClr>
                <a:srgbClr val="000000"/>
              </a:buClr>
              <a:buSzPts val="1400"/>
              <a:buFont typeface="Times New Roman"/>
              <a:buAutoNum type="arabicPeriod"/>
            </a:pPr>
            <a:r>
              <a:rPr lang="ar" sz="1400">
                <a:solidFill>
                  <a:srgbClr val="000000"/>
                </a:solidFill>
                <a:latin typeface="Times New Roman"/>
                <a:ea typeface="Times New Roman"/>
                <a:cs typeface="Times New Roman"/>
                <a:sym typeface="Times New Roman"/>
              </a:rPr>
              <a:t>support the first aid interface with pictures and videos that explain how to properly deal with an emergency situation.</a:t>
            </a:r>
            <a:endParaRPr sz="1400">
              <a:solidFill>
                <a:srgbClr val="000000"/>
              </a:solidFill>
              <a:latin typeface="Times New Roman"/>
              <a:ea typeface="Times New Roman"/>
              <a:cs typeface="Times New Roman"/>
              <a:sym typeface="Times New Roman"/>
            </a:endParaRPr>
          </a:p>
          <a:p>
            <a:pPr indent="-317500" lvl="0" marL="457200" rtl="0" algn="l">
              <a:lnSpc>
                <a:spcPct val="150000"/>
              </a:lnSpc>
              <a:spcBef>
                <a:spcPts val="0"/>
              </a:spcBef>
              <a:spcAft>
                <a:spcPts val="0"/>
              </a:spcAft>
              <a:buClr>
                <a:srgbClr val="000000"/>
              </a:buClr>
              <a:buSzPts val="1400"/>
              <a:buFont typeface="Times New Roman"/>
              <a:buAutoNum type="arabicPeriod"/>
            </a:pPr>
            <a:r>
              <a:rPr lang="ar" sz="1400">
                <a:solidFill>
                  <a:srgbClr val="000000"/>
                </a:solidFill>
                <a:latin typeface="Times New Roman"/>
                <a:ea typeface="Times New Roman"/>
                <a:cs typeface="Times New Roman"/>
                <a:sym typeface="Times New Roman"/>
              </a:rPr>
              <a:t>Expanding the database to include more diseases.</a:t>
            </a:r>
            <a:endParaRPr sz="1400">
              <a:solidFill>
                <a:srgbClr val="000000"/>
              </a:solidFill>
              <a:latin typeface="Times New Roman"/>
              <a:ea typeface="Times New Roman"/>
              <a:cs typeface="Times New Roman"/>
              <a:sym typeface="Times New Roman"/>
            </a:endParaRPr>
          </a:p>
          <a:p>
            <a:pPr indent="-317500" lvl="0" marL="457200" rtl="0" algn="l">
              <a:lnSpc>
                <a:spcPct val="150000"/>
              </a:lnSpc>
              <a:spcBef>
                <a:spcPts val="1000"/>
              </a:spcBef>
              <a:spcAft>
                <a:spcPts val="0"/>
              </a:spcAft>
              <a:buClr>
                <a:srgbClr val="000000"/>
              </a:buClr>
              <a:buSzPts val="1400"/>
              <a:buFont typeface="Times New Roman"/>
              <a:buAutoNum type="arabicPeriod"/>
            </a:pPr>
            <a:r>
              <a:rPr lang="ar" sz="1400">
                <a:solidFill>
                  <a:srgbClr val="000000"/>
                </a:solidFill>
                <a:latin typeface="Times New Roman"/>
                <a:ea typeface="Times New Roman"/>
                <a:cs typeface="Times New Roman"/>
                <a:sym typeface="Times New Roman"/>
              </a:rPr>
              <a:t>Add translation features for more than one language.</a:t>
            </a:r>
            <a:endParaRPr sz="1400">
              <a:solidFill>
                <a:srgbClr val="000000"/>
              </a:solidFill>
              <a:latin typeface="Times New Roman"/>
              <a:ea typeface="Times New Roman"/>
              <a:cs typeface="Times New Roman"/>
              <a:sym typeface="Times New Roman"/>
            </a:endParaRPr>
          </a:p>
          <a:p>
            <a:pPr indent="-317500" lvl="0" marL="457200" rtl="0" algn="l">
              <a:lnSpc>
                <a:spcPct val="150000"/>
              </a:lnSpc>
              <a:spcBef>
                <a:spcPts val="1000"/>
              </a:spcBef>
              <a:spcAft>
                <a:spcPts val="0"/>
              </a:spcAft>
              <a:buClr>
                <a:srgbClr val="000000"/>
              </a:buClr>
              <a:buSzPts val="1400"/>
              <a:buFont typeface="Times New Roman"/>
              <a:buAutoNum type="arabicPeriod"/>
            </a:pPr>
            <a:r>
              <a:rPr lang="ar" sz="1400">
                <a:solidFill>
                  <a:srgbClr val="000000"/>
                </a:solidFill>
                <a:latin typeface="Times New Roman"/>
                <a:ea typeface="Times New Roman"/>
                <a:cs typeface="Times New Roman"/>
                <a:sym typeface="Times New Roman"/>
              </a:rPr>
              <a:t>Make a file for each patient containing the medical history.</a:t>
            </a:r>
            <a:endParaRPr sz="1400">
              <a:solidFill>
                <a:srgbClr val="000000"/>
              </a:solidFill>
              <a:latin typeface="Times New Roman"/>
              <a:ea typeface="Times New Roman"/>
              <a:cs typeface="Times New Roman"/>
              <a:sym typeface="Times New Roman"/>
            </a:endParaRPr>
          </a:p>
          <a:p>
            <a:pPr indent="-317500" lvl="0" marL="457200" rtl="0" algn="l">
              <a:lnSpc>
                <a:spcPct val="150000"/>
              </a:lnSpc>
              <a:spcBef>
                <a:spcPts val="0"/>
              </a:spcBef>
              <a:spcAft>
                <a:spcPts val="0"/>
              </a:spcAft>
              <a:buClr>
                <a:srgbClr val="000000"/>
              </a:buClr>
              <a:buSzPts val="1400"/>
              <a:buFont typeface="Times New Roman"/>
              <a:buAutoNum type="arabicPeriod"/>
            </a:pPr>
            <a:r>
              <a:rPr lang="ar" sz="1400">
                <a:solidFill>
                  <a:srgbClr val="000000"/>
                </a:solidFill>
                <a:latin typeface="Times New Roman"/>
                <a:ea typeface="Times New Roman"/>
                <a:cs typeface="Times New Roman"/>
                <a:sym typeface="Times New Roman"/>
              </a:rPr>
              <a:t>After the patient knows his diagnosis, the application will give him instructions about health care in terms of food, amount of sugar, and simple exercises.</a:t>
            </a:r>
            <a:endParaRPr/>
          </a:p>
        </p:txBody>
      </p:sp>
      <p:sp>
        <p:nvSpPr>
          <p:cNvPr id="234" name="Google Shape;234;p40"/>
          <p:cNvSpPr txBox="1"/>
          <p:nvPr>
            <p:ph idx="2" type="body"/>
          </p:nvPr>
        </p:nvSpPr>
        <p:spPr>
          <a:xfrm>
            <a:off x="5071575" y="809675"/>
            <a:ext cx="3529500" cy="22359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1000"/>
              </a:spcAft>
              <a:buNone/>
            </a:pPr>
            <a:r>
              <a:rPr b="1" lang="ar" sz="2500">
                <a:solidFill>
                  <a:srgbClr val="FFFFFF"/>
                </a:solidFill>
                <a:latin typeface="Times New Roman"/>
                <a:ea typeface="Times New Roman"/>
                <a:cs typeface="Times New Roman"/>
                <a:sym typeface="Times New Roman"/>
              </a:rPr>
              <a:t>Future work</a:t>
            </a:r>
            <a:endParaRPr b="1" sz="2500">
              <a:solidFill>
                <a:srgbClr val="FFFFFF"/>
              </a:solidFill>
            </a:endParaRPr>
          </a:p>
        </p:txBody>
      </p:sp>
      <p:pic>
        <p:nvPicPr>
          <p:cNvPr id="235" name="Google Shape;235;p40"/>
          <p:cNvPicPr preferRelativeResize="0"/>
          <p:nvPr/>
        </p:nvPicPr>
        <p:blipFill>
          <a:blip r:embed="rId3">
            <a:alphaModFix/>
          </a:blip>
          <a:stretch>
            <a:fillRect/>
          </a:stretch>
        </p:blipFill>
        <p:spPr>
          <a:xfrm>
            <a:off x="5519800" y="2416350"/>
            <a:ext cx="2879175" cy="2452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idx="1" type="subTitle"/>
          </p:nvPr>
        </p:nvSpPr>
        <p:spPr>
          <a:xfrm>
            <a:off x="265500" y="579450"/>
            <a:ext cx="4045200" cy="40563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SzPts val="2100"/>
              <a:buFont typeface="Georgia"/>
              <a:buChar char="●"/>
            </a:pPr>
            <a:r>
              <a:rPr b="1" lang="ar">
                <a:latin typeface="Georgia"/>
                <a:ea typeface="Georgia"/>
                <a:cs typeface="Georgia"/>
                <a:sym typeface="Georgia"/>
              </a:rPr>
              <a:t>supervisor:Dr. Emmad Saadeh</a:t>
            </a:r>
            <a:endParaRPr b="1">
              <a:latin typeface="Georgia"/>
              <a:ea typeface="Georgia"/>
              <a:cs typeface="Georgia"/>
              <a:sym typeface="Georgia"/>
            </a:endParaRPr>
          </a:p>
          <a:p>
            <a:pPr indent="0" lvl="0" marL="457200" rtl="0" algn="l">
              <a:spcBef>
                <a:spcPts val="0"/>
              </a:spcBef>
              <a:spcAft>
                <a:spcPts val="0"/>
              </a:spcAft>
              <a:buNone/>
            </a:pPr>
            <a:r>
              <a:t/>
            </a:r>
            <a:endParaRPr>
              <a:latin typeface="Georgia"/>
              <a:ea typeface="Georgia"/>
              <a:cs typeface="Georgia"/>
              <a:sym typeface="Georgia"/>
            </a:endParaRPr>
          </a:p>
          <a:p>
            <a:pPr indent="0" lvl="0" marL="457200" rtl="0" algn="l">
              <a:spcBef>
                <a:spcPts val="0"/>
              </a:spcBef>
              <a:spcAft>
                <a:spcPts val="0"/>
              </a:spcAft>
              <a:buNone/>
            </a:pPr>
            <a:r>
              <a:t/>
            </a:r>
            <a:endParaRPr>
              <a:latin typeface="Georgia"/>
              <a:ea typeface="Georgia"/>
              <a:cs typeface="Georgia"/>
              <a:sym typeface="Georgia"/>
            </a:endParaRPr>
          </a:p>
          <a:p>
            <a:pPr indent="-361950" lvl="0" marL="457200" rtl="0" algn="l">
              <a:spcBef>
                <a:spcPts val="0"/>
              </a:spcBef>
              <a:spcAft>
                <a:spcPts val="0"/>
              </a:spcAft>
              <a:buSzPts val="2100"/>
              <a:buFont typeface="Georgia"/>
              <a:buChar char="●"/>
            </a:pPr>
            <a:r>
              <a:rPr b="1" lang="ar">
                <a:latin typeface="Georgia"/>
                <a:ea typeface="Georgia"/>
                <a:cs typeface="Georgia"/>
                <a:sym typeface="Georgia"/>
              </a:rPr>
              <a:t>Dr. Mutasem Abuzant</a:t>
            </a:r>
            <a:endParaRPr b="1">
              <a:latin typeface="Georgia"/>
              <a:ea typeface="Georgia"/>
              <a:cs typeface="Georgia"/>
              <a:sym typeface="Georgia"/>
            </a:endParaRPr>
          </a:p>
          <a:p>
            <a:pPr indent="0" lvl="0" marL="457200" rtl="0" algn="l">
              <a:spcBef>
                <a:spcPts val="0"/>
              </a:spcBef>
              <a:spcAft>
                <a:spcPts val="0"/>
              </a:spcAft>
              <a:buNone/>
            </a:pPr>
            <a:r>
              <a:t/>
            </a:r>
            <a:endParaRPr>
              <a:latin typeface="Georgia"/>
              <a:ea typeface="Georgia"/>
              <a:cs typeface="Georgia"/>
              <a:sym typeface="Georgia"/>
            </a:endParaRPr>
          </a:p>
          <a:p>
            <a:pPr indent="0" lvl="0" marL="457200" rtl="0" algn="l">
              <a:spcBef>
                <a:spcPts val="0"/>
              </a:spcBef>
              <a:spcAft>
                <a:spcPts val="0"/>
              </a:spcAft>
              <a:buNone/>
            </a:pPr>
            <a:r>
              <a:t/>
            </a:r>
            <a:endParaRPr>
              <a:latin typeface="Georgia"/>
              <a:ea typeface="Georgia"/>
              <a:cs typeface="Georgia"/>
              <a:sym typeface="Georgia"/>
            </a:endParaRPr>
          </a:p>
          <a:p>
            <a:pPr indent="-361950" lvl="0" marL="457200" rtl="0" algn="l">
              <a:spcBef>
                <a:spcPts val="0"/>
              </a:spcBef>
              <a:spcAft>
                <a:spcPts val="0"/>
              </a:spcAft>
              <a:buSzPts val="2100"/>
              <a:buFont typeface="Georgia"/>
              <a:buChar char="●"/>
            </a:pPr>
            <a:r>
              <a:rPr b="1" lang="ar">
                <a:latin typeface="Georgia"/>
                <a:ea typeface="Georgia"/>
                <a:cs typeface="Georgia"/>
                <a:sym typeface="Georgia"/>
              </a:rPr>
              <a:t>Dr Ahmad Awad</a:t>
            </a:r>
            <a:endParaRPr b="1">
              <a:latin typeface="Georgia"/>
              <a:ea typeface="Georgia"/>
              <a:cs typeface="Georgia"/>
              <a:sym typeface="Georgia"/>
            </a:endParaRPr>
          </a:p>
          <a:p>
            <a:pPr indent="0" lvl="0" marL="0" rtl="0" algn="l">
              <a:spcBef>
                <a:spcPts val="0"/>
              </a:spcBef>
              <a:spcAft>
                <a:spcPts val="0"/>
              </a:spcAft>
              <a:buNone/>
            </a:pPr>
            <a:r>
              <a:t/>
            </a:r>
            <a:endParaRPr b="1">
              <a:latin typeface="Georgia"/>
              <a:ea typeface="Georgia"/>
              <a:cs typeface="Georgia"/>
              <a:sym typeface="Georgia"/>
            </a:endParaRPr>
          </a:p>
          <a:p>
            <a:pPr indent="0" lvl="0" marL="0" rtl="0" algn="l">
              <a:spcBef>
                <a:spcPts val="0"/>
              </a:spcBef>
              <a:spcAft>
                <a:spcPts val="0"/>
              </a:spcAft>
              <a:buNone/>
            </a:pPr>
            <a:r>
              <a:t/>
            </a:r>
            <a:endParaRPr b="1">
              <a:latin typeface="Georgia"/>
              <a:ea typeface="Georgia"/>
              <a:cs typeface="Georgia"/>
              <a:sym typeface="Georgia"/>
            </a:endParaRPr>
          </a:p>
          <a:p>
            <a:pPr indent="-361950" lvl="0" marL="457200" rtl="0" algn="l">
              <a:spcBef>
                <a:spcPts val="0"/>
              </a:spcBef>
              <a:spcAft>
                <a:spcPts val="0"/>
              </a:spcAft>
              <a:buSzPts val="2100"/>
              <a:buFont typeface="Georgia"/>
              <a:buChar char="●"/>
            </a:pPr>
            <a:r>
              <a:rPr b="1" lang="ar">
                <a:latin typeface="Georgia"/>
                <a:ea typeface="Georgia"/>
                <a:cs typeface="Georgia"/>
                <a:sym typeface="Georgia"/>
              </a:rPr>
              <a:t>Dr Baker abd-Alhaq</a:t>
            </a:r>
            <a:endParaRPr b="1">
              <a:latin typeface="Georgia"/>
              <a:ea typeface="Georgia"/>
              <a:cs typeface="Georgia"/>
              <a:sym typeface="Georgia"/>
            </a:endParaRPr>
          </a:p>
          <a:p>
            <a:pPr indent="0" lvl="0" marL="457200" rtl="0" algn="l">
              <a:spcBef>
                <a:spcPts val="0"/>
              </a:spcBef>
              <a:spcAft>
                <a:spcPts val="0"/>
              </a:spcAft>
              <a:buNone/>
            </a:pPr>
            <a:r>
              <a:t/>
            </a:r>
            <a:endParaRPr sz="1400">
              <a:solidFill>
                <a:srgbClr val="000000"/>
              </a:solidFill>
              <a:latin typeface="Georgia"/>
              <a:ea typeface="Georgia"/>
              <a:cs typeface="Georgia"/>
              <a:sym typeface="Georgia"/>
            </a:endParaRPr>
          </a:p>
        </p:txBody>
      </p:sp>
      <p:sp>
        <p:nvSpPr>
          <p:cNvPr id="79" name="Google Shape;79;p15"/>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lnSpc>
                <a:spcPct val="150000"/>
              </a:lnSpc>
              <a:spcBef>
                <a:spcPts val="0"/>
              </a:spcBef>
              <a:spcAft>
                <a:spcPts val="1620"/>
              </a:spcAft>
              <a:buNone/>
            </a:pPr>
            <a:r>
              <a:rPr b="1" lang="ar" sz="2500">
                <a:solidFill>
                  <a:srgbClr val="FFFFFF"/>
                </a:solidFill>
                <a:latin typeface="Times New Roman"/>
                <a:ea typeface="Times New Roman"/>
                <a:cs typeface="Times New Roman"/>
                <a:sym typeface="Times New Roman"/>
              </a:rPr>
              <a:t>Acknowledgement</a:t>
            </a:r>
            <a:endParaRPr sz="25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idx="1" type="subTitle"/>
          </p:nvPr>
        </p:nvSpPr>
        <p:spPr>
          <a:xfrm>
            <a:off x="265500" y="758300"/>
            <a:ext cx="4045200" cy="3870000"/>
          </a:xfrm>
          <a:prstGeom prst="rect">
            <a:avLst/>
          </a:prstGeom>
        </p:spPr>
        <p:txBody>
          <a:bodyPr anchorCtr="0" anchor="t" bIns="91425" lIns="91425" spcFirstLastPara="1" rIns="91425" wrap="square" tIns="91425">
            <a:normAutofit fontScale="70000" lnSpcReduction="20000"/>
          </a:bodyPr>
          <a:lstStyle/>
          <a:p>
            <a:pPr indent="-321945" lvl="0" marL="457200" rtl="0" algn="l">
              <a:spcBef>
                <a:spcPts val="0"/>
              </a:spcBef>
              <a:spcAft>
                <a:spcPts val="0"/>
              </a:spcAft>
              <a:buSzPct val="100000"/>
              <a:buFont typeface="Georgia"/>
              <a:buChar char="●"/>
            </a:pPr>
            <a:r>
              <a:rPr b="1" lang="ar">
                <a:latin typeface="Georgia"/>
                <a:ea typeface="Georgia"/>
                <a:cs typeface="Georgia"/>
                <a:sym typeface="Georgia"/>
              </a:rPr>
              <a:t>With the development of technology and the means of modern technology, our vision was to combine the medical and technological aspects for a quick and accurate diagnosis of emergencies and other diseases.</a:t>
            </a:r>
            <a:endParaRPr b="1">
              <a:latin typeface="Georgia"/>
              <a:ea typeface="Georgia"/>
              <a:cs typeface="Georgia"/>
              <a:sym typeface="Georgia"/>
            </a:endParaRPr>
          </a:p>
          <a:p>
            <a:pPr indent="0" lvl="0" marL="457200" rtl="0" algn="l">
              <a:spcBef>
                <a:spcPts val="0"/>
              </a:spcBef>
              <a:spcAft>
                <a:spcPts val="0"/>
              </a:spcAft>
              <a:buNone/>
            </a:pPr>
            <a:r>
              <a:t/>
            </a:r>
            <a:endParaRPr b="1">
              <a:latin typeface="Georgia"/>
              <a:ea typeface="Georgia"/>
              <a:cs typeface="Georgia"/>
              <a:sym typeface="Georgia"/>
            </a:endParaRPr>
          </a:p>
          <a:p>
            <a:pPr indent="0" lvl="0" marL="457200" rtl="0" algn="l">
              <a:spcBef>
                <a:spcPts val="0"/>
              </a:spcBef>
              <a:spcAft>
                <a:spcPts val="0"/>
              </a:spcAft>
              <a:buNone/>
            </a:pPr>
            <a:r>
              <a:t/>
            </a:r>
            <a:endParaRPr b="1">
              <a:latin typeface="Georgia"/>
              <a:ea typeface="Georgia"/>
              <a:cs typeface="Georgia"/>
              <a:sym typeface="Georgia"/>
            </a:endParaRPr>
          </a:p>
          <a:p>
            <a:pPr indent="0" lvl="0" marL="457200" rtl="0" algn="l">
              <a:spcBef>
                <a:spcPts val="0"/>
              </a:spcBef>
              <a:spcAft>
                <a:spcPts val="0"/>
              </a:spcAft>
              <a:buNone/>
            </a:pPr>
            <a:r>
              <a:t/>
            </a:r>
            <a:endParaRPr b="1">
              <a:latin typeface="Georgia"/>
              <a:ea typeface="Georgia"/>
              <a:cs typeface="Georgia"/>
              <a:sym typeface="Georgia"/>
            </a:endParaRPr>
          </a:p>
          <a:p>
            <a:pPr indent="-321945" lvl="0" marL="457200" rtl="0" algn="l">
              <a:spcBef>
                <a:spcPts val="0"/>
              </a:spcBef>
              <a:spcAft>
                <a:spcPts val="0"/>
              </a:spcAft>
              <a:buSzPct val="100000"/>
              <a:buFont typeface="Georgia"/>
              <a:buChar char="●"/>
            </a:pPr>
            <a:r>
              <a:rPr b="1" lang="ar">
                <a:latin typeface="Georgia"/>
                <a:ea typeface="Georgia"/>
                <a:cs typeface="Georgia"/>
                <a:sym typeface="Georgia"/>
              </a:rPr>
              <a:t> A check-up disease application can give you all this, from the symptoms of your illness to how to deal with emergencies to consulting a specialist doctor to receive the appropriate instructions.</a:t>
            </a:r>
            <a:endParaRPr b="1">
              <a:latin typeface="Georgia"/>
              <a:ea typeface="Georgia"/>
              <a:cs typeface="Georgia"/>
              <a:sym typeface="Georgia"/>
            </a:endParaRPr>
          </a:p>
          <a:p>
            <a:pPr indent="0" lvl="0" marL="0" rtl="0" algn="l">
              <a:spcBef>
                <a:spcPts val="0"/>
              </a:spcBef>
              <a:spcAft>
                <a:spcPts val="0"/>
              </a:spcAft>
              <a:buNone/>
            </a:pPr>
            <a:r>
              <a:t/>
            </a:r>
            <a:endParaRPr>
              <a:latin typeface="Georgia"/>
              <a:ea typeface="Georgia"/>
              <a:cs typeface="Georgia"/>
              <a:sym typeface="Georgia"/>
            </a:endParaRPr>
          </a:p>
          <a:p>
            <a:pPr indent="0" lvl="0" marL="0" rtl="0" algn="l">
              <a:spcBef>
                <a:spcPts val="0"/>
              </a:spcBef>
              <a:spcAft>
                <a:spcPts val="0"/>
              </a:spcAft>
              <a:buNone/>
            </a:pPr>
            <a:r>
              <a:t/>
            </a:r>
            <a:endParaRPr>
              <a:latin typeface="Georgia"/>
              <a:ea typeface="Georgia"/>
              <a:cs typeface="Georgia"/>
              <a:sym typeface="Georgia"/>
            </a:endParaRPr>
          </a:p>
        </p:txBody>
      </p:sp>
      <p:sp>
        <p:nvSpPr>
          <p:cNvPr id="85" name="Google Shape;85;p1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ar" sz="2500">
                <a:solidFill>
                  <a:srgbClr val="FFFFFF"/>
                </a:solidFill>
                <a:latin typeface="Georgia"/>
                <a:ea typeface="Georgia"/>
                <a:cs typeface="Georgia"/>
                <a:sym typeface="Georgia"/>
              </a:rPr>
              <a:t>Introduction </a:t>
            </a:r>
            <a:endParaRPr b="1" sz="2500">
              <a:solidFill>
                <a:srgbClr val="FFFFFF"/>
              </a:solidFill>
              <a:latin typeface="Georgia"/>
              <a:ea typeface="Georgia"/>
              <a:cs typeface="Georgia"/>
              <a:sym typeface="Georgia"/>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ph idx="1" type="subTitle"/>
          </p:nvPr>
        </p:nvSpPr>
        <p:spPr>
          <a:xfrm>
            <a:off x="265500" y="515075"/>
            <a:ext cx="4045200" cy="4199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ar">
                <a:latin typeface="Georgia"/>
                <a:ea typeface="Georgia"/>
                <a:cs typeface="Georgia"/>
                <a:sym typeface="Georgia"/>
              </a:rPr>
              <a:t>We are always exposed to an emergency health condition, or a person feels sudden symptoms whose cause is unknown, in addition to that he may be in a place far from reaching a hospital or obtaining the necessary prompt medical care in a timely manner, so it was necessary to solve this dilemma</a:t>
            </a:r>
            <a:r>
              <a:rPr lang="ar">
                <a:latin typeface="Georgia"/>
                <a:ea typeface="Georgia"/>
                <a:cs typeface="Georgia"/>
                <a:sym typeface="Georgia"/>
              </a:rPr>
              <a:t>.</a:t>
            </a:r>
            <a:endParaRPr>
              <a:latin typeface="Georgia"/>
              <a:ea typeface="Georgia"/>
              <a:cs typeface="Georgia"/>
              <a:sym typeface="Georgia"/>
            </a:endParaRPr>
          </a:p>
        </p:txBody>
      </p:sp>
      <p:sp>
        <p:nvSpPr>
          <p:cNvPr id="91" name="Google Shape;91;p17"/>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b="1" lang="ar" sz="2500">
                <a:solidFill>
                  <a:srgbClr val="FFFFFF"/>
                </a:solidFill>
                <a:latin typeface="Georgia"/>
                <a:ea typeface="Georgia"/>
                <a:cs typeface="Georgia"/>
                <a:sym typeface="Georgia"/>
              </a:rPr>
              <a:t>Problem specification</a:t>
            </a:r>
            <a:endParaRPr b="1" sz="2500">
              <a:solidFill>
                <a:srgbClr val="FFFFFF"/>
              </a:solidFill>
              <a:latin typeface="Georgia"/>
              <a:ea typeface="Georgia"/>
              <a:cs typeface="Georgia"/>
              <a:sym typeface="Georg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idx="1" type="subTitle"/>
          </p:nvPr>
        </p:nvSpPr>
        <p:spPr>
          <a:xfrm>
            <a:off x="265500" y="458400"/>
            <a:ext cx="4202100" cy="4227300"/>
          </a:xfrm>
          <a:prstGeom prst="rect">
            <a:avLst/>
          </a:prstGeom>
        </p:spPr>
        <p:txBody>
          <a:bodyPr anchorCtr="0" anchor="t" bIns="91425" lIns="91425" spcFirstLastPara="1" rIns="91425" wrap="square" tIns="91425">
            <a:normAutofit fontScale="92500" lnSpcReduction="20000"/>
          </a:bodyPr>
          <a:lstStyle/>
          <a:p>
            <a:pPr indent="-316706" lvl="0" marL="457200" rtl="0" algn="just">
              <a:lnSpc>
                <a:spcPct val="150000"/>
              </a:lnSpc>
              <a:spcBef>
                <a:spcPts val="0"/>
              </a:spcBef>
              <a:spcAft>
                <a:spcPts val="0"/>
              </a:spcAft>
              <a:buClr>
                <a:srgbClr val="000000"/>
              </a:buClr>
              <a:buSzPct val="100000"/>
              <a:buFont typeface="Georgia"/>
              <a:buChar char="●"/>
            </a:pPr>
            <a:r>
              <a:rPr b="1" lang="ar" sz="1500">
                <a:solidFill>
                  <a:srgbClr val="000000"/>
                </a:solidFill>
                <a:latin typeface="Georgia"/>
                <a:ea typeface="Georgia"/>
                <a:cs typeface="Georgia"/>
                <a:sym typeface="Georgia"/>
              </a:rPr>
              <a:t>Check-up disease is a mobile application that we created from scratch to help people with various health aspects by entering the symptoms of the patient and based on these symptoms, the disease will diagnose and suggest to the appropriate doctor.</a:t>
            </a:r>
            <a:endParaRPr b="1" sz="1500">
              <a:solidFill>
                <a:srgbClr val="000000"/>
              </a:solidFill>
              <a:latin typeface="Georgia"/>
              <a:ea typeface="Georgia"/>
              <a:cs typeface="Georgia"/>
              <a:sym typeface="Georgia"/>
            </a:endParaRPr>
          </a:p>
          <a:p>
            <a:pPr indent="0" lvl="0" marL="457200" rtl="0" algn="just">
              <a:lnSpc>
                <a:spcPct val="150000"/>
              </a:lnSpc>
              <a:spcBef>
                <a:spcPts val="0"/>
              </a:spcBef>
              <a:spcAft>
                <a:spcPts val="0"/>
              </a:spcAft>
              <a:buNone/>
            </a:pPr>
            <a:r>
              <a:t/>
            </a:r>
            <a:endParaRPr b="1" sz="1500">
              <a:solidFill>
                <a:srgbClr val="000000"/>
              </a:solidFill>
              <a:latin typeface="Georgia"/>
              <a:ea typeface="Georgia"/>
              <a:cs typeface="Georgia"/>
              <a:sym typeface="Georgia"/>
            </a:endParaRPr>
          </a:p>
          <a:p>
            <a:pPr indent="-316706" lvl="0" marL="457200" rtl="0" algn="just">
              <a:lnSpc>
                <a:spcPct val="150000"/>
              </a:lnSpc>
              <a:spcBef>
                <a:spcPts val="0"/>
              </a:spcBef>
              <a:spcAft>
                <a:spcPts val="0"/>
              </a:spcAft>
              <a:buClr>
                <a:srgbClr val="000000"/>
              </a:buClr>
              <a:buSzPct val="100000"/>
              <a:buFont typeface="Georgia"/>
              <a:buChar char="●"/>
            </a:pPr>
            <a:r>
              <a:rPr b="1" lang="ar" sz="1500">
                <a:solidFill>
                  <a:srgbClr val="000000"/>
                </a:solidFill>
                <a:latin typeface="Georgia"/>
                <a:ea typeface="Georgia"/>
                <a:cs typeface="Georgia"/>
                <a:sym typeface="Georgia"/>
              </a:rPr>
              <a:t>The system is secure, user-friendly, and easy to use, which helps prevent common errors.</a:t>
            </a:r>
            <a:endParaRPr b="1" sz="1500">
              <a:solidFill>
                <a:srgbClr val="000000"/>
              </a:solidFill>
              <a:latin typeface="Georgia"/>
              <a:ea typeface="Georgia"/>
              <a:cs typeface="Georgia"/>
              <a:sym typeface="Georgia"/>
            </a:endParaRPr>
          </a:p>
          <a:p>
            <a:pPr indent="0" lvl="0" marL="0" rtl="0" algn="just">
              <a:lnSpc>
                <a:spcPct val="150000"/>
              </a:lnSpc>
              <a:spcBef>
                <a:spcPts val="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ctr">
              <a:spcBef>
                <a:spcPts val="0"/>
              </a:spcBef>
              <a:spcAft>
                <a:spcPts val="0"/>
              </a:spcAft>
              <a:buNone/>
            </a:pPr>
            <a:r>
              <a:t/>
            </a:r>
            <a:endParaRPr/>
          </a:p>
        </p:txBody>
      </p:sp>
      <p:sp>
        <p:nvSpPr>
          <p:cNvPr id="97" name="Google Shape;97;p18"/>
          <p:cNvSpPr txBox="1"/>
          <p:nvPr>
            <p:ph idx="2" type="body"/>
          </p:nvPr>
        </p:nvSpPr>
        <p:spPr>
          <a:xfrm>
            <a:off x="4939500" y="871825"/>
            <a:ext cx="3837000" cy="10239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b="1" lang="ar" sz="2600">
                <a:solidFill>
                  <a:srgbClr val="FFFFFF"/>
                </a:solidFill>
                <a:latin typeface="Georgia"/>
                <a:ea typeface="Georgia"/>
                <a:cs typeface="Georgia"/>
                <a:sym typeface="Georgia"/>
              </a:rPr>
              <a:t>Project scope </a:t>
            </a:r>
            <a:endParaRPr b="1" sz="3200">
              <a:solidFill>
                <a:srgbClr val="FFFFFF"/>
              </a:solidFill>
              <a:latin typeface="Georgia"/>
              <a:ea typeface="Georgia"/>
              <a:cs typeface="Georgia"/>
              <a:sym typeface="Georgia"/>
            </a:endParaRPr>
          </a:p>
        </p:txBody>
      </p:sp>
      <p:pic>
        <p:nvPicPr>
          <p:cNvPr id="98" name="Google Shape;98;p18"/>
          <p:cNvPicPr preferRelativeResize="0"/>
          <p:nvPr/>
        </p:nvPicPr>
        <p:blipFill>
          <a:blip r:embed="rId3">
            <a:alphaModFix/>
          </a:blip>
          <a:stretch>
            <a:fillRect/>
          </a:stretch>
        </p:blipFill>
        <p:spPr>
          <a:xfrm>
            <a:off x="5350350" y="2032575"/>
            <a:ext cx="3219550" cy="29251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9"/>
          <p:cNvSpPr txBox="1"/>
          <p:nvPr>
            <p:ph idx="1" type="subTitle"/>
          </p:nvPr>
        </p:nvSpPr>
        <p:spPr>
          <a:xfrm>
            <a:off x="272650" y="1287650"/>
            <a:ext cx="4045200" cy="36270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b="1" lang="ar" sz="1500">
                <a:solidFill>
                  <a:srgbClr val="000000"/>
                </a:solidFill>
                <a:latin typeface="Times New Roman"/>
                <a:ea typeface="Times New Roman"/>
                <a:cs typeface="Times New Roman"/>
                <a:sym typeface="Times New Roman"/>
              </a:rPr>
              <a:t>We have 3 goals:</a:t>
            </a:r>
            <a:endParaRPr b="1"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b="1" lang="ar" sz="1500">
                <a:solidFill>
                  <a:srgbClr val="000000"/>
                </a:solidFill>
                <a:latin typeface="Times New Roman"/>
                <a:ea typeface="Times New Roman"/>
                <a:cs typeface="Times New Roman"/>
                <a:sym typeface="Times New Roman"/>
              </a:rPr>
              <a:t> 1. Make healthcare accessible, convenient, and affordable for everyone.</a:t>
            </a:r>
            <a:endParaRPr b="1"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b="1" lang="ar" sz="1500">
                <a:solidFill>
                  <a:srgbClr val="000000"/>
                </a:solidFill>
                <a:latin typeface="Times New Roman"/>
                <a:ea typeface="Times New Roman"/>
                <a:cs typeface="Times New Roman"/>
                <a:sym typeface="Times New Roman"/>
              </a:rPr>
              <a:t>2. Receive the right care at the right time. </a:t>
            </a:r>
            <a:endParaRPr b="1"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b="1" lang="ar" sz="1500">
                <a:solidFill>
                  <a:srgbClr val="000000"/>
                </a:solidFill>
                <a:latin typeface="Times New Roman"/>
                <a:ea typeface="Times New Roman"/>
                <a:cs typeface="Times New Roman"/>
                <a:sym typeface="Times New Roman"/>
              </a:rPr>
              <a:t>3. Make medical care decisions within everyone's reach.</a:t>
            </a:r>
            <a:endParaRPr b="1"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b="1" sz="15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04" name="Google Shape;104;p1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ctr">
              <a:lnSpc>
                <a:spcPct val="150000"/>
              </a:lnSpc>
              <a:spcBef>
                <a:spcPts val="1200"/>
              </a:spcBef>
              <a:spcAft>
                <a:spcPts val="0"/>
              </a:spcAft>
              <a:buNone/>
            </a:pPr>
            <a:r>
              <a:rPr b="1" lang="ar" sz="2500">
                <a:solidFill>
                  <a:srgbClr val="FFFFFF"/>
                </a:solidFill>
                <a:latin typeface="Times New Roman"/>
                <a:ea typeface="Times New Roman"/>
                <a:cs typeface="Times New Roman"/>
                <a:sym typeface="Times New Roman"/>
              </a:rPr>
              <a:t>Goals and Objectives</a:t>
            </a:r>
            <a:endParaRPr b="1" sz="2500">
              <a:solidFill>
                <a:srgbClr val="FFFFFF"/>
              </a:solidFill>
              <a:latin typeface="Times New Roman"/>
              <a:ea typeface="Times New Roman"/>
              <a:cs typeface="Times New Roman"/>
              <a:sym typeface="Times New Roman"/>
            </a:endParaRPr>
          </a:p>
          <a:p>
            <a:pPr indent="0" lvl="0" marL="0" rtl="0" algn="l">
              <a:spcBef>
                <a:spcPts val="1200"/>
              </a:spcBef>
              <a:spcAft>
                <a:spcPts val="1200"/>
              </a:spcAft>
              <a:buNone/>
            </a:pPr>
            <a:r>
              <a:t/>
            </a:r>
            <a:endParaRPr b="1" sz="1700">
              <a:solidFill>
                <a:srgbClr val="000000"/>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265500" y="746575"/>
            <a:ext cx="4045200" cy="1235100"/>
          </a:xfrm>
          <a:prstGeom prst="rect">
            <a:avLst/>
          </a:prstGeom>
        </p:spPr>
        <p:txBody>
          <a:bodyPr anchorCtr="0" anchor="b" bIns="91425" lIns="91425" spcFirstLastPara="1" rIns="91425" wrap="square" tIns="91425">
            <a:normAutofit/>
          </a:bodyPr>
          <a:lstStyle/>
          <a:p>
            <a:pPr indent="0" lvl="0" marL="0" rtl="0" algn="just">
              <a:lnSpc>
                <a:spcPct val="150000"/>
              </a:lnSpc>
              <a:spcBef>
                <a:spcPts val="0"/>
              </a:spcBef>
              <a:spcAft>
                <a:spcPts val="0"/>
              </a:spcAft>
              <a:buNone/>
            </a:pPr>
            <a:r>
              <a:rPr lang="ar" sz="1800">
                <a:solidFill>
                  <a:srgbClr val="000000"/>
                </a:solidFill>
                <a:latin typeface="Times New Roman"/>
                <a:ea typeface="Times New Roman"/>
                <a:cs typeface="Times New Roman"/>
                <a:sym typeface="Times New Roman"/>
              </a:rPr>
              <a:t>Disadvantages of the current system:</a:t>
            </a:r>
            <a:endParaRPr sz="18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a:p>
        </p:txBody>
      </p:sp>
      <p:sp>
        <p:nvSpPr>
          <p:cNvPr id="110" name="Google Shape;110;p20"/>
          <p:cNvSpPr txBox="1"/>
          <p:nvPr>
            <p:ph idx="1" type="subTitle"/>
          </p:nvPr>
        </p:nvSpPr>
        <p:spPr>
          <a:xfrm>
            <a:off x="265500" y="1623875"/>
            <a:ext cx="4045200" cy="23382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ar" sz="1600">
                <a:solidFill>
                  <a:srgbClr val="000000"/>
                </a:solidFill>
                <a:latin typeface="Georgia"/>
                <a:ea typeface="Georgia"/>
                <a:cs typeface="Georgia"/>
                <a:sym typeface="Georgia"/>
              </a:rPr>
              <a:t>1. The patient doesn't get medical health care at the appropriate moment.</a:t>
            </a:r>
            <a:endParaRPr sz="1600">
              <a:solidFill>
                <a:srgbClr val="000000"/>
              </a:solidFill>
              <a:latin typeface="Georgia"/>
              <a:ea typeface="Georgia"/>
              <a:cs typeface="Georgia"/>
              <a:sym typeface="Georgia"/>
            </a:endParaRPr>
          </a:p>
          <a:p>
            <a:pPr indent="0" lvl="0" marL="0" rtl="0" algn="l">
              <a:lnSpc>
                <a:spcPct val="150000"/>
              </a:lnSpc>
              <a:spcBef>
                <a:spcPts val="0"/>
              </a:spcBef>
              <a:spcAft>
                <a:spcPts val="0"/>
              </a:spcAft>
              <a:buNone/>
            </a:pPr>
            <a:r>
              <a:rPr lang="ar" sz="1600">
                <a:solidFill>
                  <a:srgbClr val="000000"/>
                </a:solidFill>
                <a:latin typeface="Georgia"/>
                <a:ea typeface="Georgia"/>
                <a:cs typeface="Georgia"/>
                <a:sym typeface="Georgia"/>
              </a:rPr>
              <a:t>2. Access to health care is limited.</a:t>
            </a:r>
            <a:endParaRPr sz="1600">
              <a:solidFill>
                <a:srgbClr val="000000"/>
              </a:solidFill>
              <a:latin typeface="Georgia"/>
              <a:ea typeface="Georgia"/>
              <a:cs typeface="Georgia"/>
              <a:sym typeface="Georgia"/>
            </a:endParaRPr>
          </a:p>
          <a:p>
            <a:pPr indent="0" lvl="0" marL="0" rtl="0" algn="l">
              <a:lnSpc>
                <a:spcPct val="150000"/>
              </a:lnSpc>
              <a:spcBef>
                <a:spcPts val="0"/>
              </a:spcBef>
              <a:spcAft>
                <a:spcPts val="0"/>
              </a:spcAft>
              <a:buNone/>
            </a:pPr>
            <a:r>
              <a:rPr lang="ar" sz="1600">
                <a:solidFill>
                  <a:srgbClr val="000000"/>
                </a:solidFill>
                <a:latin typeface="Georgia"/>
                <a:ea typeface="Georgia"/>
                <a:cs typeface="Georgia"/>
                <a:sym typeface="Georgia"/>
              </a:rPr>
              <a:t>3. Most people lack first aid instructions knowledge</a:t>
            </a:r>
            <a:endParaRPr sz="2200">
              <a:latin typeface="Georgia"/>
              <a:ea typeface="Georgia"/>
              <a:cs typeface="Georgia"/>
              <a:sym typeface="Georgia"/>
            </a:endParaRPr>
          </a:p>
        </p:txBody>
      </p:sp>
      <p:sp>
        <p:nvSpPr>
          <p:cNvPr id="111" name="Google Shape;111;p20"/>
          <p:cNvSpPr txBox="1"/>
          <p:nvPr>
            <p:ph idx="2" type="body"/>
          </p:nvPr>
        </p:nvSpPr>
        <p:spPr>
          <a:xfrm>
            <a:off x="4939500" y="800400"/>
            <a:ext cx="3793500" cy="1181400"/>
          </a:xfrm>
          <a:prstGeom prst="rect">
            <a:avLst/>
          </a:prstGeom>
        </p:spPr>
        <p:txBody>
          <a:bodyPr anchorCtr="0" anchor="ctr" bIns="91425" lIns="91425" spcFirstLastPara="1" rIns="91425" wrap="square" tIns="91425">
            <a:normAutofit/>
          </a:bodyPr>
          <a:lstStyle/>
          <a:p>
            <a:pPr indent="0" lvl="0" marL="457200" rtl="0" algn="ctr">
              <a:spcBef>
                <a:spcPts val="0"/>
              </a:spcBef>
              <a:spcAft>
                <a:spcPts val="1200"/>
              </a:spcAft>
              <a:buNone/>
            </a:pPr>
            <a:r>
              <a:rPr b="1" lang="ar" sz="2500">
                <a:solidFill>
                  <a:srgbClr val="FFFFFF"/>
                </a:solidFill>
                <a:latin typeface="Georgia"/>
                <a:ea typeface="Georgia"/>
                <a:cs typeface="Georgia"/>
                <a:sym typeface="Georgia"/>
              </a:rPr>
              <a:t>Literature and methodology</a:t>
            </a:r>
            <a:endParaRPr sz="2500">
              <a:solidFill>
                <a:srgbClr val="FFFFFF"/>
              </a:solidFill>
              <a:latin typeface="Georgia"/>
              <a:ea typeface="Georgia"/>
              <a:cs typeface="Georgia"/>
              <a:sym typeface="Georgia"/>
            </a:endParaRPr>
          </a:p>
        </p:txBody>
      </p:sp>
      <p:pic>
        <p:nvPicPr>
          <p:cNvPr id="112" name="Google Shape;112;p20"/>
          <p:cNvPicPr preferRelativeResize="0"/>
          <p:nvPr/>
        </p:nvPicPr>
        <p:blipFill rotWithShape="1">
          <a:blip r:embed="rId3">
            <a:alphaModFix/>
          </a:blip>
          <a:srcRect b="0" l="5890" r="-5890" t="0"/>
          <a:stretch/>
        </p:blipFill>
        <p:spPr>
          <a:xfrm>
            <a:off x="5659625" y="1901100"/>
            <a:ext cx="2771901" cy="28568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ctr">
              <a:lnSpc>
                <a:spcPct val="150000"/>
              </a:lnSpc>
              <a:spcBef>
                <a:spcPts val="1200"/>
              </a:spcBef>
              <a:spcAft>
                <a:spcPts val="0"/>
              </a:spcAft>
              <a:buNone/>
            </a:pPr>
            <a:r>
              <a:rPr lang="ar" sz="3033">
                <a:solidFill>
                  <a:srgbClr val="000000"/>
                </a:solidFill>
                <a:latin typeface="Times New Roman"/>
                <a:ea typeface="Times New Roman"/>
                <a:cs typeface="Times New Roman"/>
                <a:sym typeface="Times New Roman"/>
              </a:rPr>
              <a:t> Proposed System</a:t>
            </a:r>
            <a:endParaRPr b="0" i="1" sz="2833" strike="sngStrike">
              <a:solidFill>
                <a:srgbClr val="A6A6A6"/>
              </a:solidFill>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sp>
        <p:nvSpPr>
          <p:cNvPr id="118" name="Google Shape;118;p21"/>
          <p:cNvSpPr txBox="1"/>
          <p:nvPr>
            <p:ph idx="1" type="body"/>
          </p:nvPr>
        </p:nvSpPr>
        <p:spPr>
          <a:xfrm>
            <a:off x="311700" y="1266175"/>
            <a:ext cx="3999900" cy="3302700"/>
          </a:xfrm>
          <a:prstGeom prst="rect">
            <a:avLst/>
          </a:prstGeom>
        </p:spPr>
        <p:txBody>
          <a:bodyPr anchorCtr="0" anchor="t" bIns="91425" lIns="91425" spcFirstLastPara="1" rIns="91425" wrap="square" tIns="91425">
            <a:normAutofit fontScale="92500" lnSpcReduction="20000"/>
          </a:bodyPr>
          <a:lstStyle/>
          <a:p>
            <a:pPr indent="0" lvl="0" marL="0" rtl="0" algn="just">
              <a:lnSpc>
                <a:spcPct val="150000"/>
              </a:lnSpc>
              <a:spcBef>
                <a:spcPts val="0"/>
              </a:spcBef>
              <a:spcAft>
                <a:spcPts val="0"/>
              </a:spcAft>
              <a:buNone/>
            </a:pPr>
            <a:r>
              <a:rPr b="1" lang="ar" sz="1608">
                <a:solidFill>
                  <a:srgbClr val="000000"/>
                </a:solidFill>
                <a:latin typeface="Times New Roman"/>
                <a:ea typeface="Times New Roman"/>
                <a:cs typeface="Times New Roman"/>
                <a:sym typeface="Times New Roman"/>
              </a:rPr>
              <a:t>The advantages of the proposed mobile application are:</a:t>
            </a:r>
            <a:endParaRPr b="1" sz="1608">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1- User friendly.</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2- Easy to access health resources quickly under emergencies, As they  say, we gain golden hours for patients.</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3- Maintainable.</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4- Affordable.</a:t>
            </a:r>
            <a:endParaRPr sz="1500">
              <a:solidFill>
                <a:srgbClr val="000000"/>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5- Easiest way to get a diagnosis, is just by sitting in front of a smart device.</a:t>
            </a:r>
            <a:endParaRPr sz="1500">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
        <p:nvSpPr>
          <p:cNvPr id="119" name="Google Shape;119;p21"/>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lnSpcReduction="10000"/>
          </a:bodyPr>
          <a:lstStyle/>
          <a:p>
            <a:pPr indent="0" lvl="0" marL="0" rtl="0" algn="just">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a:t>
            </a:r>
            <a:r>
              <a:rPr b="1" lang="ar" sz="1500">
                <a:solidFill>
                  <a:srgbClr val="000000"/>
                </a:solidFill>
                <a:latin typeface="Times New Roman"/>
                <a:ea typeface="Times New Roman"/>
                <a:cs typeface="Times New Roman"/>
                <a:sym typeface="Times New Roman"/>
              </a:rPr>
              <a:t>The application still faces many problems, for example:</a:t>
            </a:r>
            <a:endParaRPr b="1" sz="1500">
              <a:solidFill>
                <a:srgbClr val="000000"/>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1. Electricity dependency.</a:t>
            </a:r>
            <a:endParaRPr sz="1500">
              <a:solidFill>
                <a:srgbClr val="000000"/>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 2. Network dependency.</a:t>
            </a:r>
            <a:endParaRPr sz="1500">
              <a:solidFill>
                <a:srgbClr val="000000"/>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lang="ar" sz="1500">
                <a:solidFill>
                  <a:srgbClr val="000000"/>
                </a:solidFill>
                <a:latin typeface="Times New Roman"/>
                <a:ea typeface="Times New Roman"/>
                <a:cs typeface="Times New Roman"/>
                <a:sym typeface="Times New Roman"/>
              </a:rPr>
              <a:t>3. It required the user to know how to deal with the technology. </a:t>
            </a:r>
            <a:endParaRPr sz="1500">
              <a:solidFill>
                <a:srgbClr val="000000"/>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rPr b="1" lang="ar" sz="1500">
                <a:solidFill>
                  <a:srgbClr val="000000"/>
                </a:solidFill>
                <a:latin typeface="Times New Roman"/>
                <a:ea typeface="Times New Roman"/>
                <a:cs typeface="Times New Roman"/>
                <a:sym typeface="Times New Roman"/>
              </a:rPr>
              <a:t>However, there is no new technology without needs and no limitation for these needs.</a:t>
            </a:r>
            <a:endParaRPr b="1" sz="1500">
              <a:solidFill>
                <a:srgbClr val="000000"/>
              </a:solidFill>
              <a:latin typeface="Times New Roman"/>
              <a:ea typeface="Times New Roman"/>
              <a:cs typeface="Times New Roman"/>
              <a:sym typeface="Times New Roman"/>
            </a:endParaRPr>
          </a:p>
          <a:p>
            <a:pPr indent="0" lvl="0" marL="0" rtl="0" algn="just">
              <a:lnSpc>
                <a:spcPct val="150000"/>
              </a:lnSpc>
              <a:spcBef>
                <a:spcPts val="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