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9"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8BF2C92-A8AC-4F3D-A3B3-891AF8AACE7E}" type="datetimeFigureOut">
              <a:rPr lang="en-US" smtClean="0"/>
              <a:t>5/19/2019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2B25210-BF08-4B55-8EFC-43ED712DC13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F2C92-A8AC-4F3D-A3B3-891AF8AACE7E}" type="datetimeFigureOut">
              <a:rPr lang="en-US" smtClean="0"/>
              <a:t>5/19/2019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F2C92-A8AC-4F3D-A3B3-891AF8AACE7E}" type="datetimeFigureOut">
              <a:rPr lang="en-US" smtClean="0"/>
              <a:t>5/19/2019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F2C92-A8AC-4F3D-A3B3-891AF8AACE7E}" type="datetimeFigureOut">
              <a:rPr lang="en-US" smtClean="0"/>
              <a:t>5/19/2019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8BF2C92-A8AC-4F3D-A3B3-891AF8AACE7E}" type="datetimeFigureOut">
              <a:rPr lang="en-US" smtClean="0"/>
              <a:t>5/19/2019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B25210-BF08-4B55-8EFC-43ED712DC13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8BF2C92-A8AC-4F3D-A3B3-891AF8AACE7E}" type="datetimeFigureOut">
              <a:rPr lang="en-US" smtClean="0"/>
              <a:t>5/19/2019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8BF2C92-A8AC-4F3D-A3B3-891AF8AACE7E}" type="datetimeFigureOut">
              <a:rPr lang="en-US" smtClean="0"/>
              <a:t>5/19/2019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8BF2C92-A8AC-4F3D-A3B3-891AF8AACE7E}" type="datetimeFigureOut">
              <a:rPr lang="en-US" smtClean="0"/>
              <a:t>5/19/2019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BF2C92-A8AC-4F3D-A3B3-891AF8AACE7E}" type="datetimeFigureOut">
              <a:rPr lang="en-US" smtClean="0"/>
              <a:t>5/19/2019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8BF2C92-A8AC-4F3D-A3B3-891AF8AACE7E}" type="datetimeFigureOut">
              <a:rPr lang="en-US" smtClean="0"/>
              <a:t>5/19/2019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B25210-BF08-4B55-8EFC-43ED712DC13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7"/>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8BF2C92-A8AC-4F3D-A3B3-891AF8AACE7E}" type="datetimeFigureOut">
              <a:rPr lang="en-US" smtClean="0"/>
              <a:t>5/19/2019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1"/>
            <a:ext cx="609600" cy="365125"/>
          </a:xfrm>
        </p:spPr>
        <p:txBody>
          <a:bodyPr/>
          <a:lstStyle/>
          <a:p>
            <a:fld id="{62B25210-BF08-4B55-8EFC-43ED712DC13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1"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8BF2C92-A8AC-4F3D-A3B3-891AF8AACE7E}" type="datetimeFigureOut">
              <a:rPr lang="en-US" smtClean="0"/>
              <a:t>5/19/2019</a:t>
            </a:fld>
            <a:endParaRPr lang="en-US"/>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2B25210-BF08-4B55-8EFC-43ED712DC13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theserverside.com/definition/IntellJ-IDEA" TargetMode="External"/><Relationship Id="rId2" Type="http://schemas.openxmlformats.org/officeDocument/2006/relationships/hyperlink" Target="https://searchsoftwarequality.techtarget.com/definition/integrated-development-environment" TargetMode="Externa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hyperlink" Target="https://www.theserverside.com/definition/Java"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55520"/>
            <a:ext cx="7851648" cy="1828800"/>
          </a:xfrm>
        </p:spPr>
        <p:txBody>
          <a:bodyPr/>
          <a:lstStyle/>
          <a:p>
            <a:pPr algn="ctr"/>
            <a:r>
              <a:rPr lang="en-GB" sz="4800" dirty="0" smtClean="0"/>
              <a:t>Crowd management system </a:t>
            </a:r>
            <a:endParaRPr lang="en-US" dirty="0"/>
          </a:p>
        </p:txBody>
      </p:sp>
      <p:sp>
        <p:nvSpPr>
          <p:cNvPr id="3" name="Subtitle 2"/>
          <p:cNvSpPr>
            <a:spLocks noGrp="1"/>
          </p:cNvSpPr>
          <p:nvPr>
            <p:ph type="subTitle" idx="1"/>
          </p:nvPr>
        </p:nvSpPr>
        <p:spPr>
          <a:xfrm>
            <a:off x="533400" y="4267200"/>
            <a:ext cx="7854696" cy="1752600"/>
          </a:xfrm>
        </p:spPr>
        <p:txBody>
          <a:bodyPr/>
          <a:lstStyle/>
          <a:p>
            <a:pPr algn="ctr"/>
            <a:r>
              <a:rPr lang="en-GB" dirty="0" smtClean="0"/>
              <a:t>Made By : Abdullah </a:t>
            </a:r>
            <a:r>
              <a:rPr lang="en-GB" dirty="0" err="1" smtClean="0"/>
              <a:t>Farraj</a:t>
            </a:r>
            <a:endParaRPr lang="en-GB" dirty="0" smtClean="0"/>
          </a:p>
          <a:p>
            <a:pPr algn="ctr"/>
            <a:r>
              <a:rPr lang="en-US" b="1" dirty="0"/>
              <a:t>Supervised By:</a:t>
            </a:r>
            <a:endParaRPr lang="en-US" dirty="0"/>
          </a:p>
          <a:p>
            <a:pPr algn="ctr"/>
            <a:r>
              <a:rPr lang="en-US" b="1" dirty="0" err="1" smtClean="0"/>
              <a:t>Dr.Mohammed</a:t>
            </a:r>
            <a:r>
              <a:rPr lang="en-US" b="1" dirty="0" smtClean="0"/>
              <a:t> </a:t>
            </a:r>
            <a:r>
              <a:rPr lang="en-US" b="1" dirty="0" err="1" smtClean="0"/>
              <a:t>Sharaf</a:t>
            </a:r>
            <a:endParaRPr lang="en-US" dirty="0"/>
          </a:p>
          <a:p>
            <a:pPr algn="ct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762001"/>
            <a:ext cx="2286000" cy="19416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522629730"/>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3.1 Design</a:t>
            </a:r>
            <a:endParaRPr lang="en-US" dirty="0"/>
          </a:p>
        </p:txBody>
      </p:sp>
      <p:sp>
        <p:nvSpPr>
          <p:cNvPr id="4" name="Content Placeholder 3"/>
          <p:cNvSpPr>
            <a:spLocks noGrp="1"/>
          </p:cNvSpPr>
          <p:nvPr>
            <p:ph sz="half" idx="2"/>
          </p:nvPr>
        </p:nvSpPr>
        <p:spPr/>
        <p:txBody>
          <a:bodyPr/>
          <a:lstStyle/>
          <a:p>
            <a:r>
              <a:rPr lang="en-GB" dirty="0" smtClean="0"/>
              <a:t>User Screen</a:t>
            </a:r>
            <a:endParaRPr lang="en-US" dirty="0"/>
          </a:p>
        </p:txBody>
      </p:sp>
      <p:pic>
        <p:nvPicPr>
          <p:cNvPr id="4098"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8331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3.2 Properties</a:t>
            </a:r>
            <a:endParaRPr lang="en-US" dirty="0"/>
          </a:p>
        </p:txBody>
      </p:sp>
      <p:sp>
        <p:nvSpPr>
          <p:cNvPr id="4" name="Content Placeholder 3"/>
          <p:cNvSpPr>
            <a:spLocks noGrp="1"/>
          </p:cNvSpPr>
          <p:nvPr>
            <p:ph sz="half" idx="2"/>
          </p:nvPr>
        </p:nvSpPr>
        <p:spPr/>
        <p:txBody>
          <a:bodyPr>
            <a:normAutofit lnSpcReduction="10000"/>
          </a:bodyPr>
          <a:lstStyle/>
          <a:p>
            <a:r>
              <a:rPr lang="en-GB" dirty="0" smtClean="0"/>
              <a:t>Adding an room if u want to room u must to set it’s capacity and number then the app will take number off people from an sensor that count the people how goes in or out , then it’s take room location and room users , So if an abnormal happen it sends an notification to say something happen.</a:t>
            </a:r>
            <a:endParaRPr lang="en-US" dirty="0"/>
          </a:p>
        </p:txBody>
      </p:sp>
      <p:pic>
        <p:nvPicPr>
          <p:cNvPr id="5122"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689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sp>
        <p:nvSpPr>
          <p:cNvPr id="4" name="Content Placeholder 3"/>
          <p:cNvSpPr>
            <a:spLocks noGrp="1"/>
          </p:cNvSpPr>
          <p:nvPr>
            <p:ph sz="half" idx="2"/>
          </p:nvPr>
        </p:nvSpPr>
        <p:spPr/>
        <p:txBody>
          <a:bodyPr/>
          <a:lstStyle/>
          <a:p>
            <a:r>
              <a:rPr lang="en-GB" dirty="0" smtClean="0"/>
              <a:t>Users display this activity contain every user signup with app when he signup the app takes his location and information this activity if the admin want to track some one. </a:t>
            </a:r>
            <a:endParaRPr lang="en-US" dirty="0"/>
          </a:p>
        </p:txBody>
      </p:sp>
      <p:pic>
        <p:nvPicPr>
          <p:cNvPr id="614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5399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sp>
        <p:nvSpPr>
          <p:cNvPr id="4" name="Content Placeholder 3"/>
          <p:cNvSpPr>
            <a:spLocks noGrp="1"/>
          </p:cNvSpPr>
          <p:nvPr>
            <p:ph sz="half" idx="2"/>
          </p:nvPr>
        </p:nvSpPr>
        <p:spPr/>
        <p:txBody>
          <a:bodyPr>
            <a:normAutofit fontScale="85000" lnSpcReduction="20000"/>
          </a:bodyPr>
          <a:lstStyle/>
          <a:p>
            <a:r>
              <a:rPr lang="en-GB" dirty="0" smtClean="0"/>
              <a:t>Here I have an area fragment it has every areas such as tents or events makes in wide place , if u want to add an area u must to put number of area and the capacity then automatically app takes it’s location and search who is around this point by using </a:t>
            </a:r>
            <a:r>
              <a:rPr lang="en-GB" dirty="0" err="1" smtClean="0"/>
              <a:t>geofence</a:t>
            </a:r>
            <a:r>
              <a:rPr lang="en-GB" dirty="0" smtClean="0"/>
              <a:t> and if something went wrong with some people it sends an notification and there is on the top button named areas this button is a top of map view they display all areas with all people in the areas.</a:t>
            </a:r>
            <a:endParaRPr lang="en-US" dirty="0"/>
          </a:p>
        </p:txBody>
      </p:sp>
      <p:pic>
        <p:nvPicPr>
          <p:cNvPr id="7170"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5623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sp>
        <p:nvSpPr>
          <p:cNvPr id="4" name="Content Placeholder 3"/>
          <p:cNvSpPr>
            <a:spLocks noGrp="1"/>
          </p:cNvSpPr>
          <p:nvPr>
            <p:ph sz="half" idx="2"/>
          </p:nvPr>
        </p:nvSpPr>
        <p:spPr/>
        <p:txBody>
          <a:bodyPr>
            <a:normAutofit lnSpcReduction="10000"/>
          </a:bodyPr>
          <a:lstStyle/>
          <a:p>
            <a:r>
              <a:rPr lang="en-GB" dirty="0" smtClean="0"/>
              <a:t>Here a Group fragment u can add here group such as group of people and there is a guide for each group when u click on group u can see every user in this group with it’s location this has a special property if any one of this group get away of guide it sends an notification.</a:t>
            </a:r>
            <a:endParaRPr lang="en-US" dirty="0"/>
          </a:p>
        </p:txBody>
      </p:sp>
      <p:pic>
        <p:nvPicPr>
          <p:cNvPr id="8194"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9698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pic>
        <p:nvPicPr>
          <p:cNvPr id="9218"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588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537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sp>
        <p:nvSpPr>
          <p:cNvPr id="4" name="Content Placeholder 3"/>
          <p:cNvSpPr>
            <a:spLocks noGrp="1"/>
          </p:cNvSpPr>
          <p:nvPr>
            <p:ph sz="half" idx="2"/>
          </p:nvPr>
        </p:nvSpPr>
        <p:spPr/>
        <p:txBody>
          <a:bodyPr/>
          <a:lstStyle/>
          <a:p>
            <a:r>
              <a:rPr lang="en-GB" dirty="0" smtClean="0"/>
              <a:t>Here what the user can see only the room and it’s location and how many inside it.</a:t>
            </a:r>
            <a:endParaRPr lang="en-US" dirty="0"/>
          </a:p>
        </p:txBody>
      </p:sp>
      <p:pic>
        <p:nvPicPr>
          <p:cNvPr id="10242"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1103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sp>
        <p:nvSpPr>
          <p:cNvPr id="4" name="Content Placeholder 3"/>
          <p:cNvSpPr>
            <a:spLocks noGrp="1"/>
          </p:cNvSpPr>
          <p:nvPr>
            <p:ph sz="half" idx="2"/>
          </p:nvPr>
        </p:nvSpPr>
        <p:spPr/>
        <p:txBody>
          <a:bodyPr/>
          <a:lstStyle/>
          <a:p>
            <a:r>
              <a:rPr lang="en-GB" dirty="0" smtClean="0"/>
              <a:t>Same as room can see only the location of area and how many inside it.</a:t>
            </a:r>
          </a:p>
          <a:p>
            <a:r>
              <a:rPr lang="en-GB" dirty="0" smtClean="0"/>
              <a:t>And there is such a button this is for help if any thing went with him then press button to call security.</a:t>
            </a:r>
            <a:endParaRPr lang="en-US" dirty="0"/>
          </a:p>
        </p:txBody>
      </p:sp>
      <p:pic>
        <p:nvPicPr>
          <p:cNvPr id="1126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3829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sp>
        <p:nvSpPr>
          <p:cNvPr id="4" name="Content Placeholder 3"/>
          <p:cNvSpPr>
            <a:spLocks noGrp="1"/>
          </p:cNvSpPr>
          <p:nvPr>
            <p:ph sz="half" idx="2"/>
          </p:nvPr>
        </p:nvSpPr>
        <p:spPr/>
        <p:txBody>
          <a:bodyPr/>
          <a:lstStyle/>
          <a:p>
            <a:r>
              <a:rPr lang="en-GB" dirty="0" smtClean="0"/>
              <a:t>Check if u inside group and there is code u must to write to check this group and the user get it from guide.</a:t>
            </a:r>
          </a:p>
          <a:p>
            <a:r>
              <a:rPr lang="en-GB" dirty="0" smtClean="0"/>
              <a:t>U can see it’s location.</a:t>
            </a:r>
          </a:p>
          <a:p>
            <a:r>
              <a:rPr lang="en-GB" dirty="0" smtClean="0"/>
              <a:t>If u get away from this then your phone will send to guide notification.</a:t>
            </a:r>
            <a:endParaRPr lang="en-US" dirty="0"/>
          </a:p>
        </p:txBody>
      </p:sp>
      <p:pic>
        <p:nvPicPr>
          <p:cNvPr id="12290"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510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3.2 Properties</a:t>
            </a:r>
            <a:endParaRPr lang="en-US" dirty="0"/>
          </a:p>
        </p:txBody>
      </p:sp>
      <p:pic>
        <p:nvPicPr>
          <p:cNvPr id="13314"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588987" y="1920875"/>
            <a:ext cx="2157026" cy="4433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7679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Introduction.</a:t>
            </a:r>
          </a:p>
          <a:p>
            <a:pPr marL="514350" indent="-514350">
              <a:buFont typeface="+mj-lt"/>
              <a:buAutoNum type="arabicPeriod"/>
            </a:pPr>
            <a:r>
              <a:rPr lang="en-GB" dirty="0" smtClean="0"/>
              <a:t>Problem to solve.</a:t>
            </a:r>
          </a:p>
          <a:p>
            <a:pPr marL="514350" indent="-514350">
              <a:buFont typeface="+mj-lt"/>
              <a:buAutoNum type="arabicPeriod"/>
            </a:pPr>
            <a:r>
              <a:rPr lang="en-GB" dirty="0" smtClean="0"/>
              <a:t>What my project aims to?</a:t>
            </a:r>
          </a:p>
          <a:p>
            <a:pPr marL="365760" lvl="1" indent="0">
              <a:buNone/>
            </a:pPr>
            <a:r>
              <a:rPr lang="en-GB" dirty="0">
                <a:solidFill>
                  <a:schemeClr val="accent2">
                    <a:lumMod val="60000"/>
                    <a:lumOff val="40000"/>
                  </a:schemeClr>
                </a:solidFill>
              </a:rPr>
              <a:t>3.1	</a:t>
            </a:r>
            <a:r>
              <a:rPr lang="en-GB" dirty="0"/>
              <a:t>Design.</a:t>
            </a:r>
          </a:p>
          <a:p>
            <a:pPr marL="365760" lvl="1" indent="0">
              <a:buNone/>
            </a:pPr>
            <a:r>
              <a:rPr lang="en-GB" dirty="0">
                <a:solidFill>
                  <a:schemeClr val="accent2">
                    <a:lumMod val="60000"/>
                    <a:lumOff val="40000"/>
                  </a:schemeClr>
                </a:solidFill>
              </a:rPr>
              <a:t>3.2	</a:t>
            </a:r>
            <a:r>
              <a:rPr lang="en-GB" dirty="0"/>
              <a:t>Properties.</a:t>
            </a:r>
          </a:p>
          <a:p>
            <a:pPr marL="365760" lvl="1" indent="0">
              <a:buNone/>
            </a:pPr>
            <a:r>
              <a:rPr lang="en-GB" dirty="0">
                <a:solidFill>
                  <a:schemeClr val="accent2">
                    <a:lumMod val="60000"/>
                    <a:lumOff val="40000"/>
                  </a:schemeClr>
                </a:solidFill>
              </a:rPr>
              <a:t>3.3	</a:t>
            </a:r>
            <a:r>
              <a:rPr lang="en-GB" dirty="0"/>
              <a:t>Features</a:t>
            </a:r>
            <a:r>
              <a:rPr lang="en-GB" dirty="0" smtClean="0"/>
              <a:t>.</a:t>
            </a:r>
          </a:p>
          <a:p>
            <a:pPr marL="514350" indent="-514350">
              <a:buFont typeface="+mj-lt"/>
              <a:buAutoNum type="arabicPeriod"/>
            </a:pPr>
            <a:r>
              <a:rPr lang="en-GB" dirty="0" smtClean="0"/>
              <a:t>Tools Used.</a:t>
            </a:r>
          </a:p>
          <a:p>
            <a:pPr marL="514350" indent="-514350">
              <a:buFont typeface="+mj-lt"/>
              <a:buAutoNum type="arabicPeriod"/>
            </a:pPr>
            <a:r>
              <a:rPr lang="en-GB" dirty="0" smtClean="0"/>
              <a:t>Conclusion.</a:t>
            </a:r>
          </a:p>
        </p:txBody>
      </p:sp>
    </p:spTree>
    <p:extLst>
      <p:ext uri="{BB962C8B-B14F-4D97-AF65-F5344CB8AC3E}">
        <p14:creationId xmlns:p14="http://schemas.microsoft.com/office/powerpoint/2010/main" val="3219638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3.3 Features</a:t>
            </a:r>
            <a:endParaRPr lang="en-US" dirty="0"/>
          </a:p>
        </p:txBody>
      </p:sp>
      <p:sp>
        <p:nvSpPr>
          <p:cNvPr id="6" name="Content Placeholder 5"/>
          <p:cNvSpPr>
            <a:spLocks noGrp="1"/>
          </p:cNvSpPr>
          <p:nvPr>
            <p:ph idx="1"/>
          </p:nvPr>
        </p:nvSpPr>
        <p:spPr/>
        <p:txBody>
          <a:bodyPr>
            <a:normAutofit fontScale="85000" lnSpcReduction="20000"/>
          </a:bodyPr>
          <a:lstStyle/>
          <a:p>
            <a:pPr marL="514350" indent="-514350">
              <a:buFont typeface="+mj-lt"/>
              <a:buAutoNum type="arabicPeriod"/>
            </a:pPr>
            <a:r>
              <a:rPr lang="en-GB" dirty="0" smtClean="0"/>
              <a:t>Sensor count people</a:t>
            </a:r>
          </a:p>
          <a:p>
            <a:pPr marL="880110" lvl="1" indent="-514350"/>
            <a:r>
              <a:rPr lang="en-GB" dirty="0"/>
              <a:t>This sensor increase the accuracy of how many people inside and it’s not expensive</a:t>
            </a:r>
            <a:r>
              <a:rPr lang="en-GB" dirty="0" smtClean="0"/>
              <a:t>.</a:t>
            </a:r>
          </a:p>
          <a:p>
            <a:pPr marL="514350" indent="-514350">
              <a:buFont typeface="+mj-lt"/>
              <a:buAutoNum type="arabicPeriod"/>
            </a:pPr>
            <a:r>
              <a:rPr lang="en-GB" dirty="0" smtClean="0"/>
              <a:t>Top map view</a:t>
            </a:r>
          </a:p>
          <a:p>
            <a:pPr marL="880110" lvl="1" indent="-514350"/>
            <a:r>
              <a:rPr lang="en-GB" dirty="0" smtClean="0"/>
              <a:t>This help you such as admin to see where is the place that has crowd and every one it’s not abnormal you can see it in red colour on map.</a:t>
            </a:r>
          </a:p>
          <a:p>
            <a:pPr marL="514350" indent="-514350">
              <a:buFont typeface="+mj-lt"/>
              <a:buAutoNum type="arabicPeriod"/>
            </a:pPr>
            <a:r>
              <a:rPr lang="en-GB" dirty="0" smtClean="0"/>
              <a:t>Abnormal event detector</a:t>
            </a:r>
          </a:p>
          <a:p>
            <a:pPr marL="880110" lvl="1" indent="-514350"/>
            <a:r>
              <a:rPr lang="en-GB" dirty="0" smtClean="0"/>
              <a:t>This helpful very well because if any abnormal event then you have a notification with place and who is the red one.</a:t>
            </a:r>
          </a:p>
          <a:p>
            <a:pPr marL="514350" indent="-514350">
              <a:buFont typeface="+mj-lt"/>
              <a:buAutoNum type="arabicPeriod"/>
            </a:pPr>
            <a:r>
              <a:rPr lang="en-GB" dirty="0" smtClean="0"/>
              <a:t>Help Button</a:t>
            </a:r>
          </a:p>
          <a:p>
            <a:pPr marL="880110" lvl="1" indent="-514350"/>
            <a:r>
              <a:rPr lang="en-GB" dirty="0" smtClean="0"/>
              <a:t>Help button give user more safety to say I need help then send notify with it’s location and name.</a:t>
            </a:r>
          </a:p>
          <a:p>
            <a:pPr marL="514350" indent="-514350">
              <a:buFont typeface="+mj-lt"/>
              <a:buAutoNum type="arabicPeriod"/>
            </a:pPr>
            <a:r>
              <a:rPr lang="en-GB" dirty="0" smtClean="0"/>
              <a:t>User get away detector</a:t>
            </a:r>
          </a:p>
          <a:p>
            <a:pPr marL="880110" lvl="1" indent="-514350"/>
            <a:r>
              <a:rPr lang="en-GB" dirty="0" smtClean="0"/>
              <a:t>this can help </a:t>
            </a:r>
            <a:r>
              <a:rPr lang="en-GB" dirty="0"/>
              <a:t>if there is an </a:t>
            </a:r>
            <a:r>
              <a:rPr lang="en-GB" dirty="0" smtClean="0"/>
              <a:t>Journey to see every one is around you.</a:t>
            </a:r>
          </a:p>
        </p:txBody>
      </p:sp>
    </p:spTree>
    <p:extLst>
      <p:ext uri="{BB962C8B-B14F-4D97-AF65-F5344CB8AC3E}">
        <p14:creationId xmlns:p14="http://schemas.microsoft.com/office/powerpoint/2010/main" val="31947146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 Tools Used</a:t>
            </a:r>
            <a:endParaRPr lang="en-US" dirty="0"/>
          </a:p>
        </p:txBody>
      </p:sp>
      <p:sp>
        <p:nvSpPr>
          <p:cNvPr id="4" name="Content Placeholder 3"/>
          <p:cNvSpPr>
            <a:spLocks noGrp="1"/>
          </p:cNvSpPr>
          <p:nvPr>
            <p:ph sz="half" idx="2"/>
          </p:nvPr>
        </p:nvSpPr>
        <p:spPr/>
        <p:txBody>
          <a:bodyPr>
            <a:normAutofit fontScale="92500" lnSpcReduction="10000"/>
          </a:bodyPr>
          <a:lstStyle/>
          <a:p>
            <a:r>
              <a:rPr lang="en-GB" dirty="0" smtClean="0"/>
              <a:t>Android Studio: </a:t>
            </a:r>
            <a:r>
              <a:rPr lang="en-US" dirty="0" smtClean="0"/>
              <a:t>Android </a:t>
            </a:r>
            <a:r>
              <a:rPr lang="en-US" dirty="0"/>
              <a:t>Studio is the official integrated development environment (</a:t>
            </a:r>
            <a:r>
              <a:rPr lang="en-US" u="sng" dirty="0">
                <a:hlinkClick r:id="rId2"/>
              </a:rPr>
              <a:t>IDE</a:t>
            </a:r>
            <a:r>
              <a:rPr lang="en-US" dirty="0"/>
              <a:t>) for Android application development. It is based on the </a:t>
            </a:r>
            <a:r>
              <a:rPr lang="en-US" u="sng" dirty="0">
                <a:hlinkClick r:id="rId3"/>
              </a:rPr>
              <a:t>IntelliJ IDEA</a:t>
            </a:r>
            <a:r>
              <a:rPr lang="en-US" dirty="0"/>
              <a:t>, a </a:t>
            </a:r>
            <a:r>
              <a:rPr lang="en-US" u="sng" dirty="0">
                <a:hlinkClick r:id="rId4"/>
              </a:rPr>
              <a:t>Java</a:t>
            </a:r>
            <a:r>
              <a:rPr lang="en-US" dirty="0"/>
              <a:t> integrated development environment for software, and incorporates its code editing and developer tools.</a:t>
            </a:r>
            <a:endParaRPr lang="en-US" dirty="0"/>
          </a:p>
        </p:txBody>
      </p:sp>
      <p:pic>
        <p:nvPicPr>
          <p:cNvPr id="5" name="Content Placeholder 4"/>
          <p:cNvPicPr>
            <a:picLocks noGrp="1"/>
          </p:cNvPicPr>
          <p:nvPr>
            <p:ph sz="half" idx="1"/>
          </p:nvPr>
        </p:nvPicPr>
        <p:blipFill>
          <a:blip r:embed="rId5"/>
          <a:stretch>
            <a:fillRect/>
          </a:stretch>
        </p:blipFill>
        <p:spPr>
          <a:xfrm>
            <a:off x="457200" y="1905000"/>
            <a:ext cx="4038600" cy="4800599"/>
          </a:xfrm>
          <a:prstGeom prst="rect">
            <a:avLst/>
          </a:prstGeom>
        </p:spPr>
      </p:pic>
    </p:spTree>
    <p:extLst>
      <p:ext uri="{BB962C8B-B14F-4D97-AF65-F5344CB8AC3E}">
        <p14:creationId xmlns:p14="http://schemas.microsoft.com/office/powerpoint/2010/main" val="2611315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 Tools Used</a:t>
            </a:r>
            <a:endParaRPr lang="en-US" dirty="0"/>
          </a:p>
        </p:txBody>
      </p:sp>
      <p:sp>
        <p:nvSpPr>
          <p:cNvPr id="4" name="Content Placeholder 3"/>
          <p:cNvSpPr>
            <a:spLocks noGrp="1"/>
          </p:cNvSpPr>
          <p:nvPr>
            <p:ph sz="half" idx="2"/>
          </p:nvPr>
        </p:nvSpPr>
        <p:spPr/>
        <p:txBody>
          <a:bodyPr>
            <a:normAutofit fontScale="85000" lnSpcReduction="20000"/>
          </a:bodyPr>
          <a:lstStyle/>
          <a:p>
            <a:r>
              <a:rPr lang="en-GB" dirty="0" smtClean="0"/>
              <a:t>Firebase: </a:t>
            </a:r>
            <a:r>
              <a:rPr lang="en-US" dirty="0" smtClean="0"/>
              <a:t>Firebase </a:t>
            </a:r>
            <a:r>
              <a:rPr lang="en-US" dirty="0"/>
              <a:t>is a mobile platform from Google offering a number of different features that you can pick ‘n mix from. Specifically, these features revolve around cloud services, allowing users to save and retrieve data to be accessed from any device or browser. This can be useful for such things as cloud messaging, hosting, crash reporting, notifications, analytics and even earning money through </a:t>
            </a:r>
            <a:r>
              <a:rPr lang="en-US" dirty="0" err="1"/>
              <a:t>AdMob</a:t>
            </a:r>
            <a:r>
              <a:rPr lang="en-US" dirty="0" smtClean="0"/>
              <a:t>.</a:t>
            </a:r>
            <a:endParaRPr lang="en-US" dirty="0"/>
          </a:p>
        </p:txBody>
      </p:sp>
      <p:pic>
        <p:nvPicPr>
          <p:cNvPr id="5" name="Content Placeholder 4"/>
          <p:cNvPicPr>
            <a:picLocks noGrp="1"/>
          </p:cNvPicPr>
          <p:nvPr>
            <p:ph sz="half" idx="1"/>
          </p:nvPr>
        </p:nvPicPr>
        <p:blipFill>
          <a:blip r:embed="rId2"/>
          <a:stretch>
            <a:fillRect/>
          </a:stretch>
        </p:blipFill>
        <p:spPr>
          <a:xfrm>
            <a:off x="457200" y="1981200"/>
            <a:ext cx="4038600" cy="4495799"/>
          </a:xfrm>
          <a:prstGeom prst="rect">
            <a:avLst/>
          </a:prstGeom>
        </p:spPr>
      </p:pic>
    </p:spTree>
    <p:extLst>
      <p:ext uri="{BB962C8B-B14F-4D97-AF65-F5344CB8AC3E}">
        <p14:creationId xmlns:p14="http://schemas.microsoft.com/office/powerpoint/2010/main" val="2021677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 Tools Used</a:t>
            </a:r>
            <a:endParaRPr lang="en-US" dirty="0"/>
          </a:p>
        </p:txBody>
      </p:sp>
      <p:sp>
        <p:nvSpPr>
          <p:cNvPr id="4" name="Content Placeholder 3"/>
          <p:cNvSpPr>
            <a:spLocks noGrp="1"/>
          </p:cNvSpPr>
          <p:nvPr>
            <p:ph sz="half" idx="2"/>
          </p:nvPr>
        </p:nvSpPr>
        <p:spPr/>
        <p:txBody>
          <a:bodyPr>
            <a:normAutofit lnSpcReduction="10000"/>
          </a:bodyPr>
          <a:lstStyle/>
          <a:p>
            <a:r>
              <a:rPr lang="en-GB" dirty="0" smtClean="0"/>
              <a:t>Sharp sensor : </a:t>
            </a:r>
            <a:r>
              <a:rPr lang="en-GB" dirty="0"/>
              <a:t>is a great way to add obstacle avoidance or motion sensing to your robot or any other project. With a detection range of 4″ to 32″ (10 cm to 80 cm) and an </a:t>
            </a:r>
            <a:r>
              <a:rPr lang="en-GB" dirty="0" err="1"/>
              <a:t>analog</a:t>
            </a:r>
            <a:r>
              <a:rPr lang="en-GB" dirty="0"/>
              <a:t> voltage indicating the distance, this sensor is very easy to </a:t>
            </a:r>
            <a:r>
              <a:rPr lang="en-GB" dirty="0" smtClean="0"/>
              <a:t>use.</a:t>
            </a:r>
            <a:endParaRPr lang="en-US"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967984"/>
            <a:ext cx="4038600" cy="2339669"/>
          </a:xfrm>
        </p:spPr>
      </p:pic>
    </p:spTree>
    <p:extLst>
      <p:ext uri="{BB962C8B-B14F-4D97-AF65-F5344CB8AC3E}">
        <p14:creationId xmlns:p14="http://schemas.microsoft.com/office/powerpoint/2010/main" val="39438866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Conclusion</a:t>
            </a:r>
            <a:endParaRPr lang="en-US" dirty="0"/>
          </a:p>
        </p:txBody>
      </p:sp>
      <p:sp>
        <p:nvSpPr>
          <p:cNvPr id="5" name="Content Placeholder 4"/>
          <p:cNvSpPr>
            <a:spLocks noGrp="1"/>
          </p:cNvSpPr>
          <p:nvPr>
            <p:ph idx="1"/>
          </p:nvPr>
        </p:nvSpPr>
        <p:spPr/>
        <p:txBody>
          <a:bodyPr/>
          <a:lstStyle/>
          <a:p>
            <a:r>
              <a:rPr lang="en-US" dirty="0"/>
              <a:t>After you know what is </a:t>
            </a:r>
            <a:r>
              <a:rPr lang="en-US" dirty="0" smtClean="0"/>
              <a:t>Crowd management </a:t>
            </a:r>
            <a:r>
              <a:rPr lang="en-US" dirty="0"/>
              <a:t>s</a:t>
            </a:r>
            <a:r>
              <a:rPr lang="en-US" dirty="0" smtClean="0"/>
              <a:t>ystem </a:t>
            </a:r>
            <a:r>
              <a:rPr lang="en-US" dirty="0"/>
              <a:t>,you will find that </a:t>
            </a:r>
            <a:r>
              <a:rPr lang="en-US" dirty="0" smtClean="0"/>
              <a:t>our </a:t>
            </a:r>
            <a:r>
              <a:rPr lang="en-US" dirty="0"/>
              <a:t>app </a:t>
            </a:r>
            <a:r>
              <a:rPr lang="en-US" dirty="0" smtClean="0"/>
              <a:t>to </a:t>
            </a:r>
            <a:r>
              <a:rPr lang="en-US" dirty="0"/>
              <a:t>keep security of any person in crowd is powerful and effective in crowd time and it's easy to know how many persons are there, any person exposure to something.</a:t>
            </a:r>
            <a:endParaRPr lang="en-US" dirty="0"/>
          </a:p>
        </p:txBody>
      </p:sp>
    </p:spTree>
    <p:extLst>
      <p:ext uri="{BB962C8B-B14F-4D97-AF65-F5344CB8AC3E}">
        <p14:creationId xmlns:p14="http://schemas.microsoft.com/office/powerpoint/2010/main" val="281349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1.Introduction</a:t>
            </a:r>
            <a:endParaRPr lang="en-US" dirty="0"/>
          </a:p>
        </p:txBody>
      </p:sp>
      <p:sp>
        <p:nvSpPr>
          <p:cNvPr id="3" name="Content Placeholder 2"/>
          <p:cNvSpPr>
            <a:spLocks noGrp="1"/>
          </p:cNvSpPr>
          <p:nvPr>
            <p:ph idx="1"/>
          </p:nvPr>
        </p:nvSpPr>
        <p:spPr/>
        <p:txBody>
          <a:bodyPr>
            <a:normAutofit fontScale="62500" lnSpcReduction="20000"/>
          </a:bodyPr>
          <a:lstStyle/>
          <a:p>
            <a:r>
              <a:rPr lang="en-GB" sz="3300" dirty="0"/>
              <a:t>Many countries all over the world are currently experiencing problems caused by rapidly growing populations of </a:t>
            </a:r>
            <a:r>
              <a:rPr lang="en-GB" sz="3300" dirty="0" smtClean="0"/>
              <a:t>urban areas</a:t>
            </a:r>
            <a:r>
              <a:rPr lang="en-GB" sz="3300" dirty="0"/>
              <a:t>, the population growth rate of human beings is quite worrying in the meantime. Towns, streets, and schools </a:t>
            </a:r>
            <a:r>
              <a:rPr lang="en-GB" sz="3300" dirty="0" smtClean="0"/>
              <a:t>have been </a:t>
            </a:r>
            <a:r>
              <a:rPr lang="en-GB" sz="3300" dirty="0"/>
              <a:t>overcrowded due to rapid population growth</a:t>
            </a:r>
            <a:r>
              <a:rPr lang="en-GB" sz="3300" dirty="0" smtClean="0"/>
              <a:t>.</a:t>
            </a:r>
          </a:p>
          <a:p>
            <a:r>
              <a:rPr lang="en-GB" sz="3300" dirty="0"/>
              <a:t>The crowd could be defined as a mass gathering of people or group of people. The crowd may result in pushing, </a:t>
            </a:r>
            <a:r>
              <a:rPr lang="en-GB" sz="3300" dirty="0" smtClean="0"/>
              <a:t>mass panic</a:t>
            </a:r>
            <a:r>
              <a:rPr lang="en-GB" sz="3300" dirty="0"/>
              <a:t>, stampede, crowd-crush and causing an overall loss of control . The crowd could be categorized into </a:t>
            </a:r>
            <a:r>
              <a:rPr lang="en-GB" sz="3300" dirty="0" smtClean="0"/>
              <a:t>diffused crowd </a:t>
            </a:r>
            <a:r>
              <a:rPr lang="en-GB" sz="3300" dirty="0"/>
              <a:t>where individuals couldn’t be recognized or tracked and the diffuse crowd where individuals and groups </a:t>
            </a:r>
            <a:r>
              <a:rPr lang="en-GB" sz="3300" dirty="0" smtClean="0"/>
              <a:t>could be </a:t>
            </a:r>
            <a:r>
              <a:rPr lang="en-GB" sz="3300" dirty="0"/>
              <a:t>recognized and tracked . The last decade has seen a great advance in crowd analysis techniques including </a:t>
            </a:r>
            <a:r>
              <a:rPr lang="en-GB" sz="3300" dirty="0" smtClean="0"/>
              <a:t>people counting </a:t>
            </a:r>
            <a:r>
              <a:rPr lang="en-GB" sz="3300" dirty="0"/>
              <a:t>by using either pixel-level, texture-level or object-level analysis . People counting used to determine </a:t>
            </a:r>
            <a:r>
              <a:rPr lang="en-GB" sz="3300" dirty="0" smtClean="0"/>
              <a:t>the level </a:t>
            </a:r>
            <a:r>
              <a:rPr lang="en-GB" sz="3300" dirty="0"/>
              <a:t>of crowd and send an alarm if this level exceeds a certain level to avoided crowd impact</a:t>
            </a:r>
            <a:r>
              <a:rPr lang="en-GB" sz="3300" dirty="0" smtClean="0"/>
              <a:t>.</a:t>
            </a:r>
          </a:p>
          <a:p>
            <a:endParaRPr lang="en-US" dirty="0"/>
          </a:p>
        </p:txBody>
      </p:sp>
    </p:spTree>
    <p:extLst>
      <p:ext uri="{BB962C8B-B14F-4D97-AF65-F5344CB8AC3E}">
        <p14:creationId xmlns:p14="http://schemas.microsoft.com/office/powerpoint/2010/main" val="1823872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1.Introduction</a:t>
            </a:r>
            <a:endParaRPr lang="en-US" dirty="0"/>
          </a:p>
        </p:txBody>
      </p:sp>
      <p:sp>
        <p:nvSpPr>
          <p:cNvPr id="3" name="Content Placeholder 2"/>
          <p:cNvSpPr>
            <a:spLocks noGrp="1"/>
          </p:cNvSpPr>
          <p:nvPr>
            <p:ph idx="1"/>
          </p:nvPr>
        </p:nvSpPr>
        <p:spPr/>
        <p:txBody>
          <a:bodyPr>
            <a:normAutofit fontScale="70000" lnSpcReduction="20000"/>
          </a:bodyPr>
          <a:lstStyle/>
          <a:p>
            <a:r>
              <a:rPr lang="en-GB" sz="3300" dirty="0"/>
              <a:t> Finally, crowd analysis also includes people tracking. The mechanics of human crowds are complex because a crowd exhibits both dynamics and psychological characteristics, which are often goal directed . This makes it very challenging to figure out an appropriate level of granularity to model the dynamics of a crowd. Research on the crowded scene analysis could lead to a lot of critical applications such as Visual Surveillance and intelligent environmental. The current project concerned with abnormal behaviour analysis to avoid accidents in crowded public places, like what happened in Hillsborough football accident disaster , Love parade disaster in 2010  and Al-hajj disaster on 2015  if we could detect highly crowd dense and static crowd in crowd places such as stadium, malls even the holy places, we can prevent tragic accident from happening.</a:t>
            </a:r>
            <a:endParaRPr lang="en-US" dirty="0"/>
          </a:p>
        </p:txBody>
      </p:sp>
    </p:spTree>
    <p:extLst>
      <p:ext uri="{BB962C8B-B14F-4D97-AF65-F5344CB8AC3E}">
        <p14:creationId xmlns:p14="http://schemas.microsoft.com/office/powerpoint/2010/main" val="2218736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2.Problem to solve</a:t>
            </a:r>
            <a:endParaRPr lang="en-US" dirty="0"/>
          </a:p>
        </p:txBody>
      </p:sp>
      <p:sp>
        <p:nvSpPr>
          <p:cNvPr id="3" name="Content Placeholder 2"/>
          <p:cNvSpPr>
            <a:spLocks noGrp="1"/>
          </p:cNvSpPr>
          <p:nvPr>
            <p:ph idx="1"/>
          </p:nvPr>
        </p:nvSpPr>
        <p:spPr/>
        <p:txBody>
          <a:bodyPr/>
          <a:lstStyle/>
          <a:p>
            <a:r>
              <a:rPr lang="en-GB" dirty="0"/>
              <a:t>We generally face the problem of overcrowding in rooms (such as university halls), celebrations, Hajj and </a:t>
            </a:r>
            <a:r>
              <a:rPr lang="en-GB" dirty="0" err="1"/>
              <a:t>Umrah</a:t>
            </a:r>
            <a:r>
              <a:rPr lang="en-GB" dirty="0"/>
              <a:t>. These places are the most overcrowded places. To ensure security, people must be tracked  and monitored.</a:t>
            </a:r>
            <a:endParaRPr lang="en-US" dirty="0"/>
          </a:p>
        </p:txBody>
      </p:sp>
    </p:spTree>
    <p:extLst>
      <p:ext uri="{BB962C8B-B14F-4D97-AF65-F5344CB8AC3E}">
        <p14:creationId xmlns:p14="http://schemas.microsoft.com/office/powerpoint/2010/main" val="2863111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3.What’s my project ?</a:t>
            </a:r>
            <a:endParaRPr lang="en-US" dirty="0"/>
          </a:p>
        </p:txBody>
      </p:sp>
      <p:sp>
        <p:nvSpPr>
          <p:cNvPr id="3" name="Content Placeholder 2"/>
          <p:cNvSpPr>
            <a:spLocks noGrp="1"/>
          </p:cNvSpPr>
          <p:nvPr>
            <p:ph idx="1"/>
          </p:nvPr>
        </p:nvSpPr>
        <p:spPr/>
        <p:txBody>
          <a:bodyPr/>
          <a:lstStyle/>
          <a:p>
            <a:r>
              <a:rPr lang="en-GB" dirty="0"/>
              <a:t>My project is an Android application based on receiving data from users and </a:t>
            </a:r>
            <a:r>
              <a:rPr lang="en-GB" dirty="0" smtClean="0"/>
              <a:t>analysing </a:t>
            </a:r>
            <a:r>
              <a:rPr lang="en-GB" dirty="0"/>
              <a:t>and deduce if there is an abnormal event including counting the number of users and the number of people and tracking them using Google </a:t>
            </a:r>
            <a:r>
              <a:rPr lang="en-GB" dirty="0" smtClean="0"/>
              <a:t>Maps</a:t>
            </a:r>
            <a:r>
              <a:rPr lang="ar-SA" dirty="0" smtClean="0"/>
              <a:t>.</a:t>
            </a:r>
            <a:endParaRPr lang="en-US" dirty="0"/>
          </a:p>
        </p:txBody>
      </p:sp>
    </p:spTree>
    <p:extLst>
      <p:ext uri="{BB962C8B-B14F-4D97-AF65-F5344CB8AC3E}">
        <p14:creationId xmlns:p14="http://schemas.microsoft.com/office/powerpoint/2010/main" val="945359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3.1 Design</a:t>
            </a:r>
            <a:endParaRPr lang="en-US" dirty="0"/>
          </a:p>
        </p:txBody>
      </p:sp>
      <p:sp>
        <p:nvSpPr>
          <p:cNvPr id="4" name="Content Placeholder 3"/>
          <p:cNvSpPr>
            <a:spLocks noGrp="1"/>
          </p:cNvSpPr>
          <p:nvPr>
            <p:ph sz="half" idx="2"/>
          </p:nvPr>
        </p:nvSpPr>
        <p:spPr/>
        <p:txBody>
          <a:bodyPr/>
          <a:lstStyle/>
          <a:p>
            <a:r>
              <a:rPr lang="en-GB" dirty="0" smtClean="0"/>
              <a:t>Login Screen</a:t>
            </a:r>
            <a:endParaRPr lang="en-US" dirty="0"/>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293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3.1 Design</a:t>
            </a:r>
            <a:endParaRPr lang="en-US" dirty="0"/>
          </a:p>
        </p:txBody>
      </p:sp>
      <p:sp>
        <p:nvSpPr>
          <p:cNvPr id="4" name="Content Placeholder 3"/>
          <p:cNvSpPr>
            <a:spLocks noGrp="1"/>
          </p:cNvSpPr>
          <p:nvPr>
            <p:ph sz="half" idx="2"/>
          </p:nvPr>
        </p:nvSpPr>
        <p:spPr/>
        <p:txBody>
          <a:bodyPr/>
          <a:lstStyle/>
          <a:p>
            <a:r>
              <a:rPr lang="en-GB" dirty="0" smtClean="0"/>
              <a:t>Signup Screen</a:t>
            </a:r>
            <a:endParaRPr lang="en-US" dirty="0"/>
          </a:p>
        </p:txBody>
      </p:sp>
      <p:pic>
        <p:nvPicPr>
          <p:cNvPr id="2050"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34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3.1 Design</a:t>
            </a:r>
            <a:endParaRPr lang="en-US" dirty="0"/>
          </a:p>
        </p:txBody>
      </p:sp>
      <p:sp>
        <p:nvSpPr>
          <p:cNvPr id="4" name="Content Placeholder 3"/>
          <p:cNvSpPr>
            <a:spLocks noGrp="1"/>
          </p:cNvSpPr>
          <p:nvPr>
            <p:ph sz="half" idx="2"/>
          </p:nvPr>
        </p:nvSpPr>
        <p:spPr/>
        <p:txBody>
          <a:bodyPr/>
          <a:lstStyle/>
          <a:p>
            <a:r>
              <a:rPr lang="en-GB" dirty="0" smtClean="0"/>
              <a:t>Admin Screen</a:t>
            </a:r>
            <a:endParaRPr lang="en-US" dirty="0"/>
          </a:p>
        </p:txBody>
      </p:sp>
      <p:pic>
        <p:nvPicPr>
          <p:cNvPr id="3074"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397987" y="1920875"/>
            <a:ext cx="2157026"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13092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180</TotalTime>
  <Words>1118</Words>
  <Application>Microsoft Office PowerPoint</Application>
  <PresentationFormat>On-screen Show (4:3)</PresentationFormat>
  <Paragraphs>68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Crowd management system </vt:lpstr>
      <vt:lpstr>Outline</vt:lpstr>
      <vt:lpstr>1.Introduction</vt:lpstr>
      <vt:lpstr>1.Introduction</vt:lpstr>
      <vt:lpstr>2.Problem to solve</vt:lpstr>
      <vt:lpstr>3.What’s my project ?</vt:lpstr>
      <vt:lpstr>3.1 Design</vt:lpstr>
      <vt:lpstr>3.1 Design</vt:lpstr>
      <vt:lpstr>3.1 Design</vt:lpstr>
      <vt:lpstr>3.1 Design</vt:lpstr>
      <vt:lpstr>3.2 Properties</vt:lpstr>
      <vt:lpstr>3.2 Properties</vt:lpstr>
      <vt:lpstr>3.2 Properties</vt:lpstr>
      <vt:lpstr>3.2 Properties</vt:lpstr>
      <vt:lpstr>3.2 Properties</vt:lpstr>
      <vt:lpstr>3.2 Properties</vt:lpstr>
      <vt:lpstr>3.2 Properties</vt:lpstr>
      <vt:lpstr>3.2 Properties</vt:lpstr>
      <vt:lpstr>3.2 Properties</vt:lpstr>
      <vt:lpstr>3.3 Features</vt:lpstr>
      <vt:lpstr>4. Tools Used</vt:lpstr>
      <vt:lpstr>4. Tools Used</vt:lpstr>
      <vt:lpstr>4. Tools Used</vt:lpstr>
      <vt:lpstr>5.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Crowd management system</dc:title>
  <dc:creator>Abdullah FH</dc:creator>
  <cp:lastModifiedBy>Abdullah FH</cp:lastModifiedBy>
  <cp:revision>16</cp:revision>
  <dcterms:created xsi:type="dcterms:W3CDTF">2019-05-19T19:05:38Z</dcterms:created>
  <dcterms:modified xsi:type="dcterms:W3CDTF">2019-05-19T22:06:02Z</dcterms:modified>
</cp:coreProperties>
</file>