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8"/>
  </p:notesMasterIdLst>
  <p:sldIdLst>
    <p:sldId id="256" r:id="rId2"/>
    <p:sldId id="355" r:id="rId3"/>
    <p:sldId id="258" r:id="rId4"/>
    <p:sldId id="264" r:id="rId5"/>
    <p:sldId id="266" r:id="rId6"/>
    <p:sldId id="267" r:id="rId7"/>
    <p:sldId id="280" r:id="rId8"/>
    <p:sldId id="272" r:id="rId9"/>
    <p:sldId id="295" r:id="rId10"/>
    <p:sldId id="304" r:id="rId11"/>
    <p:sldId id="292" r:id="rId12"/>
    <p:sldId id="283" r:id="rId13"/>
    <p:sldId id="296" r:id="rId14"/>
    <p:sldId id="297" r:id="rId15"/>
    <p:sldId id="353" r:id="rId16"/>
    <p:sldId id="299" r:id="rId17"/>
    <p:sldId id="300" r:id="rId18"/>
    <p:sldId id="301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9" r:id="rId27"/>
    <p:sldId id="312" r:id="rId28"/>
    <p:sldId id="313" r:id="rId29"/>
    <p:sldId id="314" r:id="rId30"/>
    <p:sldId id="315" r:id="rId31"/>
    <p:sldId id="316" r:id="rId32"/>
    <p:sldId id="318" r:id="rId33"/>
    <p:sldId id="317" r:id="rId34"/>
    <p:sldId id="320" r:id="rId35"/>
    <p:sldId id="321" r:id="rId36"/>
    <p:sldId id="322" r:id="rId37"/>
    <p:sldId id="324" r:id="rId38"/>
    <p:sldId id="323" r:id="rId39"/>
    <p:sldId id="325" r:id="rId40"/>
    <p:sldId id="326" r:id="rId41"/>
    <p:sldId id="327" r:id="rId42"/>
    <p:sldId id="328" r:id="rId43"/>
    <p:sldId id="329" r:id="rId44"/>
    <p:sldId id="330" r:id="rId45"/>
    <p:sldId id="331" r:id="rId46"/>
    <p:sldId id="332" r:id="rId47"/>
    <p:sldId id="333" r:id="rId48"/>
    <p:sldId id="334" r:id="rId49"/>
    <p:sldId id="335" r:id="rId50"/>
    <p:sldId id="336" r:id="rId51"/>
    <p:sldId id="337" r:id="rId52"/>
    <p:sldId id="338" r:id="rId53"/>
    <p:sldId id="340" r:id="rId54"/>
    <p:sldId id="354" r:id="rId55"/>
    <p:sldId id="339" r:id="rId56"/>
    <p:sldId id="342" r:id="rId57"/>
    <p:sldId id="343" r:id="rId58"/>
    <p:sldId id="345" r:id="rId59"/>
    <p:sldId id="346" r:id="rId60"/>
    <p:sldId id="347" r:id="rId61"/>
    <p:sldId id="348" r:id="rId62"/>
    <p:sldId id="349" r:id="rId63"/>
    <p:sldId id="350" r:id="rId64"/>
    <p:sldId id="351" r:id="rId65"/>
    <p:sldId id="352" r:id="rId66"/>
    <p:sldId id="294" r:id="rId6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016" autoAdjust="0"/>
    <p:restoredTop sz="94660"/>
  </p:normalViewPr>
  <p:slideViewPr>
    <p:cSldViewPr>
      <p:cViewPr>
        <p:scale>
          <a:sx n="70" d="100"/>
          <a:sy n="70" d="100"/>
        </p:scale>
        <p:origin x="-12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2392915-8247-4286-96F4-9F9101514544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7BCBE43-5FCF-4B73-81DB-2FF71809DA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LB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753B60-CA06-4DD5-92B0-7503DE1F5B6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LB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0385C6-2A35-4DF5-BE41-8657631F022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LB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FDD02C-70D7-4E0D-96BE-2AD6E68034F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LB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E336263-FB2C-4F72-A92C-7D354574537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LB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6CE5A9-356D-4317-8164-717B41128CA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LB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A71B415-BBEB-4C6A-BD10-FD7D01705FB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LB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FED4D61-6BF0-434A-BF27-FAA6D9FA21A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LB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0A15EE-FBEC-42F1-B1BD-40D497855C3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LB" dirty="0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610172-0594-4F53-903B-2FE86B44442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LB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23E752-0BEF-4974-9B13-F166A046C2E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LB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3A2668-3A91-4D12-B000-97B82D87E98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4F539-34C1-4896-A021-42CF46D2E8AE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061CBFF-DED6-4CBD-9D5B-083C97023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4F794-6F26-44DE-9192-BA50081AB5CB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4B32E-C1A7-4E39-B8A3-C21AD7ECA3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882AE-B0E0-4C82-807C-155DB242AFA5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F8E16-9E85-4258-AEC0-FFBE584878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3FDEA-C564-4FDF-8547-C03FA1636F44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137E7-B521-4B2E-889B-DD85B6FE0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6E56A-E7AD-4D56-BB31-2E7566C89F04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A54DD-3FBD-4453-9710-3A794348E7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78632-57F6-4CEB-8B78-6D8BCA0750BE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5A6F1-90E3-4B81-8491-01E4622F6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DBE1C-DFCF-49EA-8642-43A5183926BB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519AA-E398-4C3F-864F-231828F17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3B43F-D915-44C8-9871-FB27B6A4EB73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7A073-78E5-4B12-82B1-A046EA9B39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71720-5681-458E-8CD2-93FB57B22878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9D13B-4312-408D-9F5F-8CF930EEE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C77DD-286B-439B-ACEA-DB3BA23BFE43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EDEAB-36DB-4C10-B2ED-75920D077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852ED-1FA2-43D6-B015-9DD51E9F4126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3F0-695C-4AB8-9D11-A5E0D901C7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DC2DEF-769A-43B2-A897-D9C4F9B29799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B986683C-D950-41D4-BE0A-8257C9CBBA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6" r:id="rId2"/>
    <p:sldLayoutId id="2147483684" r:id="rId3"/>
    <p:sldLayoutId id="2147483677" r:id="rId4"/>
    <p:sldLayoutId id="2147483678" r:id="rId5"/>
    <p:sldLayoutId id="2147483679" r:id="rId6"/>
    <p:sldLayoutId id="2147483680" r:id="rId7"/>
    <p:sldLayoutId id="2147483685" r:id="rId8"/>
    <p:sldLayoutId id="2147483686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00400"/>
            <a:ext cx="8077200" cy="3200400"/>
          </a:xfrm>
          <a:solidFill>
            <a:schemeClr val="accent1">
              <a:lumMod val="20000"/>
              <a:lumOff val="80000"/>
              <a:alpha val="57000"/>
            </a:schemeClr>
          </a:solidFill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Prepared By:</a:t>
            </a:r>
          </a:p>
          <a:p>
            <a:pPr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        </a:t>
            </a:r>
            <a:r>
              <a:rPr lang="en-US" b="1" dirty="0" err="1" smtClean="0">
                <a:solidFill>
                  <a:schemeClr val="accent1"/>
                </a:solidFill>
              </a:rPr>
              <a:t>Khaled</a:t>
            </a:r>
            <a:r>
              <a:rPr lang="en-US" b="1" dirty="0" smtClean="0">
                <a:solidFill>
                  <a:schemeClr val="accent1"/>
                </a:solidFill>
              </a:rPr>
              <a:t> M. </a:t>
            </a:r>
            <a:r>
              <a:rPr lang="en-US" b="1" dirty="0" err="1" smtClean="0">
                <a:solidFill>
                  <a:schemeClr val="accent1"/>
                </a:solidFill>
              </a:rPr>
              <a:t>Hamadneh</a:t>
            </a:r>
            <a:endParaRPr lang="en-US" b="1" dirty="0" smtClean="0">
              <a:solidFill>
                <a:schemeClr val="accent1"/>
              </a:solidFill>
            </a:endParaRPr>
          </a:p>
          <a:p>
            <a:pPr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  </a:t>
            </a:r>
            <a:r>
              <a:rPr lang="en-US" b="1" dirty="0" err="1" smtClean="0">
                <a:solidFill>
                  <a:schemeClr val="accent1"/>
                </a:solidFill>
              </a:rPr>
              <a:t>Rafat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</a:rPr>
              <a:t>Hassiba</a:t>
            </a:r>
            <a:endParaRPr lang="en-US" b="1" dirty="0" smtClean="0">
              <a:solidFill>
                <a:schemeClr val="accent1"/>
              </a:solidFill>
            </a:endParaRPr>
          </a:p>
          <a:p>
            <a:pPr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Omar Abu </a:t>
            </a:r>
            <a:r>
              <a:rPr lang="en-US" b="1" dirty="0" err="1" smtClean="0">
                <a:solidFill>
                  <a:schemeClr val="accent1"/>
                </a:solidFill>
              </a:rPr>
              <a:t>Shamma</a:t>
            </a:r>
            <a:r>
              <a:rPr lang="en-US" b="1" dirty="0" smtClean="0">
                <a:solidFill>
                  <a:schemeClr val="accent1"/>
                </a:solidFill>
              </a:rPr>
              <a:t>  </a:t>
            </a:r>
          </a:p>
          <a:p>
            <a:pPr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b="1" dirty="0" smtClean="0">
              <a:solidFill>
                <a:schemeClr val="accent1"/>
              </a:solidFill>
            </a:endParaRPr>
          </a:p>
          <a:p>
            <a:pPr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Supervisor:</a:t>
            </a:r>
          </a:p>
          <a:p>
            <a:pPr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Dr. Shaker Bitar 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147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29600" cy="2689225"/>
          </a:xfrm>
        </p:spPr>
        <p:txBody>
          <a:bodyPr/>
          <a:lstStyle/>
          <a:p>
            <a:r>
              <a:rPr smtClean="0"/>
              <a:t/>
            </a:r>
            <a:br>
              <a:rPr smtClean="0"/>
            </a:br>
            <a:r>
              <a:rPr b="1" smtClean="0">
                <a:solidFill>
                  <a:schemeClr val="accent2">
                    <a:lumMod val="75000"/>
                  </a:schemeClr>
                </a:solidFill>
              </a:rPr>
              <a:t>An Najah National Uni</a:t>
            </a:r>
            <a:r>
              <a:rPr lang="ar-LB" dirty="0" smtClean="0"/>
              <a:t/>
            </a:r>
            <a:br>
              <a:rPr lang="ar-LB" dirty="0" smtClean="0"/>
            </a:br>
            <a:r>
              <a:rPr lang="ar-LB" dirty="0" smtClean="0"/>
              <a:t/>
            </a:r>
            <a:br>
              <a:rPr lang="ar-LB" dirty="0" smtClean="0"/>
            </a:br>
            <a:r>
              <a:rPr smtClean="0"/>
              <a:t>"Sports Arena "</a:t>
            </a:r>
            <a:br>
              <a:rPr smtClean="0"/>
            </a:br>
            <a:endParaRPr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457200" y="457200"/>
            <a:ext cx="7467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Perpetua" pitchFamily="18" charset="0"/>
              <a:buChar char="*"/>
            </a:pPr>
            <a:r>
              <a:rPr lang="en-US" sz="2400" dirty="0">
                <a:latin typeface="Perpetua" pitchFamily="18" charset="0"/>
              </a:rPr>
              <a:t> </a:t>
            </a:r>
            <a:r>
              <a:rPr lang="en-US" sz="2400" b="1" dirty="0">
                <a:latin typeface="Perpetua" pitchFamily="18" charset="0"/>
              </a:rPr>
              <a:t>Slab thickness</a:t>
            </a:r>
          </a:p>
          <a:p>
            <a:endParaRPr lang="en-US" sz="2400" b="1" dirty="0">
              <a:latin typeface="Perpetua" pitchFamily="18" charset="0"/>
            </a:endParaRPr>
          </a:p>
          <a:p>
            <a:r>
              <a:rPr lang="en-US" sz="2400" dirty="0"/>
              <a:t> </a:t>
            </a:r>
          </a:p>
          <a:p>
            <a:pPr lvl="0"/>
            <a:r>
              <a:rPr lang="en-US" b="1" dirty="0" err="1"/>
              <a:t>Thickess</a:t>
            </a:r>
            <a:r>
              <a:rPr lang="en-US" b="1" dirty="0"/>
              <a:t>  For </a:t>
            </a:r>
            <a:r>
              <a:rPr lang="en-US" b="1" dirty="0" smtClean="0"/>
              <a:t>BASEMENT h1=5.8 </a:t>
            </a:r>
            <a:r>
              <a:rPr lang="en-US" b="1" dirty="0"/>
              <a:t>/28 = 0.21 , h2=4.8/24 =2.</a:t>
            </a:r>
            <a:r>
              <a:rPr lang="en-US" dirty="0"/>
              <a:t>1,</a:t>
            </a:r>
            <a:r>
              <a:rPr lang="en-US" b="1" dirty="0"/>
              <a:t>Use  h=25cm</a:t>
            </a:r>
            <a:endParaRPr lang="en-US" dirty="0"/>
          </a:p>
          <a:p>
            <a:pPr lvl="0"/>
            <a:r>
              <a:rPr lang="en-US" b="1" dirty="0" err="1"/>
              <a:t>Thickess</a:t>
            </a:r>
            <a:r>
              <a:rPr lang="en-US" b="1" dirty="0"/>
              <a:t>  For  MIAN HALL</a:t>
            </a:r>
            <a:r>
              <a:rPr lang="en-US" dirty="0"/>
              <a:t> </a:t>
            </a:r>
            <a:r>
              <a:rPr lang="en-US" b="1" dirty="0" smtClean="0"/>
              <a:t>  </a:t>
            </a:r>
            <a:r>
              <a:rPr lang="en-US" b="1" dirty="0"/>
              <a:t>is  h = 5.8/24 =  24.1 cm = 25 cm</a:t>
            </a:r>
            <a:endParaRPr lang="en-US" dirty="0"/>
          </a:p>
          <a:p>
            <a:r>
              <a:rPr lang="en-US" dirty="0"/>
              <a:t> </a:t>
            </a:r>
          </a:p>
          <a:p>
            <a:endParaRPr lang="en-US" sz="2400" dirty="0">
              <a:latin typeface="Perpetua" pitchFamily="18" charset="0"/>
            </a:endParaRPr>
          </a:p>
        </p:txBody>
      </p:sp>
      <p:pic>
        <p:nvPicPr>
          <p:cNvPr id="6" name="Picture 5" descr="22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905000" y="3810000"/>
            <a:ext cx="6772275" cy="2105025"/>
          </a:xfrm>
          <a:prstGeom prst="rect">
            <a:avLst/>
          </a:prstGeom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2819400" y="5715000"/>
            <a:ext cx="30138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: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Own Of The Slab Section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erpet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28600"/>
            <a:ext cx="3868738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Compatibility</a:t>
            </a:r>
          </a:p>
        </p:txBody>
      </p:sp>
      <p:pic>
        <p:nvPicPr>
          <p:cNvPr id="5" name="Picture 4" descr="C:\Users\Intel Technology\Desktop\1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304924"/>
            <a:ext cx="6705600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772400" cy="6556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Equilibrium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924800" cy="4800600"/>
          </a:xfrm>
        </p:spPr>
        <p:txBody>
          <a:bodyPr/>
          <a:lstStyle/>
          <a:p>
            <a:pPr lvl="3"/>
            <a:r>
              <a:rPr lang="en-US" b="1" dirty="0" smtClean="0"/>
              <a:t>Live Load:   </a:t>
            </a:r>
            <a:endParaRPr lang="en-US" sz="1800" b="1" dirty="0" smtClean="0"/>
          </a:p>
          <a:p>
            <a:r>
              <a:rPr lang="en-US" sz="2800" b="1" dirty="0" smtClean="0"/>
              <a:t> </a:t>
            </a:r>
            <a:r>
              <a:rPr lang="en-US" sz="2800" dirty="0" smtClean="0"/>
              <a:t>From</a:t>
            </a:r>
            <a:r>
              <a:rPr lang="en-US" sz="2800" b="1" dirty="0" smtClean="0"/>
              <a:t> Manual:</a:t>
            </a:r>
            <a:endParaRPr lang="en-US" sz="2400" dirty="0" smtClean="0"/>
          </a:p>
          <a:p>
            <a:pPr>
              <a:buNone/>
            </a:pPr>
            <a:r>
              <a:rPr lang="en-US" sz="2800" dirty="0" smtClean="0"/>
              <a:t>    </a:t>
            </a:r>
            <a:r>
              <a:rPr lang="en-US" sz="2800" dirty="0" err="1" smtClean="0"/>
              <a:t>ΣF</a:t>
            </a:r>
            <a:r>
              <a:rPr lang="en-US" sz="2800" baseline="-25000" dirty="0" err="1" smtClean="0"/>
              <a:t>z</a:t>
            </a:r>
            <a:r>
              <a:rPr lang="en-US" sz="2800" dirty="0" smtClean="0"/>
              <a:t> = ( 429.21*3 ) + ( 448.7 *5 )</a:t>
            </a:r>
            <a:endParaRPr lang="en-US" sz="2400" dirty="0" smtClean="0"/>
          </a:p>
          <a:p>
            <a:pPr>
              <a:buNone/>
            </a:pPr>
            <a:r>
              <a:rPr lang="en-US" sz="2800" dirty="0" smtClean="0"/>
              <a:t>           =3531.48 KN</a:t>
            </a:r>
            <a:endParaRPr lang="en-US" sz="2400" dirty="0" smtClean="0"/>
          </a:p>
          <a:p>
            <a:r>
              <a:rPr lang="en-US" sz="2800" dirty="0" smtClean="0"/>
              <a:t>From </a:t>
            </a:r>
            <a:r>
              <a:rPr lang="en-US" sz="2800" b="1" dirty="0" smtClean="0"/>
              <a:t>Sap</a:t>
            </a:r>
            <a:r>
              <a:rPr lang="en-US" sz="2800" dirty="0" smtClean="0"/>
              <a:t>:</a:t>
            </a:r>
            <a:endParaRPr lang="en-US" sz="2400" dirty="0" smtClean="0"/>
          </a:p>
          <a:p>
            <a:pPr>
              <a:buNone/>
            </a:pPr>
            <a:r>
              <a:rPr lang="en-US" sz="2800" dirty="0" smtClean="0"/>
              <a:t>     </a:t>
            </a:r>
            <a:r>
              <a:rPr lang="en-US" sz="2800" dirty="0" err="1" smtClean="0"/>
              <a:t>ΣF</a:t>
            </a:r>
            <a:r>
              <a:rPr lang="en-US" sz="2800" baseline="-25000" dirty="0" err="1" smtClean="0"/>
              <a:t>z</a:t>
            </a:r>
            <a:r>
              <a:rPr lang="en-US" sz="2800" dirty="0" smtClean="0"/>
              <a:t> = 3378.73 KN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3200" b="1" dirty="0" smtClean="0"/>
              <a:t>Error</a:t>
            </a:r>
            <a:r>
              <a:rPr lang="en-US" sz="3200" dirty="0" smtClean="0"/>
              <a:t> </a:t>
            </a:r>
            <a:r>
              <a:rPr lang="en-US" sz="2800" dirty="0" smtClean="0"/>
              <a:t>= ( 3378.73-3531.48 )  / 3378.73 = </a:t>
            </a:r>
            <a:r>
              <a:rPr lang="en-US" sz="3200" u="sng" dirty="0" smtClean="0"/>
              <a:t>4.5</a:t>
            </a:r>
            <a:r>
              <a:rPr lang="en-US" sz="3200" dirty="0" smtClean="0"/>
              <a:t>  %.      </a:t>
            </a:r>
            <a:r>
              <a:rPr lang="en-US" sz="2800" b="1" dirty="0" smtClean="0"/>
              <a:t>   OK</a:t>
            </a:r>
            <a:endParaRPr lang="en-US" sz="2400" dirty="0" smtClean="0"/>
          </a:p>
          <a:p>
            <a:pPr>
              <a:buNone/>
            </a:pPr>
            <a:r>
              <a:rPr lang="en-US" sz="2800" dirty="0" smtClean="0"/>
              <a:t> </a:t>
            </a:r>
            <a:endParaRPr lang="en-US" sz="2400" dirty="0" smtClean="0"/>
          </a:p>
          <a:p>
            <a:pPr>
              <a:buNone/>
            </a:pPr>
            <a:endParaRPr lang="en-US" sz="2800" b="1" dirty="0" smtClean="0"/>
          </a:p>
        </p:txBody>
      </p:sp>
      <p:pic>
        <p:nvPicPr>
          <p:cNvPr id="6" name="Picture 5" descr="5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295400" y="4114800"/>
            <a:ext cx="6096000" cy="8477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0"/>
            <a:ext cx="7772400" cy="6324600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 </a:t>
            </a:r>
            <a:endParaRPr lang="en-US" sz="2400" dirty="0" smtClean="0"/>
          </a:p>
          <a:p>
            <a:r>
              <a:rPr lang="en-US" dirty="0" smtClean="0"/>
              <a:t>Super Imposed Dead Load:</a:t>
            </a:r>
            <a:endParaRPr lang="en-US" sz="1800" dirty="0" smtClean="0"/>
          </a:p>
          <a:p>
            <a:r>
              <a:rPr lang="en-US" sz="2800" dirty="0" smtClean="0"/>
              <a:t>From</a:t>
            </a:r>
            <a:r>
              <a:rPr lang="en-US" sz="2800" b="1" dirty="0" smtClean="0"/>
              <a:t> Manual:</a:t>
            </a:r>
            <a:endParaRPr lang="en-US" sz="2400" dirty="0" smtClean="0"/>
          </a:p>
          <a:p>
            <a:pPr>
              <a:buNone/>
            </a:pPr>
            <a:r>
              <a:rPr lang="en-US" sz="2800" dirty="0" err="1" smtClean="0"/>
              <a:t>ΣF</a:t>
            </a:r>
            <a:r>
              <a:rPr lang="en-US" sz="2800" baseline="-25000" dirty="0" err="1" smtClean="0"/>
              <a:t>z</a:t>
            </a:r>
            <a:r>
              <a:rPr lang="en-US" sz="2800" dirty="0" smtClean="0"/>
              <a:t> = total area * </a:t>
            </a:r>
            <a:r>
              <a:rPr lang="en-US" sz="2800" dirty="0" err="1" smtClean="0"/>
              <a:t>SDl</a:t>
            </a:r>
            <a:r>
              <a:rPr lang="en-US" sz="2800" dirty="0" smtClean="0"/>
              <a:t> = 877.8 *4 </a:t>
            </a:r>
            <a:endParaRPr lang="en-US" sz="2400" dirty="0" smtClean="0"/>
          </a:p>
          <a:p>
            <a:pPr>
              <a:buNone/>
            </a:pPr>
            <a:r>
              <a:rPr lang="en-US" sz="2800" dirty="0" smtClean="0"/>
              <a:t>     = 3511.2 KN 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800" dirty="0" smtClean="0"/>
              <a:t>From </a:t>
            </a:r>
            <a:r>
              <a:rPr lang="en-US" sz="2800" b="1" dirty="0" smtClean="0"/>
              <a:t>SAP</a:t>
            </a:r>
            <a:r>
              <a:rPr lang="en-US" sz="2800" dirty="0" smtClean="0"/>
              <a:t>:</a:t>
            </a:r>
            <a:endParaRPr lang="en-US" sz="2400" dirty="0" smtClean="0"/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err="1" smtClean="0"/>
              <a:t>ΣF</a:t>
            </a:r>
            <a:r>
              <a:rPr lang="en-US" sz="2800" baseline="-25000" dirty="0" err="1" smtClean="0"/>
              <a:t>z</a:t>
            </a:r>
            <a:r>
              <a:rPr lang="en-US" sz="2800" dirty="0" smtClean="0"/>
              <a:t> = 3334.504 KN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3200" b="1" dirty="0" smtClean="0"/>
              <a:t>Error</a:t>
            </a:r>
            <a:r>
              <a:rPr lang="en-US" sz="2800" dirty="0" smtClean="0"/>
              <a:t>  = ( 3334.504 - 3511.2 ) / 3334.504 =  </a:t>
            </a:r>
            <a:r>
              <a:rPr lang="en-US" sz="2800" u="sng" dirty="0" smtClean="0"/>
              <a:t>5.</a:t>
            </a:r>
            <a:r>
              <a:rPr lang="en-US" sz="3200" u="sng" dirty="0" smtClean="0"/>
              <a:t>28</a:t>
            </a:r>
            <a:r>
              <a:rPr lang="en-US" sz="2800" dirty="0" smtClean="0"/>
              <a:t> %.      </a:t>
            </a:r>
            <a:r>
              <a:rPr lang="en-US" sz="2800" b="1" dirty="0" smtClean="0"/>
              <a:t>OK</a:t>
            </a:r>
            <a:endParaRPr lang="en-US" sz="2400" dirty="0" smtClean="0"/>
          </a:p>
          <a:p>
            <a:endParaRPr lang="ar-LB" dirty="0"/>
          </a:p>
        </p:txBody>
      </p:sp>
      <p:pic>
        <p:nvPicPr>
          <p:cNvPr id="4" name="Picture 3" descr="6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295400" y="3886200"/>
            <a:ext cx="5410200" cy="914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381000"/>
            <a:ext cx="7772400" cy="5867400"/>
          </a:xfrm>
        </p:spPr>
        <p:txBody>
          <a:bodyPr/>
          <a:lstStyle/>
          <a:p>
            <a:r>
              <a:rPr lang="en-US" dirty="0" smtClean="0"/>
              <a:t>Dead load:</a:t>
            </a:r>
          </a:p>
          <a:p>
            <a:endParaRPr lang="en-US" sz="2400" dirty="0" smtClean="0"/>
          </a:p>
          <a:p>
            <a:r>
              <a:rPr lang="en-US" sz="2800" dirty="0" smtClean="0"/>
              <a:t> From</a:t>
            </a:r>
            <a:r>
              <a:rPr lang="en-US" sz="2800" b="1" dirty="0" smtClean="0"/>
              <a:t> Manual:</a:t>
            </a:r>
            <a:endParaRPr lang="en-US" sz="2400" dirty="0" smtClean="0"/>
          </a:p>
          <a:p>
            <a:pPr>
              <a:buNone/>
            </a:pPr>
            <a:r>
              <a:rPr lang="en-US" sz="2800" dirty="0" err="1" smtClean="0"/>
              <a:t>ΣF</a:t>
            </a:r>
            <a:r>
              <a:rPr lang="en-US" sz="2800" baseline="-25000" dirty="0" err="1" smtClean="0"/>
              <a:t>z</a:t>
            </a:r>
            <a:r>
              <a:rPr lang="en-US" sz="2800" dirty="0" smtClean="0"/>
              <a:t> = 8772.9   KN</a:t>
            </a:r>
            <a:endParaRPr lang="en-US" sz="2400" dirty="0" smtClean="0"/>
          </a:p>
          <a:p>
            <a:pPr>
              <a:buNone/>
            </a:pPr>
            <a:r>
              <a:rPr lang="en-US" sz="2800" dirty="0" smtClean="0"/>
              <a:t> </a:t>
            </a:r>
            <a:endParaRPr lang="en-US" sz="2400" dirty="0" smtClean="0"/>
          </a:p>
          <a:p>
            <a:r>
              <a:rPr lang="en-US" sz="2800" dirty="0" smtClean="0"/>
              <a:t>From </a:t>
            </a:r>
            <a:r>
              <a:rPr lang="en-US" sz="2800" b="1" dirty="0" smtClean="0"/>
              <a:t>SAP</a:t>
            </a:r>
            <a:r>
              <a:rPr lang="en-US" sz="2800" dirty="0" smtClean="0"/>
              <a:t>:</a:t>
            </a:r>
            <a:endParaRPr lang="en-US" sz="2400" dirty="0" smtClean="0"/>
          </a:p>
          <a:p>
            <a:pPr>
              <a:buNone/>
            </a:pPr>
            <a:r>
              <a:rPr lang="en-US" sz="2800" dirty="0" err="1" smtClean="0"/>
              <a:t>ΣF</a:t>
            </a:r>
            <a:r>
              <a:rPr lang="en-US" sz="2800" baseline="-25000" dirty="0" err="1" smtClean="0"/>
              <a:t>z</a:t>
            </a:r>
            <a:r>
              <a:rPr lang="en-US" sz="2800" dirty="0" smtClean="0"/>
              <a:t> = 9207.823 KN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3200" b="1" dirty="0" smtClean="0"/>
              <a:t>Error</a:t>
            </a:r>
            <a:r>
              <a:rPr lang="en-US" sz="2800" dirty="0" smtClean="0"/>
              <a:t>  = (9207.823  -   8772.9 ) / 9207.823  = </a:t>
            </a:r>
            <a:r>
              <a:rPr lang="en-US" sz="2800" u="sng" dirty="0" smtClean="0"/>
              <a:t> 4.72</a:t>
            </a:r>
            <a:r>
              <a:rPr lang="en-US" sz="2800" dirty="0" smtClean="0"/>
              <a:t> %.      </a:t>
            </a:r>
            <a:r>
              <a:rPr lang="en-US" sz="2800" b="1" dirty="0" smtClean="0"/>
              <a:t>OK</a:t>
            </a:r>
            <a:endParaRPr lang="en-US" sz="2400" dirty="0" smtClean="0"/>
          </a:p>
          <a:p>
            <a:endParaRPr lang="ar-LB" dirty="0"/>
          </a:p>
        </p:txBody>
      </p:sp>
      <p:pic>
        <p:nvPicPr>
          <p:cNvPr id="4" name="Picture 3" descr="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143000" y="3962400"/>
            <a:ext cx="5105400" cy="7810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aptur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3400" y="762000"/>
            <a:ext cx="8305800" cy="58210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err="1" smtClean="0"/>
              <a:t>Calcalate</a:t>
            </a:r>
            <a:r>
              <a:rPr lang="en-US" sz="2400" b="1" dirty="0" smtClean="0"/>
              <a:t>  Area  Of  Steel  for  slabs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ar-LB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Moment from SAP  :</a:t>
            </a:r>
          </a:p>
          <a:p>
            <a:r>
              <a:rPr lang="en-US" b="1" dirty="0" smtClean="0"/>
              <a:t>For BASEMANT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Mu+  (For Building 1) =34 </a:t>
            </a:r>
            <a:r>
              <a:rPr lang="en-US" dirty="0" err="1" smtClean="0"/>
              <a:t>KN.m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b= 1000mm , d= 200mm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l-GR" dirty="0" smtClean="0">
                <a:latin typeface="Times New Roman"/>
                <a:cs typeface="Times New Roman"/>
              </a:rPr>
              <a:t>ρ</a:t>
            </a:r>
            <a:r>
              <a:rPr lang="en-US" dirty="0" smtClean="0"/>
              <a:t>  =0.0022 ……..  OK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As =0.0022 *1000 * 200 =440 mm2</a:t>
            </a:r>
          </a:p>
          <a:p>
            <a:pPr>
              <a:buNone/>
            </a:pPr>
            <a:r>
              <a:rPr lang="en-US" dirty="0" smtClean="0"/>
              <a:t>440/113 = 4   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b="1" dirty="0" smtClean="0"/>
              <a:t>Used 4ø12</a:t>
            </a:r>
            <a:endParaRPr lang="en-US" dirty="0" smtClean="0"/>
          </a:p>
          <a:p>
            <a:pPr>
              <a:buNone/>
            </a:pPr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aptur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228600"/>
            <a:ext cx="7238999" cy="624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k]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304800"/>
            <a:ext cx="7391400" cy="6172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685800"/>
            <a:ext cx="7772400" cy="5334000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Design Of Beams :</a:t>
            </a:r>
          </a:p>
          <a:p>
            <a:pPr>
              <a:buNone/>
            </a:pPr>
            <a:r>
              <a:rPr lang="en-US" sz="4000" dirty="0" smtClean="0"/>
              <a:t> </a:t>
            </a:r>
          </a:p>
          <a:p>
            <a:pPr lvl="0"/>
            <a:r>
              <a:rPr lang="en-US" sz="3200" dirty="0" smtClean="0"/>
              <a:t>For </a:t>
            </a:r>
            <a:r>
              <a:rPr lang="en-US" sz="3200" dirty="0" err="1" smtClean="0"/>
              <a:t>Basment</a:t>
            </a:r>
            <a:r>
              <a:rPr lang="en-US" sz="3200" dirty="0" smtClean="0"/>
              <a:t> ( </a:t>
            </a:r>
            <a:r>
              <a:rPr lang="en-US" sz="3200" dirty="0" err="1" smtClean="0"/>
              <a:t>BeamA</a:t>
            </a:r>
            <a:r>
              <a:rPr lang="en-US" sz="3200" dirty="0" smtClean="0"/>
              <a:t>)</a:t>
            </a:r>
            <a:endParaRPr lang="en-US" dirty="0" smtClean="0"/>
          </a:p>
          <a:p>
            <a:pPr lvl="0">
              <a:buNone/>
            </a:pPr>
            <a:r>
              <a:rPr lang="en-US" b="1" dirty="0" smtClean="0"/>
              <a:t>Loads On Beam: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Wu = (4.8  * 17.1) =82.08</a:t>
            </a:r>
          </a:p>
          <a:p>
            <a:pPr>
              <a:buNone/>
            </a:pPr>
            <a:r>
              <a:rPr lang="en-US" dirty="0" smtClean="0"/>
              <a:t>Wu = 82.08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For Main hall  (Beam1)</a:t>
            </a:r>
          </a:p>
          <a:p>
            <a:pPr lvl="0">
              <a:buNone/>
            </a:pPr>
            <a:r>
              <a:rPr lang="en-US" b="1" dirty="0" smtClean="0"/>
              <a:t>Loads on beam: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Wu = (4.8  * 20.3 ) =97.44</a:t>
            </a:r>
          </a:p>
          <a:p>
            <a:pPr>
              <a:buNone/>
            </a:pPr>
            <a:r>
              <a:rPr lang="en-US" dirty="0" smtClean="0"/>
              <a:t>Wu = 97.44 KN/m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FF0000"/>
                </a:solidFill>
              </a:rPr>
              <a:t>Table Of content :</a:t>
            </a:r>
            <a:endParaRPr lang="ar-LB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524000"/>
            <a:ext cx="7772400" cy="4572000"/>
          </a:xfrm>
        </p:spPr>
        <p:txBody>
          <a:bodyPr/>
          <a:lstStyle/>
          <a:p>
            <a:r>
              <a:rPr lang="en-US" dirty="0" smtClean="0"/>
              <a:t>Introduction.</a:t>
            </a:r>
          </a:p>
          <a:p>
            <a:r>
              <a:rPr lang="en-US" dirty="0" smtClean="0"/>
              <a:t>Design of Slab.</a:t>
            </a:r>
          </a:p>
          <a:p>
            <a:r>
              <a:rPr lang="en-US" dirty="0" smtClean="0"/>
              <a:t>Design of Beam.</a:t>
            </a:r>
          </a:p>
          <a:p>
            <a:r>
              <a:rPr lang="en-US" dirty="0" smtClean="0"/>
              <a:t>Steel Design .</a:t>
            </a:r>
          </a:p>
          <a:p>
            <a:r>
              <a:rPr lang="en-US" dirty="0" smtClean="0"/>
              <a:t>Column.</a:t>
            </a:r>
          </a:p>
          <a:p>
            <a:r>
              <a:rPr lang="en-US" dirty="0" smtClean="0"/>
              <a:t>Footing.</a:t>
            </a:r>
          </a:p>
          <a:p>
            <a:r>
              <a:rPr lang="en-US" dirty="0" smtClean="0"/>
              <a:t>Shear Wall.</a:t>
            </a:r>
          </a:p>
          <a:p>
            <a:r>
              <a:rPr lang="en-US" dirty="0" smtClean="0"/>
              <a:t>Stairs.</a:t>
            </a:r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609600"/>
            <a:ext cx="8001000" cy="5410200"/>
          </a:xfrm>
        </p:spPr>
        <p:txBody>
          <a:bodyPr/>
          <a:lstStyle/>
          <a:p>
            <a:pPr lvl="0"/>
            <a:r>
              <a:rPr lang="en-US" b="1" dirty="0" smtClean="0"/>
              <a:t>Thickness Of  Beam</a:t>
            </a:r>
            <a:r>
              <a:rPr lang="en-US" b="1" dirty="0" smtClean="0">
                <a:sym typeface="Wingdings" pitchFamily="2" charset="2"/>
              </a:rPr>
              <a:t> ( </a:t>
            </a:r>
            <a:r>
              <a:rPr lang="en-US" dirty="0" smtClean="0"/>
              <a:t>Basement</a:t>
            </a:r>
            <a:r>
              <a:rPr lang="en-US" b="1" dirty="0" smtClean="0">
                <a:sym typeface="Wingdings" pitchFamily="2" charset="2"/>
              </a:rPr>
              <a:t> 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800" b="1" dirty="0" smtClean="0"/>
              <a:t>                                Figure </a:t>
            </a:r>
            <a:r>
              <a:rPr lang="en-US" sz="1800" dirty="0" smtClean="0"/>
              <a:t>:  Moment  On   Beam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For Mu (negative) =   ( Wu * L)/9 </a:t>
            </a:r>
          </a:p>
          <a:p>
            <a:pPr>
              <a:buNone/>
            </a:pPr>
            <a:r>
              <a:rPr lang="en-US" dirty="0" smtClean="0"/>
              <a:t>=(82.08 * 4.8  )  /9  </a:t>
            </a:r>
          </a:p>
          <a:p>
            <a:pPr>
              <a:buNone/>
            </a:pPr>
            <a:r>
              <a:rPr lang="en-US" dirty="0" smtClean="0"/>
              <a:t> =  160.8KN.m</a:t>
            </a:r>
          </a:p>
          <a:p>
            <a:pPr>
              <a:buNone/>
            </a:pPr>
            <a:r>
              <a:rPr lang="en-US" b="1" dirty="0" smtClean="0"/>
              <a:t>Assume  </a:t>
            </a:r>
            <a:r>
              <a:rPr lang="en-US" dirty="0" smtClean="0"/>
              <a:t>b= 400mm and  d= 550 mm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en-US" dirty="0" smtClean="0"/>
          </a:p>
          <a:p>
            <a:endParaRPr lang="ar-LB" dirty="0"/>
          </a:p>
        </p:txBody>
      </p:sp>
      <p:pic>
        <p:nvPicPr>
          <p:cNvPr id="4" name="Picture 3" descr="11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219200" y="990600"/>
            <a:ext cx="5127108" cy="1549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609600"/>
            <a:ext cx="8305800" cy="5791200"/>
          </a:xfrm>
        </p:spPr>
        <p:txBody>
          <a:bodyPr/>
          <a:lstStyle/>
          <a:p>
            <a:pPr lvl="0"/>
            <a:r>
              <a:rPr lang="en-US" b="1" dirty="0" smtClean="0"/>
              <a:t>Thickness of beam (</a:t>
            </a:r>
            <a:r>
              <a:rPr lang="en-US" b="1" dirty="0" err="1" smtClean="0"/>
              <a:t>mainhall</a:t>
            </a:r>
            <a:r>
              <a:rPr lang="en-US" b="1" dirty="0" smtClean="0"/>
              <a:t>)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2000" b="1" dirty="0" smtClean="0"/>
              <a:t>                Figure </a:t>
            </a:r>
            <a:r>
              <a:rPr lang="en-US" sz="2000" dirty="0" smtClean="0"/>
              <a:t>:  Moment  On   Beam</a:t>
            </a:r>
          </a:p>
          <a:p>
            <a:endParaRPr lang="en-US" dirty="0" smtClean="0"/>
          </a:p>
          <a:p>
            <a:r>
              <a:rPr lang="en-US" dirty="0" smtClean="0"/>
              <a:t>For Mu (negative) =   ( Wu * </a:t>
            </a:r>
            <a:r>
              <a:rPr lang="en-US" dirty="0" err="1" smtClean="0"/>
              <a:t>Ln</a:t>
            </a:r>
            <a:r>
              <a:rPr lang="en-US" dirty="0" smtClean="0"/>
              <a:t>)/9 </a:t>
            </a:r>
          </a:p>
          <a:p>
            <a:pPr>
              <a:buNone/>
            </a:pPr>
            <a:r>
              <a:rPr lang="en-US" dirty="0" smtClean="0"/>
              <a:t>=(97.44*  4.8 ) /9</a:t>
            </a:r>
          </a:p>
          <a:p>
            <a:pPr>
              <a:buNone/>
            </a:pPr>
            <a:r>
              <a:rPr lang="en-US" dirty="0" smtClean="0"/>
              <a:t>=  190.98 </a:t>
            </a:r>
            <a:r>
              <a:rPr lang="en-US" dirty="0" err="1" smtClean="0"/>
              <a:t>KN.m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 Assume </a:t>
            </a:r>
            <a:r>
              <a:rPr lang="en-US" dirty="0" smtClean="0"/>
              <a:t>b= 400mm and  d= 600 mm</a:t>
            </a:r>
          </a:p>
          <a:p>
            <a:endParaRPr lang="ar-LB" dirty="0"/>
          </a:p>
        </p:txBody>
      </p:sp>
      <p:pic>
        <p:nvPicPr>
          <p:cNvPr id="4" name="Picture 3" descr="11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838200" y="1295400"/>
            <a:ext cx="5127108" cy="1549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457200"/>
            <a:ext cx="8001000" cy="6172200"/>
          </a:xfrm>
        </p:spPr>
        <p:txBody>
          <a:bodyPr/>
          <a:lstStyle/>
          <a:p>
            <a:pPr lvl="0">
              <a:buNone/>
            </a:pPr>
            <a:r>
              <a:rPr lang="en-US" sz="2800" b="1" dirty="0" smtClean="0">
                <a:latin typeface="Akbar" pitchFamily="2" charset="0"/>
              </a:rPr>
              <a:t>Check </a:t>
            </a:r>
            <a:endParaRPr lang="en-US" b="1" dirty="0" smtClean="0">
              <a:latin typeface="Akbar" pitchFamily="2" charset="0"/>
            </a:endParaRPr>
          </a:p>
          <a:p>
            <a:pPr lvl="0"/>
            <a:r>
              <a:rPr lang="en-US" b="1" dirty="0" smtClean="0"/>
              <a:t>For  BASEMENT : </a:t>
            </a:r>
            <a:endParaRPr lang="en-US" dirty="0" smtClean="0"/>
          </a:p>
          <a:p>
            <a:r>
              <a:rPr lang="en-US" dirty="0" smtClean="0"/>
              <a:t>For interior span:</a:t>
            </a:r>
          </a:p>
          <a:p>
            <a:pPr lvl="0"/>
            <a:r>
              <a:rPr lang="en-US" b="1" dirty="0" smtClean="0"/>
              <a:t>From SAP :</a:t>
            </a:r>
          </a:p>
          <a:p>
            <a:pPr lvl="0">
              <a:buNone/>
            </a:pPr>
            <a:r>
              <a:rPr lang="en-US" dirty="0" smtClean="0"/>
              <a:t>Mu = (143 + 132)/2 + 101   = 238.5  KN.m2</a:t>
            </a:r>
          </a:p>
          <a:p>
            <a:pPr>
              <a:buNone/>
            </a:pPr>
            <a:r>
              <a:rPr lang="en-US" dirty="0" smtClean="0"/>
              <a:t>= 238.5  / 4.85  = 49.1 </a:t>
            </a:r>
            <a:r>
              <a:rPr lang="en-US" dirty="0" err="1" smtClean="0"/>
              <a:t>KN.m</a:t>
            </a:r>
            <a:endParaRPr lang="en-US" dirty="0" smtClean="0"/>
          </a:p>
          <a:p>
            <a:pPr lvl="0"/>
            <a:r>
              <a:rPr lang="en-US" b="1" dirty="0" smtClean="0"/>
              <a:t>From Manual: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Mu = Wu * L</a:t>
            </a:r>
            <a:r>
              <a:rPr lang="en-US" baseline="30000" dirty="0" smtClean="0"/>
              <a:t>2</a:t>
            </a:r>
            <a:r>
              <a:rPr lang="en-US" dirty="0" smtClean="0"/>
              <a:t> /8</a:t>
            </a:r>
          </a:p>
          <a:p>
            <a:pPr>
              <a:buNone/>
            </a:pPr>
            <a:r>
              <a:rPr lang="en-US" dirty="0" smtClean="0"/>
              <a:t>  Mu = 17.1* 4.85</a:t>
            </a:r>
            <a:r>
              <a:rPr lang="en-US" baseline="30000" dirty="0" smtClean="0"/>
              <a:t>2</a:t>
            </a:r>
            <a:r>
              <a:rPr lang="en-US" dirty="0" smtClean="0"/>
              <a:t> /8 = 50.2 </a:t>
            </a:r>
            <a:r>
              <a:rPr lang="en-US" dirty="0" err="1" smtClean="0"/>
              <a:t>KN.m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b="1" dirty="0" smtClean="0"/>
              <a:t>Error%</a:t>
            </a:r>
            <a:r>
              <a:rPr lang="en-US" dirty="0" smtClean="0"/>
              <a:t> = (</a:t>
            </a:r>
            <a:r>
              <a:rPr lang="en-US" dirty="0" err="1" smtClean="0"/>
              <a:t>Mu</a:t>
            </a:r>
            <a:r>
              <a:rPr lang="en-US" baseline="-25000" dirty="0" err="1" smtClean="0"/>
              <a:t>sap</a:t>
            </a:r>
            <a:r>
              <a:rPr lang="en-US" dirty="0" smtClean="0"/>
              <a:t> –</a:t>
            </a:r>
            <a:r>
              <a:rPr lang="en-US" dirty="0" err="1" smtClean="0"/>
              <a:t>Mu</a:t>
            </a:r>
            <a:r>
              <a:rPr lang="en-US" baseline="-25000" dirty="0" err="1" smtClean="0"/>
              <a:t>manual</a:t>
            </a:r>
            <a:r>
              <a:rPr lang="en-US" dirty="0" smtClean="0"/>
              <a:t>)/ </a:t>
            </a:r>
            <a:r>
              <a:rPr lang="en-US" dirty="0" err="1" smtClean="0"/>
              <a:t>Mu</a:t>
            </a:r>
            <a:r>
              <a:rPr lang="en-US" baseline="-25000" dirty="0" err="1" smtClean="0"/>
              <a:t>sap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=  (50.2 – 49.1)/ 50.2 = </a:t>
            </a:r>
            <a:r>
              <a:rPr lang="en-US" b="1" u="sng" dirty="0" smtClean="0"/>
              <a:t>2.3</a:t>
            </a:r>
            <a:r>
              <a:rPr lang="en-US" dirty="0" smtClean="0"/>
              <a:t> %        </a:t>
            </a:r>
            <a:r>
              <a:rPr lang="en-US" b="1" dirty="0" smtClean="0"/>
              <a:t>Acceptable Error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304800"/>
            <a:ext cx="7772400" cy="4724400"/>
          </a:xfrm>
        </p:spPr>
        <p:txBody>
          <a:bodyPr/>
          <a:lstStyle/>
          <a:p>
            <a:pPr lvl="0"/>
            <a:r>
              <a:rPr lang="en-US" b="1" dirty="0" smtClean="0"/>
              <a:t>For MAIN HALL </a:t>
            </a:r>
          </a:p>
          <a:p>
            <a:pPr lvl="0">
              <a:buNone/>
            </a:pPr>
            <a:r>
              <a:rPr lang="en-US" dirty="0" smtClean="0"/>
              <a:t>For interior span:</a:t>
            </a:r>
          </a:p>
          <a:p>
            <a:pPr lvl="0"/>
            <a:r>
              <a:rPr lang="en-US" b="1" dirty="0" smtClean="0"/>
              <a:t>From SAP :</a:t>
            </a:r>
            <a:endParaRPr lang="en-US" dirty="0" smtClean="0"/>
          </a:p>
          <a:p>
            <a:r>
              <a:rPr lang="en-US" dirty="0" smtClean="0"/>
              <a:t>Mu = (  227 + 107 ) /2 + 132 </a:t>
            </a:r>
          </a:p>
          <a:p>
            <a:pPr>
              <a:buNone/>
            </a:pPr>
            <a:r>
              <a:rPr lang="en-US" dirty="0" smtClean="0"/>
              <a:t> = 299 KN.m2</a:t>
            </a:r>
          </a:p>
          <a:p>
            <a:pPr>
              <a:buNone/>
            </a:pPr>
            <a:r>
              <a:rPr lang="en-US" dirty="0" smtClean="0"/>
              <a:t>= 299 /5 = 59.8 </a:t>
            </a:r>
            <a:r>
              <a:rPr lang="en-US" dirty="0" err="1" smtClean="0"/>
              <a:t>KN.m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b="1" dirty="0" smtClean="0"/>
              <a:t>From Manual:</a:t>
            </a:r>
            <a:endParaRPr lang="en-US" dirty="0" smtClean="0"/>
          </a:p>
          <a:p>
            <a:r>
              <a:rPr lang="en-US" dirty="0" smtClean="0"/>
              <a:t>Mu = Wu * L</a:t>
            </a:r>
            <a:r>
              <a:rPr lang="en-US" baseline="30000" dirty="0" smtClean="0"/>
              <a:t>2</a:t>
            </a:r>
            <a:r>
              <a:rPr lang="en-US" dirty="0" smtClean="0"/>
              <a:t> /8</a:t>
            </a:r>
          </a:p>
          <a:p>
            <a:pPr>
              <a:buNone/>
            </a:pPr>
            <a:r>
              <a:rPr lang="en-US" dirty="0" smtClean="0"/>
              <a:t>Mu = 20.3 * 5</a:t>
            </a:r>
            <a:r>
              <a:rPr lang="en-US" baseline="30000" dirty="0" smtClean="0"/>
              <a:t>2</a:t>
            </a:r>
            <a:r>
              <a:rPr lang="en-US" dirty="0" smtClean="0"/>
              <a:t> /8 </a:t>
            </a:r>
          </a:p>
          <a:p>
            <a:pPr>
              <a:buNone/>
            </a:pPr>
            <a:r>
              <a:rPr lang="en-US" dirty="0" smtClean="0"/>
              <a:t>= 63.4  </a:t>
            </a:r>
            <a:r>
              <a:rPr lang="en-US" dirty="0" err="1" smtClean="0"/>
              <a:t>KN.m</a:t>
            </a:r>
            <a:endParaRPr lang="en-US" dirty="0" smtClean="0"/>
          </a:p>
          <a:p>
            <a:r>
              <a:rPr lang="en-US" b="1" dirty="0" smtClean="0"/>
              <a:t>Error%</a:t>
            </a:r>
            <a:r>
              <a:rPr lang="en-US" dirty="0" smtClean="0"/>
              <a:t> = (</a:t>
            </a:r>
            <a:r>
              <a:rPr lang="en-US" dirty="0" err="1" smtClean="0"/>
              <a:t>Mu</a:t>
            </a:r>
            <a:r>
              <a:rPr lang="en-US" baseline="-25000" dirty="0" err="1" smtClean="0"/>
              <a:t>sap</a:t>
            </a:r>
            <a:r>
              <a:rPr lang="en-US" dirty="0" smtClean="0"/>
              <a:t> –</a:t>
            </a:r>
            <a:r>
              <a:rPr lang="en-US" dirty="0" err="1" smtClean="0"/>
              <a:t>Mu</a:t>
            </a:r>
            <a:r>
              <a:rPr lang="en-US" baseline="-25000" dirty="0" err="1" smtClean="0"/>
              <a:t>manual</a:t>
            </a:r>
            <a:r>
              <a:rPr lang="en-US" dirty="0" smtClean="0"/>
              <a:t>)/ </a:t>
            </a:r>
            <a:r>
              <a:rPr lang="en-US" dirty="0" err="1" smtClean="0"/>
              <a:t>Mu</a:t>
            </a:r>
            <a:r>
              <a:rPr lang="en-US" baseline="-25000" dirty="0" err="1" smtClean="0"/>
              <a:t>sap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= (59.8 – 63.4  )/ 59.8 = 6.0%      </a:t>
            </a:r>
            <a:r>
              <a:rPr lang="en-US" b="1" dirty="0" smtClean="0"/>
              <a:t>Acceptable Error.</a:t>
            </a:r>
            <a:endParaRPr lang="en-US" dirty="0" smtClean="0"/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2800" b="1" dirty="0" err="1"/>
              <a:t>Calcalate</a:t>
            </a:r>
            <a:r>
              <a:rPr lang="en-US" sz="2800" b="1" dirty="0"/>
              <a:t> Area Of Steel for Beam's</a:t>
            </a:r>
            <a:r>
              <a:rPr lang="en-US" sz="2000" dirty="0"/>
              <a:t/>
            </a:r>
            <a:br>
              <a:rPr lang="en-US" sz="2000" dirty="0"/>
            </a:br>
            <a:endParaRPr lang="ar-LB" sz="2800" dirty="0"/>
          </a:p>
        </p:txBody>
      </p:sp>
      <p:pic>
        <p:nvPicPr>
          <p:cNvPr id="4" name="Content Placeholder 3" descr="wqw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3400" y="914400"/>
            <a:ext cx="8305800" cy="55667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ad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3400" y="304800"/>
            <a:ext cx="7924800" cy="1724025"/>
          </a:xfrm>
        </p:spPr>
      </p:pic>
      <p:pic>
        <p:nvPicPr>
          <p:cNvPr id="5" name="Picture 4" descr="d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676400"/>
            <a:ext cx="88392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 descr="omar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762000"/>
            <a:ext cx="9372600" cy="815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 DESIGN OF STEEL</a:t>
            </a:r>
            <a:r>
              <a:rPr lang="en-US" dirty="0" smtClean="0"/>
              <a:t/>
            </a:r>
            <a:br>
              <a:rPr lang="en-US" dirty="0" smtClean="0"/>
            </a:br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43000"/>
          </a:xfrm>
        </p:spPr>
        <p:txBody>
          <a:bodyPr/>
          <a:lstStyle/>
          <a:p>
            <a:r>
              <a:rPr lang="en-US" b="1" dirty="0" smtClean="0"/>
              <a:t>        DESIGN OF STEEL</a:t>
            </a:r>
            <a:r>
              <a:rPr lang="en-US" dirty="0" smtClean="0"/>
              <a:t/>
            </a:r>
            <a:br>
              <a:rPr lang="en-US" dirty="0" smtClean="0"/>
            </a:br>
            <a:endParaRPr lang="ar-L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143000"/>
            <a:ext cx="7772400" cy="4572000"/>
          </a:xfrm>
        </p:spPr>
        <p:txBody>
          <a:bodyPr/>
          <a:lstStyle/>
          <a:p>
            <a:r>
              <a:rPr lang="en-US" dirty="0" smtClean="0"/>
              <a:t>We used G50 steel material (</a:t>
            </a:r>
            <a:r>
              <a:rPr lang="en-US" dirty="0" err="1" smtClean="0"/>
              <a:t>Fy</a:t>
            </a:r>
            <a:r>
              <a:rPr lang="en-US" dirty="0" smtClean="0"/>
              <a:t>=344Mpa) and the following constants were used: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Kz</a:t>
            </a:r>
            <a:r>
              <a:rPr lang="en-US" dirty="0" smtClean="0"/>
              <a:t>=0.7                                             I=1(importance factor)                   </a:t>
            </a:r>
          </a:p>
          <a:p>
            <a:r>
              <a:rPr lang="en-US" dirty="0" smtClean="0"/>
              <a:t>V= 100km/h                                       </a:t>
            </a:r>
            <a:r>
              <a:rPr lang="en-US" dirty="0" err="1" smtClean="0"/>
              <a:t>qz</a:t>
            </a:r>
            <a:r>
              <a:rPr lang="en-US" dirty="0" smtClean="0"/>
              <a:t>= pressure velocity.   </a:t>
            </a:r>
          </a:p>
          <a:p>
            <a:r>
              <a:rPr lang="en-US" dirty="0" smtClean="0"/>
              <a:t>G: 0.85(guest factor).                                    </a:t>
            </a:r>
            <a:r>
              <a:rPr lang="en-US" dirty="0" err="1" smtClean="0"/>
              <a:t>Kzt</a:t>
            </a:r>
            <a:r>
              <a:rPr lang="en-US" dirty="0" smtClean="0"/>
              <a:t>=1(topographic)</a:t>
            </a:r>
          </a:p>
          <a:p>
            <a:r>
              <a:rPr lang="en-US" dirty="0" err="1" smtClean="0"/>
              <a:t>Kd</a:t>
            </a:r>
            <a:r>
              <a:rPr lang="en-US" dirty="0" smtClean="0"/>
              <a:t>=0.85(directionally factor).</a:t>
            </a:r>
          </a:p>
          <a:p>
            <a:r>
              <a:rPr lang="en-US" dirty="0" smtClean="0"/>
              <a:t>Cp: external pressure factor. (-0.7 for sloped roof)</a:t>
            </a:r>
          </a:p>
          <a:p>
            <a:endParaRPr lang="en-US" dirty="0" smtClean="0"/>
          </a:p>
          <a:p>
            <a:r>
              <a:rPr lang="en-US" dirty="0" smtClean="0"/>
              <a:t>Total area = 2808m²</a:t>
            </a:r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28600"/>
            <a:ext cx="7772400" cy="4572000"/>
          </a:xfrm>
        </p:spPr>
        <p:txBody>
          <a:bodyPr/>
          <a:lstStyle/>
          <a:p>
            <a:r>
              <a:rPr lang="en-US" b="1" dirty="0" smtClean="0"/>
              <a:t>ANALYSIS :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 lvl="0"/>
            <a:r>
              <a:rPr lang="en-US" b="1" dirty="0" smtClean="0"/>
              <a:t>For Roof: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P = </a:t>
            </a:r>
            <a:r>
              <a:rPr lang="en-US" dirty="0" err="1" smtClean="0"/>
              <a:t>qz</a:t>
            </a:r>
            <a:r>
              <a:rPr lang="en-US" dirty="0" smtClean="0"/>
              <a:t> * Cp * G</a:t>
            </a:r>
          </a:p>
          <a:p>
            <a:pPr>
              <a:buNone/>
            </a:pPr>
            <a:r>
              <a:rPr lang="en-US" dirty="0" err="1" smtClean="0"/>
              <a:t>q</a:t>
            </a:r>
            <a:r>
              <a:rPr lang="en-US" baseline="-25000" dirty="0" err="1" smtClean="0"/>
              <a:t>z</a:t>
            </a:r>
            <a:r>
              <a:rPr lang="en-US" dirty="0" smtClean="0"/>
              <a:t> = 0.613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z</a:t>
            </a:r>
            <a:r>
              <a:rPr lang="en-US" dirty="0" smtClean="0"/>
              <a:t>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zt</a:t>
            </a:r>
            <a:r>
              <a:rPr lang="en-US" dirty="0" err="1" smtClean="0"/>
              <a:t>K</a:t>
            </a:r>
            <a:r>
              <a:rPr lang="en-US" baseline="-25000" dirty="0" err="1" smtClean="0"/>
              <a:t>d</a:t>
            </a:r>
            <a:r>
              <a:rPr lang="en-US" dirty="0" smtClean="0"/>
              <a:t> V</a:t>
            </a:r>
            <a:r>
              <a:rPr lang="en-US" baseline="30000" dirty="0" smtClean="0"/>
              <a:t>2</a:t>
            </a:r>
            <a:r>
              <a:rPr lang="en-US" dirty="0" smtClean="0"/>
              <a:t> I</a:t>
            </a:r>
          </a:p>
          <a:p>
            <a:pPr>
              <a:buNone/>
            </a:pPr>
            <a:r>
              <a:rPr lang="de-DE" dirty="0" smtClean="0"/>
              <a:t>q</a:t>
            </a:r>
            <a:r>
              <a:rPr lang="de-DE" baseline="-25000" dirty="0" smtClean="0"/>
              <a:t>z</a:t>
            </a:r>
            <a:r>
              <a:rPr lang="de-DE" dirty="0" smtClean="0"/>
              <a:t> = 0.334 KN/m</a:t>
            </a:r>
            <a:r>
              <a:rPr lang="de-DE" baseline="30000" dirty="0" smtClean="0"/>
              <a:t>2  </a:t>
            </a:r>
            <a:r>
              <a:rPr lang="de-DE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p= (.85)*(-0.7)*0.334= -0.199</a:t>
            </a:r>
            <a:r>
              <a:rPr lang="en-US" baseline="30000" dirty="0" smtClean="0"/>
              <a:t>  </a:t>
            </a:r>
            <a:r>
              <a:rPr lang="de-DE" dirty="0" smtClean="0"/>
              <a:t>KN/m</a:t>
            </a:r>
            <a:r>
              <a:rPr lang="de-DE" baseline="30000" dirty="0" smtClean="0"/>
              <a:t>2  </a:t>
            </a:r>
            <a:r>
              <a:rPr lang="de-DE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p </a:t>
            </a:r>
            <a:r>
              <a:rPr lang="en-US" baseline="-25000" dirty="0" smtClean="0"/>
              <a:t>min</a:t>
            </a:r>
            <a:r>
              <a:rPr lang="en-US" dirty="0" smtClean="0"/>
              <a:t> =( 500/1.3)(-0.7)= 0.269</a:t>
            </a:r>
          </a:p>
          <a:p>
            <a:pPr>
              <a:buNone/>
            </a:pPr>
            <a:r>
              <a:rPr lang="en-US" dirty="0" smtClean="0"/>
              <a:t> p &lt; p </a:t>
            </a:r>
            <a:r>
              <a:rPr lang="en-US" baseline="-25000" dirty="0" smtClean="0"/>
              <a:t>min</a:t>
            </a:r>
            <a:r>
              <a:rPr lang="en-US" dirty="0" smtClean="0"/>
              <a:t> so we use </a:t>
            </a:r>
          </a:p>
          <a:p>
            <a:pPr>
              <a:buNone/>
            </a:pPr>
            <a:r>
              <a:rPr lang="en-US" dirty="0" smtClean="0"/>
              <a:t>p = 0.293 KN/m</a:t>
            </a:r>
            <a:r>
              <a:rPr lang="en-US" baseline="30000" dirty="0" smtClean="0"/>
              <a:t>2 </a:t>
            </a:r>
            <a:r>
              <a:rPr lang="en-US" dirty="0" smtClean="0"/>
              <a:t> (suction)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Loads:</a:t>
            </a:r>
            <a:endParaRPr lang="ar-LB" sz="4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endParaRPr lang="en-US" b="1" dirty="0" smtClean="0"/>
          </a:p>
          <a:p>
            <a:pPr lvl="0"/>
            <a:r>
              <a:rPr lang="en-US" b="1" dirty="0" smtClean="0"/>
              <a:t>Live Load = 1 KN/m</a:t>
            </a:r>
            <a:r>
              <a:rPr lang="en-US" b="1" baseline="30000" dirty="0" smtClean="0"/>
              <a:t>2</a:t>
            </a:r>
            <a:r>
              <a:rPr lang="en-US" b="1" dirty="0" smtClean="0"/>
              <a:t> </a:t>
            </a:r>
            <a:endParaRPr lang="en-US" dirty="0" smtClean="0"/>
          </a:p>
          <a:p>
            <a:r>
              <a:rPr lang="en-US" dirty="0" smtClean="0"/>
              <a:t>our put the super imposed as slab above steel (cover ) </a:t>
            </a:r>
          </a:p>
          <a:p>
            <a:pPr>
              <a:buNone/>
            </a:pPr>
            <a:r>
              <a:rPr lang="en-US" dirty="0" smtClean="0"/>
              <a:t>the material used for cover is Polyethylene ( unit weight=12 KN/m</a:t>
            </a:r>
            <a:r>
              <a:rPr lang="en-US" baseline="30000" dirty="0" smtClean="0"/>
              <a:t>³</a:t>
            </a:r>
            <a:r>
              <a:rPr lang="en-US" dirty="0" smtClean="0"/>
              <a:t> )</a:t>
            </a:r>
          </a:p>
          <a:p>
            <a:pPr>
              <a:buNone/>
            </a:pPr>
            <a:r>
              <a:rPr lang="en-US" dirty="0" smtClean="0"/>
              <a:t>and the thickens of cover =0.1m</a:t>
            </a:r>
            <a:r>
              <a:rPr lang="en-US" b="1" dirty="0" smtClean="0"/>
              <a:t>.</a:t>
            </a:r>
            <a:endParaRPr lang="en-US" dirty="0" smtClean="0"/>
          </a:p>
          <a:p>
            <a:pPr lvl="0"/>
            <a:r>
              <a:rPr lang="en-US" b="1" dirty="0" smtClean="0"/>
              <a:t>Wind Load (P</a:t>
            </a:r>
            <a:r>
              <a:rPr lang="en-US" b="1" baseline="-25000" dirty="0" smtClean="0"/>
              <a:t>w</a:t>
            </a:r>
            <a:r>
              <a:rPr lang="en-US" b="1" dirty="0" smtClean="0"/>
              <a:t>) =  0.293 KN/m</a:t>
            </a:r>
            <a:r>
              <a:rPr lang="en-US" b="1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b="1" baseline="30000" dirty="0" smtClean="0"/>
              <a:t> </a:t>
            </a:r>
            <a:r>
              <a:rPr lang="en-US" b="1" dirty="0" smtClean="0"/>
              <a:t> </a:t>
            </a:r>
            <a:endParaRPr lang="en-US" dirty="0" smtClean="0"/>
          </a:p>
          <a:p>
            <a:endParaRPr lang="ar-LB" dirty="0" smtClean="0"/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fontAlgn="auto">
              <a:spcAft>
                <a:spcPts val="0"/>
              </a:spcAft>
              <a:defRPr/>
            </a:pPr>
            <a:r>
              <a:rPr lang="en-US" sz="2800" b="1" dirty="0">
                <a:solidFill>
                  <a:sysClr val="windowText" lastClr="000000"/>
                </a:solidFill>
                <a:latin typeface="+mn-lt"/>
              </a:rPr>
              <a:t>Project Description </a:t>
            </a:r>
            <a:r>
              <a:rPr lang="en-US" sz="1800" dirty="0">
                <a:solidFill>
                  <a:sysClr val="windowText" lastClr="000000"/>
                </a:solidFill>
              </a:rPr>
              <a:t/>
            </a:r>
            <a:br>
              <a:rPr lang="en-US" sz="1800" dirty="0">
                <a:solidFill>
                  <a:sysClr val="windowText" lastClr="000000"/>
                </a:solidFill>
              </a:rPr>
            </a:br>
            <a:endParaRPr lang="en-US" sz="1800" dirty="0">
              <a:solidFill>
                <a:sysClr val="windowText" lastClr="000000"/>
              </a:solidFill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en-US" sz="800" dirty="0" smtClean="0"/>
          </a:p>
          <a:p>
            <a:r>
              <a:rPr lang="en-US" sz="2800" dirty="0" smtClean="0"/>
              <a:t>Our project is design and analysis of Sports Arena located in Nablus city .</a:t>
            </a:r>
          </a:p>
          <a:p>
            <a:r>
              <a:rPr lang="en-US" sz="2800" dirty="0" smtClean="0"/>
              <a:t>Area of Project 5 </a:t>
            </a:r>
            <a:r>
              <a:rPr lang="en-US" sz="2800" dirty="0" err="1" smtClean="0"/>
              <a:t>donom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The project consists of two parts:</a:t>
            </a:r>
          </a:p>
          <a:p>
            <a:pPr>
              <a:buFont typeface="Wingdings 2" pitchFamily="18" charset="2"/>
              <a:buNone/>
            </a:pPr>
            <a:r>
              <a:rPr lang="en-US" sz="2800" dirty="0" smtClean="0"/>
              <a:t> </a:t>
            </a:r>
            <a:endParaRPr lang="en-US" sz="2000" dirty="0" smtClean="0"/>
          </a:p>
          <a:p>
            <a:pPr>
              <a:buFont typeface="Wingdings 2" pitchFamily="18" charset="2"/>
              <a:buNone/>
            </a:pPr>
            <a:r>
              <a:rPr lang="en-US" sz="2800" b="1" dirty="0" smtClean="0"/>
              <a:t>Part A  (</a:t>
            </a:r>
            <a:r>
              <a:rPr lang="en-US" sz="2800" dirty="0" smtClean="0"/>
              <a:t>Main Hall</a:t>
            </a:r>
            <a:r>
              <a:rPr lang="en-US" sz="2800" b="1" dirty="0" smtClean="0"/>
              <a:t>) .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000" dirty="0" smtClean="0"/>
          </a:p>
          <a:p>
            <a:pPr>
              <a:buFont typeface="Wingdings 2" pitchFamily="18" charset="2"/>
              <a:buNone/>
            </a:pPr>
            <a:r>
              <a:rPr lang="en-US" sz="2800" b="1" dirty="0" smtClean="0"/>
              <a:t>Part B  ( </a:t>
            </a:r>
            <a:r>
              <a:rPr lang="en-US" sz="2800" dirty="0" smtClean="0"/>
              <a:t>Basement</a:t>
            </a:r>
            <a:r>
              <a:rPr lang="en-US" sz="2800" b="1" dirty="0" smtClean="0"/>
              <a:t>  ).</a:t>
            </a:r>
          </a:p>
          <a:p>
            <a:pPr>
              <a:buFont typeface="Wingdings 2" pitchFamily="18" charset="2"/>
              <a:buNone/>
            </a:pPr>
            <a:endParaRPr lang="en-US" sz="2800" b="1" dirty="0" smtClean="0"/>
          </a:p>
          <a:p>
            <a:pPr>
              <a:buFont typeface="Wingdings 2" pitchFamily="18" charset="2"/>
              <a:buNone/>
            </a:pPr>
            <a:endParaRPr lang="en-US" sz="2800" b="1" dirty="0" smtClean="0"/>
          </a:p>
          <a:p>
            <a:pPr>
              <a:buFont typeface="Wingdings 2" pitchFamily="18" charset="2"/>
              <a:buNone/>
            </a:pPr>
            <a:endParaRPr lang="en-US" sz="2800" b="1" dirty="0" smtClean="0"/>
          </a:p>
          <a:p>
            <a:pPr>
              <a:buFont typeface="Wingdings 2" pitchFamily="18" charset="2"/>
              <a:buNone/>
            </a:pPr>
            <a:endParaRPr lang="en-US" sz="2800" b="1" dirty="0" smtClean="0"/>
          </a:p>
          <a:p>
            <a:pPr>
              <a:buFont typeface="Wingdings 2" pitchFamily="18" charset="2"/>
              <a:buNone/>
            </a:pPr>
            <a:endParaRPr lang="en-US" sz="2000" dirty="0" smtClean="0"/>
          </a:p>
          <a:p>
            <a:pPr>
              <a:buFont typeface="Wingdings 2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304800"/>
            <a:ext cx="7772400" cy="5715000"/>
          </a:xfrm>
        </p:spPr>
        <p:txBody>
          <a:bodyPr/>
          <a:lstStyle/>
          <a:p>
            <a:r>
              <a:rPr lang="en-US" b="1" dirty="0" smtClean="0"/>
              <a:t>Check SAP Results :  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r>
              <a:rPr lang="en-US" b="1" dirty="0" smtClean="0"/>
              <a:t>1- compatibility</a:t>
            </a:r>
          </a:p>
          <a:p>
            <a:endParaRPr lang="ar-LB" dirty="0"/>
          </a:p>
        </p:txBody>
      </p:sp>
      <p:pic>
        <p:nvPicPr>
          <p:cNvPr id="4" name="Picture 3" descr="fgh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905000"/>
            <a:ext cx="6172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838200"/>
            <a:ext cx="8077200" cy="5181600"/>
          </a:xfrm>
        </p:spPr>
        <p:txBody>
          <a:bodyPr/>
          <a:lstStyle/>
          <a:p>
            <a:r>
              <a:rPr lang="en-US" b="1" dirty="0" smtClean="0"/>
              <a:t>2- Equilibrium :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b="1" dirty="0" smtClean="0"/>
              <a:t>From dead load :</a:t>
            </a:r>
            <a:endParaRPr lang="en-US" dirty="0" smtClean="0"/>
          </a:p>
          <a:p>
            <a:pPr lvl="0"/>
            <a:r>
              <a:rPr lang="en-US" b="1" dirty="0" smtClean="0"/>
              <a:t>Manual : </a:t>
            </a:r>
            <a:endParaRPr lang="en-US" dirty="0" smtClean="0"/>
          </a:p>
          <a:p>
            <a:r>
              <a:rPr lang="en-US" dirty="0" smtClean="0"/>
              <a:t>The sum of  dead loads = 1*12*0.1*3280+76.9*3.174*0.06*0.05 *3122= 6222KN</a:t>
            </a:r>
          </a:p>
          <a:p>
            <a:pPr lvl="0"/>
            <a:r>
              <a:rPr lang="en-US" b="1" dirty="0" smtClean="0"/>
              <a:t>From SAP : </a:t>
            </a:r>
          </a:p>
          <a:p>
            <a:pPr lvl="0"/>
            <a:endParaRPr lang="en-US" b="1" dirty="0" smtClean="0"/>
          </a:p>
          <a:p>
            <a:pPr lvl="0"/>
            <a:endParaRPr lang="en-US" dirty="0" smtClean="0"/>
          </a:p>
          <a:p>
            <a:r>
              <a:rPr lang="en-US" b="1" dirty="0" smtClean="0"/>
              <a:t> </a:t>
            </a:r>
            <a:r>
              <a:rPr lang="en-US" dirty="0" smtClean="0"/>
              <a:t>% error = (6222-6217)/6217=0.0008% ok</a:t>
            </a:r>
            <a:r>
              <a:rPr lang="en-US" b="1" dirty="0" smtClean="0"/>
              <a:t> </a:t>
            </a:r>
            <a:endParaRPr lang="en-US" dirty="0" smtClean="0"/>
          </a:p>
          <a:p>
            <a:endParaRPr lang="ar-LB" dirty="0"/>
          </a:p>
        </p:txBody>
      </p:sp>
      <p:pic>
        <p:nvPicPr>
          <p:cNvPr id="4" name="Picture 3" descr="adad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219200" y="4114800"/>
            <a:ext cx="5943600" cy="828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From live loads: </a:t>
            </a:r>
          </a:p>
          <a:p>
            <a:pPr lvl="0">
              <a:buNone/>
            </a:pPr>
            <a:r>
              <a:rPr lang="en-US" b="1" dirty="0" smtClean="0"/>
              <a:t>  </a:t>
            </a:r>
            <a:endParaRPr lang="en-US" dirty="0" smtClean="0"/>
          </a:p>
          <a:p>
            <a:pPr lvl="0"/>
            <a:r>
              <a:rPr lang="en-US" b="1" dirty="0" smtClean="0"/>
              <a:t>Manual 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The sum of live loads = 1*21*14=294KN</a:t>
            </a:r>
          </a:p>
          <a:p>
            <a:pPr lvl="0"/>
            <a:r>
              <a:rPr lang="en-US" b="1" dirty="0" smtClean="0"/>
              <a:t>From SAP :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% error = 0%     ok </a:t>
            </a:r>
          </a:p>
          <a:p>
            <a:endParaRPr lang="en-US" dirty="0" smtClean="0"/>
          </a:p>
          <a:p>
            <a:endParaRPr lang="ar-LB" dirty="0"/>
          </a:p>
        </p:txBody>
      </p:sp>
      <p:pic>
        <p:nvPicPr>
          <p:cNvPr id="4" name="Picture 3" descr="live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295400" y="4038600"/>
            <a:ext cx="4800600" cy="752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447800"/>
            <a:ext cx="7772400" cy="4572000"/>
          </a:xfrm>
        </p:spPr>
        <p:txBody>
          <a:bodyPr/>
          <a:lstStyle/>
          <a:p>
            <a:pPr lvl="0"/>
            <a:r>
              <a:rPr lang="en-US" b="1" dirty="0" smtClean="0"/>
              <a:t>From wind loads :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 lvl="0"/>
            <a:r>
              <a:rPr lang="en-US" b="1" dirty="0" smtClean="0"/>
              <a:t>Manual 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The sum of wind loads = 0.293*21*14 = -86.142 KN</a:t>
            </a:r>
          </a:p>
          <a:p>
            <a:pPr lvl="0"/>
            <a:r>
              <a:rPr lang="en-US" b="1" dirty="0" smtClean="0"/>
              <a:t>From SAP : </a:t>
            </a:r>
          </a:p>
          <a:p>
            <a:pPr lvl="0"/>
            <a:endParaRPr lang="en-US" b="1" dirty="0" smtClean="0"/>
          </a:p>
          <a:p>
            <a:pPr lvl="0"/>
            <a:endParaRPr lang="en-US" dirty="0" smtClean="0"/>
          </a:p>
          <a:p>
            <a:r>
              <a:rPr lang="en-US" dirty="0" smtClean="0"/>
              <a:t>% error = (86.142-85.456)/85.456=0.8%       ok </a:t>
            </a:r>
          </a:p>
          <a:p>
            <a:endParaRPr lang="ar-LB" dirty="0"/>
          </a:p>
        </p:txBody>
      </p:sp>
      <p:pic>
        <p:nvPicPr>
          <p:cNvPr id="4" name="Picture 3" descr="wind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447800" y="3962400"/>
            <a:ext cx="4781550" cy="695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0"/>
            <a:ext cx="8153400" cy="6629400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3- Stress strain relationship</a:t>
            </a:r>
            <a:r>
              <a:rPr lang="en-US" sz="2400" dirty="0" smtClean="0"/>
              <a:t>: </a:t>
            </a:r>
          </a:p>
          <a:p>
            <a:pPr lvl="0"/>
            <a:r>
              <a:rPr lang="en-US" sz="2400" b="1" dirty="0" smtClean="0"/>
              <a:t>From Super Imposed Dead Loads : </a:t>
            </a:r>
            <a:endParaRPr lang="en-US" sz="2400" dirty="0" smtClean="0"/>
          </a:p>
          <a:p>
            <a:pPr lvl="0"/>
            <a:r>
              <a:rPr lang="en-US" sz="2400" dirty="0" smtClean="0"/>
              <a:t>Manual :</a:t>
            </a:r>
          </a:p>
          <a:p>
            <a:pPr>
              <a:buNone/>
            </a:pPr>
            <a:r>
              <a:rPr lang="en-US" sz="2400" dirty="0" smtClean="0"/>
              <a:t>     w=6217 KN/2.247= 2766.8 KN/m</a:t>
            </a:r>
          </a:p>
          <a:p>
            <a:pPr>
              <a:buNone/>
            </a:pPr>
            <a:r>
              <a:rPr lang="en-US" sz="2400" dirty="0" smtClean="0"/>
              <a:t>      M= wl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/8 = 2766 *(2.247)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/8  = 1745.6 </a:t>
            </a:r>
            <a:r>
              <a:rPr lang="en-US" sz="2400" dirty="0" err="1" smtClean="0"/>
              <a:t>KN.m</a:t>
            </a:r>
            <a:r>
              <a:rPr lang="en-US" sz="2400" dirty="0" smtClean="0"/>
              <a:t> </a:t>
            </a:r>
          </a:p>
          <a:p>
            <a:pPr lvl="0"/>
            <a:r>
              <a:rPr lang="en-US" sz="2400" dirty="0" smtClean="0"/>
              <a:t>From SAP:</a:t>
            </a:r>
          </a:p>
          <a:p>
            <a:pPr lvl="0"/>
            <a:endParaRPr lang="en-US" sz="2400" dirty="0" smtClean="0"/>
          </a:p>
          <a:p>
            <a:pPr lvl="0"/>
            <a:endParaRPr lang="en-US" sz="2400" dirty="0" smtClean="0"/>
          </a:p>
          <a:p>
            <a:pPr lvl="0"/>
            <a:endParaRPr lang="en-US" sz="2400" dirty="0" smtClean="0"/>
          </a:p>
          <a:p>
            <a:pPr lvl="0"/>
            <a:endParaRPr lang="en-US" sz="2400" dirty="0" smtClean="0"/>
          </a:p>
          <a:p>
            <a:pPr lvl="0"/>
            <a:endParaRPr lang="en-US" sz="2400" dirty="0" smtClean="0"/>
          </a:p>
          <a:p>
            <a:pPr lvl="0"/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Td= 822.22*2.1 = 1726.62 </a:t>
            </a:r>
            <a:r>
              <a:rPr lang="en-US" sz="2400" dirty="0" err="1" smtClean="0"/>
              <a:t>KN.m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% error = (1745.6 -1726.62)/ 1726.62 =1.09% &lt;5%     ok </a:t>
            </a:r>
          </a:p>
          <a:p>
            <a:endParaRPr lang="ar-LB" sz="2400" dirty="0"/>
          </a:p>
        </p:txBody>
      </p:sp>
      <p:pic>
        <p:nvPicPr>
          <p:cNvPr id="4" name="Picture 3" descr="sdddd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514600" y="2362200"/>
            <a:ext cx="5086350" cy="3371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304800"/>
            <a:ext cx="7772400" cy="6172200"/>
          </a:xfrm>
        </p:spPr>
        <p:txBody>
          <a:bodyPr/>
          <a:lstStyle/>
          <a:p>
            <a:pPr lvl="0"/>
            <a:r>
              <a:rPr lang="en-US" b="1" dirty="0" smtClean="0"/>
              <a:t>From live loads </a:t>
            </a:r>
            <a:endParaRPr lang="en-US" dirty="0" smtClean="0"/>
          </a:p>
          <a:p>
            <a:pPr lvl="0"/>
            <a:r>
              <a:rPr lang="en-US" b="1" dirty="0" smtClean="0"/>
              <a:t>Manual :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               </a:t>
            </a:r>
            <a:r>
              <a:rPr lang="en-US" dirty="0" smtClean="0"/>
              <a:t>W = 294/2.264 =130KN/m</a:t>
            </a:r>
          </a:p>
          <a:p>
            <a:pPr>
              <a:buNone/>
            </a:pPr>
            <a:r>
              <a:rPr lang="en-US" dirty="0" smtClean="0"/>
              <a:t>                M= wl</a:t>
            </a:r>
            <a:r>
              <a:rPr lang="en-US" baseline="30000" dirty="0" smtClean="0"/>
              <a:t>2</a:t>
            </a:r>
            <a:r>
              <a:rPr lang="en-US" dirty="0" smtClean="0"/>
              <a:t>/8 = 130*(2.264)</a:t>
            </a:r>
            <a:r>
              <a:rPr lang="en-US" baseline="30000" dirty="0" smtClean="0"/>
              <a:t>2</a:t>
            </a:r>
            <a:r>
              <a:rPr lang="en-US" dirty="0" smtClean="0"/>
              <a:t> /8  = 83.1KN.m </a:t>
            </a:r>
          </a:p>
          <a:p>
            <a:pPr lvl="0"/>
            <a:r>
              <a:rPr lang="en-US" b="1" dirty="0" smtClean="0"/>
              <a:t>From SAP: </a:t>
            </a:r>
          </a:p>
          <a:p>
            <a:pPr lvl="0"/>
            <a:endParaRPr lang="en-US" b="1" dirty="0" smtClean="0"/>
          </a:p>
          <a:p>
            <a:pPr lvl="0"/>
            <a:endParaRPr lang="en-US" b="1" dirty="0" smtClean="0"/>
          </a:p>
          <a:p>
            <a:pPr lvl="0"/>
            <a:endParaRPr lang="en-US" b="1" dirty="0" smtClean="0"/>
          </a:p>
          <a:p>
            <a:pPr lvl="0">
              <a:buNone/>
            </a:pPr>
            <a:endParaRPr lang="en-US" dirty="0" smtClean="0"/>
          </a:p>
          <a:p>
            <a:pPr lvl="0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Td= 38.428*2.1 = 80.6 </a:t>
            </a:r>
            <a:r>
              <a:rPr lang="en-US" dirty="0" err="1" smtClean="0"/>
              <a:t>KN.m</a:t>
            </a:r>
            <a:r>
              <a:rPr lang="en-US" dirty="0" smtClean="0"/>
              <a:t> </a:t>
            </a:r>
          </a:p>
          <a:p>
            <a:r>
              <a:rPr lang="en-US" dirty="0" smtClean="0"/>
              <a:t>% error = (83.1-80.6) / 80.6 = 3.1 % &lt;5%     ok </a:t>
            </a:r>
          </a:p>
          <a:p>
            <a:endParaRPr lang="ar-LB" dirty="0"/>
          </a:p>
        </p:txBody>
      </p:sp>
      <p:pic>
        <p:nvPicPr>
          <p:cNvPr id="4" name="Picture 3" descr="j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048000" y="2362200"/>
            <a:ext cx="44577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533400"/>
            <a:ext cx="8991600" cy="60960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4   DESIGN DETAILS:</a:t>
            </a:r>
            <a:endParaRPr lang="en-US" dirty="0" smtClean="0"/>
          </a:p>
          <a:p>
            <a:pPr lvl="0"/>
            <a:r>
              <a:rPr lang="en-US" b="1" dirty="0" smtClean="0"/>
              <a:t>From Compression:</a:t>
            </a:r>
            <a:endParaRPr lang="en-US" dirty="0" smtClean="0"/>
          </a:p>
          <a:p>
            <a:r>
              <a:rPr lang="de-DE" dirty="0" smtClean="0"/>
              <a:t>Pu = -156.58 KN , k =1 , r = .035  , L=4.194 m , Ag= 0.002m²</a:t>
            </a:r>
            <a:endParaRPr lang="en-US" dirty="0" smtClean="0"/>
          </a:p>
          <a:p>
            <a:r>
              <a:rPr lang="de-DE" dirty="0" smtClean="0"/>
              <a:t>KL/r =  (1)*(4.194) / .035 =  119.82  so Ǿfcr = 108 N/m</a:t>
            </a:r>
            <a:r>
              <a:rPr lang="de-DE" baseline="30000" dirty="0" smtClean="0"/>
              <a:t>2 </a:t>
            </a:r>
            <a:endParaRPr lang="en-US" dirty="0" smtClean="0"/>
          </a:p>
          <a:p>
            <a:r>
              <a:rPr lang="en-US" dirty="0" err="1" smtClean="0"/>
              <a:t>ǾPn</a:t>
            </a:r>
            <a:r>
              <a:rPr lang="en-US" dirty="0" smtClean="0"/>
              <a:t>= .9 (108)*(0.002)*10³ = 194.4 KN &gt; </a:t>
            </a:r>
            <a:r>
              <a:rPr lang="de-DE" dirty="0" smtClean="0"/>
              <a:t>156.58 </a:t>
            </a:r>
            <a:r>
              <a:rPr lang="en-US" dirty="0" smtClean="0"/>
              <a:t>KN        ok </a:t>
            </a:r>
            <a:r>
              <a:rPr lang="en-US" b="1" dirty="0" smtClean="0"/>
              <a:t> </a:t>
            </a:r>
            <a:endParaRPr lang="en-US" dirty="0" smtClean="0"/>
          </a:p>
          <a:p>
            <a:pPr lvl="0"/>
            <a:endParaRPr lang="en-US" b="1" dirty="0" smtClean="0"/>
          </a:p>
          <a:p>
            <a:pPr lvl="0">
              <a:buNone/>
            </a:pPr>
            <a:r>
              <a:rPr lang="en-US" b="1" dirty="0" smtClean="0"/>
              <a:t>From Tension :</a:t>
            </a:r>
            <a:endParaRPr lang="en-US" dirty="0" smtClean="0"/>
          </a:p>
          <a:p>
            <a:r>
              <a:rPr lang="en-US" dirty="0" err="1" smtClean="0"/>
              <a:t>Pu</a:t>
            </a:r>
            <a:r>
              <a:rPr lang="en-US" dirty="0" smtClean="0"/>
              <a:t> =49.3 KN  , Ag= 8.9*10^-4 m</a:t>
            </a:r>
            <a:r>
              <a:rPr lang="en-US" baseline="30000" dirty="0" smtClean="0"/>
              <a:t>2</a:t>
            </a:r>
            <a:r>
              <a:rPr lang="en-US" dirty="0" smtClean="0"/>
              <a:t> , </a:t>
            </a:r>
          </a:p>
          <a:p>
            <a:r>
              <a:rPr lang="en-US" dirty="0" err="1" smtClean="0"/>
              <a:t>ǾPn</a:t>
            </a:r>
            <a:r>
              <a:rPr lang="en-US" dirty="0" smtClean="0"/>
              <a:t> yielding =.9 * Ag * </a:t>
            </a:r>
            <a:r>
              <a:rPr lang="en-US" dirty="0" err="1" smtClean="0"/>
              <a:t>Fy</a:t>
            </a:r>
            <a:r>
              <a:rPr lang="en-US" dirty="0" smtClean="0"/>
              <a:t> = 0.9 * (8.9*10^-4) *344* 10</a:t>
            </a:r>
            <a:r>
              <a:rPr lang="en-US" baseline="30000" dirty="0" smtClean="0"/>
              <a:t>3  </a:t>
            </a:r>
            <a:r>
              <a:rPr lang="en-US" dirty="0" smtClean="0"/>
              <a:t>= 275.5</a:t>
            </a:r>
            <a:r>
              <a:rPr lang="en-US" baseline="30000" dirty="0" smtClean="0"/>
              <a:t>  </a:t>
            </a:r>
            <a:r>
              <a:rPr lang="en-US" dirty="0" smtClean="0"/>
              <a:t>&gt; 49.3 KN</a:t>
            </a:r>
            <a:r>
              <a:rPr lang="en-US" baseline="30000" dirty="0" smtClean="0"/>
              <a:t>  </a:t>
            </a:r>
            <a:r>
              <a:rPr lang="en-US" dirty="0" smtClean="0"/>
              <a:t>ok</a:t>
            </a:r>
          </a:p>
          <a:p>
            <a:r>
              <a:rPr lang="en-US" dirty="0" err="1" smtClean="0"/>
              <a:t>ǾPn</a:t>
            </a:r>
            <a:r>
              <a:rPr lang="en-US" dirty="0" smtClean="0"/>
              <a:t> fracture = .75 (8.9*10^-4) *(455*10</a:t>
            </a:r>
            <a:r>
              <a:rPr lang="en-US" baseline="30000" dirty="0" smtClean="0"/>
              <a:t>3</a:t>
            </a:r>
            <a:r>
              <a:rPr lang="en-US" dirty="0" smtClean="0"/>
              <a:t>) = 303.7 KN </a:t>
            </a:r>
          </a:p>
          <a:p>
            <a:pPr>
              <a:buNone/>
            </a:pPr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228600"/>
            <a:ext cx="8458200" cy="5791200"/>
          </a:xfrm>
        </p:spPr>
        <p:txBody>
          <a:bodyPr/>
          <a:lstStyle/>
          <a:p>
            <a:pPr lvl="0">
              <a:buNone/>
            </a:pPr>
            <a:r>
              <a:rPr lang="en-US" sz="2800" b="1" dirty="0" smtClean="0"/>
              <a:t>Check With SAP </a:t>
            </a:r>
            <a:r>
              <a:rPr lang="en-US" sz="2800" b="1" smtClean="0"/>
              <a:t>Results </a:t>
            </a:r>
            <a:r>
              <a:rPr lang="en-US" sz="2800" b="1" smtClean="0"/>
              <a:t>: 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 lvl="1"/>
            <a:r>
              <a:rPr lang="en-US" b="1" dirty="0" smtClean="0"/>
              <a:t>From Compression </a:t>
            </a:r>
            <a:endParaRPr lang="en-US" sz="2000" dirty="0" smtClean="0"/>
          </a:p>
          <a:p>
            <a:pPr lvl="0">
              <a:buNone/>
            </a:pPr>
            <a:r>
              <a:rPr lang="en-US" sz="2800" dirty="0" smtClean="0"/>
              <a:t>Manual: </a:t>
            </a:r>
            <a:r>
              <a:rPr lang="en-US" sz="2800" dirty="0" err="1" smtClean="0"/>
              <a:t>ǾPn</a:t>
            </a:r>
            <a:r>
              <a:rPr lang="en-US" sz="2800" dirty="0" smtClean="0"/>
              <a:t>= 194.4KN </a:t>
            </a:r>
            <a:endParaRPr lang="en-US" sz="2400" dirty="0" smtClean="0"/>
          </a:p>
          <a:p>
            <a:pPr lvl="0">
              <a:buNone/>
            </a:pPr>
            <a:r>
              <a:rPr lang="en-US" sz="2800" dirty="0" smtClean="0"/>
              <a:t>From SAP: </a:t>
            </a:r>
            <a:r>
              <a:rPr lang="en-US" sz="2800" dirty="0" err="1" smtClean="0"/>
              <a:t>ǾPn</a:t>
            </a:r>
            <a:r>
              <a:rPr lang="en-US" sz="2800" dirty="0" smtClean="0"/>
              <a:t>= 183.047 KN  </a:t>
            </a:r>
            <a:endParaRPr lang="en-US" sz="2400" dirty="0" smtClean="0"/>
          </a:p>
          <a:p>
            <a:pPr>
              <a:buNone/>
            </a:pPr>
            <a:r>
              <a:rPr lang="en-US" sz="2800" dirty="0" smtClean="0"/>
              <a:t> Error % = (194-183.047)/183.047 = 5.98% &lt; 10%   ok </a:t>
            </a:r>
          </a:p>
          <a:p>
            <a:endParaRPr lang="en-US" sz="2400" dirty="0" smtClean="0"/>
          </a:p>
          <a:p>
            <a:pPr lvl="1"/>
            <a:r>
              <a:rPr lang="en-US" b="1" dirty="0" smtClean="0"/>
              <a:t>From tension: </a:t>
            </a:r>
            <a:endParaRPr lang="en-US" sz="2000" dirty="0" smtClean="0"/>
          </a:p>
          <a:p>
            <a:pPr>
              <a:buNone/>
            </a:pPr>
            <a:endParaRPr lang="en-US" sz="2400" dirty="0" smtClean="0"/>
          </a:p>
          <a:p>
            <a:pPr lvl="0">
              <a:buNone/>
            </a:pPr>
            <a:r>
              <a:rPr lang="en-US" sz="2800" dirty="0" smtClean="0"/>
              <a:t> Manual: </a:t>
            </a:r>
            <a:r>
              <a:rPr lang="en-US" sz="2800" dirty="0" err="1" smtClean="0"/>
              <a:t>ǾPn</a:t>
            </a:r>
            <a:r>
              <a:rPr lang="en-US" sz="2800" dirty="0" smtClean="0"/>
              <a:t> yielding = 275.5 KN  </a:t>
            </a:r>
            <a:endParaRPr lang="en-US" sz="2400" dirty="0" smtClean="0"/>
          </a:p>
          <a:p>
            <a:pPr lvl="0">
              <a:buNone/>
            </a:pPr>
            <a:r>
              <a:rPr lang="en-US" sz="2800" dirty="0" smtClean="0"/>
              <a:t> From SAP: </a:t>
            </a:r>
            <a:r>
              <a:rPr lang="en-US" sz="2800" dirty="0" err="1" smtClean="0"/>
              <a:t>ǾPn</a:t>
            </a:r>
            <a:r>
              <a:rPr lang="en-US" sz="2800" dirty="0" smtClean="0"/>
              <a:t> = 54.78KN</a:t>
            </a:r>
            <a:endParaRPr lang="en-US" sz="2400" dirty="0" smtClean="0"/>
          </a:p>
          <a:p>
            <a:pPr>
              <a:buNone/>
            </a:pPr>
            <a:r>
              <a:rPr lang="en-US" sz="2800" dirty="0" smtClean="0"/>
              <a:t>Error %= (275.5-54.78)/54.75= 4.031% &lt;10%  ok</a:t>
            </a:r>
            <a:endParaRPr lang="en-US" sz="2400" dirty="0" smtClean="0"/>
          </a:p>
          <a:p>
            <a:pPr>
              <a:buNone/>
            </a:pPr>
            <a:r>
              <a:rPr lang="en-US" sz="2800" dirty="0" smtClean="0"/>
              <a:t> </a:t>
            </a:r>
            <a:endParaRPr lang="en-US" sz="2400" dirty="0" smtClean="0"/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304800"/>
            <a:ext cx="8305800" cy="6553200"/>
          </a:xfrm>
        </p:spPr>
        <p:txBody>
          <a:bodyPr/>
          <a:lstStyle/>
          <a:p>
            <a:r>
              <a:rPr lang="en-US" b="1" dirty="0" smtClean="0"/>
              <a:t>Design member: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 lvl="0"/>
            <a:r>
              <a:rPr lang="en-US" b="1" dirty="0" smtClean="0"/>
              <a:t>Compression: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Pu</a:t>
            </a:r>
            <a:r>
              <a:rPr lang="en-US" dirty="0" smtClean="0"/>
              <a:t> = -156.58 KN</a:t>
            </a:r>
          </a:p>
          <a:p>
            <a:pPr>
              <a:buNone/>
            </a:pPr>
            <a:r>
              <a:rPr lang="en-US" dirty="0" smtClean="0"/>
              <a:t>Assume KL/r = 140  , ǾFCR =79 MPA </a:t>
            </a:r>
          </a:p>
          <a:p>
            <a:pPr>
              <a:buNone/>
            </a:pPr>
            <a:r>
              <a:rPr lang="en-US" dirty="0" smtClean="0"/>
              <a:t>Ag =(156.58/79) = 1.98 *10^3 mm^2 </a:t>
            </a:r>
          </a:p>
          <a:p>
            <a:pPr>
              <a:buNone/>
            </a:pPr>
            <a:r>
              <a:rPr lang="en-US" dirty="0" smtClean="0"/>
              <a:t>Try with HSS5*2-1/2*1/4           Ag = 2.03*10^3 mm^2 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ry</a:t>
            </a:r>
            <a:r>
              <a:rPr lang="en-US" dirty="0" smtClean="0"/>
              <a:t> = 25.4         ,    </a:t>
            </a:r>
            <a:r>
              <a:rPr lang="en-US" dirty="0" err="1" smtClean="0"/>
              <a:t>rx</a:t>
            </a:r>
            <a:r>
              <a:rPr lang="en-US" dirty="0" smtClean="0"/>
              <a:t>=43.9</a:t>
            </a:r>
          </a:p>
          <a:p>
            <a:pPr>
              <a:buNone/>
            </a:pPr>
            <a:r>
              <a:rPr lang="en-US" dirty="0" smtClean="0"/>
              <a:t>KL/r= (4194/43.9)= 95.53 , 	Ǿ FCR =158.5MPA</a:t>
            </a:r>
          </a:p>
          <a:p>
            <a:pPr>
              <a:buNone/>
            </a:pPr>
            <a:r>
              <a:rPr lang="en-US" dirty="0" err="1" smtClean="0"/>
              <a:t>ǾPn</a:t>
            </a:r>
            <a:r>
              <a:rPr lang="en-US" dirty="0" smtClean="0"/>
              <a:t> = Ag * ǾFCR =  0.002 * 158.5 *10³ = 317 &gt;  156.58   ok </a:t>
            </a:r>
          </a:p>
          <a:p>
            <a:pPr>
              <a:buNone/>
            </a:pPr>
            <a:r>
              <a:rPr lang="en-US" dirty="0" smtClean="0"/>
              <a:t>The section is HSS5*2-1/2*1/4</a:t>
            </a:r>
          </a:p>
          <a:p>
            <a:pPr>
              <a:buNone/>
            </a:pPr>
            <a:r>
              <a:rPr lang="en-US" b="1" dirty="0" smtClean="0"/>
              <a:t> </a:t>
            </a:r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304800"/>
            <a:ext cx="9144000" cy="6324600"/>
          </a:xfrm>
        </p:spPr>
        <p:txBody>
          <a:bodyPr/>
          <a:lstStyle/>
          <a:p>
            <a:r>
              <a:rPr lang="en-US" b="1" dirty="0" smtClean="0"/>
              <a:t>Tension Member  :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Pu</a:t>
            </a:r>
            <a:r>
              <a:rPr lang="en-US" dirty="0" smtClean="0"/>
              <a:t>=49.3 KN  , G50 steel is used (</a:t>
            </a:r>
            <a:r>
              <a:rPr lang="en-US" dirty="0" err="1" smtClean="0"/>
              <a:t>Fy</a:t>
            </a:r>
            <a:r>
              <a:rPr lang="en-US" dirty="0" smtClean="0"/>
              <a:t>=340 </a:t>
            </a:r>
            <a:r>
              <a:rPr lang="en-US" dirty="0" err="1" smtClean="0"/>
              <a:t>Mpa</a:t>
            </a:r>
            <a:r>
              <a:rPr lang="en-US" dirty="0" smtClean="0"/>
              <a:t> ,  Fu=450 </a:t>
            </a:r>
            <a:r>
              <a:rPr lang="en-US" dirty="0" err="1" smtClean="0"/>
              <a:t>Mpa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Welded             ,  L = 3.996m</a:t>
            </a:r>
          </a:p>
          <a:p>
            <a:pPr>
              <a:buNone/>
            </a:pPr>
            <a:r>
              <a:rPr lang="en-US" dirty="0" smtClean="0"/>
              <a:t>Ag=</a:t>
            </a:r>
            <a:r>
              <a:rPr lang="en-US" dirty="0" err="1" smtClean="0"/>
              <a:t>Pu</a:t>
            </a:r>
            <a:r>
              <a:rPr lang="en-US" dirty="0" smtClean="0"/>
              <a:t> * 10³ / 0.9* </a:t>
            </a:r>
            <a:r>
              <a:rPr lang="en-US" dirty="0" err="1" smtClean="0"/>
              <a:t>Fy</a:t>
            </a:r>
            <a:r>
              <a:rPr lang="en-US" dirty="0" smtClean="0"/>
              <a:t> = 161 mm²        Yielding.</a:t>
            </a:r>
          </a:p>
          <a:p>
            <a:pPr>
              <a:buNone/>
            </a:pPr>
            <a:r>
              <a:rPr lang="en-US" dirty="0" smtClean="0"/>
              <a:t>Ag=</a:t>
            </a:r>
            <a:r>
              <a:rPr lang="en-US" dirty="0" err="1" smtClean="0"/>
              <a:t>Pu</a:t>
            </a:r>
            <a:r>
              <a:rPr lang="en-US" dirty="0" smtClean="0"/>
              <a:t> * 10³ / 0.6 * </a:t>
            </a:r>
            <a:r>
              <a:rPr lang="en-US" dirty="0" err="1" smtClean="0"/>
              <a:t>Fy</a:t>
            </a:r>
            <a:r>
              <a:rPr lang="en-US" dirty="0" smtClean="0"/>
              <a:t> = 241.6 mm²      Fracture welded.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Try  HSS4*4*3 / 16  (Ag = 166mm² ,  r = 39.4mm)</a:t>
            </a:r>
          </a:p>
          <a:p>
            <a:pPr>
              <a:buNone/>
            </a:pPr>
            <a:r>
              <a:rPr lang="en-US" dirty="0" smtClean="0"/>
              <a:t>Yielding:   Ø </a:t>
            </a:r>
            <a:r>
              <a:rPr lang="en-US" dirty="0" err="1" smtClean="0"/>
              <a:t>Pn</a:t>
            </a:r>
            <a:r>
              <a:rPr lang="en-US" dirty="0" smtClean="0"/>
              <a:t>= 50.79 &gt; 49.3 OK.</a:t>
            </a:r>
          </a:p>
          <a:p>
            <a:pPr>
              <a:buNone/>
            </a:pPr>
            <a:r>
              <a:rPr lang="en-US" dirty="0" smtClean="0"/>
              <a:t>Fracture: Ø </a:t>
            </a:r>
            <a:r>
              <a:rPr lang="en-US" dirty="0" err="1" smtClean="0"/>
              <a:t>Pn</a:t>
            </a:r>
            <a:r>
              <a:rPr lang="en-US" dirty="0" smtClean="0"/>
              <a:t> = 56&gt; 49.3       OK.</a:t>
            </a:r>
          </a:p>
          <a:p>
            <a:pPr>
              <a:buNone/>
            </a:pPr>
            <a:r>
              <a:rPr lang="en-US" dirty="0" smtClean="0"/>
              <a:t>Check slenderness:</a:t>
            </a:r>
          </a:p>
          <a:p>
            <a:pPr>
              <a:buNone/>
            </a:pPr>
            <a:r>
              <a:rPr lang="en-US" dirty="0" smtClean="0"/>
              <a:t>L/</a:t>
            </a:r>
            <a:r>
              <a:rPr lang="en-US" dirty="0" err="1" smtClean="0"/>
              <a:t>rmin</a:t>
            </a:r>
            <a:r>
              <a:rPr lang="en-US" dirty="0" smtClean="0"/>
              <a:t> ≤ 300</a:t>
            </a:r>
          </a:p>
          <a:p>
            <a:pPr>
              <a:buNone/>
            </a:pPr>
            <a:r>
              <a:rPr lang="en-US" dirty="0" smtClean="0"/>
              <a:t>3.996 / 39.4  ≤300</a:t>
            </a:r>
          </a:p>
          <a:p>
            <a:pPr>
              <a:buNone/>
            </a:pPr>
            <a:r>
              <a:rPr lang="en-US" dirty="0" smtClean="0"/>
              <a:t>101  ≤ 300             OK.</a:t>
            </a:r>
          </a:p>
          <a:p>
            <a:pPr>
              <a:buNone/>
            </a:pPr>
            <a:r>
              <a:rPr lang="en-US" dirty="0" smtClean="0"/>
              <a:t> </a:t>
            </a:r>
            <a:endParaRPr lang="en-US" b="1" i="1" dirty="0" smtClean="0"/>
          </a:p>
          <a:p>
            <a:endParaRPr lang="ar-LB" dirty="0" smtClean="0"/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fontAlgn="auto">
              <a:spcAft>
                <a:spcPts val="0"/>
              </a:spcAft>
              <a:defRPr/>
            </a:pPr>
            <a:r>
              <a:rPr lang="en-US" sz="2800" b="1" dirty="0">
                <a:solidFill>
                  <a:sysClr val="windowText" lastClr="000000"/>
                </a:solidFill>
                <a:latin typeface="+mn-lt"/>
              </a:rPr>
              <a:t>Materials</a:t>
            </a:r>
            <a:r>
              <a:rPr lang="en-US" sz="1800" b="1" dirty="0">
                <a:solidFill>
                  <a:sysClr val="windowText" lastClr="000000"/>
                </a:solidFill>
              </a:rPr>
              <a:t> </a:t>
            </a:r>
            <a:r>
              <a:rPr lang="en-US" sz="1400" dirty="0">
                <a:solidFill>
                  <a:sysClr val="windowText" lastClr="000000"/>
                </a:solidFill>
              </a:rPr>
              <a:t/>
            </a:r>
            <a:br>
              <a:rPr lang="en-US" sz="1400" dirty="0">
                <a:solidFill>
                  <a:sysClr val="windowText" lastClr="000000"/>
                </a:solidFill>
              </a:rPr>
            </a:br>
            <a:endParaRPr lang="en-US" sz="1800" dirty="0">
              <a:solidFill>
                <a:sysClr val="windowText" lastClr="00000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Concrete structure  :</a:t>
            </a:r>
            <a:endParaRPr lang="en-US" dirty="0" smtClean="0"/>
          </a:p>
          <a:p>
            <a:pPr>
              <a:buFont typeface="Wingdings 2" pitchFamily="18" charset="2"/>
              <a:buNone/>
            </a:pPr>
            <a:r>
              <a:rPr lang="en-US" i="1" dirty="0" err="1" smtClean="0"/>
              <a:t>f`c</a:t>
            </a:r>
            <a:r>
              <a:rPr lang="en-US" i="1" dirty="0" smtClean="0"/>
              <a:t> = 28 </a:t>
            </a:r>
            <a:r>
              <a:rPr lang="en-US" i="1" dirty="0" err="1" smtClean="0"/>
              <a:t>Mpa</a:t>
            </a:r>
            <a:r>
              <a:rPr lang="en-US" i="1" dirty="0" smtClean="0"/>
              <a:t>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The yield strength of steel is equal to 420MPa.</a:t>
            </a:r>
          </a:p>
          <a:p>
            <a:endParaRPr lang="en-US" b="1" dirty="0" smtClean="0"/>
          </a:p>
          <a:p>
            <a:r>
              <a:rPr lang="en-US" b="1" dirty="0" smtClean="0"/>
              <a:t>Steel Structure :</a:t>
            </a:r>
          </a:p>
          <a:p>
            <a:pPr>
              <a:buNone/>
            </a:pPr>
            <a:r>
              <a:rPr lang="en-US" dirty="0" smtClean="0"/>
              <a:t>G50 steel material (</a:t>
            </a:r>
            <a:r>
              <a:rPr lang="en-US" dirty="0" err="1" smtClean="0"/>
              <a:t>Fy</a:t>
            </a:r>
            <a:r>
              <a:rPr lang="en-US" dirty="0" smtClean="0"/>
              <a:t>=344Mpa) .</a:t>
            </a:r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7772400" cy="1143000"/>
          </a:xfrm>
        </p:spPr>
        <p:txBody>
          <a:bodyPr/>
          <a:lstStyle/>
          <a:p>
            <a:pPr algn="ctr"/>
            <a:r>
              <a:rPr lang="en-US" b="1" dirty="0" smtClean="0"/>
              <a:t>CONNECTIONS DESIGN: </a:t>
            </a:r>
            <a:r>
              <a:rPr lang="en-US" b="1" i="1" dirty="0" smtClean="0"/>
              <a:t/>
            </a:r>
            <a:br>
              <a:rPr lang="en-US" b="1" i="1" dirty="0" smtClean="0"/>
            </a:br>
            <a:endParaRPr lang="ar-LB" dirty="0"/>
          </a:p>
        </p:txBody>
      </p:sp>
      <p:pic>
        <p:nvPicPr>
          <p:cNvPr id="4" name="Content Placeholder 3" descr="sa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81000" y="2362200"/>
            <a:ext cx="3762375" cy="3505200"/>
          </a:xfrm>
          <a:prstGeom prst="rect">
            <a:avLst/>
          </a:prstGeom>
        </p:spPr>
      </p:pic>
      <p:pic>
        <p:nvPicPr>
          <p:cNvPr id="5" name="Picture 4" descr="as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4267200" y="2743200"/>
            <a:ext cx="4219575" cy="2809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457200"/>
            <a:ext cx="8153400" cy="6096000"/>
          </a:xfrm>
        </p:spPr>
        <p:txBody>
          <a:bodyPr/>
          <a:lstStyle/>
          <a:p>
            <a:r>
              <a:rPr lang="en-US" dirty="0" smtClean="0"/>
              <a:t>member (12) = </a:t>
            </a:r>
            <a:r>
              <a:rPr lang="en-US" dirty="0" err="1" smtClean="0"/>
              <a:t>tw</a:t>
            </a:r>
            <a:r>
              <a:rPr lang="en-US" dirty="0" smtClean="0"/>
              <a:t> ( thickness of tube ) = 3.6 mm </a:t>
            </a:r>
          </a:p>
          <a:p>
            <a:pPr>
              <a:buNone/>
            </a:pPr>
            <a:r>
              <a:rPr lang="en-US" dirty="0" smtClean="0"/>
              <a:t>TUBO 60*30*3.6</a:t>
            </a:r>
          </a:p>
          <a:p>
            <a:pPr>
              <a:buNone/>
            </a:pPr>
            <a:r>
              <a:rPr lang="en-US" dirty="0" smtClean="0"/>
              <a:t>So the perimeter of the pipe : </a:t>
            </a:r>
          </a:p>
          <a:p>
            <a:pPr>
              <a:buNone/>
            </a:pPr>
            <a:r>
              <a:rPr lang="en-US" dirty="0" err="1" smtClean="0"/>
              <a:t>Lw</a:t>
            </a:r>
            <a:r>
              <a:rPr lang="en-US" dirty="0" smtClean="0"/>
              <a:t> = perimeter of tube =  30*2+60*2=180mm 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/>
              <a:t>Assume E70xx weld type is used :</a:t>
            </a:r>
          </a:p>
          <a:p>
            <a:pPr>
              <a:buNone/>
            </a:pPr>
            <a:r>
              <a:rPr lang="en-US" dirty="0" err="1" smtClean="0"/>
              <a:t>Pu</a:t>
            </a:r>
            <a:r>
              <a:rPr lang="en-US" dirty="0" smtClean="0"/>
              <a:t>= Ǿ (0.707 * a * 0. 6* Fu * L)   .   Ǿ =0.75       Fu= 480MPa</a:t>
            </a:r>
          </a:p>
          <a:p>
            <a:pPr>
              <a:buNone/>
            </a:pPr>
            <a:r>
              <a:rPr lang="en-US" dirty="0" smtClean="0"/>
              <a:t>3.27 =0.75*0.707*a*0.6*480*180/1000</a:t>
            </a:r>
          </a:p>
          <a:p>
            <a:pPr>
              <a:buNone/>
            </a:pPr>
            <a:r>
              <a:rPr lang="en-US" dirty="0" smtClean="0"/>
              <a:t>a = 0.1189 mm</a:t>
            </a:r>
          </a:p>
          <a:p>
            <a:pPr>
              <a:buNone/>
            </a:pPr>
            <a:r>
              <a:rPr lang="en-US" dirty="0" smtClean="0"/>
              <a:t>a=0.1189 mm &lt; 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min</a:t>
            </a:r>
            <a:r>
              <a:rPr lang="en-US" dirty="0" smtClean="0"/>
              <a:t>  so  we  use 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min</a:t>
            </a:r>
            <a:r>
              <a:rPr lang="en-US" dirty="0" smtClean="0"/>
              <a:t> = 3 mm</a:t>
            </a:r>
          </a:p>
          <a:p>
            <a:pPr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72400" cy="731838"/>
          </a:xfrm>
        </p:spPr>
        <p:txBody>
          <a:bodyPr/>
          <a:lstStyle/>
          <a:p>
            <a:r>
              <a:rPr lang="en-US" b="1" dirty="0" smtClean="0"/>
              <a:t>Design </a:t>
            </a:r>
            <a:r>
              <a:rPr lang="en-US" b="1" dirty="0" smtClean="0"/>
              <a:t>of </a:t>
            </a:r>
            <a:r>
              <a:rPr lang="en-US" b="1" dirty="0" smtClean="0"/>
              <a:t>Columns</a:t>
            </a:r>
            <a:endParaRPr lang="ar-L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066800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Used interaction </a:t>
            </a:r>
            <a:r>
              <a:rPr lang="en-US" dirty="0" err="1" smtClean="0"/>
              <a:t>digram</a:t>
            </a:r>
            <a:r>
              <a:rPr lang="en-US" dirty="0" smtClean="0"/>
              <a:t>  if  :</a:t>
            </a:r>
          </a:p>
          <a:p>
            <a:pPr>
              <a:buNone/>
            </a:pPr>
            <a:r>
              <a:rPr lang="en-US" dirty="0" smtClean="0"/>
              <a:t>1-   </a:t>
            </a:r>
          </a:p>
          <a:p>
            <a:pPr>
              <a:buNone/>
            </a:pPr>
            <a:r>
              <a:rPr lang="en-US" dirty="0" smtClean="0"/>
              <a:t>2-</a:t>
            </a:r>
            <a:endParaRPr lang="en-US" dirty="0" smtClean="0"/>
          </a:p>
          <a:p>
            <a:r>
              <a:rPr lang="en-US" dirty="0" smtClean="0"/>
              <a:t>Ф </a:t>
            </a:r>
            <a:r>
              <a:rPr lang="en-US" dirty="0" err="1" smtClean="0"/>
              <a:t>Pn</a:t>
            </a:r>
            <a:r>
              <a:rPr lang="en-US" dirty="0" smtClean="0"/>
              <a:t> = Ф λ (0.85 </a:t>
            </a:r>
            <a:r>
              <a:rPr lang="en-US" dirty="0" err="1" smtClean="0"/>
              <a:t>fc</a:t>
            </a:r>
            <a:r>
              <a:rPr lang="en-US" dirty="0" smtClean="0"/>
              <a:t> (Ag-As) + As </a:t>
            </a:r>
            <a:r>
              <a:rPr lang="en-US" dirty="0" err="1" smtClean="0"/>
              <a:t>fy</a:t>
            </a:r>
            <a:r>
              <a:rPr lang="en-US" dirty="0" smtClean="0"/>
              <a:t>)</a:t>
            </a:r>
          </a:p>
          <a:p>
            <a:r>
              <a:rPr lang="en-US" dirty="0" smtClean="0"/>
              <a:t>Assume the minimum steel ratio (ρ =1%)</a:t>
            </a:r>
          </a:p>
          <a:p>
            <a:r>
              <a:rPr lang="en-US" dirty="0" err="1" smtClean="0"/>
              <a:t>Pn</a:t>
            </a:r>
            <a:r>
              <a:rPr lang="en-US" dirty="0" smtClean="0"/>
              <a:t>(max)  =  0.65* 0.8 [0.85*</a:t>
            </a:r>
            <a:r>
              <a:rPr lang="en-US" dirty="0" err="1" smtClean="0"/>
              <a:t>fc</a:t>
            </a:r>
            <a:r>
              <a:rPr lang="en-US" dirty="0" smtClean="0"/>
              <a:t>*( Ag – As ) + As*</a:t>
            </a:r>
            <a:r>
              <a:rPr lang="en-US" dirty="0" err="1" smtClean="0"/>
              <a:t>Fy</a:t>
            </a:r>
            <a:r>
              <a:rPr lang="en-US" dirty="0" smtClean="0"/>
              <a:t>] </a:t>
            </a:r>
          </a:p>
          <a:p>
            <a:r>
              <a:rPr lang="en-US" dirty="0" smtClean="0"/>
              <a:t>Assume</a:t>
            </a:r>
          </a:p>
          <a:p>
            <a:pPr>
              <a:buNone/>
            </a:pPr>
            <a:r>
              <a:rPr lang="en-US" dirty="0" smtClean="0"/>
              <a:t>               Ag = 2500</a:t>
            </a:r>
            <a:r>
              <a:rPr lang="ar-SA" dirty="0" smtClean="0"/>
              <a:t>00</a:t>
            </a:r>
            <a:r>
              <a:rPr lang="en-US" dirty="0" smtClean="0"/>
              <a:t>mm^2</a:t>
            </a:r>
          </a:p>
          <a:p>
            <a:pPr>
              <a:buNone/>
            </a:pPr>
            <a:r>
              <a:rPr lang="en-US" dirty="0" smtClean="0"/>
              <a:t>               As = 2500 </a:t>
            </a:r>
            <a:r>
              <a:rPr lang="en-US" dirty="0" smtClean="0"/>
              <a:t>mm2</a:t>
            </a:r>
            <a:endParaRPr lang="en-US" dirty="0" smtClean="0"/>
          </a:p>
          <a:p>
            <a:r>
              <a:rPr lang="en-US" dirty="0" err="1" smtClean="0"/>
              <a:t>Pn</a:t>
            </a:r>
            <a:r>
              <a:rPr lang="en-US" dirty="0" smtClean="0"/>
              <a:t>(max) = 0.65*0.8*[0.85*</a:t>
            </a:r>
            <a:r>
              <a:rPr lang="en-US" dirty="0" err="1" smtClean="0"/>
              <a:t>fc</a:t>
            </a:r>
            <a:r>
              <a:rPr lang="en-US" dirty="0" smtClean="0"/>
              <a:t>*( Ag – As ) + As*</a:t>
            </a:r>
            <a:r>
              <a:rPr lang="en-US" dirty="0" err="1" smtClean="0"/>
              <a:t>Fy</a:t>
            </a:r>
            <a:r>
              <a:rPr lang="en-US" dirty="0" smtClean="0"/>
              <a:t>] </a:t>
            </a:r>
          </a:p>
          <a:p>
            <a:pPr>
              <a:buNone/>
            </a:pPr>
            <a:r>
              <a:rPr lang="en-US" dirty="0" smtClean="0"/>
              <a:t>               =3827.9 KN</a:t>
            </a:r>
          </a:p>
          <a:p>
            <a:endParaRPr lang="ar-L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1600200"/>
            <a:ext cx="1870364" cy="381000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4164" y="2057400"/>
            <a:ext cx="2060864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S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47800" y="1752600"/>
            <a:ext cx="6668086" cy="274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304800"/>
            <a:ext cx="8915400" cy="4876800"/>
          </a:xfrm>
        </p:spPr>
        <p:txBody>
          <a:bodyPr/>
          <a:lstStyle/>
          <a:p>
            <a:r>
              <a:rPr lang="en-US" b="1" dirty="0" smtClean="0"/>
              <a:t>Check of load in column C1 using tributary area:</a:t>
            </a:r>
            <a:endParaRPr lang="en-US" dirty="0" smtClean="0"/>
          </a:p>
          <a:p>
            <a:r>
              <a:rPr lang="en-US" dirty="0" smtClean="0"/>
              <a:t>Live load = 46.56 KN.</a:t>
            </a:r>
          </a:p>
          <a:p>
            <a:r>
              <a:rPr lang="en-US" dirty="0" smtClean="0"/>
              <a:t>Superimposed = 34.92 KN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 lvl="0"/>
            <a:r>
              <a:rPr lang="en-US" dirty="0" smtClean="0"/>
              <a:t>Dead load:</a:t>
            </a:r>
          </a:p>
          <a:p>
            <a:pPr>
              <a:buNone/>
            </a:pPr>
            <a:r>
              <a:rPr lang="en-US" dirty="0" smtClean="0"/>
              <a:t>Own weight = 6.25 KN/m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Dead load = (6.25*11.64 ) + (0.65-0.25)*25*4.8*0.4 +(0.65-0.25)*25*(4.85/2)*0.4 =</a:t>
            </a:r>
          </a:p>
          <a:p>
            <a:pPr>
              <a:buNone/>
            </a:pPr>
            <a:r>
              <a:rPr lang="en-US" dirty="0" smtClean="0"/>
              <a:t>Dead = 101.7 KN.   </a:t>
            </a:r>
          </a:p>
          <a:p>
            <a:r>
              <a:rPr lang="en-US" dirty="0" smtClean="0"/>
              <a:t>Ultimate load= 1.2*[101.7+34.92] + 1.6*[46.56]      Ultimate load=238.4 KN</a:t>
            </a:r>
          </a:p>
          <a:p>
            <a:r>
              <a:rPr lang="en-US" dirty="0" smtClean="0"/>
              <a:t>From sap = 237.24 KN                                error = 0.5 %</a:t>
            </a:r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7772400" cy="350838"/>
          </a:xfrm>
        </p:spPr>
        <p:txBody>
          <a:bodyPr/>
          <a:lstStyle/>
          <a:p>
            <a:r>
              <a:rPr lang="en-US" b="1" dirty="0" smtClean="0"/>
              <a:t>Check slenderness ratio</a:t>
            </a:r>
            <a:endParaRPr lang="ar-L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685800"/>
            <a:ext cx="83058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In order to determine whether the columns is short or long:</a:t>
            </a:r>
          </a:p>
          <a:p>
            <a:r>
              <a:rPr lang="en-US" dirty="0" smtClean="0"/>
              <a:t>If</a:t>
            </a:r>
          </a:p>
          <a:p>
            <a:pPr>
              <a:buNone/>
            </a:pPr>
            <a:r>
              <a:rPr lang="en-US" dirty="0" smtClean="0"/>
              <a:t>          K*L /r    ≤   22     the column is considered short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ar-LB" dirty="0"/>
          </a:p>
        </p:txBody>
      </p:sp>
      <p:pic>
        <p:nvPicPr>
          <p:cNvPr id="4" name="Picture 3" descr="1212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752600" y="2438400"/>
            <a:ext cx="502920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533400"/>
            <a:ext cx="7696200" cy="6934200"/>
          </a:xfrm>
        </p:spPr>
        <p:txBody>
          <a:bodyPr/>
          <a:lstStyle/>
          <a:p>
            <a:r>
              <a:rPr lang="en-US" dirty="0" smtClean="0"/>
              <a:t>In X  direction</a:t>
            </a:r>
          </a:p>
          <a:p>
            <a:pPr>
              <a:buNone/>
            </a:pPr>
            <a:r>
              <a:rPr lang="en-US" dirty="0" err="1" smtClean="0"/>
              <a:t>ψA</a:t>
            </a:r>
            <a:r>
              <a:rPr lang="en-US" dirty="0" smtClean="0"/>
              <a:t> =             = 0.104 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ψB</a:t>
            </a:r>
            <a:r>
              <a:rPr lang="en-US" dirty="0" smtClean="0"/>
              <a:t> =             = 0.045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K= 1.04    ,K*L /r    = 54.77 &gt;22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 Y  direction </a:t>
            </a:r>
          </a:p>
          <a:p>
            <a:pPr>
              <a:buNone/>
            </a:pPr>
            <a:r>
              <a:rPr lang="en-US" dirty="0" err="1" smtClean="0"/>
              <a:t>ψA</a:t>
            </a:r>
            <a:r>
              <a:rPr lang="en-US" dirty="0" smtClean="0"/>
              <a:t> =            = 0.223      ,</a:t>
            </a:r>
            <a:r>
              <a:rPr lang="en-US" dirty="0" err="1" smtClean="0"/>
              <a:t>ψB</a:t>
            </a:r>
            <a:r>
              <a:rPr lang="en-US" dirty="0" smtClean="0"/>
              <a:t> = 0.097</a:t>
            </a:r>
          </a:p>
          <a:p>
            <a:pPr>
              <a:buNone/>
            </a:pPr>
            <a:r>
              <a:rPr lang="en-US" dirty="0" smtClean="0"/>
              <a:t>K=1.08</a:t>
            </a:r>
          </a:p>
          <a:p>
            <a:pPr>
              <a:buNone/>
            </a:pPr>
            <a:r>
              <a:rPr lang="en-US" dirty="0" smtClean="0"/>
              <a:t> K * L /r    = 57 &gt;22</a:t>
            </a:r>
          </a:p>
          <a:p>
            <a:r>
              <a:rPr lang="en-US" dirty="0" smtClean="0"/>
              <a:t>The column is long </a:t>
            </a:r>
          </a:p>
          <a:p>
            <a:r>
              <a:rPr lang="en-US" dirty="0" smtClean="0"/>
              <a:t>All column in the sport's Arena  are Long column .</a:t>
            </a:r>
          </a:p>
          <a:p>
            <a:endParaRPr lang="en-US" dirty="0" smtClean="0"/>
          </a:p>
          <a:p>
            <a:endParaRPr lang="ar-LB" dirty="0"/>
          </a:p>
        </p:txBody>
      </p:sp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LB"/>
          </a:p>
        </p:txBody>
      </p:sp>
      <p:pic>
        <p:nvPicPr>
          <p:cNvPr id="1044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838200"/>
            <a:ext cx="885825" cy="809625"/>
          </a:xfrm>
          <a:prstGeom prst="rect">
            <a:avLst/>
          </a:prstGeom>
          <a:noFill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1704975"/>
            <a:ext cx="885825" cy="809625"/>
          </a:xfrm>
          <a:prstGeom prst="rect">
            <a:avLst/>
          </a:prstGeom>
          <a:noFill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4038600"/>
            <a:ext cx="885825" cy="809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685800"/>
            <a:ext cx="8089492" cy="57388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7772400" cy="1173162"/>
          </a:xfrm>
        </p:spPr>
        <p:txBody>
          <a:bodyPr/>
          <a:lstStyle/>
          <a:p>
            <a:pPr lvl="0"/>
            <a:r>
              <a:rPr lang="en-US" b="1" dirty="0" smtClean="0"/>
              <a:t>Design of columns in group C1:</a:t>
            </a:r>
            <a:r>
              <a:rPr lang="en-US" dirty="0" smtClean="0"/>
              <a:t/>
            </a:r>
            <a:br>
              <a:rPr lang="en-US" dirty="0" smtClean="0"/>
            </a:br>
            <a:endParaRPr lang="ar-LB" dirty="0"/>
          </a:p>
        </p:txBody>
      </p:sp>
      <p:pic>
        <p:nvPicPr>
          <p:cNvPr id="4" name="Content Placeholder 3" descr="1JPG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62000" y="2057400"/>
            <a:ext cx="7772400" cy="4217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228600" y="228600"/>
            <a:ext cx="8915400" cy="4572000"/>
          </a:xfrm>
        </p:spPr>
        <p:txBody>
          <a:bodyPr/>
          <a:lstStyle/>
          <a:p>
            <a:r>
              <a:rPr lang="en-US" dirty="0" err="1" smtClean="0"/>
              <a:t>Pu</a:t>
            </a:r>
            <a:r>
              <a:rPr lang="en-US" dirty="0" smtClean="0"/>
              <a:t> =504.058 </a:t>
            </a:r>
            <a:r>
              <a:rPr lang="en-US" dirty="0" err="1" smtClean="0"/>
              <a:t>kN</a:t>
            </a:r>
            <a:endParaRPr lang="en-US" dirty="0" smtClean="0"/>
          </a:p>
          <a:p>
            <a:r>
              <a:rPr lang="en-US" dirty="0" smtClean="0"/>
              <a:t>Mu =6.7147 </a:t>
            </a:r>
            <a:r>
              <a:rPr lang="en-US" dirty="0" err="1" smtClean="0"/>
              <a:t>KN.m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Used interaction </a:t>
            </a:r>
            <a:r>
              <a:rPr lang="en-US" dirty="0" err="1" smtClean="0"/>
              <a:t>digram</a:t>
            </a:r>
            <a:r>
              <a:rPr lang="en-US" dirty="0" smtClean="0"/>
              <a:t>  if  :</a:t>
            </a:r>
          </a:p>
          <a:p>
            <a:pPr>
              <a:buNone/>
            </a:pPr>
            <a:r>
              <a:rPr lang="en-US" dirty="0" smtClean="0"/>
              <a:t>1-   </a:t>
            </a:r>
          </a:p>
          <a:p>
            <a:pPr>
              <a:buNone/>
            </a:pPr>
            <a:r>
              <a:rPr lang="en-US" dirty="0" smtClean="0"/>
              <a:t>2- </a:t>
            </a:r>
          </a:p>
          <a:p>
            <a:r>
              <a:rPr lang="en-US" dirty="0" err="1" smtClean="0"/>
              <a:t>Pu</a:t>
            </a:r>
            <a:r>
              <a:rPr lang="en-US" dirty="0" smtClean="0"/>
              <a:t> =504.058 </a:t>
            </a:r>
            <a:r>
              <a:rPr lang="en-US" dirty="0" err="1" smtClean="0"/>
              <a:t>kN</a:t>
            </a:r>
            <a:r>
              <a:rPr lang="en-US" dirty="0" smtClean="0"/>
              <a:t>  &gt; 0.1*28 *0.3 * 0.3  = 0.252     </a:t>
            </a:r>
          </a:p>
          <a:p>
            <a:r>
              <a:rPr lang="en-US" dirty="0" smtClean="0"/>
              <a:t>Mu =6.7147 </a:t>
            </a:r>
            <a:r>
              <a:rPr lang="en-US" dirty="0" err="1" smtClean="0"/>
              <a:t>KN.m</a:t>
            </a:r>
            <a:r>
              <a:rPr lang="en-US" dirty="0" smtClean="0"/>
              <a:t>  &lt; 504 *(0.015 +0.03*0.3)=12   </a:t>
            </a:r>
          </a:p>
          <a:p>
            <a:pPr>
              <a:buNone/>
            </a:pPr>
            <a:r>
              <a:rPr lang="en-US" dirty="0" smtClean="0"/>
              <a:t>We </a:t>
            </a:r>
            <a:r>
              <a:rPr lang="en-US" b="1" u="sng" dirty="0" smtClean="0"/>
              <a:t>can't</a:t>
            </a:r>
            <a:r>
              <a:rPr lang="en-US" dirty="0" smtClean="0"/>
              <a:t> use interaction diagram  </a:t>
            </a:r>
          </a:p>
          <a:p>
            <a:r>
              <a:rPr lang="en-US" dirty="0" err="1" smtClean="0"/>
              <a:t>Pn</a:t>
            </a:r>
            <a:r>
              <a:rPr lang="en-US" dirty="0" smtClean="0"/>
              <a:t>(max) = 0.65*0.8*[0.85*</a:t>
            </a:r>
            <a:r>
              <a:rPr lang="en-US" dirty="0" err="1" smtClean="0"/>
              <a:t>fc</a:t>
            </a:r>
            <a:r>
              <a:rPr lang="en-US" dirty="0" smtClean="0"/>
              <a:t>*( Ag – As ) + As*</a:t>
            </a:r>
            <a:r>
              <a:rPr lang="en-US" dirty="0" err="1" smtClean="0"/>
              <a:t>Fy</a:t>
            </a:r>
            <a:r>
              <a:rPr lang="en-US" dirty="0" smtClean="0"/>
              <a:t>] </a:t>
            </a:r>
          </a:p>
          <a:p>
            <a:pPr>
              <a:buNone/>
            </a:pPr>
            <a:r>
              <a:rPr lang="en-US" dirty="0" smtClean="0"/>
              <a:t> 	     = 1299 KN &gt;504.058 </a:t>
            </a:r>
          </a:p>
          <a:p>
            <a:r>
              <a:rPr lang="en-US" dirty="0" smtClean="0"/>
              <a:t>Use</a:t>
            </a:r>
          </a:p>
          <a:p>
            <a:r>
              <a:rPr lang="en-US" dirty="0" smtClean="0"/>
              <a:t> As= Ag *0.01 =90000*0.01 = 900 mm2 </a:t>
            </a:r>
          </a:p>
          <a:p>
            <a:r>
              <a:rPr lang="en-US" dirty="0" smtClean="0"/>
              <a:t>As From SAP =900 mm2</a:t>
            </a:r>
            <a:endParaRPr lang="ar-LB" dirty="0"/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LB"/>
          </a:p>
        </p:txBody>
      </p:sp>
      <p:pic>
        <p:nvPicPr>
          <p:cNvPr id="126979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01436" y="1752600"/>
            <a:ext cx="1870364" cy="381000"/>
          </a:xfrm>
          <a:prstGeom prst="rect">
            <a:avLst/>
          </a:prstGeom>
          <a:noFill/>
        </p:spPr>
      </p:pic>
      <p:sp>
        <p:nvSpPr>
          <p:cNvPr id="1269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LB"/>
          </a:p>
        </p:txBody>
      </p:sp>
      <p:pic>
        <p:nvPicPr>
          <p:cNvPr id="126981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2209800"/>
            <a:ext cx="2060864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1371600"/>
          <a:ext cx="7239000" cy="3291840"/>
        </p:xfrm>
        <a:graphic>
          <a:graphicData uri="http://schemas.openxmlformats.org/drawingml/2006/table">
            <a:tbl>
              <a:tblPr rtl="1"/>
              <a:tblGrid>
                <a:gridCol w="3619500"/>
                <a:gridCol w="3619500"/>
              </a:tblGrid>
              <a:tr h="529046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0410" algn="l"/>
                          <a:tab pos="5274310" algn="r"/>
                        </a:tabLst>
                      </a:pPr>
                      <a:r>
                        <a:rPr lang="en-US" sz="2400" b="1" dirty="0">
                          <a:latin typeface="+mn-lt"/>
                          <a:ea typeface="Times New Roman"/>
                          <a:cs typeface="Arial"/>
                        </a:rPr>
                        <a:t>Unit weight,  γ  ( </a:t>
                      </a:r>
                      <a:r>
                        <a:rPr lang="en-US" sz="2400" b="1" noProof="0" dirty="0" err="1" smtClean="0">
                          <a:latin typeface="+mn-lt"/>
                          <a:ea typeface="Times New Roman"/>
                          <a:cs typeface="Arial"/>
                        </a:rPr>
                        <a:t>Kn</a:t>
                      </a:r>
                      <a:r>
                        <a:rPr lang="en-US" sz="2400" b="1" dirty="0" smtClean="0">
                          <a:latin typeface="+mn-lt"/>
                          <a:ea typeface="Times New Roman"/>
                          <a:cs typeface="Arial"/>
                        </a:rPr>
                        <a:t>/m³ </a:t>
                      </a:r>
                      <a:r>
                        <a:rPr lang="en-US" sz="2400" b="1" dirty="0">
                          <a:latin typeface="+mn-lt"/>
                          <a:ea typeface="Times New Roman"/>
                          <a:cs typeface="Arial"/>
                        </a:rPr>
                        <a:t>)</a:t>
                      </a:r>
                      <a:endParaRPr lang="en-US" sz="24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0410" algn="l"/>
                          <a:tab pos="5274310" algn="r"/>
                        </a:tabLst>
                      </a:pPr>
                      <a:r>
                        <a:rPr lang="en-US" sz="2400" b="1" dirty="0">
                          <a:latin typeface="+mn-lt"/>
                          <a:ea typeface="Times New Roman"/>
                          <a:cs typeface="Arial"/>
                        </a:rPr>
                        <a:t>material</a:t>
                      </a:r>
                      <a:endParaRPr lang="en-US" sz="24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2904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0410" algn="l"/>
                          <a:tab pos="5274310" algn="r"/>
                        </a:tabLst>
                      </a:pPr>
                      <a:r>
                        <a:rPr lang="en-US" sz="2400" dirty="0" smtClean="0">
                          <a:latin typeface="+mn-lt"/>
                          <a:ea typeface="Times New Roman"/>
                          <a:cs typeface="Arial"/>
                        </a:rPr>
                        <a:t>25</a:t>
                      </a:r>
                      <a:endParaRPr lang="en-US" sz="24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0410" algn="l"/>
                          <a:tab pos="5274310" algn="r"/>
                        </a:tabLst>
                      </a:pPr>
                      <a:r>
                        <a:rPr lang="en-US" sz="2400" dirty="0">
                          <a:latin typeface="+mn-lt"/>
                          <a:ea typeface="Times New Roman"/>
                          <a:cs typeface="Arial"/>
                        </a:rPr>
                        <a:t>Reinforced concrete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2904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0410" algn="l"/>
                          <a:tab pos="5274310" algn="r"/>
                        </a:tabLst>
                      </a:pPr>
                      <a:r>
                        <a:rPr lang="en-US" sz="2400" dirty="0" smtClean="0">
                          <a:latin typeface="+mn-lt"/>
                          <a:ea typeface="Times New Roman"/>
                          <a:cs typeface="Arial"/>
                        </a:rPr>
                        <a:t>23</a:t>
                      </a:r>
                      <a:endParaRPr lang="en-US" sz="24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0410" algn="l"/>
                          <a:tab pos="5274310" algn="r"/>
                        </a:tabLst>
                      </a:pPr>
                      <a:r>
                        <a:rPr lang="en-US" sz="2400" dirty="0">
                          <a:latin typeface="+mn-lt"/>
                          <a:ea typeface="Times New Roman"/>
                          <a:cs typeface="Arial"/>
                        </a:rPr>
                        <a:t>Plain concrete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290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740410" algn="l"/>
                          <a:tab pos="5274310" algn="r"/>
                        </a:tabLst>
                        <a:defRPr/>
                      </a:pPr>
                      <a:r>
                        <a:rPr lang="ar-LB" sz="2400" dirty="0" smtClean="0">
                          <a:latin typeface="+mn-lt"/>
                          <a:ea typeface="Times New Roman"/>
                          <a:cs typeface="Arial"/>
                        </a:rPr>
                        <a:t>28</a:t>
                      </a:r>
                      <a:endParaRPr kumimoji="0" lang="en-US" sz="24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0410" algn="l"/>
                          <a:tab pos="5274310" algn="r"/>
                        </a:tabLst>
                      </a:pPr>
                      <a:r>
                        <a:rPr lang="en-US" sz="2400" dirty="0">
                          <a:latin typeface="+mn-lt"/>
                          <a:ea typeface="Times New Roman"/>
                          <a:cs typeface="Arial"/>
                        </a:rPr>
                        <a:t>Tiles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2904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0410" algn="l"/>
                          <a:tab pos="5274310" algn="r"/>
                        </a:tabLst>
                      </a:pPr>
                      <a:r>
                        <a:rPr lang="ar-LB" sz="2400" dirty="0" smtClean="0">
                          <a:latin typeface="+mn-lt"/>
                          <a:ea typeface="Times New Roman"/>
                          <a:cs typeface="Arial"/>
                        </a:rPr>
                        <a:t>27</a:t>
                      </a:r>
                      <a:endParaRPr lang="en-US" sz="24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0410" algn="l"/>
                          <a:tab pos="5274310" algn="r"/>
                        </a:tabLst>
                      </a:pPr>
                      <a:r>
                        <a:rPr lang="en-US" sz="2400" dirty="0">
                          <a:latin typeface="+mn-lt"/>
                          <a:ea typeface="Times New Roman"/>
                          <a:cs typeface="Arial"/>
                        </a:rPr>
                        <a:t>Stone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2904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0410" algn="l"/>
                          <a:tab pos="5274310" algn="r"/>
                        </a:tabLst>
                      </a:pPr>
                      <a:r>
                        <a:rPr lang="ar-LB" sz="2400" dirty="0" smtClean="0">
                          <a:latin typeface="+mn-lt"/>
                          <a:ea typeface="Times New Roman"/>
                          <a:cs typeface="Arial"/>
                        </a:rPr>
                        <a:t>12</a:t>
                      </a:r>
                      <a:endParaRPr lang="en-US" sz="24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0410" algn="l"/>
                          <a:tab pos="5274310" algn="r"/>
                        </a:tabLst>
                      </a:pPr>
                      <a:r>
                        <a:rPr lang="en-US" sz="2400" dirty="0">
                          <a:latin typeface="+mn-lt"/>
                          <a:ea typeface="Times New Roman"/>
                          <a:cs typeface="Arial"/>
                        </a:rPr>
                        <a:t>Concrete blocks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533400"/>
            <a:ext cx="8382000" cy="4572000"/>
          </a:xfrm>
        </p:spPr>
        <p:txBody>
          <a:bodyPr/>
          <a:lstStyle/>
          <a:p>
            <a:r>
              <a:rPr lang="en-US" b="1" dirty="0" smtClean="0"/>
              <a:t>Use 8 </a:t>
            </a:r>
            <a:r>
              <a:rPr lang="en-US" dirty="0" smtClean="0"/>
              <a:t>Ф</a:t>
            </a:r>
            <a:r>
              <a:rPr lang="en-US" b="1" dirty="0" smtClean="0"/>
              <a:t> 12 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300 – 2*cover =300 -130 =170 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170 / 2 =85 mm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Spacing between bars = 85 mm              ok</a:t>
            </a:r>
            <a:r>
              <a:rPr lang="ar-LB" dirty="0" smtClean="0"/>
              <a:t> </a:t>
            </a:r>
            <a:endParaRPr lang="en-US" dirty="0" smtClean="0"/>
          </a:p>
          <a:p>
            <a:pPr lvl="0"/>
            <a:r>
              <a:rPr lang="en-US" b="1" dirty="0" smtClean="0"/>
              <a:t>Design for ties: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Using Ф 10 mm ties</a:t>
            </a:r>
          </a:p>
          <a:p>
            <a:pPr>
              <a:buNone/>
            </a:pPr>
            <a:r>
              <a:rPr lang="en-US" dirty="0" smtClean="0"/>
              <a:t>According to the ACT Code spacing between ties shouldn’t be more than the least of the following:</a:t>
            </a:r>
          </a:p>
          <a:p>
            <a:pPr lvl="0"/>
            <a:r>
              <a:rPr lang="en-US" dirty="0" smtClean="0"/>
              <a:t>16*db =  16*12    = 192 mm</a:t>
            </a:r>
          </a:p>
          <a:p>
            <a:pPr lvl="0"/>
            <a:r>
              <a:rPr lang="en-US" dirty="0" smtClean="0"/>
              <a:t>48*</a:t>
            </a:r>
            <a:r>
              <a:rPr lang="en-US" dirty="0" err="1" smtClean="0"/>
              <a:t>ds</a:t>
            </a:r>
            <a:r>
              <a:rPr lang="en-US" dirty="0" smtClean="0"/>
              <a:t> =  48*10    = 480 mm</a:t>
            </a:r>
          </a:p>
          <a:p>
            <a:pPr lvl="0"/>
            <a:r>
              <a:rPr lang="en-US" dirty="0" smtClean="0"/>
              <a:t>400 mm</a:t>
            </a:r>
          </a:p>
          <a:p>
            <a:pPr>
              <a:buNone/>
            </a:pPr>
            <a:r>
              <a:rPr lang="en-US" dirty="0" smtClean="0"/>
              <a:t>Use S = 190 mm</a:t>
            </a:r>
          </a:p>
          <a:p>
            <a:r>
              <a:rPr lang="en-US" dirty="0" smtClean="0"/>
              <a:t>Therefore use Ф 10 mm /190 mm</a:t>
            </a:r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401762"/>
          </a:xfrm>
        </p:spPr>
        <p:txBody>
          <a:bodyPr/>
          <a:lstStyle/>
          <a:p>
            <a:pPr lvl="0"/>
            <a:r>
              <a:rPr lang="en-US" b="1" dirty="0" smtClean="0"/>
              <a:t>Design of columns in group C6:</a:t>
            </a:r>
            <a:r>
              <a:rPr lang="en-US" dirty="0" smtClean="0"/>
              <a:t/>
            </a:r>
            <a:br>
              <a:rPr lang="en-US" dirty="0" smtClean="0"/>
            </a:br>
            <a:endParaRPr lang="ar-L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686800" cy="5943600"/>
          </a:xfrm>
        </p:spPr>
        <p:txBody>
          <a:bodyPr/>
          <a:lstStyle/>
          <a:p>
            <a:r>
              <a:rPr lang="en-US" dirty="0" err="1" smtClean="0"/>
              <a:t>Pu</a:t>
            </a:r>
            <a:r>
              <a:rPr lang="en-US" dirty="0" smtClean="0"/>
              <a:t> =392.8 </a:t>
            </a:r>
            <a:r>
              <a:rPr lang="en-US" dirty="0" err="1" smtClean="0"/>
              <a:t>kN</a:t>
            </a:r>
            <a:r>
              <a:rPr lang="en-US" dirty="0" smtClean="0"/>
              <a:t>  </a:t>
            </a:r>
          </a:p>
          <a:p>
            <a:r>
              <a:rPr lang="en-US" dirty="0" smtClean="0"/>
              <a:t>Mu =312  </a:t>
            </a:r>
            <a:r>
              <a:rPr lang="en-US" dirty="0" err="1" smtClean="0"/>
              <a:t>KN.m</a:t>
            </a:r>
            <a:r>
              <a:rPr lang="en-US" dirty="0" smtClean="0"/>
              <a:t>  </a:t>
            </a:r>
          </a:p>
          <a:p>
            <a:r>
              <a:rPr lang="en-US" dirty="0" err="1" smtClean="0"/>
              <a:t>Pu</a:t>
            </a:r>
            <a:r>
              <a:rPr lang="en-US" dirty="0" smtClean="0"/>
              <a:t> =392.8 </a:t>
            </a:r>
            <a:r>
              <a:rPr lang="en-US" dirty="0" err="1" smtClean="0"/>
              <a:t>kN</a:t>
            </a:r>
            <a:r>
              <a:rPr lang="en-US" dirty="0" smtClean="0"/>
              <a:t>  &gt; 0.1*28 *0.5 * 0.5  = 0.7</a:t>
            </a:r>
          </a:p>
          <a:p>
            <a:r>
              <a:rPr lang="en-US" dirty="0" smtClean="0"/>
              <a:t>Mu =312KN.m  &gt; 392.8 *(0.015 +0.03*0.5)=11.78  </a:t>
            </a:r>
          </a:p>
          <a:p>
            <a:r>
              <a:rPr lang="en-US" dirty="0" smtClean="0"/>
              <a:t>We  use interaction diagram </a:t>
            </a:r>
          </a:p>
          <a:p>
            <a:r>
              <a:rPr lang="en-US" dirty="0" smtClean="0"/>
              <a:t>       =1.57   ,1.57  /6.9 = 0.22</a:t>
            </a:r>
          </a:p>
          <a:p>
            <a:r>
              <a:rPr lang="en-US" dirty="0" smtClean="0"/>
              <a:t>        =2.49   , 2.49/6.9 = 0.36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Fc</a:t>
            </a:r>
            <a:r>
              <a:rPr lang="en-US" dirty="0" smtClean="0"/>
              <a:t> = 28/ 7 =4 </a:t>
            </a:r>
            <a:r>
              <a:rPr lang="en-US" dirty="0" err="1" smtClean="0"/>
              <a:t>Ksi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Fy</a:t>
            </a:r>
            <a:r>
              <a:rPr lang="en-US" dirty="0" smtClean="0"/>
              <a:t> = 420 /7 =60 </a:t>
            </a:r>
            <a:r>
              <a:rPr lang="en-US" dirty="0" err="1" smtClean="0"/>
              <a:t>Ksi</a:t>
            </a:r>
            <a:endParaRPr lang="en-US" dirty="0" smtClean="0"/>
          </a:p>
          <a:p>
            <a:r>
              <a:rPr lang="en-US" dirty="0" smtClean="0"/>
              <a:t>                       = 0.75   , </a:t>
            </a:r>
          </a:p>
          <a:p>
            <a:pPr>
              <a:buNone/>
            </a:pPr>
            <a:r>
              <a:rPr lang="en-US" dirty="0" smtClean="0"/>
              <a:t>From fig A-9b  ,   </a:t>
            </a:r>
          </a:p>
          <a:p>
            <a:r>
              <a:rPr lang="en-US" dirty="0" smtClean="0"/>
              <a:t>As =0.0155 *b*h   =3875  mm2 , As from Sap  =3954mm2 </a:t>
            </a:r>
          </a:p>
          <a:p>
            <a:endParaRPr lang="ar-LB" dirty="0"/>
          </a:p>
        </p:txBody>
      </p:sp>
      <p:sp>
        <p:nvSpPr>
          <p:cNvPr id="130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LB"/>
          </a:p>
        </p:txBody>
      </p:sp>
      <p:pic>
        <p:nvPicPr>
          <p:cNvPr id="1300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3276600"/>
            <a:ext cx="381000" cy="495300"/>
          </a:xfrm>
          <a:prstGeom prst="rect">
            <a:avLst/>
          </a:prstGeom>
          <a:noFill/>
        </p:spPr>
      </p:pic>
      <p:sp>
        <p:nvSpPr>
          <p:cNvPr id="130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LB"/>
          </a:p>
        </p:txBody>
      </p:sp>
      <p:pic>
        <p:nvPicPr>
          <p:cNvPr id="13005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3733800"/>
            <a:ext cx="428625" cy="495300"/>
          </a:xfrm>
          <a:prstGeom prst="rect">
            <a:avLst/>
          </a:prstGeom>
          <a:noFill/>
        </p:spPr>
      </p:pic>
      <p:sp>
        <p:nvSpPr>
          <p:cNvPr id="130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LB"/>
          </a:p>
        </p:txBody>
      </p:sp>
      <p:pic>
        <p:nvPicPr>
          <p:cNvPr id="1300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5124450"/>
            <a:ext cx="1438275" cy="438150"/>
          </a:xfrm>
          <a:prstGeom prst="rect">
            <a:avLst/>
          </a:prstGeom>
          <a:noFill/>
        </p:spPr>
      </p:pic>
      <p:sp>
        <p:nvSpPr>
          <p:cNvPr id="130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LB"/>
          </a:p>
        </p:txBody>
      </p:sp>
      <p:pic>
        <p:nvPicPr>
          <p:cNvPr id="130055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5715000"/>
            <a:ext cx="1080655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SD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4800" y="1066800"/>
            <a:ext cx="8534400" cy="4629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7772400" cy="1143000"/>
          </a:xfrm>
        </p:spPr>
        <p:txBody>
          <a:bodyPr/>
          <a:lstStyle/>
          <a:p>
            <a:r>
              <a:rPr lang="en-US" b="1" dirty="0" smtClean="0"/>
              <a:t>DESIGN OF FOOTING</a:t>
            </a:r>
            <a:endParaRPr lang="ar-L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05800" cy="4572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from the results the soil have cavitations , so we used mat foundation in our project Sports Arena building,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bearing capacity of  Soil = 280  KN/m</a:t>
            </a:r>
            <a:r>
              <a:rPr lang="en-US" baseline="30000" dirty="0" smtClean="0"/>
              <a:t>2</a:t>
            </a:r>
            <a:endParaRPr lang="en-US" dirty="0" smtClean="0"/>
          </a:p>
          <a:p>
            <a:endParaRPr lang="en-US" dirty="0" smtClean="0"/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z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4800" y="228599"/>
            <a:ext cx="8458200" cy="64924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304800"/>
            <a:ext cx="8305800" cy="6400800"/>
          </a:xfrm>
        </p:spPr>
        <p:txBody>
          <a:bodyPr/>
          <a:lstStyle/>
          <a:p>
            <a:pPr lvl="0"/>
            <a:r>
              <a:rPr lang="en-US" b="1" dirty="0" smtClean="0"/>
              <a:t>Determine depth of footing: </a:t>
            </a:r>
          </a:p>
          <a:p>
            <a:r>
              <a:rPr lang="en-US" dirty="0" err="1" smtClean="0"/>
              <a:t>Qall</a:t>
            </a:r>
            <a:r>
              <a:rPr lang="en-US" dirty="0" smtClean="0"/>
              <a:t>=280 KN /m²</a:t>
            </a:r>
          </a:p>
          <a:p>
            <a:r>
              <a:rPr lang="en-US" dirty="0" smtClean="0"/>
              <a:t>Cover =100 mm</a:t>
            </a:r>
          </a:p>
          <a:p>
            <a:r>
              <a:rPr lang="en-US" b="1" u="sng" dirty="0" smtClean="0"/>
              <a:t>Mat For Building  Number 1</a:t>
            </a:r>
            <a:endParaRPr lang="en-US" dirty="0" smtClean="0"/>
          </a:p>
          <a:p>
            <a:pPr>
              <a:buNone/>
            </a:pPr>
            <a:r>
              <a:rPr lang="en-US" sz="2400" dirty="0" smtClean="0"/>
              <a:t>Q = 33676.1 KN</a:t>
            </a:r>
          </a:p>
          <a:p>
            <a:pPr>
              <a:buNone/>
            </a:pPr>
            <a:r>
              <a:rPr lang="en-US" sz="2400" dirty="0" smtClean="0"/>
              <a:t>A =  71.7*14.45=724.17m²</a:t>
            </a:r>
          </a:p>
          <a:p>
            <a:pPr>
              <a:buNone/>
            </a:pPr>
            <a:r>
              <a:rPr lang="en-US" sz="2400" dirty="0" smtClean="0"/>
              <a:t>I x = (b)(h)³/12 =   (71.7)(14.45)³ /12= 18027.75m .                                    </a:t>
            </a:r>
          </a:p>
          <a:p>
            <a:pPr>
              <a:buNone/>
            </a:pPr>
            <a:r>
              <a:rPr lang="en-US" sz="2400" dirty="0" smtClean="0"/>
              <a:t>I y =  (h)(b)³ /12=  (14.45)(71.7)³ /12 = 443858m .</a:t>
            </a:r>
          </a:p>
          <a:p>
            <a:pPr>
              <a:buNone/>
            </a:pPr>
            <a:r>
              <a:rPr lang="de-DE" sz="2400" dirty="0" smtClean="0"/>
              <a:t>X =  (1108587/ 33676) =32.9 m .</a:t>
            </a:r>
            <a:endParaRPr lang="en-US" sz="2400" dirty="0" smtClean="0"/>
          </a:p>
          <a:p>
            <a:pPr>
              <a:buNone/>
            </a:pPr>
            <a:r>
              <a:rPr lang="de-DE" sz="2400" dirty="0" smtClean="0"/>
              <a:t>Y =  (273460/ 33676) =8.12 m.</a:t>
            </a:r>
          </a:p>
          <a:p>
            <a:pPr>
              <a:buNone/>
            </a:pPr>
            <a:r>
              <a:rPr lang="de-DE" sz="2400" dirty="0" smtClean="0"/>
              <a:t>e( x ) = Y  -  yg = 0.98</a:t>
            </a:r>
            <a:endParaRPr lang="en-US" sz="2400" dirty="0" smtClean="0"/>
          </a:p>
          <a:p>
            <a:pPr>
              <a:buNone/>
            </a:pPr>
            <a:r>
              <a:rPr lang="de-DE" sz="2400" dirty="0" smtClean="0"/>
              <a:t>e( y )= X - xg = -2.95</a:t>
            </a:r>
            <a:endParaRPr lang="en-US" sz="2400" dirty="0" smtClean="0"/>
          </a:p>
          <a:p>
            <a:pPr>
              <a:buNone/>
            </a:pPr>
            <a:r>
              <a:rPr lang="de-DE" sz="2400" dirty="0" smtClean="0"/>
              <a:t>M x = Q * e( y )      =  29971.7KN.m</a:t>
            </a:r>
            <a:endParaRPr lang="en-US" sz="2400" dirty="0" smtClean="0"/>
          </a:p>
          <a:p>
            <a:pPr>
              <a:buNone/>
            </a:pPr>
            <a:r>
              <a:rPr lang="de-DE" sz="2400" dirty="0" smtClean="0"/>
              <a:t>M y = </a:t>
            </a:r>
            <a:r>
              <a:rPr lang="en-US" sz="2400" dirty="0" smtClean="0"/>
              <a:t>Q * e( x )     =  99344.5KN.m</a:t>
            </a:r>
            <a:endParaRPr lang="en-US" dirty="0" smtClean="0"/>
          </a:p>
          <a:p>
            <a:pPr>
              <a:buNone/>
            </a:pPr>
            <a:endParaRPr lang="de-DE" dirty="0" smtClean="0"/>
          </a:p>
          <a:p>
            <a:endParaRPr lang="en-US" dirty="0" smtClean="0"/>
          </a:p>
          <a:p>
            <a:pPr lvl="0"/>
            <a:endParaRPr lang="en-US" dirty="0" smtClean="0"/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304800"/>
            <a:ext cx="8915400" cy="6400800"/>
          </a:xfrm>
        </p:spPr>
        <p:txBody>
          <a:bodyPr/>
          <a:lstStyle/>
          <a:p>
            <a:r>
              <a:rPr lang="en-US" dirty="0" smtClean="0"/>
              <a:t>q(A) = -(Q/A) - ( </a:t>
            </a:r>
            <a:r>
              <a:rPr lang="en-US" dirty="0" err="1" smtClean="0"/>
              <a:t>Mx</a:t>
            </a:r>
            <a:r>
              <a:rPr lang="en-US" dirty="0" smtClean="0"/>
              <a:t> * y / I (x))- ( My * x / I (y))  </a:t>
            </a:r>
          </a:p>
          <a:p>
            <a:pPr>
              <a:buNone/>
            </a:pPr>
            <a:r>
              <a:rPr lang="en-US" dirty="0" smtClean="0"/>
              <a:t> = -52.5 KN/ m² </a:t>
            </a:r>
          </a:p>
          <a:p>
            <a:r>
              <a:rPr lang="en-US" dirty="0" smtClean="0"/>
              <a:t>q(B) = -(Q/A) + ( </a:t>
            </a:r>
            <a:r>
              <a:rPr lang="en-US" dirty="0" err="1" smtClean="0"/>
              <a:t>Mx</a:t>
            </a:r>
            <a:r>
              <a:rPr lang="en-US" dirty="0" smtClean="0"/>
              <a:t> * y/ I (x)) + ( My * x / I (y)) </a:t>
            </a:r>
          </a:p>
          <a:p>
            <a:pPr>
              <a:buNone/>
            </a:pPr>
            <a:r>
              <a:rPr lang="en-US" dirty="0" smtClean="0"/>
              <a:t>=-12.46 KN/ m²</a:t>
            </a:r>
          </a:p>
          <a:p>
            <a:pPr>
              <a:buNone/>
            </a:pPr>
            <a:r>
              <a:rPr lang="en-US" dirty="0" smtClean="0"/>
              <a:t>     52.5 KN /m² &lt; 280 KN /m² </a:t>
            </a:r>
          </a:p>
          <a:p>
            <a:r>
              <a:rPr lang="en-US" b="1" dirty="0" smtClean="0"/>
              <a:t>Check wide beam shear 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Assume d =500mm</a:t>
            </a:r>
          </a:p>
          <a:p>
            <a:r>
              <a:rPr lang="en-US" dirty="0" smtClean="0"/>
              <a:t>Vu = </a:t>
            </a:r>
            <a:r>
              <a:rPr lang="en-US" dirty="0" err="1" smtClean="0"/>
              <a:t>qu</a:t>
            </a:r>
            <a:r>
              <a:rPr lang="en-US" dirty="0" smtClean="0"/>
              <a:t>*(L/2) </a:t>
            </a:r>
          </a:p>
          <a:p>
            <a:pPr>
              <a:buNone/>
            </a:pPr>
            <a:r>
              <a:rPr lang="en-US" dirty="0" smtClean="0"/>
              <a:t>      = 52.5 *1.4*(4.8/2)  = 176.5 KN/m</a:t>
            </a:r>
          </a:p>
          <a:p>
            <a:r>
              <a:rPr lang="en-US" dirty="0" smtClean="0"/>
              <a:t>Ǿ </a:t>
            </a:r>
            <a:r>
              <a:rPr lang="en-US" dirty="0" err="1" smtClean="0"/>
              <a:t>Vc</a:t>
            </a:r>
            <a:r>
              <a:rPr lang="en-US" dirty="0" smtClean="0"/>
              <a:t> = 0.75* * b*d /6000</a:t>
            </a:r>
          </a:p>
          <a:p>
            <a:pPr>
              <a:buNone/>
            </a:pPr>
            <a:r>
              <a:rPr lang="en-US" dirty="0" smtClean="0"/>
              <a:t>          = 0.75* * 1000*500 /6000   = 308 KN/ m</a:t>
            </a:r>
          </a:p>
          <a:p>
            <a:r>
              <a:rPr lang="en-US" dirty="0" smtClean="0"/>
              <a:t>Ǿ </a:t>
            </a:r>
            <a:r>
              <a:rPr lang="en-US" dirty="0" err="1" smtClean="0"/>
              <a:t>Vc</a:t>
            </a:r>
            <a:r>
              <a:rPr lang="en-US" dirty="0" smtClean="0"/>
              <a:t> &gt;  Vu     ……….ok </a:t>
            </a:r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447800"/>
            <a:ext cx="8305800" cy="4572000"/>
          </a:xfrm>
        </p:spPr>
        <p:txBody>
          <a:bodyPr/>
          <a:lstStyle/>
          <a:p>
            <a:r>
              <a:rPr lang="en-US" b="1" dirty="0" smtClean="0"/>
              <a:t>Check bunching  shear :</a:t>
            </a:r>
            <a:endParaRPr lang="en-US" dirty="0" smtClean="0"/>
          </a:p>
          <a:p>
            <a:r>
              <a:rPr lang="en-US" dirty="0" smtClean="0"/>
              <a:t>Take the largest load on the column or the bad column (edge )</a:t>
            </a:r>
          </a:p>
          <a:p>
            <a:r>
              <a:rPr lang="en-US" dirty="0" smtClean="0"/>
              <a:t>Vu = 956.2  KN</a:t>
            </a:r>
          </a:p>
          <a:p>
            <a:r>
              <a:rPr lang="en-US" dirty="0" smtClean="0"/>
              <a:t>Ǿ </a:t>
            </a:r>
            <a:r>
              <a:rPr lang="en-US" dirty="0" err="1" smtClean="0"/>
              <a:t>Vc</a:t>
            </a:r>
            <a:r>
              <a:rPr lang="en-US" dirty="0" smtClean="0"/>
              <a:t> = 0.75* * b*d /3000</a:t>
            </a:r>
          </a:p>
          <a:p>
            <a:pPr>
              <a:buNone/>
            </a:pPr>
            <a:r>
              <a:rPr lang="en-US" dirty="0" smtClean="0"/>
              <a:t>       =  0.75* * 2500*500 /3000 = 1653  KN</a:t>
            </a:r>
          </a:p>
          <a:p>
            <a:r>
              <a:rPr lang="en-US" dirty="0" smtClean="0"/>
              <a:t>Ǿ </a:t>
            </a:r>
            <a:r>
              <a:rPr lang="en-US" dirty="0" err="1" smtClean="0"/>
              <a:t>Vc</a:t>
            </a:r>
            <a:r>
              <a:rPr lang="en-US" dirty="0" smtClean="0"/>
              <a:t> &gt;  Vu     ……….ok </a:t>
            </a:r>
          </a:p>
          <a:p>
            <a:pPr>
              <a:buNone/>
            </a:pPr>
            <a:r>
              <a:rPr lang="en-US" dirty="0" smtClean="0"/>
              <a:t>d =500mm</a:t>
            </a:r>
          </a:p>
          <a:p>
            <a:pPr>
              <a:buNone/>
            </a:pPr>
            <a:r>
              <a:rPr lang="en-US" dirty="0" smtClean="0"/>
              <a:t> h=600mm</a:t>
            </a:r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609600"/>
            <a:ext cx="7249926" cy="579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hh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62000" y="762000"/>
            <a:ext cx="7848600" cy="53223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Loads 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981200"/>
            <a:ext cx="7772400" cy="3733800"/>
          </a:xfrm>
        </p:spPr>
        <p:txBody>
          <a:bodyPr/>
          <a:lstStyle/>
          <a:p>
            <a:r>
              <a:rPr lang="en-US" dirty="0" smtClean="0"/>
              <a:t>Dead loads includes: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 The own weight=6.25 KN/m.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Superimposed dead load = 4KN/m2.</a:t>
            </a:r>
          </a:p>
          <a:p>
            <a:r>
              <a:rPr lang="en-US" dirty="0" smtClean="0"/>
              <a:t>Live load :</a:t>
            </a:r>
            <a:endParaRPr lang="en-US" baseline="30000" dirty="0" smtClean="0"/>
          </a:p>
          <a:p>
            <a:pPr>
              <a:buNone/>
            </a:pPr>
            <a:r>
              <a:rPr lang="en-US" dirty="0" smtClean="0"/>
              <a:t>MAIN HALL the live load is recommended to be 5 KN </a:t>
            </a:r>
          </a:p>
          <a:p>
            <a:pPr>
              <a:buNone/>
            </a:pPr>
            <a:r>
              <a:rPr lang="en-US" dirty="0" smtClean="0"/>
              <a:t>BASEMENT  buildings the live load is recommended to be 3 KN 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hhh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09600" y="304800"/>
            <a:ext cx="7315200" cy="2895600"/>
          </a:xfrm>
        </p:spPr>
      </p:pic>
      <p:pic>
        <p:nvPicPr>
          <p:cNvPr id="5" name="Picture 4" descr="hhhh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124200"/>
            <a:ext cx="7467600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algn="ctr"/>
            <a:r>
              <a:rPr lang="en-US" b="1" dirty="0" smtClean="0"/>
              <a:t>DESIGN THE SHEAR WALL</a:t>
            </a:r>
            <a:endParaRPr lang="ar-L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685800"/>
            <a:ext cx="8915400" cy="6172200"/>
          </a:xfrm>
        </p:spPr>
        <p:txBody>
          <a:bodyPr/>
          <a:lstStyle/>
          <a:p>
            <a:pPr lvl="0"/>
            <a:r>
              <a:rPr lang="en-US" b="1" dirty="0" smtClean="0"/>
              <a:t>For Building  # 1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Max axial load = 492.171 KN </a:t>
            </a:r>
          </a:p>
          <a:p>
            <a:pPr>
              <a:buNone/>
            </a:pPr>
            <a:r>
              <a:rPr lang="en-US" dirty="0" smtClean="0"/>
              <a:t>Assume wall thickness = 250 mm </a:t>
            </a:r>
          </a:p>
          <a:p>
            <a:pPr>
              <a:buNone/>
            </a:pPr>
            <a:r>
              <a:rPr lang="en-US" dirty="0" smtClean="0"/>
              <a:t>ρ = 0.0025</a:t>
            </a:r>
          </a:p>
          <a:p>
            <a:pPr>
              <a:buNone/>
            </a:pPr>
            <a:r>
              <a:rPr lang="en-US" dirty="0" smtClean="0"/>
              <a:t>Ag = 250 *1000 = 250000 mm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As = 0.0025 * 250 * 1000 = 625 mm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P</a:t>
            </a:r>
            <a:r>
              <a:rPr lang="en-US" baseline="-25000" dirty="0" smtClean="0"/>
              <a:t>U</a:t>
            </a:r>
            <a:r>
              <a:rPr lang="en-US" dirty="0" smtClean="0"/>
              <a:t> = Ø λ [0.85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C</a:t>
            </a:r>
            <a:r>
              <a:rPr lang="en-US" dirty="0" smtClean="0"/>
              <a:t> (Ag – A</a:t>
            </a:r>
            <a:r>
              <a:rPr lang="en-US" baseline="-25000" dirty="0" smtClean="0"/>
              <a:t>S</a:t>
            </a:r>
            <a:r>
              <a:rPr lang="en-US" dirty="0" smtClean="0"/>
              <a:t>) +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y</a:t>
            </a:r>
            <a:r>
              <a:rPr lang="en-US" dirty="0" smtClean="0"/>
              <a:t> A</a:t>
            </a:r>
            <a:r>
              <a:rPr lang="en-US" baseline="-25000" dirty="0" smtClean="0"/>
              <a:t>S</a:t>
            </a:r>
            <a:r>
              <a:rPr lang="en-US" dirty="0" smtClean="0"/>
              <a:t>]</a:t>
            </a:r>
          </a:p>
          <a:p>
            <a:pPr>
              <a:buNone/>
            </a:pPr>
            <a:r>
              <a:rPr lang="en-US" dirty="0" smtClean="0"/>
              <a:t>    = 3222.76 KN  &gt;&gt;  492.171 → ok </a:t>
            </a:r>
          </a:p>
          <a:p>
            <a:pPr>
              <a:buNone/>
            </a:pPr>
            <a:r>
              <a:rPr lang="en-US" dirty="0" smtClean="0"/>
              <a:t>As = 0.0025 *250*1000 = 625 mm</a:t>
            </a:r>
            <a:r>
              <a:rPr lang="en-US" baseline="30000" dirty="0" smtClean="0"/>
              <a:t>2</a:t>
            </a:r>
            <a:r>
              <a:rPr lang="en-US" dirty="0" smtClean="0"/>
              <a:t>/m</a:t>
            </a:r>
            <a:r>
              <a:rPr lang="en-US" baseline="30000" dirty="0" smtClean="0"/>
              <a:t> </a:t>
            </a:r>
            <a:r>
              <a:rPr lang="en-US" dirty="0" smtClean="0"/>
              <a:t> → Use 612 mm/m .</a:t>
            </a:r>
          </a:p>
          <a:p>
            <a:r>
              <a:rPr lang="en-US" dirty="0" smtClean="0"/>
              <a:t>Other direction (horizontal):</a:t>
            </a:r>
          </a:p>
          <a:p>
            <a:pPr>
              <a:buNone/>
            </a:pPr>
            <a:r>
              <a:rPr lang="en-US" dirty="0" smtClean="0"/>
              <a:t>As = </a:t>
            </a:r>
            <a:r>
              <a:rPr lang="en-US" dirty="0" err="1" smtClean="0"/>
              <a:t>As,min</a:t>
            </a:r>
            <a:r>
              <a:rPr lang="en-US" dirty="0" smtClean="0"/>
              <a:t> = 0.0018 *b*h</a:t>
            </a:r>
          </a:p>
          <a:p>
            <a:pPr>
              <a:buNone/>
            </a:pPr>
            <a:r>
              <a:rPr lang="en-US" dirty="0" smtClean="0"/>
              <a:t>      = 0.0018 * 250 * 1000 = 450 mm</a:t>
            </a:r>
            <a:r>
              <a:rPr lang="en-US" baseline="30000" dirty="0" smtClean="0"/>
              <a:t>2</a:t>
            </a:r>
            <a:r>
              <a:rPr lang="en-US" dirty="0" smtClean="0"/>
              <a:t>/m → Use 4 12 mm/m .</a:t>
            </a:r>
          </a:p>
          <a:p>
            <a:pPr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r>
              <a:rPr lang="en-US" b="1" dirty="0" smtClean="0"/>
              <a:t> </a:t>
            </a:r>
            <a:endParaRPr lang="en-US" dirty="0" smtClean="0"/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DESIGN OF STAIRS</a:t>
            </a:r>
            <a:endParaRPr lang="ar-LB" dirty="0"/>
          </a:p>
        </p:txBody>
      </p:sp>
      <p:pic>
        <p:nvPicPr>
          <p:cNvPr id="4" name="Content Placeholder 3" descr="Untitled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5000" y="1828800"/>
            <a:ext cx="2848373" cy="3781953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609600" y="2057400"/>
            <a:ext cx="4724400" cy="4572000"/>
          </a:xfrm>
        </p:spPr>
        <p:txBody>
          <a:bodyPr/>
          <a:lstStyle/>
          <a:p>
            <a:pPr lvl="0"/>
            <a:r>
              <a:rPr lang="en-US" b="1" dirty="0" smtClean="0"/>
              <a:t>The thickness of the flight and landing can be calculated as follows: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Flight span = 5.0 m</a:t>
            </a:r>
          </a:p>
          <a:p>
            <a:pPr>
              <a:buNone/>
            </a:pPr>
            <a:r>
              <a:rPr lang="en-US" dirty="0" err="1" smtClean="0"/>
              <a:t>Hmin</a:t>
            </a:r>
            <a:r>
              <a:rPr lang="en-US" dirty="0" smtClean="0"/>
              <a:t> = 5/20 = 0.25 m</a:t>
            </a:r>
          </a:p>
          <a:p>
            <a:pPr>
              <a:buNone/>
            </a:pPr>
            <a:r>
              <a:rPr lang="en-US" dirty="0" smtClean="0"/>
              <a:t>Use H =0.3 m  ,  D = 0.25 m</a:t>
            </a:r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228600"/>
            <a:ext cx="8763000" cy="6629400"/>
          </a:xfrm>
        </p:spPr>
        <p:txBody>
          <a:bodyPr/>
          <a:lstStyle/>
          <a:p>
            <a:r>
              <a:rPr lang="en-US" b="1" dirty="0" smtClean="0"/>
              <a:t>Loads on stairs: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Live load = 4  KN/m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Dead load = 0.3 * 25 = 7.5 KN/m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Super imposed dead load = 5 KN/m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Wu = 1.2 (5 + 6.25) + 1.6 * 4 = 21.4  KN/m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Mu = Wu * L</a:t>
            </a:r>
            <a:r>
              <a:rPr lang="en-US" baseline="30000" dirty="0" smtClean="0"/>
              <a:t>2</a:t>
            </a:r>
            <a:r>
              <a:rPr lang="en-US" dirty="0" smtClean="0"/>
              <a:t> /8 = 21.4 * 5</a:t>
            </a:r>
            <a:r>
              <a:rPr lang="en-US" baseline="30000" dirty="0" smtClean="0"/>
              <a:t>2</a:t>
            </a:r>
            <a:r>
              <a:rPr lang="en-US" dirty="0" smtClean="0"/>
              <a:t> /8 = 66.87 </a:t>
            </a:r>
            <a:r>
              <a:rPr lang="en-US" dirty="0" err="1" smtClean="0"/>
              <a:t>KN.m</a:t>
            </a:r>
            <a:r>
              <a:rPr lang="en-US" dirty="0" smtClean="0"/>
              <a:t>/m   for stair.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For Mu = 66.87 </a:t>
            </a:r>
            <a:r>
              <a:rPr lang="en-US" dirty="0" err="1" smtClean="0"/>
              <a:t>KN.m</a:t>
            </a:r>
            <a:r>
              <a:rPr lang="en-US" dirty="0" smtClean="0"/>
              <a:t>/m</a:t>
            </a:r>
          </a:p>
          <a:p>
            <a:pPr>
              <a:buNone/>
            </a:pPr>
            <a:r>
              <a:rPr lang="en-US" dirty="0" smtClean="0"/>
              <a:t>ρ = 0.00341 &gt; </a:t>
            </a:r>
            <a:r>
              <a:rPr lang="en-US" dirty="0" err="1" smtClean="0"/>
              <a:t>ρ</a:t>
            </a:r>
            <a:r>
              <a:rPr lang="en-US" baseline="-25000" dirty="0" err="1" smtClean="0"/>
              <a:t>min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As = 0.00341 * 1000 * 250 = 853  mm</a:t>
            </a:r>
            <a:r>
              <a:rPr lang="en-US" baseline="30000" dirty="0" smtClean="0"/>
              <a:t>2</a:t>
            </a:r>
            <a:r>
              <a:rPr lang="en-US" dirty="0" smtClean="0"/>
              <a:t>/m</a:t>
            </a:r>
          </a:p>
          <a:p>
            <a:pPr>
              <a:buNone/>
            </a:pPr>
            <a:r>
              <a:rPr lang="en-US" dirty="0" smtClean="0"/>
              <a:t>       Use </a:t>
            </a:r>
            <a:r>
              <a:rPr lang="en-US" b="1" dirty="0" smtClean="0"/>
              <a:t>5 Ф12</a:t>
            </a:r>
            <a:r>
              <a:rPr lang="en-US" dirty="0" smtClean="0"/>
              <a:t> mm/m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457200"/>
            <a:ext cx="8839200" cy="6400800"/>
          </a:xfrm>
        </p:spPr>
        <p:txBody>
          <a:bodyPr/>
          <a:lstStyle/>
          <a:p>
            <a:r>
              <a:rPr lang="en-US" dirty="0" smtClean="0"/>
              <a:t>Load on landing = landing direct loads + loads form flight</a:t>
            </a:r>
          </a:p>
          <a:p>
            <a:pPr>
              <a:buNone/>
            </a:pPr>
            <a:r>
              <a:rPr lang="en-US" dirty="0" smtClean="0"/>
              <a:t>    = 21.4 + 21.4 * (5/2) =74.9   KN/m</a:t>
            </a:r>
          </a:p>
          <a:p>
            <a:pPr>
              <a:buNone/>
            </a:pPr>
            <a:r>
              <a:rPr lang="en-US" dirty="0" smtClean="0"/>
              <a:t> Assume this load is resisted by 1m wide of landing, then:</a:t>
            </a:r>
          </a:p>
          <a:p>
            <a:pPr>
              <a:buNone/>
            </a:pPr>
            <a:r>
              <a:rPr lang="en-US" dirty="0" smtClean="0"/>
              <a:t>Mu = 74.9  * (4.35)</a:t>
            </a:r>
            <a:r>
              <a:rPr lang="en-US" baseline="30000" dirty="0" smtClean="0"/>
              <a:t>2</a:t>
            </a:r>
            <a:r>
              <a:rPr lang="en-US" dirty="0" smtClean="0"/>
              <a:t> / 8 = 177.1 </a:t>
            </a:r>
            <a:r>
              <a:rPr lang="en-US" dirty="0" err="1" smtClean="0"/>
              <a:t>KN.m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ρ = 0.00805</a:t>
            </a:r>
          </a:p>
          <a:p>
            <a:pPr>
              <a:buNone/>
            </a:pPr>
            <a:r>
              <a:rPr lang="en-US" dirty="0" smtClean="0"/>
              <a:t>As = 0.00805 * 1000 * 250 = 2014 mm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Use </a:t>
            </a:r>
            <a:r>
              <a:rPr lang="en-US" b="1" dirty="0" smtClean="0"/>
              <a:t>8 Ф14</a:t>
            </a:r>
            <a:r>
              <a:rPr lang="en-US" dirty="0" smtClean="0"/>
              <a:t> mm/m.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 lvl="0"/>
            <a:r>
              <a:rPr lang="en-US" b="1" dirty="0" smtClean="0"/>
              <a:t>Check of shear in landing: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Vu = 74.9  * 4.35 / 2 = 162.9 KN</a:t>
            </a:r>
          </a:p>
          <a:p>
            <a:pPr>
              <a:buNone/>
            </a:pPr>
            <a:r>
              <a:rPr lang="en-US" dirty="0" err="1" smtClean="0"/>
              <a:t>ФVc</a:t>
            </a:r>
            <a:r>
              <a:rPr lang="en-US" dirty="0" smtClean="0"/>
              <a:t> = 0.75 *(1/6) * (28)</a:t>
            </a:r>
            <a:r>
              <a:rPr lang="en-US" baseline="30000" dirty="0" smtClean="0"/>
              <a:t>1/2</a:t>
            </a:r>
            <a:r>
              <a:rPr lang="en-US" dirty="0" smtClean="0"/>
              <a:t> *1000 *250 /1000 = 165.3 KN  &gt; Vu       OK.  </a:t>
            </a:r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6" descr="C:\Program Files\Microsoft Office\MEDIA\CAGCAT10\j030295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09800" y="304800"/>
            <a:ext cx="4419600" cy="61960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914400" y="2514600"/>
            <a:ext cx="7772400" cy="1143000"/>
          </a:xfrm>
        </p:spPr>
        <p:txBody>
          <a:bodyPr/>
          <a:lstStyle/>
          <a:p>
            <a:r>
              <a:rPr lang="en-US" smtClean="0"/>
              <a:t>3D - Structural Analysis and Design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ds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772400" cy="1143000"/>
          </a:xfrm>
        </p:spPr>
        <p:txBody>
          <a:bodyPr/>
          <a:lstStyle/>
          <a:p>
            <a:pPr lvl="0"/>
            <a:r>
              <a:rPr lang="en-US" b="1" dirty="0" smtClean="0"/>
              <a:t> Design of Slab</a:t>
            </a:r>
            <a:r>
              <a:rPr lang="en-US" dirty="0" smtClean="0"/>
              <a:t>: </a:t>
            </a:r>
            <a:br>
              <a:rPr lang="en-US" dirty="0" smtClean="0"/>
            </a:br>
            <a:endParaRPr lang="ar-L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990600"/>
            <a:ext cx="7772400" cy="50292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Ultimate load on Slab</a:t>
            </a:r>
            <a:r>
              <a:rPr lang="en-US" dirty="0" smtClean="0"/>
              <a:t>:</a:t>
            </a:r>
          </a:p>
          <a:p>
            <a:pPr lvl="0"/>
            <a:r>
              <a:rPr lang="en-US" dirty="0" smtClean="0"/>
              <a:t>For </a:t>
            </a:r>
            <a:r>
              <a:rPr lang="en-US" b="1" dirty="0" smtClean="0"/>
              <a:t>MAIN HALL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Wu = 1.2 DL+ 1.6 LL</a:t>
            </a:r>
          </a:p>
          <a:p>
            <a:pPr>
              <a:buNone/>
            </a:pPr>
            <a:r>
              <a:rPr lang="en-US" dirty="0" smtClean="0"/>
              <a:t>             = 1.2 (6.25+4 ) + 1.6 *5</a:t>
            </a:r>
          </a:p>
          <a:p>
            <a:pPr>
              <a:buNone/>
            </a:pPr>
            <a:r>
              <a:rPr lang="en-US" dirty="0" smtClean="0"/>
              <a:t>             =20.3 KN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For </a:t>
            </a:r>
            <a:r>
              <a:rPr lang="en-US" b="1" dirty="0" smtClean="0"/>
              <a:t>BASEMENT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Wu = 1.2 DL+ 1.6 LL</a:t>
            </a:r>
          </a:p>
          <a:p>
            <a:pPr>
              <a:buNone/>
            </a:pPr>
            <a:r>
              <a:rPr lang="en-US" dirty="0" smtClean="0"/>
              <a:t>       = 1.2 (6.25+4 ) + 1.6 *3</a:t>
            </a:r>
          </a:p>
          <a:p>
            <a:pPr>
              <a:buNone/>
            </a:pPr>
            <a:r>
              <a:rPr lang="en-US" dirty="0" smtClean="0"/>
              <a:t>       = 17.1 KN</a:t>
            </a:r>
          </a:p>
          <a:p>
            <a:endParaRPr lang="ar-L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955</TotalTime>
  <Words>1888</Words>
  <Application>Microsoft Office PowerPoint</Application>
  <PresentationFormat>On-screen Show (4:3)</PresentationFormat>
  <Paragraphs>499</Paragraphs>
  <Slides>66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Equity</vt:lpstr>
      <vt:lpstr> An Najah National Uni  "Sports Arena " </vt:lpstr>
      <vt:lpstr>Table Of content :</vt:lpstr>
      <vt:lpstr>Project Description  </vt:lpstr>
      <vt:lpstr>Materials  </vt:lpstr>
      <vt:lpstr>Slide 5</vt:lpstr>
      <vt:lpstr>Loads </vt:lpstr>
      <vt:lpstr>3D - Structural Analysis and Design </vt:lpstr>
      <vt:lpstr>Slide 8</vt:lpstr>
      <vt:lpstr> Design of Slab:  </vt:lpstr>
      <vt:lpstr>Slide 10</vt:lpstr>
      <vt:lpstr>Slide 11</vt:lpstr>
      <vt:lpstr>Equilibrium</vt:lpstr>
      <vt:lpstr>Slide 13</vt:lpstr>
      <vt:lpstr>Slide 14</vt:lpstr>
      <vt:lpstr>Slide 15</vt:lpstr>
      <vt:lpstr>Calcalate  Area  Of  Steel  for  slabs  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Calcalate Area Of Steel for Beam's </vt:lpstr>
      <vt:lpstr>Slide 25</vt:lpstr>
      <vt:lpstr> DESIGN OF STEEL </vt:lpstr>
      <vt:lpstr>        DESIGN OF STEEL </vt:lpstr>
      <vt:lpstr>Slide 28</vt:lpstr>
      <vt:lpstr>Loads: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CONNECTIONS DESIGN:  </vt:lpstr>
      <vt:lpstr>Slide 41</vt:lpstr>
      <vt:lpstr>Design of Columns</vt:lpstr>
      <vt:lpstr>Slide 43</vt:lpstr>
      <vt:lpstr>Slide 44</vt:lpstr>
      <vt:lpstr>Check slenderness ratio</vt:lpstr>
      <vt:lpstr>Slide 46</vt:lpstr>
      <vt:lpstr>Slide 47</vt:lpstr>
      <vt:lpstr>Design of columns in group C1: </vt:lpstr>
      <vt:lpstr>Slide 49</vt:lpstr>
      <vt:lpstr>Slide 50</vt:lpstr>
      <vt:lpstr>Design of columns in group C6: </vt:lpstr>
      <vt:lpstr>Slide 52</vt:lpstr>
      <vt:lpstr>DESIGN OF FOOTING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DESIGN THE SHEAR WALL</vt:lpstr>
      <vt:lpstr>DESIGN OF STAIRS</vt:lpstr>
      <vt:lpstr>Slide 63</vt:lpstr>
      <vt:lpstr>Slide 64</vt:lpstr>
      <vt:lpstr>Slide 65</vt:lpstr>
      <vt:lpstr>Slide 66</vt:lpstr>
    </vt:vector>
  </TitlesOfParts>
  <Company>Adham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"The Palestinian Embassy" in Saudi Arabia</dc:title>
  <dc:creator>Khalil</dc:creator>
  <cp:lastModifiedBy>Intel Technology</cp:lastModifiedBy>
  <cp:revision>126</cp:revision>
  <dcterms:created xsi:type="dcterms:W3CDTF">2008-05-15T20:53:47Z</dcterms:created>
  <dcterms:modified xsi:type="dcterms:W3CDTF">2013-05-20T10:16:27Z</dcterms:modified>
</cp:coreProperties>
</file>