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Lst>
  <p:notesMasterIdLst>
    <p:notesMasterId r:id="rId40"/>
  </p:notesMasterIdLst>
  <p:sldIdLst>
    <p:sldId id="256" r:id="rId2"/>
    <p:sldId id="366" r:id="rId3"/>
    <p:sldId id="365" r:id="rId4"/>
    <p:sldId id="363" r:id="rId5"/>
    <p:sldId id="364" r:id="rId6"/>
    <p:sldId id="367" r:id="rId7"/>
    <p:sldId id="257" r:id="rId8"/>
    <p:sldId id="258" r:id="rId9"/>
    <p:sldId id="274" r:id="rId10"/>
    <p:sldId id="280" r:id="rId11"/>
    <p:sldId id="321" r:id="rId12"/>
    <p:sldId id="281" r:id="rId13"/>
    <p:sldId id="322" r:id="rId14"/>
    <p:sldId id="335" r:id="rId15"/>
    <p:sldId id="356" r:id="rId16"/>
    <p:sldId id="261" r:id="rId17"/>
    <p:sldId id="336" r:id="rId18"/>
    <p:sldId id="337" r:id="rId19"/>
    <p:sldId id="338" r:id="rId20"/>
    <p:sldId id="340" r:id="rId21"/>
    <p:sldId id="341" r:id="rId22"/>
    <p:sldId id="342" r:id="rId23"/>
    <p:sldId id="343" r:id="rId24"/>
    <p:sldId id="357" r:id="rId25"/>
    <p:sldId id="344" r:id="rId26"/>
    <p:sldId id="345" r:id="rId27"/>
    <p:sldId id="346" r:id="rId28"/>
    <p:sldId id="347" r:id="rId29"/>
    <p:sldId id="351" r:id="rId30"/>
    <p:sldId id="358" r:id="rId31"/>
    <p:sldId id="348" r:id="rId32"/>
    <p:sldId id="349" r:id="rId33"/>
    <p:sldId id="359" r:id="rId34"/>
    <p:sldId id="352" r:id="rId35"/>
    <p:sldId id="353" r:id="rId36"/>
    <p:sldId id="360" r:id="rId37"/>
    <p:sldId id="355" r:id="rId38"/>
    <p:sldId id="361"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E430"/>
    <a:srgbClr val="119F22"/>
    <a:srgbClr val="0E3F07"/>
    <a:srgbClr val="7AF27A"/>
    <a:srgbClr val="DDFBDD"/>
    <a:srgbClr val="F7E8FE"/>
    <a:srgbClr val="F2DBFD"/>
    <a:srgbClr val="CEFACE"/>
    <a:srgbClr val="C1F6F7"/>
    <a:srgbClr val="9FF1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326" autoAdjust="0"/>
  </p:normalViewPr>
  <p:slideViewPr>
    <p:cSldViewPr>
      <p:cViewPr>
        <p:scale>
          <a:sx n="66" d="100"/>
          <a:sy n="66" d="100"/>
        </p:scale>
        <p:origin x="-1506" y="-2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1575;&#1604;&#1605;&#1589;&#1606;&#1601;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1575;&#1604;&#1605;&#1589;&#1606;&#1601;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1"/>
          <c:order val="0"/>
          <c:val>
            <c:numRef>
              <c:f>ورقة1!$H$6:$H$9</c:f>
              <c:numCache>
                <c:formatCode>General</c:formatCode>
                <c:ptCount val="4"/>
                <c:pt idx="0">
                  <c:v>0</c:v>
                </c:pt>
                <c:pt idx="1">
                  <c:v>0</c:v>
                </c:pt>
                <c:pt idx="2">
                  <c:v>0</c:v>
                </c:pt>
                <c:pt idx="3">
                  <c:v>0</c:v>
                </c:pt>
              </c:numCache>
            </c:numRef>
          </c:val>
        </c:ser>
        <c:dLbls>
          <c:showLegendKey val="0"/>
          <c:showVal val="0"/>
          <c:showCatName val="0"/>
          <c:showSerName val="0"/>
          <c:showPercent val="0"/>
          <c:showBubbleSize val="0"/>
          <c:showLeaderLines val="1"/>
        </c:dLbls>
        <c:firstSliceAng val="360"/>
      </c:pieChart>
    </c:plotArea>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val>
            <c:numRef>
              <c:f>ورقة1!$G$6:$G$9</c:f>
              <c:numCache>
                <c:formatCode>General</c:formatCode>
                <c:ptCount val="4"/>
                <c:pt idx="0">
                  <c:v>0.4</c:v>
                </c:pt>
                <c:pt idx="1">
                  <c:v>0.37000000000000011</c:v>
                </c:pt>
                <c:pt idx="2">
                  <c:v>8.0000000000000029E-2</c:v>
                </c:pt>
                <c:pt idx="3">
                  <c:v>0.15000000000000005</c:v>
                </c:pt>
              </c:numCache>
            </c:numRef>
          </c:val>
        </c:ser>
        <c:ser>
          <c:idx val="1"/>
          <c:order val="1"/>
          <c:val>
            <c:numRef>
              <c:f>ورقة1!$H$6:$H$9</c:f>
              <c:numCache>
                <c:formatCode>General</c:formatCode>
                <c:ptCount val="4"/>
                <c:pt idx="0">
                  <c:v>0</c:v>
                </c:pt>
                <c:pt idx="1">
                  <c:v>0</c:v>
                </c:pt>
                <c:pt idx="2">
                  <c:v>0</c:v>
                </c:pt>
                <c:pt idx="3">
                  <c:v>0</c:v>
                </c:pt>
              </c:numCache>
            </c:numRef>
          </c:val>
        </c:ser>
        <c:dLbls>
          <c:showLegendKey val="0"/>
          <c:showVal val="0"/>
          <c:showCatName val="0"/>
          <c:showSerName val="0"/>
          <c:showPercent val="0"/>
          <c:showBubbleSize val="0"/>
          <c:showLeaderLines val="1"/>
        </c:dLbls>
        <c:firstSliceAng val="360"/>
      </c:pieChart>
    </c:plotArea>
    <c:plotVisOnly val="1"/>
    <c:dispBlanksAs val="zero"/>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0.33333</cdr:x>
      <cdr:y>0.59677</cdr:y>
    </cdr:from>
    <cdr:to>
      <cdr:x>0.47588</cdr:x>
      <cdr:y>0.75533</cdr:y>
    </cdr:to>
    <cdr:sp macro="" textlink="">
      <cdr:nvSpPr>
        <cdr:cNvPr id="2" name="مستطيل 1"/>
        <cdr:cNvSpPr/>
      </cdr:nvSpPr>
      <cdr:spPr>
        <a:xfrm xmlns:a="http://schemas.openxmlformats.org/drawingml/2006/main">
          <a:off x="2808312" y="2664296"/>
          <a:ext cx="1200970" cy="707886"/>
        </a:xfrm>
        <a:prstGeom xmlns:a="http://schemas.openxmlformats.org/drawingml/2006/main" prst="rect">
          <a:avLst/>
        </a:prstGeom>
        <a:noFill xmlns:a="http://schemas.openxmlformats.org/drawingml/2006/main"/>
      </cdr:spPr>
      <cdr:txBody>
        <a:bodyPr xmlns:a="http://schemas.openxmlformats.org/drawingml/2006/main"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xmlns:a="http://schemas.openxmlformats.org/drawingml/2006/main"/>
        <a:p xmlns:a="http://schemas.openxmlformats.org/drawingml/2006/main">
          <a:pPr algn="ctr"/>
          <a:r>
            <a:rPr lang="en-US" sz="4000" b="1" dirty="0" smtClean="0">
              <a:ln w="50800"/>
              <a:solidFill>
                <a:schemeClr val="bg1">
                  <a:shade val="50000"/>
                </a:schemeClr>
              </a:solidFill>
            </a:rPr>
            <a:t>East</a:t>
          </a:r>
          <a:endParaRPr lang="ar-SA" sz="4000" b="1" cap="none" spc="0" dirty="0">
            <a:ln w="50800"/>
            <a:solidFill>
              <a:schemeClr val="bg1">
                <a:shade val="50000"/>
              </a:schemeClr>
            </a:solidFill>
            <a:effectLst/>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6E2E33-6806-42FC-862B-EE13B2AAF8FA}" type="datetimeFigureOut">
              <a:rPr lang="en-US" smtClean="0"/>
              <a:pPr/>
              <a:t>12/16/2013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22CA95-1419-4C53-8C93-4DD01D01E2A3}" type="slidenum">
              <a:rPr lang="en-US" smtClean="0"/>
              <a:pPr/>
              <a:t>‹#›</a:t>
            </a:fld>
            <a:endParaRPr lang="en-US"/>
          </a:p>
        </p:txBody>
      </p:sp>
    </p:spTree>
    <p:extLst>
      <p:ext uri="{BB962C8B-B14F-4D97-AF65-F5344CB8AC3E}">
        <p14:creationId xmlns:p14="http://schemas.microsoft.com/office/powerpoint/2010/main" val="8692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9AEA7C9-3C48-4551-A91C-BDB4D00360E7}" type="datetime1">
              <a:rPr lang="en-US" smtClean="0"/>
              <a:pPr/>
              <a:t>12/16/2013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E8A92BB-9857-4882-AAAD-6B55ECC9C5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96AD0B5-F464-48A8-B495-08B696E702E6}" type="datetime1">
              <a:rPr lang="en-US" smtClean="0"/>
              <a:pPr/>
              <a:t>12/16/2013</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A7AC4C-02F4-4C18-881C-C1ED903651C7}" type="datetime1">
              <a:rPr lang="en-US" smtClean="0"/>
              <a:pPr/>
              <a:t>12/16/2013</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4C667CA-3CC5-4370-93E5-45DE25473D8B}" type="datetime1">
              <a:rPr lang="en-US" smtClean="0"/>
              <a:pPr/>
              <a:t>12/16/2013</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1104554-CEFD-4599-975E-845A6CE883E0}" type="datetime1">
              <a:rPr lang="en-US" smtClean="0"/>
              <a:pPr/>
              <a:t>12/16/2013</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6D16287-46CA-434B-A223-F681F4FEB7C8}" type="datetime1">
              <a:rPr lang="en-US" smtClean="0"/>
              <a:pPr/>
              <a:t>12/16/2013</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495A11-BE41-4E15-8EBA-B126AC54742F}" type="datetime1">
              <a:rPr lang="en-US" smtClean="0"/>
              <a:pPr/>
              <a:t>12/16/2013</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E44D556-CF2E-437B-B0D4-E12B645D7D5B}" type="datetime1">
              <a:rPr lang="en-US" smtClean="0"/>
              <a:pPr/>
              <a:t>12/16/2013</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fld id="{A66D8DB4-207C-4970-B69C-1CD1FE09698B}" type="datetime1">
              <a:rPr lang="en-US" smtClean="0"/>
              <a:pPr>
                <a:defRPr/>
              </a:pPr>
              <a:t>12/16/2013</a:t>
            </a:fld>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62171711-2CE4-480D-86E7-E10F0B616FAD}" type="slidenum">
              <a:rPr lang="ar-SA" smtClean="0"/>
              <a:pPr>
                <a:defRPr/>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5EB8288-BA35-4521-A30E-DD88AC5D795C}" type="datetime1">
              <a:rPr lang="en-US" smtClean="0"/>
              <a:pPr/>
              <a:t>12/16/2013</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60EE101-774A-4F36-AD1C-E5F7C5818394}" type="datetime1">
              <a:rPr lang="en-US" smtClean="0"/>
              <a:pPr/>
              <a:t>12/16/2013</a:t>
            </a:fld>
            <a:endParaRPr lang="en-US">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16B3CC0-0011-45C6-8D00-376163969122}" type="datetime1">
              <a:rPr lang="en-US" smtClean="0"/>
              <a:pPr/>
              <a:t>12/16/2013</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pcbs.gov.ps/" TargetMode="External"/><Relationship Id="rId2" Type="http://schemas.openxmlformats.org/officeDocument/2006/relationships/hyperlink" Target="http://www.pmd.ps/"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9552" y="841842"/>
            <a:ext cx="7772400" cy="1285884"/>
          </a:xfrm>
        </p:spPr>
        <p:txBody>
          <a:bodyPr>
            <a:noAutofit/>
          </a:bodyPr>
          <a:lstStyle/>
          <a:p>
            <a:pPr algn="ct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An– </a:t>
            </a:r>
            <a:r>
              <a:rPr lang="en-US" sz="2800" b="1" dirty="0" err="1" smtClean="0">
                <a:solidFill>
                  <a:schemeClr val="tx1"/>
                </a:solidFill>
                <a:latin typeface="Times New Roman" panose="02020603050405020304" pitchFamily="18" charset="0"/>
                <a:cs typeface="Times New Roman" panose="02020603050405020304" pitchFamily="18" charset="0"/>
              </a:rPr>
              <a:t>Najah</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National University</a:t>
            </a:r>
            <a:r>
              <a:rPr lang="en-US" sz="4400" dirty="0">
                <a:latin typeface="Times New Roman" panose="02020603050405020304" pitchFamily="18" charset="0"/>
                <a:cs typeface="Times New Roman" panose="02020603050405020304" pitchFamily="18" charset="0"/>
              </a:rPr>
              <a:t/>
            </a:r>
            <a:br>
              <a:rPr lang="en-US" sz="4400" dirty="0">
                <a:latin typeface="Times New Roman" panose="02020603050405020304" pitchFamily="18" charset="0"/>
                <a:cs typeface="Times New Roman" panose="02020603050405020304" pitchFamily="18" charset="0"/>
              </a:rPr>
            </a:br>
            <a:endParaRPr lang="en-US" sz="4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48298" y="3140968"/>
            <a:ext cx="9858444" cy="3500438"/>
          </a:xfrm>
        </p:spPr>
        <p:txBody>
          <a:bodyPr>
            <a:normAutofit fontScale="92500" lnSpcReduction="20000"/>
          </a:bodyPr>
          <a:lstStyle/>
          <a:p>
            <a:pPr algn="ctr" rtl="1"/>
            <a:r>
              <a:rPr lang="en-US" sz="2900" b="1" dirty="0" smtClean="0">
                <a:solidFill>
                  <a:srgbClr val="4A1B1A"/>
                </a:solidFill>
                <a:latin typeface="Times New Roman" panose="02020603050405020304" pitchFamily="18" charset="0"/>
                <a:cs typeface="Times New Roman" panose="02020603050405020304" pitchFamily="18" charset="0"/>
              </a:rPr>
              <a:t>Design of Water Distribution and Sewage Collection </a:t>
            </a:r>
          </a:p>
          <a:p>
            <a:pPr algn="ctr" rtl="1"/>
            <a:r>
              <a:rPr lang="en-US" sz="2900" b="1" dirty="0" smtClean="0">
                <a:solidFill>
                  <a:srgbClr val="4A1B1A"/>
                </a:solidFill>
                <a:latin typeface="Times New Roman" panose="02020603050405020304" pitchFamily="18" charset="0"/>
                <a:cs typeface="Times New Roman" panose="02020603050405020304" pitchFamily="18" charset="0"/>
              </a:rPr>
              <a:t>Network for Attil</a:t>
            </a:r>
          </a:p>
          <a:p>
            <a:pPr algn="ctr" rtl="1"/>
            <a:endParaRPr lang="en-US" sz="2200" b="1" dirty="0" smtClean="0">
              <a:latin typeface="Times New Roman" panose="02020603050405020304" pitchFamily="18" charset="0"/>
              <a:cs typeface="Times New Roman" panose="02020603050405020304" pitchFamily="18" charset="0"/>
            </a:endParaRPr>
          </a:p>
          <a:p>
            <a:pPr algn="l" rtl="1"/>
            <a:r>
              <a:rPr lang="en-US" sz="2000" b="1" dirty="0" smtClean="0">
                <a:solidFill>
                  <a:schemeClr val="tx1"/>
                </a:solidFill>
                <a:latin typeface="Times New Roman" panose="02020603050405020304" pitchFamily="18" charset="0"/>
                <a:cs typeface="Times New Roman" panose="02020603050405020304" pitchFamily="18" charset="0"/>
              </a:rPr>
              <a:t>                                        Prepared </a:t>
            </a:r>
            <a:r>
              <a:rPr lang="en-US" sz="2000" b="1" dirty="0">
                <a:solidFill>
                  <a:schemeClr val="tx1"/>
                </a:solidFill>
                <a:latin typeface="Times New Roman" panose="02020603050405020304" pitchFamily="18" charset="0"/>
                <a:cs typeface="Times New Roman" panose="02020603050405020304" pitchFamily="18" charset="0"/>
              </a:rPr>
              <a:t>By</a:t>
            </a:r>
            <a:r>
              <a:rPr lang="en-US" sz="2000" b="1" dirty="0" smtClean="0">
                <a:solidFill>
                  <a:schemeClr val="tx1"/>
                </a:solidFill>
                <a:latin typeface="Times New Roman" panose="02020603050405020304" pitchFamily="18" charset="0"/>
                <a:cs typeface="Times New Roman" panose="02020603050405020304" pitchFamily="18" charset="0"/>
              </a:rPr>
              <a:t>:              </a:t>
            </a:r>
          </a:p>
          <a:p>
            <a:pPr algn="ctr" rtl="1"/>
            <a:r>
              <a:rPr lang="ar-EG" sz="2000" b="1"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        </a:t>
            </a:r>
            <a:r>
              <a:rPr lang="ar-EG" sz="2000" b="1"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Hakam Awwad</a:t>
            </a:r>
            <a:r>
              <a:rPr lang="ar-EG" sz="2000" b="1"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                  Tameem Badawi</a:t>
            </a:r>
            <a:endParaRPr lang="ar-EG" sz="2000" b="1" dirty="0" smtClean="0">
              <a:solidFill>
                <a:schemeClr val="tx1"/>
              </a:solidFill>
              <a:latin typeface="Times New Roman" panose="02020603050405020304" pitchFamily="18" charset="0"/>
              <a:cs typeface="Times New Roman" panose="02020603050405020304" pitchFamily="18" charset="0"/>
            </a:endParaRPr>
          </a:p>
          <a:p>
            <a:pPr algn="ctr" rtl="0"/>
            <a:r>
              <a:rPr lang="en-US" sz="2000" b="1" dirty="0" smtClean="0">
                <a:solidFill>
                  <a:schemeClr val="tx1"/>
                </a:solidFill>
                <a:latin typeface="Times New Roman" panose="02020603050405020304" pitchFamily="18" charset="0"/>
                <a:cs typeface="Times New Roman" panose="02020603050405020304" pitchFamily="18" charset="0"/>
              </a:rPr>
              <a:t>           Ibrahim Sarsour </a:t>
            </a:r>
          </a:p>
          <a:p>
            <a:pPr algn="ctr" rtl="1"/>
            <a:r>
              <a:rPr lang="en-US" sz="2000" b="1" dirty="0" smtClean="0">
                <a:solidFill>
                  <a:schemeClr val="tx1"/>
                </a:solidFill>
                <a:latin typeface="Times New Roman" panose="02020603050405020304" pitchFamily="18" charset="0"/>
                <a:cs typeface="Times New Roman" panose="02020603050405020304" pitchFamily="18" charset="0"/>
              </a:rPr>
              <a:t>         Khalid Armoush</a:t>
            </a:r>
          </a:p>
          <a:p>
            <a:pPr algn="ctr" rtl="1"/>
            <a:endParaRPr lang="en-US" sz="2000" b="1" dirty="0">
              <a:solidFill>
                <a:schemeClr val="tx1"/>
              </a:solidFill>
              <a:latin typeface="Times New Roman" panose="02020603050405020304" pitchFamily="18" charset="0"/>
              <a:cs typeface="Times New Roman" panose="02020603050405020304" pitchFamily="18" charset="0"/>
            </a:endParaRPr>
          </a:p>
          <a:p>
            <a:pPr algn="l" rtl="1"/>
            <a:r>
              <a:rPr lang="en-US" sz="2000" b="1" dirty="0" smtClean="0">
                <a:solidFill>
                  <a:schemeClr val="tx1"/>
                </a:solidFill>
                <a:latin typeface="Times New Roman" panose="02020603050405020304" pitchFamily="18" charset="0"/>
                <a:cs typeface="Times New Roman" panose="02020603050405020304" pitchFamily="18" charset="0"/>
              </a:rPr>
              <a:t>                           Supervisor:       Dr</a:t>
            </a: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Numan Mizyad</a:t>
            </a:r>
          </a:p>
          <a:p>
            <a:pPr algn="ctr" rtl="1"/>
            <a:endParaRPr lang="en-US" sz="600" b="1" dirty="0" smtClean="0">
              <a:solidFill>
                <a:schemeClr val="tx1"/>
              </a:solidFill>
              <a:latin typeface="Times New Roman" panose="02020603050405020304" pitchFamily="18" charset="0"/>
              <a:cs typeface="Times New Roman" panose="02020603050405020304" pitchFamily="18" charset="0"/>
            </a:endParaRPr>
          </a:p>
          <a:p>
            <a:pPr algn="ct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pic>
        <p:nvPicPr>
          <p:cNvPr id="4" name="Picture 3" descr="608px-Basmala.svg (1).png"/>
          <p:cNvPicPr>
            <a:picLocks noChangeAspect="1"/>
          </p:cNvPicPr>
          <p:nvPr/>
        </p:nvPicPr>
        <p:blipFill>
          <a:blip r:embed="rId3"/>
          <a:stretch>
            <a:fillRect/>
          </a:stretch>
        </p:blipFill>
        <p:spPr>
          <a:xfrm>
            <a:off x="2643174" y="0"/>
            <a:ext cx="3875500" cy="785794"/>
          </a:xfrm>
          <a:prstGeom prst="rect">
            <a:avLst/>
          </a:prstGeom>
          <a:noFill/>
          <a:ln>
            <a:noFill/>
          </a:ln>
        </p:spPr>
      </p:pic>
      <p:pic>
        <p:nvPicPr>
          <p:cNvPr id="1026" name="صورة 4"/>
          <p:cNvPicPr>
            <a:picLocks noChangeArrowheads="1"/>
          </p:cNvPicPr>
          <p:nvPr/>
        </p:nvPicPr>
        <p:blipFill>
          <a:blip r:embed="rId4">
            <a:lum contrast="31000"/>
          </a:blip>
          <a:srcRect/>
          <a:stretch>
            <a:fillRect/>
          </a:stretch>
        </p:blipFill>
        <p:spPr bwMode="auto">
          <a:xfrm>
            <a:off x="3563888" y="1484784"/>
            <a:ext cx="1514475" cy="150495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CE8A92BB-9857-4882-AAAD-6B55ECC9C56B}" type="slidenum">
              <a:rPr lang="en-US" smtClean="0"/>
              <a:pPr/>
              <a:t>1</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rtl="0">
              <a:lnSpc>
                <a:spcPct val="150000"/>
              </a:lnSpc>
            </a:pPr>
            <a:r>
              <a:rPr lang="en-US" dirty="0" smtClean="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The design of Sewage network involves the following:</a:t>
            </a:r>
          </a:p>
          <a:p>
            <a:pPr algn="just" rtl="0">
              <a:lnSpc>
                <a:spcPct val="150000"/>
              </a:lnSpc>
            </a:pPr>
            <a:endParaRPr lang="en-US" sz="2600" dirty="0" smtClean="0">
              <a:latin typeface="Times New Roman" panose="02020603050405020304" pitchFamily="18" charset="0"/>
              <a:cs typeface="Times New Roman" panose="02020603050405020304" pitchFamily="18" charset="0"/>
            </a:endParaRPr>
          </a:p>
          <a:p>
            <a:pPr lvl="2" algn="just" rtl="0">
              <a:lnSpc>
                <a:spcPct val="150000"/>
              </a:lnSpc>
              <a:buFont typeface="Wingdings" pitchFamily="2" charset="2"/>
              <a:buChar char="q"/>
            </a:pPr>
            <a:r>
              <a:rPr lang="en-US" sz="2600" dirty="0" smtClean="0">
                <a:latin typeface="Times New Roman" panose="02020603050405020304" pitchFamily="18" charset="0"/>
                <a:cs typeface="Times New Roman" panose="02020603050405020304" pitchFamily="18" charset="0"/>
              </a:rPr>
              <a:t> Determination of conduits </a:t>
            </a:r>
            <a:r>
              <a:rPr lang="en-US" sz="2600" u="sng" dirty="0" smtClean="0">
                <a:solidFill>
                  <a:srgbClr val="FF0000"/>
                </a:solidFill>
                <a:latin typeface="Times New Roman" panose="02020603050405020304" pitchFamily="18" charset="0"/>
                <a:cs typeface="Times New Roman" panose="02020603050405020304" pitchFamily="18" charset="0"/>
              </a:rPr>
              <a:t>diameters.</a:t>
            </a:r>
          </a:p>
          <a:p>
            <a:pPr lvl="2" algn="just" rtl="0">
              <a:lnSpc>
                <a:spcPct val="150000"/>
              </a:lnSpc>
              <a:buFont typeface="Wingdings" pitchFamily="2" charset="2"/>
              <a:buChar char="q"/>
            </a:pPr>
            <a:r>
              <a:rPr lang="en-US" sz="2600" dirty="0" smtClean="0">
                <a:latin typeface="Times New Roman" panose="02020603050405020304" pitchFamily="18" charset="0"/>
                <a:cs typeface="Times New Roman" panose="02020603050405020304" pitchFamily="18" charset="0"/>
              </a:rPr>
              <a:t>Selection of </a:t>
            </a:r>
            <a:r>
              <a:rPr lang="en-US" sz="2600" u="sng" dirty="0" smtClean="0">
                <a:solidFill>
                  <a:srgbClr val="FF0000"/>
                </a:solidFill>
                <a:latin typeface="Times New Roman" panose="02020603050405020304" pitchFamily="18" charset="0"/>
                <a:cs typeface="Times New Roman" panose="02020603050405020304" pitchFamily="18" charset="0"/>
              </a:rPr>
              <a:t>pipe material.</a:t>
            </a:r>
          </a:p>
          <a:p>
            <a:pPr algn="l" rtl="0">
              <a:lnSpc>
                <a:spcPct val="150000"/>
              </a:lnSpc>
            </a:pPr>
            <a:endParaRPr lang="en-US" dirty="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0" y="214290"/>
            <a:ext cx="9144000" cy="685800"/>
          </a:xfrm>
          <a:solidFill>
            <a:srgbClr val="57E430"/>
          </a:solidFill>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design of Sewage network: </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10</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2171711-2CE4-480D-86E7-E10F0B616FAD}" type="slidenum">
              <a:rPr lang="ar-SA" smtClean="0"/>
              <a:pPr>
                <a:defRPr/>
              </a:pPr>
              <a:t>11</a:t>
            </a:fld>
            <a:endParaRPr lang="en-US"/>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70" y="-20291"/>
            <a:ext cx="9171069" cy="6874685"/>
          </a:xfrm>
          <a:prstGeom prst="rect">
            <a:avLst/>
          </a:prstGeom>
        </p:spPr>
      </p:pic>
      <p:sp>
        <p:nvSpPr>
          <p:cNvPr id="5" name="Subtitle 2"/>
          <p:cNvSpPr txBox="1">
            <a:spLocks/>
          </p:cNvSpPr>
          <p:nvPr/>
        </p:nvSpPr>
        <p:spPr>
          <a:xfrm>
            <a:off x="1619672" y="2708920"/>
            <a:ext cx="6400800" cy="1752600"/>
          </a:xfrm>
          <a:prstGeom prst="rect">
            <a:avLst/>
          </a:prstGeom>
        </p:spPr>
        <p:txBody>
          <a:bodyPr vert="horz">
            <a:normAutofit/>
          </a:bodyPr>
          <a:lst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lgn="ctr" rtl="0">
              <a:buNone/>
            </a:pP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Objectives</a:t>
            </a:r>
          </a:p>
          <a:p>
            <a:pPr algn="ctr">
              <a:buFont typeface="Wingdings 3"/>
              <a:buNone/>
            </a:pPr>
            <a:endParaRPr lang="ar-EG" sz="5400"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rtl="0">
              <a:buNone/>
            </a:pPr>
            <a:r>
              <a:rPr lang="en-US" dirty="0" smtClean="0">
                <a:latin typeface="Times New Roman" panose="02020603050405020304" pitchFamily="18" charset="0"/>
                <a:cs typeface="Times New Roman" panose="02020603050405020304" pitchFamily="18" charset="0"/>
              </a:rPr>
              <a:t> </a:t>
            </a:r>
          </a:p>
          <a:p>
            <a:pPr algn="just" rtl="0"/>
            <a:r>
              <a:rPr lang="en-US" sz="2600" dirty="0" smtClean="0">
                <a:latin typeface="Times New Roman" panose="02020603050405020304" pitchFamily="18" charset="0"/>
                <a:cs typeface="Times New Roman" panose="02020603050405020304" pitchFamily="18" charset="0"/>
              </a:rPr>
              <a:t>    The main objectives of this project are to:</a:t>
            </a:r>
          </a:p>
          <a:p>
            <a:pPr algn="just" rtl="0"/>
            <a:endParaRPr lang="en-US" sz="2600" u="sng" dirty="0" smtClean="0">
              <a:solidFill>
                <a:srgbClr val="FF0000"/>
              </a:solidFill>
              <a:latin typeface="Times New Roman" panose="02020603050405020304" pitchFamily="18" charset="0"/>
              <a:cs typeface="Times New Roman" panose="02020603050405020304" pitchFamily="18" charset="0"/>
            </a:endParaRPr>
          </a:p>
          <a:p>
            <a:pPr algn="just" rtl="0">
              <a:buFont typeface="Wingdings" pitchFamily="2" charset="2"/>
              <a:buChar char="q"/>
            </a:pPr>
            <a:r>
              <a:rPr lang="en-US" sz="2600" dirty="0" smtClean="0">
                <a:solidFill>
                  <a:srgbClr val="FF0000"/>
                </a:solidFill>
                <a:latin typeface="Times New Roman" panose="02020603050405020304" pitchFamily="18" charset="0"/>
                <a:cs typeface="Times New Roman" panose="02020603050405020304" pitchFamily="18" charset="0"/>
              </a:rPr>
              <a:t>Studying and analysis the existing of Attil town.</a:t>
            </a:r>
          </a:p>
          <a:p>
            <a:pPr algn="just" rtl="0">
              <a:buFont typeface="Wingdings" pitchFamily="2" charset="2"/>
              <a:buChar char="q"/>
            </a:pPr>
            <a:endParaRPr lang="en-US" sz="2600" dirty="0" smtClean="0">
              <a:solidFill>
                <a:srgbClr val="FF0000"/>
              </a:solidFill>
              <a:latin typeface="Times New Roman" panose="02020603050405020304" pitchFamily="18" charset="0"/>
              <a:cs typeface="Times New Roman" panose="02020603050405020304" pitchFamily="18" charset="0"/>
            </a:endParaRPr>
          </a:p>
          <a:p>
            <a:pPr algn="just" rtl="0">
              <a:buFont typeface="Wingdings" pitchFamily="2" charset="2"/>
              <a:buChar char="q"/>
            </a:pPr>
            <a:r>
              <a:rPr lang="en-US" sz="2600" dirty="0" smtClean="0">
                <a:solidFill>
                  <a:srgbClr val="FF0000"/>
                </a:solidFill>
                <a:latin typeface="Times New Roman" panose="02020603050405020304" pitchFamily="18" charset="0"/>
                <a:cs typeface="Times New Roman" panose="02020603050405020304" pitchFamily="18" charset="0"/>
              </a:rPr>
              <a:t>Design of Sewage collection network .</a:t>
            </a:r>
          </a:p>
          <a:p>
            <a:pPr algn="just" rtl="0">
              <a:buFont typeface="Wingdings" pitchFamily="2" charset="2"/>
              <a:buChar char="q"/>
            </a:pPr>
            <a:endParaRPr lang="en-US" sz="2600" dirty="0" smtClean="0">
              <a:solidFill>
                <a:srgbClr val="FF0000"/>
              </a:solidFill>
              <a:latin typeface="Times New Roman" panose="02020603050405020304" pitchFamily="18" charset="0"/>
              <a:cs typeface="Times New Roman" panose="02020603050405020304" pitchFamily="18" charset="0"/>
            </a:endParaRPr>
          </a:p>
          <a:p>
            <a:pPr algn="l" rtl="0">
              <a:lnSpc>
                <a:spcPct val="150000"/>
              </a:lnSpc>
              <a:buNone/>
            </a:pP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0" y="274638"/>
            <a:ext cx="9144000" cy="1143000"/>
          </a:xfrm>
          <a:solidFill>
            <a:srgbClr val="57E430"/>
          </a:solidFill>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The Objectives of the Project:</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12</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5984" y="2857496"/>
            <a:ext cx="4461478" cy="923330"/>
          </a:xfrm>
          <a:prstGeom prst="rect">
            <a:avLst/>
          </a:prstGeom>
        </p:spPr>
        <p:txBody>
          <a:bodyPr wrap="none">
            <a:spAutoFit/>
          </a:bodyPr>
          <a:lstStyle/>
          <a:p>
            <a:pPr algn="ctr"/>
            <a:r>
              <a:rPr lang="en-US" sz="5400" dirty="0" smtClean="0">
                <a:solidFill>
                  <a:srgbClr val="055F14"/>
                </a:solidFill>
                <a:latin typeface="Lucida Calligraphy" pitchFamily="66" charset="0"/>
              </a:rPr>
              <a:t>Study Area</a:t>
            </a:r>
            <a:endParaRPr lang="ar-EG" sz="5400" dirty="0"/>
          </a:p>
        </p:txBody>
      </p:sp>
      <p:sp>
        <p:nvSpPr>
          <p:cNvPr id="3" name="Slide Number Placeholder 2"/>
          <p:cNvSpPr>
            <a:spLocks noGrp="1"/>
          </p:cNvSpPr>
          <p:nvPr>
            <p:ph type="sldNum" sz="quarter" idx="12"/>
          </p:nvPr>
        </p:nvSpPr>
        <p:spPr/>
        <p:txBody>
          <a:bodyPr/>
          <a:lstStyle/>
          <a:p>
            <a:pPr>
              <a:defRPr/>
            </a:pPr>
            <a:fld id="{62171711-2CE4-480D-86E7-E10F0B616FAD}" type="slidenum">
              <a:rPr lang="ar-SA" smtClean="0"/>
              <a:pPr>
                <a:defRPr/>
              </a:pPr>
              <a:t>13</a:t>
            </a:fld>
            <a:endParaRPr lang="en-US"/>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1" cy="6858000"/>
          </a:xfrm>
          <a:prstGeom prst="rect">
            <a:avLst/>
          </a:prstGeom>
        </p:spPr>
      </p:pic>
      <p:sp>
        <p:nvSpPr>
          <p:cNvPr id="5" name="مستطيل 4"/>
          <p:cNvSpPr/>
          <p:nvPr/>
        </p:nvSpPr>
        <p:spPr>
          <a:xfrm>
            <a:off x="3087522" y="2967335"/>
            <a:ext cx="3500253"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Study Area</a:t>
            </a:r>
            <a:endParaRPr lang="ar-SA"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14</a:t>
            </a:fld>
            <a:endParaRPr kumimoji="0" lang="en-US"/>
          </a:p>
        </p:txBody>
      </p:sp>
      <p:sp>
        <p:nvSpPr>
          <p:cNvPr id="4" name="عنوان 3"/>
          <p:cNvSpPr>
            <a:spLocks noGrp="1"/>
          </p:cNvSpPr>
          <p:nvPr>
            <p:ph type="title"/>
          </p:nvPr>
        </p:nvSpPr>
        <p:spPr>
          <a:xfrm>
            <a:off x="0" y="0"/>
            <a:ext cx="9144000" cy="1143000"/>
          </a:xfrm>
          <a:solidFill>
            <a:srgbClr val="57E430"/>
          </a:solidFill>
        </p:spPr>
        <p:txBody>
          <a:bodyPr/>
          <a:lstStyle/>
          <a:p>
            <a:pPr algn="ctr"/>
            <a:r>
              <a:rPr lang="en-US" dirty="0" smtClean="0">
                <a:latin typeface="Times New Roman" panose="02020603050405020304" pitchFamily="18" charset="0"/>
                <a:cs typeface="Times New Roman" panose="02020603050405020304" pitchFamily="18" charset="0"/>
              </a:rPr>
              <a:t>Topography </a:t>
            </a:r>
            <a:endParaRPr lang="ar-SA" dirty="0">
              <a:latin typeface="Times New Roman" panose="02020603050405020304" pitchFamily="18" charset="0"/>
              <a:cs typeface="Times New Roman" panose="02020603050405020304" pitchFamily="18" charset="0"/>
            </a:endParaRPr>
          </a:p>
        </p:txBody>
      </p:sp>
      <p:pic>
        <p:nvPicPr>
          <p:cNvPr id="5" name="Picture 2" descr="G:\بدون عنوان.bmp"/>
          <p:cNvPicPr>
            <a:picLocks noGrp="1"/>
          </p:cNvPicPr>
          <p:nvPr>
            <p:ph idx="1"/>
          </p:nvPr>
        </p:nvPicPr>
        <p:blipFill>
          <a:blip r:embed="rId2"/>
          <a:srcRect/>
          <a:stretch>
            <a:fillRect/>
          </a:stretch>
        </p:blipFill>
        <p:spPr bwMode="auto">
          <a:xfrm>
            <a:off x="0" y="1124744"/>
            <a:ext cx="9144000" cy="5733256"/>
          </a:xfrm>
          <a:prstGeom prst="rect">
            <a:avLst/>
          </a:prstGeom>
          <a:noFill/>
          <a:ln w="9525">
            <a:noFill/>
            <a:miter lim="800000"/>
            <a:headEnd/>
            <a:tailEnd/>
          </a:ln>
        </p:spPr>
      </p:pic>
    </p:spTree>
    <p:extLst>
      <p:ext uri="{BB962C8B-B14F-4D97-AF65-F5344CB8AC3E}">
        <p14:creationId xmlns:p14="http://schemas.microsoft.com/office/powerpoint/2010/main" val="17812089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15</a:t>
            </a:fld>
            <a:endParaRPr kumimoji="0" lang="en-US"/>
          </a:p>
        </p:txBody>
      </p:sp>
      <p:sp>
        <p:nvSpPr>
          <p:cNvPr id="4" name="عنوان 3"/>
          <p:cNvSpPr>
            <a:spLocks noGrp="1"/>
          </p:cNvSpPr>
          <p:nvPr>
            <p:ph type="title"/>
          </p:nvPr>
        </p:nvSpPr>
        <p:spPr>
          <a:xfrm>
            <a:off x="0" y="188640"/>
            <a:ext cx="9144000" cy="706090"/>
          </a:xfrm>
          <a:solidFill>
            <a:srgbClr val="57E430"/>
          </a:solidFill>
        </p:spPr>
        <p:txBody>
          <a:bodyPr>
            <a:normAutofit fontScale="90000"/>
          </a:bodyPr>
          <a:lstStyle/>
          <a:p>
            <a:pPr algn="ctr"/>
            <a:r>
              <a:rPr lang="en-US" dirty="0" smtClean="0"/>
              <a:t> </a:t>
            </a:r>
            <a:r>
              <a:rPr lang="en-US" dirty="0" smtClean="0">
                <a:latin typeface="Times New Roman" panose="02020603050405020304" pitchFamily="18" charset="0"/>
                <a:cs typeface="Times New Roman" panose="02020603050405020304" pitchFamily="18" charset="0"/>
              </a:rPr>
              <a:t>Network Layout</a:t>
            </a:r>
            <a:r>
              <a:rPr lang="en-US" dirty="0" smtClean="0"/>
              <a:t> </a:t>
            </a:r>
            <a:endParaRPr lang="ar-SA"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0728"/>
            <a:ext cx="9157118" cy="5877272"/>
          </a:xfrm>
          <a:prstGeom prst="rect">
            <a:avLst/>
          </a:prstGeom>
        </p:spPr>
      </p:pic>
    </p:spTree>
    <p:extLst>
      <p:ext uri="{BB962C8B-B14F-4D97-AF65-F5344CB8AC3E}">
        <p14:creationId xmlns:p14="http://schemas.microsoft.com/office/powerpoint/2010/main" val="466764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lum bright="3000" contrast="29000"/>
          </a:blip>
          <a:srcRect/>
          <a:stretch>
            <a:fillRect t="-2000" b="-2000"/>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BBC35B-A44B-4119-B8DA-DE9E3DFADA20}" type="slidenum">
              <a:rPr kumimoji="0" lang="en-US" smtClean="0"/>
              <a:pPr/>
              <a:t>16</a:t>
            </a:fld>
            <a:endParaRPr kumimoji="0" lang="en-US"/>
          </a:p>
        </p:txBody>
      </p:sp>
      <p:sp>
        <p:nvSpPr>
          <p:cNvPr id="5" name="مستطيل 4"/>
          <p:cNvSpPr/>
          <p:nvPr/>
        </p:nvSpPr>
        <p:spPr>
          <a:xfrm>
            <a:off x="2483768" y="2275000"/>
            <a:ext cx="4968552" cy="1754326"/>
          </a:xfrm>
          <a:prstGeom prst="rect">
            <a:avLst/>
          </a:prstGeom>
          <a:noFill/>
        </p:spPr>
        <p:txBody>
          <a:bodyPr wrap="squar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Assumption and constraints </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marL="109728" indent="0" algn="l">
              <a:buNone/>
            </a:pPr>
            <a:r>
              <a:rPr lang="en-US" dirty="0" smtClean="0"/>
              <a:t>   </a:t>
            </a:r>
            <a:r>
              <a:rPr lang="en-US" dirty="0" smtClean="0">
                <a:latin typeface="Times New Roman" panose="02020603050405020304" pitchFamily="18" charset="0"/>
                <a:cs typeface="Times New Roman" panose="02020603050405020304" pitchFamily="18" charset="0"/>
              </a:rPr>
              <a:t>The main side in water and sewer collection  networks design is expected number of people that network will Serve.</a:t>
            </a:r>
          </a:p>
          <a:p>
            <a:pPr marL="109728" indent="0" algn="l">
              <a:buNone/>
            </a:pPr>
            <a:r>
              <a:rPr lang="en-US" dirty="0" err="1">
                <a:latin typeface="Times New Roman" panose="02020603050405020304" pitchFamily="18" charset="0"/>
                <a:cs typeface="Times New Roman" panose="02020603050405020304" pitchFamily="18" charset="0"/>
              </a:rPr>
              <a:t>P</a:t>
            </a:r>
            <a:r>
              <a:rPr lang="en-US" baseline="-25000" dirty="0" err="1">
                <a:latin typeface="Times New Roman" panose="02020603050405020304" pitchFamily="18" charset="0"/>
                <a:cs typeface="Times New Roman" panose="02020603050405020304" pitchFamily="18" charset="0"/>
              </a:rPr>
              <a:t>n</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a:t>
            </a:r>
            <a:r>
              <a:rPr lang="en-US" baseline="-25000" dirty="0">
                <a:latin typeface="Times New Roman" panose="02020603050405020304" pitchFamily="18" charset="0"/>
                <a:cs typeface="Times New Roman" panose="02020603050405020304" pitchFamily="18" charset="0"/>
              </a:rPr>
              <a:t>0 </a:t>
            </a:r>
            <a:r>
              <a:rPr lang="en-US" dirty="0">
                <a:latin typeface="Times New Roman" panose="02020603050405020304" pitchFamily="18" charset="0"/>
                <a:cs typeface="Times New Roman" panose="02020603050405020304" pitchFamily="18" charset="0"/>
              </a:rPr>
              <a:t>(1+r)</a:t>
            </a:r>
            <a:r>
              <a:rPr lang="en-US" baseline="30000" dirty="0">
                <a:latin typeface="Times New Roman" panose="02020603050405020304" pitchFamily="18" charset="0"/>
                <a:cs typeface="Times New Roman" panose="02020603050405020304" pitchFamily="18" charset="0"/>
              </a:rPr>
              <a:t>n</a:t>
            </a:r>
            <a:endParaRPr lang="en-US" dirty="0">
              <a:latin typeface="Times New Roman" panose="02020603050405020304" pitchFamily="18" charset="0"/>
              <a:cs typeface="Times New Roman" panose="02020603050405020304" pitchFamily="18" charset="0"/>
            </a:endParaRPr>
          </a:p>
          <a:p>
            <a:pPr marL="109728" indent="0" algn="l">
              <a:buNone/>
            </a:pPr>
            <a:r>
              <a:rPr lang="en-US" dirty="0" err="1">
                <a:latin typeface="Times New Roman" panose="02020603050405020304" pitchFamily="18" charset="0"/>
                <a:cs typeface="Times New Roman" panose="02020603050405020304" pitchFamily="18" charset="0"/>
              </a:rPr>
              <a:t>P</a:t>
            </a:r>
            <a:r>
              <a:rPr lang="en-US" baseline="-25000" dirty="0" err="1">
                <a:latin typeface="Times New Roman" panose="02020603050405020304" pitchFamily="18" charset="0"/>
                <a:cs typeface="Times New Roman" panose="02020603050405020304" pitchFamily="18" charset="0"/>
              </a:rPr>
              <a:t>n</a:t>
            </a:r>
            <a:r>
              <a:rPr lang="en-US" dirty="0">
                <a:latin typeface="Times New Roman" panose="02020603050405020304" pitchFamily="18" charset="0"/>
                <a:cs typeface="Times New Roman" panose="02020603050405020304" pitchFamily="18" charset="0"/>
              </a:rPr>
              <a:t> = 12000(1+0.02655)</a:t>
            </a:r>
            <a:r>
              <a:rPr lang="en-US" baseline="30000" dirty="0">
                <a:latin typeface="Times New Roman" panose="02020603050405020304" pitchFamily="18" charset="0"/>
                <a:cs typeface="Times New Roman" panose="02020603050405020304" pitchFamily="18" charset="0"/>
              </a:rPr>
              <a:t>25  </a:t>
            </a:r>
            <a:endParaRPr lang="en-US" dirty="0">
              <a:latin typeface="Times New Roman" panose="02020603050405020304" pitchFamily="18" charset="0"/>
              <a:cs typeface="Times New Roman" panose="02020603050405020304" pitchFamily="18" charset="0"/>
            </a:endParaRPr>
          </a:p>
          <a:p>
            <a:pPr marL="109728" indent="0" algn="l">
              <a:buNone/>
            </a:pP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P</a:t>
            </a:r>
            <a:r>
              <a:rPr lang="en-US" baseline="-25000" dirty="0" err="1">
                <a:latin typeface="Times New Roman" panose="02020603050405020304" pitchFamily="18" charset="0"/>
                <a:cs typeface="Times New Roman" panose="02020603050405020304" pitchFamily="18" charset="0"/>
              </a:rPr>
              <a:t>n</a:t>
            </a:r>
            <a:r>
              <a:rPr lang="en-US" dirty="0">
                <a:latin typeface="Times New Roman" panose="02020603050405020304" pitchFamily="18" charset="0"/>
                <a:cs typeface="Times New Roman" panose="02020603050405020304" pitchFamily="18" charset="0"/>
              </a:rPr>
              <a:t> = 23000 capita</a:t>
            </a:r>
          </a:p>
          <a:p>
            <a:pPr marL="109728" indent="0" algn="l">
              <a:buNone/>
            </a:pPr>
            <a:r>
              <a:rPr lang="en-US" dirty="0">
                <a:latin typeface="Times New Roman" panose="02020603050405020304" pitchFamily="18" charset="0"/>
                <a:cs typeface="Times New Roman" panose="02020603050405020304" pitchFamily="18" charset="0"/>
              </a:rPr>
              <a:t>From these data we note that the population after 25 years is 23000 capita </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marL="109728" indent="0" algn="l">
              <a:buNone/>
            </a:pPr>
            <a:r>
              <a:rPr lang="en-US" dirty="0" smtClean="0"/>
              <a:t>   </a:t>
            </a:r>
            <a:endParaRPr lang="ar-SA" dirty="0"/>
          </a:p>
        </p:txBody>
      </p:sp>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17</a:t>
            </a:fld>
            <a:endParaRPr kumimoji="0" lang="en-US"/>
          </a:p>
        </p:txBody>
      </p:sp>
      <p:sp>
        <p:nvSpPr>
          <p:cNvPr id="4" name="عنوان 3"/>
          <p:cNvSpPr>
            <a:spLocks noGrp="1"/>
          </p:cNvSpPr>
          <p:nvPr>
            <p:ph type="title"/>
          </p:nvPr>
        </p:nvSpPr>
        <p:spPr>
          <a:xfrm>
            <a:off x="0" y="274638"/>
            <a:ext cx="9144000" cy="1143000"/>
          </a:xfrm>
          <a:solidFill>
            <a:srgbClr val="57E430"/>
          </a:solidFill>
        </p:spPr>
        <p:txBody>
          <a:bodyPr/>
          <a:lstStyle/>
          <a:p>
            <a:pPr algn="ctr"/>
            <a:r>
              <a:rPr lang="en-US" dirty="0" smtClean="0">
                <a:latin typeface="Times New Roman" panose="02020603050405020304" pitchFamily="18" charset="0"/>
                <a:cs typeface="Times New Roman" panose="02020603050405020304" pitchFamily="18" charset="0"/>
              </a:rPr>
              <a:t>Population</a:t>
            </a:r>
            <a:r>
              <a:rPr lang="en-US" dirty="0" smtClean="0"/>
              <a:t> </a:t>
            </a:r>
            <a:endParaRPr lang="ar-SA" dirty="0"/>
          </a:p>
        </p:txBody>
      </p:sp>
    </p:spTree>
    <p:extLst>
      <p:ext uri="{BB962C8B-B14F-4D97-AF65-F5344CB8AC3E}">
        <p14:creationId xmlns:p14="http://schemas.microsoft.com/office/powerpoint/2010/main" val="37622682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18</a:t>
            </a:fld>
            <a:endParaRPr kumimoji="0" lang="en-US"/>
          </a:p>
        </p:txBody>
      </p:sp>
      <p:sp>
        <p:nvSpPr>
          <p:cNvPr id="4" name="عنوان 3"/>
          <p:cNvSpPr>
            <a:spLocks noGrp="1"/>
          </p:cNvSpPr>
          <p:nvPr>
            <p:ph type="title"/>
          </p:nvPr>
        </p:nvSpPr>
        <p:spPr>
          <a:xfrm>
            <a:off x="0" y="274638"/>
            <a:ext cx="9144000" cy="1143000"/>
          </a:xfrm>
          <a:solidFill>
            <a:srgbClr val="57E430"/>
          </a:solidFill>
        </p:spPr>
        <p:txBody>
          <a:bodyPr>
            <a:normAutofit/>
          </a:bodyPr>
          <a:lstStyle/>
          <a:p>
            <a:pPr algn="ctr"/>
            <a:r>
              <a:rPr lang="en-US" dirty="0" smtClean="0">
                <a:latin typeface="Times New Roman" panose="02020603050405020304" pitchFamily="18" charset="0"/>
                <a:cs typeface="Times New Roman" panose="02020603050405020304" pitchFamily="18" charset="0"/>
              </a:rPr>
              <a:t>Award of population</a:t>
            </a:r>
            <a:endParaRPr lang="ar-SA" dirty="0">
              <a:latin typeface="Times New Roman" panose="02020603050405020304" pitchFamily="18" charset="0"/>
              <a:cs typeface="Times New Roman" panose="02020603050405020304" pitchFamily="18" charset="0"/>
            </a:endParaRPr>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1986251695"/>
              </p:ext>
            </p:extLst>
          </p:nvPr>
        </p:nvGraphicFramePr>
        <p:xfrm>
          <a:off x="457200" y="1481138"/>
          <a:ext cx="8229600" cy="45259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مخطط 6"/>
          <p:cNvGraphicFramePr>
            <a:graphicFrameLocks/>
          </p:cNvGraphicFramePr>
          <p:nvPr>
            <p:extLst>
              <p:ext uri="{D42A27DB-BD31-4B8C-83A1-F6EECF244321}">
                <p14:modId xmlns:p14="http://schemas.microsoft.com/office/powerpoint/2010/main" val="3989547738"/>
              </p:ext>
            </p:extLst>
          </p:nvPr>
        </p:nvGraphicFramePr>
        <p:xfrm>
          <a:off x="251520" y="1628800"/>
          <a:ext cx="8424936" cy="4464496"/>
        </p:xfrm>
        <a:graphic>
          <a:graphicData uri="http://schemas.openxmlformats.org/drawingml/2006/chart">
            <c:chart xmlns:c="http://schemas.openxmlformats.org/drawingml/2006/chart" xmlns:r="http://schemas.openxmlformats.org/officeDocument/2006/relationships" r:id="rId3"/>
          </a:graphicData>
        </a:graphic>
      </p:graphicFrame>
      <p:sp>
        <p:nvSpPr>
          <p:cNvPr id="8" name="مستطيل 7"/>
          <p:cNvSpPr/>
          <p:nvPr/>
        </p:nvSpPr>
        <p:spPr>
          <a:xfrm>
            <a:off x="4545225" y="2967335"/>
            <a:ext cx="1898984" cy="584775"/>
          </a:xfrm>
          <a:prstGeom prst="rect">
            <a:avLst/>
          </a:prstGeom>
          <a:noFill/>
        </p:spPr>
        <p:txBody>
          <a:bodyPr wrap="square" lIns="91440" tIns="45720" rIns="91440" bIns="45720">
            <a:spAutoFit/>
          </a:bodyPr>
          <a:lstStyle/>
          <a:p>
            <a:pPr algn="ctr"/>
            <a:r>
              <a:rPr lang="en-US" sz="3200" dirty="0" smtClean="0">
                <a:ln w="10160">
                  <a:solidFill>
                    <a:schemeClr val="accent1"/>
                  </a:solidFill>
                  <a:prstDash val="solid"/>
                </a:ln>
                <a:solidFill>
                  <a:srgbClr val="FFFFFF"/>
                </a:solidFill>
                <a:effectLst>
                  <a:outerShdw blurRad="38100" dist="32000" dir="5400000" algn="tl">
                    <a:srgbClr val="000000">
                      <a:alpha val="30000"/>
                    </a:srgbClr>
                  </a:outerShdw>
                </a:effectLst>
              </a:rPr>
              <a:t>North</a:t>
            </a:r>
            <a:endParaRPr lang="ar-SA" sz="32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9" name="مستطيل 8"/>
          <p:cNvSpPr/>
          <p:nvPr/>
        </p:nvSpPr>
        <p:spPr>
          <a:xfrm>
            <a:off x="2915816" y="2444115"/>
            <a:ext cx="1417380" cy="523220"/>
          </a:xfrm>
          <a:prstGeom prst="rect">
            <a:avLst/>
          </a:prstGeom>
          <a:noFill/>
        </p:spPr>
        <p:txBody>
          <a:bodyPr wrap="square" lIns="91440" tIns="45720" rIns="91440" bIns="45720">
            <a:spAutoFit/>
          </a:bodyPr>
          <a:lstStyle/>
          <a:p>
            <a:pPr algn="ctr"/>
            <a:r>
              <a:rPr lang="en-US" sz="2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south</a:t>
            </a:r>
            <a:endParaRPr lang="ar-SA"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10" name="مستطيل 9"/>
          <p:cNvSpPr/>
          <p:nvPr/>
        </p:nvSpPr>
        <p:spPr>
          <a:xfrm>
            <a:off x="2418728" y="3068960"/>
            <a:ext cx="1205778" cy="584775"/>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3200" b="1" cap="none" spc="150" dirty="0" smtClean="0">
                <a:ln w="11430"/>
                <a:solidFill>
                  <a:srgbClr val="F8F8F8"/>
                </a:solidFill>
                <a:effectLst>
                  <a:outerShdw blurRad="25400" algn="tl" rotWithShape="0">
                    <a:srgbClr val="000000">
                      <a:alpha val="43000"/>
                    </a:srgbClr>
                  </a:outerShdw>
                </a:effectLst>
              </a:rPr>
              <a:t>West</a:t>
            </a:r>
            <a:endParaRPr lang="ar-SA" sz="3200" b="1" cap="none" spc="150" dirty="0">
              <a:ln w="11430"/>
              <a:solidFill>
                <a:srgbClr val="F8F8F8"/>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val="9667379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19</a:t>
            </a:fld>
            <a:endParaRPr kumimoji="0" lang="en-US"/>
          </a:p>
        </p:txBody>
      </p:sp>
      <p:sp>
        <p:nvSpPr>
          <p:cNvPr id="4" name="عنوان 3"/>
          <p:cNvSpPr>
            <a:spLocks noGrp="1"/>
          </p:cNvSpPr>
          <p:nvPr>
            <p:ph type="title"/>
          </p:nvPr>
        </p:nvSpPr>
        <p:spPr>
          <a:xfrm>
            <a:off x="0" y="274638"/>
            <a:ext cx="9144000" cy="1143000"/>
          </a:xfrm>
          <a:solidFill>
            <a:srgbClr val="57E430"/>
          </a:solidFill>
        </p:spPr>
        <p:txBody>
          <a:bodyPr/>
          <a:lstStyle/>
          <a:p>
            <a:pPr algn="ctr"/>
            <a:r>
              <a:rPr lang="en-US" dirty="0" smtClean="0">
                <a:latin typeface="Times New Roman" panose="02020603050405020304" pitchFamily="18" charset="0"/>
                <a:cs typeface="Times New Roman" panose="02020603050405020304" pitchFamily="18" charset="0"/>
              </a:rPr>
              <a:t>Assumptions </a:t>
            </a:r>
            <a:endParaRPr lang="ar-SA" dirty="0">
              <a:latin typeface="Times New Roman" panose="02020603050405020304" pitchFamily="18" charset="0"/>
              <a:cs typeface="Times New Roman" panose="02020603050405020304" pitchFamily="18" charset="0"/>
            </a:endParaRPr>
          </a:p>
        </p:txBody>
      </p:sp>
      <p:sp>
        <p:nvSpPr>
          <p:cNvPr id="2" name="عنصر نائب للمحتوى 1"/>
          <p:cNvSpPr>
            <a:spLocks noGrp="1"/>
          </p:cNvSpPr>
          <p:nvPr>
            <p:ph idx="1"/>
          </p:nvPr>
        </p:nvSpPr>
        <p:spPr>
          <a:xfrm>
            <a:off x="0" y="1628800"/>
            <a:ext cx="9144000" cy="5229200"/>
          </a:xfrm>
        </p:spPr>
        <p:txBody>
          <a:bodyPr/>
          <a:lstStyle/>
          <a:p>
            <a:pPr marL="109728" indent="0" algn="l" rtl="0">
              <a:buNone/>
            </a:pPr>
            <a:r>
              <a:rPr lang="en-US" sz="2400" dirty="0" smtClean="0">
                <a:latin typeface="Times New Roman" panose="02020603050405020304" pitchFamily="18" charset="0"/>
                <a:cs typeface="Times New Roman" panose="02020603050405020304" pitchFamily="18" charset="0"/>
              </a:rPr>
              <a:t>* As </a:t>
            </a:r>
            <a:r>
              <a:rPr lang="en-US" sz="2400" dirty="0">
                <a:latin typeface="Times New Roman" panose="02020603050405020304" pitchFamily="18" charset="0"/>
                <a:cs typeface="Times New Roman" panose="02020603050405020304" pitchFamily="18" charset="0"/>
              </a:rPr>
              <a:t>the Palestinian standards recommend using are turn factor ranging between (75-85)% from the water incomes the WDN we took a factor of </a:t>
            </a:r>
            <a:r>
              <a:rPr lang="en-US" sz="2400" dirty="0" smtClean="0">
                <a:latin typeface="Times New Roman" panose="02020603050405020304" pitchFamily="18" charset="0"/>
                <a:cs typeface="Times New Roman" panose="02020603050405020304" pitchFamily="18" charset="0"/>
              </a:rPr>
              <a:t>0.85</a:t>
            </a:r>
          </a:p>
          <a:p>
            <a:pPr marL="393192" lvl="1" indent="0" rtl="0">
              <a:buNone/>
            </a:pPr>
            <a:r>
              <a:rPr lang="en-US" sz="2400" b="1" dirty="0"/>
              <a:t> </a:t>
            </a:r>
          </a:p>
          <a:p>
            <a:pPr marL="109728" indent="0" algn="l" rtl="0">
              <a:buNone/>
            </a:pPr>
            <a:r>
              <a:rPr lang="en-US" sz="2400" dirty="0" smtClean="0">
                <a:latin typeface="Times New Roman" panose="02020603050405020304" pitchFamily="18" charset="0"/>
                <a:cs typeface="Times New Roman" panose="02020603050405020304" pitchFamily="18" charset="0"/>
              </a:rPr>
              <a:t>*  The </a:t>
            </a:r>
            <a:r>
              <a:rPr lang="en-US" sz="2400" dirty="0">
                <a:latin typeface="Times New Roman" panose="02020603050405020304" pitchFamily="18" charset="0"/>
                <a:cs typeface="Times New Roman" panose="02020603050405020304" pitchFamily="18" charset="0"/>
              </a:rPr>
              <a:t>Palestinian standards recommend the hourly peak factor to range from (2 -4) typical =3and the daily peak factor ranges from (1.5-3) typical =1.8 we choose a hourly  peak factor with a value of 3 . </a:t>
            </a:r>
            <a:endParaRPr lang="en-US" sz="2400" dirty="0" smtClean="0">
              <a:latin typeface="Times New Roman" panose="02020603050405020304" pitchFamily="18" charset="0"/>
              <a:cs typeface="Times New Roman" panose="02020603050405020304" pitchFamily="18" charset="0"/>
            </a:endParaRPr>
          </a:p>
          <a:p>
            <a:pPr marL="109728" indent="0" algn="l" rtl="0">
              <a:buNone/>
            </a:pPr>
            <a:endParaRPr lang="en-US" sz="1800" dirty="0">
              <a:latin typeface="Times New Roman" panose="02020603050405020304" pitchFamily="18" charset="0"/>
              <a:cs typeface="Times New Roman" panose="02020603050405020304" pitchFamily="18" charset="0"/>
            </a:endParaRPr>
          </a:p>
          <a:p>
            <a:pPr marL="109728" indent="0" algn="l" rtl="0">
              <a:buNone/>
            </a:pPr>
            <a:r>
              <a:rPr lang="en-US" sz="18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For </a:t>
            </a:r>
            <a:r>
              <a:rPr lang="en-US" sz="2400" dirty="0">
                <a:latin typeface="Times New Roman" panose="02020603050405020304" pitchFamily="18" charset="0"/>
                <a:cs typeface="Times New Roman" panose="02020603050405020304" pitchFamily="18" charset="0"/>
              </a:rPr>
              <a:t>the distribution network, we divided the town into three zones depending on the consumption of water. In the result, from these zones we expected produced different loads on the manholes from zone to another zone. </a:t>
            </a:r>
          </a:p>
          <a:p>
            <a:pPr algn="l" rtl="0">
              <a:buFont typeface="Arial" pitchFamily="34" charset="0"/>
              <a:buChar char="•"/>
            </a:pPr>
            <a:endParaRPr lang="ar-S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9901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lnSpcReduction="10000"/>
          </a:bodyPr>
          <a:lstStyle/>
          <a:p>
            <a:pPr algn="l" rtl="0"/>
            <a:r>
              <a:rPr lang="en-US" dirty="0" smtClean="0">
                <a:latin typeface="Times New Roman" panose="02020603050405020304" pitchFamily="18" charset="0"/>
                <a:cs typeface="Times New Roman" panose="02020603050405020304" pitchFamily="18" charset="0"/>
              </a:rPr>
              <a:t>Our project divided into two major parts: </a:t>
            </a:r>
            <a:endParaRPr lang="en-US" dirty="0" smtClean="0">
              <a:latin typeface="Times New Roman" panose="02020603050405020304" pitchFamily="18" charset="0"/>
              <a:cs typeface="Times New Roman" panose="02020603050405020304" pitchFamily="18" charset="0"/>
            </a:endParaRPr>
          </a:p>
          <a:p>
            <a:pPr marL="109728" indent="0" algn="l" rtl="0">
              <a:buNone/>
            </a:pPr>
            <a:endParaRPr lang="en-US" dirty="0" smtClean="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1. </a:t>
            </a:r>
            <a:r>
              <a:rPr lang="en-US" dirty="0" smtClean="0">
                <a:latin typeface="Times New Roman" panose="02020603050405020304" pitchFamily="18" charset="0"/>
                <a:cs typeface="Times New Roman" panose="02020603050405020304" pitchFamily="18" charset="0"/>
              </a:rPr>
              <a:t>Design </a:t>
            </a:r>
            <a:r>
              <a:rPr lang="en-US" dirty="0">
                <a:latin typeface="Times New Roman" panose="02020603050405020304" pitchFamily="18" charset="0"/>
                <a:cs typeface="Times New Roman" panose="02020603050405020304" pitchFamily="18" charset="0"/>
              </a:rPr>
              <a:t>of water distribution network to </a:t>
            </a:r>
            <a:r>
              <a:rPr lang="en-US" dirty="0" err="1">
                <a:latin typeface="Times New Roman" panose="02020603050405020304" pitchFamily="18" charset="0"/>
                <a:cs typeface="Times New Roman" panose="02020603050405020304" pitchFamily="18" charset="0"/>
              </a:rPr>
              <a:t>Attil</a:t>
            </a:r>
            <a:r>
              <a:rPr lang="en-US" dirty="0">
                <a:latin typeface="Times New Roman" panose="02020603050405020304" pitchFamily="18" charset="0"/>
                <a:cs typeface="Times New Roman" panose="02020603050405020304" pitchFamily="18" charset="0"/>
              </a:rPr>
              <a:t> town                using </a:t>
            </a:r>
            <a:r>
              <a:rPr lang="en-US" dirty="0" smtClean="0">
                <a:latin typeface="Times New Roman" panose="02020603050405020304" pitchFamily="18" charset="0"/>
                <a:cs typeface="Times New Roman" panose="02020603050405020304" pitchFamily="18" charset="0"/>
              </a:rPr>
              <a:t>“Water </a:t>
            </a:r>
            <a:r>
              <a:rPr lang="en-US" dirty="0">
                <a:latin typeface="Times New Roman" panose="02020603050405020304" pitchFamily="18" charset="0"/>
                <a:cs typeface="Times New Roman" panose="02020603050405020304" pitchFamily="18" charset="0"/>
              </a:rPr>
              <a:t>CAD” </a:t>
            </a:r>
          </a:p>
          <a:p>
            <a:pPr marL="109728" indent="0" algn="l" rtl="0">
              <a:buNone/>
            </a:pPr>
            <a:endParaRPr lang="en-US" dirty="0" smtClean="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2. Design </a:t>
            </a:r>
            <a:r>
              <a:rPr lang="en-US" dirty="0" smtClean="0">
                <a:latin typeface="Times New Roman" panose="02020603050405020304" pitchFamily="18" charset="0"/>
                <a:cs typeface="Times New Roman" panose="02020603050405020304" pitchFamily="18" charset="0"/>
              </a:rPr>
              <a:t>of wastewater collection </a:t>
            </a:r>
            <a:r>
              <a:rPr lang="en-US" dirty="0" smtClean="0">
                <a:latin typeface="Times New Roman" panose="02020603050405020304" pitchFamily="18" charset="0"/>
                <a:cs typeface="Times New Roman" panose="02020603050405020304" pitchFamily="18" charset="0"/>
              </a:rPr>
              <a:t> network to </a:t>
            </a:r>
            <a:r>
              <a:rPr lang="en-US" dirty="0" smtClean="0">
                <a:latin typeface="Times New Roman" panose="02020603050405020304" pitchFamily="18" charset="0"/>
                <a:cs typeface="Times New Roman" panose="02020603050405020304" pitchFamily="18" charset="0"/>
              </a:rPr>
              <a:t>the same </a:t>
            </a:r>
            <a:r>
              <a:rPr lang="en-US" dirty="0" smtClean="0">
                <a:latin typeface="Times New Roman" panose="02020603050405020304" pitchFamily="18" charset="0"/>
                <a:cs typeface="Times New Roman" panose="02020603050405020304" pitchFamily="18" charset="0"/>
              </a:rPr>
              <a:t>town using “Sewer </a:t>
            </a:r>
            <a:r>
              <a:rPr lang="en-US" dirty="0" smtClean="0">
                <a:latin typeface="Times New Roman" panose="02020603050405020304" pitchFamily="18" charset="0"/>
                <a:cs typeface="Times New Roman" panose="02020603050405020304" pitchFamily="18" charset="0"/>
              </a:rPr>
              <a:t>CAD”</a:t>
            </a:r>
          </a:p>
          <a:p>
            <a:pPr algn="l" rtl="0"/>
            <a:endParaRPr lang="en-US" dirty="0" smtClean="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In the WDN we concentrate on </a:t>
            </a:r>
            <a:r>
              <a:rPr lang="en-US" dirty="0" smtClean="0">
                <a:latin typeface="Times New Roman" panose="02020603050405020304" pitchFamily="18" charset="0"/>
                <a:cs typeface="Times New Roman" panose="02020603050405020304" pitchFamily="18" charset="0"/>
              </a:rPr>
              <a:t>adjusting the velocities  in </a:t>
            </a:r>
            <a:r>
              <a:rPr lang="en-US" dirty="0" smtClean="0">
                <a:latin typeface="Times New Roman" panose="02020603050405020304" pitchFamily="18" charset="0"/>
                <a:cs typeface="Times New Roman" panose="02020603050405020304" pitchFamily="18" charset="0"/>
              </a:rPr>
              <a:t>the pipes and </a:t>
            </a:r>
            <a:r>
              <a:rPr lang="en-US" dirty="0" smtClean="0">
                <a:latin typeface="Times New Roman" panose="02020603050405020304" pitchFamily="18" charset="0"/>
                <a:cs typeface="Times New Roman" panose="02020603050405020304" pitchFamily="18" charset="0"/>
              </a:rPr>
              <a:t>the pressure </a:t>
            </a:r>
            <a:r>
              <a:rPr lang="en-US" dirty="0" smtClean="0">
                <a:latin typeface="Times New Roman" panose="02020603050405020304" pitchFamily="18" charset="0"/>
                <a:cs typeface="Times New Roman" panose="02020603050405020304" pitchFamily="18" charset="0"/>
              </a:rPr>
              <a:t>in the </a:t>
            </a:r>
            <a:r>
              <a:rPr lang="en-US" dirty="0" smtClean="0">
                <a:latin typeface="Times New Roman" panose="02020603050405020304" pitchFamily="18" charset="0"/>
                <a:cs typeface="Times New Roman" panose="02020603050405020304" pitchFamily="18" charset="0"/>
              </a:rPr>
              <a:t>junction. (pressurized). </a:t>
            </a:r>
            <a:endParaRPr lang="ar-SA" dirty="0">
              <a:latin typeface="Times New Roman" panose="02020603050405020304" pitchFamily="18" charset="0"/>
              <a:cs typeface="Times New Roman" panose="02020603050405020304" pitchFamily="18" charset="0"/>
            </a:endParaRPr>
          </a:p>
        </p:txBody>
      </p:sp>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2</a:t>
            </a:fld>
            <a:endParaRPr kumimoji="0" lang="en-US"/>
          </a:p>
        </p:txBody>
      </p:sp>
      <p:sp>
        <p:nvSpPr>
          <p:cNvPr id="5" name="Rectangle 2"/>
          <p:cNvSpPr>
            <a:spLocks noGrp="1" noChangeArrowheads="1"/>
          </p:cNvSpPr>
          <p:nvPr>
            <p:ph type="title"/>
          </p:nvPr>
        </p:nvSpPr>
        <p:spPr>
          <a:xfrm>
            <a:off x="0" y="116632"/>
            <a:ext cx="9144000" cy="1143000"/>
          </a:xfrm>
          <a:solidFill>
            <a:srgbClr val="57E430"/>
          </a:solidFill>
        </p:spPr>
        <p:txBody>
          <a:bodyPr>
            <a:normAutofit/>
          </a:bodyPr>
          <a:lstStyle/>
          <a:p>
            <a:pPr algn="ctr"/>
            <a:r>
              <a:rPr lang="en-US" sz="3200" dirty="0" smtClean="0">
                <a:latin typeface="Times New Roman" panose="02020603050405020304" pitchFamily="18" charset="0"/>
                <a:cs typeface="Times New Roman" panose="02020603050405020304" pitchFamily="18" charset="0"/>
              </a:rPr>
              <a:t>Project I </a:t>
            </a:r>
            <a:r>
              <a:rPr lang="en-US" sz="2800" dirty="0" smtClean="0">
                <a:latin typeface="Times New Roman" panose="02020603050405020304" pitchFamily="18" charset="0"/>
                <a:cs typeface="Times New Roman" panose="02020603050405020304" pitchFamily="18" charset="0"/>
              </a:rPr>
              <a:t>(</a:t>
            </a:r>
            <a:r>
              <a:rPr lang="en-US" sz="3200" dirty="0" smtClean="0">
                <a:latin typeface="Times New Roman" panose="02020603050405020304" pitchFamily="18" charset="0"/>
                <a:cs typeface="Times New Roman" panose="02020603050405020304" pitchFamily="18" charset="0"/>
              </a:rPr>
              <a:t>Review)</a:t>
            </a:r>
            <a:r>
              <a:rPr lang="en-US" sz="2800" dirty="0" smtClean="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a:t>
            </a:r>
            <a:br>
              <a:rPr lang="en-US" sz="3200" dirty="0" smtClean="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a:t>
            </a:r>
            <a:r>
              <a:rPr lang="en-US" sz="3200" dirty="0" smtClean="0">
                <a:latin typeface="Times New Roman" panose="02020603050405020304" pitchFamily="18" charset="0"/>
                <a:cs typeface="Times New Roman" panose="02020603050405020304" pitchFamily="18" charset="0"/>
              </a:rPr>
              <a:t>WDN</a:t>
            </a:r>
            <a:r>
              <a:rPr lang="en-US" sz="3200" dirty="0" smtClean="0">
                <a:latin typeface="Times New Roman" panose="02020603050405020304" pitchFamily="18" charset="0"/>
                <a:cs typeface="Times New Roman" panose="02020603050405020304" pitchFamily="18" charset="0"/>
              </a:rPr>
              <a:t>) </a:t>
            </a:r>
            <a:endParaRPr lang="en-US" sz="3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62171711-2CE4-480D-86E7-E10F0B616FAD}" type="slidenum">
              <a:rPr lang="ar-SA" smtClean="0"/>
              <a:pPr>
                <a:defRPr/>
              </a:pPr>
              <a:t>20</a:t>
            </a:fld>
            <a:endParaRPr lang="en-US"/>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06"/>
            <a:ext cx="9143999" cy="6859806"/>
          </a:xfrm>
          <a:prstGeom prst="rect">
            <a:avLst/>
          </a:prstGeom>
        </p:spPr>
      </p:pic>
      <p:sp>
        <p:nvSpPr>
          <p:cNvPr id="4" name="مستطيل 3"/>
          <p:cNvSpPr/>
          <p:nvPr/>
        </p:nvSpPr>
        <p:spPr>
          <a:xfrm>
            <a:off x="1907704" y="2204864"/>
            <a:ext cx="5874731" cy="1754326"/>
          </a:xfrm>
          <a:prstGeom prst="rect">
            <a:avLst/>
          </a:prstGeom>
          <a:noFill/>
        </p:spPr>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Density </a:t>
            </a:r>
          </a:p>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Population </a:t>
            </a:r>
            <a:endParaRPr lang="ar-SA"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75824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عنصر نائب للمحتوى 4"/>
          <p:cNvGraphicFramePr>
            <a:graphicFrameLocks noGrp="1"/>
          </p:cNvGraphicFramePr>
          <p:nvPr>
            <p:ph idx="1"/>
            <p:extLst>
              <p:ext uri="{D42A27DB-BD31-4B8C-83A1-F6EECF244321}">
                <p14:modId xmlns:p14="http://schemas.microsoft.com/office/powerpoint/2010/main" val="1290407772"/>
              </p:ext>
            </p:extLst>
          </p:nvPr>
        </p:nvGraphicFramePr>
        <p:xfrm>
          <a:off x="0" y="1190712"/>
          <a:ext cx="4176464" cy="1662224"/>
        </p:xfrm>
        <a:graphic>
          <a:graphicData uri="http://schemas.openxmlformats.org/drawingml/2006/table">
            <a:tbl>
              <a:tblPr firstRow="1" firstCol="1" bandRow="1">
                <a:tableStyleId>{21E4AEA4-8DFA-4A89-87EB-49C32662AFE0}</a:tableStyleId>
              </a:tblPr>
              <a:tblGrid>
                <a:gridCol w="2021605"/>
                <a:gridCol w="2154859"/>
              </a:tblGrid>
              <a:tr h="414048">
                <a:tc gridSpan="2">
                  <a:txBody>
                    <a:bodyPr/>
                    <a:lstStyle/>
                    <a:p>
                      <a:pPr algn="ctr">
                        <a:lnSpc>
                          <a:spcPct val="115000"/>
                        </a:lnSpc>
                        <a:spcAft>
                          <a:spcPts val="0"/>
                        </a:spcAft>
                      </a:pPr>
                      <a:r>
                        <a:rPr lang="en-US" sz="1200" dirty="0">
                          <a:effectLst/>
                        </a:rPr>
                        <a:t>Saturated zone</a:t>
                      </a:r>
                      <a:endParaRPr lang="en-US" sz="1100" dirty="0">
                        <a:effectLst/>
                        <a:latin typeface="Calibri"/>
                        <a:ea typeface="Times New Roman"/>
                        <a:cs typeface="Arial"/>
                      </a:endParaRPr>
                    </a:p>
                  </a:txBody>
                  <a:tcPr marL="68580" marR="68580" marT="0" marB="0"/>
                </a:tc>
                <a:tc hMerge="1">
                  <a:txBody>
                    <a:bodyPr/>
                    <a:lstStyle/>
                    <a:p>
                      <a:pPr rtl="1"/>
                      <a:endParaRPr lang="ar-SA"/>
                    </a:p>
                  </a:txBody>
                  <a:tcPr/>
                </a:tc>
              </a:tr>
              <a:tr h="414048">
                <a:tc>
                  <a:txBody>
                    <a:bodyPr/>
                    <a:lstStyle/>
                    <a:p>
                      <a:pPr algn="l">
                        <a:lnSpc>
                          <a:spcPct val="115000"/>
                        </a:lnSpc>
                        <a:spcAft>
                          <a:spcPts val="0"/>
                        </a:spcAft>
                      </a:pPr>
                      <a:r>
                        <a:rPr lang="en-US" sz="1200" dirty="0">
                          <a:effectLst/>
                        </a:rPr>
                        <a:t>Population</a:t>
                      </a:r>
                      <a:endParaRPr lang="en-US" sz="1100" dirty="0">
                        <a:effectLst/>
                        <a:latin typeface="Calibri"/>
                        <a:ea typeface="Times New Roman"/>
                        <a:cs typeface="Arial"/>
                      </a:endParaRPr>
                    </a:p>
                  </a:txBody>
                  <a:tcPr marL="68580" marR="68580" marT="0" marB="0"/>
                </a:tc>
                <a:tc>
                  <a:txBody>
                    <a:bodyPr/>
                    <a:lstStyle/>
                    <a:p>
                      <a:pPr algn="l">
                        <a:lnSpc>
                          <a:spcPct val="115000"/>
                        </a:lnSpc>
                        <a:spcAft>
                          <a:spcPts val="0"/>
                        </a:spcAft>
                      </a:pPr>
                      <a:r>
                        <a:rPr lang="en-US" sz="1200" dirty="0">
                          <a:effectLst/>
                        </a:rPr>
                        <a:t>      7000 Capita </a:t>
                      </a:r>
                      <a:endParaRPr lang="en-US" sz="1100" dirty="0">
                        <a:effectLst/>
                        <a:latin typeface="Calibri"/>
                        <a:ea typeface="Times New Roman"/>
                        <a:cs typeface="Arial"/>
                      </a:endParaRPr>
                    </a:p>
                  </a:txBody>
                  <a:tcPr marL="68580" marR="68580" marT="0" marB="0"/>
                </a:tc>
              </a:tr>
              <a:tr h="414048">
                <a:tc>
                  <a:txBody>
                    <a:bodyPr/>
                    <a:lstStyle/>
                    <a:p>
                      <a:pPr algn="l">
                        <a:lnSpc>
                          <a:spcPct val="115000"/>
                        </a:lnSpc>
                        <a:spcAft>
                          <a:spcPts val="0"/>
                        </a:spcAft>
                      </a:pPr>
                      <a:r>
                        <a:rPr lang="en-US" sz="1200" dirty="0">
                          <a:effectLst/>
                        </a:rPr>
                        <a:t>Area </a:t>
                      </a:r>
                      <a:endParaRPr lang="en-US" sz="1100" dirty="0">
                        <a:effectLst/>
                        <a:latin typeface="Calibri"/>
                        <a:ea typeface="Times New Roman"/>
                        <a:cs typeface="Arial"/>
                      </a:endParaRPr>
                    </a:p>
                  </a:txBody>
                  <a:tcPr marL="68580" marR="68580" marT="0" marB="0"/>
                </a:tc>
                <a:tc>
                  <a:txBody>
                    <a:bodyPr/>
                    <a:lstStyle/>
                    <a:p>
                      <a:pPr algn="l">
                        <a:lnSpc>
                          <a:spcPct val="115000"/>
                        </a:lnSpc>
                        <a:spcAft>
                          <a:spcPts val="0"/>
                        </a:spcAft>
                      </a:pPr>
                      <a:r>
                        <a:rPr lang="en-US" sz="1200" dirty="0">
                          <a:effectLst/>
                        </a:rPr>
                        <a:t>      173.1 </a:t>
                      </a:r>
                      <a:r>
                        <a:rPr lang="en-US" sz="1200" dirty="0" err="1">
                          <a:effectLst/>
                        </a:rPr>
                        <a:t>donum</a:t>
                      </a:r>
                      <a:endParaRPr lang="en-US" sz="1100" dirty="0">
                        <a:effectLst/>
                        <a:latin typeface="Calibri"/>
                        <a:ea typeface="Times New Roman"/>
                        <a:cs typeface="Arial"/>
                      </a:endParaRPr>
                    </a:p>
                  </a:txBody>
                  <a:tcPr marL="68580" marR="68580" marT="0" marB="0"/>
                </a:tc>
              </a:tr>
              <a:tr h="420080">
                <a:tc>
                  <a:txBody>
                    <a:bodyPr/>
                    <a:lstStyle/>
                    <a:p>
                      <a:pPr algn="l">
                        <a:lnSpc>
                          <a:spcPct val="115000"/>
                        </a:lnSpc>
                        <a:spcAft>
                          <a:spcPts val="0"/>
                        </a:spcAft>
                      </a:pPr>
                      <a:r>
                        <a:rPr lang="en-US" sz="1200" dirty="0">
                          <a:effectLst/>
                        </a:rPr>
                        <a:t>Density </a:t>
                      </a:r>
                      <a:endParaRPr lang="en-US" sz="1100" dirty="0">
                        <a:effectLst/>
                        <a:latin typeface="Calibri"/>
                        <a:ea typeface="Times New Roman"/>
                        <a:cs typeface="Arial"/>
                      </a:endParaRPr>
                    </a:p>
                  </a:txBody>
                  <a:tcPr marL="68580" marR="68580" marT="0" marB="0"/>
                </a:tc>
                <a:tc>
                  <a:txBody>
                    <a:bodyPr/>
                    <a:lstStyle/>
                    <a:p>
                      <a:pPr algn="l">
                        <a:lnSpc>
                          <a:spcPct val="115000"/>
                        </a:lnSpc>
                        <a:spcAft>
                          <a:spcPts val="0"/>
                        </a:spcAft>
                      </a:pPr>
                      <a:r>
                        <a:rPr lang="en-US" sz="1200" dirty="0">
                          <a:effectLst/>
                        </a:rPr>
                        <a:t>  </a:t>
                      </a:r>
                      <a:r>
                        <a:rPr lang="en-US" sz="1200" dirty="0" smtClean="0">
                          <a:effectLst/>
                        </a:rPr>
                        <a:t> </a:t>
                      </a:r>
                      <a:r>
                        <a:rPr lang="en-US" sz="1200" dirty="0">
                          <a:effectLst/>
                        </a:rPr>
                        <a:t>40.44 C/ </a:t>
                      </a:r>
                      <a:r>
                        <a:rPr lang="en-US" sz="1200" dirty="0" err="1">
                          <a:effectLst/>
                        </a:rPr>
                        <a:t>donum</a:t>
                      </a:r>
                      <a:endParaRPr lang="en-US" sz="1100" dirty="0">
                        <a:effectLst/>
                        <a:latin typeface="Calibri"/>
                        <a:ea typeface="Times New Roman"/>
                        <a:cs typeface="Arial"/>
                      </a:endParaRPr>
                    </a:p>
                  </a:txBody>
                  <a:tcPr marL="68580" marR="68580" marT="0" marB="0"/>
                </a:tc>
              </a:tr>
            </a:tbl>
          </a:graphicData>
        </a:graphic>
      </p:graphicFrame>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21</a:t>
            </a:fld>
            <a:endParaRPr kumimoji="0" lang="en-US"/>
          </a:p>
        </p:txBody>
      </p:sp>
      <p:sp>
        <p:nvSpPr>
          <p:cNvPr id="4" name="عنوان 3"/>
          <p:cNvSpPr>
            <a:spLocks noGrp="1"/>
          </p:cNvSpPr>
          <p:nvPr>
            <p:ph type="title"/>
          </p:nvPr>
        </p:nvSpPr>
        <p:spPr>
          <a:xfrm>
            <a:off x="0" y="0"/>
            <a:ext cx="9144000" cy="1143000"/>
          </a:xfrm>
          <a:solidFill>
            <a:srgbClr val="57E430"/>
          </a:solidFill>
        </p:spPr>
        <p:txBody>
          <a:bodyPr/>
          <a:lstStyle/>
          <a:p>
            <a:pPr algn="ctr"/>
            <a:r>
              <a:rPr lang="en-US" dirty="0" smtClean="0">
                <a:latin typeface="Times New Roman" panose="02020603050405020304" pitchFamily="18" charset="0"/>
                <a:cs typeface="Times New Roman" panose="02020603050405020304" pitchFamily="18" charset="0"/>
              </a:rPr>
              <a:t>Saturation Zone </a:t>
            </a:r>
            <a:endParaRPr lang="ar-SA" dirty="0">
              <a:latin typeface="Times New Roman" panose="02020603050405020304" pitchFamily="18" charset="0"/>
              <a:cs typeface="Times New Roman" panose="02020603050405020304" pitchFamily="18" charset="0"/>
            </a:endParaRPr>
          </a:p>
        </p:txBody>
      </p:sp>
      <p:pic>
        <p:nvPicPr>
          <p:cNvPr id="6" name="صورة 5"/>
          <p:cNvPicPr/>
          <p:nvPr/>
        </p:nvPicPr>
        <p:blipFill>
          <a:blip r:embed="rId2"/>
          <a:srcRect/>
          <a:stretch>
            <a:fillRect/>
          </a:stretch>
        </p:blipFill>
        <p:spPr bwMode="auto">
          <a:xfrm>
            <a:off x="1115616" y="2852936"/>
            <a:ext cx="6480720" cy="4005064"/>
          </a:xfrm>
          <a:prstGeom prst="rect">
            <a:avLst/>
          </a:prstGeom>
          <a:noFill/>
          <a:ln w="9525">
            <a:noFill/>
            <a:miter lim="800000"/>
            <a:headEnd/>
            <a:tailEnd/>
          </a:ln>
        </p:spPr>
      </p:pic>
      <p:sp>
        <p:nvSpPr>
          <p:cNvPr id="2" name="مستطيل 1"/>
          <p:cNvSpPr/>
          <p:nvPr/>
        </p:nvSpPr>
        <p:spPr>
          <a:xfrm>
            <a:off x="4355976" y="1234766"/>
            <a:ext cx="1968809" cy="400110"/>
          </a:xfrm>
          <a:prstGeom prst="rect">
            <a:avLst/>
          </a:prstGeom>
          <a:solidFill>
            <a:schemeClr val="bg2">
              <a:lumMod val="75000"/>
            </a:schemeClr>
          </a:solidFill>
        </p:spPr>
        <p:txBody>
          <a:bodyPr wrap="none">
            <a:spAutoFit/>
          </a:bodyPr>
          <a:lstStyle/>
          <a:p>
            <a:r>
              <a:rPr lang="en-US" sz="2000" dirty="0">
                <a:latin typeface="Times New Roman" panose="02020603050405020304" pitchFamily="18" charset="0"/>
                <a:cs typeface="Times New Roman" panose="02020603050405020304" pitchFamily="18" charset="0"/>
              </a:rPr>
              <a:t>(Load/manhole) :</a:t>
            </a:r>
          </a:p>
        </p:txBody>
      </p:sp>
      <p:sp>
        <p:nvSpPr>
          <p:cNvPr id="7" name="مستطيل 6"/>
          <p:cNvSpPr/>
          <p:nvPr/>
        </p:nvSpPr>
        <p:spPr>
          <a:xfrm>
            <a:off x="4270718" y="1759513"/>
            <a:ext cx="4714235" cy="369332"/>
          </a:xfrm>
          <a:prstGeom prst="rect">
            <a:avLst/>
          </a:prstGeom>
          <a:solidFill>
            <a:schemeClr val="bg2">
              <a:lumMod val="75000"/>
            </a:schemeClr>
          </a:solidFill>
        </p:spPr>
        <p:txBody>
          <a:bodyPr wrap="square">
            <a:spAutoFit/>
          </a:bodyPr>
          <a:lstStyle/>
          <a:p>
            <a:r>
              <a:rPr lang="en-US" dirty="0"/>
              <a:t>(7000*120*3*.85)/(126*24)=0.71m</a:t>
            </a:r>
            <a:r>
              <a:rPr lang="en-US" baseline="30000" dirty="0"/>
              <a:t>3</a:t>
            </a:r>
            <a:r>
              <a:rPr lang="en-US" dirty="0"/>
              <a:t>/hr.</a:t>
            </a:r>
            <a:endParaRPr lang="ar-SA" dirty="0"/>
          </a:p>
        </p:txBody>
      </p:sp>
    </p:spTree>
    <p:extLst>
      <p:ext uri="{BB962C8B-B14F-4D97-AF65-F5344CB8AC3E}">
        <p14:creationId xmlns:p14="http://schemas.microsoft.com/office/powerpoint/2010/main" val="80743596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عنصر نائب للمحتوى 4"/>
          <p:cNvGraphicFramePr>
            <a:graphicFrameLocks noGrp="1"/>
          </p:cNvGraphicFramePr>
          <p:nvPr>
            <p:ph idx="1"/>
            <p:extLst>
              <p:ext uri="{D42A27DB-BD31-4B8C-83A1-F6EECF244321}">
                <p14:modId xmlns:p14="http://schemas.microsoft.com/office/powerpoint/2010/main" val="248100854"/>
              </p:ext>
            </p:extLst>
          </p:nvPr>
        </p:nvGraphicFramePr>
        <p:xfrm>
          <a:off x="-36567" y="1213824"/>
          <a:ext cx="4608567" cy="1584176"/>
        </p:xfrm>
        <a:graphic>
          <a:graphicData uri="http://schemas.openxmlformats.org/drawingml/2006/table">
            <a:tbl>
              <a:tblPr firstRow="1" firstCol="1" bandRow="1">
                <a:tableStyleId>{21E4AEA4-8DFA-4A89-87EB-49C32662AFE0}</a:tableStyleId>
              </a:tblPr>
              <a:tblGrid>
                <a:gridCol w="2230762"/>
                <a:gridCol w="2377805"/>
              </a:tblGrid>
              <a:tr h="396044">
                <a:tc gridSpan="2">
                  <a:txBody>
                    <a:bodyPr/>
                    <a:lstStyle/>
                    <a:p>
                      <a:pPr algn="ctr">
                        <a:lnSpc>
                          <a:spcPct val="115000"/>
                        </a:lnSpc>
                        <a:spcAft>
                          <a:spcPts val="0"/>
                        </a:spcAft>
                      </a:pPr>
                      <a:r>
                        <a:rPr lang="en-US" sz="1200" dirty="0">
                          <a:effectLst/>
                        </a:rPr>
                        <a:t>Moderate zone</a:t>
                      </a:r>
                      <a:endParaRPr lang="en-US" sz="1100" dirty="0">
                        <a:effectLst/>
                        <a:latin typeface="Calibri"/>
                        <a:ea typeface="Times New Roman"/>
                        <a:cs typeface="Arial"/>
                      </a:endParaRPr>
                    </a:p>
                  </a:txBody>
                  <a:tcPr marL="68580" marR="68580" marT="0" marB="0"/>
                </a:tc>
                <a:tc hMerge="1">
                  <a:txBody>
                    <a:bodyPr/>
                    <a:lstStyle/>
                    <a:p>
                      <a:pPr rtl="1"/>
                      <a:endParaRPr lang="ar-SA"/>
                    </a:p>
                  </a:txBody>
                  <a:tcPr/>
                </a:tc>
              </a:tr>
              <a:tr h="396044">
                <a:tc>
                  <a:txBody>
                    <a:bodyPr/>
                    <a:lstStyle/>
                    <a:p>
                      <a:pPr algn="l">
                        <a:lnSpc>
                          <a:spcPct val="115000"/>
                        </a:lnSpc>
                        <a:spcAft>
                          <a:spcPts val="0"/>
                        </a:spcAft>
                      </a:pPr>
                      <a:r>
                        <a:rPr lang="en-US" sz="1200">
                          <a:effectLst/>
                        </a:rPr>
                        <a:t>Population</a:t>
                      </a:r>
                      <a:endParaRPr lang="en-US" sz="1100">
                        <a:effectLst/>
                        <a:latin typeface="Calibri"/>
                        <a:ea typeface="Times New Roman"/>
                        <a:cs typeface="Arial"/>
                      </a:endParaRPr>
                    </a:p>
                  </a:txBody>
                  <a:tcPr marL="68580" marR="68580" marT="0" marB="0"/>
                </a:tc>
                <a:tc>
                  <a:txBody>
                    <a:bodyPr/>
                    <a:lstStyle/>
                    <a:p>
                      <a:pPr algn="l">
                        <a:lnSpc>
                          <a:spcPct val="115000"/>
                        </a:lnSpc>
                        <a:spcAft>
                          <a:spcPts val="0"/>
                        </a:spcAft>
                      </a:pPr>
                      <a:r>
                        <a:rPr lang="en-US" sz="1200" dirty="0">
                          <a:effectLst/>
                        </a:rPr>
                        <a:t>      7000   Capita </a:t>
                      </a:r>
                      <a:endParaRPr lang="en-US" sz="1100" dirty="0">
                        <a:effectLst/>
                        <a:latin typeface="Calibri"/>
                        <a:ea typeface="Times New Roman"/>
                        <a:cs typeface="Arial"/>
                      </a:endParaRPr>
                    </a:p>
                  </a:txBody>
                  <a:tcPr marL="68580" marR="68580" marT="0" marB="0"/>
                </a:tc>
              </a:tr>
              <a:tr h="396044">
                <a:tc>
                  <a:txBody>
                    <a:bodyPr/>
                    <a:lstStyle/>
                    <a:p>
                      <a:pPr algn="l">
                        <a:lnSpc>
                          <a:spcPct val="115000"/>
                        </a:lnSpc>
                        <a:spcAft>
                          <a:spcPts val="0"/>
                        </a:spcAft>
                      </a:pPr>
                      <a:r>
                        <a:rPr lang="en-US" sz="1200">
                          <a:effectLst/>
                        </a:rPr>
                        <a:t>Area </a:t>
                      </a:r>
                      <a:endParaRPr lang="en-US" sz="1100">
                        <a:effectLst/>
                        <a:latin typeface="Calibri"/>
                        <a:ea typeface="Times New Roman"/>
                        <a:cs typeface="Arial"/>
                      </a:endParaRPr>
                    </a:p>
                  </a:txBody>
                  <a:tcPr marL="68580" marR="68580" marT="0" marB="0"/>
                </a:tc>
                <a:tc>
                  <a:txBody>
                    <a:bodyPr/>
                    <a:lstStyle/>
                    <a:p>
                      <a:pPr algn="l">
                        <a:lnSpc>
                          <a:spcPct val="115000"/>
                        </a:lnSpc>
                        <a:spcAft>
                          <a:spcPts val="0"/>
                        </a:spcAft>
                      </a:pPr>
                      <a:r>
                        <a:rPr lang="en-US" sz="1200" dirty="0">
                          <a:effectLst/>
                        </a:rPr>
                        <a:t>     2200.4 </a:t>
                      </a:r>
                      <a:r>
                        <a:rPr lang="en-US" sz="1200" dirty="0" err="1">
                          <a:effectLst/>
                        </a:rPr>
                        <a:t>donum</a:t>
                      </a:r>
                      <a:endParaRPr lang="en-US" sz="1100" dirty="0">
                        <a:effectLst/>
                        <a:latin typeface="Calibri"/>
                        <a:ea typeface="Times New Roman"/>
                        <a:cs typeface="Arial"/>
                      </a:endParaRPr>
                    </a:p>
                  </a:txBody>
                  <a:tcPr marL="68580" marR="68580" marT="0" marB="0"/>
                </a:tc>
              </a:tr>
              <a:tr h="396044">
                <a:tc>
                  <a:txBody>
                    <a:bodyPr/>
                    <a:lstStyle/>
                    <a:p>
                      <a:pPr algn="l">
                        <a:lnSpc>
                          <a:spcPct val="115000"/>
                        </a:lnSpc>
                        <a:spcAft>
                          <a:spcPts val="0"/>
                        </a:spcAft>
                      </a:pPr>
                      <a:r>
                        <a:rPr lang="en-US" sz="1200" dirty="0">
                          <a:effectLst/>
                        </a:rPr>
                        <a:t>Density </a:t>
                      </a:r>
                      <a:endParaRPr lang="en-US" sz="1100" dirty="0">
                        <a:effectLst/>
                        <a:latin typeface="Calibri"/>
                        <a:ea typeface="Times New Roman"/>
                        <a:cs typeface="Arial"/>
                      </a:endParaRPr>
                    </a:p>
                  </a:txBody>
                  <a:tcPr marL="68580" marR="68580" marT="0" marB="0"/>
                </a:tc>
                <a:tc>
                  <a:txBody>
                    <a:bodyPr/>
                    <a:lstStyle/>
                    <a:p>
                      <a:pPr algn="l">
                        <a:lnSpc>
                          <a:spcPct val="115000"/>
                        </a:lnSpc>
                        <a:spcAft>
                          <a:spcPts val="0"/>
                        </a:spcAft>
                      </a:pPr>
                      <a:r>
                        <a:rPr lang="en-US" sz="1200" dirty="0">
                          <a:effectLst/>
                        </a:rPr>
                        <a:t>        3.18 C/</a:t>
                      </a:r>
                      <a:r>
                        <a:rPr lang="en-US" sz="1200" dirty="0" err="1">
                          <a:effectLst/>
                        </a:rPr>
                        <a:t>donum</a:t>
                      </a:r>
                      <a:endParaRPr lang="en-US" sz="1100" dirty="0">
                        <a:effectLst/>
                        <a:latin typeface="Calibri"/>
                        <a:ea typeface="Times New Roman"/>
                        <a:cs typeface="Arial"/>
                      </a:endParaRPr>
                    </a:p>
                  </a:txBody>
                  <a:tcPr marL="68580" marR="68580" marT="0" marB="0"/>
                </a:tc>
              </a:tr>
            </a:tbl>
          </a:graphicData>
        </a:graphic>
      </p:graphicFrame>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22</a:t>
            </a:fld>
            <a:endParaRPr kumimoji="0" lang="en-US"/>
          </a:p>
        </p:txBody>
      </p:sp>
      <p:sp>
        <p:nvSpPr>
          <p:cNvPr id="4" name="عنوان 3"/>
          <p:cNvSpPr>
            <a:spLocks noGrp="1"/>
          </p:cNvSpPr>
          <p:nvPr>
            <p:ph type="title"/>
          </p:nvPr>
        </p:nvSpPr>
        <p:spPr>
          <a:xfrm>
            <a:off x="0" y="28419"/>
            <a:ext cx="9144000" cy="1143000"/>
          </a:xfrm>
          <a:solidFill>
            <a:srgbClr val="57E430"/>
          </a:solidFill>
        </p:spPr>
        <p:txBody>
          <a:bodyPr/>
          <a:lstStyle/>
          <a:p>
            <a:pPr algn="ctr"/>
            <a:r>
              <a:rPr lang="en-US" dirty="0" smtClean="0">
                <a:latin typeface="Times New Roman" panose="02020603050405020304" pitchFamily="18" charset="0"/>
                <a:cs typeface="Times New Roman" panose="02020603050405020304" pitchFamily="18" charset="0"/>
              </a:rPr>
              <a:t>Moderate Saturation Zone </a:t>
            </a:r>
            <a:endParaRPr lang="ar-SA" dirty="0">
              <a:latin typeface="Times New Roman" panose="02020603050405020304" pitchFamily="18" charset="0"/>
              <a:cs typeface="Times New Roman" panose="02020603050405020304" pitchFamily="18" charset="0"/>
            </a:endParaRPr>
          </a:p>
        </p:txBody>
      </p:sp>
      <p:pic>
        <p:nvPicPr>
          <p:cNvPr id="6" name="صورة 5"/>
          <p:cNvPicPr/>
          <p:nvPr/>
        </p:nvPicPr>
        <p:blipFill>
          <a:blip r:embed="rId2"/>
          <a:srcRect/>
          <a:stretch>
            <a:fillRect/>
          </a:stretch>
        </p:blipFill>
        <p:spPr bwMode="auto">
          <a:xfrm>
            <a:off x="683568" y="2780928"/>
            <a:ext cx="7344816" cy="4069003"/>
          </a:xfrm>
          <a:prstGeom prst="rect">
            <a:avLst/>
          </a:prstGeom>
          <a:noFill/>
          <a:ln w="9525">
            <a:noFill/>
            <a:miter lim="800000"/>
            <a:headEnd/>
            <a:tailEnd/>
          </a:ln>
        </p:spPr>
      </p:pic>
      <p:sp>
        <p:nvSpPr>
          <p:cNvPr id="7" name="مستطيل 6"/>
          <p:cNvSpPr/>
          <p:nvPr/>
        </p:nvSpPr>
        <p:spPr>
          <a:xfrm>
            <a:off x="4690233" y="1276216"/>
            <a:ext cx="1968809" cy="400110"/>
          </a:xfrm>
          <a:prstGeom prst="rect">
            <a:avLst/>
          </a:prstGeom>
          <a:solidFill>
            <a:schemeClr val="bg2">
              <a:lumMod val="75000"/>
            </a:schemeClr>
          </a:solidFill>
        </p:spPr>
        <p:txBody>
          <a:bodyPr wrap="none">
            <a:spAutoFit/>
          </a:bodyPr>
          <a:lstStyle/>
          <a:p>
            <a:r>
              <a:rPr lang="en-US" sz="2000" dirty="0">
                <a:latin typeface="Times New Roman" panose="02020603050405020304" pitchFamily="18" charset="0"/>
                <a:cs typeface="Times New Roman" panose="02020603050405020304" pitchFamily="18" charset="0"/>
              </a:rPr>
              <a:t>(Load/manhole) :</a:t>
            </a:r>
          </a:p>
        </p:txBody>
      </p:sp>
      <p:sp>
        <p:nvSpPr>
          <p:cNvPr id="2" name="مستطيل 1"/>
          <p:cNvSpPr/>
          <p:nvPr/>
        </p:nvSpPr>
        <p:spPr>
          <a:xfrm>
            <a:off x="4706303" y="1857598"/>
            <a:ext cx="3338151" cy="923330"/>
          </a:xfrm>
          <a:prstGeom prst="rect">
            <a:avLst/>
          </a:prstGeom>
          <a:solidFill>
            <a:schemeClr val="bg2">
              <a:lumMod val="75000"/>
            </a:schemeClr>
          </a:solidFill>
        </p:spPr>
        <p:txBody>
          <a:bodyPr wrap="square">
            <a:spAutoFit/>
          </a:bodyPr>
          <a:lstStyle/>
          <a:p>
            <a:r>
              <a:rPr lang="en-US" dirty="0" smtClean="0"/>
              <a:t> </a:t>
            </a:r>
            <a:r>
              <a:rPr lang="en-US" dirty="0"/>
              <a:t>(9000*120*3*.85)/(499*24)=0.23m</a:t>
            </a:r>
            <a:r>
              <a:rPr lang="en-US" baseline="30000" dirty="0"/>
              <a:t>3</a:t>
            </a:r>
            <a:r>
              <a:rPr lang="en-US" dirty="0"/>
              <a:t>/hr.</a:t>
            </a:r>
          </a:p>
        </p:txBody>
      </p:sp>
    </p:spTree>
    <p:extLst>
      <p:ext uri="{BB962C8B-B14F-4D97-AF65-F5344CB8AC3E}">
        <p14:creationId xmlns:p14="http://schemas.microsoft.com/office/powerpoint/2010/main" val="16091290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23</a:t>
            </a:fld>
            <a:endParaRPr kumimoji="0" lang="en-US"/>
          </a:p>
        </p:txBody>
      </p:sp>
      <p:sp>
        <p:nvSpPr>
          <p:cNvPr id="4" name="عنوان 3"/>
          <p:cNvSpPr>
            <a:spLocks noGrp="1"/>
          </p:cNvSpPr>
          <p:nvPr>
            <p:ph type="title"/>
          </p:nvPr>
        </p:nvSpPr>
        <p:spPr>
          <a:xfrm>
            <a:off x="0" y="-14514"/>
            <a:ext cx="9144000" cy="1143000"/>
          </a:xfrm>
          <a:solidFill>
            <a:srgbClr val="57E430"/>
          </a:solidFill>
        </p:spPr>
        <p:txBody>
          <a:bodyPr/>
          <a:lstStyle/>
          <a:p>
            <a:pPr algn="ctr"/>
            <a:r>
              <a:rPr lang="en-US" dirty="0" smtClean="0">
                <a:latin typeface="Times New Roman" panose="02020603050405020304" pitchFamily="18" charset="0"/>
                <a:cs typeface="Times New Roman" panose="02020603050405020304" pitchFamily="18" charset="0"/>
              </a:rPr>
              <a:t>Unsaturation Zone </a:t>
            </a:r>
            <a:endParaRPr lang="ar-SA" dirty="0">
              <a:latin typeface="Times New Roman" panose="02020603050405020304" pitchFamily="18" charset="0"/>
              <a:cs typeface="Times New Roman" panose="02020603050405020304" pitchFamily="18" charset="0"/>
            </a:endParaRPr>
          </a:p>
        </p:txBody>
      </p:sp>
      <p:pic>
        <p:nvPicPr>
          <p:cNvPr id="5" name="عنصر نائب للمحتوى 4"/>
          <p:cNvPicPr>
            <a:picLocks noGrp="1"/>
          </p:cNvPicPr>
          <p:nvPr>
            <p:ph idx="1"/>
          </p:nvPr>
        </p:nvPicPr>
        <p:blipFill>
          <a:blip r:embed="rId2"/>
          <a:srcRect/>
          <a:stretch>
            <a:fillRect/>
          </a:stretch>
        </p:blipFill>
        <p:spPr bwMode="auto">
          <a:xfrm>
            <a:off x="35226" y="2348880"/>
            <a:ext cx="9108774" cy="4509120"/>
          </a:xfrm>
          <a:prstGeom prst="rect">
            <a:avLst/>
          </a:prstGeom>
          <a:noFill/>
          <a:ln w="9525">
            <a:noFill/>
            <a:miter lim="800000"/>
            <a:headEnd/>
            <a:tailEnd/>
          </a:ln>
        </p:spPr>
      </p:pic>
      <p:graphicFrame>
        <p:nvGraphicFramePr>
          <p:cNvPr id="6" name="جدول 5"/>
          <p:cNvGraphicFramePr>
            <a:graphicFrameLocks noGrp="1"/>
          </p:cNvGraphicFramePr>
          <p:nvPr>
            <p:extLst>
              <p:ext uri="{D42A27DB-BD31-4B8C-83A1-F6EECF244321}">
                <p14:modId xmlns:p14="http://schemas.microsoft.com/office/powerpoint/2010/main" val="2209633323"/>
              </p:ext>
            </p:extLst>
          </p:nvPr>
        </p:nvGraphicFramePr>
        <p:xfrm>
          <a:off x="-13951" y="1196752"/>
          <a:ext cx="3960495" cy="1152128"/>
        </p:xfrm>
        <a:graphic>
          <a:graphicData uri="http://schemas.openxmlformats.org/drawingml/2006/table">
            <a:tbl>
              <a:tblPr firstRow="1" firstCol="1" bandRow="1">
                <a:tableStyleId>{21E4AEA4-8DFA-4A89-87EB-49C32662AFE0}</a:tableStyleId>
              </a:tblPr>
              <a:tblGrid>
                <a:gridCol w="1917065"/>
                <a:gridCol w="2043430"/>
              </a:tblGrid>
              <a:tr h="288032">
                <a:tc gridSpan="2">
                  <a:txBody>
                    <a:bodyPr/>
                    <a:lstStyle/>
                    <a:p>
                      <a:pPr algn="ctr">
                        <a:lnSpc>
                          <a:spcPct val="115000"/>
                        </a:lnSpc>
                        <a:spcAft>
                          <a:spcPts val="0"/>
                        </a:spcAft>
                      </a:pPr>
                      <a:r>
                        <a:rPr lang="en-US" sz="1200" dirty="0">
                          <a:effectLst/>
                        </a:rPr>
                        <a:t>Unsaturated zone</a:t>
                      </a:r>
                      <a:endParaRPr lang="en-US" sz="1100" dirty="0">
                        <a:effectLst/>
                        <a:latin typeface="Calibri"/>
                        <a:ea typeface="Times New Roman"/>
                        <a:cs typeface="Arial"/>
                      </a:endParaRPr>
                    </a:p>
                  </a:txBody>
                  <a:tcPr marL="68580" marR="68580" marT="0" marB="0"/>
                </a:tc>
                <a:tc hMerge="1">
                  <a:txBody>
                    <a:bodyPr/>
                    <a:lstStyle/>
                    <a:p>
                      <a:pPr rtl="1"/>
                      <a:endParaRPr lang="ar-SA"/>
                    </a:p>
                  </a:txBody>
                  <a:tcPr/>
                </a:tc>
              </a:tr>
              <a:tr h="288032">
                <a:tc>
                  <a:txBody>
                    <a:bodyPr/>
                    <a:lstStyle/>
                    <a:p>
                      <a:pPr algn="l">
                        <a:lnSpc>
                          <a:spcPct val="115000"/>
                        </a:lnSpc>
                        <a:spcAft>
                          <a:spcPts val="0"/>
                        </a:spcAft>
                      </a:pPr>
                      <a:r>
                        <a:rPr lang="en-US" sz="1200">
                          <a:effectLst/>
                        </a:rPr>
                        <a:t>Population</a:t>
                      </a:r>
                      <a:endParaRPr lang="en-US" sz="1100">
                        <a:effectLst/>
                        <a:latin typeface="Calibri"/>
                        <a:ea typeface="Times New Roman"/>
                        <a:cs typeface="Arial"/>
                      </a:endParaRPr>
                    </a:p>
                  </a:txBody>
                  <a:tcPr marL="68580" marR="68580" marT="0" marB="0"/>
                </a:tc>
                <a:tc>
                  <a:txBody>
                    <a:bodyPr/>
                    <a:lstStyle/>
                    <a:p>
                      <a:pPr algn="l">
                        <a:lnSpc>
                          <a:spcPct val="115000"/>
                        </a:lnSpc>
                        <a:spcAft>
                          <a:spcPts val="0"/>
                        </a:spcAft>
                      </a:pPr>
                      <a:r>
                        <a:rPr lang="en-US" sz="1200">
                          <a:effectLst/>
                        </a:rPr>
                        <a:t>      9000 Capita </a:t>
                      </a:r>
                      <a:endParaRPr lang="en-US" sz="1100">
                        <a:effectLst/>
                        <a:latin typeface="Calibri"/>
                        <a:ea typeface="Times New Roman"/>
                        <a:cs typeface="Arial"/>
                      </a:endParaRPr>
                    </a:p>
                  </a:txBody>
                  <a:tcPr marL="68580" marR="68580" marT="0" marB="0"/>
                </a:tc>
              </a:tr>
              <a:tr h="288032">
                <a:tc>
                  <a:txBody>
                    <a:bodyPr/>
                    <a:lstStyle/>
                    <a:p>
                      <a:pPr algn="l">
                        <a:lnSpc>
                          <a:spcPct val="115000"/>
                        </a:lnSpc>
                        <a:spcAft>
                          <a:spcPts val="0"/>
                        </a:spcAft>
                      </a:pPr>
                      <a:r>
                        <a:rPr lang="en-US" sz="1200">
                          <a:effectLst/>
                        </a:rPr>
                        <a:t>Area </a:t>
                      </a:r>
                      <a:endParaRPr lang="en-US" sz="1100">
                        <a:effectLst/>
                        <a:latin typeface="Calibri"/>
                        <a:ea typeface="Times New Roman"/>
                        <a:cs typeface="Arial"/>
                      </a:endParaRPr>
                    </a:p>
                  </a:txBody>
                  <a:tcPr marL="68580" marR="68580" marT="0" marB="0"/>
                </a:tc>
                <a:tc>
                  <a:txBody>
                    <a:bodyPr/>
                    <a:lstStyle/>
                    <a:p>
                      <a:pPr algn="l">
                        <a:lnSpc>
                          <a:spcPct val="115000"/>
                        </a:lnSpc>
                        <a:spcAft>
                          <a:spcPts val="0"/>
                        </a:spcAft>
                      </a:pPr>
                      <a:r>
                        <a:rPr lang="en-US" sz="1200">
                          <a:effectLst/>
                        </a:rPr>
                        <a:t>      2834.4 donum </a:t>
                      </a:r>
                      <a:endParaRPr lang="en-US" sz="1100">
                        <a:effectLst/>
                        <a:latin typeface="Calibri"/>
                        <a:ea typeface="Times New Roman"/>
                        <a:cs typeface="Arial"/>
                      </a:endParaRPr>
                    </a:p>
                  </a:txBody>
                  <a:tcPr marL="68580" marR="68580" marT="0" marB="0"/>
                </a:tc>
              </a:tr>
              <a:tr h="288032">
                <a:tc>
                  <a:txBody>
                    <a:bodyPr/>
                    <a:lstStyle/>
                    <a:p>
                      <a:pPr algn="l">
                        <a:lnSpc>
                          <a:spcPct val="115000"/>
                        </a:lnSpc>
                        <a:spcAft>
                          <a:spcPts val="0"/>
                        </a:spcAft>
                      </a:pPr>
                      <a:r>
                        <a:rPr lang="en-US" sz="1200" dirty="0">
                          <a:effectLst/>
                        </a:rPr>
                        <a:t>Density </a:t>
                      </a:r>
                      <a:endParaRPr lang="en-US" sz="1100" dirty="0">
                        <a:effectLst/>
                        <a:latin typeface="Calibri"/>
                        <a:ea typeface="Times New Roman"/>
                        <a:cs typeface="Arial"/>
                      </a:endParaRPr>
                    </a:p>
                  </a:txBody>
                  <a:tcPr marL="68580" marR="68580" marT="0" marB="0"/>
                </a:tc>
                <a:tc>
                  <a:txBody>
                    <a:bodyPr/>
                    <a:lstStyle/>
                    <a:p>
                      <a:pPr algn="l">
                        <a:lnSpc>
                          <a:spcPct val="115000"/>
                        </a:lnSpc>
                        <a:spcAft>
                          <a:spcPts val="0"/>
                        </a:spcAft>
                      </a:pPr>
                      <a:r>
                        <a:rPr lang="en-US" sz="1200" dirty="0">
                          <a:effectLst/>
                        </a:rPr>
                        <a:t>      3.18 C/</a:t>
                      </a:r>
                      <a:r>
                        <a:rPr lang="en-US" sz="1200" dirty="0" err="1">
                          <a:effectLst/>
                        </a:rPr>
                        <a:t>donum</a:t>
                      </a:r>
                      <a:endParaRPr lang="en-US" sz="1100" dirty="0">
                        <a:effectLst/>
                        <a:latin typeface="Calibri"/>
                        <a:ea typeface="Times New Roman"/>
                        <a:cs typeface="Arial"/>
                      </a:endParaRPr>
                    </a:p>
                  </a:txBody>
                  <a:tcPr marL="68580" marR="68580" marT="0" marB="0"/>
                </a:tc>
              </a:tr>
            </a:tbl>
          </a:graphicData>
        </a:graphic>
      </p:graphicFrame>
      <p:sp>
        <p:nvSpPr>
          <p:cNvPr id="2" name="مستطيل 1"/>
          <p:cNvSpPr/>
          <p:nvPr/>
        </p:nvSpPr>
        <p:spPr>
          <a:xfrm>
            <a:off x="4427984" y="1700808"/>
            <a:ext cx="4572000" cy="646331"/>
          </a:xfrm>
          <a:prstGeom prst="rect">
            <a:avLst/>
          </a:prstGeom>
          <a:solidFill>
            <a:schemeClr val="bg2">
              <a:lumMod val="75000"/>
            </a:schemeClr>
          </a:solidFill>
        </p:spPr>
        <p:txBody>
          <a:bodyPr>
            <a:spAutoFit/>
          </a:bodyPr>
          <a:lstStyle/>
          <a:p>
            <a:r>
              <a:rPr lang="en-US" dirty="0" smtClean="0"/>
              <a:t>=(</a:t>
            </a:r>
            <a:r>
              <a:rPr lang="en-US" dirty="0"/>
              <a:t>7000*120*3*.85)/(</a:t>
            </a:r>
            <a:r>
              <a:rPr lang="en-US" dirty="0" smtClean="0"/>
              <a:t>185*24)</a:t>
            </a:r>
          </a:p>
          <a:p>
            <a:r>
              <a:rPr lang="en-US" dirty="0"/>
              <a:t>=</a:t>
            </a:r>
            <a:r>
              <a:rPr lang="en-US" dirty="0" smtClean="0"/>
              <a:t>0.5m</a:t>
            </a:r>
            <a:r>
              <a:rPr lang="en-US" baseline="30000" dirty="0" smtClean="0"/>
              <a:t>3</a:t>
            </a:r>
            <a:r>
              <a:rPr lang="en-US" dirty="0" smtClean="0"/>
              <a:t>/hr</a:t>
            </a:r>
            <a:r>
              <a:rPr lang="en-US" dirty="0"/>
              <a:t>.</a:t>
            </a:r>
            <a:endParaRPr lang="ar-SA" dirty="0"/>
          </a:p>
        </p:txBody>
      </p:sp>
      <p:sp>
        <p:nvSpPr>
          <p:cNvPr id="7" name="مستطيل 6"/>
          <p:cNvSpPr/>
          <p:nvPr/>
        </p:nvSpPr>
        <p:spPr>
          <a:xfrm>
            <a:off x="4427984" y="1246146"/>
            <a:ext cx="1968809" cy="400110"/>
          </a:xfrm>
          <a:prstGeom prst="rect">
            <a:avLst/>
          </a:prstGeom>
          <a:solidFill>
            <a:schemeClr val="bg2">
              <a:lumMod val="75000"/>
            </a:schemeClr>
          </a:solidFill>
        </p:spPr>
        <p:txBody>
          <a:bodyPr wrap="none">
            <a:spAutoFit/>
          </a:bodyPr>
          <a:lstStyle/>
          <a:p>
            <a:r>
              <a:rPr lang="en-US" sz="2000" dirty="0">
                <a:latin typeface="Times New Roman" panose="02020603050405020304" pitchFamily="18" charset="0"/>
                <a:cs typeface="Times New Roman" panose="02020603050405020304" pitchFamily="18" charset="0"/>
              </a:rPr>
              <a:t>(Load/manhole) :</a:t>
            </a:r>
          </a:p>
        </p:txBody>
      </p:sp>
    </p:spTree>
    <p:extLst>
      <p:ext uri="{BB962C8B-B14F-4D97-AF65-F5344CB8AC3E}">
        <p14:creationId xmlns:p14="http://schemas.microsoft.com/office/powerpoint/2010/main" val="12839343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24</a:t>
            </a:fld>
            <a:endParaRPr kumimoji="0" lang="en-US"/>
          </a:p>
        </p:txBody>
      </p:sp>
      <p:sp>
        <p:nvSpPr>
          <p:cNvPr id="4" name="عنوان 3"/>
          <p:cNvSpPr>
            <a:spLocks noGrp="1"/>
          </p:cNvSpPr>
          <p:nvPr>
            <p:ph type="title"/>
          </p:nvPr>
        </p:nvSpPr>
        <p:spPr>
          <a:xfrm>
            <a:off x="0" y="-16250"/>
            <a:ext cx="9144000" cy="562074"/>
          </a:xfrm>
          <a:solidFill>
            <a:srgbClr val="57E430"/>
          </a:solidFill>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Constraints</a:t>
            </a:r>
            <a:r>
              <a:rPr lang="en-US" dirty="0" smtClean="0"/>
              <a:t> </a:t>
            </a:r>
            <a:endParaRPr lang="ar-SA" dirty="0"/>
          </a:p>
        </p:txBody>
      </p:sp>
      <p:pic>
        <p:nvPicPr>
          <p:cNvPr id="1027" name="صورة 20" descr="c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199"/>
            <a:ext cx="9144000" cy="2395737"/>
          </a:xfrm>
          <a:prstGeom prst="rect">
            <a:avLst/>
          </a:prstGeom>
          <a:noFill/>
          <a:extLst>
            <a:ext uri="{909E8E84-426E-40DD-AFC4-6F175D3DCCD1}">
              <a14:hiddenFill xmlns:a14="http://schemas.microsoft.com/office/drawing/2010/main">
                <a:solidFill>
                  <a:srgbClr val="FFFFFF"/>
                </a:solidFill>
              </a14:hiddenFill>
            </a:ext>
          </a:extLst>
        </p:spPr>
      </p:pic>
      <p:pic>
        <p:nvPicPr>
          <p:cNvPr id="1026" name="صورة 696" descr="e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51494"/>
            <a:ext cx="9144000" cy="1945658"/>
          </a:xfrm>
          <a:prstGeom prst="rect">
            <a:avLst/>
          </a:prstGeom>
          <a:noFill/>
          <a:extLst>
            <a:ext uri="{909E8E84-426E-40DD-AFC4-6F175D3DCCD1}">
              <a14:hiddenFill xmlns:a14="http://schemas.microsoft.com/office/drawing/2010/main">
                <a:solidFill>
                  <a:srgbClr val="FFFFFF"/>
                </a:solidFill>
              </a14:hiddenFill>
            </a:ext>
          </a:extLst>
        </p:spPr>
      </p:pic>
      <p:pic>
        <p:nvPicPr>
          <p:cNvPr id="1025" name="صورة 32" descr="C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653136"/>
            <a:ext cx="9144000" cy="220486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136450604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62171711-2CE4-480D-86E7-E10F0B616FAD}" type="slidenum">
              <a:rPr lang="ar-SA" smtClean="0"/>
              <a:pPr>
                <a:defRPr/>
              </a:pPr>
              <a:t>25</a:t>
            </a:fld>
            <a:endParaRPr lang="en-US"/>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52" y="0"/>
            <a:ext cx="9144000" cy="6858000"/>
          </a:xfrm>
          <a:prstGeom prst="rect">
            <a:avLst/>
          </a:prstGeom>
        </p:spPr>
      </p:pic>
      <p:sp>
        <p:nvSpPr>
          <p:cNvPr id="4" name="مستطيل 3"/>
          <p:cNvSpPr/>
          <p:nvPr/>
        </p:nvSpPr>
        <p:spPr>
          <a:xfrm>
            <a:off x="1994226" y="1988840"/>
            <a:ext cx="5544616" cy="2585323"/>
          </a:xfrm>
          <a:prstGeom prst="rect">
            <a:avLst/>
          </a:prstGeom>
          <a:noFill/>
        </p:spPr>
        <p:txBody>
          <a:bodyPr wrap="squar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Design of Sewage Collection network</a:t>
            </a:r>
            <a:endParaRPr lang="ar-SA"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31061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901147" y="2402995"/>
            <a:ext cx="8229600" cy="4525963"/>
          </a:xfrm>
        </p:spPr>
        <p:txBody>
          <a:bodyPr/>
          <a:lstStyle/>
          <a:p>
            <a:pPr marL="109728" indent="0" algn="l">
              <a:buNone/>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Sewer CAD is a software program, which we can use to design and analyze waste water collection network with maintaining of specification and standard tabulated in data base of this program. In our project we use this software to design network taking in to account the Palestinian standard and specification. </a:t>
            </a:r>
            <a:endParaRPr lang="ar-SA" dirty="0">
              <a:latin typeface="Times New Roman" panose="02020603050405020304" pitchFamily="18" charset="0"/>
              <a:cs typeface="Times New Roman" panose="02020603050405020304" pitchFamily="18" charset="0"/>
            </a:endParaRPr>
          </a:p>
        </p:txBody>
      </p:sp>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26</a:t>
            </a:fld>
            <a:endParaRPr kumimoji="0" lang="en-US"/>
          </a:p>
        </p:txBody>
      </p:sp>
      <p:sp>
        <p:nvSpPr>
          <p:cNvPr id="4" name="عنوان 3"/>
          <p:cNvSpPr>
            <a:spLocks noGrp="1"/>
          </p:cNvSpPr>
          <p:nvPr>
            <p:ph type="title"/>
          </p:nvPr>
        </p:nvSpPr>
        <p:spPr>
          <a:xfrm>
            <a:off x="-28465" y="269776"/>
            <a:ext cx="9144000" cy="1143000"/>
          </a:xfrm>
          <a:solidFill>
            <a:srgbClr val="57E430"/>
          </a:solidFill>
        </p:spPr>
        <p:txBody>
          <a:bodyPr/>
          <a:lstStyle/>
          <a:p>
            <a:pPr algn="ctr"/>
            <a:r>
              <a:rPr lang="en-US" dirty="0" smtClean="0">
                <a:latin typeface="Times New Roman" panose="02020603050405020304" pitchFamily="18" charset="0"/>
                <a:cs typeface="Times New Roman" panose="02020603050405020304" pitchFamily="18" charset="0"/>
              </a:rPr>
              <a:t>About Sewer CAD</a:t>
            </a:r>
            <a:endParaRPr lang="ar-SA" dirty="0">
              <a:latin typeface="Times New Roman" panose="02020603050405020304" pitchFamily="18" charset="0"/>
              <a:cs typeface="Times New Roman" panose="02020603050405020304" pitchFamily="18" charset="0"/>
            </a:endParaRP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556791"/>
            <a:ext cx="1379231" cy="1296145"/>
          </a:xfrm>
          <a:prstGeom prst="rect">
            <a:avLst/>
          </a:prstGeom>
        </p:spPr>
      </p:pic>
    </p:spTree>
    <p:extLst>
      <p:ext uri="{BB962C8B-B14F-4D97-AF65-F5344CB8AC3E}">
        <p14:creationId xmlns:p14="http://schemas.microsoft.com/office/powerpoint/2010/main" val="23136612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0" y="1844824"/>
            <a:ext cx="9144000" cy="4752528"/>
          </a:xfrm>
        </p:spPr>
        <p:txBody>
          <a:bodyPr/>
          <a:lstStyle/>
          <a:p>
            <a:pPr marL="109728" indent="0" algn="l">
              <a:buNone/>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The </a:t>
            </a:r>
            <a:r>
              <a:rPr lang="en-US" dirty="0">
                <a:latin typeface="Times New Roman" panose="02020603050405020304" pitchFamily="18" charset="0"/>
                <a:cs typeface="Times New Roman" panose="02020603050405020304" pitchFamily="18" charset="0"/>
              </a:rPr>
              <a:t>first basic thing prepared for input data to software is contour map. After that we transfer this file to many shape files such as roads to imagine how can we lay the </a:t>
            </a:r>
            <a:r>
              <a:rPr lang="en-US" dirty="0" smtClean="0">
                <a:latin typeface="Times New Roman" panose="02020603050405020304" pitchFamily="18" charset="0"/>
                <a:cs typeface="Times New Roman" panose="02020603050405020304" pitchFamily="18" charset="0"/>
              </a:rPr>
              <a:t>conduit  </a:t>
            </a:r>
            <a:r>
              <a:rPr lang="en-US" dirty="0">
                <a:latin typeface="Times New Roman" panose="02020603050405020304" pitchFamily="18" charset="0"/>
                <a:cs typeface="Times New Roman" panose="02020603050405020304" pitchFamily="18" charset="0"/>
              </a:rPr>
              <a:t>of network to receive houses and institutions , houses to gain an indicate about density of </a:t>
            </a:r>
            <a:r>
              <a:rPr lang="en-US" dirty="0" smtClean="0">
                <a:latin typeface="Times New Roman" panose="02020603050405020304" pitchFamily="18" charset="0"/>
                <a:cs typeface="Times New Roman" panose="02020603050405020304" pitchFamily="18" charset="0"/>
              </a:rPr>
              <a:t>people.   </a:t>
            </a:r>
            <a:endParaRPr lang="ar-SA" dirty="0">
              <a:latin typeface="Times New Roman" panose="02020603050405020304" pitchFamily="18" charset="0"/>
              <a:cs typeface="Times New Roman" panose="02020603050405020304" pitchFamily="18" charset="0"/>
            </a:endParaRPr>
          </a:p>
        </p:txBody>
      </p:sp>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27</a:t>
            </a:fld>
            <a:endParaRPr kumimoji="0" lang="en-US"/>
          </a:p>
        </p:txBody>
      </p:sp>
      <p:sp>
        <p:nvSpPr>
          <p:cNvPr id="4" name="عنوان 3"/>
          <p:cNvSpPr>
            <a:spLocks noGrp="1"/>
          </p:cNvSpPr>
          <p:nvPr>
            <p:ph type="title"/>
          </p:nvPr>
        </p:nvSpPr>
        <p:spPr>
          <a:xfrm>
            <a:off x="0" y="274638"/>
            <a:ext cx="9144000" cy="1143000"/>
          </a:xfrm>
          <a:solidFill>
            <a:srgbClr val="57E430"/>
          </a:solidFill>
        </p:spPr>
        <p:txBody>
          <a:bodyPr/>
          <a:lstStyle/>
          <a:p>
            <a:pPr algn="ctr"/>
            <a:r>
              <a:rPr lang="en-US" dirty="0" smtClean="0">
                <a:latin typeface="Times New Roman" panose="02020603050405020304" pitchFamily="18" charset="0"/>
                <a:cs typeface="Times New Roman" panose="02020603050405020304" pitchFamily="18" charset="0"/>
              </a:rPr>
              <a:t>Preparing for Sewer CAD</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34307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67544" y="1700808"/>
            <a:ext cx="8229600" cy="4525963"/>
          </a:xfrm>
        </p:spPr>
        <p:txBody>
          <a:bodyPr>
            <a:normAutofit fontScale="77500" lnSpcReduction="20000"/>
          </a:bodyPr>
          <a:lstStyle/>
          <a:p>
            <a:pPr algn="l" rtl="0"/>
            <a:r>
              <a:rPr lang="en-US" dirty="0" smtClean="0"/>
              <a:t> </a:t>
            </a:r>
            <a:r>
              <a:rPr lang="en-US" dirty="0"/>
              <a:t> </a:t>
            </a:r>
            <a:r>
              <a:rPr lang="en-US" sz="3200" dirty="0" smtClean="0">
                <a:solidFill>
                  <a:srgbClr val="FF0000"/>
                </a:solidFill>
                <a:latin typeface="Times New Roman" panose="02020603050405020304" pitchFamily="18" charset="0"/>
                <a:cs typeface="Times New Roman" panose="02020603050405020304" pitchFamily="18" charset="0"/>
              </a:rPr>
              <a:t>Conduit : </a:t>
            </a:r>
            <a:r>
              <a:rPr lang="en-US" sz="3200" dirty="0" smtClean="0">
                <a:latin typeface="Times New Roman" panose="02020603050405020304" pitchFamily="18" charset="0"/>
                <a:cs typeface="Times New Roman" panose="02020603050405020304" pitchFamily="18" charset="0"/>
              </a:rPr>
              <a:t>There </a:t>
            </a:r>
            <a:r>
              <a:rPr lang="en-US" sz="3200" dirty="0">
                <a:latin typeface="Times New Roman" panose="02020603050405020304" pitchFamily="18" charset="0"/>
                <a:cs typeface="Times New Roman" panose="02020603050405020304" pitchFamily="18" charset="0"/>
              </a:rPr>
              <a:t>are some conditions to be met in the pipe :</a:t>
            </a:r>
          </a:p>
          <a:p>
            <a:pPr marL="109728" indent="0" algn="l" rtl="0">
              <a:buNone/>
            </a:pPr>
            <a:r>
              <a:rPr lang="en-US" sz="3200" dirty="0" smtClean="0">
                <a:latin typeface="Times New Roman" panose="02020603050405020304" pitchFamily="18" charset="0"/>
                <a:cs typeface="Times New Roman" panose="02020603050405020304" pitchFamily="18" charset="0"/>
              </a:rPr>
              <a:t>                  1 </a:t>
            </a:r>
            <a:r>
              <a:rPr lang="en-US" sz="3200" dirty="0">
                <a:latin typeface="Times New Roman" panose="02020603050405020304" pitchFamily="18" charset="0"/>
                <a:cs typeface="Times New Roman" panose="02020603050405020304" pitchFamily="18" charset="0"/>
              </a:rPr>
              <a:t>- High durability to resist external and internal </a:t>
            </a:r>
            <a:r>
              <a:rPr lang="en-US" sz="3200" dirty="0" smtClean="0">
                <a:latin typeface="Times New Roman" panose="02020603050405020304" pitchFamily="18" charset="0"/>
                <a:cs typeface="Times New Roman" panose="02020603050405020304" pitchFamily="18" charset="0"/>
              </a:rPr>
              <a:t>     pressures</a:t>
            </a:r>
            <a:r>
              <a:rPr lang="en-US" sz="3200" dirty="0">
                <a:latin typeface="Times New Roman" panose="02020603050405020304" pitchFamily="18" charset="0"/>
                <a:cs typeface="Times New Roman" panose="02020603050405020304" pitchFamily="18" charset="0"/>
              </a:rPr>
              <a:t>.</a:t>
            </a:r>
          </a:p>
          <a:p>
            <a:pPr marL="109728" indent="0" algn="l" rtl="0">
              <a:buNone/>
            </a:pPr>
            <a:r>
              <a:rPr lang="en-US" sz="3200" dirty="0" smtClean="0">
                <a:latin typeface="Times New Roman" panose="02020603050405020304" pitchFamily="18" charset="0"/>
                <a:cs typeface="Times New Roman" panose="02020603050405020304" pitchFamily="18" charset="0"/>
              </a:rPr>
              <a:t>                  2 </a:t>
            </a:r>
            <a:r>
              <a:rPr lang="en-US" sz="3200" dirty="0">
                <a:latin typeface="Times New Roman" panose="02020603050405020304" pitchFamily="18" charset="0"/>
                <a:cs typeface="Times New Roman" panose="02020603050405020304" pitchFamily="18" charset="0"/>
              </a:rPr>
              <a:t>- High resistance to corrosion</a:t>
            </a:r>
          </a:p>
          <a:p>
            <a:pPr marL="109728" indent="0" algn="l" rtl="0">
              <a:buNone/>
            </a:pPr>
            <a:r>
              <a:rPr lang="en-US" sz="3200" dirty="0" smtClean="0">
                <a:latin typeface="Times New Roman" panose="02020603050405020304" pitchFamily="18" charset="0"/>
                <a:cs typeface="Times New Roman" panose="02020603050405020304" pitchFamily="18" charset="0"/>
              </a:rPr>
              <a:t>                   3 </a:t>
            </a:r>
            <a:r>
              <a:rPr lang="en-US" sz="3200" dirty="0">
                <a:latin typeface="Times New Roman" panose="02020603050405020304" pitchFamily="18" charset="0"/>
                <a:cs typeface="Times New Roman" panose="02020603050405020304" pitchFamily="18" charset="0"/>
              </a:rPr>
              <a:t>- The ability to bear different temperatures </a:t>
            </a:r>
            <a:endParaRPr lang="en-US" sz="3200" dirty="0" smtClean="0">
              <a:latin typeface="Times New Roman" panose="02020603050405020304" pitchFamily="18" charset="0"/>
              <a:cs typeface="Times New Roman" panose="02020603050405020304" pitchFamily="18" charset="0"/>
            </a:endParaRPr>
          </a:p>
          <a:p>
            <a:pPr marL="109728" indent="0" algn="l">
              <a:buNone/>
            </a:pPr>
            <a:r>
              <a:rPr lang="en-US" dirty="0"/>
              <a:t> </a:t>
            </a:r>
            <a:r>
              <a:rPr lang="en-US" dirty="0" smtClean="0"/>
              <a:t>            </a:t>
            </a:r>
            <a:endParaRPr lang="en-US" dirty="0"/>
          </a:p>
          <a:p>
            <a:pPr lvl="2" rtl="0"/>
            <a:r>
              <a:rPr lang="en-US" sz="2400" b="1" dirty="0"/>
              <a:t> </a:t>
            </a:r>
          </a:p>
          <a:p>
            <a:pPr algn="l" rtl="0"/>
            <a:r>
              <a:rPr lang="en-US" sz="3200" dirty="0" smtClean="0">
                <a:solidFill>
                  <a:srgbClr val="FF0000"/>
                </a:solidFill>
                <a:latin typeface="Times New Roman" panose="02020603050405020304" pitchFamily="18" charset="0"/>
                <a:cs typeface="Times New Roman" panose="02020603050405020304" pitchFamily="18" charset="0"/>
              </a:rPr>
              <a:t> </a:t>
            </a:r>
            <a:r>
              <a:rPr lang="en-US" sz="3200" dirty="0">
                <a:solidFill>
                  <a:srgbClr val="FF0000"/>
                </a:solidFill>
                <a:latin typeface="Times New Roman" panose="02020603050405020304" pitchFamily="18" charset="0"/>
                <a:cs typeface="Times New Roman" panose="02020603050405020304" pitchFamily="18" charset="0"/>
              </a:rPr>
              <a:t>Manholes </a:t>
            </a:r>
            <a:r>
              <a:rPr lang="en-US" sz="3200" dirty="0" smtClean="0">
                <a:solidFill>
                  <a:srgbClr val="FF0000"/>
                </a:solidFill>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designed </a:t>
            </a:r>
            <a:r>
              <a:rPr lang="en-US" sz="3200" dirty="0">
                <a:latin typeface="Times New Roman" panose="02020603050405020304" pitchFamily="18" charset="0"/>
                <a:cs typeface="Times New Roman" panose="02020603050405020304" pitchFamily="18" charset="0"/>
              </a:rPr>
              <a:t>from brick or plain or reinforced concrete, and the goal of these openings is to enable maintenance equipment or maintenance workers to work in order to remove sediments in the sewer lines</a:t>
            </a:r>
            <a:r>
              <a:rPr lang="en-US" sz="3200" dirty="0" smtClean="0">
                <a:latin typeface="Times New Roman" panose="02020603050405020304" pitchFamily="18" charset="0"/>
                <a:cs typeface="Times New Roman" panose="02020603050405020304" pitchFamily="18" charset="0"/>
              </a:rPr>
              <a:t>.</a:t>
            </a:r>
            <a:endParaRPr lang="en-US" dirty="0"/>
          </a:p>
          <a:p>
            <a:pPr algn="l" rtl="0"/>
            <a:r>
              <a:rPr lang="en-US" sz="3100" dirty="0" smtClean="0">
                <a:solidFill>
                  <a:srgbClr val="FF0000"/>
                </a:solidFill>
                <a:latin typeface="Times New Roman" panose="02020603050405020304" pitchFamily="18" charset="0"/>
                <a:cs typeface="Times New Roman" panose="02020603050405020304" pitchFamily="18" charset="0"/>
              </a:rPr>
              <a:t>Plant treatment. </a:t>
            </a:r>
            <a:endParaRPr lang="en-US" dirty="0"/>
          </a:p>
        </p:txBody>
      </p:sp>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28</a:t>
            </a:fld>
            <a:endParaRPr kumimoji="0" lang="en-US"/>
          </a:p>
        </p:txBody>
      </p:sp>
      <p:sp>
        <p:nvSpPr>
          <p:cNvPr id="4" name="عنوان 3"/>
          <p:cNvSpPr>
            <a:spLocks noGrp="1"/>
          </p:cNvSpPr>
          <p:nvPr>
            <p:ph type="title"/>
          </p:nvPr>
        </p:nvSpPr>
        <p:spPr>
          <a:xfrm>
            <a:off x="0" y="274638"/>
            <a:ext cx="9144000" cy="1143000"/>
          </a:xfrm>
          <a:solidFill>
            <a:srgbClr val="57E430"/>
          </a:solidFill>
        </p:spPr>
        <p:txBody>
          <a:bodyPr/>
          <a:lstStyle/>
          <a:p>
            <a:pPr algn="ctr"/>
            <a:r>
              <a:rPr lang="en-US" dirty="0" smtClean="0"/>
              <a:t>Important term in design</a:t>
            </a:r>
            <a:endParaRPr lang="ar-SA" dirty="0"/>
          </a:p>
        </p:txBody>
      </p:sp>
    </p:spTree>
    <p:extLst>
      <p:ext uri="{BB962C8B-B14F-4D97-AF65-F5344CB8AC3E}">
        <p14:creationId xmlns:p14="http://schemas.microsoft.com/office/powerpoint/2010/main" val="32869081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62171711-2CE4-480D-86E7-E10F0B616FAD}" type="slidenum">
              <a:rPr lang="ar-SA" smtClean="0"/>
              <a:pPr>
                <a:defRPr/>
              </a:pPr>
              <a:t>29</a:t>
            </a:fld>
            <a:endParaRPr lang="en-US"/>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143999" cy="6859805"/>
          </a:xfrm>
          <a:prstGeom prst="rect">
            <a:avLst/>
          </a:prstGeom>
        </p:spPr>
      </p:pic>
      <p:sp>
        <p:nvSpPr>
          <p:cNvPr id="4" name="مستطيل 3"/>
          <p:cNvSpPr/>
          <p:nvPr/>
        </p:nvSpPr>
        <p:spPr>
          <a:xfrm>
            <a:off x="1475655" y="1884563"/>
            <a:ext cx="6336705" cy="2585323"/>
          </a:xfrm>
          <a:prstGeom prst="rect">
            <a:avLst/>
          </a:prstGeom>
          <a:noFill/>
        </p:spPr>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Results</a:t>
            </a:r>
          </a:p>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(Out </a:t>
            </a: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P</a:t>
            </a: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ut of Sewer CAD)</a:t>
            </a: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 </a:t>
            </a:r>
            <a:endParaRPr lang="ar-SA"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38934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91886" y="1484784"/>
            <a:ext cx="8229600" cy="4525963"/>
          </a:xfrm>
        </p:spPr>
        <p:txBody>
          <a:bodyPr>
            <a:normAutofit/>
          </a:bodyPr>
          <a:lstStyle/>
          <a:p>
            <a:pPr algn="l" rtl="0">
              <a:lnSpc>
                <a:spcPct val="150000"/>
              </a:lnSpc>
            </a:pP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We conducted  the design of water net wor</a:t>
            </a:r>
            <a:r>
              <a:rPr lang="en-US" dirty="0" smtClean="0">
                <a:latin typeface="Times New Roman" pitchFamily="18" charset="0"/>
                <a:cs typeface="Times New Roman" pitchFamily="18" charset="0"/>
              </a:rPr>
              <a:t>k by using a software program is (Water CAD) . </a:t>
            </a:r>
            <a:r>
              <a:rPr lang="en-US" dirty="0" smtClean="0">
                <a:latin typeface="Times New Roman" pitchFamily="18" charset="0"/>
                <a:cs typeface="Times New Roman" pitchFamily="18" charset="0"/>
              </a:rPr>
              <a:t>Through which </a:t>
            </a:r>
            <a:r>
              <a:rPr lang="en-US" dirty="0" smtClean="0">
                <a:latin typeface="Times New Roman" pitchFamily="18" charset="0"/>
                <a:cs typeface="Times New Roman" pitchFamily="18" charset="0"/>
              </a:rPr>
              <a:t>we can conduct design and analyze water distribution net work with maintaining of specification and standard tabulated in data base of this program. In our project we use this software to design net work taking in to account the Palestinian standard and specification. </a:t>
            </a:r>
            <a:endParaRPr lang="ar-SA"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3</a:t>
            </a:fld>
            <a:endParaRPr kumimoji="0" lang="en-US"/>
          </a:p>
        </p:txBody>
      </p:sp>
      <p:sp>
        <p:nvSpPr>
          <p:cNvPr id="6" name="Rectangle 2"/>
          <p:cNvSpPr txBox="1">
            <a:spLocks noChangeArrowheads="1"/>
          </p:cNvSpPr>
          <p:nvPr/>
        </p:nvSpPr>
        <p:spPr>
          <a:xfrm>
            <a:off x="0" y="174080"/>
            <a:ext cx="9144000" cy="1143000"/>
          </a:xfrm>
          <a:prstGeom prst="rect">
            <a:avLst/>
          </a:prstGeom>
          <a:solidFill>
            <a:srgbClr val="57E430"/>
          </a:solidFill>
        </p:spPr>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en-US" sz="3200" dirty="0" smtClean="0">
                <a:latin typeface="Times New Roman" panose="02020603050405020304" pitchFamily="18" charset="0"/>
                <a:cs typeface="Times New Roman" panose="02020603050405020304" pitchFamily="18" charset="0"/>
              </a:rPr>
              <a:t>Project I </a:t>
            </a:r>
            <a:r>
              <a:rPr lang="en-US" sz="2800" dirty="0" smtClean="0">
                <a:latin typeface="Times New Roman" panose="02020603050405020304" pitchFamily="18" charset="0"/>
                <a:cs typeface="Times New Roman" panose="02020603050405020304" pitchFamily="18" charset="0"/>
              </a:rPr>
              <a:t>(</a:t>
            </a:r>
            <a:r>
              <a:rPr lang="en-US" sz="3200" dirty="0" smtClean="0">
                <a:latin typeface="Times New Roman" panose="02020603050405020304" pitchFamily="18" charset="0"/>
                <a:cs typeface="Times New Roman" panose="02020603050405020304" pitchFamily="18" charset="0"/>
              </a:rPr>
              <a:t>Review)</a:t>
            </a:r>
            <a:r>
              <a:rPr lang="en-US" sz="2800" dirty="0" smtClean="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a:t>
            </a:r>
            <a:br>
              <a:rPr lang="en-US" sz="3200" dirty="0" smtClean="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(WDN) </a:t>
            </a:r>
            <a:endParaRPr lang="en-US" sz="3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62171711-2CE4-480D-86E7-E10F0B616FAD}" type="slidenum">
              <a:rPr lang="ar-SA" smtClean="0"/>
              <a:pPr>
                <a:defRPr/>
              </a:pPr>
              <a:t>30</a:t>
            </a:fld>
            <a:endParaRPr lang="en-US"/>
          </a:p>
        </p:txBody>
      </p:sp>
      <p:sp>
        <p:nvSpPr>
          <p:cNvPr id="3" name="عنوان 3"/>
          <p:cNvSpPr txBox="1">
            <a:spLocks/>
          </p:cNvSpPr>
          <p:nvPr/>
        </p:nvSpPr>
        <p:spPr>
          <a:xfrm>
            <a:off x="-22267" y="15032"/>
            <a:ext cx="9144000" cy="1143000"/>
          </a:xfrm>
          <a:prstGeom prst="rect">
            <a:avLst/>
          </a:prstGeom>
          <a:solidFill>
            <a:srgbClr val="57E430"/>
          </a:solidFill>
        </p:spPr>
        <p:txBody>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en-US" b="0" dirty="0" smtClean="0">
                <a:latin typeface="Times New Roman" panose="02020603050405020304" pitchFamily="18" charset="0"/>
                <a:cs typeface="Times New Roman" panose="02020603050405020304" pitchFamily="18" charset="0"/>
              </a:rPr>
              <a:t>Variation in the Diameters of pipe </a:t>
            </a:r>
            <a:endParaRPr lang="ar-SA" b="0" dirty="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135087"/>
            <a:ext cx="9121733" cy="4310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مستطيل 3"/>
          <p:cNvSpPr/>
          <p:nvPr/>
        </p:nvSpPr>
        <p:spPr>
          <a:xfrm>
            <a:off x="1" y="5589240"/>
            <a:ext cx="9121732" cy="400110"/>
          </a:xfrm>
          <a:prstGeom prst="rect">
            <a:avLst/>
          </a:prstGeom>
          <a:solidFill>
            <a:srgbClr val="FFFF00"/>
          </a:solidFill>
        </p:spPr>
        <p:txBody>
          <a:bodyPr wrap="square">
            <a:spAutoFit/>
          </a:bodyPr>
          <a:lstStyle/>
          <a:p>
            <a:r>
              <a:rPr lang="en-US" sz="2000" dirty="0" smtClean="0">
                <a:latin typeface="Times New Roman" panose="02020603050405020304" pitchFamily="18" charset="0"/>
                <a:cs typeface="Times New Roman" panose="02020603050405020304" pitchFamily="18" charset="0"/>
              </a:rPr>
              <a:t> This </a:t>
            </a:r>
            <a:r>
              <a:rPr lang="en-US" sz="2000" dirty="0">
                <a:latin typeface="Times New Roman" panose="02020603050405020304" pitchFamily="18" charset="0"/>
                <a:cs typeface="Times New Roman" panose="02020603050405020304" pitchFamily="18" charset="0"/>
              </a:rPr>
              <a:t>r</a:t>
            </a:r>
            <a:r>
              <a:rPr lang="en-US" sz="2000" dirty="0" smtClean="0">
                <a:latin typeface="Times New Roman" panose="02020603050405020304" pitchFamily="18" charset="0"/>
                <a:cs typeface="Times New Roman" panose="02020603050405020304" pitchFamily="18" charset="0"/>
              </a:rPr>
              <a:t>elationship </a:t>
            </a:r>
            <a:r>
              <a:rPr lang="en-US" sz="2000" dirty="0">
                <a:latin typeface="Times New Roman" panose="02020603050405020304" pitchFamily="18" charset="0"/>
                <a:cs typeface="Times New Roman" panose="02020603050405020304" pitchFamily="18" charset="0"/>
              </a:rPr>
              <a:t>between </a:t>
            </a:r>
            <a:r>
              <a:rPr lang="en-US" sz="2000" dirty="0" smtClean="0">
                <a:latin typeface="Times New Roman" panose="02020603050405020304" pitchFamily="18" charset="0"/>
                <a:cs typeface="Times New Roman" panose="02020603050405020304" pitchFamily="18" charset="0"/>
              </a:rPr>
              <a:t>diameters and </a:t>
            </a:r>
            <a:r>
              <a:rPr lang="en-US" sz="2000" dirty="0">
                <a:latin typeface="Times New Roman" panose="02020603050405020304" pitchFamily="18" charset="0"/>
                <a:cs typeface="Times New Roman" panose="02020603050405020304" pitchFamily="18" charset="0"/>
              </a:rPr>
              <a:t>number of pipes.</a:t>
            </a:r>
            <a:endParaRPr lang="ar-S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911102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31</a:t>
            </a:fld>
            <a:endParaRPr kumimoji="0" lang="en-US"/>
          </a:p>
        </p:txBody>
      </p:sp>
      <p:sp>
        <p:nvSpPr>
          <p:cNvPr id="4" name="عنوان 3"/>
          <p:cNvSpPr>
            <a:spLocks noGrp="1"/>
          </p:cNvSpPr>
          <p:nvPr>
            <p:ph type="title"/>
          </p:nvPr>
        </p:nvSpPr>
        <p:spPr>
          <a:xfrm>
            <a:off x="3944" y="116632"/>
            <a:ext cx="9144000" cy="1143000"/>
          </a:xfrm>
          <a:solidFill>
            <a:srgbClr val="57E430"/>
          </a:solidFill>
        </p:spPr>
        <p:txBody>
          <a:bodyPr/>
          <a:lstStyle/>
          <a:p>
            <a:pPr algn="ctr"/>
            <a:r>
              <a:rPr lang="en-US" b="0" dirty="0" smtClean="0">
                <a:latin typeface="Times New Roman" panose="02020603050405020304" pitchFamily="18" charset="0"/>
                <a:cs typeface="Times New Roman" panose="02020603050405020304" pitchFamily="18" charset="0"/>
              </a:rPr>
              <a:t>Variation in the velocity of pipe </a:t>
            </a:r>
            <a:endParaRPr lang="ar-SA" b="0" dirty="0">
              <a:latin typeface="Times New Roman" panose="02020603050405020304" pitchFamily="18" charset="0"/>
              <a:cs typeface="Times New Roman" panose="02020603050405020304" pitchFamily="18" charset="0"/>
            </a:endParaRPr>
          </a:p>
        </p:txBody>
      </p:sp>
      <p:pic>
        <p:nvPicPr>
          <p:cNvPr id="5" name="صورة 4" descr="C:\Users\fa\Desktop\ccccc.JPG"/>
          <p:cNvPicPr/>
          <p:nvPr/>
        </p:nvPicPr>
        <p:blipFill>
          <a:blip r:embed="rId2">
            <a:extLst>
              <a:ext uri="{28A0092B-C50C-407E-A947-70E740481C1C}">
                <a14:useLocalDpi xmlns:a14="http://schemas.microsoft.com/office/drawing/2010/main" val="0"/>
              </a:ext>
            </a:extLst>
          </a:blip>
          <a:srcRect/>
          <a:stretch>
            <a:fillRect/>
          </a:stretch>
        </p:blipFill>
        <p:spPr bwMode="auto">
          <a:xfrm>
            <a:off x="509397" y="1268761"/>
            <a:ext cx="7920880" cy="4320480"/>
          </a:xfrm>
          <a:prstGeom prst="rect">
            <a:avLst/>
          </a:prstGeom>
          <a:noFill/>
          <a:ln>
            <a:noFill/>
          </a:ln>
        </p:spPr>
      </p:pic>
      <p:sp>
        <p:nvSpPr>
          <p:cNvPr id="2" name="مستطيل 1"/>
          <p:cNvSpPr/>
          <p:nvPr/>
        </p:nvSpPr>
        <p:spPr>
          <a:xfrm>
            <a:off x="3945" y="5574505"/>
            <a:ext cx="9140056" cy="400110"/>
          </a:xfrm>
          <a:prstGeom prst="rect">
            <a:avLst/>
          </a:prstGeom>
          <a:solidFill>
            <a:srgbClr val="FFFF00"/>
          </a:solidFill>
        </p:spPr>
        <p:txBody>
          <a:bodyPr wrap="square">
            <a:spAutoFit/>
          </a:bodyPr>
          <a:lstStyle/>
          <a:p>
            <a:r>
              <a:rPr lang="en-US" sz="2000" dirty="0" smtClean="0">
                <a:latin typeface="Times New Roman" panose="02020603050405020304" pitchFamily="18" charset="0"/>
                <a:cs typeface="Times New Roman" panose="02020603050405020304" pitchFamily="18" charset="0"/>
              </a:rPr>
              <a:t>This figure show the  </a:t>
            </a:r>
            <a:r>
              <a:rPr lang="en-US" sz="2000" dirty="0">
                <a:latin typeface="Times New Roman" panose="02020603050405020304" pitchFamily="18" charset="0"/>
                <a:cs typeface="Times New Roman" panose="02020603050405020304" pitchFamily="18" charset="0"/>
              </a:rPr>
              <a:t>relationship between Velocity cover  and number of pipes.</a:t>
            </a:r>
            <a:endParaRPr lang="ar-S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84428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32</a:t>
            </a:fld>
            <a:endParaRPr kumimoji="0" lang="en-US"/>
          </a:p>
        </p:txBody>
      </p:sp>
      <p:sp>
        <p:nvSpPr>
          <p:cNvPr id="4" name="عنوان 3"/>
          <p:cNvSpPr>
            <a:spLocks noGrp="1"/>
          </p:cNvSpPr>
          <p:nvPr>
            <p:ph type="title"/>
          </p:nvPr>
        </p:nvSpPr>
        <p:spPr>
          <a:xfrm>
            <a:off x="-53752" y="0"/>
            <a:ext cx="9144000" cy="1143000"/>
          </a:xfrm>
          <a:solidFill>
            <a:srgbClr val="57E430"/>
          </a:solidFill>
        </p:spPr>
        <p:txBody>
          <a:bodyPr>
            <a:normAutofit/>
          </a:bodyPr>
          <a:lstStyle/>
          <a:p>
            <a:pPr algn="ctr"/>
            <a:r>
              <a:rPr lang="en-US" dirty="0" smtClean="0"/>
              <a:t>Variation in the cover and Pipes</a:t>
            </a:r>
            <a:endParaRPr lang="ar-SA" dirty="0"/>
          </a:p>
        </p:txBody>
      </p:sp>
      <p:pic>
        <p:nvPicPr>
          <p:cNvPr id="5" name="صورة 4" descr="C:\Users\fa\Desktop\c.JPG"/>
          <p:cNvPicPr/>
          <p:nvPr/>
        </p:nvPicPr>
        <p:blipFill>
          <a:blip r:embed="rId2">
            <a:extLst>
              <a:ext uri="{28A0092B-C50C-407E-A947-70E740481C1C}">
                <a14:useLocalDpi xmlns:a14="http://schemas.microsoft.com/office/drawing/2010/main" val="0"/>
              </a:ext>
            </a:extLst>
          </a:blip>
          <a:srcRect/>
          <a:stretch>
            <a:fillRect/>
          </a:stretch>
        </p:blipFill>
        <p:spPr bwMode="auto">
          <a:xfrm>
            <a:off x="0" y="1196752"/>
            <a:ext cx="9036496" cy="4608512"/>
          </a:xfrm>
          <a:prstGeom prst="rect">
            <a:avLst/>
          </a:prstGeom>
          <a:noFill/>
          <a:ln>
            <a:noFill/>
          </a:ln>
        </p:spPr>
      </p:pic>
      <p:sp>
        <p:nvSpPr>
          <p:cNvPr id="2" name="مستطيل 1"/>
          <p:cNvSpPr/>
          <p:nvPr/>
        </p:nvSpPr>
        <p:spPr>
          <a:xfrm>
            <a:off x="3944" y="5805264"/>
            <a:ext cx="9140056" cy="400110"/>
          </a:xfrm>
          <a:prstGeom prst="rect">
            <a:avLst/>
          </a:prstGeom>
          <a:solidFill>
            <a:srgbClr val="FFFF00"/>
          </a:solidFill>
        </p:spPr>
        <p:txBody>
          <a:bodyPr wrap="square">
            <a:spAutoFit/>
          </a:bodyPr>
          <a:lstStyle/>
          <a:p>
            <a:r>
              <a:rPr lang="en-US" sz="2000" dirty="0" smtClean="0">
                <a:latin typeface="Times New Roman" panose="02020603050405020304" pitchFamily="18" charset="0"/>
                <a:cs typeface="Times New Roman" panose="02020603050405020304" pitchFamily="18" charset="0"/>
              </a:rPr>
              <a:t>This figure show the relationship </a:t>
            </a:r>
            <a:r>
              <a:rPr lang="en-US" sz="2000" dirty="0">
                <a:latin typeface="Times New Roman" panose="02020603050405020304" pitchFamily="18" charset="0"/>
                <a:cs typeface="Times New Roman" panose="02020603050405020304" pitchFamily="18" charset="0"/>
              </a:rPr>
              <a:t>between start cover and number of pipes.</a:t>
            </a:r>
            <a:endParaRPr lang="ar-S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68304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33</a:t>
            </a:fld>
            <a:endParaRPr kumimoji="0" lang="en-US"/>
          </a:p>
        </p:txBody>
      </p:sp>
      <p:sp>
        <p:nvSpPr>
          <p:cNvPr id="7" name="عنوان 3"/>
          <p:cNvSpPr>
            <a:spLocks noGrp="1"/>
          </p:cNvSpPr>
          <p:nvPr>
            <p:ph type="title"/>
          </p:nvPr>
        </p:nvSpPr>
        <p:spPr>
          <a:xfrm>
            <a:off x="-53752" y="0"/>
            <a:ext cx="9197752" cy="1124744"/>
          </a:xfrm>
          <a:solidFill>
            <a:srgbClr val="57E430"/>
          </a:solidFill>
        </p:spPr>
        <p:txBody>
          <a:bodyPr>
            <a:normAutofit/>
          </a:bodyPr>
          <a:lstStyle/>
          <a:p>
            <a:pPr algn="ctr"/>
            <a:r>
              <a:rPr lang="en-US" dirty="0" smtClean="0"/>
              <a:t>Elements of Network. </a:t>
            </a:r>
            <a:endParaRPr lang="ar-SA" dirty="0"/>
          </a:p>
        </p:txBody>
      </p:sp>
      <p:graphicFrame>
        <p:nvGraphicFramePr>
          <p:cNvPr id="8" name="جدول 7"/>
          <p:cNvGraphicFramePr>
            <a:graphicFrameLocks noGrp="1"/>
          </p:cNvGraphicFramePr>
          <p:nvPr>
            <p:extLst>
              <p:ext uri="{D42A27DB-BD31-4B8C-83A1-F6EECF244321}">
                <p14:modId xmlns:p14="http://schemas.microsoft.com/office/powerpoint/2010/main" val="1225273644"/>
              </p:ext>
            </p:extLst>
          </p:nvPr>
        </p:nvGraphicFramePr>
        <p:xfrm>
          <a:off x="0" y="1976242"/>
          <a:ext cx="9022816" cy="3960289"/>
        </p:xfrm>
        <a:graphic>
          <a:graphicData uri="http://schemas.openxmlformats.org/drawingml/2006/table">
            <a:tbl>
              <a:tblPr firstRow="1" firstCol="1" bandRow="1">
                <a:tableStyleId>{21E4AEA4-8DFA-4A89-87EB-49C32662AFE0}</a:tableStyleId>
              </a:tblPr>
              <a:tblGrid>
                <a:gridCol w="2291704"/>
                <a:gridCol w="2291704"/>
                <a:gridCol w="2291704"/>
                <a:gridCol w="2147704"/>
              </a:tblGrid>
              <a:tr h="256982">
                <a:tc>
                  <a:txBody>
                    <a:bodyPr/>
                    <a:lstStyle/>
                    <a:p>
                      <a:pPr marL="0" marR="0" algn="ctr">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Element</a:t>
                      </a:r>
                      <a:endParaRPr lang="en-US"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Diameter(inches) </a:t>
                      </a:r>
                      <a:endParaRPr lang="en-US"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Length(Km) </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Number</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r>
              <a:tr h="740394">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Conduit </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8</a:t>
                      </a:r>
                      <a:endParaRPr lang="en-US"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58.1386</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709</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r>
              <a:tr h="740394">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Conduit</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10</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1.4713</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30</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r>
              <a:tr h="701708">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Conduit</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12</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4.5786</a:t>
                      </a:r>
                      <a:endParaRPr lang="en-US"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12</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r>
              <a:tr h="740394">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Conduit</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15</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5.7017</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6</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r>
              <a:tr h="780417">
                <a:tc>
                  <a:txBody>
                    <a:bodyPr/>
                    <a:lstStyle/>
                    <a:p>
                      <a:pPr marL="0" marR="0" algn="ctr">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Manhols</a:t>
                      </a:r>
                      <a:endParaRPr lang="en-US" sz="11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39.4 </a:t>
                      </a:r>
                      <a:endParaRPr lang="en-US"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ar-SA" sz="1400" dirty="0" smtClean="0">
                          <a:effectLst/>
                          <a:latin typeface="Times New Roman" panose="02020603050405020304" pitchFamily="18" charset="0"/>
                          <a:ea typeface="+mn-ea"/>
                          <a:cs typeface="Times New Roman" panose="02020603050405020304" pitchFamily="18" charset="0"/>
                        </a:rPr>
                        <a:t>ـــــــــــــ</a:t>
                      </a:r>
                      <a:endParaRPr lang="en-US" sz="11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746</a:t>
                      </a:r>
                      <a:endParaRPr lang="en-US" sz="1100" dirty="0">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
        <p:nvSpPr>
          <p:cNvPr id="10" name="مستطيل 9"/>
          <p:cNvSpPr/>
          <p:nvPr/>
        </p:nvSpPr>
        <p:spPr>
          <a:xfrm>
            <a:off x="0" y="1124744"/>
            <a:ext cx="9144000" cy="777777"/>
          </a:xfrm>
          <a:prstGeom prst="rect">
            <a:avLst/>
          </a:prstGeom>
        </p:spPr>
        <p:txBody>
          <a:bodyPr wrap="square">
            <a:spAutoFit/>
          </a:bodyPr>
          <a:lstStyle/>
          <a:p>
            <a:pPr marL="114300" marR="0" indent="-342900">
              <a:lnSpc>
                <a:spcPct val="115000"/>
              </a:lnSpc>
              <a:spcBef>
                <a:spcPts val="0"/>
              </a:spcBef>
              <a:spcAft>
                <a:spcPts val="1000"/>
              </a:spcAft>
            </a:pPr>
            <a:r>
              <a:rPr lang="en-US" sz="2000" dirty="0">
                <a:solidFill>
                  <a:srgbClr val="222222"/>
                </a:solidFill>
                <a:latin typeface="Times New Roman"/>
                <a:ea typeface="Calibri"/>
                <a:cs typeface="Arial"/>
              </a:rPr>
              <a:t> </a:t>
            </a:r>
            <a:r>
              <a:rPr lang="en-US" sz="2000" dirty="0" smtClean="0">
                <a:solidFill>
                  <a:srgbClr val="222222"/>
                </a:solidFill>
                <a:latin typeface="Times New Roman"/>
                <a:ea typeface="Calibri"/>
                <a:cs typeface="Arial"/>
              </a:rPr>
              <a:t>     To </a:t>
            </a:r>
            <a:r>
              <a:rPr lang="en-US" sz="2000" dirty="0">
                <a:solidFill>
                  <a:srgbClr val="222222"/>
                </a:solidFill>
                <a:latin typeface="Times New Roman"/>
                <a:ea typeface="Calibri"/>
                <a:cs typeface="Arial"/>
              </a:rPr>
              <a:t>facilitate the </a:t>
            </a:r>
            <a:r>
              <a:rPr lang="en-US" sz="2000" dirty="0" smtClean="0">
                <a:solidFill>
                  <a:srgbClr val="222222"/>
                </a:solidFill>
                <a:latin typeface="Times New Roman"/>
                <a:ea typeface="Calibri"/>
                <a:cs typeface="Arial"/>
              </a:rPr>
              <a:t>vision, </a:t>
            </a:r>
            <a:r>
              <a:rPr lang="en-US" sz="2000" dirty="0">
                <a:solidFill>
                  <a:srgbClr val="222222"/>
                </a:solidFill>
                <a:latin typeface="Times New Roman"/>
                <a:ea typeface="Calibri"/>
                <a:cs typeface="Arial"/>
              </a:rPr>
              <a:t>will summarize the most important elements of the network in the following table</a:t>
            </a:r>
            <a:r>
              <a:rPr lang="en-US" sz="2000" dirty="0">
                <a:latin typeface="Times New Roman"/>
                <a:ea typeface="Calibri"/>
                <a:cs typeface="Arial"/>
              </a:rPr>
              <a:t>:</a:t>
            </a:r>
            <a:endParaRPr lang="en-US" sz="1600" dirty="0">
              <a:effectLst/>
              <a:latin typeface="Calibri"/>
              <a:ea typeface="Calibri"/>
              <a:cs typeface="Arial"/>
            </a:endParaRPr>
          </a:p>
        </p:txBody>
      </p:sp>
    </p:spTree>
    <p:extLst>
      <p:ext uri="{BB962C8B-B14F-4D97-AF65-F5344CB8AC3E}">
        <p14:creationId xmlns:p14="http://schemas.microsoft.com/office/powerpoint/2010/main" val="10735627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62171711-2CE4-480D-86E7-E10F0B616FAD}" type="slidenum">
              <a:rPr lang="ar-SA" smtClean="0"/>
              <a:pPr>
                <a:defRPr/>
              </a:pPr>
              <a:t>34</a:t>
            </a:fld>
            <a:endParaRPr lang="en-US"/>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06"/>
            <a:ext cx="9143999" cy="6859806"/>
          </a:xfrm>
          <a:prstGeom prst="rect">
            <a:avLst/>
          </a:prstGeom>
        </p:spPr>
      </p:pic>
      <p:sp>
        <p:nvSpPr>
          <p:cNvPr id="4" name="مستطيل 3"/>
          <p:cNvSpPr/>
          <p:nvPr/>
        </p:nvSpPr>
        <p:spPr>
          <a:xfrm>
            <a:off x="2987824" y="2708920"/>
            <a:ext cx="3666388" cy="1754326"/>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Conclusion </a:t>
            </a:r>
          </a:p>
          <a:p>
            <a:pPr algn="ctr"/>
            <a:endParaRPr lang="ar-SA"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19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0" y="1196752"/>
            <a:ext cx="9144000" cy="5661248"/>
          </a:xfrm>
        </p:spPr>
        <p:txBody>
          <a:bodyPr/>
          <a:lstStyle/>
          <a:p>
            <a:pPr marL="109728" indent="0" algn="l">
              <a:buNone/>
            </a:pPr>
            <a:r>
              <a:rPr lang="en-US" dirty="0" smtClean="0"/>
              <a:t>   </a:t>
            </a:r>
          </a:p>
        </p:txBody>
      </p:sp>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35</a:t>
            </a:fld>
            <a:endParaRPr kumimoji="0" lang="en-US"/>
          </a:p>
        </p:txBody>
      </p:sp>
      <p:sp>
        <p:nvSpPr>
          <p:cNvPr id="4" name="عنوان 3"/>
          <p:cNvSpPr>
            <a:spLocks noGrp="1"/>
          </p:cNvSpPr>
          <p:nvPr>
            <p:ph type="title"/>
          </p:nvPr>
        </p:nvSpPr>
        <p:spPr>
          <a:xfrm>
            <a:off x="-5071" y="28419"/>
            <a:ext cx="9144000" cy="1143000"/>
          </a:xfrm>
          <a:solidFill>
            <a:srgbClr val="57E430"/>
          </a:solidFill>
        </p:spPr>
        <p:txBody>
          <a:bodyPr/>
          <a:lstStyle/>
          <a:p>
            <a:pPr algn="ctr"/>
            <a:r>
              <a:rPr lang="en-US" dirty="0" smtClean="0">
                <a:latin typeface="Times New Roman" panose="02020603050405020304" pitchFamily="18" charset="0"/>
                <a:cs typeface="Times New Roman" panose="02020603050405020304" pitchFamily="18" charset="0"/>
              </a:rPr>
              <a:t>General comment </a:t>
            </a:r>
            <a:endParaRPr lang="ar-SA" dirty="0">
              <a:latin typeface="Times New Roman" panose="02020603050405020304" pitchFamily="18" charset="0"/>
              <a:cs typeface="Times New Roman" panose="02020603050405020304" pitchFamily="18" charset="0"/>
            </a:endParaRPr>
          </a:p>
        </p:txBody>
      </p:sp>
      <p:sp>
        <p:nvSpPr>
          <p:cNvPr id="5" name="مستطيل 4"/>
          <p:cNvSpPr/>
          <p:nvPr/>
        </p:nvSpPr>
        <p:spPr>
          <a:xfrm>
            <a:off x="0" y="1196752"/>
            <a:ext cx="9144000" cy="1323439"/>
          </a:xfrm>
          <a:prstGeom prst="rect">
            <a:avLst/>
          </a:prstGeom>
        </p:spPr>
        <p:txBody>
          <a:bodyPr wrap="square">
            <a:spAutoFit/>
          </a:bodyPr>
          <a:lstStyle/>
          <a:p>
            <a:r>
              <a:rPr lang="en-US" sz="2000" dirty="0" smtClean="0">
                <a:latin typeface="Times New Roman"/>
                <a:ea typeface="Calibri"/>
              </a:rPr>
              <a:t>*   In </a:t>
            </a:r>
            <a:r>
              <a:rPr lang="en-US" sz="2000" dirty="0">
                <a:latin typeface="Times New Roman"/>
                <a:ea typeface="Calibri"/>
              </a:rPr>
              <a:t>the first iteration we faced many problem corresponding with cover, we found the cover about 50m!in many conduit, after that, we change many items in the design mainly the diameter of conduit to meet the standard that the minimum cover equal .3m and the maximum cover equal 3m.</a:t>
            </a:r>
            <a:endParaRPr lang="ar-SA" sz="2000" dirty="0"/>
          </a:p>
        </p:txBody>
      </p:sp>
      <p:sp>
        <p:nvSpPr>
          <p:cNvPr id="7" name="مستطيل 6"/>
          <p:cNvSpPr/>
          <p:nvPr/>
        </p:nvSpPr>
        <p:spPr>
          <a:xfrm>
            <a:off x="0" y="2745736"/>
            <a:ext cx="9144000" cy="777777"/>
          </a:xfrm>
          <a:prstGeom prst="rect">
            <a:avLst/>
          </a:prstGeom>
        </p:spPr>
        <p:txBody>
          <a:bodyPr wrap="square">
            <a:spAutoFit/>
          </a:bodyPr>
          <a:lstStyle/>
          <a:p>
            <a:pPr lvl="0">
              <a:lnSpc>
                <a:spcPct val="115000"/>
              </a:lnSpc>
              <a:spcAft>
                <a:spcPts val="1000"/>
              </a:spcAft>
              <a:tabLst>
                <a:tab pos="2640965" algn="l"/>
              </a:tabLst>
            </a:pPr>
            <a:r>
              <a:rPr lang="en-US" sz="2000" dirty="0" smtClean="0">
                <a:latin typeface="Times New Roman"/>
                <a:ea typeface="Calibri"/>
                <a:cs typeface="Arial"/>
              </a:rPr>
              <a:t>* Minimum </a:t>
            </a:r>
            <a:r>
              <a:rPr lang="en-US" sz="2000" dirty="0">
                <a:latin typeface="Times New Roman"/>
                <a:ea typeface="Calibri"/>
                <a:cs typeface="Arial"/>
              </a:rPr>
              <a:t>diameter used is 8 inches and this diameter according the Palestinian  standards and specification, the diameter closest the outfall reach about 15,12inches.</a:t>
            </a:r>
            <a:endParaRPr lang="en-US" sz="1600" dirty="0">
              <a:effectLst/>
              <a:latin typeface="Calibri"/>
              <a:ea typeface="Calibri"/>
              <a:cs typeface="Arial"/>
            </a:endParaRPr>
          </a:p>
        </p:txBody>
      </p:sp>
      <p:sp>
        <p:nvSpPr>
          <p:cNvPr id="8" name="مستطيل 7"/>
          <p:cNvSpPr/>
          <p:nvPr/>
        </p:nvSpPr>
        <p:spPr>
          <a:xfrm>
            <a:off x="0" y="4077072"/>
            <a:ext cx="9144000" cy="1508105"/>
          </a:xfrm>
          <a:prstGeom prst="rect">
            <a:avLst/>
          </a:prstGeom>
        </p:spPr>
        <p:txBody>
          <a:bodyPr wrap="square">
            <a:spAutoFit/>
          </a:bodyPr>
          <a:lstStyle/>
          <a:p>
            <a:pPr lvl="0">
              <a:lnSpc>
                <a:spcPct val="115000"/>
              </a:lnSpc>
              <a:spcAft>
                <a:spcPts val="1000"/>
              </a:spcAft>
              <a:tabLst>
                <a:tab pos="2640965" algn="l"/>
              </a:tabLst>
            </a:pPr>
            <a:r>
              <a:rPr lang="en-US" sz="2000" dirty="0" smtClean="0">
                <a:latin typeface="Times New Roman"/>
                <a:ea typeface="Calibri"/>
                <a:cs typeface="Arial"/>
              </a:rPr>
              <a:t>*  When </a:t>
            </a:r>
            <a:r>
              <a:rPr lang="en-US" sz="2000" dirty="0">
                <a:latin typeface="Times New Roman"/>
                <a:ea typeface="Calibri"/>
                <a:cs typeface="Arial"/>
              </a:rPr>
              <a:t>we designed the network we consider  three different(Load/manhole)in the three zones we divided the town, first zone is the saturation equal0.71 m</a:t>
            </a:r>
            <a:r>
              <a:rPr lang="en-US" sz="2000" baseline="30000" dirty="0">
                <a:latin typeface="Times New Roman"/>
                <a:ea typeface="Calibri"/>
                <a:cs typeface="Arial"/>
              </a:rPr>
              <a:t>3</a:t>
            </a:r>
            <a:r>
              <a:rPr lang="en-US" sz="2000" dirty="0">
                <a:latin typeface="Times New Roman"/>
                <a:ea typeface="Calibri"/>
                <a:cs typeface="Arial"/>
              </a:rPr>
              <a:t>/</a:t>
            </a:r>
            <a:r>
              <a:rPr lang="en-US" sz="2000" dirty="0" err="1">
                <a:latin typeface="Times New Roman"/>
                <a:ea typeface="Calibri"/>
                <a:cs typeface="Arial"/>
              </a:rPr>
              <a:t>hr</a:t>
            </a:r>
            <a:r>
              <a:rPr lang="en-US" sz="2000" dirty="0">
                <a:latin typeface="Times New Roman"/>
                <a:ea typeface="Calibri"/>
                <a:cs typeface="Arial"/>
              </a:rPr>
              <a:t> the second zone is moderate saturation zone equal0.5 m</a:t>
            </a:r>
            <a:r>
              <a:rPr lang="en-US" sz="2000" baseline="30000" dirty="0">
                <a:latin typeface="Times New Roman"/>
                <a:ea typeface="Calibri"/>
                <a:cs typeface="Arial"/>
              </a:rPr>
              <a:t>3</a:t>
            </a:r>
            <a:r>
              <a:rPr lang="en-US" sz="2000" dirty="0">
                <a:latin typeface="Times New Roman"/>
                <a:ea typeface="Calibri"/>
                <a:cs typeface="Arial"/>
              </a:rPr>
              <a:t>/</a:t>
            </a:r>
            <a:r>
              <a:rPr lang="en-US" sz="2000" dirty="0" err="1">
                <a:latin typeface="Times New Roman"/>
                <a:ea typeface="Calibri"/>
                <a:cs typeface="Arial"/>
              </a:rPr>
              <a:t>hr</a:t>
            </a:r>
            <a:r>
              <a:rPr lang="en-US" sz="2000" dirty="0">
                <a:latin typeface="Times New Roman"/>
                <a:ea typeface="Calibri"/>
                <a:cs typeface="Arial"/>
              </a:rPr>
              <a:t> , the third zone is the unsaturated zone equal 0.23 m</a:t>
            </a:r>
            <a:r>
              <a:rPr lang="en-US" sz="2000" baseline="30000" dirty="0">
                <a:latin typeface="Times New Roman"/>
                <a:ea typeface="Calibri"/>
                <a:cs typeface="Arial"/>
              </a:rPr>
              <a:t>3</a:t>
            </a:r>
            <a:r>
              <a:rPr lang="en-US" sz="2000" dirty="0">
                <a:latin typeface="Times New Roman"/>
                <a:ea typeface="Calibri"/>
                <a:cs typeface="Arial"/>
              </a:rPr>
              <a:t>/hr.</a:t>
            </a:r>
            <a:endParaRPr lang="en-US" sz="1600" dirty="0">
              <a:effectLst/>
              <a:latin typeface="Calibri"/>
              <a:ea typeface="Calibri"/>
              <a:cs typeface="Arial"/>
            </a:endParaRPr>
          </a:p>
        </p:txBody>
      </p:sp>
    </p:spTree>
    <p:extLst>
      <p:ext uri="{BB962C8B-B14F-4D97-AF65-F5344CB8AC3E}">
        <p14:creationId xmlns:p14="http://schemas.microsoft.com/office/powerpoint/2010/main" val="12716513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36</a:t>
            </a:fld>
            <a:endParaRPr kumimoji="0" lang="en-US"/>
          </a:p>
        </p:txBody>
      </p:sp>
      <p:sp>
        <p:nvSpPr>
          <p:cNvPr id="5" name="Title 3"/>
          <p:cNvSpPr>
            <a:spLocks noGrp="1"/>
          </p:cNvSpPr>
          <p:nvPr>
            <p:ph type="title"/>
          </p:nvPr>
        </p:nvSpPr>
        <p:spPr>
          <a:xfrm>
            <a:off x="0" y="116632"/>
            <a:ext cx="9144000" cy="1143000"/>
          </a:xfrm>
          <a:solidFill>
            <a:srgbClr val="57E430"/>
          </a:solidFill>
        </p:spPr>
        <p:txBody>
          <a:bodyPr/>
          <a:lstStyle/>
          <a:p>
            <a:pPr algn="ctr"/>
            <a:r>
              <a:rPr lang="en-US" dirty="0">
                <a:latin typeface="Times New Roman" panose="02020603050405020304" pitchFamily="18" charset="0"/>
                <a:cs typeface="Times New Roman" panose="02020603050405020304" pitchFamily="18" charset="0"/>
              </a:rPr>
              <a:t>General comment </a:t>
            </a:r>
          </a:p>
        </p:txBody>
      </p:sp>
      <p:sp>
        <p:nvSpPr>
          <p:cNvPr id="7" name="مستطيل 6"/>
          <p:cNvSpPr/>
          <p:nvPr/>
        </p:nvSpPr>
        <p:spPr>
          <a:xfrm>
            <a:off x="179512" y="1466906"/>
            <a:ext cx="8496944" cy="1764394"/>
          </a:xfrm>
          <a:prstGeom prst="rect">
            <a:avLst/>
          </a:prstGeom>
        </p:spPr>
        <p:txBody>
          <a:bodyPr wrap="square">
            <a:spAutoFit/>
          </a:bodyPr>
          <a:lstStyle/>
          <a:p>
            <a:pPr lvl="0">
              <a:lnSpc>
                <a:spcPct val="115000"/>
              </a:lnSpc>
              <a:spcAft>
                <a:spcPts val="1000"/>
              </a:spcAft>
              <a:tabLst>
                <a:tab pos="2640965" algn="l"/>
              </a:tabLst>
            </a:pPr>
            <a:r>
              <a:rPr lang="en-US" sz="2400" dirty="0" smtClean="0">
                <a:latin typeface="Times New Roman"/>
                <a:ea typeface="Calibri"/>
                <a:cs typeface="Arial"/>
              </a:rPr>
              <a:t>*  In </a:t>
            </a:r>
            <a:r>
              <a:rPr lang="en-US" sz="2400" dirty="0">
                <a:latin typeface="Times New Roman"/>
                <a:ea typeface="Calibri"/>
                <a:cs typeface="Arial"/>
              </a:rPr>
              <a:t>our network we noted that, the velocity in the conduit ranges from .25  to 3.43m/sec as maximum velocity and this value in few conduit in the network  and these range nearly meet the Palestinian standard and specification. </a:t>
            </a:r>
            <a:endParaRPr lang="en-US" dirty="0">
              <a:effectLst/>
              <a:latin typeface="Calibri"/>
              <a:ea typeface="Calibri"/>
              <a:cs typeface="Arial"/>
            </a:endParaRPr>
          </a:p>
        </p:txBody>
      </p:sp>
      <p:sp>
        <p:nvSpPr>
          <p:cNvPr id="6" name="مستطيل 5"/>
          <p:cNvSpPr/>
          <p:nvPr/>
        </p:nvSpPr>
        <p:spPr>
          <a:xfrm>
            <a:off x="467544" y="3418114"/>
            <a:ext cx="8496944" cy="1332481"/>
          </a:xfrm>
          <a:prstGeom prst="rect">
            <a:avLst/>
          </a:prstGeom>
        </p:spPr>
        <p:txBody>
          <a:bodyPr wrap="square">
            <a:spAutoFit/>
          </a:bodyPr>
          <a:lstStyle/>
          <a:p>
            <a:pPr lvl="0">
              <a:lnSpc>
                <a:spcPct val="115000"/>
              </a:lnSpc>
              <a:spcAft>
                <a:spcPts val="1000"/>
              </a:spcAft>
              <a:tabLst>
                <a:tab pos="2640965" algn="l"/>
              </a:tabLst>
            </a:pPr>
            <a:r>
              <a:rPr lang="en-US" sz="2400" dirty="0" smtClean="0">
                <a:latin typeface="Times New Roman"/>
                <a:ea typeface="Calibri"/>
                <a:cs typeface="Arial"/>
              </a:rPr>
              <a:t>* In the software we found many  pipes exceeds the maximum distance between manholes </a:t>
            </a:r>
            <a:r>
              <a:rPr lang="en-US" sz="2400" dirty="0" smtClean="0">
                <a:latin typeface="Times New Roman" panose="02020603050405020304" pitchFamily="18" charset="0"/>
                <a:ea typeface="Tahoma" panose="020B0604030504040204" pitchFamily="34" charset="0"/>
                <a:cs typeface="Times New Roman" panose="02020603050405020304" pitchFamily="18" charset="0"/>
              </a:rPr>
              <a:t>to </a:t>
            </a:r>
            <a:r>
              <a:rPr lang="en-US" sz="2400" dirty="0">
                <a:latin typeface="Times New Roman" panose="02020603050405020304" pitchFamily="18" charset="0"/>
                <a:ea typeface="Tahoma" panose="020B0604030504040204" pitchFamily="34" charset="0"/>
                <a:cs typeface="Times New Roman" panose="02020603050405020304" pitchFamily="18" charset="0"/>
              </a:rPr>
              <a:t>which we</a:t>
            </a:r>
            <a:r>
              <a:rPr lang="en-US" sz="2400" dirty="0" smtClean="0">
                <a:latin typeface="Times New Roman" panose="02020603050405020304" pitchFamily="18" charset="0"/>
                <a:ea typeface="Tahoma" panose="020B0604030504040204" pitchFamily="34" charset="0"/>
                <a:cs typeface="Times New Roman" panose="02020603050405020304" pitchFamily="18" charset="0"/>
              </a:rPr>
              <a:t> </a:t>
            </a:r>
            <a:r>
              <a:rPr lang="en-US" sz="2400" dirty="0">
                <a:latin typeface="Times New Roman" panose="02020603050405020304" pitchFamily="18" charset="0"/>
                <a:ea typeface="Tahoma" panose="020B0604030504040204" pitchFamily="34" charset="0"/>
                <a:cs typeface="Times New Roman" panose="02020603050405020304" pitchFamily="18" charset="0"/>
              </a:rPr>
              <a:t>can work to run the </a:t>
            </a:r>
            <a:r>
              <a:rPr lang="en-US" sz="2400" dirty="0" smtClean="0">
                <a:latin typeface="Times New Roman" panose="02020603050405020304" pitchFamily="18" charset="0"/>
                <a:ea typeface="Tahoma" panose="020B0604030504040204" pitchFamily="34" charset="0"/>
                <a:cs typeface="Times New Roman" panose="02020603050405020304" pitchFamily="18" charset="0"/>
              </a:rPr>
              <a:t>network.   </a:t>
            </a:r>
            <a:endParaRPr lang="en-US" dirty="0">
              <a:effectLst/>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56436276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62171711-2CE4-480D-86E7-E10F0B616FAD}" type="slidenum">
              <a:rPr lang="ar-SA" smtClean="0"/>
              <a:pPr>
                <a:defRPr/>
              </a:pPr>
              <a:t>37</a:t>
            </a:fld>
            <a:endParaRPr lang="en-US"/>
          </a:p>
        </p:txBody>
      </p:sp>
      <p:sp>
        <p:nvSpPr>
          <p:cNvPr id="4" name="Title 3"/>
          <p:cNvSpPr txBox="1">
            <a:spLocks/>
          </p:cNvSpPr>
          <p:nvPr/>
        </p:nvSpPr>
        <p:spPr>
          <a:xfrm>
            <a:off x="0" y="116632"/>
            <a:ext cx="9144000" cy="1143000"/>
          </a:xfrm>
          <a:prstGeom prst="rect">
            <a:avLst/>
          </a:prstGeom>
          <a:solidFill>
            <a:srgbClr val="57E430"/>
          </a:solidFill>
        </p:spPr>
        <p:txBody>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en-US" dirty="0" smtClean="0">
                <a:latin typeface="Times New Roman" panose="02020603050405020304" pitchFamily="18" charset="0"/>
                <a:cs typeface="Times New Roman" panose="02020603050405020304" pitchFamily="18" charset="0"/>
              </a:rPr>
              <a:t>References </a:t>
            </a:r>
            <a:endParaRPr lang="en-US" dirty="0">
              <a:latin typeface="Times New Roman" panose="02020603050405020304" pitchFamily="18" charset="0"/>
              <a:cs typeface="Times New Roman" panose="02020603050405020304" pitchFamily="18" charset="0"/>
            </a:endParaRPr>
          </a:p>
        </p:txBody>
      </p:sp>
      <p:sp>
        <p:nvSpPr>
          <p:cNvPr id="6" name="مستطيل 5"/>
          <p:cNvSpPr/>
          <p:nvPr/>
        </p:nvSpPr>
        <p:spPr>
          <a:xfrm>
            <a:off x="683568" y="1628800"/>
            <a:ext cx="7200800" cy="1791260"/>
          </a:xfrm>
          <a:prstGeom prst="rect">
            <a:avLst/>
          </a:prstGeom>
        </p:spPr>
        <p:txBody>
          <a:bodyPr wrap="square">
            <a:spAutoFit/>
          </a:bodyPr>
          <a:lstStyle/>
          <a:p>
            <a:pPr marL="408940" marR="0">
              <a:lnSpc>
                <a:spcPct val="115000"/>
              </a:lnSpc>
              <a:spcBef>
                <a:spcPts val="0"/>
              </a:spcBef>
              <a:spcAft>
                <a:spcPts val="0"/>
              </a:spcAft>
              <a:tabLst>
                <a:tab pos="2640965" algn="l"/>
              </a:tabLst>
            </a:pPr>
            <a:r>
              <a:rPr lang="en-US" sz="2400" dirty="0">
                <a:latin typeface="Times New Roman"/>
                <a:ea typeface="Calibri"/>
                <a:cs typeface="Arial"/>
              </a:rPr>
              <a:t> 1. Palestinian Central Bureau of Statistics. </a:t>
            </a:r>
            <a:endParaRPr lang="en-US" dirty="0">
              <a:latin typeface="Calibri"/>
              <a:ea typeface="Calibri"/>
              <a:cs typeface="Arial"/>
            </a:endParaRPr>
          </a:p>
          <a:p>
            <a:pPr marL="408940" marR="0">
              <a:lnSpc>
                <a:spcPct val="115000"/>
              </a:lnSpc>
              <a:spcBef>
                <a:spcPts val="0"/>
              </a:spcBef>
              <a:spcAft>
                <a:spcPts val="0"/>
              </a:spcAft>
              <a:tabLst>
                <a:tab pos="2640965" algn="l"/>
              </a:tabLst>
            </a:pPr>
            <a:r>
              <a:rPr lang="en-US" sz="2400" dirty="0">
                <a:latin typeface="Times New Roman"/>
                <a:ea typeface="Calibri"/>
                <a:cs typeface="Arial"/>
              </a:rPr>
              <a:t> 2. </a:t>
            </a:r>
            <a:r>
              <a:rPr lang="en-US" sz="2400" dirty="0" smtClean="0">
                <a:latin typeface="Times New Roman"/>
                <a:ea typeface="Calibri"/>
                <a:cs typeface="Arial"/>
              </a:rPr>
              <a:t>Engineering Department in Attil </a:t>
            </a:r>
            <a:r>
              <a:rPr lang="en-US" sz="2400" dirty="0">
                <a:latin typeface="Times New Roman"/>
                <a:ea typeface="Calibri"/>
                <a:cs typeface="Arial"/>
              </a:rPr>
              <a:t>municipality</a:t>
            </a:r>
            <a:r>
              <a:rPr lang="en-US" sz="2400" dirty="0" smtClean="0">
                <a:latin typeface="Times New Roman"/>
                <a:ea typeface="Calibri"/>
                <a:cs typeface="Arial"/>
              </a:rPr>
              <a:t>.</a:t>
            </a:r>
            <a:endParaRPr lang="en-US" dirty="0">
              <a:latin typeface="Calibri"/>
              <a:ea typeface="Calibri"/>
              <a:cs typeface="Arial"/>
            </a:endParaRPr>
          </a:p>
          <a:p>
            <a:pPr marL="408940" marR="0">
              <a:lnSpc>
                <a:spcPct val="115000"/>
              </a:lnSpc>
              <a:spcBef>
                <a:spcPts val="0"/>
              </a:spcBef>
              <a:spcAft>
                <a:spcPts val="0"/>
              </a:spcAft>
              <a:tabLst>
                <a:tab pos="2640965" algn="l"/>
              </a:tabLst>
            </a:pPr>
            <a:r>
              <a:rPr lang="en-US" sz="2400" dirty="0">
                <a:latin typeface="Times New Roman"/>
                <a:ea typeface="Calibri"/>
                <a:cs typeface="Arial"/>
              </a:rPr>
              <a:t> 3. </a:t>
            </a:r>
            <a:r>
              <a:rPr lang="en-US" u="sng" dirty="0">
                <a:solidFill>
                  <a:srgbClr val="0000FF"/>
                </a:solidFill>
                <a:latin typeface="Calibri"/>
                <a:ea typeface="Calibri"/>
                <a:cs typeface="Arial"/>
                <a:hlinkClick r:id="rId2"/>
              </a:rPr>
              <a:t>http://www.pmd.ps</a:t>
            </a:r>
            <a:endParaRPr lang="en-US" dirty="0">
              <a:latin typeface="Calibri"/>
              <a:ea typeface="Calibri"/>
              <a:cs typeface="Arial"/>
            </a:endParaRPr>
          </a:p>
          <a:p>
            <a:pPr marL="408940" marR="0">
              <a:lnSpc>
                <a:spcPct val="115000"/>
              </a:lnSpc>
              <a:spcBef>
                <a:spcPts val="0"/>
              </a:spcBef>
              <a:spcAft>
                <a:spcPts val="1000"/>
              </a:spcAft>
              <a:tabLst>
                <a:tab pos="2640965" algn="l"/>
              </a:tabLst>
            </a:pPr>
            <a:r>
              <a:rPr lang="en-US" sz="2400" dirty="0">
                <a:latin typeface="Times New Roman"/>
                <a:ea typeface="Calibri"/>
                <a:cs typeface="Arial"/>
              </a:rPr>
              <a:t> 4. </a:t>
            </a:r>
            <a:r>
              <a:rPr lang="en-US" u="sng" dirty="0">
                <a:solidFill>
                  <a:srgbClr val="0000FF"/>
                </a:solidFill>
                <a:latin typeface="Calibri"/>
                <a:ea typeface="Calibri"/>
                <a:cs typeface="Arial"/>
                <a:hlinkClick r:id="rId3"/>
              </a:rPr>
              <a:t>http://www.pcbs.gov.ps/</a:t>
            </a:r>
            <a:endParaRPr lang="en-US" dirty="0">
              <a:effectLst/>
              <a:latin typeface="Calibri"/>
              <a:ea typeface="Calibri"/>
              <a:cs typeface="Arial"/>
            </a:endParaRPr>
          </a:p>
        </p:txBody>
      </p:sp>
    </p:spTree>
    <p:extLst>
      <p:ext uri="{BB962C8B-B14F-4D97-AF65-F5344CB8AC3E}">
        <p14:creationId xmlns:p14="http://schemas.microsoft.com/office/powerpoint/2010/main" val="321609327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62171711-2CE4-480D-86E7-E10F0B616FAD}" type="slidenum">
              <a:rPr lang="ar-SA" smtClean="0"/>
              <a:pPr>
                <a:defRPr/>
              </a:pPr>
              <a:t>38</a:t>
            </a:fld>
            <a:endParaRPr lang="en-US"/>
          </a:p>
        </p:txBody>
      </p:sp>
      <p:sp>
        <p:nvSpPr>
          <p:cNvPr id="3" name="Oval Callout 5"/>
          <p:cNvSpPr/>
          <p:nvPr/>
        </p:nvSpPr>
        <p:spPr>
          <a:xfrm>
            <a:off x="152400" y="381000"/>
            <a:ext cx="7162800" cy="3124200"/>
          </a:xfrm>
          <a:prstGeom prst="wedgeEllipseCallout">
            <a:avLst>
              <a:gd name="adj1" fmla="val 36165"/>
              <a:gd name="adj2" fmla="val 48896"/>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Rectangle 6"/>
          <p:cNvSpPr/>
          <p:nvPr/>
        </p:nvSpPr>
        <p:spPr>
          <a:xfrm>
            <a:off x="2057400" y="762000"/>
            <a:ext cx="3243196" cy="923330"/>
          </a:xfrm>
          <a:prstGeom prst="rect">
            <a:avLst/>
          </a:prstGeom>
          <a:noFill/>
        </p:spPr>
        <p:txBody>
          <a:bodyPr wrap="none">
            <a:spAutoFit/>
          </a:bodyPr>
          <a:lstStyle/>
          <a:p>
            <a:pPr algn="ctr" fontAlgn="auto">
              <a:spcBef>
                <a:spcPts val="0"/>
              </a:spcBef>
              <a:spcAft>
                <a:spcPts val="0"/>
              </a:spcAft>
              <a:defRPr/>
            </a:pPr>
            <a:r>
              <a:rPr lang="en-US" sz="54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THE END</a:t>
            </a:r>
          </a:p>
        </p:txBody>
      </p:sp>
      <p:sp>
        <p:nvSpPr>
          <p:cNvPr id="5" name="Rectangle 7"/>
          <p:cNvSpPr/>
          <p:nvPr/>
        </p:nvSpPr>
        <p:spPr>
          <a:xfrm>
            <a:off x="-762000" y="1600200"/>
            <a:ext cx="8758077" cy="1754326"/>
          </a:xfrm>
          <a:prstGeom prst="rect">
            <a:avLst/>
          </a:prstGeom>
          <a:noFill/>
        </p:spPr>
        <p:txBody>
          <a:bodyPr>
            <a:spAutoFit/>
          </a:bodyPr>
          <a:lstStyle/>
          <a:p>
            <a:pPr algn="ctr" fontAlgn="auto">
              <a:spcBef>
                <a:spcPts val="0"/>
              </a:spcBef>
              <a:spcAft>
                <a:spcPts val="0"/>
              </a:spcAft>
              <a:defRPr/>
            </a:pPr>
            <a:r>
              <a:rPr lang="en-US" sz="54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THANKS FOR YOUR ATTENTION</a:t>
            </a:r>
          </a:p>
        </p:txBody>
      </p:sp>
      <p:pic>
        <p:nvPicPr>
          <p:cNvPr id="6" name="Picture 8" descr="aug-cartoon.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62675" y="3581400"/>
            <a:ext cx="298132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07846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endParaRPr lang="en-US" dirty="0" smtClean="0">
              <a:latin typeface="Times New Roman" pitchFamily="18" charset="0"/>
              <a:cs typeface="Times New Roman" pitchFamily="18" charset="0"/>
            </a:endParaRPr>
          </a:p>
          <a:p>
            <a:pPr algn="l" rtl="0">
              <a:lnSpc>
                <a:spcPct val="150000"/>
              </a:lnSpc>
            </a:pPr>
            <a:r>
              <a:rPr lang="en-US" dirty="0" smtClean="0">
                <a:latin typeface="Times New Roman" pitchFamily="18" charset="0"/>
                <a:cs typeface="Times New Roman" pitchFamily="18" charset="0"/>
              </a:rPr>
              <a:t>Per capita per day considered in the WDN =120 L/day</a:t>
            </a:r>
          </a:p>
          <a:p>
            <a:pPr algn="l" rtl="0">
              <a:lnSpc>
                <a:spcPct val="150000"/>
              </a:lnSpc>
            </a:pPr>
            <a:r>
              <a:rPr lang="en-US" dirty="0" smtClean="0">
                <a:latin typeface="Times New Roman" pitchFamily="18" charset="0"/>
                <a:cs typeface="Times New Roman" pitchFamily="18" charset="0"/>
              </a:rPr>
              <a:t>Future Demand = 120L/</a:t>
            </a:r>
            <a:r>
              <a:rPr lang="en-US" dirty="0" err="1" smtClean="0">
                <a:latin typeface="Times New Roman" pitchFamily="18" charset="0"/>
                <a:cs typeface="Times New Roman" pitchFamily="18" charset="0"/>
              </a:rPr>
              <a:t>C.d</a:t>
            </a:r>
            <a:r>
              <a:rPr lang="en-US" dirty="0" smtClean="0">
                <a:latin typeface="Times New Roman" pitchFamily="18" charset="0"/>
                <a:cs typeface="Times New Roman" pitchFamily="18" charset="0"/>
              </a:rPr>
              <a:t> * </a:t>
            </a:r>
            <a:r>
              <a:rPr lang="en-US" dirty="0" smtClean="0">
                <a:latin typeface="Times New Roman" pitchFamily="18" charset="0"/>
                <a:cs typeface="Times New Roman" pitchFamily="18" charset="0"/>
              </a:rPr>
              <a:t>23000</a:t>
            </a:r>
            <a:r>
              <a:rPr lang="en-US" sz="1800" dirty="0" smtClean="0">
                <a:solidFill>
                  <a:srgbClr val="FF0000"/>
                </a:solidFill>
                <a:latin typeface="Times New Roman" pitchFamily="18" charset="0"/>
                <a:cs typeface="Times New Roman" pitchFamily="18" charset="0"/>
              </a:rPr>
              <a:t>*</a:t>
            </a:r>
            <a:r>
              <a:rPr lang="en-US" sz="18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C = 2760m</a:t>
            </a:r>
            <a:r>
              <a:rPr lang="en-US" baseline="30000"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/d  .</a:t>
            </a:r>
          </a:p>
          <a:p>
            <a:pPr algn="l" rtl="0">
              <a:lnSpc>
                <a:spcPct val="150000"/>
              </a:lnSpc>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P</a:t>
            </a:r>
            <a:r>
              <a:rPr lang="en-US" dirty="0" smtClean="0">
                <a:latin typeface="Times New Roman" pitchFamily="18" charset="0"/>
                <a:cs typeface="Times New Roman" pitchFamily="18" charset="0"/>
              </a:rPr>
              <a:t>ipe </a:t>
            </a:r>
            <a:r>
              <a:rPr lang="en-US" dirty="0" smtClean="0">
                <a:latin typeface="Times New Roman" pitchFamily="18" charset="0"/>
                <a:cs typeface="Times New Roman" pitchFamily="18" charset="0"/>
              </a:rPr>
              <a:t>material: Hazen-Williams =130(ductile iron </a:t>
            </a:r>
            <a:r>
              <a:rPr lang="en-US" dirty="0" smtClean="0">
                <a:latin typeface="Times New Roman" pitchFamily="18" charset="0"/>
                <a:cs typeface="Times New Roman" pitchFamily="18" charset="0"/>
              </a:rPr>
              <a:t>).</a:t>
            </a:r>
          </a:p>
          <a:p>
            <a:pPr marL="109728" indent="0" algn="l" rtl="0">
              <a:lnSpc>
                <a:spcPct val="150000"/>
              </a:lnSpc>
              <a:buNone/>
            </a:pPr>
            <a:r>
              <a:rPr lang="en-US" u="sng" dirty="0" smtClean="0">
                <a:solidFill>
                  <a:srgbClr val="FF0000"/>
                </a:solidFill>
                <a:latin typeface="Times New Roman" pitchFamily="18" charset="0"/>
                <a:cs typeface="Times New Roman" pitchFamily="18" charset="0"/>
              </a:rPr>
              <a:t>*</a:t>
            </a:r>
            <a:r>
              <a:rPr lang="en-US" sz="2000" u="sng" dirty="0" smtClean="0">
                <a:solidFill>
                  <a:srgbClr val="FF0000"/>
                </a:solidFill>
                <a:latin typeface="Times New Roman" pitchFamily="18" charset="0"/>
                <a:cs typeface="Times New Roman" pitchFamily="18" charset="0"/>
              </a:rPr>
              <a:t>We  will show how we calculated this number.</a:t>
            </a:r>
            <a:endParaRPr lang="en-US" sz="2000" u="sng" dirty="0" smtClean="0">
              <a:solidFill>
                <a:srgbClr val="FF0000"/>
              </a:solidFill>
              <a:latin typeface="Times New Roman" pitchFamily="18" charset="0"/>
              <a:cs typeface="Times New Roman" pitchFamily="18" charset="0"/>
            </a:endParaRPr>
          </a:p>
          <a:p>
            <a:pPr algn="l" rtl="0"/>
            <a:endParaRPr lang="ar-SA"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4</a:t>
            </a:fld>
            <a:endParaRPr kumimoji="0" lang="en-US"/>
          </a:p>
        </p:txBody>
      </p:sp>
      <p:sp>
        <p:nvSpPr>
          <p:cNvPr id="6" name="Rectangle 2"/>
          <p:cNvSpPr txBox="1">
            <a:spLocks noChangeArrowheads="1"/>
          </p:cNvSpPr>
          <p:nvPr/>
        </p:nvSpPr>
        <p:spPr>
          <a:xfrm>
            <a:off x="-6626" y="201982"/>
            <a:ext cx="9144000" cy="1143000"/>
          </a:xfrm>
          <a:prstGeom prst="rect">
            <a:avLst/>
          </a:prstGeom>
          <a:solidFill>
            <a:srgbClr val="57E430"/>
          </a:solidFill>
        </p:spPr>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en-US" sz="3200" smtClean="0">
                <a:latin typeface="Times New Roman" panose="02020603050405020304" pitchFamily="18" charset="0"/>
                <a:cs typeface="Times New Roman" panose="02020603050405020304" pitchFamily="18" charset="0"/>
              </a:rPr>
              <a:t>Project I </a:t>
            </a:r>
            <a:r>
              <a:rPr lang="en-US" sz="2800" smtClean="0">
                <a:latin typeface="Times New Roman" panose="02020603050405020304" pitchFamily="18" charset="0"/>
                <a:cs typeface="Times New Roman" panose="02020603050405020304" pitchFamily="18" charset="0"/>
              </a:rPr>
              <a:t>(</a:t>
            </a:r>
            <a:r>
              <a:rPr lang="en-US" sz="3200" smtClean="0">
                <a:latin typeface="Times New Roman" panose="02020603050405020304" pitchFamily="18" charset="0"/>
                <a:cs typeface="Times New Roman" panose="02020603050405020304" pitchFamily="18" charset="0"/>
              </a:rPr>
              <a:t>Review)</a:t>
            </a:r>
            <a:r>
              <a:rPr lang="en-US" sz="2800" smtClean="0">
                <a:latin typeface="Times New Roman" panose="02020603050405020304" pitchFamily="18" charset="0"/>
                <a:cs typeface="Times New Roman" panose="02020603050405020304" pitchFamily="18" charset="0"/>
              </a:rPr>
              <a:t> </a:t>
            </a:r>
            <a:r>
              <a:rPr lang="en-US" sz="3200" smtClean="0">
                <a:latin typeface="Times New Roman" panose="02020603050405020304" pitchFamily="18" charset="0"/>
                <a:cs typeface="Times New Roman" panose="02020603050405020304" pitchFamily="18" charset="0"/>
              </a:rPr>
              <a:t>:</a:t>
            </a:r>
            <a:br>
              <a:rPr lang="en-US" sz="3200" smtClean="0">
                <a:latin typeface="Times New Roman" panose="02020603050405020304" pitchFamily="18" charset="0"/>
                <a:cs typeface="Times New Roman" panose="02020603050405020304" pitchFamily="18" charset="0"/>
              </a:rPr>
            </a:br>
            <a:r>
              <a:rPr lang="en-US" sz="3200" smtClean="0">
                <a:latin typeface="Times New Roman" panose="02020603050405020304" pitchFamily="18" charset="0"/>
                <a:cs typeface="Times New Roman" panose="02020603050405020304" pitchFamily="18" charset="0"/>
              </a:rPr>
              <a:t>(WDN) </a:t>
            </a:r>
            <a:endParaRPr lang="en-US" sz="3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lnSpcReduction="10000"/>
          </a:bodyPr>
          <a:lstStyle/>
          <a:p>
            <a:pPr marL="109728" indent="0" algn="l" rtl="0">
              <a:lnSpc>
                <a:spcPct val="150000"/>
              </a:lnSpc>
              <a:buNone/>
            </a:pPr>
            <a:r>
              <a:rPr lang="en-US" sz="2400" dirty="0" smtClean="0">
                <a:latin typeface="Times New Roman" pitchFamily="18" charset="0"/>
                <a:cs typeface="Times New Roman" pitchFamily="18" charset="0"/>
              </a:rPr>
              <a:t>*  </a:t>
            </a:r>
            <a:r>
              <a:rPr lang="en-US" sz="2400" u="sng" dirty="0" smtClean="0">
                <a:latin typeface="Times New Roman" pitchFamily="18" charset="0"/>
                <a:cs typeface="Times New Roman" pitchFamily="18" charset="0"/>
              </a:rPr>
              <a:t>Pumping </a:t>
            </a:r>
            <a:r>
              <a:rPr lang="en-US" sz="2400" u="sng" dirty="0" smtClean="0">
                <a:latin typeface="Times New Roman" pitchFamily="18" charset="0"/>
                <a:cs typeface="Times New Roman" pitchFamily="18" charset="0"/>
              </a:rPr>
              <a:t>:</a:t>
            </a:r>
          </a:p>
          <a:p>
            <a:pPr algn="l" rtl="0">
              <a:lnSpc>
                <a:spcPct val="150000"/>
              </a:lnSpc>
            </a:pPr>
            <a:r>
              <a:rPr lang="en-US" sz="2400" dirty="0" smtClean="0">
                <a:latin typeface="Times New Roman" pitchFamily="18" charset="0"/>
                <a:cs typeface="Times New Roman" pitchFamily="18" charset="0"/>
              </a:rPr>
              <a:t> the </a:t>
            </a:r>
            <a:r>
              <a:rPr lang="en-US" sz="2400" dirty="0" smtClean="0">
                <a:latin typeface="Times New Roman" pitchFamily="18" charset="0"/>
                <a:cs typeface="Times New Roman" pitchFamily="18" charset="0"/>
              </a:rPr>
              <a:t>pumping  </a:t>
            </a:r>
            <a:r>
              <a:rPr lang="en-US" sz="2400" dirty="0" smtClean="0">
                <a:latin typeface="Times New Roman" pitchFamily="18" charset="0"/>
                <a:cs typeface="Times New Roman" pitchFamily="18" charset="0"/>
              </a:rPr>
              <a:t>system adds a </a:t>
            </a:r>
            <a:r>
              <a:rPr lang="en-US" sz="2400" dirty="0" smtClean="0">
                <a:latin typeface="Times New Roman" pitchFamily="18" charset="0"/>
                <a:cs typeface="Times New Roman" pitchFamily="18" charset="0"/>
              </a:rPr>
              <a:t>head by a pump have characteristics about </a:t>
            </a:r>
            <a:r>
              <a:rPr lang="en-US" sz="2400" dirty="0" smtClean="0">
                <a:latin typeface="Times New Roman" pitchFamily="18" charset="0"/>
                <a:cs typeface="Times New Roman" pitchFamily="18" charset="0"/>
              </a:rPr>
              <a:t>120 m with a flow of about 5700m</a:t>
            </a:r>
            <a:r>
              <a:rPr lang="en-US" sz="2400" baseline="30000" dirty="0" smtClean="0">
                <a:latin typeface="Times New Roman" pitchFamily="18" charset="0"/>
                <a:cs typeface="Times New Roman" pitchFamily="18" charset="0"/>
              </a:rPr>
              <a:t>3</a:t>
            </a:r>
            <a:r>
              <a:rPr lang="en-US" sz="2400" dirty="0" smtClean="0">
                <a:latin typeface="Times New Roman" pitchFamily="18" charset="0"/>
                <a:cs typeface="Times New Roman" pitchFamily="18" charset="0"/>
              </a:rPr>
              <a:t>/day</a:t>
            </a:r>
          </a:p>
          <a:p>
            <a:pPr algn="l" rtl="0">
              <a:lnSpc>
                <a:spcPct val="150000"/>
              </a:lnSpc>
            </a:pPr>
            <a:r>
              <a:rPr lang="en-US" sz="2400" dirty="0" smtClean="0">
                <a:latin typeface="Times New Roman" pitchFamily="18" charset="0"/>
                <a:cs typeface="Times New Roman" pitchFamily="18" charset="0"/>
              </a:rPr>
              <a:t>Another important input shape files </a:t>
            </a:r>
            <a:r>
              <a:rPr lang="en-US" sz="2400" b="1" dirty="0" smtClean="0">
                <a:latin typeface="Times New Roman" pitchFamily="18" charset="0"/>
                <a:cs typeface="Times New Roman" pitchFamily="18" charset="0"/>
              </a:rPr>
              <a:t>:</a:t>
            </a:r>
          </a:p>
          <a:p>
            <a:pPr algn="l" rtl="0">
              <a:lnSpc>
                <a:spcPct val="150000"/>
              </a:lnSpc>
            </a:pPr>
            <a:r>
              <a:rPr lang="en-US" sz="2400" dirty="0" smtClean="0">
                <a:latin typeface="Times New Roman" pitchFamily="18" charset="0"/>
                <a:cs typeface="Times New Roman" pitchFamily="18" charset="0"/>
              </a:rPr>
              <a:t>contour map</a:t>
            </a:r>
          </a:p>
          <a:p>
            <a:pPr algn="l" rtl="0">
              <a:lnSpc>
                <a:spcPct val="150000"/>
              </a:lnSpc>
            </a:pPr>
            <a:r>
              <a:rPr lang="en-US" sz="2400" dirty="0" smtClean="0">
                <a:latin typeface="Times New Roman" pitchFamily="18" charset="0"/>
                <a:cs typeface="Times New Roman" pitchFamily="18" charset="0"/>
              </a:rPr>
              <a:t>Roads</a:t>
            </a:r>
          </a:p>
          <a:p>
            <a:pPr algn="l" rtl="0">
              <a:lnSpc>
                <a:spcPct val="150000"/>
              </a:lnSpc>
            </a:pPr>
            <a:r>
              <a:rPr lang="en-US" sz="2400" dirty="0" smtClean="0">
                <a:latin typeface="Times New Roman" pitchFamily="18" charset="0"/>
                <a:cs typeface="Times New Roman" pitchFamily="18" charset="0"/>
              </a:rPr>
              <a:t>Houses</a:t>
            </a:r>
          </a:p>
          <a:p>
            <a:pPr algn="l" rtl="0">
              <a:lnSpc>
                <a:spcPct val="150000"/>
              </a:lnSpc>
            </a:pPr>
            <a:r>
              <a:rPr lang="en-US" sz="2400" dirty="0" smtClean="0">
                <a:latin typeface="Times New Roman" pitchFamily="18" charset="0"/>
                <a:cs typeface="Times New Roman" pitchFamily="18" charset="0"/>
              </a:rPr>
              <a:t>reservoir</a:t>
            </a:r>
          </a:p>
          <a:p>
            <a:pPr marL="109728" indent="0" algn="l" rtl="0">
              <a:buNone/>
            </a:pPr>
            <a:endParaRPr lang="ar-SA"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5</a:t>
            </a:fld>
            <a:endParaRPr kumimoji="0" lang="en-US"/>
          </a:p>
        </p:txBody>
      </p:sp>
      <p:sp>
        <p:nvSpPr>
          <p:cNvPr id="8" name="Rectangle 2"/>
          <p:cNvSpPr txBox="1">
            <a:spLocks noChangeArrowheads="1"/>
          </p:cNvSpPr>
          <p:nvPr/>
        </p:nvSpPr>
        <p:spPr>
          <a:xfrm>
            <a:off x="-6626" y="201982"/>
            <a:ext cx="9144000" cy="1143000"/>
          </a:xfrm>
          <a:prstGeom prst="rect">
            <a:avLst/>
          </a:prstGeom>
          <a:solidFill>
            <a:srgbClr val="57E430"/>
          </a:solidFill>
        </p:spPr>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en-US" sz="3200" smtClean="0">
                <a:latin typeface="Times New Roman" panose="02020603050405020304" pitchFamily="18" charset="0"/>
                <a:cs typeface="Times New Roman" panose="02020603050405020304" pitchFamily="18" charset="0"/>
              </a:rPr>
              <a:t>Project I </a:t>
            </a:r>
            <a:r>
              <a:rPr lang="en-US" sz="2800" smtClean="0">
                <a:latin typeface="Times New Roman" panose="02020603050405020304" pitchFamily="18" charset="0"/>
                <a:cs typeface="Times New Roman" panose="02020603050405020304" pitchFamily="18" charset="0"/>
              </a:rPr>
              <a:t>(</a:t>
            </a:r>
            <a:r>
              <a:rPr lang="en-US" sz="3200" smtClean="0">
                <a:latin typeface="Times New Roman" panose="02020603050405020304" pitchFamily="18" charset="0"/>
                <a:cs typeface="Times New Roman" panose="02020603050405020304" pitchFamily="18" charset="0"/>
              </a:rPr>
              <a:t>Review)</a:t>
            </a:r>
            <a:r>
              <a:rPr lang="en-US" sz="2800" smtClean="0">
                <a:latin typeface="Times New Roman" panose="02020603050405020304" pitchFamily="18" charset="0"/>
                <a:cs typeface="Times New Roman" panose="02020603050405020304" pitchFamily="18" charset="0"/>
              </a:rPr>
              <a:t> </a:t>
            </a:r>
            <a:r>
              <a:rPr lang="en-US" sz="3200" smtClean="0">
                <a:latin typeface="Times New Roman" panose="02020603050405020304" pitchFamily="18" charset="0"/>
                <a:cs typeface="Times New Roman" panose="02020603050405020304" pitchFamily="18" charset="0"/>
              </a:rPr>
              <a:t>:</a:t>
            </a:r>
            <a:br>
              <a:rPr lang="en-US" sz="3200" smtClean="0">
                <a:latin typeface="Times New Roman" panose="02020603050405020304" pitchFamily="18" charset="0"/>
                <a:cs typeface="Times New Roman" panose="02020603050405020304" pitchFamily="18" charset="0"/>
              </a:rPr>
            </a:br>
            <a:r>
              <a:rPr lang="en-US" sz="3200" smtClean="0">
                <a:latin typeface="Times New Roman" panose="02020603050405020304" pitchFamily="18" charset="0"/>
                <a:cs typeface="Times New Roman" panose="02020603050405020304" pitchFamily="18" charset="0"/>
              </a:rPr>
              <a:t>(WDN) </a:t>
            </a:r>
            <a:endParaRPr lang="en-US" sz="3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lgn="l" rtl="0">
              <a:buNone/>
            </a:pPr>
            <a:r>
              <a:rPr lang="en-US" dirty="0" smtClean="0">
                <a:latin typeface="Times New Roman" pitchFamily="18" charset="0"/>
                <a:cs typeface="Times New Roman" pitchFamily="18" charset="0"/>
              </a:rPr>
              <a:t>* </a:t>
            </a:r>
            <a:r>
              <a:rPr lang="en-US" u="sng" dirty="0" smtClean="0">
                <a:latin typeface="Times New Roman" pitchFamily="18" charset="0"/>
                <a:cs typeface="Times New Roman" pitchFamily="18" charset="0"/>
              </a:rPr>
              <a:t>General </a:t>
            </a:r>
            <a:r>
              <a:rPr lang="en-US" u="sng" dirty="0" smtClean="0">
                <a:latin typeface="Times New Roman" pitchFamily="18" charset="0"/>
                <a:cs typeface="Times New Roman" pitchFamily="18" charset="0"/>
              </a:rPr>
              <a:t>comments :</a:t>
            </a:r>
          </a:p>
          <a:p>
            <a:pPr algn="l" rtl="0">
              <a:lnSpc>
                <a:spcPct val="150000"/>
              </a:lnSpc>
            </a:pPr>
            <a:r>
              <a:rPr lang="en-US" dirty="0" smtClean="0">
                <a:latin typeface="Times New Roman" pitchFamily="18" charset="0"/>
                <a:cs typeface="Times New Roman" pitchFamily="18" charset="0"/>
              </a:rPr>
              <a:t>Pressure ranges from 2.7 bars to 10.2 </a:t>
            </a:r>
            <a:r>
              <a:rPr lang="en-US" dirty="0" smtClean="0">
                <a:latin typeface="Times New Roman" pitchFamily="18" charset="0"/>
                <a:cs typeface="Times New Roman" pitchFamily="18" charset="0"/>
              </a:rPr>
              <a:t>bars on the Junctions </a:t>
            </a:r>
            <a:endParaRPr lang="en-US" dirty="0" smtClean="0">
              <a:latin typeface="Times New Roman" pitchFamily="18" charset="0"/>
              <a:cs typeface="Times New Roman" pitchFamily="18" charset="0"/>
            </a:endParaRPr>
          </a:p>
          <a:p>
            <a:pPr lvl="0" algn="l" rtl="0">
              <a:lnSpc>
                <a:spcPct val="150000"/>
              </a:lnSpc>
            </a:pPr>
            <a:r>
              <a:rPr lang="en-US" dirty="0" smtClean="0">
                <a:latin typeface="Times New Roman" pitchFamily="18" charset="0"/>
                <a:cs typeface="Times New Roman" pitchFamily="18" charset="0"/>
              </a:rPr>
              <a:t>Minimum diameter used is 2 inches </a:t>
            </a:r>
            <a:r>
              <a:rPr lang="en-US" dirty="0" smtClean="0">
                <a:latin typeface="Times New Roman" pitchFamily="18" charset="0"/>
                <a:cs typeface="Times New Roman" pitchFamily="18" charset="0"/>
              </a:rPr>
              <a:t>in the network</a:t>
            </a:r>
            <a:endParaRPr lang="en-US" dirty="0" smtClean="0">
              <a:latin typeface="Times New Roman" pitchFamily="18" charset="0"/>
              <a:cs typeface="Times New Roman" pitchFamily="18" charset="0"/>
            </a:endParaRPr>
          </a:p>
          <a:p>
            <a:pPr lvl="0" algn="l" rtl="0">
              <a:lnSpc>
                <a:spcPct val="150000"/>
              </a:lnSpc>
            </a:pPr>
            <a:r>
              <a:rPr lang="en-US" dirty="0" smtClean="0">
                <a:latin typeface="Times New Roman" pitchFamily="18" charset="0"/>
                <a:cs typeface="Times New Roman" pitchFamily="18" charset="0"/>
              </a:rPr>
              <a:t>Multiplication factor used 2 in beak consumption hours for example at (7.00 AM)</a:t>
            </a:r>
          </a:p>
          <a:p>
            <a:pPr lvl="0" algn="l" rtl="0">
              <a:lnSpc>
                <a:spcPct val="150000"/>
              </a:lnSpc>
            </a:pPr>
            <a:r>
              <a:rPr lang="en-US" dirty="0" smtClean="0">
                <a:latin typeface="Times New Roman" pitchFamily="18" charset="0"/>
                <a:cs typeface="Times New Roman" pitchFamily="18" charset="0"/>
              </a:rPr>
              <a:t>Velocity ranges from .1 </a:t>
            </a:r>
            <a:r>
              <a:rPr lang="en-US" dirty="0" smtClean="0">
                <a:latin typeface="Times New Roman" pitchFamily="18" charset="0"/>
                <a:cs typeface="Times New Roman" pitchFamily="18" charset="0"/>
              </a:rPr>
              <a:t>to 2m/sec in the pips </a:t>
            </a:r>
            <a:endParaRPr lang="ar-SA"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fld id="{D5BBC35B-A44B-4119-B8DA-DE9E3DFADA20}" type="slidenum">
              <a:rPr kumimoji="0" lang="en-US" smtClean="0"/>
              <a:pPr/>
              <a:t>6</a:t>
            </a:fld>
            <a:endParaRPr kumimoji="0" lang="en-US"/>
          </a:p>
        </p:txBody>
      </p:sp>
      <p:sp>
        <p:nvSpPr>
          <p:cNvPr id="6" name="Rectangle 2"/>
          <p:cNvSpPr txBox="1">
            <a:spLocks noChangeArrowheads="1"/>
          </p:cNvSpPr>
          <p:nvPr/>
        </p:nvSpPr>
        <p:spPr>
          <a:xfrm>
            <a:off x="-6626" y="201982"/>
            <a:ext cx="9144000" cy="1143000"/>
          </a:xfrm>
          <a:prstGeom prst="rect">
            <a:avLst/>
          </a:prstGeom>
          <a:solidFill>
            <a:srgbClr val="57E430"/>
          </a:solidFill>
        </p:spPr>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en-US" sz="3200" smtClean="0">
                <a:latin typeface="Times New Roman" panose="02020603050405020304" pitchFamily="18" charset="0"/>
                <a:cs typeface="Times New Roman" panose="02020603050405020304" pitchFamily="18" charset="0"/>
              </a:rPr>
              <a:t>Project I </a:t>
            </a:r>
            <a:r>
              <a:rPr lang="en-US" sz="2800" smtClean="0">
                <a:latin typeface="Times New Roman" panose="02020603050405020304" pitchFamily="18" charset="0"/>
                <a:cs typeface="Times New Roman" panose="02020603050405020304" pitchFamily="18" charset="0"/>
              </a:rPr>
              <a:t>(</a:t>
            </a:r>
            <a:r>
              <a:rPr lang="en-US" sz="3200" smtClean="0">
                <a:latin typeface="Times New Roman" panose="02020603050405020304" pitchFamily="18" charset="0"/>
                <a:cs typeface="Times New Roman" panose="02020603050405020304" pitchFamily="18" charset="0"/>
              </a:rPr>
              <a:t>Review)</a:t>
            </a:r>
            <a:r>
              <a:rPr lang="en-US" sz="2800" smtClean="0">
                <a:latin typeface="Times New Roman" panose="02020603050405020304" pitchFamily="18" charset="0"/>
                <a:cs typeface="Times New Roman" panose="02020603050405020304" pitchFamily="18" charset="0"/>
              </a:rPr>
              <a:t> </a:t>
            </a:r>
            <a:r>
              <a:rPr lang="en-US" sz="3200" smtClean="0">
                <a:latin typeface="Times New Roman" panose="02020603050405020304" pitchFamily="18" charset="0"/>
                <a:cs typeface="Times New Roman" panose="02020603050405020304" pitchFamily="18" charset="0"/>
              </a:rPr>
              <a:t>:</a:t>
            </a:r>
            <a:br>
              <a:rPr lang="en-US" sz="3200" smtClean="0">
                <a:latin typeface="Times New Roman" panose="02020603050405020304" pitchFamily="18" charset="0"/>
                <a:cs typeface="Times New Roman" panose="02020603050405020304" pitchFamily="18" charset="0"/>
              </a:rPr>
            </a:br>
            <a:r>
              <a:rPr lang="en-US" sz="3200" smtClean="0">
                <a:latin typeface="Times New Roman" panose="02020603050405020304" pitchFamily="18" charset="0"/>
                <a:cs typeface="Times New Roman" panose="02020603050405020304" pitchFamily="18" charset="0"/>
              </a:rPr>
              <a:t>(WDN) </a:t>
            </a:r>
            <a:endParaRPr lang="en-US" sz="3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3">
                <a:shade val="45000"/>
                <a:satMod val="135000"/>
              </a:schemeClr>
              <a:prstClr val="white"/>
            </a:duotone>
            <a:lum bright="-12000" contrast="48000"/>
          </a:blip>
          <a:srcRect/>
          <a:stretch>
            <a:fillRect t="-2000" b="-2000"/>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BBC35B-A44B-4119-B8DA-DE9E3DFADA20}" type="slidenum">
              <a:rPr kumimoji="0" lang="en-US" smtClean="0"/>
              <a:pPr/>
              <a:t>7</a:t>
            </a:fld>
            <a:endParaRPr kumimoji="0" lang="en-US"/>
          </a:p>
        </p:txBody>
      </p:sp>
      <p:sp>
        <p:nvSpPr>
          <p:cNvPr id="5" name="مستطيل 4"/>
          <p:cNvSpPr/>
          <p:nvPr/>
        </p:nvSpPr>
        <p:spPr>
          <a:xfrm>
            <a:off x="2960793" y="2852936"/>
            <a:ext cx="3942426" cy="1754326"/>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Introduction</a:t>
            </a:r>
          </a:p>
          <a:p>
            <a:pPr algn="ctr"/>
            <a:endParaRPr lang="ar-SA"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00174"/>
            <a:ext cx="9144000" cy="5181600"/>
          </a:xfrm>
        </p:spPr>
        <p:txBody>
          <a:bodyPr/>
          <a:lstStyle/>
          <a:p>
            <a:pPr algn="l" rtl="0"/>
            <a:r>
              <a:rPr lang="en-US" sz="2600" dirty="0" smtClean="0">
                <a:solidFill>
                  <a:schemeClr val="tx1"/>
                </a:solidFill>
              </a:rPr>
              <a:t> </a:t>
            </a:r>
            <a:r>
              <a:rPr lang="en-US" sz="2400" dirty="0">
                <a:latin typeface="Times New Roman" pitchFamily="18" charset="0"/>
                <a:cs typeface="Times New Roman" pitchFamily="18" charset="0"/>
              </a:rPr>
              <a:t>There is many </a:t>
            </a:r>
            <a:r>
              <a:rPr lang="en-US" sz="2400" dirty="0">
                <a:solidFill>
                  <a:schemeClr val="accent3">
                    <a:lumMod val="75000"/>
                  </a:schemeClr>
                </a:solidFill>
                <a:latin typeface="Times New Roman" pitchFamily="18" charset="0"/>
                <a:cs typeface="Times New Roman" pitchFamily="18" charset="0"/>
              </a:rPr>
              <a:t>advantages</a:t>
            </a:r>
            <a:r>
              <a:rPr lang="en-US" sz="2400" dirty="0">
                <a:latin typeface="Times New Roman" pitchFamily="18" charset="0"/>
                <a:cs typeface="Times New Roman" pitchFamily="18" charset="0"/>
              </a:rPr>
              <a:t> from having a wastewater </a:t>
            </a:r>
            <a:r>
              <a:rPr lang="en-US" sz="2400" dirty="0" smtClean="0">
                <a:latin typeface="Times New Roman" pitchFamily="18" charset="0"/>
                <a:cs typeface="Times New Roman" pitchFamily="18" charset="0"/>
              </a:rPr>
              <a:t>Collection </a:t>
            </a:r>
            <a:r>
              <a:rPr lang="en-US" sz="2400" dirty="0">
                <a:latin typeface="Times New Roman" pitchFamily="18" charset="0"/>
                <a:cs typeface="Times New Roman" pitchFamily="18" charset="0"/>
              </a:rPr>
              <a:t>system …….. Conservation of  environment, </a:t>
            </a:r>
            <a:r>
              <a:rPr lang="en-US" sz="2400" dirty="0" smtClean="0">
                <a:latin typeface="Times New Roman" pitchFamily="18" charset="0"/>
                <a:cs typeface="Times New Roman" pitchFamily="18" charset="0"/>
              </a:rPr>
              <a:t>reduce pollution </a:t>
            </a:r>
            <a:r>
              <a:rPr lang="en-US" sz="2400" dirty="0">
                <a:latin typeface="Times New Roman" pitchFamily="18" charset="0"/>
                <a:cs typeface="Times New Roman" pitchFamily="18" charset="0"/>
              </a:rPr>
              <a:t>of </a:t>
            </a:r>
            <a:r>
              <a:rPr lang="en-US" sz="2400" dirty="0" smtClean="0">
                <a:latin typeface="Times New Roman" pitchFamily="18" charset="0"/>
                <a:cs typeface="Times New Roman" pitchFamily="18" charset="0"/>
              </a:rPr>
              <a:t>groundwater.</a:t>
            </a:r>
          </a:p>
          <a:p>
            <a:pPr algn="l" rtl="0"/>
            <a:endParaRPr lang="en-US" sz="2400" dirty="0" smtClean="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Attil town dose </a:t>
            </a:r>
            <a:r>
              <a:rPr lang="en-US" sz="2400" dirty="0">
                <a:latin typeface="Times New Roman" pitchFamily="18" charset="0"/>
                <a:cs typeface="Times New Roman" pitchFamily="18" charset="0"/>
              </a:rPr>
              <a:t>not have infrastructure for the wastewater ………….. They get rid the wastewater by using </a:t>
            </a:r>
            <a:r>
              <a:rPr lang="en-US" sz="2400" dirty="0" smtClean="0">
                <a:solidFill>
                  <a:schemeClr val="accent3">
                    <a:lumMod val="75000"/>
                  </a:schemeClr>
                </a:solidFill>
                <a:latin typeface="Times New Roman" pitchFamily="18" charset="0"/>
                <a:cs typeface="Times New Roman" pitchFamily="18" charset="0"/>
              </a:rPr>
              <a:t>cesspits  </a:t>
            </a:r>
            <a:r>
              <a:rPr lang="en-US" sz="2400" dirty="0" smtClean="0">
                <a:latin typeface="Times New Roman" pitchFamily="18" charset="0"/>
                <a:cs typeface="Times New Roman" pitchFamily="18" charset="0"/>
              </a:rPr>
              <a:t>in houses.</a:t>
            </a:r>
          </a:p>
          <a:p>
            <a:pPr algn="l" rtl="0"/>
            <a:endParaRPr lang="en-US" sz="2400" b="1" i="1" dirty="0" smtClean="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solution is construction of wastewater collection network accompanied with wastewater treatment plant</a:t>
            </a:r>
            <a:r>
              <a:rPr lang="en-US" sz="2400" dirty="0">
                <a:solidFill>
                  <a:schemeClr val="accent3">
                    <a:lumMod val="60000"/>
                    <a:lumOff val="40000"/>
                  </a:schemeClr>
                </a:solidFill>
                <a:latin typeface="Times New Roman" pitchFamily="18" charset="0"/>
                <a:cs typeface="Times New Roman" pitchFamily="18" charset="0"/>
              </a:rPr>
              <a:t> </a:t>
            </a:r>
          </a:p>
          <a:p>
            <a:pPr marL="109728" indent="0" algn="l" rtl="0">
              <a:buNone/>
            </a:pPr>
            <a:r>
              <a:rPr lang="en-US" sz="2400" dirty="0" smtClean="0">
                <a:latin typeface="Times New Roman" pitchFamily="18" charset="0"/>
                <a:cs typeface="Times New Roman" pitchFamily="18" charset="0"/>
              </a:rPr>
              <a:t> </a:t>
            </a:r>
            <a:r>
              <a:rPr lang="en-US" sz="2400" dirty="0" smtClean="0">
                <a:solidFill>
                  <a:schemeClr val="accent3">
                    <a:lumMod val="60000"/>
                    <a:lumOff val="40000"/>
                  </a:schemeClr>
                </a:solidFill>
                <a:latin typeface="Times New Roman" pitchFamily="18" charset="0"/>
                <a:cs typeface="Times New Roman" pitchFamily="18" charset="0"/>
              </a:rPr>
              <a:t> </a:t>
            </a:r>
          </a:p>
          <a:p>
            <a:pPr marL="109728" indent="0" algn="l" rtl="0">
              <a:buNone/>
            </a:pPr>
            <a:endParaRPr lang="en-US" sz="2400" dirty="0">
              <a:solidFill>
                <a:schemeClr val="accent3">
                  <a:lumMod val="60000"/>
                  <a:lumOff val="40000"/>
                </a:schemeClr>
              </a:solidFill>
              <a:latin typeface="Times New Roman" pitchFamily="18" charset="0"/>
              <a:cs typeface="Times New Roman" pitchFamily="18" charset="0"/>
            </a:endParaRPr>
          </a:p>
          <a:p>
            <a:pPr marL="109728" indent="0" algn="l" rtl="0">
              <a:buNone/>
            </a:pPr>
            <a:endParaRPr lang="en-US" sz="2400" dirty="0">
              <a:solidFill>
                <a:schemeClr val="accent3">
                  <a:lumMod val="60000"/>
                  <a:lumOff val="40000"/>
                </a:schemeClr>
              </a:solidFill>
              <a:latin typeface="Times New Roman" pitchFamily="18" charset="0"/>
              <a:cs typeface="Times New Roman" pitchFamily="18" charset="0"/>
            </a:endParaRPr>
          </a:p>
          <a:p>
            <a:pPr algn="l" rtl="0"/>
            <a:endParaRPr lang="en-US" sz="2400" dirty="0">
              <a:latin typeface="Times New Roman" pitchFamily="18" charset="0"/>
              <a:cs typeface="Times New Roman" pitchFamily="18" charset="0"/>
            </a:endParaRPr>
          </a:p>
        </p:txBody>
      </p:sp>
      <p:sp>
        <p:nvSpPr>
          <p:cNvPr id="2" name="Title 1"/>
          <p:cNvSpPr>
            <a:spLocks noGrp="1"/>
          </p:cNvSpPr>
          <p:nvPr>
            <p:ph type="title"/>
          </p:nvPr>
        </p:nvSpPr>
        <p:spPr>
          <a:xfrm>
            <a:off x="0" y="0"/>
            <a:ext cx="9144000" cy="1162472"/>
          </a:xfrm>
          <a:solidFill>
            <a:srgbClr val="57E430"/>
          </a:solidFill>
        </p:spPr>
        <p:txBody>
          <a:bodyPr>
            <a:normAutofit/>
          </a:bodyPr>
          <a:lstStyle/>
          <a:p>
            <a:pPr algn="ctr"/>
            <a:r>
              <a:rPr lang="en-US" sz="3200" dirty="0" smtClean="0">
                <a:latin typeface="Times New Roman" panose="02020603050405020304" pitchFamily="18" charset="0"/>
                <a:cs typeface="Times New Roman" panose="02020603050405020304" pitchFamily="18" charset="0"/>
              </a:rPr>
              <a:t>The importance of Sewage Network</a:t>
            </a:r>
            <a:r>
              <a:rPr lang="en-US" sz="3200" dirty="0" smtClean="0">
                <a:solidFill>
                  <a:schemeClr val="tx1"/>
                </a:solidFill>
                <a:latin typeface="Times New Roman" panose="02020603050405020304" pitchFamily="18" charset="0"/>
                <a:cs typeface="Times New Roman" panose="02020603050405020304" pitchFamily="18" charset="0"/>
              </a:rPr>
              <a:t> </a:t>
            </a:r>
            <a:br>
              <a:rPr lang="en-US" sz="3200" dirty="0" smtClean="0">
                <a:solidFill>
                  <a:schemeClr val="tx1"/>
                </a:solidFill>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(in general)</a:t>
            </a:r>
            <a:endParaRPr lang="en-US" sz="3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8</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idx="1"/>
          </p:nvPr>
        </p:nvSpPr>
        <p:spPr>
          <a:xfrm>
            <a:off x="0" y="1428736"/>
            <a:ext cx="9144000" cy="5429264"/>
          </a:xfrm>
        </p:spPr>
        <p:txBody>
          <a:bodyPr/>
          <a:lstStyle/>
          <a:p>
            <a:pPr algn="just" rtl="0">
              <a:buNone/>
            </a:pPr>
            <a:r>
              <a:rPr lang="en-US" sz="2600" dirty="0" smtClean="0">
                <a:latin typeface="Calibri" pitchFamily="34" charset="0"/>
              </a:rPr>
              <a:t>        </a:t>
            </a:r>
          </a:p>
          <a:p>
            <a:pPr algn="just" rtl="0"/>
            <a:r>
              <a:rPr lang="en-US" sz="2600" dirty="0" smtClean="0">
                <a:latin typeface="Times New Roman" panose="02020603050405020304" pitchFamily="18" charset="0"/>
                <a:cs typeface="Times New Roman" panose="02020603050405020304" pitchFamily="18" charset="0"/>
              </a:rPr>
              <a:t>    The Sewage network should be capable of:</a:t>
            </a:r>
          </a:p>
          <a:p>
            <a:pPr lvl="2" algn="just" rtl="0">
              <a:buFont typeface="Wingdings" pitchFamily="2" charset="2"/>
              <a:buChar char="Ø"/>
            </a:pPr>
            <a:r>
              <a:rPr lang="en-US" sz="2600" dirty="0" smtClean="0">
                <a:solidFill>
                  <a:srgbClr val="FF0000"/>
                </a:solidFill>
                <a:latin typeface="Times New Roman" panose="02020603050405020304" pitchFamily="18" charset="0"/>
                <a:cs typeface="Times New Roman" panose="02020603050405020304" pitchFamily="18" charset="0"/>
              </a:rPr>
              <a:t>Meeting all loads from consumption.</a:t>
            </a:r>
          </a:p>
          <a:p>
            <a:pPr lvl="2" algn="just" rtl="0">
              <a:buFont typeface="Wingdings" pitchFamily="2" charset="2"/>
              <a:buChar char="Ø"/>
            </a:pPr>
            <a:r>
              <a:rPr lang="en-US" sz="2600" dirty="0" smtClean="0">
                <a:solidFill>
                  <a:srgbClr val="FF0000"/>
                </a:solidFill>
                <a:latin typeface="Times New Roman" panose="02020603050405020304" pitchFamily="18" charset="0"/>
                <a:cs typeface="Times New Roman" panose="02020603050405020304" pitchFamily="18" charset="0"/>
              </a:rPr>
              <a:t>Satisfactory all constraints and Specifications .</a:t>
            </a:r>
          </a:p>
          <a:p>
            <a:pPr algn="just" rtl="0">
              <a:buNone/>
            </a:pPr>
            <a:r>
              <a:rPr lang="en-US" sz="2600" dirty="0" smtClean="0">
                <a:latin typeface="Times New Roman" panose="02020603050405020304" pitchFamily="18" charset="0"/>
                <a:cs typeface="Times New Roman" panose="02020603050405020304" pitchFamily="18" charset="0"/>
              </a:rPr>
              <a:t> </a:t>
            </a:r>
          </a:p>
          <a:p>
            <a:pPr algn="l" rtl="0"/>
            <a:r>
              <a:rPr lang="en-US" sz="2400" dirty="0">
                <a:latin typeface="Times New Roman" panose="02020603050405020304" pitchFamily="18" charset="0"/>
                <a:cs typeface="Times New Roman" panose="02020603050405020304" pitchFamily="18" charset="0"/>
              </a:rPr>
              <a:t>Sources of sanitary sewage:</a:t>
            </a:r>
          </a:p>
          <a:p>
            <a:pPr marL="109728" lvl="0" indent="0" algn="l" rtl="0">
              <a:buNone/>
            </a:pPr>
            <a:r>
              <a:rPr lang="en-US" sz="2400" dirty="0" smtClean="0">
                <a:latin typeface="Times New Roman" panose="02020603050405020304" pitchFamily="18" charset="0"/>
                <a:cs typeface="Times New Roman" panose="02020603050405020304" pitchFamily="18" charset="0"/>
              </a:rPr>
              <a:t>    </a:t>
            </a:r>
            <a:r>
              <a:rPr lang="en-US" sz="2400" dirty="0" smtClean="0">
                <a:solidFill>
                  <a:srgbClr val="FF0000"/>
                </a:solidFill>
                <a:latin typeface="Times New Roman" panose="02020603050405020304" pitchFamily="18" charset="0"/>
                <a:cs typeface="Times New Roman" panose="02020603050405020304" pitchFamily="18" charset="0"/>
              </a:rPr>
              <a:t>1) Dwellings</a:t>
            </a:r>
            <a:r>
              <a:rPr lang="en-US" sz="2400" dirty="0">
                <a:solidFill>
                  <a:srgbClr val="FF0000"/>
                </a:solidFill>
                <a:latin typeface="Times New Roman" panose="02020603050405020304" pitchFamily="18" charset="0"/>
                <a:cs typeface="Times New Roman" panose="02020603050405020304" pitchFamily="18" charset="0"/>
              </a:rPr>
              <a:t>.</a:t>
            </a:r>
          </a:p>
          <a:p>
            <a:pPr marL="109728" lvl="0" indent="0" algn="l" rtl="0">
              <a:buNone/>
            </a:pPr>
            <a:r>
              <a:rPr lang="en-US" sz="2400" dirty="0" smtClean="0">
                <a:solidFill>
                  <a:srgbClr val="FF0000"/>
                </a:solidFill>
                <a:latin typeface="Times New Roman" panose="02020603050405020304" pitchFamily="18" charset="0"/>
                <a:cs typeface="Times New Roman" panose="02020603050405020304" pitchFamily="18" charset="0"/>
              </a:rPr>
              <a:t>    2) Commercial</a:t>
            </a:r>
            <a:r>
              <a:rPr lang="en-US" sz="2400" dirty="0">
                <a:solidFill>
                  <a:srgbClr val="FF0000"/>
                </a:solidFill>
                <a:latin typeface="Times New Roman" panose="02020603050405020304" pitchFamily="18" charset="0"/>
                <a:cs typeface="Times New Roman" panose="02020603050405020304" pitchFamily="18" charset="0"/>
              </a:rPr>
              <a:t>.</a:t>
            </a:r>
          </a:p>
          <a:p>
            <a:pPr marL="109728" lvl="0" indent="0" algn="l" rtl="0">
              <a:buNone/>
            </a:pPr>
            <a:r>
              <a:rPr lang="en-US" sz="2400" dirty="0" smtClean="0">
                <a:solidFill>
                  <a:srgbClr val="FF0000"/>
                </a:solidFill>
                <a:latin typeface="Times New Roman" panose="02020603050405020304" pitchFamily="18" charset="0"/>
                <a:cs typeface="Times New Roman" panose="02020603050405020304" pitchFamily="18" charset="0"/>
              </a:rPr>
              <a:t>    3) Industrial</a:t>
            </a:r>
            <a:r>
              <a:rPr lang="en-US" sz="2400" dirty="0">
                <a:solidFill>
                  <a:srgbClr val="FF0000"/>
                </a:solidFill>
                <a:latin typeface="Times New Roman" panose="02020603050405020304" pitchFamily="18" charset="0"/>
                <a:cs typeface="Times New Roman" panose="02020603050405020304" pitchFamily="18" charset="0"/>
              </a:rPr>
              <a:t>.</a:t>
            </a:r>
          </a:p>
          <a:p>
            <a:pPr marL="109728" lvl="0" indent="0" algn="l" rtl="0">
              <a:buNone/>
            </a:pPr>
            <a:r>
              <a:rPr lang="en-US" sz="2400" dirty="0" smtClean="0">
                <a:solidFill>
                  <a:srgbClr val="FF0000"/>
                </a:solidFill>
                <a:latin typeface="Times New Roman" panose="02020603050405020304" pitchFamily="18" charset="0"/>
                <a:cs typeface="Times New Roman" panose="02020603050405020304" pitchFamily="18" charset="0"/>
              </a:rPr>
              <a:t>    4) Institutions</a:t>
            </a:r>
            <a:r>
              <a:rPr lang="en-US" sz="2400" dirty="0">
                <a:solidFill>
                  <a:srgbClr val="FF0000"/>
                </a:solidFill>
                <a:latin typeface="Times New Roman" panose="02020603050405020304" pitchFamily="18" charset="0"/>
                <a:cs typeface="Times New Roman" panose="02020603050405020304" pitchFamily="18" charset="0"/>
              </a:rPr>
              <a:t>.</a:t>
            </a:r>
          </a:p>
          <a:p>
            <a:pPr algn="l" rtl="0"/>
            <a:endParaRPr lang="en-US" sz="2600" dirty="0">
              <a:latin typeface="Calibri" pitchFamily="34" charset="0"/>
            </a:endParaRPr>
          </a:p>
        </p:txBody>
      </p:sp>
      <p:sp>
        <p:nvSpPr>
          <p:cNvPr id="2050" name="Rectangle 2"/>
          <p:cNvSpPr>
            <a:spLocks noGrp="1" noChangeArrowheads="1"/>
          </p:cNvSpPr>
          <p:nvPr>
            <p:ph type="title"/>
          </p:nvPr>
        </p:nvSpPr>
        <p:spPr>
          <a:xfrm>
            <a:off x="0" y="357166"/>
            <a:ext cx="9144000" cy="685800"/>
          </a:xfrm>
          <a:solidFill>
            <a:srgbClr val="57E430"/>
          </a:solidFill>
        </p:spPr>
        <p:txBody>
          <a:bodyPr/>
          <a:lstStyle/>
          <a:p>
            <a:pPr algn="ctr"/>
            <a:r>
              <a:rPr lang="en-US" sz="3200" dirty="0" smtClean="0">
                <a:latin typeface="Times New Roman" panose="02020603050405020304" pitchFamily="18" charset="0"/>
                <a:cs typeface="Times New Roman" panose="02020603050405020304" pitchFamily="18" charset="0"/>
              </a:rPr>
              <a:t>Sewage collection network </a:t>
            </a:r>
            <a:r>
              <a:rPr lang="en-US" sz="3200" dirty="0" smtClean="0"/>
              <a:t>:</a:t>
            </a:r>
            <a:endParaRPr lang="en-US" sz="3200" dirty="0"/>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9</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3801</TotalTime>
  <Words>1184</Words>
  <Application>Microsoft Office PowerPoint</Application>
  <PresentationFormat>On-screen Show (4:3)</PresentationFormat>
  <Paragraphs>236</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Concourse</vt:lpstr>
      <vt:lpstr>       An– Najah National University </vt:lpstr>
      <vt:lpstr>Project I (Review) : (WDN) </vt:lpstr>
      <vt:lpstr>PowerPoint Presentation</vt:lpstr>
      <vt:lpstr>PowerPoint Presentation</vt:lpstr>
      <vt:lpstr>PowerPoint Presentation</vt:lpstr>
      <vt:lpstr>PowerPoint Presentation</vt:lpstr>
      <vt:lpstr>PowerPoint Presentation</vt:lpstr>
      <vt:lpstr>The importance of Sewage Network  (in general)</vt:lpstr>
      <vt:lpstr>Sewage collection network :</vt:lpstr>
      <vt:lpstr>design of Sewage network: </vt:lpstr>
      <vt:lpstr>PowerPoint Presentation</vt:lpstr>
      <vt:lpstr> The Objectives of the Project: </vt:lpstr>
      <vt:lpstr>PowerPoint Presentation</vt:lpstr>
      <vt:lpstr>Topography </vt:lpstr>
      <vt:lpstr> Network Layout </vt:lpstr>
      <vt:lpstr>PowerPoint Presentation</vt:lpstr>
      <vt:lpstr>Population </vt:lpstr>
      <vt:lpstr>Award of population</vt:lpstr>
      <vt:lpstr>Assumptions </vt:lpstr>
      <vt:lpstr>PowerPoint Presentation</vt:lpstr>
      <vt:lpstr>Saturation Zone </vt:lpstr>
      <vt:lpstr>Moderate Saturation Zone </vt:lpstr>
      <vt:lpstr>Unsaturation Zone </vt:lpstr>
      <vt:lpstr>Constraints </vt:lpstr>
      <vt:lpstr>PowerPoint Presentation</vt:lpstr>
      <vt:lpstr>About Sewer CAD</vt:lpstr>
      <vt:lpstr>Preparing for Sewer CAD</vt:lpstr>
      <vt:lpstr>Important term in design</vt:lpstr>
      <vt:lpstr>PowerPoint Presentation</vt:lpstr>
      <vt:lpstr>PowerPoint Presentation</vt:lpstr>
      <vt:lpstr>Variation in the velocity of pipe </vt:lpstr>
      <vt:lpstr>Variation in the cover and Pipes</vt:lpstr>
      <vt:lpstr>Elements of Network. </vt:lpstr>
      <vt:lpstr>PowerPoint Presentation</vt:lpstr>
      <vt:lpstr>General comment </vt:lpstr>
      <vt:lpstr>General comment </vt:lpstr>
      <vt:lpstr>PowerPoint Presentation</vt:lpstr>
      <vt:lpstr>PowerPoint Presentation</vt:lpstr>
    </vt:vector>
  </TitlesOfParts>
  <Company>Eng. Mohammad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rrt</cp:lastModifiedBy>
  <cp:revision>331</cp:revision>
  <dcterms:created xsi:type="dcterms:W3CDTF">2010-04-29T20:30:07Z</dcterms:created>
  <dcterms:modified xsi:type="dcterms:W3CDTF">2013-12-16T21:30:10Z</dcterms:modified>
</cp:coreProperties>
</file>