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5" r:id="rId5"/>
    <p:sldId id="266" r:id="rId6"/>
    <p:sldId id="267" r:id="rId7"/>
    <p:sldId id="268" r:id="rId8"/>
    <p:sldId id="275" r:id="rId9"/>
    <p:sldId id="272" r:id="rId10"/>
    <p:sldId id="276" r:id="rId11"/>
    <p:sldId id="277" r:id="rId12"/>
    <p:sldId id="273" r:id="rId13"/>
    <p:sldId id="274" r:id="rId14"/>
    <p:sldId id="27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89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>
        <p:scale>
          <a:sx n="81" d="100"/>
          <a:sy n="81" d="100"/>
        </p:scale>
        <p:origin x="-270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6/4/2021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141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6/4/2021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705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6/4/2021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xmlns="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427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6/4/2021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905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6/4/2021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xmlns="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3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6/4/2021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820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6/4/2021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097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6/4/2021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615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6/4/2021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894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6/4/2021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12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jpg"/><Relationship Id="rId5" Type="http://schemas.openxmlformats.org/officeDocument/2006/relationships/image" Target="../media/image5.PNG"/><Relationship Id="rId15" Type="http://schemas.openxmlformats.org/officeDocument/2006/relationships/image" Target="../media/image15.jpg"/><Relationship Id="rId10" Type="http://schemas.openxmlformats.org/officeDocument/2006/relationships/image" Target="../media/image10.PNG"/><Relationship Id="rId4" Type="http://schemas.openxmlformats.org/officeDocument/2006/relationships/image" Target="../media/image4.jpg"/><Relationship Id="rId9" Type="http://schemas.openxmlformats.org/officeDocument/2006/relationships/image" Target="../media/image9.jpg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2FDF0794-1B86-42B2-B8C7-F60123E638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7483644-C713-4E36-99F9-0335299667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3274" y="0"/>
            <a:ext cx="12192000" cy="6858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C5373426-E26E-431D-959C-5DB96C0B62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912607" y="1238442"/>
            <a:ext cx="3635926" cy="435575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9332" y="1274049"/>
            <a:ext cx="4053840" cy="3219442"/>
          </a:xfrm>
        </p:spPr>
        <p:txBody>
          <a:bodyPr anchor="b"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Agency FB" panose="020B0503020202020204" pitchFamily="34" charset="0"/>
              </a:rPr>
              <a:t>An-Najah National University</a:t>
            </a:r>
            <a:br>
              <a:rPr lang="en-US" sz="2000" dirty="0">
                <a:solidFill>
                  <a:schemeClr val="tx1"/>
                </a:solidFill>
                <a:latin typeface="Agency FB" panose="020B0503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gency FB" panose="020B0503020202020204" pitchFamily="34" charset="0"/>
              </a:rPr>
              <a:t>Faculty of Engineering</a:t>
            </a:r>
            <a:br>
              <a:rPr lang="en-US" sz="2000" dirty="0">
                <a:solidFill>
                  <a:schemeClr val="tx1"/>
                </a:solidFill>
                <a:latin typeface="Agency FB" panose="020B0503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gency FB" panose="020B0503020202020204" pitchFamily="34" charset="0"/>
              </a:rPr>
              <a:t>Computer Engineering Department</a:t>
            </a:r>
            <a:r>
              <a:rPr lang="en-US" sz="3600" dirty="0">
                <a:solidFill>
                  <a:schemeClr val="tx1"/>
                </a:solidFill>
                <a:latin typeface="Agency FB" panose="020B0503020202020204" pitchFamily="34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Agency FB" panose="020B0503020202020204" pitchFamily="34" charset="0"/>
              </a:rPr>
            </a:br>
            <a:r>
              <a:rPr lang="en-US" sz="4000" dirty="0">
                <a:solidFill>
                  <a:schemeClr val="tx1"/>
                </a:solidFill>
                <a:latin typeface="Agency FB" panose="020B0503020202020204" pitchFamily="34" charset="0"/>
              </a:rPr>
              <a:t>Graduation Project 2</a:t>
            </a:r>
            <a:r>
              <a:rPr lang="en-US" sz="4400" dirty="0">
                <a:solidFill>
                  <a:schemeClr val="tx1"/>
                </a:solidFill>
              </a:rPr>
              <a:t/>
            </a:r>
            <a:br>
              <a:rPr lang="en-US" sz="4400" dirty="0">
                <a:solidFill>
                  <a:schemeClr val="tx1"/>
                </a:solidFill>
              </a:rPr>
            </a:br>
            <a:r>
              <a:rPr lang="en-US" sz="4400" dirty="0">
                <a:solidFill>
                  <a:schemeClr val="tx1"/>
                </a:solidFill>
              </a:rPr>
              <a:t/>
            </a:r>
            <a:br>
              <a:rPr lang="en-US" sz="4400" dirty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</a:rPr>
              <a:t>Color Draw</a:t>
            </a:r>
            <a:r>
              <a:rPr lang="en-US" sz="3600" dirty="0" smtClean="0">
                <a:solidFill>
                  <a:schemeClr val="tx1"/>
                </a:solidFill>
              </a:rPr>
              <a:t>ing machine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9332" y="4493491"/>
            <a:ext cx="3713707" cy="1090457"/>
          </a:xfrm>
        </p:spPr>
        <p:txBody>
          <a:bodyPr anchor="t">
            <a:normAutofit fontScale="85000" lnSpcReduction="10000"/>
          </a:bodyPr>
          <a:lstStyle/>
          <a:p>
            <a:pPr>
              <a:lnSpc>
                <a:spcPct val="100000"/>
              </a:lnSpc>
            </a:pPr>
            <a:r>
              <a:rPr lang="en-US" sz="1600" dirty="0"/>
              <a:t>Presented by:</a:t>
            </a:r>
          </a:p>
          <a:p>
            <a:pPr>
              <a:lnSpc>
                <a:spcPct val="100000"/>
              </a:lnSpc>
            </a:pPr>
            <a:r>
              <a:rPr lang="en-US" sz="1900" b="1" dirty="0"/>
              <a:t>Rahaf </a:t>
            </a:r>
            <a:r>
              <a:rPr lang="en-US" sz="1900" b="1" dirty="0" err="1"/>
              <a:t>qawariq</a:t>
            </a:r>
            <a:r>
              <a:rPr lang="en-US" sz="1900" b="1" dirty="0"/>
              <a:t> &amp; </a:t>
            </a:r>
            <a:r>
              <a:rPr lang="en-US" sz="1900" b="1" dirty="0" err="1"/>
              <a:t>Ru’a</a:t>
            </a:r>
            <a:r>
              <a:rPr lang="en-US" sz="1900" b="1" dirty="0"/>
              <a:t> </a:t>
            </a:r>
            <a:r>
              <a:rPr lang="en-US" sz="1900" b="1" dirty="0" err="1"/>
              <a:t>abbadi</a:t>
            </a:r>
            <a:endParaRPr lang="en-US" sz="1900" b="1" dirty="0"/>
          </a:p>
          <a:p>
            <a:pPr>
              <a:lnSpc>
                <a:spcPct val="100000"/>
              </a:lnSpc>
            </a:pPr>
            <a:r>
              <a:rPr lang="en-US" sz="1600" dirty="0"/>
              <a:t>Supervisor</a:t>
            </a:r>
            <a:r>
              <a:rPr lang="en-US" sz="1600" b="1" dirty="0"/>
              <a:t>: </a:t>
            </a:r>
            <a:r>
              <a:rPr lang="en-US" sz="1600" b="1" dirty="0" smtClean="0"/>
              <a:t>ENG</a:t>
            </a:r>
            <a:r>
              <a:rPr lang="en-US" sz="1600" b="1" dirty="0" smtClean="0"/>
              <a:t>. </a:t>
            </a:r>
            <a:r>
              <a:rPr lang="en-US" sz="1600" b="1" dirty="0" err="1"/>
              <a:t>asmaa</a:t>
            </a:r>
            <a:r>
              <a:rPr lang="en-US" sz="1600" b="1" dirty="0"/>
              <a:t> </a:t>
            </a:r>
            <a:r>
              <a:rPr lang="en-US" sz="1600" b="1" dirty="0" err="1"/>
              <a:t>afifi</a:t>
            </a:r>
            <a:r>
              <a:rPr lang="en-US" sz="1600" b="1" dirty="0"/>
              <a:t>.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xmlns="" id="{96D07482-83A3-4451-943C-B469610829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8176090" y="4508519"/>
            <a:ext cx="31089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EDC90921-9082-491B-940E-827D679F347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50338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Conclusion and future work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/>
              <a:t>We learned a lot from our project, our project is CNC drawing machine, this kind of project aims to facilitate human life and reduce the effort on people by creating a tool that saves time and </a:t>
            </a:r>
            <a:r>
              <a:rPr lang="en-US" dirty="0" smtClean="0"/>
              <a:t>effort.</a:t>
            </a:r>
          </a:p>
          <a:p>
            <a:pPr algn="l"/>
            <a:r>
              <a:rPr lang="en-US" dirty="0" smtClean="0"/>
              <a:t>We </a:t>
            </a:r>
            <a:r>
              <a:rPr lang="en-US" dirty="0"/>
              <a:t>hope to develop in the future more features and some ideas we thought about</a:t>
            </a:r>
            <a:r>
              <a:rPr lang="en-US" dirty="0" smtClean="0"/>
              <a:t>,</a:t>
            </a:r>
          </a:p>
          <a:p>
            <a:pPr algn="l"/>
            <a:r>
              <a:rPr lang="en-US" dirty="0" smtClean="0"/>
              <a:t> </a:t>
            </a:r>
            <a:r>
              <a:rPr lang="en-US" dirty="0">
                <a:solidFill>
                  <a:schemeClr val="accent3"/>
                </a:solidFill>
              </a:rPr>
              <a:t>⚫ </a:t>
            </a:r>
            <a:r>
              <a:rPr lang="en-US" dirty="0" smtClean="0"/>
              <a:t>One </a:t>
            </a:r>
            <a:r>
              <a:rPr lang="en-US" dirty="0"/>
              <a:t>of these ideas is to make something to hold many </a:t>
            </a:r>
            <a:r>
              <a:rPr lang="en-US" dirty="0" smtClean="0"/>
              <a:t>pens </a:t>
            </a:r>
            <a:r>
              <a:rPr lang="en-US" dirty="0"/>
              <a:t>and switch between them, </a:t>
            </a:r>
            <a:endParaRPr lang="en-US" dirty="0" smtClean="0"/>
          </a:p>
          <a:p>
            <a:pPr algn="l"/>
            <a:r>
              <a:rPr lang="en-US" dirty="0">
                <a:solidFill>
                  <a:schemeClr val="accent3"/>
                </a:solidFill>
              </a:rPr>
              <a:t>⚫ </a:t>
            </a:r>
            <a:r>
              <a:rPr lang="en-US" dirty="0" smtClean="0"/>
              <a:t>Make </a:t>
            </a:r>
            <a:r>
              <a:rPr lang="en-US" dirty="0"/>
              <a:t>some changes in the machine design to make it draw pictures sent </a:t>
            </a:r>
            <a:r>
              <a:rPr lang="en-US" dirty="0" smtClean="0"/>
              <a:t>through </a:t>
            </a:r>
            <a:r>
              <a:rPr lang="en-US" dirty="0" smtClean="0"/>
              <a:t>the </a:t>
            </a:r>
            <a:r>
              <a:rPr lang="en-US" dirty="0"/>
              <a:t>internet.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77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0277" y="2058508"/>
            <a:ext cx="10058400" cy="37608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6000" dirty="0"/>
          </a:p>
          <a:p>
            <a:pPr marL="0" indent="0" algn="ctr">
              <a:buNone/>
            </a:pPr>
            <a:r>
              <a:rPr lang="en-US" sz="6000" dirty="0" smtClean="0">
                <a:solidFill>
                  <a:schemeClr val="tx1"/>
                </a:solidFill>
              </a:rPr>
              <a:t>Thank you for listening</a:t>
            </a:r>
          </a:p>
        </p:txBody>
      </p:sp>
      <p:sp>
        <p:nvSpPr>
          <p:cNvPr id="9" name="مخطط انسيابي: قرص ممغنط 8"/>
          <p:cNvSpPr/>
          <p:nvPr/>
        </p:nvSpPr>
        <p:spPr>
          <a:xfrm>
            <a:off x="9929446" y="3657599"/>
            <a:ext cx="586154" cy="51581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معين 7"/>
          <p:cNvSpPr/>
          <p:nvPr/>
        </p:nvSpPr>
        <p:spPr>
          <a:xfrm>
            <a:off x="9577753" y="3446584"/>
            <a:ext cx="1289539" cy="468923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65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6641EE-01C1-4382-BA29-BA835E508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81797"/>
          </a:xfrm>
        </p:spPr>
        <p:txBody>
          <a:bodyPr/>
          <a:lstStyle/>
          <a:p>
            <a:r>
              <a:rPr lang="en-US" dirty="0"/>
              <a:t>OUTLINE:</a:t>
            </a:r>
            <a:endParaRPr lang="ar-S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54073DE-F7BF-4546-B778-61B29F97D3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9121"/>
            <a:ext cx="10058400" cy="4019972"/>
          </a:xfr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l" rtl="0">
              <a:buFont typeface="Wingdings" panose="05000000000000000000" pitchFamily="2" charset="2"/>
              <a:buChar char="v"/>
            </a:pPr>
            <a:r>
              <a:rPr lang="en-U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Main features.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Tools and Project structure.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Project software.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Constraints and problems.</a:t>
            </a:r>
          </a:p>
          <a:p>
            <a:pPr algn="l" rtl="0">
              <a:buFont typeface="Wingdings" panose="05000000000000000000" pitchFamily="2" charset="2"/>
              <a:buChar char="v"/>
            </a:pPr>
            <a:r>
              <a:rPr lang="en-U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Conclusion and future work.</a:t>
            </a:r>
          </a:p>
          <a:p>
            <a:pPr algn="l" rtl="0">
              <a:buFont typeface="Wingdings" panose="05000000000000000000" pitchFamily="2" charset="2"/>
              <a:buChar char="v"/>
            </a:pPr>
            <a:endParaRPr lang="ar-SA" sz="32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53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A7701A-90B2-4444-B282-1251D2F75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257717"/>
          </a:xfrm>
        </p:spPr>
        <p:txBody>
          <a:bodyPr/>
          <a:lstStyle/>
          <a:p>
            <a:r>
              <a:rPr lang="en-US" dirty="0"/>
              <a:t>MAIN FEATURES:</a:t>
            </a:r>
            <a:endParaRPr lang="ar-S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14BCF48-A579-4A1D-9515-8BC5211415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3200" dirty="0" smtClean="0"/>
              <a:t>Our project is a CNC drawing machine. The </a:t>
            </a:r>
            <a:r>
              <a:rPr lang="en-US" sz="3200" dirty="0" smtClean="0"/>
              <a:t>Main </a:t>
            </a:r>
            <a:r>
              <a:rPr lang="en-US" sz="3200" dirty="0"/>
              <a:t>Feature is to </a:t>
            </a:r>
            <a:r>
              <a:rPr lang="en-US" sz="3200" dirty="0" smtClean="0"/>
              <a:t>scale </a:t>
            </a:r>
            <a:r>
              <a:rPr lang="en-US" sz="3200" dirty="0"/>
              <a:t>and draw </a:t>
            </a:r>
            <a:r>
              <a:rPr lang="en-US" sz="3200" dirty="0" smtClean="0"/>
              <a:t>black </a:t>
            </a:r>
            <a:r>
              <a:rPr lang="en-US" sz="3200" dirty="0"/>
              <a:t>or colorful drawings or texts on almost anything flat.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78404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6358" y="164123"/>
            <a:ext cx="10417630" cy="835992"/>
          </a:xfrm>
        </p:spPr>
        <p:txBody>
          <a:bodyPr/>
          <a:lstStyle/>
          <a:p>
            <a:r>
              <a:rPr lang="en-US" sz="4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Tools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1" t="7524" r="10630" b="19383"/>
          <a:stretch/>
        </p:blipFill>
        <p:spPr bwMode="auto">
          <a:xfrm>
            <a:off x="541763" y="1125054"/>
            <a:ext cx="1598950" cy="1213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Google Shape;108;p4"/>
          <p:cNvSpPr/>
          <p:nvPr/>
        </p:nvSpPr>
        <p:spPr>
          <a:xfrm>
            <a:off x="464059" y="2290226"/>
            <a:ext cx="1598951" cy="538480"/>
          </a:xfrm>
          <a:prstGeom prst="flowChartTerminator">
            <a:avLst/>
          </a:prstGeom>
          <a:solidFill>
            <a:srgbClr val="FDE9D8"/>
          </a:solidFill>
          <a:ln w="25400" cap="flat" cmpd="sng">
            <a:solidFill>
              <a:srgbClr val="FDE9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Teko"/>
                <a:cs typeface="Teko"/>
                <a:sym typeface="Teko"/>
              </a:rPr>
              <a:t> Stepper Motor</a:t>
            </a:r>
            <a:endParaRPr sz="2000" dirty="0">
              <a:solidFill>
                <a:schemeClr val="accent1">
                  <a:lumMod val="50000"/>
                </a:schemeClr>
              </a:solidFill>
              <a:latin typeface="+mn-lt"/>
              <a:ea typeface="Teko"/>
              <a:cs typeface="Teko"/>
              <a:sym typeface="Teko"/>
            </a:endParaRPr>
          </a:p>
        </p:txBody>
      </p:sp>
      <p:pic>
        <p:nvPicPr>
          <p:cNvPr id="8" name="Google Shape;115;p4" descr="A4988 Stepper Motor Driver Modul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88087" y="1125054"/>
            <a:ext cx="1598950" cy="1021856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Google Shape;116;p4"/>
          <p:cNvSpPr/>
          <p:nvPr/>
        </p:nvSpPr>
        <p:spPr>
          <a:xfrm>
            <a:off x="2318652" y="2282980"/>
            <a:ext cx="1676400" cy="533400"/>
          </a:xfrm>
          <a:prstGeom prst="flowChartTerminator">
            <a:avLst/>
          </a:prstGeom>
          <a:solidFill>
            <a:srgbClr val="FDE9D8"/>
          </a:solidFill>
          <a:ln w="25400" cap="flat" cmpd="sng">
            <a:solidFill>
              <a:srgbClr val="FDE9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Teko"/>
                <a:cs typeface="Teko"/>
                <a:sym typeface="Teko"/>
              </a:rPr>
              <a:t> Stepper Driver </a:t>
            </a:r>
            <a:endParaRPr sz="2000" dirty="0">
              <a:solidFill>
                <a:schemeClr val="accent1">
                  <a:lumMod val="50000"/>
                </a:schemeClr>
              </a:solidFill>
              <a:latin typeface="+mn-lt"/>
              <a:ea typeface="Teko"/>
              <a:cs typeface="Teko"/>
              <a:sym typeface="Teko"/>
            </a:endParaRPr>
          </a:p>
        </p:txBody>
      </p:sp>
      <p:pic>
        <p:nvPicPr>
          <p:cNvPr id="10" name="Google Shape;117;p4" descr="RS PRO Plain Stainless Steel Threaded Rod, M10, 1m | RS Component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54585" y="1074608"/>
            <a:ext cx="1367550" cy="1040910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Google Shape;118;p4"/>
          <p:cNvSpPr/>
          <p:nvPr/>
        </p:nvSpPr>
        <p:spPr>
          <a:xfrm>
            <a:off x="4296822" y="2243272"/>
            <a:ext cx="1676400" cy="533401"/>
          </a:xfrm>
          <a:prstGeom prst="flowChartTerminator">
            <a:avLst/>
          </a:prstGeom>
          <a:solidFill>
            <a:srgbClr val="FDE9D8"/>
          </a:solidFill>
          <a:ln w="25400" cap="flat" cmpd="sng">
            <a:solidFill>
              <a:srgbClr val="FDE9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Teko"/>
                <a:cs typeface="Teko"/>
                <a:sym typeface="Teko"/>
              </a:rPr>
              <a:t>Linear Motion Rods</a:t>
            </a:r>
            <a:endParaRPr sz="1800" b="1" dirty="0">
              <a:solidFill>
                <a:schemeClr val="accent1">
                  <a:lumMod val="50000"/>
                </a:schemeClr>
              </a:solidFill>
              <a:latin typeface="+mn-lt"/>
              <a:ea typeface="Teko"/>
              <a:cs typeface="Teko"/>
              <a:sym typeface="Teko"/>
            </a:endParaRPr>
          </a:p>
        </p:txBody>
      </p:sp>
      <p:pic>
        <p:nvPicPr>
          <p:cNvPr id="12" name="صورة 2">
            <a:extLst>
              <a:ext uri="{FF2B5EF4-FFF2-40B4-BE49-F238E27FC236}">
                <a16:creationId xmlns:a16="http://schemas.microsoft.com/office/drawing/2014/main" xmlns="" id="{6511665E-5D0F-4CA8-8B1D-E74B2BD8E880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162" y="1000115"/>
            <a:ext cx="1367550" cy="1146795"/>
          </a:xfrm>
          <a:prstGeom prst="rect">
            <a:avLst/>
          </a:prstGeom>
          <a:effectLst>
            <a:outerShdw blurRad="76200" dist="50800" dir="5400000" algn="ctr" rotWithShape="0">
              <a:srgbClr val="000000">
                <a:alpha val="41000"/>
              </a:srgbClr>
            </a:outerShdw>
          </a:effectLst>
        </p:spPr>
      </p:pic>
      <p:pic>
        <p:nvPicPr>
          <p:cNvPr id="13" name="صورة 4">
            <a:extLst>
              <a:ext uri="{FF2B5EF4-FFF2-40B4-BE49-F238E27FC236}">
                <a16:creationId xmlns:a16="http://schemas.microsoft.com/office/drawing/2014/main" xmlns="" id="{6C295A20-792F-4026-ADFC-0A7AF44D3C19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738" y="929730"/>
            <a:ext cx="1467541" cy="118578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1000"/>
              </a:srgbClr>
            </a:outerShdw>
          </a:effectLst>
        </p:spPr>
      </p:pic>
      <p:pic>
        <p:nvPicPr>
          <p:cNvPr id="14" name="Google Shape;123;p5">
            <a:extLst>
              <a:ext uri="{FF2B5EF4-FFF2-40B4-BE49-F238E27FC236}">
                <a16:creationId xmlns:a16="http://schemas.microsoft.com/office/drawing/2014/main" xmlns="" id="{B6A2AA03-F64F-40D2-8D2C-5087C6C0C5A4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592837" y="1074608"/>
            <a:ext cx="1211151" cy="967552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5" name="Google Shape;108;p4">
            <a:extLst>
              <a:ext uri="{FF2B5EF4-FFF2-40B4-BE49-F238E27FC236}">
                <a16:creationId xmlns:a16="http://schemas.microsoft.com/office/drawing/2014/main" xmlns="" id="{64D9CE00-21E3-415F-85C4-B26A1F4BA46E}"/>
              </a:ext>
            </a:extLst>
          </p:cNvPr>
          <p:cNvSpPr/>
          <p:nvPr/>
        </p:nvSpPr>
        <p:spPr>
          <a:xfrm>
            <a:off x="6033555" y="2292766"/>
            <a:ext cx="1676400" cy="533400"/>
          </a:xfrm>
          <a:prstGeom prst="flowChartTerminator">
            <a:avLst/>
          </a:prstGeom>
          <a:solidFill>
            <a:srgbClr val="FDE9D8"/>
          </a:solidFill>
          <a:ln w="25400" cap="flat" cmpd="sng">
            <a:solidFill>
              <a:srgbClr val="FDE9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Teko"/>
                <a:cs typeface="Teko"/>
                <a:sym typeface="Teko"/>
              </a:rPr>
              <a:t>Linear Bearings</a:t>
            </a:r>
            <a:endParaRPr sz="2000" b="1" dirty="0">
              <a:solidFill>
                <a:schemeClr val="accent1">
                  <a:lumMod val="50000"/>
                </a:schemeClr>
              </a:solidFill>
              <a:latin typeface="+mn-lt"/>
              <a:ea typeface="Teko"/>
              <a:cs typeface="Teko"/>
              <a:sym typeface="Teko"/>
            </a:endParaRPr>
          </a:p>
        </p:txBody>
      </p:sp>
      <p:sp>
        <p:nvSpPr>
          <p:cNvPr id="16" name="Google Shape;108;p4">
            <a:extLst>
              <a:ext uri="{FF2B5EF4-FFF2-40B4-BE49-F238E27FC236}">
                <a16:creationId xmlns:a16="http://schemas.microsoft.com/office/drawing/2014/main" xmlns="" id="{E497BCC6-3F21-4B77-B7F1-A7ADBA27A224}"/>
              </a:ext>
            </a:extLst>
          </p:cNvPr>
          <p:cNvSpPr/>
          <p:nvPr/>
        </p:nvSpPr>
        <p:spPr>
          <a:xfrm>
            <a:off x="7951392" y="2313224"/>
            <a:ext cx="1344242" cy="448288"/>
          </a:xfrm>
          <a:prstGeom prst="flowChartTerminator">
            <a:avLst/>
          </a:prstGeom>
          <a:solidFill>
            <a:srgbClr val="FDE9D8"/>
          </a:solidFill>
          <a:ln w="25400" cap="flat" cmpd="sng">
            <a:solidFill>
              <a:srgbClr val="FDE9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Idler Wheel </a:t>
            </a:r>
          </a:p>
        </p:txBody>
      </p:sp>
      <p:sp>
        <p:nvSpPr>
          <p:cNvPr id="17" name="Google Shape;108;p4">
            <a:extLst>
              <a:ext uri="{FF2B5EF4-FFF2-40B4-BE49-F238E27FC236}">
                <a16:creationId xmlns:a16="http://schemas.microsoft.com/office/drawing/2014/main" xmlns="" id="{F1A581BE-733E-4D10-8D50-83EFA2A478FC}"/>
              </a:ext>
            </a:extLst>
          </p:cNvPr>
          <p:cNvSpPr/>
          <p:nvPr/>
        </p:nvSpPr>
        <p:spPr>
          <a:xfrm>
            <a:off x="9446689" y="2335322"/>
            <a:ext cx="1503445" cy="448288"/>
          </a:xfrm>
          <a:prstGeom prst="flowChartTerminator">
            <a:avLst/>
          </a:prstGeom>
          <a:solidFill>
            <a:srgbClr val="FDE9D8"/>
          </a:solidFill>
          <a:ln w="25400" cap="flat" cmpd="sng">
            <a:solidFill>
              <a:srgbClr val="FDE9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Toothed Pulley</a:t>
            </a:r>
          </a:p>
        </p:txBody>
      </p:sp>
      <p:pic>
        <p:nvPicPr>
          <p:cNvPr id="18" name="صورة 10">
            <a:extLst>
              <a:ext uri="{FF2B5EF4-FFF2-40B4-BE49-F238E27FC236}">
                <a16:creationId xmlns:a16="http://schemas.microsoft.com/office/drawing/2014/main" xmlns="" id="{B3B43E26-A1E4-456E-A42B-26D5E211EDFF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38" y="2991265"/>
            <a:ext cx="1754355" cy="113129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1000"/>
              </a:srgbClr>
            </a:outerShdw>
          </a:effectLst>
        </p:spPr>
      </p:pic>
      <p:pic>
        <p:nvPicPr>
          <p:cNvPr id="19" name="Google Shape;127;p5" descr="Arduino UNO + Arduino CNC Shield V3.0+A4988 Installation Guide « osoyoo.com">
            <a:extLst>
              <a:ext uri="{FF2B5EF4-FFF2-40B4-BE49-F238E27FC236}">
                <a16:creationId xmlns:a16="http://schemas.microsoft.com/office/drawing/2014/main" xmlns="" id="{A39F81B6-711D-4831-909C-74F765CA4D4C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538670" y="3062611"/>
            <a:ext cx="1448367" cy="1059948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0" name="Google Shape;108;p4">
            <a:extLst>
              <a:ext uri="{FF2B5EF4-FFF2-40B4-BE49-F238E27FC236}">
                <a16:creationId xmlns:a16="http://schemas.microsoft.com/office/drawing/2014/main" xmlns="" id="{33009CCF-C90A-4148-A9A8-BADAD4E7AE88}"/>
              </a:ext>
            </a:extLst>
          </p:cNvPr>
          <p:cNvSpPr/>
          <p:nvPr/>
        </p:nvSpPr>
        <p:spPr>
          <a:xfrm>
            <a:off x="252416" y="4286456"/>
            <a:ext cx="2066236" cy="533400"/>
          </a:xfrm>
          <a:prstGeom prst="flowChartTerminator">
            <a:avLst/>
          </a:prstGeom>
          <a:solidFill>
            <a:srgbClr val="FDE9D8"/>
          </a:solidFill>
          <a:ln w="25400" cap="flat" cmpd="sng">
            <a:solidFill>
              <a:srgbClr val="FDE9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Teko"/>
                <a:cs typeface="Teko"/>
                <a:sym typeface="Teko"/>
              </a:rPr>
              <a:t>GT2 Timing belt</a:t>
            </a:r>
            <a:endParaRPr sz="2000" b="1" dirty="0">
              <a:solidFill>
                <a:schemeClr val="accent1">
                  <a:lumMod val="50000"/>
                </a:schemeClr>
              </a:solidFill>
              <a:latin typeface="+mn-lt"/>
              <a:ea typeface="Teko"/>
              <a:cs typeface="Teko"/>
              <a:sym typeface="Teko"/>
            </a:endParaRPr>
          </a:p>
        </p:txBody>
      </p:sp>
      <p:sp>
        <p:nvSpPr>
          <p:cNvPr id="21" name="Google Shape;129;p5">
            <a:extLst>
              <a:ext uri="{FF2B5EF4-FFF2-40B4-BE49-F238E27FC236}">
                <a16:creationId xmlns:a16="http://schemas.microsoft.com/office/drawing/2014/main" xmlns="" id="{499403CC-F685-41CF-8EF1-598BA9143645}"/>
              </a:ext>
            </a:extLst>
          </p:cNvPr>
          <p:cNvSpPr/>
          <p:nvPr/>
        </p:nvSpPr>
        <p:spPr>
          <a:xfrm>
            <a:off x="2388088" y="4308356"/>
            <a:ext cx="1676400" cy="533400"/>
          </a:xfrm>
          <a:prstGeom prst="flowChartTerminator">
            <a:avLst/>
          </a:prstGeom>
          <a:solidFill>
            <a:srgbClr val="FDE9D8"/>
          </a:solidFill>
          <a:ln w="25400" cap="flat" cmpd="sng">
            <a:solidFill>
              <a:srgbClr val="FDE9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Teko"/>
                <a:cs typeface="Teko"/>
                <a:sym typeface="Teko"/>
              </a:rPr>
              <a:t>Arduino CNC Shield</a:t>
            </a:r>
            <a:endParaRPr sz="2000" b="1" dirty="0">
              <a:solidFill>
                <a:schemeClr val="accent1">
                  <a:lumMod val="50000"/>
                </a:schemeClr>
              </a:solidFill>
              <a:latin typeface="+mn-lt"/>
              <a:ea typeface="Teko"/>
              <a:cs typeface="Teko"/>
              <a:sym typeface="Teko"/>
            </a:endParaRPr>
          </a:p>
        </p:txBody>
      </p:sp>
      <p:sp>
        <p:nvSpPr>
          <p:cNvPr id="22" name="Google Shape;129;p5">
            <a:extLst>
              <a:ext uri="{FF2B5EF4-FFF2-40B4-BE49-F238E27FC236}">
                <a16:creationId xmlns:a16="http://schemas.microsoft.com/office/drawing/2014/main" xmlns="" id="{CA585BFB-7866-40E8-83D6-BCDEBAF87D44}"/>
              </a:ext>
            </a:extLst>
          </p:cNvPr>
          <p:cNvSpPr/>
          <p:nvPr/>
        </p:nvSpPr>
        <p:spPr>
          <a:xfrm>
            <a:off x="4190186" y="4308356"/>
            <a:ext cx="1631949" cy="533400"/>
          </a:xfrm>
          <a:prstGeom prst="flowChartTerminator">
            <a:avLst/>
          </a:prstGeom>
          <a:solidFill>
            <a:srgbClr val="FDE9D8"/>
          </a:solidFill>
          <a:ln w="25400" cap="flat" cmpd="sng">
            <a:solidFill>
              <a:srgbClr val="FDE9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Micro Servo 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23" name="صورة 14">
            <a:extLst>
              <a:ext uri="{FF2B5EF4-FFF2-40B4-BE49-F238E27FC236}">
                <a16:creationId xmlns:a16="http://schemas.microsoft.com/office/drawing/2014/main" xmlns="" id="{63D1AC11-0E68-42D9-A677-EC280EEE2051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698" y="2979791"/>
            <a:ext cx="1462977" cy="122558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1000"/>
              </a:srgbClr>
            </a:outerShdw>
          </a:effectLst>
        </p:spPr>
      </p:pic>
      <p:pic>
        <p:nvPicPr>
          <p:cNvPr id="24" name="Google Shape;130;p5" descr="4 Pcs Micro Limit Switch with Roller for DIY Projects: Amazon.in:  Electronics">
            <a:extLst>
              <a:ext uri="{FF2B5EF4-FFF2-40B4-BE49-F238E27FC236}">
                <a16:creationId xmlns:a16="http://schemas.microsoft.com/office/drawing/2014/main" xmlns="" id="{93AD8A17-659A-4451-BED9-97C141CDF08E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6152546" y="3017678"/>
            <a:ext cx="1462977" cy="1187701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5" name="صورة 3">
            <a:extLst>
              <a:ext uri="{FF2B5EF4-FFF2-40B4-BE49-F238E27FC236}">
                <a16:creationId xmlns:a16="http://schemas.microsoft.com/office/drawing/2014/main" xmlns="" id="{79F1BCCE-768C-443F-AB29-FF9D556AFBB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901" y="3038649"/>
            <a:ext cx="1518443" cy="1185787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1000"/>
              </a:srgbClr>
            </a:outerShdw>
          </a:effectLst>
        </p:spPr>
      </p:pic>
      <p:pic>
        <p:nvPicPr>
          <p:cNvPr id="26" name="صورة 5">
            <a:extLst>
              <a:ext uri="{FF2B5EF4-FFF2-40B4-BE49-F238E27FC236}">
                <a16:creationId xmlns:a16="http://schemas.microsoft.com/office/drawing/2014/main" xmlns="" id="{6B1F17A7-E00E-4438-A62D-95026F3F3FB8}"/>
              </a:ext>
            </a:extLst>
          </p:cNvPr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5748" y="2992074"/>
            <a:ext cx="1518443" cy="1082317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1000"/>
              </a:srgbClr>
            </a:outerShdw>
          </a:effectLst>
        </p:spPr>
      </p:pic>
      <p:sp>
        <p:nvSpPr>
          <p:cNvPr id="27" name="Google Shape;132;p5">
            <a:extLst>
              <a:ext uri="{FF2B5EF4-FFF2-40B4-BE49-F238E27FC236}">
                <a16:creationId xmlns:a16="http://schemas.microsoft.com/office/drawing/2014/main" xmlns="" id="{42598556-246A-4E21-B25C-2516DDD76738}"/>
              </a:ext>
            </a:extLst>
          </p:cNvPr>
          <p:cNvSpPr/>
          <p:nvPr/>
        </p:nvSpPr>
        <p:spPr>
          <a:xfrm>
            <a:off x="6125789" y="4455248"/>
            <a:ext cx="1631949" cy="386508"/>
          </a:xfrm>
          <a:prstGeom prst="flowChartTerminator">
            <a:avLst/>
          </a:prstGeom>
          <a:solidFill>
            <a:srgbClr val="FDE9D8"/>
          </a:solidFill>
          <a:ln w="25400" cap="flat" cmpd="sng">
            <a:solidFill>
              <a:srgbClr val="FDE9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Teko"/>
                <a:cs typeface="Teko"/>
                <a:sym typeface="Teko"/>
              </a:rPr>
              <a:t>Contact switch</a:t>
            </a:r>
            <a:endParaRPr sz="2000" b="1" dirty="0">
              <a:solidFill>
                <a:schemeClr val="accent1">
                  <a:lumMod val="50000"/>
                </a:schemeClr>
              </a:solidFill>
              <a:latin typeface="+mn-lt"/>
              <a:ea typeface="Teko"/>
              <a:cs typeface="Teko"/>
              <a:sym typeface="Teko"/>
            </a:endParaRPr>
          </a:p>
        </p:txBody>
      </p:sp>
      <p:sp>
        <p:nvSpPr>
          <p:cNvPr id="28" name="Google Shape;132;p5">
            <a:extLst>
              <a:ext uri="{FF2B5EF4-FFF2-40B4-BE49-F238E27FC236}">
                <a16:creationId xmlns:a16="http://schemas.microsoft.com/office/drawing/2014/main" xmlns="" id="{89FD3E22-4894-4159-9E23-90C0D4E308B2}"/>
              </a:ext>
            </a:extLst>
          </p:cNvPr>
          <p:cNvSpPr/>
          <p:nvPr/>
        </p:nvSpPr>
        <p:spPr>
          <a:xfrm>
            <a:off x="7951392" y="4393468"/>
            <a:ext cx="1518443" cy="448288"/>
          </a:xfrm>
          <a:prstGeom prst="flowChartTerminator">
            <a:avLst/>
          </a:prstGeom>
          <a:solidFill>
            <a:srgbClr val="FDE9D8"/>
          </a:solidFill>
          <a:ln w="25400" cap="flat" cmpd="sng">
            <a:solidFill>
              <a:srgbClr val="FDE9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Teko"/>
                <a:cs typeface="Teko"/>
                <a:sym typeface="Teko"/>
              </a:rPr>
              <a:t>Fan</a:t>
            </a:r>
            <a:endParaRPr sz="2000" b="1" dirty="0">
              <a:solidFill>
                <a:schemeClr val="accent1">
                  <a:lumMod val="50000"/>
                </a:schemeClr>
              </a:solidFill>
              <a:latin typeface="+mn-lt"/>
              <a:ea typeface="Teko"/>
              <a:cs typeface="Teko"/>
              <a:sym typeface="Teko"/>
            </a:endParaRPr>
          </a:p>
        </p:txBody>
      </p:sp>
      <p:sp>
        <p:nvSpPr>
          <p:cNvPr id="29" name="Google Shape;132;p5">
            <a:extLst>
              <a:ext uri="{FF2B5EF4-FFF2-40B4-BE49-F238E27FC236}">
                <a16:creationId xmlns:a16="http://schemas.microsoft.com/office/drawing/2014/main" xmlns="" id="{C078DB77-CF4F-47DC-A6D2-125B3E55D6CE}"/>
              </a:ext>
            </a:extLst>
          </p:cNvPr>
          <p:cNvSpPr/>
          <p:nvPr/>
        </p:nvSpPr>
        <p:spPr>
          <a:xfrm>
            <a:off x="9676606" y="4233197"/>
            <a:ext cx="1898833" cy="533400"/>
          </a:xfrm>
          <a:prstGeom prst="flowChartTerminator">
            <a:avLst/>
          </a:prstGeom>
          <a:solidFill>
            <a:srgbClr val="FDE9D8"/>
          </a:solidFill>
          <a:ln w="25400" cap="flat" cmpd="sng">
            <a:solidFill>
              <a:srgbClr val="FDE9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endParaRPr lang="en-US" sz="20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linear rail with block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chemeClr val="accent1">
                  <a:lumMod val="50000"/>
                </a:schemeClr>
              </a:solidFill>
              <a:latin typeface="+mj-lt"/>
              <a:ea typeface="Teko"/>
              <a:cs typeface="Teko"/>
              <a:sym typeface="Teko"/>
            </a:endParaRPr>
          </a:p>
        </p:txBody>
      </p:sp>
      <p:pic>
        <p:nvPicPr>
          <p:cNvPr id="30" name="صورة 7">
            <a:extLst>
              <a:ext uri="{FF2B5EF4-FFF2-40B4-BE49-F238E27FC236}">
                <a16:creationId xmlns:a16="http://schemas.microsoft.com/office/drawing/2014/main" xmlns="" id="{FB52B344-5A85-41D8-AC09-BB367EABC9A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363" y="4963626"/>
            <a:ext cx="1652444" cy="1293852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1000"/>
              </a:srgbClr>
            </a:outerShdw>
          </a:effectLst>
        </p:spPr>
      </p:pic>
      <p:pic>
        <p:nvPicPr>
          <p:cNvPr id="31" name="Google Shape;110;p4" descr="ArduinoUno_R3_Front_450px">
            <a:extLst>
              <a:ext uri="{FF2B5EF4-FFF2-40B4-BE49-F238E27FC236}">
                <a16:creationId xmlns:a16="http://schemas.microsoft.com/office/drawing/2014/main" xmlns="" id="{A8964EAC-9E83-4DDE-8AE5-1AB41A0235C7}"/>
              </a:ext>
            </a:extLst>
          </p:cNvPr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5757224" y="5045103"/>
            <a:ext cx="1818211" cy="1089304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2" name="Google Shape;132;p5">
            <a:extLst>
              <a:ext uri="{FF2B5EF4-FFF2-40B4-BE49-F238E27FC236}">
                <a16:creationId xmlns:a16="http://schemas.microsoft.com/office/drawing/2014/main" xmlns="" id="{5EDEF87B-7C0C-45F9-884F-77D9011319A2}"/>
              </a:ext>
            </a:extLst>
          </p:cNvPr>
          <p:cNvSpPr/>
          <p:nvPr/>
        </p:nvSpPr>
        <p:spPr>
          <a:xfrm>
            <a:off x="3628363" y="6373440"/>
            <a:ext cx="1818211" cy="406452"/>
          </a:xfrm>
          <a:prstGeom prst="flowChartTerminator">
            <a:avLst/>
          </a:prstGeom>
          <a:solidFill>
            <a:srgbClr val="FDE9D8"/>
          </a:solidFill>
          <a:ln w="25400" cap="flat" cmpd="sng">
            <a:solidFill>
              <a:srgbClr val="FDE9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Teko"/>
                <a:cs typeface="Teko"/>
                <a:sym typeface="Teko"/>
              </a:rPr>
              <a:t>Power Supply</a:t>
            </a:r>
            <a:endParaRPr sz="2000" b="1" dirty="0">
              <a:solidFill>
                <a:schemeClr val="accent1">
                  <a:lumMod val="50000"/>
                </a:schemeClr>
              </a:solidFill>
              <a:latin typeface="+mn-lt"/>
              <a:ea typeface="Teko"/>
              <a:cs typeface="Teko"/>
              <a:sym typeface="Teko"/>
            </a:endParaRPr>
          </a:p>
        </p:txBody>
      </p:sp>
      <p:sp>
        <p:nvSpPr>
          <p:cNvPr id="33" name="Google Shape;109;p4">
            <a:extLst>
              <a:ext uri="{FF2B5EF4-FFF2-40B4-BE49-F238E27FC236}">
                <a16:creationId xmlns:a16="http://schemas.microsoft.com/office/drawing/2014/main" xmlns="" id="{3433D95E-BB1D-456F-9981-EFF5AE06E4D2}"/>
              </a:ext>
            </a:extLst>
          </p:cNvPr>
          <p:cNvSpPr/>
          <p:nvPr/>
        </p:nvSpPr>
        <p:spPr>
          <a:xfrm>
            <a:off x="5797312" y="6373439"/>
            <a:ext cx="1818211" cy="386509"/>
          </a:xfrm>
          <a:prstGeom prst="flowChartTerminator">
            <a:avLst/>
          </a:prstGeom>
          <a:solidFill>
            <a:srgbClr val="FDE9D8"/>
          </a:solidFill>
          <a:ln w="25400" cap="flat" cmpd="sng">
            <a:solidFill>
              <a:srgbClr val="FDE9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Teko"/>
                <a:cs typeface="Teko"/>
                <a:sym typeface="Teko"/>
              </a:rPr>
              <a:t>Arduino Uno</a:t>
            </a:r>
            <a:endParaRPr sz="2000" dirty="0">
              <a:solidFill>
                <a:schemeClr val="accent1">
                  <a:lumMod val="50000"/>
                </a:schemeClr>
              </a:solidFill>
              <a:latin typeface="+mn-lt"/>
              <a:ea typeface="Teko"/>
              <a:cs typeface="Teko"/>
              <a:sym typeface="Teko"/>
            </a:endParaRPr>
          </a:p>
        </p:txBody>
      </p:sp>
    </p:spTree>
    <p:extLst>
      <p:ext uri="{BB962C8B-B14F-4D97-AF65-F5344CB8AC3E}">
        <p14:creationId xmlns:p14="http://schemas.microsoft.com/office/powerpoint/2010/main" val="3409770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Structure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E6591184-7FA4-4F9F-9BFD-01195B8CC7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88808" y="2026920"/>
            <a:ext cx="5014384" cy="3760788"/>
          </a:xfrm>
        </p:spPr>
      </p:pic>
    </p:spTree>
    <p:extLst>
      <p:ext uri="{BB962C8B-B14F-4D97-AF65-F5344CB8AC3E}">
        <p14:creationId xmlns:p14="http://schemas.microsoft.com/office/powerpoint/2010/main" val="408061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sz="4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Project software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accent3"/>
                </a:solidFill>
              </a:rPr>
              <a:t>⚫</a:t>
            </a:r>
            <a:r>
              <a:rPr lang="en-US" dirty="0">
                <a:solidFill>
                  <a:schemeClr val="tx1"/>
                </a:solidFill>
              </a:rPr>
              <a:t> We used  GRBL firmware.</a:t>
            </a:r>
          </a:p>
          <a:p>
            <a:pPr algn="l"/>
            <a:r>
              <a:rPr lang="en-US" dirty="0">
                <a:solidFill>
                  <a:schemeClr val="accent3"/>
                </a:solidFill>
              </a:rPr>
              <a:t>⚫</a:t>
            </a:r>
            <a:r>
              <a:rPr lang="en-US" dirty="0">
                <a:solidFill>
                  <a:schemeClr val="tx1"/>
                </a:solidFill>
              </a:rPr>
              <a:t> we used an open source called Universal G-code Sender (UGS).</a:t>
            </a:r>
          </a:p>
          <a:p>
            <a:pPr marL="0" indent="0" algn="l">
              <a:buNone/>
            </a:pPr>
            <a:r>
              <a:rPr lang="en-US" dirty="0">
                <a:solidFill>
                  <a:schemeClr val="accent3"/>
                </a:solidFill>
              </a:rPr>
              <a:t>⚫</a:t>
            </a:r>
            <a:r>
              <a:rPr lang="en-US" dirty="0">
                <a:solidFill>
                  <a:schemeClr val="tx1"/>
                </a:solidFill>
              </a:rPr>
              <a:t> In order to get a g-code file we used an open source program called Inkscape.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1069" y="4908413"/>
            <a:ext cx="1190791" cy="1171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55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894067EB-F048-42F8-8D88-AB08B5742016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t="165" r="833" b="5350"/>
          <a:stretch/>
        </p:blipFill>
        <p:spPr bwMode="auto">
          <a:xfrm>
            <a:off x="326975" y="1384154"/>
            <a:ext cx="5386070" cy="33750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101E9C5-8A88-44E7-BB73-6E49476F3B17}"/>
              </a:ext>
            </a:extLst>
          </p:cNvPr>
          <p:cNvPicPr/>
          <p:nvPr/>
        </p:nvPicPr>
        <p:blipFill rotWithShape="1">
          <a:blip r:embed="rId3"/>
          <a:srcRect r="371" b="6502"/>
          <a:stretch/>
        </p:blipFill>
        <p:spPr bwMode="auto">
          <a:xfrm>
            <a:off x="5890456" y="1402520"/>
            <a:ext cx="6207760" cy="33750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2567354" y="5040923"/>
            <a:ext cx="483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" name="مربع نص 2"/>
          <p:cNvSpPr txBox="1"/>
          <p:nvPr/>
        </p:nvSpPr>
        <p:spPr>
          <a:xfrm>
            <a:off x="8159262" y="5040923"/>
            <a:ext cx="644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09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/>
          <p:nvPr/>
        </p:nvPicPr>
        <p:blipFill rotWithShape="1">
          <a:blip r:embed="rId2"/>
          <a:srcRect l="30873" t="20946" r="28677" b="22966"/>
          <a:stretch/>
        </p:blipFill>
        <p:spPr bwMode="auto">
          <a:xfrm>
            <a:off x="4051590" y="2015880"/>
            <a:ext cx="2353945" cy="18364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9"/>
          <p:cNvPicPr/>
          <p:nvPr/>
        </p:nvPicPr>
        <p:blipFill rotWithShape="1">
          <a:blip r:embed="rId3"/>
          <a:srcRect l="34167" t="16790" r="833" b="10945"/>
          <a:stretch/>
        </p:blipFill>
        <p:spPr bwMode="auto">
          <a:xfrm>
            <a:off x="466259" y="4292893"/>
            <a:ext cx="2428240" cy="1732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28"/>
          <p:cNvPicPr/>
          <p:nvPr/>
        </p:nvPicPr>
        <p:blipFill rotWithShape="1">
          <a:blip r:embed="rId4"/>
          <a:srcRect l="48056" t="15638" r="11759" b="10617"/>
          <a:stretch/>
        </p:blipFill>
        <p:spPr bwMode="auto">
          <a:xfrm>
            <a:off x="3208628" y="4292893"/>
            <a:ext cx="1685925" cy="17399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40"/>
          <p:cNvPicPr/>
          <p:nvPr/>
        </p:nvPicPr>
        <p:blipFill rotWithShape="1">
          <a:blip r:embed="rId5"/>
          <a:srcRect l="50463" t="16462" r="17129" b="9959"/>
          <a:stretch/>
        </p:blipFill>
        <p:spPr bwMode="auto">
          <a:xfrm>
            <a:off x="5133412" y="4304616"/>
            <a:ext cx="1550035" cy="1732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29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17" r="39750" b="12420"/>
          <a:stretch/>
        </p:blipFill>
        <p:spPr>
          <a:xfrm>
            <a:off x="7316495" y="2609483"/>
            <a:ext cx="4019720" cy="2978004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469" y="2015880"/>
            <a:ext cx="2116248" cy="183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37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5749" y="854162"/>
            <a:ext cx="10058400" cy="1242652"/>
          </a:xfrm>
        </p:spPr>
        <p:txBody>
          <a:bodyPr>
            <a:normAutofit fontScale="90000"/>
          </a:bodyPr>
          <a:lstStyle/>
          <a:p>
            <a:r>
              <a:rPr lang="en-US" sz="4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Constraints and problems</a:t>
            </a:r>
            <a:br>
              <a:rPr lang="en-US" sz="4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14400" y="2108201"/>
            <a:ext cx="10241280" cy="4056116"/>
          </a:xfrm>
        </p:spPr>
        <p:txBody>
          <a:bodyPr/>
          <a:lstStyle/>
          <a:p>
            <a:pPr algn="l"/>
            <a:r>
              <a:rPr lang="en-US" sz="2000" b="1" dirty="0">
                <a:solidFill>
                  <a:schemeClr val="tx1"/>
                </a:solidFill>
              </a:rPr>
              <a:t>1. </a:t>
            </a:r>
            <a:r>
              <a:rPr lang="en-US" sz="2000" dirty="0">
                <a:solidFill>
                  <a:schemeClr val="tx1"/>
                </a:solidFill>
              </a:rPr>
              <a:t>We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do not have sufficient working knowledge about mechanical matters in terms of installation and use of equipment.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2</a:t>
            </a:r>
            <a:r>
              <a:rPr lang="en-US" sz="2000" dirty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The late arrival of Linear rail with block with the required length (30 cm)</a:t>
            </a:r>
            <a:r>
              <a:rPr lang="en-US" b="1" dirty="0">
                <a:solidFill>
                  <a:schemeClr val="tx1"/>
                </a:solidFill>
              </a:rPr>
              <a:t>.</a:t>
            </a:r>
          </a:p>
          <a:p>
            <a:pPr marL="0" lvl="0" indent="0" algn="l">
              <a:buNone/>
            </a:pPr>
            <a:r>
              <a:rPr lang="en-US" sz="2000" b="1" dirty="0">
                <a:solidFill>
                  <a:schemeClr val="tx1"/>
                </a:solidFill>
              </a:rPr>
              <a:t>3.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One of the 3D printed pieces has broken.</a:t>
            </a:r>
          </a:p>
          <a:p>
            <a:pPr marL="0" lvl="0" indent="0" algn="l">
              <a:buNone/>
            </a:pPr>
            <a:r>
              <a:rPr lang="en-US" sz="2000" b="1" dirty="0">
                <a:solidFill>
                  <a:schemeClr val="tx1"/>
                </a:solidFill>
              </a:rPr>
              <a:t>4.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Difficulties to meet with partner.</a:t>
            </a:r>
          </a:p>
        </p:txBody>
      </p:sp>
    </p:spTree>
    <p:extLst>
      <p:ext uri="{BB962C8B-B14F-4D97-AF65-F5344CB8AC3E}">
        <p14:creationId xmlns:p14="http://schemas.microsoft.com/office/powerpoint/2010/main" val="162039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RetrospectVTI">
  <a:themeElements>
    <a:clrScheme name="Custom 34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C7016"/>
      </a:accent1>
      <a:accent2>
        <a:srgbClr val="F8931D"/>
      </a:accent2>
      <a:accent3>
        <a:srgbClr val="CE8D3E"/>
      </a:accent3>
      <a:accent4>
        <a:srgbClr val="E64823"/>
      </a:accent4>
      <a:accent5>
        <a:srgbClr val="FFCA08"/>
      </a:accent5>
      <a:accent6>
        <a:srgbClr val="9C6A6A"/>
      </a:accent6>
      <a:hlink>
        <a:srgbClr val="2998E3"/>
      </a:hlink>
      <a:folHlink>
        <a:srgbClr val="7F723D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VTI" id="{ABE3C30C-0FC0-4450-828E-52DE70F1BCCB}" vid="{A6E2497D-935A-4CFD-B9FD-6DCB15FA68BF}"/>
    </a:ext>
  </a:extLst>
</a:theme>
</file>

<file path=ppt/theme/themeOverride1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F503EC-3FFF-4193-A86F-39150E2BAC75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7A26AAF5-6CFC-4C52-B7DF-08410EDE67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E5ECA37-C458-4BA2-A090-D7A19E07B43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{DCDC9960-67CF-4C00-8ABE-63CCCF62D201}tf11429527_win32</Template>
  <TotalTime>1308</TotalTime>
  <Words>309</Words>
  <Application>Microsoft Office PowerPoint</Application>
  <PresentationFormat>مخصص</PresentationFormat>
  <Paragraphs>47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1_RetrospectVTI</vt:lpstr>
      <vt:lpstr>An-Najah National University Faculty of Engineering Computer Engineering Department Graduation Project 2  Color Drawing machine</vt:lpstr>
      <vt:lpstr>OUTLINE:</vt:lpstr>
      <vt:lpstr>MAIN FEATURES:</vt:lpstr>
      <vt:lpstr>Tools</vt:lpstr>
      <vt:lpstr>Project Structure </vt:lpstr>
      <vt:lpstr>Project software</vt:lpstr>
      <vt:lpstr>عرض تقديمي في PowerPoint</vt:lpstr>
      <vt:lpstr>عرض تقديمي في PowerPoint</vt:lpstr>
      <vt:lpstr>Constraints and problems </vt:lpstr>
      <vt:lpstr>Conclusion and future work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An-Najah National University Faculty of Engineering Computer Engineering Department Graduation Project 2  Colors Drawing Robot</dc:title>
  <dc:creator>hp</dc:creator>
  <cp:lastModifiedBy>jc</cp:lastModifiedBy>
  <cp:revision>33</cp:revision>
  <dcterms:created xsi:type="dcterms:W3CDTF">2021-06-03T07:13:58Z</dcterms:created>
  <dcterms:modified xsi:type="dcterms:W3CDTF">2021-06-04T19:00:31Z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