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4" r:id="rId7"/>
    <p:sldId id="267" r:id="rId8"/>
    <p:sldId id="265" r:id="rId9"/>
    <p:sldId id="266" r:id="rId10"/>
    <p:sldId id="260"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18" autoAdjust="0"/>
    <p:restoredTop sz="94660"/>
  </p:normalViewPr>
  <p:slideViewPr>
    <p:cSldViewPr snapToGrid="0">
      <p:cViewPr varScale="1">
        <p:scale>
          <a:sx n="74" d="100"/>
          <a:sy n="74" d="100"/>
        </p:scale>
        <p:origin x="3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DC40CD-540A-4188-BA40-9D4029B16C47}" type="datetimeFigureOut">
              <a:rPr lang="en-US" smtClean="0"/>
              <a:t>24-12-2020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2151200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C40CD-540A-4188-BA40-9D4029B16C47}" type="datetimeFigureOut">
              <a:rPr lang="en-US" smtClean="0"/>
              <a:t>24-12-2020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1630300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C40CD-540A-4188-BA40-9D4029B16C47}" type="datetimeFigureOut">
              <a:rPr lang="en-US" smtClean="0"/>
              <a:t>24-12-2020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2173046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C40CD-540A-4188-BA40-9D4029B16C47}" type="datetimeFigureOut">
              <a:rPr lang="en-US" smtClean="0"/>
              <a:t>24-12-2020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3983252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DC40CD-540A-4188-BA40-9D4029B16C47}" type="datetimeFigureOut">
              <a:rPr lang="en-US" smtClean="0"/>
              <a:t>24-12-2020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2485961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DC40CD-540A-4188-BA40-9D4029B16C47}" type="datetimeFigureOut">
              <a:rPr lang="en-US" smtClean="0"/>
              <a:t>24-12-2020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1922346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DC40CD-540A-4188-BA40-9D4029B16C47}" type="datetimeFigureOut">
              <a:rPr lang="en-US" smtClean="0"/>
              <a:t>24-12-2020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4112705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DC40CD-540A-4188-BA40-9D4029B16C47}" type="datetimeFigureOut">
              <a:rPr lang="en-US" smtClean="0"/>
              <a:t>24-12-2020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1302316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DC40CD-540A-4188-BA40-9D4029B16C47}" type="datetimeFigureOut">
              <a:rPr lang="en-US" smtClean="0"/>
              <a:t>24-12-2020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787391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DC40CD-540A-4188-BA40-9D4029B16C47}" type="datetimeFigureOut">
              <a:rPr lang="en-US" smtClean="0"/>
              <a:t>24-12-2020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2720568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DC40CD-540A-4188-BA40-9D4029B16C47}" type="datetimeFigureOut">
              <a:rPr lang="en-US" smtClean="0"/>
              <a:t>24-12-2020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EDC13F-D65B-4EBC-9821-C687C4F0FC30}" type="slidenum">
              <a:rPr lang="en-US" smtClean="0"/>
              <a:t>‹#›</a:t>
            </a:fld>
            <a:endParaRPr lang="en-US"/>
          </a:p>
        </p:txBody>
      </p:sp>
    </p:spTree>
    <p:extLst>
      <p:ext uri="{BB962C8B-B14F-4D97-AF65-F5344CB8AC3E}">
        <p14:creationId xmlns:p14="http://schemas.microsoft.com/office/powerpoint/2010/main" val="481539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C40CD-540A-4188-BA40-9D4029B16C47}" type="datetimeFigureOut">
              <a:rPr lang="en-US" smtClean="0"/>
              <a:t>24-12-2020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EDC13F-D65B-4EBC-9821-C687C4F0FC30}" type="slidenum">
              <a:rPr lang="en-US" smtClean="0"/>
              <a:t>‹#›</a:t>
            </a:fld>
            <a:endParaRPr lang="en-US"/>
          </a:p>
        </p:txBody>
      </p:sp>
    </p:spTree>
    <p:extLst>
      <p:ext uri="{BB962C8B-B14F-4D97-AF65-F5344CB8AC3E}">
        <p14:creationId xmlns:p14="http://schemas.microsoft.com/office/powerpoint/2010/main" val="3375098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p:txBody>
          <a:bodyPr>
            <a:normAutofit fontScale="90000"/>
          </a:bodyPr>
          <a:lstStyle/>
          <a:p>
            <a:r>
              <a:rPr lang="en-US" sz="3600" b="1" dirty="0" smtClean="0">
                <a:solidFill>
                  <a:schemeClr val="accent2">
                    <a:lumMod val="50000"/>
                  </a:schemeClr>
                </a:solidFill>
              </a:rPr>
              <a:t> Detection Type Font</a:t>
            </a:r>
            <a:br>
              <a:rPr lang="en-US" sz="3600" b="1" dirty="0" smtClean="0">
                <a:solidFill>
                  <a:schemeClr val="accent2">
                    <a:lumMod val="50000"/>
                  </a:schemeClr>
                </a:solidFill>
              </a:rPr>
            </a:br>
            <a:r>
              <a:rPr lang="en-US" sz="3600" b="1" dirty="0">
                <a:solidFill>
                  <a:schemeClr val="accent2">
                    <a:lumMod val="50000"/>
                  </a:schemeClr>
                </a:solidFill>
              </a:rPr>
              <a:t/>
            </a:r>
            <a:br>
              <a:rPr lang="en-US" sz="3600" b="1" dirty="0">
                <a:solidFill>
                  <a:schemeClr val="accent2">
                    <a:lumMod val="50000"/>
                  </a:schemeClr>
                </a:solidFill>
              </a:rPr>
            </a:br>
            <a:r>
              <a:rPr lang="en-US" sz="3600" b="1" dirty="0" smtClean="0">
                <a:solidFill>
                  <a:schemeClr val="accent2">
                    <a:lumMod val="50000"/>
                  </a:schemeClr>
                </a:solidFill>
              </a:rPr>
              <a:t/>
            </a:r>
            <a:br>
              <a:rPr lang="en-US" sz="3600" b="1" dirty="0" smtClean="0">
                <a:solidFill>
                  <a:schemeClr val="accent2">
                    <a:lumMod val="50000"/>
                  </a:schemeClr>
                </a:solidFill>
              </a:rPr>
            </a:br>
            <a:r>
              <a:rPr lang="en-US" sz="3200" b="1" dirty="0">
                <a:solidFill>
                  <a:schemeClr val="accent2">
                    <a:lumMod val="50000"/>
                  </a:schemeClr>
                </a:solidFill>
              </a:rPr>
              <a:t/>
            </a:r>
            <a:br>
              <a:rPr lang="en-US" sz="3200" b="1" dirty="0">
                <a:solidFill>
                  <a:schemeClr val="accent2">
                    <a:lumMod val="50000"/>
                  </a:schemeClr>
                </a:solidFill>
              </a:rPr>
            </a:br>
            <a:endParaRPr lang="en-US" sz="3200" b="1" dirty="0">
              <a:solidFill>
                <a:schemeClr val="accent2">
                  <a:lumMod val="50000"/>
                </a:schemeClr>
              </a:solidFill>
            </a:endParaRPr>
          </a:p>
        </p:txBody>
      </p:sp>
      <p:sp>
        <p:nvSpPr>
          <p:cNvPr id="3" name="Subtitle 2"/>
          <p:cNvSpPr>
            <a:spLocks noGrp="1"/>
          </p:cNvSpPr>
          <p:nvPr>
            <p:ph type="subTitle" idx="1"/>
          </p:nvPr>
        </p:nvSpPr>
        <p:spPr/>
        <p:txBody>
          <a:bodyPr>
            <a:normAutofit fontScale="92500" lnSpcReduction="20000"/>
          </a:bodyPr>
          <a:lstStyle/>
          <a:p>
            <a:pPr algn="l"/>
            <a:r>
              <a:rPr lang="en-US" sz="2800" b="1" dirty="0" smtClean="0">
                <a:solidFill>
                  <a:schemeClr val="accent2">
                    <a:lumMod val="50000"/>
                  </a:schemeClr>
                </a:solidFill>
              </a:rPr>
              <a:t>             Presented by:         </a:t>
            </a:r>
            <a:r>
              <a:rPr lang="en-US" dirty="0" err="1" smtClean="0"/>
              <a:t>Donya</a:t>
            </a:r>
            <a:r>
              <a:rPr lang="en-US" dirty="0" smtClean="0"/>
              <a:t> Hamadneh</a:t>
            </a:r>
          </a:p>
          <a:p>
            <a:pPr algn="l"/>
            <a:r>
              <a:rPr lang="en-US" dirty="0"/>
              <a:t> </a:t>
            </a:r>
            <a:r>
              <a:rPr lang="en-US" dirty="0" smtClean="0"/>
              <a:t>                                                      </a:t>
            </a:r>
            <a:r>
              <a:rPr lang="en-US" dirty="0" err="1" smtClean="0"/>
              <a:t>Ansam</a:t>
            </a:r>
            <a:r>
              <a:rPr lang="en-US" dirty="0" smtClean="0"/>
              <a:t> </a:t>
            </a:r>
            <a:r>
              <a:rPr lang="en-US" dirty="0" err="1" smtClean="0"/>
              <a:t>Shtaiwi</a:t>
            </a:r>
            <a:endParaRPr lang="en-US" dirty="0" smtClean="0"/>
          </a:p>
          <a:p>
            <a:pPr algn="l"/>
            <a:endParaRPr lang="en-US" dirty="0" smtClean="0"/>
          </a:p>
          <a:p>
            <a:pPr algn="l"/>
            <a:r>
              <a:rPr lang="en-US" sz="3000" dirty="0" smtClean="0">
                <a:solidFill>
                  <a:schemeClr val="accent2">
                    <a:lumMod val="50000"/>
                  </a:schemeClr>
                </a:solidFill>
              </a:rPr>
              <a:t>             </a:t>
            </a:r>
            <a:r>
              <a:rPr lang="en-US" sz="3000" b="1" dirty="0" smtClean="0">
                <a:solidFill>
                  <a:schemeClr val="accent2">
                    <a:lumMod val="50000"/>
                  </a:schemeClr>
                </a:solidFill>
              </a:rPr>
              <a:t>Supervisor</a:t>
            </a:r>
            <a:r>
              <a:rPr lang="en-US" sz="3000" dirty="0" smtClean="0">
                <a:solidFill>
                  <a:schemeClr val="accent2">
                    <a:lumMod val="50000"/>
                  </a:schemeClr>
                </a:solidFill>
              </a:rPr>
              <a:t>:           </a:t>
            </a:r>
            <a:r>
              <a:rPr lang="en-US" dirty="0" err="1" smtClean="0"/>
              <a:t>Dr.Samer</a:t>
            </a:r>
            <a:r>
              <a:rPr lang="en-US" dirty="0" smtClean="0"/>
              <a:t> </a:t>
            </a:r>
            <a:r>
              <a:rPr lang="en-US" dirty="0" err="1" smtClean="0"/>
              <a:t>Arandi</a:t>
            </a:r>
            <a:r>
              <a:rPr lang="en-US" dirty="0" smtClean="0"/>
              <a:t> </a:t>
            </a:r>
            <a:endParaRPr lang="en-US" dirty="0"/>
          </a:p>
        </p:txBody>
      </p:sp>
    </p:spTree>
    <p:extLst>
      <p:ext uri="{BB962C8B-B14F-4D97-AF65-F5344CB8AC3E}">
        <p14:creationId xmlns:p14="http://schemas.microsoft.com/office/powerpoint/2010/main" val="1875396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constrains</a:t>
            </a:r>
            <a:endParaRPr lang="en-US" b="1" dirty="0">
              <a:solidFill>
                <a:schemeClr val="accent2">
                  <a:lumMod val="50000"/>
                </a:schemeClr>
              </a:solidFill>
            </a:endParaRPr>
          </a:p>
        </p:txBody>
      </p:sp>
      <p:sp>
        <p:nvSpPr>
          <p:cNvPr id="3" name="Content Placeholder 2"/>
          <p:cNvSpPr>
            <a:spLocks noGrp="1"/>
          </p:cNvSpPr>
          <p:nvPr>
            <p:ph idx="1"/>
          </p:nvPr>
        </p:nvSpPr>
        <p:spPr/>
        <p:txBody>
          <a:bodyPr>
            <a:normAutofit/>
          </a:bodyPr>
          <a:lstStyle/>
          <a:p>
            <a:r>
              <a:rPr lang="ar-SA" dirty="0" smtClean="0"/>
              <a:t>   </a:t>
            </a:r>
            <a:r>
              <a:rPr lang="en-US" dirty="0" smtClean="0"/>
              <a:t>The size of our device memory, where we needed a large memory size in order to accommodate our data base</a:t>
            </a:r>
          </a:p>
          <a:p>
            <a:pPr marL="0" indent="0">
              <a:buNone/>
            </a:pPr>
            <a:endParaRPr lang="en-US" dirty="0" smtClean="0"/>
          </a:p>
          <a:p>
            <a:r>
              <a:rPr lang="ar-SA" dirty="0" smtClean="0"/>
              <a:t>   </a:t>
            </a:r>
            <a:r>
              <a:rPr lang="en-US" dirty="0" smtClean="0"/>
              <a:t>We needed a high net speed in order to download the data base</a:t>
            </a:r>
          </a:p>
          <a:p>
            <a:endParaRPr lang="en-US" dirty="0" smtClean="0"/>
          </a:p>
          <a:p>
            <a:r>
              <a:rPr lang="ar-SA" dirty="0" smtClean="0"/>
              <a:t>   </a:t>
            </a:r>
            <a:r>
              <a:rPr lang="en-US" dirty="0" smtClean="0"/>
              <a:t>The problem of many updates to the Python language, where we had difficulty downloading the necessary Libraries in an appropriate way with the modern version</a:t>
            </a:r>
            <a:endParaRPr lang="en-US" dirty="0"/>
          </a:p>
        </p:txBody>
      </p:sp>
    </p:spTree>
    <p:extLst>
      <p:ext uri="{BB962C8B-B14F-4D97-AF65-F5344CB8AC3E}">
        <p14:creationId xmlns:p14="http://schemas.microsoft.com/office/powerpoint/2010/main" val="1456246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Future Work</a:t>
            </a:r>
            <a:r>
              <a:rPr lang="ar-SA" b="1" dirty="0" smtClean="0">
                <a:solidFill>
                  <a:schemeClr val="accent2">
                    <a:lumMod val="50000"/>
                  </a:schemeClr>
                </a:solidFill>
              </a:rPr>
              <a:t> </a:t>
            </a:r>
            <a:r>
              <a:rPr lang="en-US" b="1" dirty="0" smtClean="0">
                <a:solidFill>
                  <a:schemeClr val="accent2">
                    <a:lumMod val="50000"/>
                  </a:schemeClr>
                </a:solidFill>
              </a:rPr>
              <a:t> and conclusion</a:t>
            </a:r>
            <a:endParaRPr lang="en-US" b="1" dirty="0">
              <a:solidFill>
                <a:schemeClr val="accent2">
                  <a:lumMod val="50000"/>
                </a:schemeClr>
              </a:solidFill>
            </a:endParaRPr>
          </a:p>
        </p:txBody>
      </p:sp>
      <p:sp>
        <p:nvSpPr>
          <p:cNvPr id="3" name="Content Placeholder 2"/>
          <p:cNvSpPr>
            <a:spLocks noGrp="1"/>
          </p:cNvSpPr>
          <p:nvPr>
            <p:ph idx="1"/>
          </p:nvPr>
        </p:nvSpPr>
        <p:spPr/>
        <p:txBody>
          <a:bodyPr>
            <a:normAutofit/>
          </a:bodyPr>
          <a:lstStyle/>
          <a:p>
            <a:r>
              <a:rPr lang="en-US" sz="3200" dirty="0" smtClean="0"/>
              <a:t>In our application this we mainly aim to facilitate the user to distinguish between the lines of the Arabic language and will aim in the future to distinguish the Arabic font from other fonts, as well as convert the image into text and also add a larger number of Arabic fonts.</a:t>
            </a:r>
            <a:endParaRPr lang="en-US" sz="3200" dirty="0"/>
          </a:p>
        </p:txBody>
      </p:sp>
    </p:spTree>
    <p:extLst>
      <p:ext uri="{BB962C8B-B14F-4D97-AF65-F5344CB8AC3E}">
        <p14:creationId xmlns:p14="http://schemas.microsoft.com/office/powerpoint/2010/main" val="2574681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Over View</a:t>
            </a:r>
            <a:endParaRPr lang="en-US" b="1" dirty="0">
              <a:solidFill>
                <a:schemeClr val="accent2">
                  <a:lumMod val="50000"/>
                </a:schemeClr>
              </a:solidFill>
            </a:endParaRPr>
          </a:p>
        </p:txBody>
      </p:sp>
      <p:sp>
        <p:nvSpPr>
          <p:cNvPr id="3" name="Content Placeholder 2"/>
          <p:cNvSpPr>
            <a:spLocks noGrp="1"/>
          </p:cNvSpPr>
          <p:nvPr>
            <p:ph idx="1"/>
          </p:nvPr>
        </p:nvSpPr>
        <p:spPr/>
        <p:txBody>
          <a:bodyPr/>
          <a:lstStyle/>
          <a:p>
            <a:r>
              <a:rPr lang="en-US" b="1" dirty="0" smtClean="0"/>
              <a:t>       What is detection </a:t>
            </a:r>
            <a:r>
              <a:rPr lang="en-US" b="1" dirty="0"/>
              <a:t>t</a:t>
            </a:r>
            <a:r>
              <a:rPr lang="en-US" b="1" dirty="0" smtClean="0"/>
              <a:t>ype font .</a:t>
            </a:r>
          </a:p>
          <a:p>
            <a:r>
              <a:rPr lang="en-US" b="1" dirty="0" smtClean="0"/>
              <a:t>       Motivations</a:t>
            </a:r>
          </a:p>
          <a:p>
            <a:r>
              <a:rPr lang="en-US" b="1" dirty="0" smtClean="0"/>
              <a:t>       Technologies</a:t>
            </a:r>
          </a:p>
          <a:p>
            <a:r>
              <a:rPr lang="en-US" b="1" dirty="0" smtClean="0"/>
              <a:t>       About Techniques</a:t>
            </a:r>
          </a:p>
          <a:p>
            <a:r>
              <a:rPr lang="en-US" b="1" dirty="0" smtClean="0"/>
              <a:t>       Analysis and Results</a:t>
            </a:r>
          </a:p>
          <a:p>
            <a:r>
              <a:rPr lang="en-US" b="1" dirty="0" smtClean="0"/>
              <a:t>       Constrains</a:t>
            </a:r>
          </a:p>
          <a:p>
            <a:r>
              <a:rPr lang="en-US" b="1" dirty="0" smtClean="0"/>
              <a:t>       Future Work and conclusion</a:t>
            </a:r>
          </a:p>
          <a:p>
            <a:endParaRPr lang="en-US" dirty="0" smtClean="0"/>
          </a:p>
          <a:p>
            <a:endParaRPr lang="en-US" dirty="0"/>
          </a:p>
        </p:txBody>
      </p:sp>
    </p:spTree>
    <p:extLst>
      <p:ext uri="{BB962C8B-B14F-4D97-AF65-F5344CB8AC3E}">
        <p14:creationId xmlns:p14="http://schemas.microsoft.com/office/powerpoint/2010/main" val="3758611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p:txBody>
          <a:bodyPr>
            <a:normAutofit/>
          </a:bodyPr>
          <a:lstStyle/>
          <a:p>
            <a:r>
              <a:rPr lang="en-US" sz="4000" b="1" dirty="0" smtClean="0">
                <a:solidFill>
                  <a:schemeClr val="accent2">
                    <a:lumMod val="50000"/>
                  </a:schemeClr>
                </a:solidFill>
              </a:rPr>
              <a:t>What is Detection Type Font ?</a:t>
            </a:r>
            <a:br>
              <a:rPr lang="en-US" sz="4000" b="1" dirty="0" smtClean="0">
                <a:solidFill>
                  <a:schemeClr val="accent2">
                    <a:lumMod val="50000"/>
                  </a:schemeClr>
                </a:solidFill>
              </a:rPr>
            </a:br>
            <a:r>
              <a:rPr lang="en-US" sz="4000" b="1" dirty="0">
                <a:solidFill>
                  <a:schemeClr val="accent2">
                    <a:lumMod val="50000"/>
                  </a:schemeClr>
                </a:solidFill>
              </a:rPr>
              <a:t/>
            </a:r>
            <a:br>
              <a:rPr lang="en-US" sz="4000" b="1" dirty="0">
                <a:solidFill>
                  <a:schemeClr val="accent2">
                    <a:lumMod val="50000"/>
                  </a:schemeClr>
                </a:solidFill>
              </a:rPr>
            </a:br>
            <a:r>
              <a:rPr lang="en-US" sz="4000" b="1" dirty="0" smtClean="0">
                <a:solidFill>
                  <a:schemeClr val="accent2">
                    <a:lumMod val="50000"/>
                  </a:schemeClr>
                </a:solidFill>
              </a:rPr>
              <a:t/>
            </a:r>
            <a:br>
              <a:rPr lang="en-US" sz="4000" b="1" dirty="0" smtClean="0">
                <a:solidFill>
                  <a:schemeClr val="accent2">
                    <a:lumMod val="50000"/>
                  </a:schemeClr>
                </a:solidFill>
              </a:rPr>
            </a:br>
            <a:endParaRPr lang="en-US" sz="4000" b="1" dirty="0">
              <a:solidFill>
                <a:schemeClr val="accent2">
                  <a:lumMod val="50000"/>
                </a:schemeClr>
              </a:solidFill>
            </a:endParaRPr>
          </a:p>
        </p:txBody>
      </p:sp>
      <p:sp>
        <p:nvSpPr>
          <p:cNvPr id="3" name="Subtitle 2"/>
          <p:cNvSpPr>
            <a:spLocks noGrp="1"/>
          </p:cNvSpPr>
          <p:nvPr>
            <p:ph type="subTitle" idx="1"/>
          </p:nvPr>
        </p:nvSpPr>
        <p:spPr>
          <a:xfrm>
            <a:off x="1524000" y="2150772"/>
            <a:ext cx="9144000" cy="4018208"/>
          </a:xfrm>
        </p:spPr>
        <p:txBody>
          <a:bodyPr/>
          <a:lstStyle/>
          <a:p>
            <a:pPr marL="457200" indent="-457200" algn="l">
              <a:buFont typeface="Arial" panose="020B0604020202020204" pitchFamily="34" charset="0"/>
              <a:buChar char="•"/>
            </a:pPr>
            <a:r>
              <a:rPr lang="en-US" sz="2800" dirty="0" smtClean="0"/>
              <a:t>Detection Type is an Android application that helps users in general, and Arabic teachers in particular, in order to distinguish the types of 9 Arabic language fonts</a:t>
            </a:r>
            <a:r>
              <a:rPr lang="ar-SA" sz="2800" dirty="0" smtClean="0"/>
              <a:t> </a:t>
            </a:r>
            <a:r>
              <a:rPr lang="en-US" sz="2800" dirty="0" smtClean="0"/>
              <a:t>.</a:t>
            </a:r>
            <a:r>
              <a:rPr lang="ar-SA" sz="2800" dirty="0" smtClean="0"/>
              <a:t>  </a:t>
            </a:r>
            <a:r>
              <a:rPr lang="ar-SA" dirty="0" smtClean="0"/>
              <a:t> </a:t>
            </a:r>
            <a:endParaRPr lang="en-US" dirty="0"/>
          </a:p>
          <a:p>
            <a:pPr algn="l"/>
            <a:endParaRPr lang="en-US" dirty="0"/>
          </a:p>
        </p:txBody>
      </p:sp>
    </p:spTree>
    <p:extLst>
      <p:ext uri="{BB962C8B-B14F-4D97-AF65-F5344CB8AC3E}">
        <p14:creationId xmlns:p14="http://schemas.microsoft.com/office/powerpoint/2010/main" val="1840923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p>
            <a:r>
              <a:rPr lang="en-US" sz="4000" b="1" dirty="0" smtClean="0">
                <a:solidFill>
                  <a:schemeClr val="accent2">
                    <a:lumMod val="50000"/>
                  </a:schemeClr>
                </a:solidFill>
              </a:rPr>
              <a:t>Motivations</a:t>
            </a:r>
            <a:endParaRPr lang="en-US" sz="4000" b="1" dirty="0">
              <a:solidFill>
                <a:schemeClr val="accent2">
                  <a:lumMod val="50000"/>
                </a:schemeClr>
              </a:solidFill>
            </a:endParaRPr>
          </a:p>
        </p:txBody>
      </p:sp>
      <p:sp>
        <p:nvSpPr>
          <p:cNvPr id="3" name="Content Placeholder 2"/>
          <p:cNvSpPr>
            <a:spLocks noGrp="1"/>
          </p:cNvSpPr>
          <p:nvPr>
            <p:ph idx="1"/>
          </p:nvPr>
        </p:nvSpPr>
        <p:spPr/>
        <p:txBody>
          <a:bodyPr/>
          <a:lstStyle/>
          <a:p>
            <a:r>
              <a:rPr lang="en-US" dirty="0" smtClean="0"/>
              <a:t>The presence of most applications that work to distinguish the type of font in the English language significantly and to other languages in general, but there are no Android applications that work to distinguish the type of font for the Arabic language</a:t>
            </a:r>
            <a:endParaRPr lang="ar-SA" dirty="0" smtClean="0"/>
          </a:p>
          <a:p>
            <a:r>
              <a:rPr lang="en-US" dirty="0" smtClean="0"/>
              <a:t> motivated users to become more familiar with the types of Arabic language fonts and to become familiar with them</a:t>
            </a:r>
            <a:endParaRPr lang="ar-SA" dirty="0" smtClean="0"/>
          </a:p>
          <a:p>
            <a:r>
              <a:rPr lang="en-US" dirty="0" smtClean="0"/>
              <a:t>The presence of many types of fonts and thus easy to distinguish between them</a:t>
            </a:r>
            <a:endParaRPr lang="en-US" dirty="0"/>
          </a:p>
        </p:txBody>
      </p:sp>
    </p:spTree>
    <p:extLst>
      <p:ext uri="{BB962C8B-B14F-4D97-AF65-F5344CB8AC3E}">
        <p14:creationId xmlns:p14="http://schemas.microsoft.com/office/powerpoint/2010/main" val="570614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2" name="Title 1"/>
          <p:cNvSpPr>
            <a:spLocks noGrp="1"/>
          </p:cNvSpPr>
          <p:nvPr>
            <p:ph type="title"/>
          </p:nvPr>
        </p:nvSpPr>
        <p:spPr/>
        <p:txBody>
          <a:bodyPr>
            <a:normAutofit/>
          </a:bodyPr>
          <a:lstStyle/>
          <a:p>
            <a:r>
              <a:rPr lang="en-US" sz="4000" b="1" dirty="0" smtClean="0">
                <a:solidFill>
                  <a:schemeClr val="accent2">
                    <a:lumMod val="50000"/>
                  </a:schemeClr>
                </a:solidFill>
              </a:rPr>
              <a:t>Technologies</a:t>
            </a:r>
            <a:endParaRPr lang="en-US" sz="4000" b="1" dirty="0">
              <a:solidFill>
                <a:schemeClr val="accent2">
                  <a:lumMod val="50000"/>
                </a:schemeClr>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63968" y="1877141"/>
            <a:ext cx="2152005" cy="1793338"/>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2451" y="1877141"/>
            <a:ext cx="2524259" cy="1664549"/>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93188" y="1690688"/>
            <a:ext cx="2429357" cy="2283450"/>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54591" y="4340180"/>
            <a:ext cx="2127697" cy="1117041"/>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00093" y="4096532"/>
            <a:ext cx="1831541" cy="1831541"/>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79151" y="4096532"/>
            <a:ext cx="2674649" cy="157227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18090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7999"/>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About Techniques</a:t>
            </a:r>
            <a:endParaRPr lang="en-US" b="1" dirty="0">
              <a:solidFill>
                <a:schemeClr val="accent2">
                  <a:lumMod val="50000"/>
                </a:schemeClr>
              </a:solidFill>
            </a:endParaRPr>
          </a:p>
        </p:txBody>
      </p:sp>
      <p:sp>
        <p:nvSpPr>
          <p:cNvPr id="3" name="Content Placeholder 2"/>
          <p:cNvSpPr>
            <a:spLocks noGrp="1"/>
          </p:cNvSpPr>
          <p:nvPr>
            <p:ph idx="1"/>
          </p:nvPr>
        </p:nvSpPr>
        <p:spPr/>
        <p:txBody>
          <a:bodyPr/>
          <a:lstStyle/>
          <a:p>
            <a:r>
              <a:rPr lang="en-US" b="1" dirty="0" err="1" smtClean="0">
                <a:solidFill>
                  <a:schemeClr val="accent4">
                    <a:lumMod val="75000"/>
                  </a:schemeClr>
                </a:solidFill>
              </a:rPr>
              <a:t>TensorFlow</a:t>
            </a:r>
            <a:r>
              <a:rPr lang="en-US" b="1" dirty="0" smtClean="0">
                <a:solidFill>
                  <a:schemeClr val="accent4">
                    <a:lumMod val="75000"/>
                  </a:schemeClr>
                </a:solidFill>
              </a:rPr>
              <a:t>:    </a:t>
            </a:r>
            <a:r>
              <a:rPr lang="en-US" dirty="0" smtClean="0"/>
              <a:t>It is open source and is also used in machine learning applications such as neural networks.</a:t>
            </a:r>
          </a:p>
          <a:p>
            <a:r>
              <a:rPr lang="en-US" b="1" dirty="0" smtClean="0">
                <a:solidFill>
                  <a:schemeClr val="accent4">
                    <a:lumMod val="75000"/>
                  </a:schemeClr>
                </a:solidFill>
              </a:rPr>
              <a:t>CNN:     </a:t>
            </a:r>
            <a:r>
              <a:rPr lang="en-US" dirty="0" smtClean="0"/>
              <a:t>is a class of deep neural network, most commonly applied to analyzing visual imagery</a:t>
            </a:r>
          </a:p>
          <a:p>
            <a:r>
              <a:rPr lang="en-US" b="1" dirty="0" smtClean="0">
                <a:solidFill>
                  <a:schemeClr val="accent4">
                    <a:lumMod val="75000"/>
                  </a:schemeClr>
                </a:solidFill>
              </a:rPr>
              <a:t>Sliding Window:    </a:t>
            </a:r>
            <a:r>
              <a:rPr lang="en-US" dirty="0" smtClean="0"/>
              <a:t>It is a rectangle that works on the movement from right to left through all parts of the image and is used to cut the image into several equal parts </a:t>
            </a:r>
            <a:endParaRPr lang="ar-SA" dirty="0" smtClean="0"/>
          </a:p>
          <a:p>
            <a:endParaRPr lang="en-US" dirty="0" smtClean="0"/>
          </a:p>
          <a:p>
            <a:endParaRPr lang="en-US" dirty="0">
              <a:solidFill>
                <a:schemeClr val="accent4">
                  <a:lumMod val="75000"/>
                </a:schemeClr>
              </a:solidFill>
            </a:endParaRPr>
          </a:p>
        </p:txBody>
      </p:sp>
    </p:spTree>
    <p:extLst>
      <p:ext uri="{BB962C8B-B14F-4D97-AF65-F5344CB8AC3E}">
        <p14:creationId xmlns:p14="http://schemas.microsoft.com/office/powerpoint/2010/main" val="6275564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Methodology</a:t>
            </a:r>
            <a:endParaRPr lang="en-US" b="1" dirty="0">
              <a:solidFill>
                <a:schemeClr val="accent2">
                  <a:lumMod val="50000"/>
                </a:schemeClr>
              </a:solidFill>
            </a:endParaRPr>
          </a:p>
        </p:txBody>
      </p:sp>
      <p:sp>
        <p:nvSpPr>
          <p:cNvPr id="3" name="Content Placeholder 2"/>
          <p:cNvSpPr>
            <a:spLocks noGrp="1"/>
          </p:cNvSpPr>
          <p:nvPr>
            <p:ph idx="1"/>
          </p:nvPr>
        </p:nvSpPr>
        <p:spPr/>
        <p:txBody>
          <a:bodyPr/>
          <a:lstStyle/>
          <a:p>
            <a:r>
              <a:rPr lang="en-US" dirty="0" smtClean="0"/>
              <a:t>      How to create a data set.</a:t>
            </a:r>
          </a:p>
          <a:p>
            <a:r>
              <a:rPr lang="en-US" dirty="0" smtClean="0"/>
              <a:t>      The training process.</a:t>
            </a:r>
          </a:p>
          <a:p>
            <a:r>
              <a:rPr lang="en-US" dirty="0" smtClean="0"/>
              <a:t>      batch size.</a:t>
            </a:r>
          </a:p>
          <a:p>
            <a:r>
              <a:rPr lang="en-US" dirty="0" smtClean="0"/>
              <a:t>      data set distribution.</a:t>
            </a:r>
          </a:p>
          <a:p>
            <a:r>
              <a:rPr lang="en-US" dirty="0" smtClean="0"/>
              <a:t>      model creation.</a:t>
            </a:r>
          </a:p>
          <a:p>
            <a:r>
              <a:rPr lang="en-US" dirty="0" smtClean="0"/>
              <a:t>      model saving.</a:t>
            </a:r>
          </a:p>
          <a:p>
            <a:r>
              <a:rPr lang="en-US" dirty="0" smtClean="0"/>
              <a:t>      sliding window step.</a:t>
            </a:r>
          </a:p>
          <a:p>
            <a:r>
              <a:rPr lang="en-US" dirty="0" smtClean="0"/>
              <a:t>      Testing process.</a:t>
            </a:r>
            <a:endParaRPr lang="en-US" dirty="0"/>
          </a:p>
        </p:txBody>
      </p:sp>
    </p:spTree>
    <p:extLst>
      <p:ext uri="{BB962C8B-B14F-4D97-AF65-F5344CB8AC3E}">
        <p14:creationId xmlns:p14="http://schemas.microsoft.com/office/powerpoint/2010/main" val="3602228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8789"/>
            <a:ext cx="12192000" cy="6986789"/>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Analysis</a:t>
            </a:r>
            <a:endParaRPr lang="en-US" b="1" dirty="0">
              <a:solidFill>
                <a:schemeClr val="accent2">
                  <a:lumMod val="50000"/>
                </a:schemeClr>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8200" y="2113520"/>
            <a:ext cx="10515600" cy="3775547"/>
          </a:xfrm>
        </p:spPr>
      </p:pic>
      <p:sp>
        <p:nvSpPr>
          <p:cNvPr id="6" name="TextBox 5"/>
          <p:cNvSpPr txBox="1"/>
          <p:nvPr/>
        </p:nvSpPr>
        <p:spPr>
          <a:xfrm>
            <a:off x="708338" y="1468192"/>
            <a:ext cx="10470524" cy="369332"/>
          </a:xfrm>
          <a:prstGeom prst="rect">
            <a:avLst/>
          </a:prstGeom>
          <a:noFill/>
        </p:spPr>
        <p:txBody>
          <a:bodyPr wrap="square" rtlCol="0">
            <a:spAutoFit/>
          </a:bodyPr>
          <a:lstStyle/>
          <a:p>
            <a:r>
              <a:rPr lang="en-US" dirty="0" smtClean="0"/>
              <a:t>This is results of epochs for  training level</a:t>
            </a:r>
            <a:endParaRPr lang="en-US" dirty="0"/>
          </a:p>
        </p:txBody>
      </p:sp>
    </p:spTree>
    <p:extLst>
      <p:ext uri="{BB962C8B-B14F-4D97-AF65-F5344CB8AC3E}">
        <p14:creationId xmlns:p14="http://schemas.microsoft.com/office/powerpoint/2010/main" val="394989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b="1" dirty="0" smtClean="0">
                <a:solidFill>
                  <a:schemeClr val="accent2">
                    <a:lumMod val="50000"/>
                  </a:schemeClr>
                </a:solidFill>
              </a:rPr>
              <a:t>Cont. Analysis</a:t>
            </a:r>
            <a:endParaRPr lang="en-US" b="1" dirty="0">
              <a:solidFill>
                <a:schemeClr val="accent2">
                  <a:lumMod val="50000"/>
                </a:schemeClr>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0021" y="2159995"/>
            <a:ext cx="3180008" cy="3858766"/>
          </a:xfrm>
        </p:spPr>
      </p:pic>
      <p:sp>
        <p:nvSpPr>
          <p:cNvPr id="5" name="TextBox 4"/>
          <p:cNvSpPr txBox="1"/>
          <p:nvPr/>
        </p:nvSpPr>
        <p:spPr>
          <a:xfrm>
            <a:off x="683654" y="1690688"/>
            <a:ext cx="10044447" cy="369932"/>
          </a:xfrm>
          <a:prstGeom prst="rect">
            <a:avLst/>
          </a:prstGeom>
          <a:noFill/>
        </p:spPr>
        <p:txBody>
          <a:bodyPr wrap="square" rtlCol="0">
            <a:spAutoFit/>
          </a:bodyPr>
          <a:lstStyle/>
          <a:p>
            <a:r>
              <a:rPr lang="en-US" dirty="0" smtClean="0"/>
              <a:t>This results of testing ( Percentage) : </a:t>
            </a:r>
            <a:endParaRPr lang="en-US" dirty="0"/>
          </a:p>
        </p:txBody>
      </p:sp>
    </p:spTree>
    <p:extLst>
      <p:ext uri="{BB962C8B-B14F-4D97-AF65-F5344CB8AC3E}">
        <p14:creationId xmlns:p14="http://schemas.microsoft.com/office/powerpoint/2010/main" val="4241804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1636</TotalTime>
  <Words>368</Words>
  <Application>Microsoft Office PowerPoint</Application>
  <PresentationFormat>Widescreen</PresentationFormat>
  <Paragraphs>45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 Detection Type Font    </vt:lpstr>
      <vt:lpstr>Over View</vt:lpstr>
      <vt:lpstr>What is Detection Type Font ?   </vt:lpstr>
      <vt:lpstr>Motivations</vt:lpstr>
      <vt:lpstr>Technologies</vt:lpstr>
      <vt:lpstr>About Techniques</vt:lpstr>
      <vt:lpstr>Methodology</vt:lpstr>
      <vt:lpstr>Analysis</vt:lpstr>
      <vt:lpstr>Cont. Analysis</vt:lpstr>
      <vt:lpstr>constrains</vt:lpstr>
      <vt:lpstr>Future Work  and 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Detection Type</dc:title>
  <dc:creator>user</dc:creator>
  <cp:lastModifiedBy>user</cp:lastModifiedBy>
  <cp:revision>22</cp:revision>
  <dcterms:created xsi:type="dcterms:W3CDTF">2020-12-24T15:04:48Z</dcterms:created>
  <dcterms:modified xsi:type="dcterms:W3CDTF">2020-12-25T18:21:22Z</dcterms:modified>
</cp:coreProperties>
</file>