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notesMasterIdLst>
    <p:notesMasterId r:id="rId79"/>
  </p:notesMasterIdLst>
  <p:sldIdLst>
    <p:sldId id="275" r:id="rId2"/>
    <p:sldId id="315" r:id="rId3"/>
    <p:sldId id="311" r:id="rId4"/>
    <p:sldId id="316" r:id="rId5"/>
    <p:sldId id="317" r:id="rId6"/>
    <p:sldId id="319" r:id="rId7"/>
    <p:sldId id="318" r:id="rId8"/>
    <p:sldId id="349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312" r:id="rId35"/>
    <p:sldId id="301" r:id="rId36"/>
    <p:sldId id="302" r:id="rId37"/>
    <p:sldId id="304" r:id="rId38"/>
    <p:sldId id="313" r:id="rId39"/>
    <p:sldId id="306" r:id="rId40"/>
    <p:sldId id="307" r:id="rId41"/>
    <p:sldId id="308" r:id="rId42"/>
    <p:sldId id="309" r:id="rId43"/>
    <p:sldId id="310" r:id="rId44"/>
    <p:sldId id="257" r:id="rId45"/>
    <p:sldId id="258" r:id="rId46"/>
    <p:sldId id="259" r:id="rId47"/>
    <p:sldId id="260" r:id="rId48"/>
    <p:sldId id="261" r:id="rId49"/>
    <p:sldId id="262" r:id="rId50"/>
    <p:sldId id="263" r:id="rId51"/>
    <p:sldId id="264" r:id="rId52"/>
    <p:sldId id="265" r:id="rId53"/>
    <p:sldId id="266" r:id="rId54"/>
    <p:sldId id="267" r:id="rId55"/>
    <p:sldId id="268" r:id="rId56"/>
    <p:sldId id="340" r:id="rId57"/>
    <p:sldId id="341" r:id="rId58"/>
    <p:sldId id="342" r:id="rId59"/>
    <p:sldId id="343" r:id="rId60"/>
    <p:sldId id="344" r:id="rId61"/>
    <p:sldId id="345" r:id="rId62"/>
    <p:sldId id="346" r:id="rId63"/>
    <p:sldId id="347" r:id="rId64"/>
    <p:sldId id="272" r:id="rId65"/>
    <p:sldId id="273" r:id="rId66"/>
    <p:sldId id="274" r:id="rId67"/>
    <p:sldId id="330" r:id="rId68"/>
    <p:sldId id="348" r:id="rId69"/>
    <p:sldId id="331" r:id="rId70"/>
    <p:sldId id="332" r:id="rId71"/>
    <p:sldId id="333" r:id="rId72"/>
    <p:sldId id="334" r:id="rId73"/>
    <p:sldId id="335" r:id="rId74"/>
    <p:sldId id="336" r:id="rId75"/>
    <p:sldId id="337" r:id="rId76"/>
    <p:sldId id="338" r:id="rId77"/>
    <p:sldId id="339" r:id="rId7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F7030-E9B0-4DD0-B913-7FD21B0F5F00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25A97-FADC-4EB6-A5F7-DE26B8E502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25A97-FADC-4EB6-A5F7-DE26B8E502E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9A413F6-89AA-44DB-9914-4FFE976E468A}" type="datetimeFigureOut">
              <a:rPr lang="ar-SA" smtClean="0"/>
              <a:pPr/>
              <a:t>22/03/38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2C9FDFA-183C-4956-9AE5-A1E8074817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3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435608" y="2428868"/>
            <a:ext cx="7498080" cy="381953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4000" b="1" i="1" dirty="0" smtClean="0">
                <a:latin typeface="Andalus" pitchFamily="18" charset="-78"/>
                <a:cs typeface="Andalus" pitchFamily="18" charset="-78"/>
              </a:rPr>
              <a:t>College Of Education Science Centers Building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Prepared By :</a:t>
            </a:r>
          </a:p>
          <a:p>
            <a:pPr algn="ctr">
              <a:buNone/>
            </a:pPr>
            <a:r>
              <a:rPr lang="en-US" b="1" i="1" dirty="0" err="1" smtClean="0"/>
              <a:t>Reem</a:t>
            </a:r>
            <a:r>
              <a:rPr lang="en-US" b="1" i="1" dirty="0" smtClean="0"/>
              <a:t> </a:t>
            </a:r>
            <a:r>
              <a:rPr lang="en-US" b="1" i="1" dirty="0" err="1" smtClean="0"/>
              <a:t>Abdat</a:t>
            </a:r>
            <a:r>
              <a:rPr lang="en-US" b="1" i="1" dirty="0" smtClean="0"/>
              <a:t> </a:t>
            </a:r>
          </a:p>
          <a:p>
            <a:pPr algn="ctr">
              <a:buNone/>
            </a:pPr>
            <a:r>
              <a:rPr lang="en-US" b="1" i="1" dirty="0" err="1" smtClean="0"/>
              <a:t>Rasha</a:t>
            </a:r>
            <a:r>
              <a:rPr lang="en-US" b="1" i="1" dirty="0" smtClean="0"/>
              <a:t> </a:t>
            </a:r>
            <a:r>
              <a:rPr lang="en-US" b="1" i="1" dirty="0" err="1" smtClean="0"/>
              <a:t>yasin</a:t>
            </a:r>
            <a:r>
              <a:rPr lang="en-US" b="1" i="1" dirty="0" smtClean="0"/>
              <a:t> </a:t>
            </a:r>
          </a:p>
          <a:p>
            <a:pPr lvl="0" algn="ctr">
              <a:buNone/>
            </a:pP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Submitted to :</a:t>
            </a:r>
          </a:p>
          <a:p>
            <a:pPr algn="ctr">
              <a:buNone/>
            </a:pPr>
            <a:r>
              <a:rPr lang="en-US" b="1" dirty="0" err="1" smtClean="0"/>
              <a:t>D</a:t>
            </a:r>
            <a:r>
              <a:rPr lang="en-US" b="1" dirty="0" err="1" smtClean="0"/>
              <a:t>.Imad</a:t>
            </a:r>
            <a:r>
              <a:rPr lang="en-US" b="1" dirty="0" smtClean="0"/>
              <a:t> </a:t>
            </a:r>
            <a:r>
              <a:rPr lang="en-US" b="1" dirty="0" smtClean="0"/>
              <a:t>Al-</a:t>
            </a:r>
            <a:r>
              <a:rPr lang="en-US" b="1" dirty="0" err="1" smtClean="0"/>
              <a:t>Qasem</a:t>
            </a:r>
            <a:endParaRPr lang="en-US" dirty="0"/>
          </a:p>
        </p:txBody>
      </p:sp>
      <p:pic>
        <p:nvPicPr>
          <p:cNvPr id="6" name="Picture 2" descr="C:\Users\KAREEM-JO\Desktop\Mott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0"/>
            <a:ext cx="2446341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1071546"/>
            <a:ext cx="7498080" cy="1000132"/>
          </a:xfrm>
        </p:spPr>
        <p:txBody>
          <a:bodyPr>
            <a:normAutofit/>
          </a:bodyPr>
          <a:lstStyle/>
          <a:p>
            <a:r>
              <a:rPr lang="en-US" sz="4400" b="1" i="1" dirty="0" smtClean="0"/>
              <a:t>Materials</a:t>
            </a:r>
            <a:endParaRPr lang="en-US" sz="4400" i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28728" y="2428868"/>
          <a:ext cx="7499350" cy="2631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4395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Property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Value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9502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Compressive strength of concrete </a:t>
                      </a:r>
                      <a:r>
                        <a:rPr lang="en-US" sz="2000" dirty="0" smtClean="0">
                          <a:latin typeface="Cambri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2000" dirty="0" err="1" smtClean="0">
                          <a:latin typeface="Cambria"/>
                          <a:ea typeface="Times New Roman"/>
                          <a:cs typeface="Times New Roman"/>
                        </a:rPr>
                        <a:t>f’c</a:t>
                      </a:r>
                      <a:r>
                        <a:rPr lang="en-US" sz="2000" dirty="0">
                          <a:latin typeface="Cambria"/>
                          <a:ea typeface="Times New Roman"/>
                          <a:cs typeface="Times New Roman"/>
                        </a:rPr>
                        <a:t>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Arial"/>
                        </a:rPr>
                        <a:t>25Mpa</a:t>
                      </a:r>
                    </a:p>
                  </a:txBody>
                  <a:tcPr marL="68580" marR="68580" marT="0" marB="0"/>
                </a:tc>
              </a:tr>
              <a:tr h="549756">
                <a:tc>
                  <a:txBody>
                    <a:bodyPr/>
                    <a:lstStyle/>
                    <a:p>
                      <a:pPr marL="0" marR="0" indent="0" algn="justLow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mbria"/>
                          <a:ea typeface="Times New Roman"/>
                          <a:cs typeface="Times New Roman"/>
                        </a:rPr>
                        <a:t>Compressive strength of concrete (</a:t>
                      </a:r>
                      <a:r>
                        <a:rPr lang="en-US" sz="2000" dirty="0" err="1" smtClean="0">
                          <a:latin typeface="Cambria"/>
                          <a:ea typeface="Times New Roman"/>
                          <a:cs typeface="Times New Roman"/>
                        </a:rPr>
                        <a:t>f’c</a:t>
                      </a:r>
                      <a:r>
                        <a:rPr lang="en-US" sz="2000" dirty="0" smtClean="0">
                          <a:latin typeface="Cambria"/>
                          <a:ea typeface="Times New Roman"/>
                          <a:cs typeface="Times New Roman"/>
                        </a:rPr>
                        <a:t>) (</a:t>
                      </a:r>
                      <a:r>
                        <a:rPr lang="en-US" sz="2000" baseline="0" dirty="0" smtClean="0">
                          <a:latin typeface="Cambria"/>
                          <a:ea typeface="Times New Roman"/>
                          <a:cs typeface="Times New Roman"/>
                        </a:rPr>
                        <a:t> column) </a:t>
                      </a:r>
                      <a:endParaRPr lang="en-US" sz="20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justLow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Arial"/>
                        </a:rPr>
                        <a:t>30 </a:t>
                      </a:r>
                      <a:r>
                        <a:rPr lang="en-US" sz="2000" dirty="0" err="1">
                          <a:latin typeface="Calibri"/>
                          <a:ea typeface="Calibri"/>
                          <a:cs typeface="Arial"/>
                        </a:rPr>
                        <a:t>Mpa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95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Times New Roman"/>
                          <a:cs typeface="Times New Roman"/>
                        </a:rPr>
                        <a:t>Yield strength(fy)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Cambria"/>
                          <a:ea typeface="Times New Roman"/>
                          <a:cs typeface="Times New Roman"/>
                        </a:rPr>
                        <a:t>420 </a:t>
                      </a:r>
                      <a:r>
                        <a:rPr lang="en-US" sz="2000" b="0" dirty="0" err="1">
                          <a:latin typeface="Cambria"/>
                          <a:ea typeface="Times New Roman"/>
                          <a:cs typeface="Times New Roman"/>
                        </a:rPr>
                        <a:t>Mpa</a:t>
                      </a:r>
                      <a:endParaRPr lang="en-US" sz="200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928670"/>
            <a:ext cx="7498080" cy="1214446"/>
          </a:xfrm>
        </p:spPr>
        <p:txBody>
          <a:bodyPr>
            <a:normAutofit fontScale="90000"/>
          </a:bodyPr>
          <a:lstStyle/>
          <a:p>
            <a:r>
              <a:rPr lang="en-US" sz="4400" b="1" i="1" dirty="0" smtClean="0"/>
              <a:t>Unit weights of the materials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85852" y="2285992"/>
          <a:ext cx="7499350" cy="245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322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Material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Ɣ(KN/m</a:t>
                      </a:r>
                      <a:r>
                        <a:rPr lang="en-US" sz="2000" baseline="300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2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Block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12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2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tiles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26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2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Plastering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23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2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Masonry stone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26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2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Aggregate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18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2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Concrete mortar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23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1" dirty="0" smtClean="0">
                <a:latin typeface="+mn-lt"/>
              </a:rPr>
              <a:t>Soil Properties </a:t>
            </a:r>
            <a:endParaRPr lang="en-US" sz="4400" i="1" dirty="0"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Bearing capacity of the soil =350KN/m</a:t>
            </a:r>
            <a:endParaRPr lang="en-US" sz="2400" b="1" dirty="0" smtClean="0"/>
          </a:p>
          <a:p>
            <a:pPr>
              <a:buNone/>
            </a:pPr>
            <a:endParaRPr lang="en-US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Codes and Standers</a:t>
            </a:r>
          </a:p>
          <a:p>
            <a:pPr lvl="0">
              <a:buNone/>
            </a:pPr>
            <a:r>
              <a:rPr lang="en-US" sz="2400" dirty="0" smtClean="0"/>
              <a:t>ACI 318-11 (American Concrete Institute ): building code requirements of structural concrete and commentary .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UBC-97(uniform building code )</a:t>
            </a:r>
          </a:p>
          <a:p>
            <a:pPr lvl="0">
              <a:buNone/>
            </a:pPr>
            <a:endParaRPr lang="en-US" sz="2400" dirty="0" smtClean="0"/>
          </a:p>
          <a:p>
            <a:pPr lvl="0">
              <a:buNone/>
            </a:pPr>
            <a:endParaRPr lang="en-US" sz="2400" dirty="0" smtClean="0"/>
          </a:p>
          <a:p>
            <a:pPr>
              <a:buNone/>
            </a:pP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362084" cy="1143000"/>
          </a:xfrm>
        </p:spPr>
        <p:txBody>
          <a:bodyPr/>
          <a:lstStyle/>
          <a:p>
            <a:r>
              <a:rPr lang="en-US" b="1" i="1" dirty="0" smtClean="0"/>
              <a:t>Live Load</a:t>
            </a:r>
            <a:endParaRPr lang="en-US" b="1" i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Floor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Live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Arial"/>
                        </a:rPr>
                        <a:t>load(KN/m^2)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Basement 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Calibri"/>
                          <a:cs typeface="Arial"/>
                        </a:rPr>
                        <a:t>4.8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Basement 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Calibri"/>
                          <a:cs typeface="Arial"/>
                        </a:rPr>
                        <a:t>4.8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Ground floor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Calibri"/>
                          <a:cs typeface="Arial"/>
                        </a:rPr>
                        <a:t>4.8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First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Calibri"/>
                          <a:cs typeface="Arial"/>
                        </a:rPr>
                        <a:t>4.8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Second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Calibri"/>
                          <a:cs typeface="Arial"/>
                        </a:rPr>
                        <a:t>4.8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Third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Calibri"/>
                          <a:cs typeface="Arial"/>
                        </a:rPr>
                        <a:t>4.8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roof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10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Superimposed load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WSD= W fill +W mortar + W plastering </a:t>
            </a:r>
            <a:r>
              <a:rPr lang="en-US" sz="2000" baseline="30000" dirty="0" smtClean="0"/>
              <a:t>  </a:t>
            </a:r>
            <a:r>
              <a:rPr lang="en-US" sz="2000" dirty="0" smtClean="0"/>
              <a:t>+ W partitions</a:t>
            </a:r>
          </a:p>
          <a:p>
            <a:pPr>
              <a:buNone/>
            </a:pPr>
            <a:r>
              <a:rPr lang="en-US" sz="2000" dirty="0" smtClean="0"/>
              <a:t>           = 1.8+.46+.345+1.6=4.2KN/m</a:t>
            </a:r>
            <a:r>
              <a:rPr lang="en-US" sz="2000" baseline="30000" dirty="0" smtClean="0"/>
              <a:t>2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algn="ctr">
              <a:buNone/>
            </a:pPr>
            <a:r>
              <a:rPr lang="en-US" sz="1600" dirty="0" smtClean="0"/>
              <a:t>the material and their thickness in a slab  section</a:t>
            </a:r>
          </a:p>
          <a:p>
            <a:pPr algn="ctr"/>
            <a:endParaRPr lang="en-US" sz="1600" dirty="0" smtClean="0"/>
          </a:p>
          <a:p>
            <a:pPr algn="ctr">
              <a:buNone/>
            </a:pPr>
            <a:endParaRPr lang="en-US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786058"/>
            <a:ext cx="685804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load combination</a:t>
            </a:r>
            <a:endParaRPr lang="en-US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U=1.4D</a:t>
            </a:r>
          </a:p>
          <a:p>
            <a:r>
              <a:rPr lang="en-US" sz="2400" dirty="0" smtClean="0"/>
              <a:t>U=1.2D+1.6L</a:t>
            </a:r>
          </a:p>
          <a:p>
            <a:r>
              <a:rPr lang="en-US" sz="2400" dirty="0" smtClean="0"/>
              <a:t>U=1.4D U= 1.2D+1.6L+0.5(</a:t>
            </a:r>
            <a:r>
              <a:rPr lang="en-US" sz="2400" dirty="0" err="1" smtClean="0"/>
              <a:t>Lr</a:t>
            </a:r>
            <a:r>
              <a:rPr lang="en-US" sz="2400" dirty="0" smtClean="0"/>
              <a:t> or S or R)</a:t>
            </a:r>
          </a:p>
          <a:p>
            <a:r>
              <a:rPr lang="en-US" sz="2400" dirty="0" smtClean="0"/>
              <a:t> U =1.2D+ 1.6 (</a:t>
            </a:r>
            <a:r>
              <a:rPr lang="en-US" sz="2400" dirty="0" err="1" smtClean="0"/>
              <a:t>Lr</a:t>
            </a:r>
            <a:r>
              <a:rPr lang="en-US" sz="2400" dirty="0" smtClean="0"/>
              <a:t> or S or R)+(1.0L or 0.5W) </a:t>
            </a:r>
          </a:p>
          <a:p>
            <a:r>
              <a:rPr lang="en-US" sz="2400" dirty="0" smtClean="0"/>
              <a:t>U =1.2D +1.0W+1.0L+0.5(</a:t>
            </a:r>
            <a:r>
              <a:rPr lang="en-US" sz="2400" dirty="0" err="1" smtClean="0"/>
              <a:t>Lr</a:t>
            </a:r>
            <a:r>
              <a:rPr lang="en-US" sz="2400" dirty="0" smtClean="0"/>
              <a:t> or S or R) </a:t>
            </a:r>
          </a:p>
          <a:p>
            <a:r>
              <a:rPr lang="en-US" sz="2400" dirty="0" smtClean="0"/>
              <a:t>U=1.2D+1.0E +1.0L+0.2S </a:t>
            </a:r>
          </a:p>
          <a:p>
            <a:r>
              <a:rPr lang="en-US" sz="2400" dirty="0" smtClean="0"/>
              <a:t>U= 0.9D +1.0W U= 0.9D +1.0 E</a:t>
            </a:r>
          </a:p>
          <a:p>
            <a:r>
              <a:rPr lang="en-US" sz="1800" dirty="0" smtClean="0"/>
              <a:t>Where: </a:t>
            </a:r>
          </a:p>
          <a:p>
            <a:r>
              <a:rPr lang="en-US" sz="1800" dirty="0" smtClean="0"/>
              <a:t>D = Dead load            L = Live load </a:t>
            </a:r>
          </a:p>
          <a:p>
            <a:r>
              <a:rPr lang="en-US" sz="1800" dirty="0" smtClean="0"/>
              <a:t>E = Earthquake load   </a:t>
            </a:r>
            <a:r>
              <a:rPr lang="en-US" sz="1800" dirty="0" err="1" smtClean="0"/>
              <a:t>Lr</a:t>
            </a:r>
            <a:r>
              <a:rPr lang="en-US" sz="1800" dirty="0" smtClean="0"/>
              <a:t> = Roof Live floor</a:t>
            </a:r>
          </a:p>
          <a:p>
            <a:r>
              <a:rPr lang="en-US" sz="1800" dirty="0" smtClean="0"/>
              <a:t> S = Snow load           W = Wind load</a:t>
            </a:r>
          </a:p>
          <a:p>
            <a:r>
              <a:rPr lang="en-US" sz="1800" dirty="0" smtClean="0"/>
              <a:t> R= Rain load</a:t>
            </a:r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PRELIMINARY DESIGN</a:t>
            </a:r>
            <a:endParaRPr lang="en-US" i="1" dirty="0"/>
          </a:p>
        </p:txBody>
      </p:sp>
      <p:pic>
        <p:nvPicPr>
          <p:cNvPr id="4" name="عنصر نائب للمحتوى 3" descr="13152618_1712484485679003_994413578_n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844657">
            <a:off x="2928926" y="1857364"/>
            <a:ext cx="4143403" cy="2862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Two Way  Solid Slab </a:t>
            </a:r>
            <a:endParaRPr lang="en-US" b="1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98600" y="1771650"/>
            <a:ext cx="737235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/>
              <a:t>The slab strip and the sample beam for each floor and roof</a:t>
            </a:r>
            <a:endParaRPr lang="en-US" sz="2400" i="1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432394" y="1971413"/>
            <a:ext cx="5504762" cy="375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Slab design In each floors </a:t>
            </a:r>
            <a:br>
              <a:rPr lang="en-US" b="1" i="1" dirty="0" smtClean="0"/>
            </a:br>
            <a:endParaRPr lang="en-US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Thickness of slab:</a:t>
            </a:r>
          </a:p>
          <a:p>
            <a:pPr>
              <a:buNone/>
            </a:pPr>
            <a:r>
              <a:rPr lang="en-US" sz="2400" dirty="0" smtClean="0"/>
              <a:t>All columns 0.8*0.8 m</a:t>
            </a:r>
          </a:p>
          <a:p>
            <a:pPr>
              <a:buNone/>
            </a:pPr>
            <a:r>
              <a:rPr lang="en-US" sz="2400" dirty="0" smtClean="0"/>
              <a:t>h=</a:t>
            </a:r>
            <a:r>
              <a:rPr lang="en-US" sz="2400" dirty="0" err="1" smtClean="0"/>
              <a:t>Ln</a:t>
            </a:r>
            <a:r>
              <a:rPr lang="en-US" sz="2400" dirty="0" smtClean="0"/>
              <a:t>(0.8+fy/1400)/(36+9B)</a:t>
            </a:r>
          </a:p>
          <a:p>
            <a:pPr>
              <a:buNone/>
            </a:pPr>
            <a:r>
              <a:rPr lang="en-US" sz="2400" dirty="0" smtClean="0"/>
              <a:t>Where :</a:t>
            </a:r>
          </a:p>
          <a:p>
            <a:pPr>
              <a:buNone/>
            </a:pPr>
            <a:r>
              <a:rPr lang="en-US" sz="2400" dirty="0" err="1" smtClean="0"/>
              <a:t>Ln</a:t>
            </a:r>
            <a:r>
              <a:rPr lang="en-US" sz="2400" dirty="0" smtClean="0"/>
              <a:t>=10-0.8 =9.2m</a:t>
            </a:r>
          </a:p>
          <a:p>
            <a:pPr>
              <a:buNone/>
            </a:pPr>
            <a:r>
              <a:rPr lang="en-US" sz="2400" dirty="0" smtClean="0"/>
              <a:t>B= (10-0.8)/(6.9-0.8)=1.5</a:t>
            </a:r>
          </a:p>
          <a:p>
            <a:pPr>
              <a:buNone/>
            </a:pPr>
            <a:r>
              <a:rPr lang="en-US" sz="2400" dirty="0" smtClean="0"/>
              <a:t>h=9.2*(0.8+420/1400)/(36+9*1.5)= 0.21m </a:t>
            </a:r>
          </a:p>
          <a:p>
            <a:pPr>
              <a:buNone/>
            </a:pPr>
            <a:r>
              <a:rPr lang="en-US" sz="2400" dirty="0" smtClean="0"/>
              <a:t>h= 0.21m   , </a:t>
            </a:r>
            <a:r>
              <a:rPr lang="en-US" sz="2400" dirty="0" smtClean="0">
                <a:solidFill>
                  <a:srgbClr val="FF0000"/>
                </a:solidFill>
              </a:rPr>
              <a:t>try  h=250mm, take d=210mm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i="1" dirty="0" smtClean="0">
                <a:cs typeface="Andalus" pitchFamily="18" charset="-78"/>
              </a:rPr>
              <a:t>College Of Education Science Centers Building</a:t>
            </a:r>
            <a:endParaRPr lang="en-US" sz="2800" dirty="0"/>
          </a:p>
        </p:txBody>
      </p:sp>
      <p:pic>
        <p:nvPicPr>
          <p:cNvPr id="4" name="Picture 8" descr="12736620_1038902706152668_1628416687_o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2775" y="1447800"/>
            <a:ext cx="64040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11156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Loads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column strip width =2*min of {0.25*10=2.5</a:t>
            </a:r>
          </a:p>
          <a:p>
            <a:pPr>
              <a:buNone/>
            </a:pPr>
            <a:r>
              <a:rPr lang="en-US" sz="2400" dirty="0" smtClean="0"/>
              <a:t>                                               0.25*6.9=1.725  }</a:t>
            </a:r>
            <a:r>
              <a:rPr lang="ar-SA" sz="2400" dirty="0" smtClean="0"/>
              <a:t>      </a:t>
            </a:r>
            <a:r>
              <a:rPr lang="en-US" sz="2400" dirty="0" smtClean="0"/>
              <a:t>                                             </a:t>
            </a:r>
          </a:p>
          <a:p>
            <a:pPr>
              <a:buNone/>
            </a:pPr>
            <a:r>
              <a:rPr lang="en-US" sz="2400" dirty="0" smtClean="0"/>
              <a:t>Column strip width =3.45m                                                </a:t>
            </a:r>
          </a:p>
          <a:p>
            <a:pPr>
              <a:buNone/>
            </a:pPr>
            <a:r>
              <a:rPr lang="en-US" sz="2400" dirty="0" smtClean="0"/>
              <a:t>W</a:t>
            </a:r>
            <a:r>
              <a:rPr lang="en-US" sz="2400" baseline="-25000" dirty="0" smtClean="0"/>
              <a:t>SD</a:t>
            </a:r>
            <a:r>
              <a:rPr lang="en-US" sz="2400" dirty="0" smtClean="0"/>
              <a:t>=4.2 KN/m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, W</a:t>
            </a:r>
            <a:r>
              <a:rPr lang="en-US" sz="2400" baseline="-25000" dirty="0" smtClean="0"/>
              <a:t>L</a:t>
            </a:r>
            <a:r>
              <a:rPr lang="en-US" sz="2400" dirty="0" smtClean="0"/>
              <a:t>=4.8 KN/m</a:t>
            </a:r>
            <a:r>
              <a:rPr lang="en-US" sz="2400" baseline="30000" dirty="0" smtClean="0"/>
              <a:t>2 </a:t>
            </a:r>
            <a:endParaRPr lang="en-US" sz="2400" dirty="0" smtClean="0"/>
          </a:p>
          <a:p>
            <a:pPr>
              <a:buNone/>
            </a:pPr>
            <a:r>
              <a:rPr lang="ar-SA" sz="2400" dirty="0" smtClean="0"/>
              <a:t> 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Live and superimposed dead, ultimate loads on a 3.45 meter width of the slab in each floor are shown in figure</a:t>
            </a:r>
          </a:p>
          <a:p>
            <a:pPr>
              <a:buNone/>
            </a:pPr>
            <a:r>
              <a:rPr lang="en-US" sz="2400" dirty="0" smtClean="0"/>
              <a:t> Wu=1.2D+1.6L ={{1.2*(4.2+25*0.25)}+{1.6*4.8}}*3.45</a:t>
            </a:r>
          </a:p>
          <a:p>
            <a:pPr>
              <a:buNone/>
            </a:pPr>
            <a:r>
              <a:rPr lang="en-US" sz="2400" dirty="0" smtClean="0"/>
              <a:t>=19.62 KN/m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*3.45=67.68 KN/m Wu</a:t>
            </a:r>
            <a:r>
              <a:rPr lang="ar-SA" sz="2400" dirty="0" smtClean="0"/>
              <a:t>    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929198"/>
            <a:ext cx="6500858" cy="150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Strip( 1)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Check for shear :</a:t>
            </a:r>
            <a:endParaRPr lang="en-US" sz="2400" dirty="0" smtClean="0"/>
          </a:p>
          <a:p>
            <a:r>
              <a:rPr lang="en-US" sz="2400" dirty="0" smtClean="0"/>
              <a:t>Span length =6.9m </a:t>
            </a:r>
          </a:p>
          <a:p>
            <a:r>
              <a:rPr lang="en-US" sz="2400" dirty="0" err="1" smtClean="0"/>
              <a:t>ØVc</a:t>
            </a:r>
            <a:r>
              <a:rPr lang="en-US" sz="2400" dirty="0" smtClean="0"/>
              <a:t>=0.75×   ×      b×d×10^-3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496"/>
            <a:ext cx="721523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2357430"/>
            <a:ext cx="428628" cy="357190"/>
          </a:xfrm>
          <a:prstGeom prst="rect">
            <a:avLst/>
          </a:prstGeom>
          <a:noFill/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2214554"/>
            <a:ext cx="142876" cy="619129"/>
          </a:xfrm>
          <a:prstGeom prst="rect">
            <a:avLst/>
          </a:prstGeom>
          <a:noFill/>
        </p:spPr>
      </p:pic>
      <p:sp>
        <p:nvSpPr>
          <p:cNvPr id="12" name="مستطيل 11"/>
          <p:cNvSpPr/>
          <p:nvPr/>
        </p:nvSpPr>
        <p:spPr>
          <a:xfrm>
            <a:off x="2285984" y="4857760"/>
            <a:ext cx="56436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Shear force on a 3.45m width strip of the slab in strip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/>
              <a:t>ØVc</a:t>
            </a:r>
            <a:r>
              <a:rPr lang="en-US" sz="2400" dirty="0" smtClean="0"/>
              <a:t>=453&gt;Vu=268.6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>
                <a:solidFill>
                  <a:srgbClr val="FF0000"/>
                </a:solidFill>
              </a:rPr>
              <a:t>no need for shear reinforcement                                              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Since the critical position was chosen to check , all other position are </a:t>
            </a:r>
            <a:r>
              <a:rPr lang="en-US" sz="2400" dirty="0" smtClean="0">
                <a:solidFill>
                  <a:srgbClr val="FF0000"/>
                </a:solidFill>
              </a:rPr>
              <a:t>okay 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Flexure design </a:t>
            </a:r>
            <a:br>
              <a:rPr lang="en-US" b="1" i="1" dirty="0" smtClean="0"/>
            </a:br>
            <a:endParaRPr lang="en-US" b="1" i="1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5100" y="3100945"/>
            <a:ext cx="7499350" cy="149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3500430" y="4286256"/>
            <a:ext cx="2521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Moment diagram for slab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6000792"/>
          </a:xfrm>
        </p:spPr>
        <p:txBody>
          <a:bodyPr>
            <a:normAutofit fontScale="70000" lnSpcReduction="20000"/>
          </a:bodyPr>
          <a:lstStyle/>
          <a:p>
            <a:r>
              <a:rPr lang="en-US" sz="3400" b="1" dirty="0" smtClean="0">
                <a:solidFill>
                  <a:srgbClr val="FF0000"/>
                </a:solidFill>
              </a:rPr>
              <a:t>Positive moment  :</a:t>
            </a:r>
            <a:endParaRPr lang="en-US" sz="3400" dirty="0" smtClean="0">
              <a:solidFill>
                <a:srgbClr val="FF0000"/>
              </a:solidFill>
            </a:endParaRPr>
          </a:p>
          <a:p>
            <a:r>
              <a:rPr lang="en-US" sz="3400" dirty="0" smtClean="0"/>
              <a:t>Mu1=248.63KN</a:t>
            </a:r>
          </a:p>
          <a:p>
            <a:endParaRPr lang="en-US" sz="3400" dirty="0" smtClean="0"/>
          </a:p>
          <a:p>
            <a:endParaRPr lang="en-US" sz="3400" dirty="0" smtClean="0"/>
          </a:p>
          <a:p>
            <a:endParaRPr lang="en-US" sz="3400" dirty="0" smtClean="0"/>
          </a:p>
          <a:p>
            <a:endParaRPr lang="en-US" sz="3400" dirty="0" smtClean="0"/>
          </a:p>
          <a:p>
            <a:r>
              <a:rPr lang="en-US" sz="3400" dirty="0" smtClean="0"/>
              <a:t>A</a:t>
            </a:r>
            <a:r>
              <a:rPr lang="en-US" sz="3400" baseline="-25000" dirty="0" smtClean="0"/>
              <a:t>S=</a:t>
            </a:r>
            <a:r>
              <a:rPr lang="en-US" sz="3400" dirty="0" smtClean="0"/>
              <a:t>𝜌pd=0.0045*3450*210=3260.25mm</a:t>
            </a:r>
            <a:r>
              <a:rPr lang="en-US" sz="3400" baseline="30000" dirty="0" smtClean="0"/>
              <a:t>2</a:t>
            </a:r>
            <a:r>
              <a:rPr lang="en-US" sz="3400" dirty="0" smtClean="0"/>
              <a:t>.</a:t>
            </a:r>
          </a:p>
          <a:p>
            <a:r>
              <a:rPr lang="en-US" sz="3400" dirty="0" smtClean="0"/>
              <a:t>A</a:t>
            </a:r>
            <a:r>
              <a:rPr lang="en-US" sz="3400" baseline="-25000" dirty="0" smtClean="0"/>
              <a:t>S</a:t>
            </a:r>
            <a:r>
              <a:rPr lang="en-US" sz="3400" dirty="0" smtClean="0"/>
              <a:t> min=0.0018 b h =1552.5mm</a:t>
            </a:r>
            <a:r>
              <a:rPr lang="en-US" sz="3400" baseline="30000" dirty="0" smtClean="0"/>
              <a:t>2</a:t>
            </a:r>
            <a:r>
              <a:rPr lang="en-US" sz="3400" dirty="0" smtClean="0"/>
              <a:t>.</a:t>
            </a:r>
          </a:p>
          <a:p>
            <a:r>
              <a:rPr lang="en-US" sz="3400" dirty="0" smtClean="0"/>
              <a:t>Use  A</a:t>
            </a:r>
            <a:r>
              <a:rPr lang="en-US" sz="3400" baseline="-25000" dirty="0" smtClean="0"/>
              <a:t>S</a:t>
            </a:r>
            <a:r>
              <a:rPr lang="en-US" sz="3400" dirty="0" smtClean="0"/>
              <a:t>=3260.25 mm</a:t>
            </a:r>
            <a:r>
              <a:rPr lang="en-US" sz="3400" baseline="30000" dirty="0" smtClean="0"/>
              <a:t>2</a:t>
            </a:r>
            <a:r>
              <a:rPr lang="en-US" sz="3400" dirty="0" smtClean="0"/>
              <a:t> →</a:t>
            </a:r>
            <a:r>
              <a:rPr lang="en-US" sz="3400" dirty="0" smtClean="0">
                <a:solidFill>
                  <a:srgbClr val="FF0000"/>
                </a:solidFill>
              </a:rPr>
              <a:t>5 φ16 mm/m</a:t>
            </a:r>
          </a:p>
          <a:p>
            <a:r>
              <a:rPr lang="en-US" sz="3400" b="1" dirty="0" smtClean="0">
                <a:solidFill>
                  <a:srgbClr val="FF0000"/>
                </a:solidFill>
              </a:rPr>
              <a:t>Negative moment  :</a:t>
            </a:r>
            <a:endParaRPr lang="en-US" sz="3400" dirty="0" smtClean="0">
              <a:solidFill>
                <a:srgbClr val="FF0000"/>
              </a:solidFill>
            </a:endParaRPr>
          </a:p>
          <a:p>
            <a:r>
              <a:rPr lang="en-US" sz="3400" dirty="0" smtClean="0"/>
              <a:t>Mu2=340.6.6KN</a:t>
            </a:r>
          </a:p>
          <a:p>
            <a:endParaRPr lang="en-US" sz="3400" dirty="0" smtClean="0"/>
          </a:p>
          <a:p>
            <a:endParaRPr lang="en-US" sz="3400" dirty="0" smtClean="0"/>
          </a:p>
          <a:p>
            <a:r>
              <a:rPr lang="en-US" sz="3400" dirty="0" smtClean="0"/>
              <a:t>A</a:t>
            </a:r>
            <a:r>
              <a:rPr lang="en-US" sz="3400" baseline="-25000" dirty="0" smtClean="0"/>
              <a:t>S=</a:t>
            </a:r>
            <a:r>
              <a:rPr lang="en-US" sz="3400" dirty="0" smtClean="0"/>
              <a:t>𝜌pd=0.0063*3450*210=4564mm</a:t>
            </a:r>
            <a:r>
              <a:rPr lang="en-US" sz="3400" baseline="30000" dirty="0" smtClean="0"/>
              <a:t>2</a:t>
            </a:r>
            <a:r>
              <a:rPr lang="en-US" sz="3400" dirty="0" smtClean="0"/>
              <a:t>.</a:t>
            </a:r>
          </a:p>
          <a:p>
            <a:r>
              <a:rPr lang="en-US" sz="3400" dirty="0" smtClean="0"/>
              <a:t>A</a:t>
            </a:r>
            <a:r>
              <a:rPr lang="en-US" sz="3400" baseline="-25000" dirty="0" smtClean="0"/>
              <a:t>S</a:t>
            </a:r>
            <a:r>
              <a:rPr lang="en-US" sz="3400" dirty="0" smtClean="0"/>
              <a:t> min=0.0018 b h =1552.5mm</a:t>
            </a:r>
            <a:r>
              <a:rPr lang="en-US" sz="3400" baseline="30000" dirty="0" smtClean="0"/>
              <a:t>2</a:t>
            </a:r>
            <a:r>
              <a:rPr lang="en-US" sz="3400" dirty="0" smtClean="0"/>
              <a:t>.</a:t>
            </a:r>
          </a:p>
          <a:p>
            <a:r>
              <a:rPr lang="en-US" sz="3400" dirty="0" smtClean="0"/>
              <a:t>Use  A</a:t>
            </a:r>
            <a:r>
              <a:rPr lang="en-US" sz="3400" baseline="-25000" dirty="0" smtClean="0"/>
              <a:t>S</a:t>
            </a:r>
            <a:r>
              <a:rPr lang="en-US" sz="3400" dirty="0" smtClean="0"/>
              <a:t>=4564 mm</a:t>
            </a:r>
            <a:r>
              <a:rPr lang="en-US" sz="3400" baseline="30000" dirty="0" smtClean="0"/>
              <a:t>2</a:t>
            </a:r>
            <a:r>
              <a:rPr lang="en-US" sz="3400" dirty="0" smtClean="0"/>
              <a:t> →</a:t>
            </a:r>
            <a:r>
              <a:rPr lang="en-US" sz="3400" dirty="0" smtClean="0">
                <a:solidFill>
                  <a:srgbClr val="FF0000"/>
                </a:solidFill>
              </a:rPr>
              <a:t>5 φ20mm/m</a:t>
            </a:r>
          </a:p>
          <a:p>
            <a:endParaRPr lang="en-US" dirty="0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142984"/>
            <a:ext cx="2714644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928802"/>
            <a:ext cx="36195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4572008"/>
            <a:ext cx="3429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4214842" cy="10715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/>
              <a:t>Strip(2)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Check for shear</a:t>
            </a:r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143116"/>
            <a:ext cx="6205563" cy="1528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 rot="10800000" flipV="1">
            <a:off x="1500166" y="4530320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latin typeface="Calibri"/>
                <a:ea typeface="Arial Unicode MS" pitchFamily="34" charset="-128"/>
                <a:cs typeface="Times New Roman" pitchFamily="18" charset="0"/>
              </a:rPr>
              <a:t>Ø</a:t>
            </a:r>
            <a:r>
              <a:rPr lang="en-US" sz="2400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Vc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=453&gt;Vu=408.78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no need for shear reinforcement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                                               </a:t>
            </a:r>
            <a:endParaRPr lang="en-US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Since the critical position was chosen to check , all other position are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okay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7069452" cy="1000124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Flexure design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428737"/>
            <a:ext cx="6152381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1500166" y="3357562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Positive moment</a:t>
            </a:r>
            <a:endParaRPr lang="en-US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357290" y="4000505"/>
            <a:ext cx="4286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</a:tabLs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</a:t>
            </a:r>
            <a:r>
              <a:rPr lang="en-US" sz="2400" baseline="-300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= 6520.5mm</a:t>
            </a:r>
            <a:r>
              <a:rPr lang="en-US" sz="2400" baseline="300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→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6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φ20 mm/m</a:t>
            </a:r>
            <a:endParaRPr lang="en-US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1500166" y="4757351"/>
            <a:ext cx="2763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Negative moment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357290" y="5429265"/>
            <a:ext cx="4286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/>
              <a:t>A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=11592 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→7 φ25 mm/m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Slab design  In the  roof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Thickness of slab:</a:t>
            </a:r>
          </a:p>
          <a:p>
            <a:r>
              <a:rPr lang="en-US" sz="2400" dirty="0" smtClean="0"/>
              <a:t>h= 0.21m   , try  h=250mm, take d=230mm.</a:t>
            </a:r>
          </a:p>
          <a:p>
            <a:r>
              <a:rPr lang="en-US" sz="2400" dirty="0" smtClean="0"/>
              <a:t>Column strip width =3.45m  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W</a:t>
            </a:r>
            <a:r>
              <a:rPr lang="en-US" sz="2400" baseline="-25000" dirty="0" smtClean="0"/>
              <a:t>L</a:t>
            </a:r>
            <a:r>
              <a:rPr lang="en-US" sz="2400" dirty="0" smtClean="0"/>
              <a:t>=10 KN/m</a:t>
            </a:r>
            <a:r>
              <a:rPr lang="en-US" sz="2400" baseline="30000" dirty="0" smtClean="0"/>
              <a:t>2 </a:t>
            </a:r>
            <a:endParaRPr lang="en-US" sz="2400" dirty="0" smtClean="0"/>
          </a:p>
          <a:p>
            <a:r>
              <a:rPr lang="en-US" sz="2400" dirty="0" smtClean="0"/>
              <a:t>Wu=1.2D+1.6L ={{1.2*(25*0.25)}+{1.6*10}}*3.45=23.5KN/m2*3.45=81.1KN/m</a:t>
            </a:r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572008"/>
            <a:ext cx="6786610" cy="1690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</a:t>
            </a:r>
            <a:r>
              <a:rPr lang="en-US" sz="3600" b="1" dirty="0" smtClean="0"/>
              <a:t>Strip (1)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dirty="0" smtClean="0"/>
              <a:t>Check for shear 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714488"/>
            <a:ext cx="7498080" cy="4533912"/>
          </a:xfrm>
        </p:spPr>
        <p:txBody>
          <a:bodyPr/>
          <a:lstStyle/>
          <a:p>
            <a:r>
              <a:rPr lang="en-US" dirty="0" smtClean="0"/>
              <a:t>Span length =6.9m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400" dirty="0" err="1" smtClean="0">
                <a:latin typeface="Calibri"/>
                <a:ea typeface="Arial Unicode MS" pitchFamily="34" charset="-128"/>
                <a:cs typeface="Times New Roman" pitchFamily="18" charset="0"/>
              </a:rPr>
              <a:t>Ø</a:t>
            </a:r>
            <a:r>
              <a:rPr lang="en-US" sz="2400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Vc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=496&gt;Vu=309.7  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no need for shear reinforcement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                                               </a:t>
            </a:r>
            <a:endParaRPr lang="en-US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Since the critical position was chosen to check , all other position are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okay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2231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 Unicode MS" pitchFamily="34" charset="-128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500306"/>
            <a:ext cx="7286675" cy="161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Flexure design</a:t>
            </a:r>
            <a:endParaRPr lang="en-US" i="1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142984"/>
            <a:ext cx="749935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1428729" y="3244334"/>
            <a:ext cx="4211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solidFill>
                  <a:srgbClr val="FF0000"/>
                </a:solidFill>
              </a:rPr>
              <a:t>positive moment</a:t>
            </a:r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285852" y="3714752"/>
            <a:ext cx="4357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</a:tabLst>
            </a:pPr>
            <a:endParaRPr lang="en-US" sz="24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</a:tabLst>
            </a:pP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</a:t>
            </a:r>
            <a:r>
              <a:rPr lang="en-US" sz="2400" baseline="-30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=3492 mm</a:t>
            </a:r>
            <a:r>
              <a:rPr lang="en-US" sz="2400" baseline="300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→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φ16 mm/m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357290" y="4643446"/>
            <a:ext cx="2726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Negative moment  </a:t>
            </a:r>
            <a:endParaRPr lang="en-US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357290" y="5390763"/>
            <a:ext cx="4163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2636838" algn="ctr"/>
                <a:tab pos="5273675" algn="r"/>
              </a:tabLs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A</a:t>
            </a:r>
            <a:r>
              <a:rPr lang="en-US" sz="2400" baseline="-300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=4840 mm</a:t>
            </a:r>
            <a:r>
              <a:rPr lang="en-US" sz="2400" baseline="300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→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φ16 mm/m</a:t>
            </a:r>
            <a:endParaRPr lang="en-US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1" dirty="0" smtClean="0"/>
              <a:t>Introduction</a:t>
            </a:r>
            <a:endParaRPr lang="en-US" dirty="0"/>
          </a:p>
        </p:txBody>
      </p:sp>
      <p:pic>
        <p:nvPicPr>
          <p:cNvPr id="4" name="عنصر نائب للمحتوى 3" descr="13120382_1712481825679269_409209137_o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542157">
            <a:off x="2285984" y="2571744"/>
            <a:ext cx="5857916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Strip(2)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Check for shear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5100" y="1928803"/>
            <a:ext cx="7499350" cy="2954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1285852" y="3929066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latin typeface="Calibri"/>
                <a:ea typeface="Arial Unicode MS" pitchFamily="34" charset="-128"/>
                <a:cs typeface="Times New Roman" pitchFamily="18" charset="0"/>
              </a:rPr>
              <a:t>Ø</a:t>
            </a:r>
            <a:r>
              <a:rPr lang="en-US" sz="2400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Vc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=496&gt;Vu=488 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no need for shear reinforcement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                                               </a:t>
            </a:r>
            <a:endParaRPr lang="en-US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Since the critical position was chosen to check , all other position are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okay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  <a:sym typeface="Wingdings" pitchFamily="2" charset="2"/>
              </a:rPr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Flexure design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44650" y="1500174"/>
            <a:ext cx="7285068" cy="1760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17"/>
          <p:cNvSpPr/>
          <p:nvPr/>
        </p:nvSpPr>
        <p:spPr>
          <a:xfrm>
            <a:off x="1857356" y="3286124"/>
            <a:ext cx="37833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solidFill>
                  <a:srgbClr val="FF0000"/>
                </a:solidFill>
              </a:rPr>
              <a:t>positive moment</a:t>
            </a:r>
            <a:endParaRPr lang="en-US" dirty="0"/>
          </a:p>
        </p:txBody>
      </p:sp>
      <p:sp>
        <p:nvSpPr>
          <p:cNvPr id="19" name="مستطيل 18"/>
          <p:cNvSpPr/>
          <p:nvPr/>
        </p:nvSpPr>
        <p:spPr>
          <a:xfrm>
            <a:off x="1928794" y="4929198"/>
            <a:ext cx="27146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Negative moment  </a:t>
            </a:r>
            <a:endParaRPr lang="en-US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965388" y="5715016"/>
            <a:ext cx="51068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= 12696mm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→8φ25 mm/m</a:t>
            </a:r>
            <a:endParaRPr lang="en-US" sz="2400" dirty="0"/>
          </a:p>
        </p:txBody>
      </p:sp>
      <p:sp>
        <p:nvSpPr>
          <p:cNvPr id="21" name="مستطيل 20"/>
          <p:cNvSpPr/>
          <p:nvPr/>
        </p:nvSpPr>
        <p:spPr>
          <a:xfrm>
            <a:off x="1142976" y="4071942"/>
            <a:ext cx="5000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= 7141.5mm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→5 φ25 mm/m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7498080" cy="1143000"/>
          </a:xfrm>
        </p:spPr>
        <p:txBody>
          <a:bodyPr/>
          <a:lstStyle/>
          <a:p>
            <a:r>
              <a:rPr lang="en-US" b="1" i="1" dirty="0" smtClean="0"/>
              <a:t>Beams </a:t>
            </a:r>
            <a:endParaRPr lang="en-US" i="1" dirty="0"/>
          </a:p>
        </p:txBody>
      </p:sp>
      <p:pic>
        <p:nvPicPr>
          <p:cNvPr id="6" name="عنصر نائب للمحتوى 5" descr="9k554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100" y="1700939"/>
            <a:ext cx="7499350" cy="4294321"/>
          </a:xfrm>
        </p:spPr>
      </p:pic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3071802" y="3714752"/>
            <a:ext cx="2097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beam in each floor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Beams Dimensions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>
              <a:buNone/>
            </a:pPr>
            <a:r>
              <a:rPr lang="en-US" sz="2400" dirty="0" smtClean="0"/>
              <a:t>Beams dimensions divided into depth and width. Depth of beams was found according to ACI-318-08.</a:t>
            </a:r>
          </a:p>
          <a:p>
            <a:pPr rtl="1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h=L/ 18.5 =10/18.5 =.54</a:t>
            </a:r>
          </a:p>
          <a:p>
            <a:pPr>
              <a:buNone/>
            </a:pPr>
            <a:r>
              <a:rPr lang="en-US" sz="2400" dirty="0" smtClean="0"/>
              <a:t>try h=800mm </a:t>
            </a:r>
          </a:p>
          <a:p>
            <a:pPr>
              <a:buNone/>
            </a:pPr>
            <a:r>
              <a:rPr lang="en-US" sz="2400" dirty="0" smtClean="0"/>
              <a:t>After trying different dimensions, the preliminary dimension are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smtClean="0">
                <a:solidFill>
                  <a:srgbClr val="FF0000"/>
                </a:solidFill>
              </a:rPr>
              <a:t>h:800mm,w:500mm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endParaRPr lang="en-US" dirty="0"/>
          </a:p>
        </p:txBody>
      </p:sp>
      <p:pic>
        <p:nvPicPr>
          <p:cNvPr id="4" name="عنصر نائب للمحتوى 3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143380"/>
            <a:ext cx="5379790" cy="168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Section in the beam</a:t>
            </a:r>
            <a:endParaRPr lang="en-US" b="1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165475" y="2085975"/>
            <a:ext cx="40386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Loads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WL=4.8KN/m2 =29.28 KN /m 	</a:t>
            </a:r>
          </a:p>
          <a:p>
            <a:pPr>
              <a:buNone/>
            </a:pPr>
            <a:r>
              <a:rPr lang="en-US" sz="2400" dirty="0" smtClean="0"/>
              <a:t>WSD= 4.2KN /m2=25.62	</a:t>
            </a:r>
          </a:p>
          <a:p>
            <a:pPr>
              <a:buNone/>
            </a:pPr>
            <a:r>
              <a:rPr lang="en-US" sz="2400" dirty="0" err="1" smtClean="0"/>
              <a:t>W</a:t>
            </a:r>
            <a:r>
              <a:rPr lang="en-US" sz="2400" baseline="-25000" dirty="0" err="1" smtClean="0"/>
              <a:t>own</a:t>
            </a:r>
            <a:r>
              <a:rPr lang="en-US" sz="2400" baseline="-25000" dirty="0" smtClean="0"/>
              <a:t> weight </a:t>
            </a:r>
            <a:r>
              <a:rPr lang="en-US" sz="2400" dirty="0" smtClean="0"/>
              <a:t>=0.3*0.55*25=4.125 KN /m</a:t>
            </a:r>
          </a:p>
          <a:p>
            <a:pPr>
              <a:buNone/>
            </a:pPr>
            <a:r>
              <a:rPr lang="en-US" sz="2400" dirty="0" smtClean="0"/>
              <a:t>W</a:t>
            </a:r>
            <a:r>
              <a:rPr lang="en-US" sz="2400" baseline="-25000" dirty="0" smtClean="0"/>
              <a:t>u</a:t>
            </a:r>
            <a:r>
              <a:rPr lang="en-US" sz="2400" dirty="0" smtClean="0"/>
              <a:t>={1.2(4.2+25*0.25)+1.6*4.8}(6.1)+1.2*4.125=128.3 </a:t>
            </a:r>
            <a:r>
              <a:rPr lang="en-US" sz="2000" dirty="0" smtClean="0"/>
              <a:t>KN /m</a:t>
            </a:r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143380"/>
            <a:ext cx="6215106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Shear design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5100" y="3035902"/>
            <a:ext cx="7499350" cy="175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3214678" y="4857760"/>
            <a:ext cx="30117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Shear force diagram for beam </a:t>
            </a:r>
            <a:endParaRPr lang="en-US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57224" y="5429264"/>
            <a:ext cx="29883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Use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φ 12 /20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Design for flexure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5100" y="3048923"/>
            <a:ext cx="7499350" cy="159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3286116" y="4071942"/>
            <a:ext cx="273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Moment diagram for beam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For positive moment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    </a:t>
            </a:r>
            <a:r>
              <a:rPr lang="en-US" sz="2400" dirty="0" smtClean="0"/>
              <a:t>Mu1=855KN</a:t>
            </a:r>
          </a:p>
          <a:p>
            <a:pPr>
              <a:buNone/>
            </a:pPr>
            <a:r>
              <a:rPr lang="en-US" sz="2400" dirty="0" smtClean="0"/>
              <a:t>    b=900mm   ,    d=740mm </a:t>
            </a:r>
          </a:p>
          <a:p>
            <a:pPr>
              <a:buNone/>
            </a:pPr>
            <a:r>
              <a:rPr lang="en-US" sz="2400" dirty="0" smtClean="0"/>
              <a:t>    use As=3197 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   ,  6 φ25mm</a:t>
            </a:r>
          </a:p>
          <a:p>
            <a:pPr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For negative moment 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   </a:t>
            </a:r>
            <a:r>
              <a:rPr lang="en-US" sz="2400" dirty="0" smtClean="0"/>
              <a:t>b=500mm   ,  d=740mm</a:t>
            </a:r>
          </a:p>
          <a:p>
            <a:pPr>
              <a:buNone/>
            </a:pPr>
            <a:r>
              <a:rPr lang="en-US" sz="2400" dirty="0" smtClean="0"/>
              <a:t>   </a:t>
            </a:r>
            <a:r>
              <a:rPr lang="en-US" sz="2400" dirty="0" err="1" smtClean="0"/>
              <a:t>Use,As</a:t>
            </a:r>
            <a:r>
              <a:rPr lang="en-US" sz="2400" dirty="0" smtClean="0"/>
              <a:t>=3330 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,7 φ25mm</a:t>
            </a:r>
            <a:r>
              <a:rPr lang="ar-SA" dirty="0" smtClean="0"/>
              <a:t> 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Section in the beam with reinforcement</a:t>
            </a:r>
            <a:endParaRPr lang="en-US" sz="3200" b="1" i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217862" y="2128837"/>
            <a:ext cx="39338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1" dirty="0" smtClean="0">
                <a:solidFill>
                  <a:schemeClr val="tx1"/>
                </a:solidFill>
              </a:rPr>
              <a:t>Project Description</a:t>
            </a:r>
            <a:endParaRPr lang="en-US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project is located in An-</a:t>
            </a:r>
            <a:r>
              <a:rPr lang="en-US" sz="2400" dirty="0" err="1" smtClean="0"/>
              <a:t>Najah</a:t>
            </a:r>
            <a:r>
              <a:rPr lang="en-US" sz="2400" dirty="0" smtClean="0"/>
              <a:t> National University in Nablus (new campus) </a:t>
            </a:r>
          </a:p>
          <a:p>
            <a:r>
              <a:rPr lang="en-US" sz="2400" dirty="0" smtClean="0"/>
              <a:t>The project consists of 1 blocks</a:t>
            </a:r>
          </a:p>
          <a:p>
            <a:r>
              <a:rPr lang="en-US" sz="2400" dirty="0" smtClean="0"/>
              <a:t>The project consists of 2 basement floors , ground floor and top three floors .</a:t>
            </a:r>
          </a:p>
          <a:p>
            <a:r>
              <a:rPr lang="en-US" sz="2400" dirty="0" smtClean="0"/>
              <a:t>Total Area = 5852m</a:t>
            </a:r>
            <a:r>
              <a:rPr lang="en-US" sz="2400" baseline="30000" dirty="0" smtClean="0"/>
              <a:t>2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Beams in roof </a:t>
            </a:r>
            <a:endParaRPr lang="en-US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(h:800mm,w:500mm)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000372"/>
            <a:ext cx="6643734" cy="1762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3071802" y="4286256"/>
            <a:ext cx="2748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Ultimate load on beam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100" b="1" dirty="0" smtClean="0"/>
              <a:t> </a:t>
            </a:r>
            <a:r>
              <a:rPr lang="en-US" sz="3600" b="1" i="1" dirty="0" smtClean="0"/>
              <a:t>Design for flexure and Shear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500306"/>
            <a:ext cx="6786609" cy="150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3071802" y="4429132"/>
            <a:ext cx="273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Moment diagram for beam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Section in the beam with reinforcement</a:t>
            </a:r>
            <a:endParaRPr lang="en-US" sz="3200" b="1" i="1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136900" y="2047875"/>
            <a:ext cx="40957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2071670" y="5857892"/>
            <a:ext cx="3786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dirty="0" smtClean="0"/>
              <a:t>Use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1 φ 12 /10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i="1" dirty="0" smtClean="0"/>
              <a:t>THREE DIMENSIONAL STRUCTURAL ANALYSIS AND DESIGN</a:t>
            </a:r>
            <a:endParaRPr lang="en-US" sz="2000" b="1" i="1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94298" y="1595123"/>
            <a:ext cx="5780953" cy="4505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>
            <a:spLocks noGrp="1"/>
          </p:cNvSpPr>
          <p:nvPr>
            <p:ph idx="1"/>
          </p:nvPr>
        </p:nvSpPr>
        <p:spPr>
          <a:xfrm>
            <a:off x="1000100" y="357188"/>
            <a:ext cx="8143900" cy="5768975"/>
          </a:xfrm>
        </p:spPr>
        <p:txBody>
          <a:bodyPr/>
          <a:lstStyle/>
          <a:p>
            <a:pPr algn="ctr">
              <a:buNone/>
            </a:pPr>
            <a:r>
              <a:rPr lang="en-US" b="1" i="1" dirty="0" smtClean="0">
                <a:solidFill>
                  <a:srgbClr val="002060"/>
                </a:solidFill>
              </a:rPr>
              <a:t>Material</a:t>
            </a:r>
            <a:endParaRPr lang="en-US" sz="2800" b="1" i="1" dirty="0">
              <a:solidFill>
                <a:srgbClr val="002060"/>
              </a:solidFill>
            </a:endParaRPr>
          </a:p>
          <a:p>
            <a:pPr algn="l">
              <a:buNone/>
            </a:pPr>
            <a:r>
              <a:rPr lang="en-US" sz="1600" dirty="0"/>
              <a:t>Material that used in this project is reinforced concrete  </a:t>
            </a:r>
            <a:r>
              <a:rPr lang="en-US" sz="1600" dirty="0" smtClean="0"/>
              <a:t>f′</a:t>
            </a:r>
            <a:r>
              <a:rPr lang="en-US" sz="1600" dirty="0"/>
              <a:t>𝑐= 25MPa for slab and beam ,and</a:t>
            </a:r>
          </a:p>
          <a:p>
            <a:pPr algn="l">
              <a:buNone/>
            </a:pPr>
            <a:r>
              <a:rPr lang="en-US" sz="1600" dirty="0"/>
              <a:t>𝑓′𝑐= 30MPa for columns and the definition on sap is shown in figure 3.2 and 3.3 .</a:t>
            </a:r>
          </a:p>
          <a:p>
            <a:pPr algn="l">
              <a:buNone/>
            </a:pPr>
            <a:endParaRPr lang="ar-SA" dirty="0"/>
          </a:p>
        </p:txBody>
      </p:sp>
      <p:pic>
        <p:nvPicPr>
          <p:cNvPr id="8" name="صورة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3143272" cy="334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صورة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857364"/>
            <a:ext cx="300037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14480" y="5500702"/>
            <a:ext cx="32147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3.2 Material definition for slab and beam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214942" y="5500702"/>
            <a:ext cx="35719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78175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3.3 Material definition of column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1000100" y="357188"/>
            <a:ext cx="7686700" cy="6215084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2400" b="1" i="1" dirty="0" smtClean="0">
                <a:solidFill>
                  <a:srgbClr val="002060"/>
                </a:solidFill>
                <a:latin typeface="+mj-lt"/>
              </a:rPr>
              <a:t>Section </a:t>
            </a:r>
            <a:r>
              <a:rPr lang="en-US" sz="2400" b="1" i="1" dirty="0">
                <a:solidFill>
                  <a:srgbClr val="002060"/>
                </a:solidFill>
                <a:latin typeface="+mj-lt"/>
              </a:rPr>
              <a:t>on </a:t>
            </a:r>
            <a:r>
              <a:rPr lang="en-US" sz="2400" b="1" i="1" dirty="0" smtClean="0">
                <a:solidFill>
                  <a:srgbClr val="002060"/>
                </a:solidFill>
                <a:latin typeface="+mj-lt"/>
              </a:rPr>
              <a:t>sap</a:t>
            </a:r>
          </a:p>
          <a:p>
            <a:pPr algn="l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Columns </a:t>
            </a:r>
            <a:r>
              <a:rPr lang="en-US" sz="1800" dirty="0">
                <a:solidFill>
                  <a:srgbClr val="FF0000"/>
                </a:solidFill>
              </a:rPr>
              <a:t>definition on sap </a:t>
            </a:r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</a:t>
            </a:r>
            <a:r>
              <a:rPr lang="en-US" sz="1600" dirty="0"/>
              <a:t>In this project , there are one section (800*800) square section. The definition of (800*800) column is shown in figure 3.4 .In addition , the modifiers for column section are shown in figure 3.5. </a:t>
            </a:r>
          </a:p>
          <a:p>
            <a:pPr algn="l" rtl="0">
              <a:buNone/>
            </a:pPr>
            <a:endParaRPr lang="ar-SA" sz="2400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14554"/>
            <a:ext cx="328614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1357290" y="5715016"/>
            <a:ext cx="2939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Figure 3.4 Columns definition</a:t>
            </a:r>
            <a:endParaRPr lang="ar-SA" dirty="0"/>
          </a:p>
        </p:txBody>
      </p:sp>
      <p:pic>
        <p:nvPicPr>
          <p:cNvPr id="7" name="صورة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9" y="2214554"/>
            <a:ext cx="3429024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857752" y="5715016"/>
            <a:ext cx="40005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069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Figure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3.5 Modifiers of columns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28662" y="428604"/>
            <a:ext cx="8215338" cy="592935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Beams definition on sap</a:t>
            </a:r>
            <a:endParaRPr lang="ar-SA" sz="2400" dirty="0">
              <a:solidFill>
                <a:srgbClr val="FF000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71538" y="928670"/>
            <a:ext cx="7215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/>
              <a:t>There are one type of beam in the project with cross sections (800*500) , the definition of beam is shown in figure 3.6.Modifiers for beams are shown in figure 3.7.</a:t>
            </a:r>
            <a:endParaRPr lang="ar-SA" sz="1600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0240"/>
            <a:ext cx="364333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214414" y="5929330"/>
            <a:ext cx="33575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960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Figure 3.6 Definition of beam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000240"/>
            <a:ext cx="376237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ستطيل 7"/>
          <p:cNvSpPr/>
          <p:nvPr/>
        </p:nvSpPr>
        <p:spPr>
          <a:xfrm>
            <a:off x="5500694" y="5929330"/>
            <a:ext cx="26679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None/>
            </a:pPr>
            <a:r>
              <a:rPr lang="en-US" sz="1600" dirty="0" smtClean="0"/>
              <a:t>Figure 3.7Modifiers of beams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28662" y="428604"/>
            <a:ext cx="7758138" cy="607223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slab definition on sap</a:t>
            </a:r>
            <a:endParaRPr lang="ar-SA" sz="2400" dirty="0" smtClean="0">
              <a:solidFill>
                <a:srgbClr val="FF0000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71538" y="857232"/>
            <a:ext cx="80724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the project , there is one thickness of slab(250mm) for each  floor and roof . The definition of 250mm thickness slab is shown in figure 3.8 . Modifiers for slab is shown in figure 3.9 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85926"/>
            <a:ext cx="364333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857364"/>
            <a:ext cx="381000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428728" y="5929330"/>
            <a:ext cx="31432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3.8 The definition of the 250mm thickness of slab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929190" y="5929330"/>
            <a:ext cx="42148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25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3.9 Slab modifier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357166"/>
            <a:ext cx="7658096" cy="592935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Shear wall definition on sap </a:t>
            </a:r>
            <a:endParaRPr lang="ar-SA" sz="2400" dirty="0">
              <a:solidFill>
                <a:srgbClr val="FF0000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142976" y="857232"/>
            <a:ext cx="771530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2525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project is surrounded and contains shear wall with 200 mm thickness . The 200mm  shear wall is shown in figure 3.10 .The modifiers for shear wall is shown in figure 3.11.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928802"/>
            <a:ext cx="371477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928802"/>
            <a:ext cx="37719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857752" y="5857892"/>
            <a:ext cx="39290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4965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3.11 Shear wall modifiers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269269" y="5929330"/>
            <a:ext cx="28500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Figure 3.10 shear wall definition</a:t>
            </a:r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i="1" dirty="0" smtClean="0">
                <a:solidFill>
                  <a:srgbClr val="002060"/>
                </a:solidFill>
              </a:rPr>
              <a:t>Load </a:t>
            </a:r>
            <a:r>
              <a:rPr lang="en-US" sz="2400" b="1" i="1" dirty="0">
                <a:solidFill>
                  <a:srgbClr val="002060"/>
                </a:solidFill>
              </a:rPr>
              <a:t>on sap</a:t>
            </a:r>
            <a:endParaRPr lang="ar-SA" sz="2400" b="1" i="1" dirty="0">
              <a:solidFill>
                <a:srgbClr val="00206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28662" y="1000108"/>
            <a:ext cx="7215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load cases and load combination are added automatically on sap based on ACI-318-02 code. 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142976" y="1785926"/>
            <a:ext cx="1857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Load </a:t>
            </a:r>
            <a:r>
              <a:rPr lang="en-US" sz="2400" dirty="0" smtClean="0">
                <a:solidFill>
                  <a:srgbClr val="FF0000"/>
                </a:solidFill>
              </a:rPr>
              <a:t>pattern</a:t>
            </a:r>
            <a:endParaRPr lang="ar-SA" sz="2400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42976" y="2285992"/>
            <a:ext cx="72152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35500" algn="l"/>
                <a:tab pos="5273675" algn="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There are both gravity load on the structure ( live , superimposed , dead ). Load pattern is shown in figure 3.12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357562"/>
            <a:ext cx="52768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000364" y="5572140"/>
            <a:ext cx="22797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35500" algn="l"/>
                <a:tab pos="5273675" algn="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3.12 Load pattern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1" dirty="0" smtClean="0">
                <a:solidFill>
                  <a:schemeClr val="tx1"/>
                </a:solidFill>
              </a:rPr>
              <a:t>Project Site Plan</a:t>
            </a:r>
            <a:endParaRPr lang="en-US" sz="44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5100" y="1916974"/>
            <a:ext cx="7499350" cy="38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428604"/>
            <a:ext cx="8143900" cy="5697559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Live </a:t>
            </a:r>
            <a:r>
              <a:rPr lang="en-US" sz="2600" dirty="0">
                <a:solidFill>
                  <a:srgbClr val="FF0000"/>
                </a:solidFill>
              </a:rPr>
              <a:t>load</a:t>
            </a:r>
          </a:p>
          <a:p>
            <a:pPr algn="l">
              <a:buNone/>
            </a:pPr>
            <a:r>
              <a:rPr lang="en-US" sz="1700" dirty="0"/>
              <a:t>Live load on each floor is 4.8 KN/m</a:t>
            </a:r>
            <a:r>
              <a:rPr lang="en-US" sz="1700" baseline="30000" dirty="0"/>
              <a:t>2</a:t>
            </a:r>
            <a:r>
              <a:rPr lang="en-US" sz="1700" dirty="0"/>
              <a:t> and on roof is equal 10KN/m</a:t>
            </a:r>
            <a:r>
              <a:rPr lang="en-US" sz="1700" baseline="30000" dirty="0"/>
              <a:t>2</a:t>
            </a:r>
            <a:r>
              <a:rPr lang="en-US" sz="1700" dirty="0"/>
              <a:t> .live load on each floor is </a:t>
            </a:r>
            <a:endParaRPr lang="ar-SA" sz="1700" dirty="0" smtClean="0"/>
          </a:p>
          <a:p>
            <a:pPr algn="l">
              <a:buNone/>
            </a:pPr>
            <a:r>
              <a:rPr lang="en-US" sz="1700" dirty="0" smtClean="0"/>
              <a:t>shown in figure 3.13.</a:t>
            </a:r>
          </a:p>
          <a:p>
            <a:pPr algn="l">
              <a:buNone/>
            </a:pPr>
            <a:r>
              <a:rPr lang="en-US" sz="1700" dirty="0" smtClean="0"/>
              <a:t>**Superimposed dead load :</a:t>
            </a:r>
          </a:p>
          <a:p>
            <a:pPr algn="l">
              <a:buNone/>
            </a:pPr>
            <a:r>
              <a:rPr lang="en-US" sz="1700" dirty="0" smtClean="0"/>
              <a:t>Superimposed dead load on each floor is 4.2KN/m</a:t>
            </a:r>
            <a:r>
              <a:rPr lang="en-US" sz="1700" baseline="30000" dirty="0" smtClean="0"/>
              <a:t>2</a:t>
            </a:r>
            <a:r>
              <a:rPr lang="en-US" sz="1700" dirty="0" smtClean="0"/>
              <a:t> which shown in figure 3.14.</a:t>
            </a:r>
          </a:p>
          <a:p>
            <a:pPr algn="l">
              <a:buNone/>
            </a:pPr>
            <a:r>
              <a:rPr lang="en-US" sz="1700" dirty="0" smtClean="0"/>
              <a:t>Figure 3.14 Superimposed load on each floor</a:t>
            </a:r>
          </a:p>
          <a:p>
            <a:pPr algn="l">
              <a:buNone/>
            </a:pPr>
            <a:endParaRPr lang="en-US" sz="1600" dirty="0"/>
          </a:p>
          <a:p>
            <a:pPr algn="l">
              <a:buNone/>
            </a:pPr>
            <a:endParaRPr lang="en-US" sz="1600" dirty="0" smtClean="0"/>
          </a:p>
          <a:p>
            <a:pPr algn="l">
              <a:buNone/>
            </a:pPr>
            <a:endParaRPr lang="ar-SA" sz="1600" dirty="0" smtClean="0"/>
          </a:p>
          <a:p>
            <a:pPr algn="l">
              <a:buNone/>
            </a:pPr>
            <a:endParaRPr lang="ar-SA" sz="1600" dirty="0"/>
          </a:p>
          <a:p>
            <a:pPr algn="l">
              <a:buNone/>
            </a:pPr>
            <a:endParaRPr lang="ar-SA" sz="1600" dirty="0" smtClean="0"/>
          </a:p>
          <a:p>
            <a:pPr algn="l">
              <a:buNone/>
            </a:pPr>
            <a:endParaRPr lang="ar-SA" sz="1600" dirty="0"/>
          </a:p>
          <a:p>
            <a:pPr algn="l">
              <a:buNone/>
            </a:pPr>
            <a:endParaRPr lang="ar-SA" sz="1600" dirty="0" smtClean="0"/>
          </a:p>
          <a:p>
            <a:pPr algn="l">
              <a:buNone/>
            </a:pPr>
            <a:endParaRPr lang="en-US" sz="1600" dirty="0" smtClean="0"/>
          </a:p>
          <a:p>
            <a:pPr algn="l">
              <a:buNone/>
            </a:pPr>
            <a:endParaRPr lang="en-US" sz="1600" dirty="0" smtClean="0"/>
          </a:p>
          <a:p>
            <a:pPr algn="l">
              <a:buNone/>
            </a:pPr>
            <a:r>
              <a:rPr lang="ar-SA" sz="1600" dirty="0" smtClean="0"/>
              <a:t>                        </a:t>
            </a:r>
            <a:endParaRPr lang="en-US" sz="1600" dirty="0" smtClean="0"/>
          </a:p>
          <a:p>
            <a:pPr algn="l">
              <a:buNone/>
            </a:pPr>
            <a:r>
              <a:rPr lang="ar-SA" sz="1600" dirty="0" smtClean="0"/>
              <a:t>   </a:t>
            </a:r>
            <a:r>
              <a:rPr lang="en-US" sz="1600" dirty="0" smtClean="0"/>
              <a:t>                                            </a:t>
            </a:r>
            <a:r>
              <a:rPr lang="ar-SA" sz="1600" dirty="0" smtClean="0"/>
              <a:t>  </a:t>
            </a:r>
            <a:r>
              <a:rPr lang="en-US" sz="1600" dirty="0" smtClean="0"/>
              <a:t>                                                                                                                                  figure 3.14 live load                                                                   figure 3.14 superimposed load</a:t>
            </a:r>
          </a:p>
          <a:p>
            <a:pPr algn="l"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/>
              <a:t> </a:t>
            </a:r>
          </a:p>
          <a:p>
            <a:pPr algn="l">
              <a:buNone/>
            </a:pPr>
            <a:endParaRPr lang="en-US" sz="1600" dirty="0" smtClean="0"/>
          </a:p>
          <a:p>
            <a:pPr algn="l">
              <a:buNone/>
            </a:pPr>
            <a:endParaRPr lang="en-US" sz="1600" dirty="0"/>
          </a:p>
          <a:p>
            <a:pPr algn="l">
              <a:buNone/>
            </a:pPr>
            <a:endParaRPr lang="en-US" sz="1600" dirty="0" smtClean="0"/>
          </a:p>
          <a:p>
            <a:pPr algn="l">
              <a:buNone/>
            </a:pPr>
            <a:endParaRPr lang="en-US" sz="1600" dirty="0"/>
          </a:p>
          <a:p>
            <a:pPr algn="l">
              <a:buNone/>
            </a:pPr>
            <a:endParaRPr lang="en-US" sz="1600" dirty="0" smtClean="0"/>
          </a:p>
          <a:p>
            <a:pPr algn="l">
              <a:buNone/>
            </a:pPr>
            <a:endParaRPr lang="en-US" sz="1600" dirty="0" smtClean="0"/>
          </a:p>
          <a:p>
            <a:pPr algn="l">
              <a:buNone/>
            </a:pP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643182"/>
            <a:ext cx="342902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571744"/>
            <a:ext cx="351951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285728"/>
            <a:ext cx="8072462" cy="6357982"/>
          </a:xfrm>
        </p:spPr>
        <p:txBody>
          <a:bodyPr/>
          <a:lstStyle/>
          <a:p>
            <a:pPr algn="ctr">
              <a:buNone/>
            </a:pPr>
            <a:r>
              <a:rPr lang="en-US" sz="2400" b="1" i="1" dirty="0" smtClean="0">
                <a:solidFill>
                  <a:srgbClr val="002060"/>
                </a:solidFill>
              </a:rPr>
              <a:t>verifications </a:t>
            </a:r>
            <a:r>
              <a:rPr lang="en-US" sz="2400" b="1" i="1" dirty="0">
                <a:solidFill>
                  <a:srgbClr val="002060"/>
                </a:solidFill>
              </a:rPr>
              <a:t>of structure analysis </a:t>
            </a:r>
            <a:endParaRPr lang="en-US" sz="2400" b="1" i="1" dirty="0" smtClean="0">
              <a:solidFill>
                <a:srgbClr val="002060"/>
              </a:solidFill>
            </a:endParaRPr>
          </a:p>
          <a:p>
            <a:pPr marL="539496" indent="-457200" algn="l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1)compatibility of structural model 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2) </a:t>
            </a:r>
            <a:r>
              <a:rPr lang="en-US" sz="2000" dirty="0" smtClean="0">
                <a:solidFill>
                  <a:srgbClr val="FF0000"/>
                </a:solidFill>
              </a:rPr>
              <a:t>Equilibrium </a:t>
            </a:r>
          </a:p>
          <a:p>
            <a:pPr>
              <a:buNone/>
            </a:pPr>
            <a:r>
              <a:rPr lang="en-US" sz="2000" dirty="0" smtClean="0"/>
              <a:t>allowable difference not more than 5%. Calculation of load are based on that in chapter two .</a:t>
            </a:r>
          </a:p>
          <a:p>
            <a:pPr>
              <a:buNone/>
            </a:pPr>
            <a:r>
              <a:rPr lang="en-US" sz="2000" dirty="0" smtClean="0"/>
              <a:t>W dead=w slab+ w beam +w column +w shear wall</a:t>
            </a:r>
          </a:p>
          <a:p>
            <a:pPr>
              <a:buNone/>
            </a:pPr>
            <a:r>
              <a:rPr lang="en-US" sz="2000" dirty="0" smtClean="0"/>
              <a:t>W dead= 33919.375+10613.625+9155.52+12914.95=66603.455KN</a:t>
            </a:r>
          </a:p>
          <a:p>
            <a:pPr>
              <a:buNone/>
            </a:pPr>
            <a:r>
              <a:rPr lang="en-US" sz="2000" dirty="0" smtClean="0"/>
              <a:t>W live=26360.2KN</a:t>
            </a:r>
          </a:p>
          <a:p>
            <a:pPr>
              <a:buNone/>
            </a:pPr>
            <a:r>
              <a:rPr lang="en-US" sz="2000" dirty="0" smtClean="0"/>
              <a:t>W SD=16281.3KN</a:t>
            </a:r>
          </a:p>
          <a:p>
            <a:pPr>
              <a:buNone/>
            </a:pPr>
            <a:r>
              <a:rPr lang="en-US" sz="2000" dirty="0" smtClean="0"/>
              <a:t>Result from sap are shown in figure 4.16 and comparison between hand calculation and sap results is shown in table (3.1)</a:t>
            </a:r>
          </a:p>
          <a:p>
            <a:pPr marL="539496" indent="-457200" algn="l">
              <a:buAutoNum type="arabicParenR"/>
            </a:pP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57224" y="0"/>
            <a:ext cx="8286776" cy="6858000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1600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000240"/>
            <a:ext cx="5572164" cy="1323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428860" y="3786190"/>
            <a:ext cx="37147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3.16 Dead ,live ,and superimposed loads from sap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857356" y="4286256"/>
          <a:ext cx="5643602" cy="1000132"/>
        </p:xfrm>
        <a:graphic>
          <a:graphicData uri="http://schemas.openxmlformats.org/drawingml/2006/table">
            <a:tbl>
              <a:tblPr rtl="1"/>
              <a:tblGrid>
                <a:gridCol w="1410569"/>
                <a:gridCol w="1410569"/>
                <a:gridCol w="1411232"/>
                <a:gridCol w="1411232"/>
              </a:tblGrid>
              <a:tr h="250033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Differences 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SAP results KN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Hand results KN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Load type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0.65%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67036.42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66603.5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Dead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0.11%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16299.64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16281.3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SD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.078%</a:t>
                      </a:r>
                      <a:r>
                        <a:rPr lang="ar-SA" sz="1200" dirty="0" smtClean="0">
                          <a:latin typeface="Times New Roman"/>
                          <a:ea typeface="Calibri"/>
                          <a:cs typeface="Arial"/>
                        </a:rPr>
                        <a:t>.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26380.77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Arial"/>
                        </a:rPr>
                        <a:t>26360.2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Arial"/>
                        </a:rPr>
                        <a:t>Live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00100" y="5357826"/>
            <a:ext cx="75724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difference between hand results and SAP results is very small and less than 5%, so equilibrium check for loads is OK                                                                                   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285728"/>
            <a:ext cx="7586658" cy="628654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3) </a:t>
            </a:r>
            <a:r>
              <a:rPr lang="en-US" sz="2400" dirty="0">
                <a:solidFill>
                  <a:srgbClr val="FF0000"/>
                </a:solidFill>
              </a:rPr>
              <a:t>Stress strain </a:t>
            </a:r>
            <a:r>
              <a:rPr lang="en-US" sz="2400" dirty="0" smtClean="0">
                <a:solidFill>
                  <a:srgbClr val="FF0000"/>
                </a:solidFill>
              </a:rPr>
              <a:t>relationship</a:t>
            </a:r>
          </a:p>
          <a:p>
            <a:pPr algn="l">
              <a:buNone/>
            </a:pPr>
            <a:r>
              <a:rPr lang="en-US" sz="1600" dirty="0"/>
              <a:t>M22 value will be read at the middle of the second span .Figure 4.17 shows positive moment at the middle of </a:t>
            </a:r>
            <a:r>
              <a:rPr lang="en-US" sz="1600" dirty="0" smtClean="0"/>
              <a:t>the second  </a:t>
            </a:r>
            <a:r>
              <a:rPr lang="en-US" sz="1600" dirty="0"/>
              <a:t>span.</a:t>
            </a:r>
          </a:p>
          <a:p>
            <a:pPr algn="l">
              <a:buNone/>
            </a:pPr>
            <a:endParaRPr lang="ar-SA" sz="1600" dirty="0" smtClean="0"/>
          </a:p>
          <a:p>
            <a:pPr algn="l">
              <a:buNone/>
            </a:pPr>
            <a:endParaRPr lang="ar-SA" sz="1600" dirty="0"/>
          </a:p>
          <a:p>
            <a:pPr algn="l">
              <a:buNone/>
            </a:pPr>
            <a:endParaRPr lang="ar-SA" sz="1600" dirty="0" smtClean="0"/>
          </a:p>
          <a:p>
            <a:pPr algn="l">
              <a:buNone/>
            </a:pPr>
            <a:endParaRPr lang="ar-SA" sz="1600" dirty="0"/>
          </a:p>
          <a:p>
            <a:pPr algn="l">
              <a:buNone/>
            </a:pPr>
            <a:endParaRPr lang="ar-SA" sz="1600" dirty="0" smtClean="0"/>
          </a:p>
          <a:p>
            <a:pPr algn="l">
              <a:buNone/>
            </a:pPr>
            <a:endParaRPr lang="ar-SA" sz="1600" dirty="0"/>
          </a:p>
          <a:p>
            <a:pPr algn="l">
              <a:buNone/>
            </a:pPr>
            <a:r>
              <a:rPr lang="en-US" sz="1600" dirty="0" smtClean="0"/>
              <a:t>From 1D model for the slab ,</a:t>
            </a:r>
            <a:r>
              <a:rPr lang="en-US" sz="1600" dirty="0" smtClean="0"/>
              <a:t>M22 </a:t>
            </a:r>
            <a:r>
              <a:rPr lang="en-US" sz="1600" dirty="0" smtClean="0"/>
              <a:t>value will be read at the middle of the second span. Figure 4.18 shows positive moment at the middle of the span .</a:t>
            </a:r>
          </a:p>
          <a:p>
            <a:pPr algn="l">
              <a:buNone/>
            </a:pPr>
            <a:r>
              <a:rPr lang="en-US" sz="1600" dirty="0" smtClean="0"/>
              <a:t> </a:t>
            </a:r>
            <a:endParaRPr lang="ar-SA" sz="1600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357298"/>
            <a:ext cx="28384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428860" y="4857760"/>
            <a:ext cx="41433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3.17 Positive moment at the middle of the span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929066"/>
            <a:ext cx="550072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5429264"/>
            <a:ext cx="962025" cy="390525"/>
          </a:xfrm>
          <a:prstGeom prst="rect">
            <a:avLst/>
          </a:prstGeom>
          <a:noFill/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642910" y="5429264"/>
            <a:ext cx="38576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Moment in 1m span =108.45/3.45=31.45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214942" y="5357826"/>
            <a:ext cx="1071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% error =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 rot="10800000" flipV="1">
            <a:off x="1142976" y="6112866"/>
            <a:ext cx="56436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differences percentage is 5.18% ,which is less than 10% ,OK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7429520" y="5357826"/>
            <a:ext cx="1505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*100%=5.18%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285728"/>
            <a:ext cx="8143900" cy="635798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i="1" dirty="0">
                <a:solidFill>
                  <a:srgbClr val="FF0000"/>
                </a:solidFill>
              </a:rPr>
              <a:t>Beam moments</a:t>
            </a:r>
            <a:endParaRPr lang="en-US" sz="2400" i="1" dirty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US" sz="1800" dirty="0"/>
              <a:t>Figure 3.19 shows the moment distribution on the beam (that was chosen as a sample in preliminary design ) using 3D.</a:t>
            </a:r>
          </a:p>
          <a:p>
            <a:pPr algn="l">
              <a:buNone/>
            </a:pPr>
            <a:endParaRPr lang="ar-SA" sz="1800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457203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71538" y="2643182"/>
            <a:ext cx="400052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3.19 Moment distribution on the beam using 3D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1785926"/>
            <a:ext cx="304800" cy="238125"/>
          </a:xfrm>
          <a:prstGeom prst="rect">
            <a:avLst/>
          </a:prstGeom>
          <a:noFill/>
        </p:spPr>
      </p:pic>
      <p:sp>
        <p:nvSpPr>
          <p:cNvPr id="9" name="مستطيل 8"/>
          <p:cNvSpPr/>
          <p:nvPr/>
        </p:nvSpPr>
        <p:spPr>
          <a:xfrm>
            <a:off x="5715008" y="1714488"/>
            <a:ext cx="34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i="1" dirty="0" smtClean="0"/>
              <a:t>=</a:t>
            </a:r>
            <a:r>
              <a:rPr lang="en-US" dirty="0" smtClean="0"/>
              <a:t>722.04+382.37+860.19+511.89+</a:t>
            </a:r>
          </a:p>
          <a:p>
            <a:pPr algn="l">
              <a:buNone/>
            </a:pPr>
            <a:r>
              <a:rPr lang="en-US" dirty="0" smtClean="0"/>
              <a:t>921.64=3398.13KN/m</a:t>
            </a:r>
            <a:endParaRPr lang="en-US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285852" y="3286124"/>
            <a:ext cx="54292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3.20 shows the moments on the beam using 1D analyze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صورة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000504"/>
            <a:ext cx="5265127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ستطيل 11"/>
          <p:cNvSpPr/>
          <p:nvPr/>
        </p:nvSpPr>
        <p:spPr>
          <a:xfrm>
            <a:off x="714348" y="4929198"/>
            <a:ext cx="45005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Figure </a:t>
            </a:r>
            <a:r>
              <a:rPr lang="en-US" sz="1400" dirty="0"/>
              <a:t>3.20 Moments on the beam using 1D </a:t>
            </a:r>
            <a:r>
              <a:rPr lang="en-US" sz="1400" dirty="0" smtClean="0"/>
              <a:t>analyze</a:t>
            </a:r>
            <a:endParaRPr lang="ar-SA" sz="1400" dirty="0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4357694"/>
            <a:ext cx="304800" cy="238125"/>
          </a:xfrm>
          <a:prstGeom prst="rect">
            <a:avLst/>
          </a:prstGeom>
          <a:noFill/>
        </p:spPr>
      </p:pic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6143636" y="4357694"/>
            <a:ext cx="300036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=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854.88+1436.13+854.88=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3145.89KN/m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1447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5500702"/>
            <a:ext cx="1571636" cy="487207"/>
          </a:xfrm>
          <a:prstGeom prst="rect">
            <a:avLst/>
          </a:prstGeom>
          <a:noFill/>
        </p:spPr>
      </p:pic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1079761" y="5500702"/>
            <a:ext cx="10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=</a:t>
            </a:r>
            <a:r>
              <a:rPr lang="en-US" dirty="0" smtClean="0"/>
              <a:t>% </a:t>
            </a:r>
            <a:r>
              <a:rPr lang="en-US" dirty="0"/>
              <a:t>error </a:t>
            </a:r>
            <a:endParaRPr lang="ar-SA" dirty="0"/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857224" y="6143644"/>
            <a:ext cx="57150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difference percentage is 7.4% , which is less than 10% , OK 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4356921" y="5429264"/>
            <a:ext cx="1501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% error </a:t>
            </a:r>
            <a:r>
              <a:rPr lang="en-US" dirty="0" smtClean="0"/>
              <a:t>=7.4%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214290"/>
            <a:ext cx="8143900" cy="664371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dirty="0">
                <a:solidFill>
                  <a:srgbClr val="FF0000"/>
                </a:solidFill>
              </a:rPr>
              <a:t>Check slab for deflection (serviceability check )</a:t>
            </a:r>
          </a:p>
          <a:p>
            <a:pPr algn="l">
              <a:buNone/>
            </a:pPr>
            <a:endParaRPr lang="ar-SA" sz="1800" dirty="0">
              <a:solidFill>
                <a:srgbClr val="FF0000"/>
              </a:solidFill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214414" y="1000108"/>
            <a:ext cx="72152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Deflection from total dead load is shown in figure 3.21and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from live load is shown in figure 3.22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85860"/>
            <a:ext cx="4714876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رة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286256"/>
            <a:ext cx="52768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285984" y="3714752"/>
            <a:ext cx="292895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2150" algn="l"/>
                <a:tab pos="5273675" algn="r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3.21 Deflection from total dead load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2143108" y="6357958"/>
            <a:ext cx="229261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3.22 Deflection from live load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072198" y="4786322"/>
            <a:ext cx="307180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73600" algn="l"/>
                <a:tab pos="5273675" algn="r"/>
              </a:tabLst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73600" algn="l"/>
                <a:tab pos="5273675" algn="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Length of span of slab =10m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73600" algn="l"/>
                <a:tab pos="5273675" algn="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allowable deflection for all sustained load =L/240=10000/240=41.66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73600" algn="l"/>
                <a:tab pos="5273675" algn="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41.66&gt;41.5 ,OK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143636" y="4500570"/>
            <a:ext cx="27146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tabLst>
                <a:tab pos="4673600" algn="l"/>
                <a:tab pos="5273675" algn="r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Δ long term=</a:t>
            </a:r>
            <a:r>
              <a:rPr lang="en-US" sz="1400" dirty="0"/>
              <a:t> </a:t>
            </a:r>
            <a:r>
              <a:rPr lang="en-US" sz="1400" dirty="0" smtClean="0"/>
              <a:t>41.5mm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SEISMIC </a:t>
            </a:r>
            <a:r>
              <a:rPr lang="en-US" b="1" i="1" dirty="0" smtClean="0"/>
              <a:t>LOADS </a:t>
            </a:r>
            <a:endParaRPr lang="ar-SA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255287" y="1447800"/>
            <a:ext cx="385897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433522" cy="939784"/>
          </a:xfrm>
        </p:spPr>
        <p:txBody>
          <a:bodyPr/>
          <a:lstStyle/>
          <a:p>
            <a:r>
              <a:rPr lang="en-US" b="1" dirty="0" smtClean="0"/>
              <a:t>Load patterns 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214422"/>
            <a:ext cx="459078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3214678" y="6072206"/>
            <a:ext cx="2825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Seismic Load in X-direction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07629" y="1447800"/>
            <a:ext cx="495429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3571868" y="5929330"/>
            <a:ext cx="2948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Seismic Load in X+ direction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912150" y="1447800"/>
            <a:ext cx="454524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3929058" y="6000768"/>
            <a:ext cx="2889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Seismic Load in Y+ direction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1" dirty="0" smtClean="0"/>
              <a:t>Elevation </a:t>
            </a:r>
            <a:endParaRPr lang="en-US" sz="4400" b="1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046287" y="1776412"/>
            <a:ext cx="62769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92634" y="1357298"/>
            <a:ext cx="4584282" cy="489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3857620" y="5929330"/>
            <a:ext cx="2731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Seismic Load in Y-direction </a:t>
            </a:r>
            <a:endParaRPr lang="ar-SA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5100" y="2364612"/>
            <a:ext cx="7499350" cy="296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1643042" y="571480"/>
            <a:ext cx="2428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Joint  constraints </a:t>
            </a:r>
            <a:endParaRPr lang="ar-SA" sz="24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source</a:t>
            </a:r>
            <a:endParaRPr lang="ar-SA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500174"/>
            <a:ext cx="4684729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/>
              <a:t>Chapter4: Design of Columns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6880" y="1652574"/>
            <a:ext cx="6500858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28662" y="1000108"/>
            <a:ext cx="7758138" cy="512605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1800" b="1" dirty="0">
                <a:solidFill>
                  <a:srgbClr val="FF0000"/>
                </a:solidFill>
              </a:rPr>
              <a:t>Columns Grouping</a:t>
            </a:r>
            <a:r>
              <a:rPr lang="en-US" sz="1800" b="1" dirty="0" smtClean="0">
                <a:solidFill>
                  <a:srgbClr val="FF0000"/>
                </a:solidFill>
              </a:rPr>
              <a:t>:</a:t>
            </a:r>
          </a:p>
          <a:p>
            <a:pPr algn="l">
              <a:buNone/>
            </a:pPr>
            <a:endParaRPr lang="ar-SA" sz="1800" b="1" dirty="0" smtClean="0">
              <a:solidFill>
                <a:srgbClr val="FF0000"/>
              </a:solidFill>
            </a:endParaRPr>
          </a:p>
          <a:p>
            <a:pPr algn="l">
              <a:buNone/>
            </a:pPr>
            <a:endParaRPr lang="ar-SA" sz="1800" dirty="0"/>
          </a:p>
        </p:txBody>
      </p:sp>
      <p:sp>
        <p:nvSpPr>
          <p:cNvPr id="7" name="مستطيل 6"/>
          <p:cNvSpPr/>
          <p:nvPr/>
        </p:nvSpPr>
        <p:spPr>
          <a:xfrm>
            <a:off x="857224" y="3286124"/>
            <a:ext cx="5214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dimensions and design values for each column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14488"/>
            <a:ext cx="600079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572008"/>
            <a:ext cx="6286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-1003804" y="785794"/>
            <a:ext cx="6290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section in column for group 1</a:t>
            </a:r>
            <a:endParaRPr lang="ar-SA" sz="2000" dirty="0">
              <a:solidFill>
                <a:srgbClr val="FF0000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143108" y="3786190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section in column for group 2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571612"/>
            <a:ext cx="2647951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218305"/>
            <a:ext cx="2898775" cy="263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idx="1"/>
          </p:nvPr>
        </p:nvSpPr>
        <p:spPr>
          <a:xfrm>
            <a:off x="928662" y="428625"/>
            <a:ext cx="7758138" cy="5697538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i="1" dirty="0">
                <a:solidFill>
                  <a:srgbClr val="002060"/>
                </a:solidFill>
              </a:rPr>
              <a:t>sap results </a:t>
            </a:r>
            <a:endParaRPr lang="en-US" sz="2400" i="1" dirty="0">
              <a:solidFill>
                <a:srgbClr val="002060"/>
              </a:solidFill>
            </a:endParaRPr>
          </a:p>
          <a:p>
            <a:r>
              <a:rPr lang="en-US" sz="1600" dirty="0" smtClean="0"/>
              <a:t>The interaction diagram of column (10) was drawn ( taking the values of M33 </a:t>
            </a:r>
            <a:r>
              <a:rPr lang="en-US" sz="1600" dirty="0" err="1" smtClean="0"/>
              <a:t>vs</a:t>
            </a:r>
            <a:r>
              <a:rPr lang="en-US" sz="1600" dirty="0" smtClean="0"/>
              <a:t> </a:t>
            </a:r>
            <a:r>
              <a:rPr lang="en-US" sz="1600" dirty="0" err="1" smtClean="0"/>
              <a:t>Pu</a:t>
            </a:r>
            <a:r>
              <a:rPr lang="en-US" sz="1600" dirty="0" smtClean="0"/>
              <a:t> from sap ) to determine if the maximum axial load and moment exceeded the capacity of the column. Figures (4.3 and 4.4) show the interaction diagrams from M33 </a:t>
            </a:r>
            <a:r>
              <a:rPr lang="en-US" sz="1600" dirty="0" err="1" smtClean="0"/>
              <a:t>vs</a:t>
            </a:r>
            <a:r>
              <a:rPr lang="en-US" sz="1600" dirty="0" smtClean="0"/>
              <a:t> </a:t>
            </a:r>
            <a:r>
              <a:rPr lang="en-US" sz="1600" dirty="0" err="1" smtClean="0"/>
              <a:t>Pu</a:t>
            </a:r>
            <a:r>
              <a:rPr lang="en-US" sz="1600" dirty="0" smtClean="0"/>
              <a:t> and M22 </a:t>
            </a:r>
            <a:r>
              <a:rPr lang="en-US" sz="1600" dirty="0" err="1" smtClean="0"/>
              <a:t>vs</a:t>
            </a:r>
            <a:r>
              <a:rPr lang="en-US" sz="1600" dirty="0" smtClean="0"/>
              <a:t> </a:t>
            </a:r>
            <a:r>
              <a:rPr lang="en-US" sz="1600" dirty="0" err="1" smtClean="0"/>
              <a:t>Pu</a:t>
            </a:r>
            <a:r>
              <a:rPr lang="en-US" sz="1600" dirty="0" smtClean="0"/>
              <a:t> respectively . Moment and axial load on the column are 116.4KN.m and8757KN respectively .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1285852" y="4857760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As the point in </a:t>
            </a:r>
            <a:r>
              <a:rPr lang="en-US" dirty="0" smtClean="0">
                <a:solidFill>
                  <a:srgbClr val="FF0000"/>
                </a:solidFill>
              </a:rPr>
              <a:t> the figure </a:t>
            </a:r>
            <a:r>
              <a:rPr lang="en-US" dirty="0">
                <a:solidFill>
                  <a:srgbClr val="FF0000"/>
                </a:solidFill>
              </a:rPr>
              <a:t>are inside the diagram ,moment and axial on column are less than the capacity and column is safe 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500306"/>
            <a:ext cx="35528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Chapter5: Design of Footing 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49174" y="1447800"/>
            <a:ext cx="587120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i="1" dirty="0" smtClean="0">
                <a:solidFill>
                  <a:schemeClr val="tx1"/>
                </a:solidFill>
              </a:rPr>
              <a:t>Isolated footing </a:t>
            </a:r>
            <a:r>
              <a:rPr lang="en-US" sz="4400" b="1" dirty="0" smtClean="0">
                <a:solidFill>
                  <a:srgbClr val="FF0000"/>
                </a:solidFill>
              </a:rPr>
              <a:t/>
            </a:r>
            <a:br>
              <a:rPr lang="en-US" sz="4400" b="1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The column 17 and column 10 are the more critical columns in their group – it has the largest loads </a:t>
            </a:r>
          </a:p>
          <a:p>
            <a:pPr>
              <a:buNone/>
            </a:pPr>
            <a:r>
              <a:rPr lang="en-US" sz="1800" b="1" dirty="0" smtClean="0"/>
              <a:t>Column 10 : </a:t>
            </a:r>
          </a:p>
          <a:p>
            <a:pPr>
              <a:buNone/>
            </a:pPr>
            <a:r>
              <a:rPr lang="en-US" sz="1800" dirty="0" smtClean="0"/>
              <a:t>Service load equal to 6760 KN. </a:t>
            </a:r>
          </a:p>
          <a:p>
            <a:pPr>
              <a:buNone/>
            </a:pPr>
            <a:r>
              <a:rPr lang="en-US" sz="1800" dirty="0" smtClean="0"/>
              <a:t>Ultimate load is equal to 8900 KN. </a:t>
            </a:r>
          </a:p>
          <a:p>
            <a:pPr>
              <a:buNone/>
            </a:pPr>
            <a:r>
              <a:rPr lang="en-US" sz="1800" b="1" dirty="0" smtClean="0"/>
              <a:t>Column 17 : </a:t>
            </a:r>
          </a:p>
          <a:p>
            <a:pPr>
              <a:buNone/>
            </a:pPr>
            <a:r>
              <a:rPr lang="en-US" sz="1800" dirty="0" smtClean="0"/>
              <a:t>Service load equal to 3560 KN. </a:t>
            </a:r>
          </a:p>
          <a:p>
            <a:pPr>
              <a:buNone/>
            </a:pPr>
            <a:r>
              <a:rPr lang="en-US" sz="1800" dirty="0" smtClean="0"/>
              <a:t>Ultimate load is equal to 4680 KN </a:t>
            </a:r>
            <a:endParaRPr lang="ar-SA" sz="1800" dirty="0" smtClean="0"/>
          </a:p>
          <a:p>
            <a:endParaRPr lang="en-US" sz="1800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4422276" cy="725470"/>
          </a:xfrm>
        </p:spPr>
        <p:txBody>
          <a:bodyPr>
            <a:normAutofit/>
          </a:bodyPr>
          <a:lstStyle/>
          <a:p>
            <a:r>
              <a:rPr lang="en-US" sz="4000" b="1" i="1" dirty="0" smtClean="0"/>
              <a:t>Hand calculation </a:t>
            </a:r>
            <a:endParaRPr lang="ar-SA" sz="4000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6000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Footing Dimension </a:t>
            </a:r>
          </a:p>
          <a:p>
            <a:pPr>
              <a:buNone/>
            </a:pPr>
            <a:r>
              <a:rPr lang="el-GR" sz="1400" dirty="0" smtClean="0"/>
              <a:t>σ</a:t>
            </a:r>
            <a:r>
              <a:rPr lang="en-US" sz="1400" dirty="0" smtClean="0"/>
              <a:t>max ≤ q </a:t>
            </a:r>
            <a:r>
              <a:rPr lang="en-US" sz="1400" dirty="0" smtClean="0"/>
              <a:t>all</a:t>
            </a:r>
          </a:p>
          <a:p>
            <a:pPr>
              <a:buNone/>
            </a:pPr>
            <a:r>
              <a:rPr lang="en-US" sz="1400" dirty="0" smtClean="0"/>
              <a:t> </a:t>
            </a:r>
            <a:r>
              <a:rPr lang="en-US" sz="1400" dirty="0" smtClean="0"/>
              <a:t>(P/A),</a:t>
            </a:r>
            <a:r>
              <a:rPr lang="ar-SA" sz="1400" dirty="0" smtClean="0"/>
              <a:t> </a:t>
            </a:r>
            <a:r>
              <a:rPr lang="en-US" sz="1400" dirty="0" smtClean="0"/>
              <a:t>≤ q all </a:t>
            </a:r>
          </a:p>
          <a:p>
            <a:pPr>
              <a:buNone/>
            </a:pPr>
            <a:r>
              <a:rPr lang="en-US" sz="1400" dirty="0" smtClean="0"/>
              <a:t>6760/𝐴 = 350, Then A = 19.3 m2 </a:t>
            </a:r>
          </a:p>
          <a:p>
            <a:pPr>
              <a:buNone/>
            </a:pPr>
            <a:r>
              <a:rPr lang="en-US" sz="1400" dirty="0" smtClean="0"/>
              <a:t>But we can guess L: </a:t>
            </a:r>
          </a:p>
          <a:p>
            <a:pPr>
              <a:buNone/>
            </a:pPr>
            <a:r>
              <a:rPr lang="en-US" sz="1400" dirty="0" smtClean="0"/>
              <a:t>L = √𝑝/𝑞 = √6760/350 = 4.4 =&gt; Try L =4.4 m, </a:t>
            </a:r>
          </a:p>
          <a:p>
            <a:pPr>
              <a:buNone/>
            </a:pPr>
            <a:r>
              <a:rPr lang="en-US" sz="1400" dirty="0" smtClean="0"/>
              <a:t>B = 𝐴𝐿 = 19.34.4 = 4.4 =&gt; Try B = 4.4 m. </a:t>
            </a:r>
          </a:p>
          <a:p>
            <a:pPr>
              <a:buNone/>
            </a:pPr>
            <a:r>
              <a:rPr lang="en-US" sz="1400" dirty="0" smtClean="0"/>
              <a:t>Then the footing dimension:- </a:t>
            </a:r>
          </a:p>
          <a:p>
            <a:pPr>
              <a:buNone/>
            </a:pPr>
            <a:r>
              <a:rPr lang="pl-PL" sz="1400" dirty="0" smtClean="0"/>
              <a:t>L =4.40 m, B= 4.4m. </a:t>
            </a:r>
            <a:endParaRPr lang="en-US" sz="1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sz="900" dirty="0" smtClean="0"/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Footing Thickness </a:t>
            </a:r>
          </a:p>
          <a:p>
            <a:pPr>
              <a:buNone/>
            </a:pPr>
            <a:r>
              <a:rPr lang="en-US" sz="1600" dirty="0" smtClean="0"/>
              <a:t>The thickness of isolated </a:t>
            </a:r>
          </a:p>
          <a:p>
            <a:pPr>
              <a:buNone/>
            </a:pPr>
            <a:r>
              <a:rPr lang="en-US" sz="1600" dirty="0" smtClean="0"/>
              <a:t>footing Is depending on the </a:t>
            </a:r>
          </a:p>
          <a:p>
            <a:pPr>
              <a:buNone/>
            </a:pPr>
            <a:r>
              <a:rPr lang="en-US" sz="1600" dirty="0" smtClean="0"/>
              <a:t>Wide beam Shear:- 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26" y="3286124"/>
            <a:ext cx="5214974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chemeClr val="tx1"/>
                </a:solidFill>
              </a:rPr>
              <a:t>Objectives of Graduation Project (1)</a:t>
            </a:r>
            <a:endParaRPr lang="en-US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2428868"/>
            <a:ext cx="7498080" cy="381953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To make a preliminary design for the structural members.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To build a 3D model using SAP2000 for the project with the verification of the analysis.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Check punching sheer: </a:t>
            </a: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Flexure Reinforcement:- </a:t>
            </a:r>
          </a:p>
          <a:p>
            <a:pPr>
              <a:buNone/>
            </a:pPr>
            <a:r>
              <a:rPr lang="en-US" sz="1800" dirty="0" smtClean="0">
                <a:latin typeface="Gill Sans MT" pitchFamily="34" charset="0"/>
                <a:cs typeface="Kalinga" pitchFamily="34" charset="0"/>
              </a:rPr>
              <a:t>The cantilever length at long direction, L = 1.8 m. </a:t>
            </a:r>
          </a:p>
          <a:p>
            <a:pPr>
              <a:buNone/>
            </a:pPr>
            <a:r>
              <a:rPr lang="en-US" sz="1800" dirty="0" smtClean="0">
                <a:latin typeface="Gill Sans MT" pitchFamily="34" charset="0"/>
                <a:cs typeface="Kalinga" pitchFamily="34" charset="0"/>
              </a:rPr>
              <a:t>Mu = (qu∗L^2)/2 =(459.7∗18^2)/2 = 744.7 </a:t>
            </a:r>
            <a:r>
              <a:rPr lang="en-US" sz="1800" dirty="0" err="1" smtClean="0">
                <a:latin typeface="Gill Sans MT" pitchFamily="34" charset="0"/>
                <a:cs typeface="Kalinga" pitchFamily="34" charset="0"/>
              </a:rPr>
              <a:t>KN.m</a:t>
            </a:r>
            <a:r>
              <a:rPr lang="en-US" sz="1800" dirty="0" smtClean="0">
                <a:latin typeface="Gill Sans MT" pitchFamily="34" charset="0"/>
                <a:cs typeface="Kalinga" pitchFamily="34" charset="0"/>
              </a:rPr>
              <a:t>./m </a:t>
            </a:r>
          </a:p>
          <a:p>
            <a:pPr>
              <a:buNone/>
            </a:pPr>
            <a:r>
              <a:rPr lang="en-US" sz="1800" dirty="0" smtClean="0">
                <a:latin typeface="Gill Sans MT" pitchFamily="34" charset="0"/>
                <a:cs typeface="Kalinga" pitchFamily="34" charset="0"/>
              </a:rPr>
              <a:t>With b= 1000 mm, d= 900 mm, Mu = 744.7 </a:t>
            </a:r>
            <a:r>
              <a:rPr lang="en-US" sz="1800" dirty="0" err="1" smtClean="0">
                <a:latin typeface="Gill Sans MT" pitchFamily="34" charset="0"/>
                <a:cs typeface="Kalinga" pitchFamily="34" charset="0"/>
              </a:rPr>
              <a:t>KN.m</a:t>
            </a:r>
            <a:r>
              <a:rPr lang="en-US" sz="1800" dirty="0" smtClean="0">
                <a:latin typeface="Gill Sans MT" pitchFamily="34" charset="0"/>
                <a:cs typeface="Kalinga" pitchFamily="34" charset="0"/>
              </a:rPr>
              <a:t>/m, then: - </a:t>
            </a:r>
          </a:p>
          <a:p>
            <a:pPr>
              <a:buNone/>
            </a:pPr>
            <a:r>
              <a:rPr lang="el-GR" sz="1800" dirty="0" smtClean="0">
                <a:cs typeface="Kalinga" pitchFamily="34" charset="0"/>
              </a:rPr>
              <a:t>ρ = 2.43* 10</a:t>
            </a:r>
            <a:r>
              <a:rPr lang="en-US" sz="1800" dirty="0" smtClean="0">
                <a:cs typeface="Kalinga" pitchFamily="34" charset="0"/>
              </a:rPr>
              <a:t>^</a:t>
            </a:r>
            <a:r>
              <a:rPr lang="el-GR" sz="1800" dirty="0" smtClean="0">
                <a:cs typeface="Kalinga" pitchFamily="34" charset="0"/>
              </a:rPr>
              <a:t>-3 </a:t>
            </a:r>
          </a:p>
          <a:p>
            <a:pPr>
              <a:buNone/>
            </a:pPr>
            <a:r>
              <a:rPr lang="en-US" sz="1800" dirty="0" smtClean="0">
                <a:latin typeface="Gill Sans MT" pitchFamily="34" charset="0"/>
                <a:cs typeface="Kalinga" pitchFamily="34" charset="0"/>
              </a:rPr>
              <a:t>As = </a:t>
            </a:r>
            <a:r>
              <a:rPr lang="el-GR" sz="1800" dirty="0" smtClean="0">
                <a:cs typeface="Kalinga" pitchFamily="34" charset="0"/>
              </a:rPr>
              <a:t>ρ*</a:t>
            </a:r>
            <a:r>
              <a:rPr lang="en-US" sz="1800" dirty="0" smtClean="0">
                <a:latin typeface="Gill Sans MT" pitchFamily="34" charset="0"/>
                <a:cs typeface="Kalinga" pitchFamily="34" charset="0"/>
              </a:rPr>
              <a:t>b*d = 2.43* 10-3 * 1000 * 900 = 2187 mm2/m</a:t>
            </a:r>
            <a:r>
              <a:rPr lang="en-US" sz="1800" dirty="0" smtClean="0">
                <a:latin typeface="Gill Sans MT" pitchFamily="34" charset="0"/>
              </a:rPr>
              <a:t>. </a:t>
            </a:r>
            <a:endParaRPr lang="ar-SA" sz="1800" dirty="0">
              <a:latin typeface="Gill Sans MT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00108"/>
            <a:ext cx="56483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4708028" cy="654032"/>
          </a:xfrm>
        </p:spPr>
        <p:txBody>
          <a:bodyPr>
            <a:normAutofit/>
          </a:bodyPr>
          <a:lstStyle/>
          <a:p>
            <a:r>
              <a:rPr lang="en-US" sz="2000" b="1" i="1" dirty="0" smtClean="0"/>
              <a:t>SAP CALCULATION( for column 17) </a:t>
            </a:r>
            <a:endParaRPr lang="ar-SA" sz="2000" b="1" i="1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86050" y="1142984"/>
            <a:ext cx="4791075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1142976" y="714356"/>
            <a:ext cx="77153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deflection :</a:t>
            </a:r>
            <a:r>
              <a:rPr lang="en-US" dirty="0" smtClean="0"/>
              <a:t>At First we need to check the deflection to be less than 10 mm</a:t>
            </a:r>
            <a:endParaRPr lang="ar-SA" dirty="0" smtClean="0"/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643042" y="4429132"/>
            <a:ext cx="1798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Bearing capacity :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428960" y="4429132"/>
            <a:ext cx="57150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err="1" smtClean="0"/>
              <a:t>Qu</a:t>
            </a:r>
            <a:r>
              <a:rPr lang="en-US" dirty="0" smtClean="0"/>
              <a:t> must be less than 350KN/m2 .maximum reaction </a:t>
            </a:r>
          </a:p>
          <a:p>
            <a:pPr algn="l"/>
            <a:endParaRPr lang="en-US" dirty="0" smtClean="0"/>
          </a:p>
          <a:p>
            <a:pPr algn="ctr"/>
            <a:r>
              <a:rPr lang="ar-SA" dirty="0" smtClean="0"/>
              <a:t> . </a:t>
            </a:r>
            <a:endParaRPr lang="ar-SA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5072074"/>
            <a:ext cx="392909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5072074"/>
            <a:ext cx="314327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85852" y="285728"/>
            <a:ext cx="72152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ctr"/>
            <a:r>
              <a:rPr lang="ar-SA" dirty="0" smtClean="0"/>
              <a:t> .  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ar-SA" dirty="0" smtClean="0"/>
          </a:p>
          <a:p>
            <a:pPr algn="l"/>
            <a:endParaRPr lang="en-US" dirty="0" smtClean="0"/>
          </a:p>
          <a:p>
            <a:pPr algn="l"/>
            <a:endParaRPr lang="ar-SA" dirty="0" smtClean="0"/>
          </a:p>
          <a:p>
            <a:pPr algn="l"/>
            <a:endParaRPr lang="ar-SA" dirty="0" smtClean="0"/>
          </a:p>
          <a:p>
            <a:pPr algn="l"/>
            <a:endParaRPr lang="ar-SA" dirty="0" smtClean="0"/>
          </a:p>
          <a:p>
            <a:pPr algn="l"/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1142976" y="285728"/>
            <a:ext cx="721523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i="1" dirty="0" smtClean="0">
                <a:solidFill>
                  <a:srgbClr val="FF0000"/>
                </a:solidFill>
              </a:rPr>
              <a:t>wide beam shear </a:t>
            </a:r>
          </a:p>
          <a:p>
            <a:pPr algn="l"/>
            <a:r>
              <a:rPr lang="en-US" dirty="0" smtClean="0"/>
              <a:t>Effective depth (d ) will be assumed as in hand calculation </a:t>
            </a:r>
            <a:r>
              <a:rPr lang="en-US" dirty="0" smtClean="0"/>
              <a:t>.9 </a:t>
            </a:r>
            <a:r>
              <a:rPr lang="en-US" dirty="0" smtClean="0"/>
              <a:t>m then check </a:t>
            </a:r>
            <a:endParaRPr lang="ar-SA" dirty="0" smtClean="0"/>
          </a:p>
          <a:p>
            <a:pPr algn="l" rtl="0"/>
            <a:r>
              <a:rPr lang="en-US" dirty="0" smtClean="0"/>
              <a:t>the value of wide beam shear .             </a:t>
            </a:r>
          </a:p>
          <a:p>
            <a:pPr algn="l" rtl="0"/>
            <a:endParaRPr lang="ar-SA" dirty="0"/>
          </a:p>
        </p:txBody>
      </p:sp>
      <p:pic>
        <p:nvPicPr>
          <p:cNvPr id="1229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57298"/>
            <a:ext cx="542928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مستطيل 11"/>
          <p:cNvSpPr/>
          <p:nvPr/>
        </p:nvSpPr>
        <p:spPr>
          <a:xfrm>
            <a:off x="1428728" y="4826675"/>
            <a:ext cx="7072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Vu=1448 KN </a:t>
            </a:r>
          </a:p>
          <a:p>
            <a:pPr algn="l"/>
            <a:r>
              <a:rPr lang="en-US" dirty="0" smtClean="0"/>
              <a:t>d = 500-80= 4200 mm </a:t>
            </a:r>
          </a:p>
          <a:p>
            <a:pPr algn="l"/>
            <a:r>
              <a:rPr lang="en-US" dirty="0" smtClean="0"/>
              <a:t>∅ </a:t>
            </a:r>
            <a:r>
              <a:rPr lang="en-US" dirty="0" err="1" smtClean="0"/>
              <a:t>Vc</a:t>
            </a:r>
            <a:r>
              <a:rPr lang="en-US" dirty="0" smtClean="0"/>
              <a:t> = 0.75*( 1/6)*√</a:t>
            </a:r>
            <a:r>
              <a:rPr lang="en-US" dirty="0" err="1" smtClean="0"/>
              <a:t>fc</a:t>
            </a:r>
            <a:r>
              <a:rPr lang="en-US" dirty="0" smtClean="0"/>
              <a:t>` b*d =0.75*(1/6)*√25 *</a:t>
            </a:r>
            <a:r>
              <a:rPr lang="en-US" dirty="0" smtClean="0"/>
              <a:t>1000*900 </a:t>
            </a:r>
            <a:r>
              <a:rPr lang="en-US" dirty="0" smtClean="0"/>
              <a:t>/1000] = </a:t>
            </a:r>
            <a:r>
              <a:rPr lang="en-US" dirty="0" smtClean="0"/>
              <a:t>562 </a:t>
            </a:r>
            <a:r>
              <a:rPr lang="en-US" dirty="0" smtClean="0"/>
              <a:t>KN </a:t>
            </a:r>
          </a:p>
          <a:p>
            <a:pPr algn="l"/>
            <a:r>
              <a:rPr lang="en-US" dirty="0" smtClean="0"/>
              <a:t>Vu&gt;∅ </a:t>
            </a:r>
            <a:r>
              <a:rPr lang="en-US" dirty="0" err="1" smtClean="0"/>
              <a:t>Vc</a:t>
            </a:r>
            <a:r>
              <a:rPr lang="en-US" dirty="0" smtClean="0"/>
              <a:t> there is a need to increase the depth </a:t>
            </a:r>
          </a:p>
          <a:p>
            <a:pPr algn="l"/>
            <a:r>
              <a:rPr lang="en-US" dirty="0" smtClean="0"/>
              <a:t>Tack h=1.1 d=1.02m </a:t>
            </a:r>
            <a:endParaRPr lang="ar-SA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785794"/>
            <a:ext cx="5034741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1285852" y="285728"/>
            <a:ext cx="3652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shear at distance d after increasing h 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1428728" y="5143512"/>
            <a:ext cx="7143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Vu=405.4KN </a:t>
            </a:r>
          </a:p>
          <a:p>
            <a:pPr algn="l"/>
            <a:r>
              <a:rPr lang="en-US" dirty="0" smtClean="0"/>
              <a:t>And after increasing the depth ∅ </a:t>
            </a:r>
            <a:r>
              <a:rPr lang="en-US" dirty="0" err="1" smtClean="0"/>
              <a:t>Vc</a:t>
            </a:r>
            <a:r>
              <a:rPr lang="en-US" dirty="0" smtClean="0"/>
              <a:t> will be as follows: </a:t>
            </a:r>
          </a:p>
          <a:p>
            <a:pPr algn="l"/>
            <a:r>
              <a:rPr lang="en-US" dirty="0" smtClean="0"/>
              <a:t>∅ </a:t>
            </a:r>
            <a:r>
              <a:rPr lang="en-US" dirty="0" err="1" smtClean="0"/>
              <a:t>Vc</a:t>
            </a:r>
            <a:r>
              <a:rPr lang="en-US" dirty="0" smtClean="0"/>
              <a:t>=0.75*(1/6)*√25 *1000*1020 /1000 = 637.5KN </a:t>
            </a:r>
          </a:p>
          <a:p>
            <a:pPr algn="l"/>
            <a:r>
              <a:rPr lang="en-US" dirty="0" smtClean="0"/>
              <a:t>∅ </a:t>
            </a:r>
            <a:r>
              <a:rPr lang="en-US" dirty="0" err="1" smtClean="0"/>
              <a:t>Vc</a:t>
            </a:r>
            <a:r>
              <a:rPr lang="en-US" dirty="0" smtClean="0"/>
              <a:t>&gt;Vu </a:t>
            </a:r>
          </a:p>
          <a:p>
            <a:pPr algn="l"/>
            <a:r>
              <a:rPr lang="en-US" dirty="0" smtClean="0"/>
              <a:t>Wide beam shear is ok </a:t>
            </a:r>
            <a:endParaRPr lang="ar-SA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check punching shear </a:t>
            </a: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800" dirty="0" smtClean="0"/>
              <a:t>∅ </a:t>
            </a:r>
            <a:r>
              <a:rPr lang="en-US" sz="1800" dirty="0" err="1" smtClean="0"/>
              <a:t>Vcp</a:t>
            </a:r>
            <a:r>
              <a:rPr lang="en-US" sz="1800" dirty="0" smtClean="0"/>
              <a:t> =∅0.33√fc` </a:t>
            </a:r>
            <a:r>
              <a:rPr lang="en-US" sz="1800" dirty="0" err="1" smtClean="0"/>
              <a:t>bo</a:t>
            </a:r>
            <a:r>
              <a:rPr lang="en-US" sz="1800" dirty="0" smtClean="0"/>
              <a:t>*d</a:t>
            </a:r>
          </a:p>
          <a:p>
            <a:pPr>
              <a:buNone/>
            </a:pPr>
            <a:r>
              <a:rPr lang="en-US" sz="1800" dirty="0" smtClean="0"/>
              <a:t>∅ </a:t>
            </a:r>
            <a:r>
              <a:rPr lang="en-US" sz="1800" dirty="0" err="1" smtClean="0"/>
              <a:t>Vc</a:t>
            </a:r>
            <a:r>
              <a:rPr lang="en-US" sz="1800" dirty="0" smtClean="0"/>
              <a:t> =0.75*0.33*√25 *1000*1020 /1000∅ =1262.3 KN/m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3116"/>
            <a:ext cx="557216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ستطيل 6"/>
          <p:cNvSpPr/>
          <p:nvPr/>
        </p:nvSpPr>
        <p:spPr>
          <a:xfrm>
            <a:off x="1643042" y="78579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punching shear at d/2 distance from the face of the column 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2643174" y="6286520"/>
            <a:ext cx="3576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As ∅ </a:t>
            </a:r>
            <a:r>
              <a:rPr lang="en-US" dirty="0" err="1" smtClean="0"/>
              <a:t>Vcp</a:t>
            </a:r>
            <a:r>
              <a:rPr lang="en-US" dirty="0" smtClean="0"/>
              <a:t>&gt;Vu𝑝 , punching shear is ok</a:t>
            </a:r>
            <a:endParaRPr lang="ar-SA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 smtClean="0">
                <a:solidFill>
                  <a:srgbClr val="FF0000"/>
                </a:solidFill>
              </a:rPr>
              <a:t>Flexural design 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smtClean="0"/>
              <a:t> Moment value is shown in figure that was read at the face of the column. </a:t>
            </a:r>
          </a:p>
          <a:p>
            <a:pPr>
              <a:buNone/>
            </a:pPr>
            <a:endParaRPr lang="ar-SA" sz="20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785926"/>
            <a:ext cx="478634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0"/>
            <a:ext cx="7498080" cy="6248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Bottom steel </a:t>
            </a:r>
          </a:p>
          <a:p>
            <a:pPr>
              <a:buNone/>
            </a:pPr>
            <a:r>
              <a:rPr lang="en-US" sz="1600" dirty="0" smtClean="0"/>
              <a:t>MU=903.6 </a:t>
            </a:r>
            <a:r>
              <a:rPr lang="en-US" sz="1600" dirty="0" err="1" smtClean="0"/>
              <a:t>KN.m</a:t>
            </a:r>
            <a:r>
              <a:rPr lang="en-US" sz="1600" dirty="0" smtClean="0"/>
              <a:t> </a:t>
            </a:r>
            <a:endParaRPr lang="ar-SA" sz="1800" dirty="0" smtClean="0"/>
          </a:p>
          <a:p>
            <a:pPr>
              <a:buNone/>
            </a:pPr>
            <a:r>
              <a:rPr lang="ar-SA" sz="1600" dirty="0" smtClean="0"/>
              <a:t>𝜌=0.00</a:t>
            </a:r>
            <a:r>
              <a:rPr lang="he-IL" sz="1600" dirty="0" smtClean="0"/>
              <a:t>235</a:t>
            </a:r>
            <a:endParaRPr lang="ar-SA" sz="1600" dirty="0" smtClean="0"/>
          </a:p>
          <a:p>
            <a:pPr>
              <a:buNone/>
            </a:pPr>
            <a:r>
              <a:rPr lang="en-US" sz="1600" dirty="0" smtClean="0"/>
              <a:t>As=2397mm2 </a:t>
            </a:r>
          </a:p>
          <a:p>
            <a:pPr>
              <a:buNone/>
            </a:pPr>
            <a:r>
              <a:rPr lang="en-US" sz="1600" dirty="0" smtClean="0"/>
              <a:t>As min=0.0018bh=1980mm2 </a:t>
            </a:r>
          </a:p>
          <a:p>
            <a:pPr>
              <a:buNone/>
            </a:pPr>
            <a:r>
              <a:rPr lang="en-US" sz="1600" dirty="0" smtClean="0"/>
              <a:t>Use As=2397mm2 </a:t>
            </a:r>
          </a:p>
          <a:p>
            <a:pPr>
              <a:buNone/>
            </a:pPr>
            <a:r>
              <a:rPr lang="en-US" sz="1600" dirty="0" smtClean="0"/>
              <a:t>Use 1∅ 20/130mm </a:t>
            </a:r>
          </a:p>
          <a:p>
            <a:pPr>
              <a:buNone/>
            </a:pPr>
            <a:r>
              <a:rPr lang="en-US" sz="1600" dirty="0" smtClean="0"/>
              <a:t>Number of bars in 3.2m=3.20/.13=24 bar </a:t>
            </a:r>
            <a:endParaRPr lang="en-US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Top steel </a:t>
            </a:r>
          </a:p>
          <a:p>
            <a:pPr>
              <a:buNone/>
            </a:pPr>
            <a:r>
              <a:rPr lang="en-US" sz="1800" dirty="0" smtClean="0"/>
              <a:t>Use half the shrinkage steel in each direction 80 </a:t>
            </a:r>
            <a:endParaRPr lang="ar-SA" sz="1800" dirty="0" smtClean="0"/>
          </a:p>
          <a:p>
            <a:pPr>
              <a:buNone/>
            </a:pPr>
            <a:r>
              <a:rPr lang="en-US" sz="1800" dirty="0" smtClean="0"/>
              <a:t>As = 1980*0.5=990mm2 </a:t>
            </a:r>
          </a:p>
          <a:p>
            <a:pPr>
              <a:buNone/>
            </a:pPr>
            <a:r>
              <a:rPr lang="en-US" sz="1800" dirty="0" smtClean="0"/>
              <a:t>Use 1∅ 12/100mm in each direction 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Check development length : </a:t>
            </a:r>
          </a:p>
          <a:p>
            <a:pPr>
              <a:buNone/>
            </a:pPr>
            <a:r>
              <a:rPr lang="en-US" sz="1800" dirty="0" smtClean="0"/>
              <a:t>Ld=(3.2</a:t>
            </a:r>
            <a:r>
              <a:rPr lang="en-US" sz="1800" dirty="0" smtClean="0"/>
              <a:t>−</a:t>
            </a:r>
            <a:r>
              <a:rPr lang="en-US" sz="1800" dirty="0" smtClean="0"/>
              <a:t>0.4)/2 </a:t>
            </a:r>
            <a:r>
              <a:rPr lang="en-US" sz="1800" dirty="0" smtClean="0"/>
              <a:t>- side cover (0.05)=1.4-0.05=1350mm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Ldt</a:t>
            </a:r>
            <a:r>
              <a:rPr lang="en-US" sz="1800" dirty="0" smtClean="0"/>
              <a:t>=576mm </a:t>
            </a:r>
          </a:p>
          <a:p>
            <a:pPr>
              <a:buNone/>
            </a:pPr>
            <a:r>
              <a:rPr lang="en-US" sz="1800" dirty="0" smtClean="0"/>
              <a:t>Ld&gt;</a:t>
            </a:r>
            <a:r>
              <a:rPr lang="en-US" sz="1800" dirty="0" err="1" smtClean="0"/>
              <a:t>Ldt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No need to have hook </a:t>
            </a:r>
            <a:endParaRPr lang="ar-SA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642918"/>
            <a:ext cx="2714644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857760"/>
            <a:ext cx="250033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reem\Desktop\thank-you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22425" y="1466850"/>
            <a:ext cx="71247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chemeClr val="tx1"/>
                </a:solidFill>
              </a:rPr>
              <a:t>Objectives of Graduation Project (2)</a:t>
            </a:r>
            <a:endParaRPr lang="en-US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2571744"/>
            <a:ext cx="7498080" cy="3676656"/>
          </a:xfrm>
        </p:spPr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en-US" sz="2400" dirty="0" smtClean="0"/>
              <a:t>Seismic design of structures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400" dirty="0" smtClean="0"/>
              <a:t>Drawing details of all members structures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500042"/>
            <a:ext cx="7498080" cy="917596"/>
          </a:xfrm>
        </p:spPr>
        <p:txBody>
          <a:bodyPr>
            <a:normAutofit fontScale="90000"/>
          </a:bodyPr>
          <a:lstStyle/>
          <a:p>
            <a:pPr lvl="1" algn="l" rtl="0">
              <a:spcBef>
                <a:spcPct val="0"/>
              </a:spcBef>
              <a:buFont typeface="Wingdings" pitchFamily="2" charset="2"/>
              <a:buChar char="Ø"/>
            </a:pPr>
            <a:r>
              <a:rPr lang="en-US" sz="4400" b="1" i="1" dirty="0" smtClean="0">
                <a:latin typeface="+mj-lt"/>
              </a:rPr>
              <a:t>project </a:t>
            </a:r>
            <a:r>
              <a:rPr lang="en-US" sz="4400" b="1" i="1" dirty="0">
                <a:latin typeface="+mj-lt"/>
              </a:rPr>
              <a:t>description </a:t>
            </a:r>
            <a:r>
              <a:rPr lang="en-US" sz="1400" dirty="0"/>
              <a:t/>
            </a:r>
            <a:br>
              <a:rPr lang="en-US" sz="1400" dirty="0"/>
            </a:br>
            <a:endParaRPr lang="en-US" b="1" i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35100" y="1873497"/>
          <a:ext cx="7499349" cy="3397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9783"/>
                <a:gridCol w="2499783"/>
                <a:gridCol w="2499783"/>
              </a:tblGrid>
              <a:tr h="4070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Floor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Area(m</a:t>
                      </a:r>
                      <a:r>
                        <a:rPr lang="en-US" sz="2000" baseline="30000" dirty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Height(m)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0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Basement 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1359.52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5.55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70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Basement 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957.03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4.5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349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Ground floor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952.93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4.5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70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First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860.82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4.5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70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Second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860.82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Arial"/>
                        </a:rPr>
                        <a:t>4.5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70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Third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860.82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4.5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70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Calibri"/>
                          <a:cs typeface="Arial"/>
                        </a:rPr>
                        <a:t>5852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Arial"/>
                        </a:rPr>
                        <a:t>28.05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7779</TotalTime>
  <Words>2333</Words>
  <Application>Microsoft Office PowerPoint</Application>
  <PresentationFormat>عرض على الشاشة (3:4)‏</PresentationFormat>
  <Paragraphs>479</Paragraphs>
  <Slides>77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77</vt:i4>
      </vt:variant>
    </vt:vector>
  </HeadingPairs>
  <TitlesOfParts>
    <vt:vector size="78" baseType="lpstr">
      <vt:lpstr>انقلاب</vt:lpstr>
      <vt:lpstr>  </vt:lpstr>
      <vt:lpstr>College Of Education Science Centers Building</vt:lpstr>
      <vt:lpstr>Introduction</vt:lpstr>
      <vt:lpstr>Project Description</vt:lpstr>
      <vt:lpstr>Project Site Plan</vt:lpstr>
      <vt:lpstr>Elevation </vt:lpstr>
      <vt:lpstr>Objectives of Graduation Project (1)</vt:lpstr>
      <vt:lpstr>Objectives of Graduation Project (2)</vt:lpstr>
      <vt:lpstr>project description  </vt:lpstr>
      <vt:lpstr>Materials</vt:lpstr>
      <vt:lpstr>Unit weights of the materials </vt:lpstr>
      <vt:lpstr>Soil Properties </vt:lpstr>
      <vt:lpstr>Live Load</vt:lpstr>
      <vt:lpstr>Superimposed load</vt:lpstr>
      <vt:lpstr>load combination</vt:lpstr>
      <vt:lpstr>PRELIMINARY DESIGN</vt:lpstr>
      <vt:lpstr>Two Way  Solid Slab </vt:lpstr>
      <vt:lpstr>The slab strip and the sample beam for each floor and roof</vt:lpstr>
      <vt:lpstr>Slab design In each floors  </vt:lpstr>
      <vt:lpstr>Loads  </vt:lpstr>
      <vt:lpstr>Strip( 1) </vt:lpstr>
      <vt:lpstr>الشريحة 22</vt:lpstr>
      <vt:lpstr>Flexure design  </vt:lpstr>
      <vt:lpstr> </vt:lpstr>
      <vt:lpstr>Strip(2)  </vt:lpstr>
      <vt:lpstr>Flexure design  </vt:lpstr>
      <vt:lpstr>Slab design  In the  roof </vt:lpstr>
      <vt:lpstr>  Strip (1) Check for shear </vt:lpstr>
      <vt:lpstr>Flexure design</vt:lpstr>
      <vt:lpstr>Strip(2) Check for shear  </vt:lpstr>
      <vt:lpstr>Flexure design  </vt:lpstr>
      <vt:lpstr>Beams </vt:lpstr>
      <vt:lpstr>Beams Dimensions </vt:lpstr>
      <vt:lpstr>Section in the beam</vt:lpstr>
      <vt:lpstr>Loads  </vt:lpstr>
      <vt:lpstr>Shear design </vt:lpstr>
      <vt:lpstr>Design for flexure </vt:lpstr>
      <vt:lpstr>الشريحة 38</vt:lpstr>
      <vt:lpstr>Section in the beam with reinforcement</vt:lpstr>
      <vt:lpstr>Beams in roof </vt:lpstr>
      <vt:lpstr>  Design for flexure and Shear  </vt:lpstr>
      <vt:lpstr>Section in the beam with reinforcement</vt:lpstr>
      <vt:lpstr>THREE DIMENSIONAL STRUCTURAL ANALYSIS AND DESIGN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SEISMIC LOADS </vt:lpstr>
      <vt:lpstr>Load patterns </vt:lpstr>
      <vt:lpstr>الشريحة 58</vt:lpstr>
      <vt:lpstr>الشريحة 59</vt:lpstr>
      <vt:lpstr>الشريحة 60</vt:lpstr>
      <vt:lpstr>الشريحة 61</vt:lpstr>
      <vt:lpstr>Mass source</vt:lpstr>
      <vt:lpstr>Chapter4: Design of Columns </vt:lpstr>
      <vt:lpstr>الشريحة 64</vt:lpstr>
      <vt:lpstr>الشريحة 65</vt:lpstr>
      <vt:lpstr>الشريحة 66</vt:lpstr>
      <vt:lpstr>Chapter5: Design of Footing </vt:lpstr>
      <vt:lpstr>Isolated footing  </vt:lpstr>
      <vt:lpstr>Hand calculation </vt:lpstr>
      <vt:lpstr>الشريحة 70</vt:lpstr>
      <vt:lpstr>SAP CALCULATION( for column 17) </vt:lpstr>
      <vt:lpstr>الشريحة 72</vt:lpstr>
      <vt:lpstr>الشريحة 73</vt:lpstr>
      <vt:lpstr>الشريحة 74</vt:lpstr>
      <vt:lpstr>الشريحة 75</vt:lpstr>
      <vt:lpstr>الشريحة 76</vt:lpstr>
      <vt:lpstr>الشريحة 77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Chapter3: THREE DIMENSIONAL STRUCTURAL ANALYSIS AND DESIGN</dc:title>
  <dc:creator>Google-Tech</dc:creator>
  <cp:lastModifiedBy>reem</cp:lastModifiedBy>
  <cp:revision>155</cp:revision>
  <dcterms:created xsi:type="dcterms:W3CDTF">2016-05-16T15:58:33Z</dcterms:created>
  <dcterms:modified xsi:type="dcterms:W3CDTF">2016-12-21T17:55:24Z</dcterms:modified>
</cp:coreProperties>
</file>