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0" r:id="rId1"/>
  </p:sldMasterIdLst>
  <p:sldIdLst>
    <p:sldId id="298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5" r:id="rId10"/>
    <p:sldId id="266" r:id="rId11"/>
    <p:sldId id="299" r:id="rId12"/>
    <p:sldId id="267" r:id="rId13"/>
    <p:sldId id="268" r:id="rId14"/>
    <p:sldId id="269" r:id="rId15"/>
    <p:sldId id="270" r:id="rId16"/>
    <p:sldId id="281" r:id="rId17"/>
    <p:sldId id="297" r:id="rId18"/>
    <p:sldId id="272" r:id="rId19"/>
    <p:sldId id="274" r:id="rId20"/>
    <p:sldId id="296" r:id="rId21"/>
    <p:sldId id="275" r:id="rId22"/>
    <p:sldId id="276" r:id="rId23"/>
    <p:sldId id="284" r:id="rId24"/>
    <p:sldId id="277" r:id="rId25"/>
    <p:sldId id="278" r:id="rId26"/>
    <p:sldId id="279" r:id="rId27"/>
    <p:sldId id="282" r:id="rId28"/>
    <p:sldId id="283" r:id="rId29"/>
    <p:sldId id="285" r:id="rId30"/>
    <p:sldId id="286" r:id="rId31"/>
    <p:sldId id="287" r:id="rId32"/>
    <p:sldId id="288" r:id="rId33"/>
    <p:sldId id="289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asnim Odeh" initials="TO" lastIdx="1" clrIdx="0">
    <p:extLst>
      <p:ext uri="{19B8F6BF-5375-455C-9EA6-DF929625EA0E}">
        <p15:presenceInfo xmlns:p15="http://schemas.microsoft.com/office/powerpoint/2012/main" userId="d52237e97118ff0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518A"/>
    <a:srgbClr val="0CA0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72" d="100"/>
          <a:sy n="72" d="100"/>
        </p:scale>
        <p:origin x="135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F910F-4471-4193-889B-33453581F03C}" type="datetimeFigureOut">
              <a:rPr lang="en-US" smtClean="0"/>
              <a:t>12/29/2020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40058-7EF5-46F6-A934-1496D5D316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F910F-4471-4193-889B-33453581F03C}" type="datetimeFigureOut">
              <a:rPr lang="en-US" smtClean="0"/>
              <a:t>12/29/2020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40058-7EF5-46F6-A934-1496D5D316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F910F-4471-4193-889B-33453581F03C}" type="datetimeFigureOut">
              <a:rPr lang="en-US" smtClean="0"/>
              <a:t>12/29/2020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40058-7EF5-46F6-A934-1496D5D316A2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F910F-4471-4193-889B-33453581F03C}" type="datetimeFigureOut">
              <a:rPr lang="en-US" smtClean="0"/>
              <a:t>12/29/2020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40058-7EF5-46F6-A934-1496D5D316A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F910F-4471-4193-889B-33453581F03C}" type="datetimeFigureOut">
              <a:rPr lang="en-US" smtClean="0"/>
              <a:t>12/29/2020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40058-7EF5-46F6-A934-1496D5D316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F910F-4471-4193-889B-33453581F03C}" type="datetimeFigureOut">
              <a:rPr lang="en-US" smtClean="0"/>
              <a:t>12/29/2020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40058-7EF5-46F6-A934-1496D5D316A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F910F-4471-4193-889B-33453581F03C}" type="datetimeFigureOut">
              <a:rPr lang="en-US" smtClean="0"/>
              <a:t>12/29/2020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40058-7EF5-46F6-A934-1496D5D316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F910F-4471-4193-889B-33453581F03C}" type="datetimeFigureOut">
              <a:rPr lang="en-US" smtClean="0"/>
              <a:t>12/29/2020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40058-7EF5-46F6-A934-1496D5D316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F910F-4471-4193-889B-33453581F03C}" type="datetimeFigureOut">
              <a:rPr lang="en-US" smtClean="0"/>
              <a:t>12/29/2020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40058-7EF5-46F6-A934-1496D5D316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F910F-4471-4193-889B-33453581F03C}" type="datetimeFigureOut">
              <a:rPr lang="en-US" smtClean="0"/>
              <a:t>12/29/2020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40058-7EF5-46F6-A934-1496D5D316A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F910F-4471-4193-889B-33453581F03C}" type="datetimeFigureOut">
              <a:rPr lang="en-US" smtClean="0"/>
              <a:t>12/29/2020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40058-7EF5-46F6-A934-1496D5D316A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A8F910F-4471-4193-889B-33453581F03C}" type="datetimeFigureOut">
              <a:rPr lang="en-US" smtClean="0"/>
              <a:t>12/29/2020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3D40058-7EF5-46F6-A934-1496D5D316A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1" r:id="rId1"/>
    <p:sldLayoutId id="2147483942" r:id="rId2"/>
    <p:sldLayoutId id="2147483943" r:id="rId3"/>
    <p:sldLayoutId id="2147483944" r:id="rId4"/>
    <p:sldLayoutId id="2147483945" r:id="rId5"/>
    <p:sldLayoutId id="2147483946" r:id="rId6"/>
    <p:sldLayoutId id="2147483947" r:id="rId7"/>
    <p:sldLayoutId id="2147483948" r:id="rId8"/>
    <p:sldLayoutId id="2147483949" r:id="rId9"/>
    <p:sldLayoutId id="2147483950" r:id="rId10"/>
    <p:sldLayoutId id="21474839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59" y="2564904"/>
            <a:ext cx="8064897" cy="352839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/>
              <a:t> </a:t>
            </a:r>
            <a:endParaRPr lang="en-US" sz="1800" b="1" dirty="0"/>
          </a:p>
          <a:p>
            <a:pPr marL="0" indent="0" algn="ctr">
              <a:buNone/>
            </a:pPr>
            <a:r>
              <a:rPr lang="en-US" sz="1800" b="1" dirty="0"/>
              <a:t>Graduation Project Report II</a:t>
            </a:r>
          </a:p>
          <a:p>
            <a:pPr marL="0" indent="0" algn="ctr" rtl="1">
              <a:buNone/>
            </a:pPr>
            <a:r>
              <a:rPr lang="en-US" sz="1800" b="1" dirty="0"/>
              <a:t>Design Water Network for Qaryut Village and Cost Estimation</a:t>
            </a:r>
            <a:br>
              <a:rPr lang="en-US" sz="1800" b="1" dirty="0"/>
            </a:br>
            <a:endParaRPr lang="en-US" sz="1800" b="1" dirty="0"/>
          </a:p>
          <a:p>
            <a:pPr marL="0" indent="0">
              <a:buNone/>
            </a:pPr>
            <a:r>
              <a:rPr lang="en-US" sz="1800" b="1" dirty="0"/>
              <a:t> </a:t>
            </a:r>
          </a:p>
          <a:p>
            <a:pPr marL="0" indent="0" rtl="1">
              <a:buNone/>
            </a:pPr>
            <a:r>
              <a:rPr lang="en-US" sz="1800" b="1" dirty="0"/>
              <a:t> Prepared By:  </a:t>
            </a:r>
          </a:p>
          <a:p>
            <a:pPr marL="0" indent="0" rtl="1">
              <a:buNone/>
            </a:pPr>
            <a:r>
              <a:rPr lang="en-US" sz="1800" b="1" dirty="0"/>
              <a:t> Yousef Naser Braik- Reg. No: 11642545</a:t>
            </a:r>
          </a:p>
          <a:p>
            <a:pPr marL="0" indent="0" rtl="1">
              <a:buNone/>
            </a:pPr>
            <a:r>
              <a:rPr lang="en-US" sz="1800" b="1" dirty="0"/>
              <a:t> Tasnim Jamal Odeh - Reg. No: 11541793</a:t>
            </a:r>
          </a:p>
          <a:p>
            <a:pPr marL="0" indent="0" rtl="1">
              <a:buNone/>
            </a:pPr>
            <a:r>
              <a:rPr lang="en-US" sz="1800" b="1" dirty="0"/>
              <a:t> Leena Othman Ziadeh - Reg. No: 11612228</a:t>
            </a:r>
          </a:p>
          <a:p>
            <a:pPr marL="0" indent="0" rtl="1">
              <a:buNone/>
            </a:pPr>
            <a:r>
              <a:rPr lang="en-US" sz="1800" b="1" dirty="0"/>
              <a:t> Mahmoud NaserBraik - Reg. No: 11642358</a:t>
            </a:r>
          </a:p>
          <a:p>
            <a:pPr marL="0" indent="0" rtl="1">
              <a:buNone/>
            </a:pPr>
            <a:r>
              <a:rPr lang="en-US" sz="1800" b="1" dirty="0"/>
              <a:t> </a:t>
            </a:r>
          </a:p>
          <a:p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187532"/>
            <a:ext cx="2524904" cy="208934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1800" b="1" dirty="0"/>
              <a:t>An-</a:t>
            </a:r>
            <a:r>
              <a:rPr lang="en-US" sz="1800" b="1" dirty="0" err="1"/>
              <a:t>Najah</a:t>
            </a:r>
            <a:r>
              <a:rPr lang="en-US" sz="1800" b="1" dirty="0"/>
              <a:t> National University</a:t>
            </a:r>
            <a:br>
              <a:rPr lang="en-US" sz="1800" b="1" dirty="0"/>
            </a:br>
            <a:r>
              <a:rPr lang="en-US" sz="1800" b="1" dirty="0"/>
              <a:t>Faculty of Engineering and Information Technology                                                                                         </a:t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1048" y="187532"/>
            <a:ext cx="1570990" cy="154051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084168" y="548680"/>
            <a:ext cx="165618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1600" b="1" dirty="0">
                <a:solidFill>
                  <a:schemeClr val="bg1"/>
                </a:solidFill>
              </a:rPr>
              <a:t>جامعة النجاح الوطنية</a:t>
            </a:r>
            <a:br>
              <a:rPr lang="en-US" sz="1600" b="1" dirty="0">
                <a:solidFill>
                  <a:schemeClr val="bg1"/>
                </a:solidFill>
              </a:rPr>
            </a:br>
            <a:r>
              <a:rPr lang="ar-SA" sz="1600" b="1" dirty="0">
                <a:solidFill>
                  <a:schemeClr val="bg1"/>
                </a:solidFill>
              </a:rPr>
              <a:t>كلية الهندسة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/>
            <a:r>
              <a:rPr lang="ar-SA" sz="1600" b="1" dirty="0">
                <a:solidFill>
                  <a:schemeClr val="bg1"/>
                </a:solidFill>
              </a:rPr>
              <a:t> </a:t>
            </a:r>
            <a:r>
              <a:rPr lang="ar-JO" sz="1600" b="1" dirty="0">
                <a:solidFill>
                  <a:schemeClr val="bg1"/>
                </a:solidFill>
              </a:rPr>
              <a:t>و </a:t>
            </a:r>
            <a:r>
              <a:rPr lang="ar-SA" sz="1600" b="1" dirty="0">
                <a:solidFill>
                  <a:schemeClr val="bg1"/>
                </a:solidFill>
              </a:rPr>
              <a:t>تكنولوجيا المعلومات</a:t>
            </a:r>
            <a:endParaRPr lang="en-US" sz="1600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67681" y="4466347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22518A"/>
                </a:solidFill>
              </a:rPr>
              <a:t>Under Supervision of:</a:t>
            </a:r>
          </a:p>
          <a:p>
            <a:r>
              <a:rPr lang="en-US" b="1" dirty="0">
                <a:solidFill>
                  <a:srgbClr val="22518A"/>
                </a:solidFill>
              </a:rPr>
              <a:t> Dr. Hamees Tubeileh</a:t>
            </a:r>
          </a:p>
          <a:p>
            <a:endParaRPr lang="en-US" b="1" dirty="0">
              <a:solidFill>
                <a:srgbClr val="2251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3289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6DAE0A-818A-4A41-AE54-E57410964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/>
              <a:t>Population in each year </a:t>
            </a:r>
          </a:p>
          <a:p>
            <a:endParaRPr lang="x-non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ED1F68-8CC8-46E0-B563-49BF9D07B79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26" y="2760132"/>
            <a:ext cx="4379506" cy="325601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323F5DE-560F-464B-A047-5F5D399AA12A}"/>
              </a:ext>
            </a:extLst>
          </p:cNvPr>
          <p:cNvSpPr txBox="1"/>
          <p:nvPr/>
        </p:nvSpPr>
        <p:spPr>
          <a:xfrm>
            <a:off x="4667334" y="2760132"/>
            <a:ext cx="447666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>
              <a:solidFill>
                <a:srgbClr val="22518A"/>
              </a:solidFill>
              <a:effectLst/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sz="2000" dirty="0">
              <a:solidFill>
                <a:srgbClr val="22518A"/>
              </a:solidFill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solidFill>
                  <a:srgbClr val="22518A"/>
                </a:solidFill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    Population in 2035 = (50.5*18) + 2537</a:t>
            </a:r>
          </a:p>
          <a:p>
            <a:r>
              <a:rPr lang="en-US" sz="2000" dirty="0">
                <a:solidFill>
                  <a:srgbClr val="22518A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                                   </a:t>
            </a:r>
            <a:r>
              <a:rPr lang="en-US" sz="2000" dirty="0">
                <a:solidFill>
                  <a:srgbClr val="22518A"/>
                </a:solidFill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= 3446</a:t>
            </a:r>
            <a:endParaRPr lang="x-none" sz="2000" dirty="0">
              <a:solidFill>
                <a:srgbClr val="22518A"/>
              </a:solidFill>
              <a:effectLst/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x-none" sz="2000" dirty="0">
              <a:solidFill>
                <a:srgbClr val="22518A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741891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42A0924-5E08-4D29-9433-68561590916A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2636912"/>
            <a:ext cx="2376264" cy="352323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C117189-809E-4A2D-93F9-A235FB4E8390}"/>
              </a:ext>
            </a:extLst>
          </p:cNvPr>
          <p:cNvSpPr txBox="1"/>
          <p:nvPr/>
        </p:nvSpPr>
        <p:spPr>
          <a:xfrm>
            <a:off x="5148064" y="3140968"/>
            <a:ext cx="3240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Population during 2017-2035</a:t>
            </a:r>
            <a:endParaRPr lang="en-IL" sz="2000" b="1" dirty="0"/>
          </a:p>
        </p:txBody>
      </p:sp>
    </p:spTree>
    <p:extLst>
      <p:ext uri="{BB962C8B-B14F-4D97-AF65-F5344CB8AC3E}">
        <p14:creationId xmlns:p14="http://schemas.microsoft.com/office/powerpoint/2010/main" val="32325459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3DAFA-8C5B-4638-AFA4-561FED470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00808"/>
            <a:ext cx="7931224" cy="4870587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ar-EG" sz="2400" dirty="0">
              <a:solidFill>
                <a:schemeClr val="tx1"/>
              </a:solidFill>
              <a:effectLst/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solidFill>
                <a:schemeClr val="tx1"/>
              </a:solidFill>
              <a:effectLst/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The design period is 15 years until 2035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Maximum daily factor = 1.8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Minimum daily factor =0.27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Average daily Consumption =100L/C. 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Steel pipe with Hazen –Williams coefficient =140</a:t>
            </a:r>
            <a:endParaRPr lang="en-US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34B153-8A96-412C-BA31-1DCAB44B8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286605"/>
            <a:ext cx="5549240" cy="982156"/>
          </a:xfrm>
        </p:spPr>
        <p:txBody>
          <a:bodyPr>
            <a:normAutofit/>
          </a:bodyPr>
          <a:lstStyle/>
          <a:p>
            <a:r>
              <a:rPr lang="en-US" sz="2800" b="1" dirty="0"/>
              <a:t>Design Parameters</a:t>
            </a:r>
            <a:endParaRPr lang="x-none" sz="2800" b="1" dirty="0"/>
          </a:p>
        </p:txBody>
      </p:sp>
    </p:spTree>
    <p:extLst>
      <p:ext uri="{BB962C8B-B14F-4D97-AF65-F5344CB8AC3E}">
        <p14:creationId xmlns:p14="http://schemas.microsoft.com/office/powerpoint/2010/main" val="29361871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619533-19ED-48BD-AABE-FFCC7ACD03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2400" dirty="0">
                <a:latin typeface="+mj-lt"/>
              </a:rPr>
              <a:t>Velocity = 0.3-3 m/s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>
                <a:latin typeface="+mj-lt"/>
              </a:rPr>
              <a:t>Pressure = 20-100 m.</a:t>
            </a:r>
            <a:r>
              <a:rPr lang="en-US" altLang="en-US" sz="2400" dirty="0">
                <a:latin typeface="+mj-lt"/>
                <a:cs typeface="Times New Roman" panose="02020603050405020304" pitchFamily="18" charset="0"/>
              </a:rPr>
              <a:t>H</a:t>
            </a:r>
            <a:r>
              <a:rPr lang="en-US" altLang="en-US" sz="24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altLang="en-US" sz="2400" dirty="0">
                <a:latin typeface="+mj-lt"/>
                <a:cs typeface="Times New Roman" panose="02020603050405020304" pitchFamily="18" charset="0"/>
              </a:rPr>
              <a:t>O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>
                <a:latin typeface="+mj-lt"/>
                <a:cs typeface="Times New Roman" panose="02020603050405020304" pitchFamily="18" charset="0"/>
              </a:rPr>
              <a:t>Minimum pipe diameter = 1 inch </a:t>
            </a:r>
            <a:endParaRPr lang="en-US" sz="2400" dirty="0">
              <a:latin typeface="+mj-lt"/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sz="2800" dirty="0">
              <a:latin typeface="+mj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6D953F-CF8E-4B82-BFBC-E797DF3CA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latin typeface="+mj-lt"/>
              </a:rPr>
              <a:t>Design constrains </a:t>
            </a:r>
            <a:br>
              <a:rPr lang="en-US" sz="2800" b="1" dirty="0">
                <a:latin typeface="+mj-lt"/>
              </a:rPr>
            </a:br>
            <a:endParaRPr lang="x-none" sz="2800" dirty="0"/>
          </a:p>
        </p:txBody>
      </p:sp>
    </p:spTree>
    <p:extLst>
      <p:ext uri="{BB962C8B-B14F-4D97-AF65-F5344CB8AC3E}">
        <p14:creationId xmlns:p14="http://schemas.microsoft.com/office/powerpoint/2010/main" val="31940046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C0D6F5-0278-4B43-BF5D-E6FB5410DF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n-US" sz="18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Demand = Consumption / (1-losses%)</a:t>
            </a:r>
            <a:endParaRPr lang="x-none" sz="18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n-US" sz="18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Demand = 100/(1-0.15) = 117.64 L/</a:t>
            </a:r>
            <a:r>
              <a:rPr lang="en-US" sz="18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C.d</a:t>
            </a:r>
            <a:endParaRPr lang="x-none" sz="18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n-US" sz="18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 Total demand = population * demand capita/day * daily factor </a:t>
            </a:r>
            <a:r>
              <a:rPr lang="en-US" sz="1800" dirty="0">
                <a:ea typeface="Calibri" panose="020F0502020204030204" pitchFamily="34" charset="0"/>
                <a:cs typeface="Arial" panose="020B0604020202020204" pitchFamily="34" charset="0"/>
              </a:rPr>
              <a:t>          </a:t>
            </a:r>
            <a:r>
              <a:rPr lang="en-US" sz="18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*</a:t>
            </a:r>
            <a:r>
              <a:rPr lang="en-US" sz="1800" dirty="0">
                <a:effectLst/>
                <a:ea typeface="Calibri" panose="020F0502020204030204" pitchFamily="34" charset="0"/>
              </a:rPr>
              <a:t>The period between each water infusion</a:t>
            </a:r>
            <a:r>
              <a:rPr lang="en-US" sz="18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n-US" sz="18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3446  * 117.64  * 3 * 1.8   = 2190600 L</a:t>
            </a:r>
            <a:r>
              <a:rPr lang="ar-EG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US" sz="1800" dirty="0">
                <a:ea typeface="Calibri" panose="020F0502020204030204" pitchFamily="34" charset="0"/>
                <a:cs typeface="Times New Roman" panose="02020603050405020304" pitchFamily="18" charset="0"/>
              </a:rPr>
              <a:t>3day</a:t>
            </a:r>
            <a:endParaRPr lang="en-US" sz="18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spcAft>
                <a:spcPts val="1000"/>
              </a:spcAft>
              <a:buNone/>
            </a:pPr>
            <a:r>
              <a:rPr lang="ar-EG" sz="18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   </a:t>
            </a:r>
            <a:r>
              <a:rPr lang="en-US" sz="18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                                              </a:t>
            </a:r>
            <a:r>
              <a:rPr lang="en-US" sz="1800" dirty="0">
                <a:effectLst/>
                <a:ea typeface="Calibri" panose="020F0502020204030204" pitchFamily="34" charset="0"/>
              </a:rPr>
              <a:t>= 2200 m</a:t>
            </a:r>
            <a:r>
              <a:rPr lang="en-US" sz="1800" baseline="30000" dirty="0">
                <a:effectLst/>
                <a:ea typeface="Calibri" panose="020F0502020204030204" pitchFamily="34" charset="0"/>
              </a:rPr>
              <a:t>3</a:t>
            </a:r>
            <a:r>
              <a:rPr lang="en-US" sz="1800" dirty="0">
                <a:effectLst/>
                <a:ea typeface="Calibri" panose="020F0502020204030204" pitchFamily="34" charset="0"/>
              </a:rPr>
              <a:t>/3 day </a:t>
            </a:r>
            <a:endParaRPr lang="x-none" sz="18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EF2FFA-7BA3-4020-932B-F29975057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latin typeface="+mj-lt"/>
              </a:rPr>
              <a:t>Demand calculation</a:t>
            </a:r>
            <a:br>
              <a:rPr lang="en-US" sz="2800" b="1" dirty="0">
                <a:latin typeface="+mj-lt"/>
              </a:rPr>
            </a:br>
            <a:endParaRPr lang="x-none" sz="2800" b="1" dirty="0"/>
          </a:p>
        </p:txBody>
      </p:sp>
    </p:spTree>
    <p:extLst>
      <p:ext uri="{BB962C8B-B14F-4D97-AF65-F5344CB8AC3E}">
        <p14:creationId xmlns:p14="http://schemas.microsoft.com/office/powerpoint/2010/main" val="7156145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664E0B-F614-4EBB-AAF4-8D40AB91E9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marL="0" indent="0">
              <a:buNone/>
            </a:pPr>
            <a:endParaRPr lang="x-none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85E2CA-F243-4410-BDC0-0325A7DCF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1" dirty="0"/>
              <a:t>            </a:t>
            </a:r>
            <a:br>
              <a:rPr lang="en-US" sz="3200" b="1" dirty="0"/>
            </a:br>
            <a:r>
              <a:rPr lang="en-US" sz="3200" b="1" dirty="0"/>
              <a:t>   Network layout </a:t>
            </a:r>
            <a:br>
              <a:rPr lang="en-US" sz="3200" b="1" dirty="0"/>
            </a:br>
            <a:endParaRPr lang="x-none" sz="32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3BB652-6A28-476A-9FA7-6EAD54FC3F8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636912"/>
            <a:ext cx="6066420" cy="3303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563809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593CED0-D246-4532-BFC2-138FF1B0AE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5616" y="1196752"/>
            <a:ext cx="6773376" cy="2048240"/>
          </a:xfrm>
        </p:spPr>
        <p:txBody>
          <a:bodyPr>
            <a:normAutofit/>
          </a:bodyPr>
          <a:lstStyle/>
          <a:p>
            <a:pPr algn="ctr"/>
            <a:r>
              <a:rPr lang="en-US" sz="8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RESULTS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4088012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ABB8A40-6829-45DB-9157-4CD7E68ECBA9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492896"/>
            <a:ext cx="5807099" cy="38126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3DE8B69-CC85-4331-ACE0-A26D3AA105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286605"/>
            <a:ext cx="7709480" cy="766132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+mn-lt"/>
              </a:rPr>
              <a:t>EPS Case Layout</a:t>
            </a:r>
            <a:endParaRPr lang="x-none" sz="3200" b="1" dirty="0">
              <a:latin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7ECA72-AEF5-4E19-9FE3-6251447D0C34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3573016"/>
            <a:ext cx="1728192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6142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45B2C7F-C584-42F8-8E92-C01499C0F3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00972" y="1817929"/>
            <a:ext cx="6124575" cy="165735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E1C44E9-DD2F-4124-BB46-737DFFFF6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EPS ( 2 :00 AM ) </a:t>
            </a:r>
            <a:endParaRPr lang="x-none" sz="3200" b="1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2CCFF68-AD35-414C-83F6-C2DAC55EA1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497" y="3555847"/>
            <a:ext cx="4342503" cy="2600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B4513078-C7A5-4664-AB2A-555DE1BF6B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55847"/>
            <a:ext cx="4245904" cy="2600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68263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8B94E7B-1A9F-4511-B00C-BBFEF29489FC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533" y="3099581"/>
            <a:ext cx="4128028" cy="273103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985C9CF-3CE3-43F1-BCBD-F39124AA8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EPS ( 6:00 PM ) </a:t>
            </a:r>
            <a:endParaRPr lang="x-none" sz="3200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8D950C03-D77A-4130-9916-6713F83CDE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8738" y="3090453"/>
            <a:ext cx="4402669" cy="269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899D714-3F88-4F1C-ABD9-FBF2AD1F3D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3674" y="1835218"/>
            <a:ext cx="5510128" cy="1157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310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276872"/>
            <a:ext cx="7408333" cy="384929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3000" dirty="0"/>
              <a:t>Introduction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000" dirty="0"/>
              <a:t>Study Area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/>
              <a:t>design of the water distribution network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/>
              <a:t>cost estimate of the water distribution network</a:t>
            </a:r>
            <a:endParaRPr lang="en-US" sz="30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3000" dirty="0"/>
              <a:t>Discussion and Conclusion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Contents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CD5F780-DB0E-44D2-8302-0FFE8585C942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420888"/>
            <a:ext cx="5680402" cy="40227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203A1C6-F204-4A0E-9066-1E9505737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60" cy="1126172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+mn-lt"/>
              </a:rPr>
              <a:t>Steady Case Layout</a:t>
            </a:r>
            <a:endParaRPr lang="x-none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6473B2-2243-4BD0-9360-55BE21813CF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3933056"/>
            <a:ext cx="1728192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5233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F0FA261-C4A8-4C3F-AE26-9C9B97C6DB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63688" y="2183266"/>
            <a:ext cx="5339761" cy="14507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BF0748E-6793-4AAC-88FF-F5F12ED33B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STEADY STATE</a:t>
            </a:r>
            <a:endParaRPr lang="x-none" sz="3200" b="1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9625D672-D7FF-4BD2-BBD7-68C2629C96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228" y="3634023"/>
            <a:ext cx="4360632" cy="254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>
            <a:extLst>
              <a:ext uri="{FF2B5EF4-FFF2-40B4-BE49-F238E27FC236}">
                <a16:creationId xmlns:a16="http://schemas.microsoft.com/office/drawing/2014/main" id="{635F4425-21CE-429F-ACE9-55721A7478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064" y="3634023"/>
            <a:ext cx="4259892" cy="254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68079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D88BF2D-0161-4EA9-91AF-596F1B0163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3196952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8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</a:br>
            <a:br>
              <a:rPr lang="en-US" sz="8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</a:br>
            <a:br>
              <a:rPr lang="en-US" sz="8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</a:br>
            <a:br>
              <a:rPr lang="en-US" sz="8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</a:br>
            <a:br>
              <a:rPr lang="en-US" sz="8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</a:br>
            <a:r>
              <a:rPr lang="en-US" sz="8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COST ESTIMATION </a:t>
            </a:r>
            <a:endParaRPr lang="x-none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15B95E9-2BD1-467C-A433-C7C879353115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6480175" y="0"/>
            <a:ext cx="2700337" cy="222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6874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5794A6-EE5D-4A16-9C99-8411E5904B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CUT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FILL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PIPES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RESERVOIR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TOTAL COST OF PROJECT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15B95E9-2BD1-467C-A433-C7C8793531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3663" y="0"/>
            <a:ext cx="2700337" cy="222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9128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D1B9BF8-9B2F-40BE-B82C-1F5691E083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4606" y="2700338"/>
            <a:ext cx="6562725" cy="34004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5298" name="Rectangle 2">
            <a:extLst>
              <a:ext uri="{FF2B5EF4-FFF2-40B4-BE49-F238E27FC236}">
                <a16:creationId xmlns:a16="http://schemas.microsoft.com/office/drawing/2014/main" id="{1F995C87-1A30-4FC5-82A8-7E36F297449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sz="3200" b="1" dirty="0">
                <a:solidFill>
                  <a:schemeClr val="tx1"/>
                </a:solidFill>
                <a:latin typeface="+mn-lt"/>
              </a:rPr>
              <a:t>PRICES </a:t>
            </a:r>
            <a:endParaRPr lang="x-none" altLang="x-none" sz="32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A0370E03-05F0-4FF4-884D-626B14C8E2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4208" y="-2"/>
            <a:ext cx="2719801" cy="2571284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2DFDD59-752C-4A09-AC31-084899901E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3569" y="-1"/>
            <a:ext cx="2860431" cy="25397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ED8D9FB-5798-4B1B-98E1-0BF892575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latin typeface="+mn-lt"/>
              </a:rPr>
              <a:t> EPS </a:t>
            </a:r>
            <a:endParaRPr lang="x-none" sz="3200" b="1" dirty="0">
              <a:latin typeface="+mn-lt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A0CFE2F-F6F0-47FD-9FDE-159406B5A9C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154113" y="2227263"/>
            <a:ext cx="7989887" cy="3632200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x-non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A680A0C-515C-4A3C-B159-498AF35561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0" y="2636912"/>
            <a:ext cx="5283178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2291163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D2C27-671F-40C6-8C64-DCCD8C6DF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latin typeface="+mn-lt"/>
              </a:rPr>
              <a:t>EPS CALCULATION</a:t>
            </a:r>
            <a:endParaRPr lang="x-none" sz="3200" b="1" dirty="0">
              <a:latin typeface="+mn-lt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C4511A7-0DDB-4CC3-8B77-966C60B35C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642" y="3140968"/>
            <a:ext cx="6262716" cy="27399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15B95E9-2BD1-467C-A433-C7C879353115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6443663" y="0"/>
            <a:ext cx="2700337" cy="222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163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0C6EFF1-2D33-4E0E-BCCC-1BA247F745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7704" y="2708920"/>
            <a:ext cx="5372232" cy="2771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A8EC374-B180-4D52-88E8-7DBC186E3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latin typeface="+mn-lt"/>
              </a:rPr>
              <a:t>STEADY</a:t>
            </a:r>
            <a:endParaRPr lang="x-none" sz="3200" b="1" dirty="0">
              <a:latin typeface="+mn-lt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15B95E9-2BD1-467C-A433-C7C8793531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1268" y="-27384"/>
            <a:ext cx="2442732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8218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19A5696-42FB-4749-BF47-45AFB3FC09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7664" y="2708920"/>
            <a:ext cx="5689402" cy="2771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B5C9C81-37BF-4E25-B5D4-E8A2EEB77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latin typeface="+mn-lt"/>
              </a:rPr>
              <a:t>STEADY CALCULATION</a:t>
            </a:r>
            <a:endParaRPr lang="x-none" sz="3200" b="1" dirty="0">
              <a:latin typeface="+mn-lt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15B95E9-2BD1-467C-A433-C7C8793531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4444" y="0"/>
            <a:ext cx="2409556" cy="198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2295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0E4D56-EC13-461D-BCEE-D362103E85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Reservoir is filled with water every two days and then emptied in the third day 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Demand in day 1 and 2 is Zero and the third day is 2300m</a:t>
            </a:r>
            <a:r>
              <a:rPr lang="en-US" sz="2400" baseline="30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en-US" sz="2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x-none" sz="24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x-none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1A6D35-BEA2-4B46-9B39-B12EBAFBE4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latin typeface="+mn-lt"/>
              </a:rPr>
              <a:t>RESERVOIR</a:t>
            </a:r>
            <a:endParaRPr lang="x-none" sz="3200" b="1" dirty="0">
              <a:latin typeface="+mn-lt"/>
            </a:endParaRPr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815B95E9-2BD1-467C-A433-C7C8793531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3663" y="0"/>
            <a:ext cx="2700337" cy="2228850"/>
          </a:xfrm>
          <a:prstGeom prst="rect">
            <a:avLst/>
          </a:prstGeom>
        </p:spPr>
      </p:pic>
      <p:pic>
        <p:nvPicPr>
          <p:cNvPr id="1026" name="Picture 2" descr="No description available.">
            <a:extLst>
              <a:ext uri="{FF2B5EF4-FFF2-40B4-BE49-F238E27FC236}">
                <a16:creationId xmlns:a16="http://schemas.microsoft.com/office/drawing/2014/main" id="{96EBBF49-E778-423D-99CD-4810EC87F8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1877" y="4169162"/>
            <a:ext cx="3966437" cy="2413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409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D90DBB-D544-45C0-A7F0-9624C7DDA2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Water is one of the most important factors for life. Water covers about 70% of earth’s surface and the fresh water available is about 1.7% as surface and ground water sources.</a:t>
            </a:r>
          </a:p>
          <a:p>
            <a:endParaRPr lang="en-US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One of civil engineering purpose  is to transfer pure water from its resources to citizens . </a:t>
            </a:r>
            <a:endParaRPr lang="x-none" sz="2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A85C2E-BE69-4878-9C31-89D73BA72E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Introduction</a:t>
            </a:r>
            <a:r>
              <a:rPr lang="en-US" dirty="0"/>
              <a:t> 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0697183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2D1EE96-3925-4651-B7E5-9C9BDA556F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528" y="1988840"/>
            <a:ext cx="6204029" cy="43204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59BA95D-0C31-407D-9204-A336D681A4C4}"/>
              </a:ext>
            </a:extLst>
          </p:cNvPr>
          <p:cNvSpPr txBox="1"/>
          <p:nvPr/>
        </p:nvSpPr>
        <p:spPr>
          <a:xfrm>
            <a:off x="6660232" y="1700808"/>
            <a:ext cx="18722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The maximum difference between demand and supply is 1531.6 m</a:t>
            </a:r>
            <a:r>
              <a:rPr lang="en-US" baseline="30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and this is the Reservoir size .</a:t>
            </a:r>
            <a:endParaRPr lang="x-none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x-non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BC11D3-B5C3-4AB7-A0A9-BF6511366C22}"/>
              </a:ext>
            </a:extLst>
          </p:cNvPr>
          <p:cNvSpPr txBox="1"/>
          <p:nvPr/>
        </p:nvSpPr>
        <p:spPr>
          <a:xfrm>
            <a:off x="6660232" y="4437112"/>
            <a:ext cx="18722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Reservoir Cost according to its size about 800000$</a:t>
            </a:r>
            <a:endParaRPr lang="x-non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endParaRPr lang="x-none" dirty="0"/>
          </a:p>
        </p:txBody>
      </p:sp>
      <p:pic>
        <p:nvPicPr>
          <p:cNvPr id="8" name="Content Placeholder 3">
            <a:extLst>
              <a:ext uri="{FF2B5EF4-FFF2-40B4-BE49-F238E27FC236}">
                <a16:creationId xmlns:a16="http://schemas.microsoft.com/office/drawing/2014/main" id="{815B95E9-2BD1-467C-A433-C7C8793531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0272" y="0"/>
            <a:ext cx="2123728" cy="1752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8518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62FA8A5-3D03-4D6F-A287-A2B41B34BA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Discussion and Conclusion 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3960185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1B32E3-A089-43D9-85BC-2F5402A02E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2067" y="2420888"/>
            <a:ext cx="7408333" cy="3705275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We designed the water distribution network in two cases , steady and EPS,  where the number of junction is 97  and the number of pipes 126 .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The total cost of project after designing the network :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 </a:t>
            </a:r>
            <a:endParaRPr lang="en-US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endParaRPr lang="x-none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7D5F27-84D1-4206-90BA-6EC21538DF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3916" y="4077072"/>
            <a:ext cx="6735679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9704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hank You Pic">
            <a:extLst>
              <a:ext uri="{FF2B5EF4-FFF2-40B4-BE49-F238E27FC236}">
                <a16:creationId xmlns:a16="http://schemas.microsoft.com/office/drawing/2014/main" id="{BA971D31-F438-4282-8917-5BFBC1D4C6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20244"/>
            <a:ext cx="6248400" cy="4017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3585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ECCC56-C340-436E-B771-C0451716F1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Design Water Distribution Network (WDN) 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Quantity surveying and cost estimation . </a:t>
            </a:r>
            <a:endParaRPr lang="x-none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E02F98-48BE-45C9-A636-3E5C171CB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Objective</a:t>
            </a:r>
            <a:r>
              <a:rPr lang="en-US" dirty="0"/>
              <a:t> 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893712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DE901E-A9F8-4E17-ACB2-91A5A74879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Font typeface="Wingdings" panose="05000000000000000000" pitchFamily="2" charset="2"/>
              <a:buChar char="§"/>
            </a:pPr>
            <a:r>
              <a:rPr lang="en-US" sz="2800" b="1" dirty="0">
                <a:latin typeface="+mj-lt"/>
              </a:rPr>
              <a:t>Location</a:t>
            </a:r>
            <a:r>
              <a:rPr lang="en-US" sz="2800" dirty="0">
                <a:latin typeface="+mj-lt"/>
              </a:rPr>
              <a:t> : </a:t>
            </a:r>
          </a:p>
          <a:p>
            <a:pPr marL="0" indent="0" algn="l">
              <a:buNone/>
            </a:pPr>
            <a:r>
              <a:rPr lang="en-US" dirty="0">
                <a:latin typeface="+mj-lt"/>
              </a:rPr>
              <a:t> Qaryut village </a:t>
            </a:r>
            <a:r>
              <a:rPr lang="en-US" b="0" i="0" dirty="0">
                <a:effectLst/>
                <a:latin typeface="+mj-lt"/>
              </a:rPr>
              <a:t> is located to the southeast of Nablus, 26 km to the northeast of the city of Ramallah and is surrounded by the villages of Talfit, Jaloud, Al-</a:t>
            </a:r>
            <a:r>
              <a:rPr lang="en-US" b="0" i="0" dirty="0" err="1">
                <a:effectLst/>
                <a:latin typeface="+mj-lt"/>
              </a:rPr>
              <a:t>Sawiyah</a:t>
            </a:r>
            <a:r>
              <a:rPr lang="en-US" b="0" i="0" dirty="0">
                <a:effectLst/>
                <a:latin typeface="+mj-lt"/>
              </a:rPr>
              <a:t>, Al-Laban Al-</a:t>
            </a:r>
            <a:r>
              <a:rPr lang="en-US" b="0" i="0" dirty="0" err="1">
                <a:effectLst/>
                <a:latin typeface="+mj-lt"/>
              </a:rPr>
              <a:t>Sharqiya</a:t>
            </a:r>
            <a:r>
              <a:rPr lang="en-US" b="0" i="0" dirty="0">
                <a:effectLst/>
                <a:latin typeface="+mj-lt"/>
              </a:rPr>
              <a:t> and </a:t>
            </a:r>
            <a:r>
              <a:rPr lang="en-US" b="0" i="0" dirty="0" err="1">
                <a:effectLst/>
                <a:latin typeface="+mj-lt"/>
              </a:rPr>
              <a:t>Tirmus</a:t>
            </a:r>
            <a:r>
              <a:rPr lang="en-US" b="0" i="0" dirty="0">
                <a:effectLst/>
                <a:latin typeface="+mj-lt"/>
              </a:rPr>
              <a:t>' Aya, in the middle of the West Bank . </a:t>
            </a:r>
            <a:br>
              <a:rPr lang="en-US" dirty="0">
                <a:latin typeface="+mj-lt"/>
              </a:rPr>
            </a:br>
            <a:endParaRPr lang="x-none" dirty="0">
              <a:latin typeface="+mj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151B29-6C13-45E0-A223-C79423FFB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Study Area</a:t>
            </a:r>
            <a:endParaRPr lang="x-none" b="1" dirty="0"/>
          </a:p>
        </p:txBody>
      </p:sp>
    </p:spTree>
    <p:extLst>
      <p:ext uri="{BB962C8B-B14F-4D97-AF65-F5344CB8AC3E}">
        <p14:creationId xmlns:p14="http://schemas.microsoft.com/office/powerpoint/2010/main" val="7422867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119DC0-28AE-46AD-9B5F-32668C982F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800" b="1" dirty="0"/>
              <a:t>Population</a:t>
            </a:r>
            <a:r>
              <a:rPr lang="en-US" sz="2800" dirty="0"/>
              <a:t> </a:t>
            </a:r>
          </a:p>
          <a:p>
            <a:pPr marL="0" indent="0">
              <a:buNone/>
            </a:pPr>
            <a:r>
              <a:rPr lang="en-US" sz="2800" dirty="0"/>
              <a:t> Total number of population in year 2017 is 2538 </a:t>
            </a:r>
          </a:p>
          <a:p>
            <a:pPr marL="0" indent="0">
              <a:buNone/>
            </a:pPr>
            <a:endParaRPr lang="en-US" sz="28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800" b="1" dirty="0"/>
              <a:t>Water resources </a:t>
            </a:r>
          </a:p>
          <a:p>
            <a:pPr marL="0" indent="0">
              <a:buNone/>
            </a:pPr>
            <a:r>
              <a:rPr lang="en-US" sz="2800" dirty="0"/>
              <a:t>Qaryat has two springs and private wells . </a:t>
            </a:r>
            <a:endParaRPr lang="x-none" sz="2800" dirty="0"/>
          </a:p>
        </p:txBody>
      </p:sp>
    </p:spTree>
    <p:extLst>
      <p:ext uri="{BB962C8B-B14F-4D97-AF65-F5344CB8AC3E}">
        <p14:creationId xmlns:p14="http://schemas.microsoft.com/office/powerpoint/2010/main" val="35661626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4E18D2-AE0F-46EA-8102-0B0E1D8A93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800" b="1" dirty="0">
                <a:latin typeface="+mj-lt"/>
              </a:rPr>
              <a:t>Climate</a:t>
            </a:r>
          </a:p>
          <a:p>
            <a:pPr marL="0" indent="0">
              <a:buNone/>
            </a:pPr>
            <a:r>
              <a:rPr lang="en-US" sz="2800" dirty="0">
                <a:latin typeface="+mj-lt"/>
              </a:rPr>
              <a:t>The mean annual maximum temperature is 24.4</a:t>
            </a:r>
            <a:r>
              <a:rPr lang="en-US" sz="2800" dirty="0">
                <a:effectLst/>
                <a:latin typeface="+mj-lt"/>
                <a:ea typeface="Calibri" panose="020F0502020204030204" pitchFamily="34" charset="0"/>
              </a:rPr>
              <a:t>ºC .</a:t>
            </a:r>
            <a:r>
              <a:rPr lang="en-US" sz="2800" dirty="0">
                <a:latin typeface="+mj-lt"/>
              </a:rPr>
              <a:t> and mean annual minimum is 9.6</a:t>
            </a:r>
            <a:r>
              <a:rPr lang="en-US" sz="2800" dirty="0">
                <a:effectLst/>
                <a:latin typeface="+mj-lt"/>
                <a:ea typeface="Calibri" panose="020F0502020204030204" pitchFamily="34" charset="0"/>
              </a:rPr>
              <a:t>ºC .</a:t>
            </a:r>
            <a:endParaRPr lang="en-US" sz="2800" dirty="0">
              <a:latin typeface="+mj-lt"/>
            </a:endParaRPr>
          </a:p>
          <a:p>
            <a:pPr marL="0" indent="0">
              <a:buNone/>
            </a:pPr>
            <a:endParaRPr lang="x-none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114876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AD298F1-2DCD-4C49-B74F-B04A3A56B8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2908920"/>
          </a:xfrm>
        </p:spPr>
        <p:txBody>
          <a:bodyPr>
            <a:normAutofit/>
          </a:bodyPr>
          <a:lstStyle/>
          <a:p>
            <a:pPr algn="ctr"/>
            <a:r>
              <a:rPr lang="en-US" sz="8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WDN Design </a:t>
            </a:r>
            <a:br>
              <a:rPr lang="en-US" sz="8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</a:b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7579899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3BEA2E-09CC-4DFD-B495-D930B75246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2295346"/>
            <a:ext cx="7989752" cy="3581926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x-none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B799516-81A8-4B9B-8BC4-6F0D2E434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Population calculation </a:t>
            </a:r>
            <a:br>
              <a:rPr lang="en-US" b="1" dirty="0"/>
            </a:br>
            <a:endParaRPr lang="x-none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42652D-49B8-4857-BBBE-543FCEBF412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3212976"/>
            <a:ext cx="4608512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3863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396</TotalTime>
  <Words>570</Words>
  <Application>Microsoft Office PowerPoint</Application>
  <PresentationFormat>On-screen Show (4:3)</PresentationFormat>
  <Paragraphs>98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Baskerville Old Face</vt:lpstr>
      <vt:lpstr>Calibri</vt:lpstr>
      <vt:lpstr>Candara</vt:lpstr>
      <vt:lpstr>Symbol</vt:lpstr>
      <vt:lpstr>Times New Roman</vt:lpstr>
      <vt:lpstr>Wingdings</vt:lpstr>
      <vt:lpstr>Waveform</vt:lpstr>
      <vt:lpstr>An-Najah National University Faculty of Engineering and Information Technology                                                                                          </vt:lpstr>
      <vt:lpstr>Contents</vt:lpstr>
      <vt:lpstr>Introduction </vt:lpstr>
      <vt:lpstr>Objective </vt:lpstr>
      <vt:lpstr>Study Area</vt:lpstr>
      <vt:lpstr>PowerPoint Presentation</vt:lpstr>
      <vt:lpstr>PowerPoint Presentation</vt:lpstr>
      <vt:lpstr>WDN Design  </vt:lpstr>
      <vt:lpstr>Population calculation  </vt:lpstr>
      <vt:lpstr>PowerPoint Presentation</vt:lpstr>
      <vt:lpstr>PowerPoint Presentation</vt:lpstr>
      <vt:lpstr>Design Parameters</vt:lpstr>
      <vt:lpstr>Design constrains  </vt:lpstr>
      <vt:lpstr>Demand calculation </vt:lpstr>
      <vt:lpstr>                Network layout  </vt:lpstr>
      <vt:lpstr>RESULTS</vt:lpstr>
      <vt:lpstr>EPS Case Layout</vt:lpstr>
      <vt:lpstr>EPS ( 2 :00 AM ) </vt:lpstr>
      <vt:lpstr>EPS ( 6:00 PM ) </vt:lpstr>
      <vt:lpstr>Steady Case Layout</vt:lpstr>
      <vt:lpstr>STEADY STATE</vt:lpstr>
      <vt:lpstr>     COST ESTIMATION </vt:lpstr>
      <vt:lpstr>PowerPoint Presentation</vt:lpstr>
      <vt:lpstr>PRICES </vt:lpstr>
      <vt:lpstr> EPS </vt:lpstr>
      <vt:lpstr>EPS CALCULATION</vt:lpstr>
      <vt:lpstr>STEADY</vt:lpstr>
      <vt:lpstr>STEADY CALCULATION</vt:lpstr>
      <vt:lpstr>RESERVOIR</vt:lpstr>
      <vt:lpstr>PowerPoint Presentation</vt:lpstr>
      <vt:lpstr>Discussion and Conclusion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Tasnim Odeh</dc:creator>
  <cp:lastModifiedBy>Tasnim Odeh</cp:lastModifiedBy>
  <cp:revision>113</cp:revision>
  <dcterms:created xsi:type="dcterms:W3CDTF">2020-12-26T19:14:17Z</dcterms:created>
  <dcterms:modified xsi:type="dcterms:W3CDTF">2020-12-29T11:55:58Z</dcterms:modified>
</cp:coreProperties>
</file>