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0" r:id="rId1"/>
  </p:sldMasterIdLst>
  <p:sldIdLst>
    <p:sldId id="298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5" r:id="rId10"/>
    <p:sldId id="266" r:id="rId11"/>
    <p:sldId id="299" r:id="rId12"/>
    <p:sldId id="267" r:id="rId13"/>
    <p:sldId id="268" r:id="rId14"/>
    <p:sldId id="269" r:id="rId15"/>
    <p:sldId id="270" r:id="rId16"/>
    <p:sldId id="281" r:id="rId17"/>
    <p:sldId id="297" r:id="rId18"/>
    <p:sldId id="272" r:id="rId19"/>
    <p:sldId id="274" r:id="rId20"/>
    <p:sldId id="296" r:id="rId21"/>
    <p:sldId id="275" r:id="rId22"/>
    <p:sldId id="276" r:id="rId23"/>
    <p:sldId id="284" r:id="rId24"/>
    <p:sldId id="277" r:id="rId25"/>
    <p:sldId id="278" r:id="rId26"/>
    <p:sldId id="279" r:id="rId27"/>
    <p:sldId id="282" r:id="rId28"/>
    <p:sldId id="283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snim Odeh" initials="TO" lastIdx="1" clrIdx="0">
    <p:extLst>
      <p:ext uri="{19B8F6BF-5375-455C-9EA6-DF929625EA0E}">
        <p15:presenceInfo xmlns:p15="http://schemas.microsoft.com/office/powerpoint/2012/main" userId="d52237e97118ff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18A"/>
    <a:srgbClr val="0CA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2" d="100"/>
          <a:sy n="72" d="100"/>
        </p:scale>
        <p:origin x="135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A8F910F-4471-4193-889B-33453581F03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3D40058-7EF5-46F6-A934-1496D5D316A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2564904"/>
            <a:ext cx="8064897" cy="35283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 </a:t>
            </a:r>
            <a:endParaRPr lang="en-US" sz="1800" b="1" dirty="0"/>
          </a:p>
          <a:p>
            <a:pPr marL="0" indent="0" algn="ctr">
              <a:buNone/>
            </a:pPr>
            <a:r>
              <a:rPr lang="en-US" sz="1800" b="1" dirty="0"/>
              <a:t>Graduation Project Report II</a:t>
            </a:r>
          </a:p>
          <a:p>
            <a:pPr marL="0" indent="0" algn="ctr" rtl="1">
              <a:buNone/>
            </a:pPr>
            <a:r>
              <a:rPr lang="en-US" sz="1800" b="1" dirty="0"/>
              <a:t>Design Water Network for Qaryut Village and Cost Estimation</a:t>
            </a:r>
            <a:br>
              <a:rPr lang="en-US" sz="1800" b="1" dirty="0"/>
            </a:b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 </a:t>
            </a:r>
          </a:p>
          <a:p>
            <a:pPr marL="0" indent="0" rtl="1">
              <a:buNone/>
            </a:pPr>
            <a:r>
              <a:rPr lang="en-US" sz="1800" b="1" dirty="0"/>
              <a:t> Prepared By:  </a:t>
            </a:r>
          </a:p>
          <a:p>
            <a:pPr marL="0" indent="0" rtl="1">
              <a:buNone/>
            </a:pPr>
            <a:r>
              <a:rPr lang="en-US" sz="1800" b="1" dirty="0"/>
              <a:t> Yousef Naser Braik- Reg. No: 11642545</a:t>
            </a:r>
          </a:p>
          <a:p>
            <a:pPr marL="0" indent="0" rtl="1">
              <a:buNone/>
            </a:pPr>
            <a:r>
              <a:rPr lang="en-US" sz="1800" b="1" dirty="0"/>
              <a:t> Tasnim Jamal Odeh - Reg. No: 11541793</a:t>
            </a:r>
          </a:p>
          <a:p>
            <a:pPr marL="0" indent="0" rtl="1">
              <a:buNone/>
            </a:pPr>
            <a:r>
              <a:rPr lang="en-US" sz="1800" b="1" dirty="0"/>
              <a:t> Leena Othman Ziadeh - Reg. No: 11612228</a:t>
            </a:r>
          </a:p>
          <a:p>
            <a:pPr marL="0" indent="0" rtl="1">
              <a:buNone/>
            </a:pPr>
            <a:r>
              <a:rPr lang="en-US" sz="1800" b="1" dirty="0"/>
              <a:t> Mahmoud NaserBraik - Reg. No: 11642358</a:t>
            </a:r>
          </a:p>
          <a:p>
            <a:pPr marL="0" indent="0" rtl="1">
              <a:buNone/>
            </a:pPr>
            <a:r>
              <a:rPr lang="en-US" sz="1800" b="1" dirty="0"/>
              <a:t> </a:t>
            </a:r>
          </a:p>
          <a:p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87532"/>
            <a:ext cx="2524904" cy="20893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b="1" dirty="0"/>
              <a:t>An-</a:t>
            </a:r>
            <a:r>
              <a:rPr lang="en-US" sz="1800" b="1" dirty="0" err="1"/>
              <a:t>Najah</a:t>
            </a:r>
            <a:r>
              <a:rPr lang="en-US" sz="1800" b="1" dirty="0"/>
              <a:t> National University</a:t>
            </a:r>
            <a:br>
              <a:rPr lang="en-US" sz="1800" b="1" dirty="0"/>
            </a:br>
            <a:r>
              <a:rPr lang="en-US" sz="1800" b="1" dirty="0"/>
              <a:t>Faculty of Engineering and Information Technology                                                                                        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048" y="187532"/>
            <a:ext cx="1570990" cy="15405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84168" y="548680"/>
            <a:ext cx="16561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600" b="1" dirty="0">
                <a:solidFill>
                  <a:schemeClr val="bg1"/>
                </a:solidFill>
              </a:rPr>
              <a:t>جامعة النجاح الوطنية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ar-SA" sz="1600" b="1" dirty="0">
                <a:solidFill>
                  <a:schemeClr val="bg1"/>
                </a:solidFill>
              </a:rPr>
              <a:t>كلية الهندسة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ar-SA" sz="1600" b="1" dirty="0">
                <a:solidFill>
                  <a:schemeClr val="bg1"/>
                </a:solidFill>
              </a:rPr>
              <a:t> </a:t>
            </a:r>
            <a:r>
              <a:rPr lang="ar-JO" sz="1600" b="1" dirty="0">
                <a:solidFill>
                  <a:schemeClr val="bg1"/>
                </a:solidFill>
              </a:rPr>
              <a:t>و </a:t>
            </a:r>
            <a:r>
              <a:rPr lang="ar-SA" sz="1600" b="1" dirty="0">
                <a:solidFill>
                  <a:schemeClr val="bg1"/>
                </a:solidFill>
              </a:rPr>
              <a:t>تكنولوجيا المعلومات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7681" y="4466347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518A"/>
                </a:solidFill>
              </a:rPr>
              <a:t>Under Supervision of:</a:t>
            </a:r>
          </a:p>
          <a:p>
            <a:r>
              <a:rPr lang="en-US" b="1" dirty="0">
                <a:solidFill>
                  <a:srgbClr val="22518A"/>
                </a:solidFill>
              </a:rPr>
              <a:t> Dr. Hamees Tubeileh</a:t>
            </a:r>
          </a:p>
          <a:p>
            <a:endParaRPr lang="en-US" b="1" dirty="0">
              <a:solidFill>
                <a:srgbClr val="2251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2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DAE0A-818A-4A41-AE54-E57410964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Population in each year </a:t>
            </a:r>
          </a:p>
          <a:p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D1F68-8CC8-46E0-B563-49BF9D07B79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26" y="2760132"/>
            <a:ext cx="4379506" cy="32560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23F5DE-560F-464B-A047-5F5D399AA12A}"/>
              </a:ext>
            </a:extLst>
          </p:cNvPr>
          <p:cNvSpPr txBox="1"/>
          <p:nvPr/>
        </p:nvSpPr>
        <p:spPr>
          <a:xfrm>
            <a:off x="4667334" y="2760132"/>
            <a:ext cx="44766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22518A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22518A"/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22518A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    Population in 2035 = (50.5*18) + 2537</a:t>
            </a:r>
          </a:p>
          <a:p>
            <a:r>
              <a:rPr lang="en-US" sz="2000" dirty="0">
                <a:solidFill>
                  <a:srgbClr val="22518A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2000" dirty="0">
                <a:solidFill>
                  <a:srgbClr val="22518A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= 3446</a:t>
            </a:r>
            <a:endParaRPr lang="x-none" sz="2000" dirty="0">
              <a:solidFill>
                <a:srgbClr val="22518A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x-none" sz="2000" dirty="0">
              <a:solidFill>
                <a:srgbClr val="22518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4189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2A0924-5E08-4D29-9433-68561590916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36912"/>
            <a:ext cx="2376264" cy="35232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117189-809E-4A2D-93F9-A235FB4E8390}"/>
              </a:ext>
            </a:extLst>
          </p:cNvPr>
          <p:cNvSpPr txBox="1"/>
          <p:nvPr/>
        </p:nvSpPr>
        <p:spPr>
          <a:xfrm>
            <a:off x="5148064" y="3140968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Population during 2017-2035</a:t>
            </a:r>
            <a:endParaRPr lang="en-IL" sz="2000" b="1" dirty="0"/>
          </a:p>
        </p:txBody>
      </p:sp>
    </p:spTree>
    <p:extLst>
      <p:ext uri="{BB962C8B-B14F-4D97-AF65-F5344CB8AC3E}">
        <p14:creationId xmlns:p14="http://schemas.microsoft.com/office/powerpoint/2010/main" val="323254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3DAFA-8C5B-4638-AFA4-561FED470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7931224" cy="487058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ar-EG" sz="24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The design period is 15 years until 2035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Maximum daily factor = 1.8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Minimum daily factor =0.27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Average daily Consumption =100L/C. 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Steel pipe with Hazen –Williams coefficient =140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4B153-8A96-412C-BA31-1DCAB44B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5549240" cy="982156"/>
          </a:xfrm>
        </p:spPr>
        <p:txBody>
          <a:bodyPr>
            <a:normAutofit/>
          </a:bodyPr>
          <a:lstStyle/>
          <a:p>
            <a:r>
              <a:rPr lang="en-US" sz="2800" b="1" dirty="0"/>
              <a:t>Design Parameters</a:t>
            </a:r>
            <a:endParaRPr lang="x-none" sz="2800" b="1" dirty="0"/>
          </a:p>
        </p:txBody>
      </p:sp>
    </p:spTree>
    <p:extLst>
      <p:ext uri="{BB962C8B-B14F-4D97-AF65-F5344CB8AC3E}">
        <p14:creationId xmlns:p14="http://schemas.microsoft.com/office/powerpoint/2010/main" val="2936187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9533-19ED-48BD-AABE-FFCC7ACD0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+mj-lt"/>
              </a:rPr>
              <a:t>Velocity = 0.3-3 m/s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+mj-lt"/>
              </a:rPr>
              <a:t>Pressure = 20-100 m.</a:t>
            </a: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latin typeface="+mj-lt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Minimum pipe diameter = 1 inch </a:t>
            </a:r>
            <a:endParaRPr lang="en-US" sz="2400" dirty="0">
              <a:latin typeface="+mj-l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D953F-CF8E-4B82-BFBC-E797DF3C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+mj-lt"/>
              </a:rPr>
              <a:t>Design constrains </a:t>
            </a:r>
            <a:br>
              <a:rPr lang="en-US" sz="2800" b="1" dirty="0">
                <a:latin typeface="+mj-lt"/>
              </a:rPr>
            </a:b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3194004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0D6F5-0278-4B43-BF5D-E6FB5410D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Demand = Consumption / (1-losses%)</a:t>
            </a:r>
            <a:endParaRPr lang="x-none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Demand = 100/(1-0.15) = 117.64 L/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C.d</a:t>
            </a:r>
            <a:endParaRPr lang="x-none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Total demand = population * demand capita/day * daily factor </a:t>
            </a:r>
            <a:r>
              <a:rPr lang="en-US" sz="1800" dirty="0">
                <a:ea typeface="Calibri" panose="020F0502020204030204" pitchFamily="34" charset="0"/>
                <a:cs typeface="Arial" panose="020B0604020202020204" pitchFamily="34" charset="0"/>
              </a:rPr>
              <a:t>          </a:t>
            </a:r>
            <a:r>
              <a:rPr lang="en-US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en-US" sz="1800" dirty="0">
                <a:effectLst/>
                <a:ea typeface="Calibri" panose="020F0502020204030204" pitchFamily="34" charset="0"/>
              </a:rPr>
              <a:t>The period between each water infusion</a:t>
            </a:r>
            <a:r>
              <a:rPr lang="en-US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3446  * 117.64  * 3 * 1.8   = 2190600 L</a:t>
            </a:r>
            <a:r>
              <a:rPr lang="ar-EG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3day</a:t>
            </a:r>
            <a:endParaRPr lang="en-US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ar-EG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en-US" sz="1800" dirty="0">
                <a:effectLst/>
                <a:ea typeface="Calibri" panose="020F0502020204030204" pitchFamily="34" charset="0"/>
              </a:rPr>
              <a:t>= 2200 m</a:t>
            </a:r>
            <a:r>
              <a:rPr lang="en-US" sz="1800" baseline="30000" dirty="0">
                <a:effectLst/>
                <a:ea typeface="Calibri" panose="020F0502020204030204" pitchFamily="34" charset="0"/>
              </a:rPr>
              <a:t>3</a:t>
            </a:r>
            <a:r>
              <a:rPr lang="en-US" sz="1800" dirty="0">
                <a:effectLst/>
                <a:ea typeface="Calibri" panose="020F0502020204030204" pitchFamily="34" charset="0"/>
              </a:rPr>
              <a:t>/3 day </a:t>
            </a:r>
            <a:endParaRPr lang="x-none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EF2FFA-7BA3-4020-932B-F2997505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+mj-lt"/>
              </a:rPr>
              <a:t>Demand calculation</a:t>
            </a:r>
            <a:br>
              <a:rPr lang="en-US" sz="2800" b="1" dirty="0">
                <a:latin typeface="+mj-lt"/>
              </a:rPr>
            </a:br>
            <a:endParaRPr lang="x-none" sz="2800" b="1" dirty="0"/>
          </a:p>
        </p:txBody>
      </p:sp>
    </p:spTree>
    <p:extLst>
      <p:ext uri="{BB962C8B-B14F-4D97-AF65-F5344CB8AC3E}">
        <p14:creationId xmlns:p14="http://schemas.microsoft.com/office/powerpoint/2010/main" val="715614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64E0B-F614-4EBB-AAF4-8D40AB91E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5E2CA-F243-4410-BDC0-0325A7DCF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/>
              <a:t>            </a:t>
            </a:r>
            <a:br>
              <a:rPr lang="en-US" sz="3200" b="1" dirty="0"/>
            </a:br>
            <a:r>
              <a:rPr lang="en-US" sz="3200" b="1" dirty="0"/>
              <a:t>   Network layout </a:t>
            </a:r>
            <a:br>
              <a:rPr lang="en-US" sz="3200" b="1" dirty="0"/>
            </a:br>
            <a:endParaRPr lang="x-none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BB652-6A28-476A-9FA7-6EAD54FC3F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36912"/>
            <a:ext cx="6066420" cy="3303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6380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93CED0-D246-4532-BFC2-138FF1B0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616" y="1196752"/>
            <a:ext cx="6773376" cy="2048240"/>
          </a:xfrm>
        </p:spPr>
        <p:txBody>
          <a:bodyPr>
            <a:normAutofit/>
          </a:bodyPr>
          <a:lstStyle/>
          <a:p>
            <a:pPr algn="ctr"/>
            <a: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RESULTS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08801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BB8A40-6829-45DB-9157-4CD7E68ECBA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2896"/>
            <a:ext cx="5807099" cy="38126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DE8B69-CC85-4331-ACE0-A26D3AA1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709480" cy="76613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EPS Case Layout</a:t>
            </a:r>
            <a:endParaRPr lang="x-none" sz="3200" b="1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ECA72-AEF5-4E19-9FE3-6251447D0C3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1728192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4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5B2C7F-C584-42F8-8E92-C01499C0F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972" y="1817929"/>
            <a:ext cx="6124575" cy="16573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1C44E9-DD2F-4124-BB46-737DFFFF6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EPS ( 2 :00 AM ) </a:t>
            </a:r>
            <a:endParaRPr lang="x-none" sz="32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CCFF68-AD35-414C-83F6-C2DAC55EA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97" y="3555847"/>
            <a:ext cx="4342503" cy="260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4513078-C7A5-4664-AB2A-555DE1BF6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55847"/>
            <a:ext cx="4245904" cy="260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826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8B94E7B-1A9F-4511-B00C-BBFEF29489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3" y="3099581"/>
            <a:ext cx="4128028" cy="27310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85C9CF-3CE3-43F1-BCBD-F39124AA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EPS ( 6:00 PM ) </a:t>
            </a:r>
            <a:endParaRPr lang="x-none" sz="32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D950C03-D77A-4130-9916-6713F83CD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738" y="3090453"/>
            <a:ext cx="4402669" cy="26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99D714-3F88-4F1C-ABD9-FBF2AD1F3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674" y="1835218"/>
            <a:ext cx="5510128" cy="115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10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000" dirty="0"/>
              <a:t>Introduction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000" dirty="0"/>
              <a:t>Study Area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design of the water distribution network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cost estimate of the water distribution network</a:t>
            </a:r>
            <a:endParaRPr lang="en-US" sz="3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000" dirty="0"/>
              <a:t>Discussion and Conclusion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Contents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D5F780-DB0E-44D2-8302-0FFE8585C9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5680402" cy="4022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03A1C6-F204-4A0E-9066-1E9505737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12617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Steady Case Layout</a:t>
            </a:r>
            <a:endParaRPr lang="x-none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6473B2-2243-4BD0-9360-55BE21813CF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933056"/>
            <a:ext cx="1728192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23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0FA261-C4A8-4C3F-AE26-9C9B97C6D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2183266"/>
            <a:ext cx="5339761" cy="14507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F0748E-6793-4AAC-88FF-F5F12ED33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STEADY STATE</a:t>
            </a:r>
            <a:endParaRPr lang="x-none" sz="3200" b="1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625D672-D7FF-4BD2-BBD7-68C2629C9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28" y="3634023"/>
            <a:ext cx="4360632" cy="254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35F4425-21CE-429F-ACE9-55721A747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064" y="3634023"/>
            <a:ext cx="4259892" cy="254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807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88BF2D-0161-4EA9-91AF-596F1B016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319695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b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b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b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b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COST ESTIMATION </a:t>
            </a:r>
            <a:endParaRPr lang="x-non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5B95E9-2BD1-467C-A433-C7C87935311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480175" y="0"/>
            <a:ext cx="2700337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87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794A6-EE5D-4A16-9C99-8411E5904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CUT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FILL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PIPES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RESERVOIR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TOTAL COST OF PROJECT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5B95E9-2BD1-467C-A433-C7C879353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0"/>
            <a:ext cx="2700337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12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1B9BF8-9B2F-40BE-B82C-1F5691E08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4606" y="2700338"/>
            <a:ext cx="6562725" cy="34004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5298" name="Rectangle 2">
            <a:extLst>
              <a:ext uri="{FF2B5EF4-FFF2-40B4-BE49-F238E27FC236}">
                <a16:creationId xmlns:a16="http://schemas.microsoft.com/office/drawing/2014/main" id="{1F995C87-1A30-4FC5-82A8-7E36F29744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x-none" sz="3200" b="1" dirty="0">
                <a:solidFill>
                  <a:schemeClr val="tx1"/>
                </a:solidFill>
                <a:latin typeface="+mn-lt"/>
              </a:rPr>
              <a:t>PRICES </a:t>
            </a:r>
            <a:endParaRPr lang="x-none" altLang="x-none" sz="3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A0370E03-05F0-4FF4-884D-626B14C8E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-2"/>
            <a:ext cx="2719801" cy="257128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DFDD59-752C-4A09-AC31-084899901E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3569" y="-1"/>
            <a:ext cx="2860431" cy="2539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D8D9FB-5798-4B1B-98E1-0BF892575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 EPS </a:t>
            </a:r>
            <a:endParaRPr lang="x-none" sz="3200" b="1" dirty="0">
              <a:latin typeface="+mn-l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0CFE2F-F6F0-47FD-9FDE-159406B5A9C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4113" y="2227263"/>
            <a:ext cx="7989887" cy="36322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80A0C-515C-4A3C-B159-498AF3556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636912"/>
            <a:ext cx="5283178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29116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2C27-671F-40C6-8C64-DCCD8C6D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EPS CALCULATION</a:t>
            </a:r>
            <a:endParaRPr lang="x-none" sz="3200" b="1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4511A7-0DDB-4CC3-8B77-966C60B35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642" y="3140968"/>
            <a:ext cx="6262716" cy="27399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5B95E9-2BD1-467C-A433-C7C87935311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443663" y="0"/>
            <a:ext cx="2700337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6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C6EFF1-2D33-4E0E-BCCC-1BA247F74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2708920"/>
            <a:ext cx="5372232" cy="2771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8EC374-B180-4D52-88E8-7DBC186E3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STEADY</a:t>
            </a:r>
            <a:endParaRPr lang="x-none" sz="3200" b="1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5B95E9-2BD1-467C-A433-C7C879353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268" y="-27384"/>
            <a:ext cx="244273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821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9A5696-42FB-4749-BF47-45AFB3FC0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2708920"/>
            <a:ext cx="5689402" cy="2771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5C9C81-37BF-4E25-B5D4-E8A2EEB77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STEADY CALCULATION</a:t>
            </a:r>
            <a:endParaRPr lang="x-none" sz="3200" b="1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5B95E9-2BD1-467C-A433-C7C879353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444" y="0"/>
            <a:ext cx="2409556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29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E4D56-EC13-461D-BCEE-D362103E8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Reservoir is filled with water every two days and then emptied in the third day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Demand in day 1 and 2 is Zero and the third day is 2300m</a:t>
            </a:r>
            <a:r>
              <a:rPr lang="en-US" sz="2400" baseline="30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x-none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A6D35-BEA2-4B46-9B39-B12EBAFBE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RESERVOIR</a:t>
            </a:r>
            <a:endParaRPr lang="x-none" sz="3200" b="1" dirty="0">
              <a:latin typeface="+mn-lt"/>
            </a:endParaRP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815B95E9-2BD1-467C-A433-C7C879353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0"/>
            <a:ext cx="2700337" cy="2228850"/>
          </a:xfrm>
          <a:prstGeom prst="rect">
            <a:avLst/>
          </a:prstGeom>
        </p:spPr>
      </p:pic>
      <p:pic>
        <p:nvPicPr>
          <p:cNvPr id="1026" name="Picture 2" descr="No description available.">
            <a:extLst>
              <a:ext uri="{FF2B5EF4-FFF2-40B4-BE49-F238E27FC236}">
                <a16:creationId xmlns:a16="http://schemas.microsoft.com/office/drawing/2014/main" id="{96EBBF49-E778-423D-99CD-4810EC87F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877" y="4169162"/>
            <a:ext cx="3966437" cy="241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09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90DBB-D544-45C0-A7F0-9624C7DDA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Water is one of the most important factors for life. Water covers about 70% of earth’s surface and the fresh water available is about 1.7% as surface and ground water sources.</a:t>
            </a:r>
          </a:p>
          <a:p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of civil engineering purpose  is to transfer pure water from its resources to citizens . </a:t>
            </a:r>
            <a:endParaRPr lang="x-none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85C2E-BE69-4878-9C31-89D73BA7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r>
              <a:rPr lang="en-US" dirty="0"/>
              <a:t> 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697183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D1EE96-3925-4651-B7E5-9C9BDA556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988840"/>
            <a:ext cx="6204029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9BA95D-0C31-407D-9204-A336D681A4C4}"/>
              </a:ext>
            </a:extLst>
          </p:cNvPr>
          <p:cNvSpPr txBox="1"/>
          <p:nvPr/>
        </p:nvSpPr>
        <p:spPr>
          <a:xfrm>
            <a:off x="6660232" y="1700808"/>
            <a:ext cx="18722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 maximum difference between demand and supply is 1531.6 m</a:t>
            </a:r>
            <a:r>
              <a:rPr lang="en-US" baseline="30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and this is the Reservoir size .</a:t>
            </a:r>
            <a:endParaRPr lang="x-none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BC11D3-B5C3-4AB7-A0A9-BF6511366C22}"/>
              </a:ext>
            </a:extLst>
          </p:cNvPr>
          <p:cNvSpPr txBox="1"/>
          <p:nvPr/>
        </p:nvSpPr>
        <p:spPr>
          <a:xfrm>
            <a:off x="6660232" y="4437112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Reservoir Cost according to its size about 800000$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x-none" dirty="0"/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815B95E9-2BD1-467C-A433-C7C879353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0"/>
            <a:ext cx="2123728" cy="175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518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2FA8A5-3D03-4D6F-A287-A2B41B34BA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Discussion and Conclusion 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960185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B32E3-A089-43D9-85BC-2F5402A02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We designed the water distribution network in two cases , steady and EPS,  where the number of junction is 97  and the number of pipes 126 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The total cost of project after designing the network 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x-none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7D5F27-84D1-4206-90BA-6EC21538D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916" y="4077072"/>
            <a:ext cx="6735679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70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ank You Pic">
            <a:extLst>
              <a:ext uri="{FF2B5EF4-FFF2-40B4-BE49-F238E27FC236}">
                <a16:creationId xmlns:a16="http://schemas.microsoft.com/office/drawing/2014/main" id="{BA971D31-F438-4282-8917-5BFBC1D4C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20244"/>
            <a:ext cx="6248400" cy="401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585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CCC56-C340-436E-B771-C0451716F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Design Water Distribution Network (WDN) 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Quantity surveying and cost estimation . 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E02F98-48BE-45C9-A636-3E5C171CB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</a:t>
            </a:r>
            <a:r>
              <a:rPr lang="en-US" dirty="0"/>
              <a:t> 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89371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E901E-A9F8-4E17-ACB2-91A5A7487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§"/>
            </a:pPr>
            <a:r>
              <a:rPr lang="en-US" sz="2800" b="1" dirty="0">
                <a:latin typeface="+mj-lt"/>
              </a:rPr>
              <a:t>Location</a:t>
            </a:r>
            <a:r>
              <a:rPr lang="en-US" sz="2800" dirty="0">
                <a:latin typeface="+mj-lt"/>
              </a:rPr>
              <a:t> : </a:t>
            </a:r>
          </a:p>
          <a:p>
            <a:pPr marL="0" indent="0" algn="l">
              <a:buNone/>
            </a:pPr>
            <a:r>
              <a:rPr lang="en-US" dirty="0">
                <a:latin typeface="+mj-lt"/>
              </a:rPr>
              <a:t> Qaryut village </a:t>
            </a:r>
            <a:r>
              <a:rPr lang="en-US" b="0" i="0" dirty="0">
                <a:effectLst/>
                <a:latin typeface="+mj-lt"/>
              </a:rPr>
              <a:t> is located to the southeast of Nablus, 26 km to the northeast of the city of Ramallah and is surrounded by the villages of Talfit, Jaloud, Al-</a:t>
            </a:r>
            <a:r>
              <a:rPr lang="en-US" b="0" i="0" dirty="0" err="1">
                <a:effectLst/>
                <a:latin typeface="+mj-lt"/>
              </a:rPr>
              <a:t>Sawiyah</a:t>
            </a:r>
            <a:r>
              <a:rPr lang="en-US" b="0" i="0" dirty="0">
                <a:effectLst/>
                <a:latin typeface="+mj-lt"/>
              </a:rPr>
              <a:t>, Al-Laban Al-</a:t>
            </a:r>
            <a:r>
              <a:rPr lang="en-US" b="0" i="0" dirty="0" err="1">
                <a:effectLst/>
                <a:latin typeface="+mj-lt"/>
              </a:rPr>
              <a:t>Sharqiya</a:t>
            </a:r>
            <a:r>
              <a:rPr lang="en-US" b="0" i="0" dirty="0">
                <a:effectLst/>
                <a:latin typeface="+mj-lt"/>
              </a:rPr>
              <a:t> and </a:t>
            </a:r>
            <a:r>
              <a:rPr lang="en-US" b="0" i="0" dirty="0" err="1">
                <a:effectLst/>
                <a:latin typeface="+mj-lt"/>
              </a:rPr>
              <a:t>Tirmus</a:t>
            </a:r>
            <a:r>
              <a:rPr lang="en-US" b="0" i="0" dirty="0">
                <a:effectLst/>
                <a:latin typeface="+mj-lt"/>
              </a:rPr>
              <a:t>' Aya, in the middle of the West Bank . </a:t>
            </a:r>
            <a:br>
              <a:rPr lang="en-US" dirty="0">
                <a:latin typeface="+mj-lt"/>
              </a:rPr>
            </a:br>
            <a:endParaRPr lang="x-none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51B29-6C13-45E0-A223-C79423FFB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Study Area</a:t>
            </a:r>
            <a:endParaRPr lang="x-none" b="1" dirty="0"/>
          </a:p>
        </p:txBody>
      </p:sp>
    </p:spTree>
    <p:extLst>
      <p:ext uri="{BB962C8B-B14F-4D97-AF65-F5344CB8AC3E}">
        <p14:creationId xmlns:p14="http://schemas.microsoft.com/office/powerpoint/2010/main" val="742286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19DC0-28AE-46AD-9B5F-32668C982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b="1" dirty="0"/>
              <a:t>Population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dirty="0"/>
              <a:t> Total number of population in year 2017 is 2538 </a:t>
            </a:r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/>
              <a:t>Water resources </a:t>
            </a:r>
          </a:p>
          <a:p>
            <a:pPr marL="0" indent="0">
              <a:buNone/>
            </a:pPr>
            <a:r>
              <a:rPr lang="en-US" sz="2800" dirty="0"/>
              <a:t>Qaryat has two springs and private wells . 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3566162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E18D2-AE0F-46EA-8102-0B0E1D8A9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latin typeface="+mj-lt"/>
              </a:rPr>
              <a:t>Climate</a:t>
            </a:r>
          </a:p>
          <a:p>
            <a:pPr marL="0" indent="0">
              <a:buNone/>
            </a:pPr>
            <a:r>
              <a:rPr lang="en-US" sz="2800" dirty="0">
                <a:latin typeface="+mj-lt"/>
              </a:rPr>
              <a:t>The mean annual maximum temperature is 24.4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</a:rPr>
              <a:t>ºC .</a:t>
            </a:r>
            <a:r>
              <a:rPr lang="en-US" sz="2800" dirty="0">
                <a:latin typeface="+mj-lt"/>
              </a:rPr>
              <a:t> and mean annual minimum is 9.6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</a:rPr>
              <a:t>ºC .</a:t>
            </a:r>
            <a:endParaRPr lang="en-US" sz="2800" dirty="0">
              <a:latin typeface="+mj-lt"/>
            </a:endParaRPr>
          </a:p>
          <a:p>
            <a:pPr marL="0" indent="0">
              <a:buNone/>
            </a:pPr>
            <a:endParaRPr lang="x-none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1487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D298F1-2DCD-4C49-B74F-B04A3A56B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908920"/>
          </a:xfrm>
        </p:spPr>
        <p:txBody>
          <a:bodyPr>
            <a:normAutofit/>
          </a:bodyPr>
          <a:lstStyle/>
          <a:p>
            <a:pPr algn="ctr"/>
            <a: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WDN Design </a:t>
            </a:r>
            <a:b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757989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BEA2E-09CC-4DFD-B495-D930B7524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295346"/>
            <a:ext cx="7989752" cy="358192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799516-81A8-4B9B-8BC4-6F0D2E43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Population calculation </a:t>
            </a:r>
            <a:br>
              <a:rPr lang="en-US" b="1" dirty="0"/>
            </a:br>
            <a:endParaRPr lang="x-none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42652D-49B8-4857-BBBE-543FCEBF412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212976"/>
            <a:ext cx="460851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863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396</TotalTime>
  <Words>570</Words>
  <Application>Microsoft Office PowerPoint</Application>
  <PresentationFormat>On-screen Show (4:3)</PresentationFormat>
  <Paragraphs>98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Baskerville Old Face</vt:lpstr>
      <vt:lpstr>Calibri</vt:lpstr>
      <vt:lpstr>Candara</vt:lpstr>
      <vt:lpstr>Symbol</vt:lpstr>
      <vt:lpstr>Times New Roman</vt:lpstr>
      <vt:lpstr>Wingdings</vt:lpstr>
      <vt:lpstr>Waveform</vt:lpstr>
      <vt:lpstr>An-Najah National University Faculty of Engineering and Information Technology                                                                                          </vt:lpstr>
      <vt:lpstr>Contents</vt:lpstr>
      <vt:lpstr>Introduction </vt:lpstr>
      <vt:lpstr>Objective </vt:lpstr>
      <vt:lpstr>Study Area</vt:lpstr>
      <vt:lpstr>PowerPoint Presentation</vt:lpstr>
      <vt:lpstr>PowerPoint Presentation</vt:lpstr>
      <vt:lpstr>WDN Design  </vt:lpstr>
      <vt:lpstr>Population calculation  </vt:lpstr>
      <vt:lpstr>PowerPoint Presentation</vt:lpstr>
      <vt:lpstr>PowerPoint Presentation</vt:lpstr>
      <vt:lpstr>Design Parameters</vt:lpstr>
      <vt:lpstr>Design constrains  </vt:lpstr>
      <vt:lpstr>Demand calculation </vt:lpstr>
      <vt:lpstr>                Network layout  </vt:lpstr>
      <vt:lpstr>RESULTS</vt:lpstr>
      <vt:lpstr>EPS Case Layout</vt:lpstr>
      <vt:lpstr>EPS ( 2 :00 AM ) </vt:lpstr>
      <vt:lpstr>EPS ( 6:00 PM ) </vt:lpstr>
      <vt:lpstr>Steady Case Layout</vt:lpstr>
      <vt:lpstr>STEADY STATE</vt:lpstr>
      <vt:lpstr>     COST ESTIMATION </vt:lpstr>
      <vt:lpstr>PowerPoint Presentation</vt:lpstr>
      <vt:lpstr>PRICES </vt:lpstr>
      <vt:lpstr> EPS </vt:lpstr>
      <vt:lpstr>EPS CALCULATION</vt:lpstr>
      <vt:lpstr>STEADY</vt:lpstr>
      <vt:lpstr>STEADY CALCULATION</vt:lpstr>
      <vt:lpstr>RESERVOIR</vt:lpstr>
      <vt:lpstr>PowerPoint Presentation</vt:lpstr>
      <vt:lpstr>Discussion and Conclusion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Tasnim Odeh</dc:creator>
  <cp:lastModifiedBy>Tasnim Odeh</cp:lastModifiedBy>
  <cp:revision>113</cp:revision>
  <dcterms:created xsi:type="dcterms:W3CDTF">2020-12-26T19:14:17Z</dcterms:created>
  <dcterms:modified xsi:type="dcterms:W3CDTF">2020-12-29T11:55:58Z</dcterms:modified>
</cp:coreProperties>
</file>