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9" r:id="rId3"/>
    <p:sldId id="257" r:id="rId4"/>
    <p:sldId id="258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3" r:id="rId27"/>
    <p:sldId id="281" r:id="rId28"/>
    <p:sldId id="28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4061CCC-5C33-43B0-B302-B53D7222E3D2}">
          <p14:sldIdLst>
            <p14:sldId id="256"/>
            <p14:sldId id="259"/>
            <p14:sldId id="257"/>
            <p14:sldId id="258"/>
            <p14:sldId id="261"/>
            <p14:sldId id="260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1"/>
            <p14:sldId id="270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3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2BDA41-25A8-4D8F-9BEE-8D84D70A88B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89B1CEAC-DB94-48F9-9255-3AA3BC159D2A}">
      <dgm:prSet phldrT="[Text]"/>
      <dgm:spPr/>
      <dgm:t>
        <a:bodyPr/>
        <a:lstStyle/>
        <a:p>
          <a:r>
            <a:rPr lang="en-US" dirty="0"/>
            <a:t>Plant     </a:t>
          </a:r>
        </a:p>
      </dgm:t>
    </dgm:pt>
    <dgm:pt modelId="{B042A0CB-02E8-4C60-A1AC-FFFBBE5083BD}" type="parTrans" cxnId="{B30479F0-76FF-4EF1-B84B-229EDFFACD84}">
      <dgm:prSet/>
      <dgm:spPr/>
      <dgm:t>
        <a:bodyPr/>
        <a:lstStyle/>
        <a:p>
          <a:endParaRPr lang="en-US"/>
        </a:p>
      </dgm:t>
    </dgm:pt>
    <dgm:pt modelId="{6A886A4A-A915-49D4-A593-3DE58905CC50}" type="sibTrans" cxnId="{B30479F0-76FF-4EF1-B84B-229EDFFACD84}">
      <dgm:prSet/>
      <dgm:spPr/>
      <dgm:t>
        <a:bodyPr/>
        <a:lstStyle/>
        <a:p>
          <a:endParaRPr lang="en-US"/>
        </a:p>
      </dgm:t>
    </dgm:pt>
    <dgm:pt modelId="{2037914E-C364-4528-8A7E-7705D9E9C107}">
      <dgm:prSet phldrT="[Text]"/>
      <dgm:spPr/>
      <dgm:t>
        <a:bodyPr/>
        <a:lstStyle/>
        <a:p>
          <a:r>
            <a:rPr lang="en-US" dirty="0"/>
            <a:t>Process of plant operation  + Hardware</a:t>
          </a:r>
        </a:p>
      </dgm:t>
    </dgm:pt>
    <dgm:pt modelId="{AB6072D6-C583-4FF2-9A86-B7A72CDAA6A4}" type="parTrans" cxnId="{B32793B2-2B91-4F72-BCDC-4A7070C1FCEF}">
      <dgm:prSet/>
      <dgm:spPr/>
      <dgm:t>
        <a:bodyPr/>
        <a:lstStyle/>
        <a:p>
          <a:endParaRPr lang="en-US"/>
        </a:p>
      </dgm:t>
    </dgm:pt>
    <dgm:pt modelId="{737EE32F-506A-4805-A075-E356A0A65C35}" type="sibTrans" cxnId="{B32793B2-2B91-4F72-BCDC-4A7070C1FCEF}">
      <dgm:prSet/>
      <dgm:spPr/>
      <dgm:t>
        <a:bodyPr/>
        <a:lstStyle/>
        <a:p>
          <a:endParaRPr lang="en-US"/>
        </a:p>
      </dgm:t>
    </dgm:pt>
    <dgm:pt modelId="{46736338-9B0B-4F3B-9E94-E7CC01D3E357}">
      <dgm:prSet phldrT="[Text]"/>
      <dgm:spPr/>
      <dgm:t>
        <a:bodyPr/>
        <a:lstStyle/>
        <a:p>
          <a:r>
            <a:rPr lang="en-US" dirty="0"/>
            <a:t>Identify object on SCADA screen</a:t>
          </a:r>
        </a:p>
      </dgm:t>
    </dgm:pt>
    <dgm:pt modelId="{58E64955-8D6B-4C6E-A11A-E84CC9707292}" type="parTrans" cxnId="{66F3E8A7-4885-4006-BBAD-990A03EFCCDF}">
      <dgm:prSet/>
      <dgm:spPr/>
      <dgm:t>
        <a:bodyPr/>
        <a:lstStyle/>
        <a:p>
          <a:endParaRPr lang="en-US"/>
        </a:p>
      </dgm:t>
    </dgm:pt>
    <dgm:pt modelId="{F1A1F8CF-19AC-4BCE-A639-668202F1601D}" type="sibTrans" cxnId="{66F3E8A7-4885-4006-BBAD-990A03EFCCDF}">
      <dgm:prSet/>
      <dgm:spPr/>
      <dgm:t>
        <a:bodyPr/>
        <a:lstStyle/>
        <a:p>
          <a:endParaRPr lang="en-US"/>
        </a:p>
      </dgm:t>
    </dgm:pt>
    <dgm:pt modelId="{E8B60BB5-53A2-422D-ACA6-80FA3F24AE04}">
      <dgm:prSet phldrT="[Text]"/>
      <dgm:spPr/>
      <dgm:t>
        <a:bodyPr/>
        <a:lstStyle/>
        <a:p>
          <a:r>
            <a:rPr lang="en-US" dirty="0"/>
            <a:t>Video of simulation</a:t>
          </a:r>
        </a:p>
      </dgm:t>
    </dgm:pt>
    <dgm:pt modelId="{6828EFA9-7464-4933-A7EC-0FB9E38D9C6A}" type="parTrans" cxnId="{BEBB2431-57E8-4335-9CE9-C740E44115AB}">
      <dgm:prSet/>
      <dgm:spPr/>
      <dgm:t>
        <a:bodyPr/>
        <a:lstStyle/>
        <a:p>
          <a:endParaRPr lang="en-US"/>
        </a:p>
      </dgm:t>
    </dgm:pt>
    <dgm:pt modelId="{E105C3E0-1494-48A3-BBF5-7986B0EB4A07}" type="sibTrans" cxnId="{BEBB2431-57E8-4335-9CE9-C740E44115AB}">
      <dgm:prSet/>
      <dgm:spPr/>
      <dgm:t>
        <a:bodyPr/>
        <a:lstStyle/>
        <a:p>
          <a:endParaRPr lang="en-US"/>
        </a:p>
      </dgm:t>
    </dgm:pt>
    <dgm:pt modelId="{304FD8BE-9A3C-4D80-86DB-BDB39FFF8E73}" type="pres">
      <dgm:prSet presAssocID="{9F2BDA41-25A8-4D8F-9BEE-8D84D70A88BE}" presName="CompostProcess" presStyleCnt="0">
        <dgm:presLayoutVars>
          <dgm:dir/>
          <dgm:resizeHandles val="exact"/>
        </dgm:presLayoutVars>
      </dgm:prSet>
      <dgm:spPr/>
    </dgm:pt>
    <dgm:pt modelId="{D78578F3-17A9-4B00-A49F-DA26705FC403}" type="pres">
      <dgm:prSet presAssocID="{9F2BDA41-25A8-4D8F-9BEE-8D84D70A88BE}" presName="arrow" presStyleLbl="bgShp" presStyleIdx="0" presStyleCnt="1"/>
      <dgm:spPr/>
    </dgm:pt>
    <dgm:pt modelId="{BCE7F560-BB96-49E1-A39A-2AF6399B2411}" type="pres">
      <dgm:prSet presAssocID="{9F2BDA41-25A8-4D8F-9BEE-8D84D70A88BE}" presName="linearProcess" presStyleCnt="0"/>
      <dgm:spPr/>
    </dgm:pt>
    <dgm:pt modelId="{4325A43B-A782-4B64-89DD-990E0CDCA744}" type="pres">
      <dgm:prSet presAssocID="{89B1CEAC-DB94-48F9-9255-3AA3BC159D2A}" presName="textNode" presStyleLbl="node1" presStyleIdx="0" presStyleCnt="4">
        <dgm:presLayoutVars>
          <dgm:bulletEnabled val="1"/>
        </dgm:presLayoutVars>
      </dgm:prSet>
      <dgm:spPr/>
    </dgm:pt>
    <dgm:pt modelId="{7740E355-DDAC-42F2-ADE0-DCCB65F82479}" type="pres">
      <dgm:prSet presAssocID="{6A886A4A-A915-49D4-A593-3DE58905CC50}" presName="sibTrans" presStyleCnt="0"/>
      <dgm:spPr/>
    </dgm:pt>
    <dgm:pt modelId="{D0059BAC-26E6-40B5-8F0E-A23EF8566FCF}" type="pres">
      <dgm:prSet presAssocID="{2037914E-C364-4528-8A7E-7705D9E9C107}" presName="textNode" presStyleLbl="node1" presStyleIdx="1" presStyleCnt="4">
        <dgm:presLayoutVars>
          <dgm:bulletEnabled val="1"/>
        </dgm:presLayoutVars>
      </dgm:prSet>
      <dgm:spPr/>
    </dgm:pt>
    <dgm:pt modelId="{2B2413E3-6B8C-4335-B445-349F5B9ED4FC}" type="pres">
      <dgm:prSet presAssocID="{737EE32F-506A-4805-A075-E356A0A65C35}" presName="sibTrans" presStyleCnt="0"/>
      <dgm:spPr/>
    </dgm:pt>
    <dgm:pt modelId="{D9AA84B5-22E8-4791-8284-601CB35B04FE}" type="pres">
      <dgm:prSet presAssocID="{46736338-9B0B-4F3B-9E94-E7CC01D3E357}" presName="textNode" presStyleLbl="node1" presStyleIdx="2" presStyleCnt="4">
        <dgm:presLayoutVars>
          <dgm:bulletEnabled val="1"/>
        </dgm:presLayoutVars>
      </dgm:prSet>
      <dgm:spPr/>
    </dgm:pt>
    <dgm:pt modelId="{96429E9F-10C3-4278-B542-32508CB58AD7}" type="pres">
      <dgm:prSet presAssocID="{F1A1F8CF-19AC-4BCE-A639-668202F1601D}" presName="sibTrans" presStyleCnt="0"/>
      <dgm:spPr/>
    </dgm:pt>
    <dgm:pt modelId="{355BF919-8919-45B3-A28D-E1545BE7D4F4}" type="pres">
      <dgm:prSet presAssocID="{E8B60BB5-53A2-422D-ACA6-80FA3F24AE04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DE7C2E22-79B4-4FCA-B64A-8E7759D134EC}" type="presOf" srcId="{9F2BDA41-25A8-4D8F-9BEE-8D84D70A88BE}" destId="{304FD8BE-9A3C-4D80-86DB-BDB39FFF8E73}" srcOrd="0" destOrd="0" presId="urn:microsoft.com/office/officeart/2005/8/layout/hProcess9"/>
    <dgm:cxn modelId="{D4ECF923-232D-4C4A-A85D-6113ABC641FF}" type="presOf" srcId="{E8B60BB5-53A2-422D-ACA6-80FA3F24AE04}" destId="{355BF919-8919-45B3-A28D-E1545BE7D4F4}" srcOrd="0" destOrd="0" presId="urn:microsoft.com/office/officeart/2005/8/layout/hProcess9"/>
    <dgm:cxn modelId="{BEBB2431-57E8-4335-9CE9-C740E44115AB}" srcId="{9F2BDA41-25A8-4D8F-9BEE-8D84D70A88BE}" destId="{E8B60BB5-53A2-422D-ACA6-80FA3F24AE04}" srcOrd="3" destOrd="0" parTransId="{6828EFA9-7464-4933-A7EC-0FB9E38D9C6A}" sibTransId="{E105C3E0-1494-48A3-BBF5-7986B0EB4A07}"/>
    <dgm:cxn modelId="{66F3E8A7-4885-4006-BBAD-990A03EFCCDF}" srcId="{9F2BDA41-25A8-4D8F-9BEE-8D84D70A88BE}" destId="{46736338-9B0B-4F3B-9E94-E7CC01D3E357}" srcOrd="2" destOrd="0" parTransId="{58E64955-8D6B-4C6E-A11A-E84CC9707292}" sibTransId="{F1A1F8CF-19AC-4BCE-A639-668202F1601D}"/>
    <dgm:cxn modelId="{F97373AF-8DA1-4DE3-B230-7BF22F39A52B}" type="presOf" srcId="{46736338-9B0B-4F3B-9E94-E7CC01D3E357}" destId="{D9AA84B5-22E8-4791-8284-601CB35B04FE}" srcOrd="0" destOrd="0" presId="urn:microsoft.com/office/officeart/2005/8/layout/hProcess9"/>
    <dgm:cxn modelId="{B32793B2-2B91-4F72-BCDC-4A7070C1FCEF}" srcId="{9F2BDA41-25A8-4D8F-9BEE-8D84D70A88BE}" destId="{2037914E-C364-4528-8A7E-7705D9E9C107}" srcOrd="1" destOrd="0" parTransId="{AB6072D6-C583-4FF2-9A86-B7A72CDAA6A4}" sibTransId="{737EE32F-506A-4805-A075-E356A0A65C35}"/>
    <dgm:cxn modelId="{DB5824DA-547E-44E2-AC78-E0E986F23455}" type="presOf" srcId="{89B1CEAC-DB94-48F9-9255-3AA3BC159D2A}" destId="{4325A43B-A782-4B64-89DD-990E0CDCA744}" srcOrd="0" destOrd="0" presId="urn:microsoft.com/office/officeart/2005/8/layout/hProcess9"/>
    <dgm:cxn modelId="{803E6CE9-DA43-4ED0-B01F-3AF4054B0A37}" type="presOf" srcId="{2037914E-C364-4528-8A7E-7705D9E9C107}" destId="{D0059BAC-26E6-40B5-8F0E-A23EF8566FCF}" srcOrd="0" destOrd="0" presId="urn:microsoft.com/office/officeart/2005/8/layout/hProcess9"/>
    <dgm:cxn modelId="{B30479F0-76FF-4EF1-B84B-229EDFFACD84}" srcId="{9F2BDA41-25A8-4D8F-9BEE-8D84D70A88BE}" destId="{89B1CEAC-DB94-48F9-9255-3AA3BC159D2A}" srcOrd="0" destOrd="0" parTransId="{B042A0CB-02E8-4C60-A1AC-FFFBBE5083BD}" sibTransId="{6A886A4A-A915-49D4-A593-3DE58905CC50}"/>
    <dgm:cxn modelId="{AEE678F0-D8D1-40C4-B5E3-16B0B7E782AE}" type="presParOf" srcId="{304FD8BE-9A3C-4D80-86DB-BDB39FFF8E73}" destId="{D78578F3-17A9-4B00-A49F-DA26705FC403}" srcOrd="0" destOrd="0" presId="urn:microsoft.com/office/officeart/2005/8/layout/hProcess9"/>
    <dgm:cxn modelId="{0E239558-EBC7-4E2A-A897-2FDF186FA64F}" type="presParOf" srcId="{304FD8BE-9A3C-4D80-86DB-BDB39FFF8E73}" destId="{BCE7F560-BB96-49E1-A39A-2AF6399B2411}" srcOrd="1" destOrd="0" presId="urn:microsoft.com/office/officeart/2005/8/layout/hProcess9"/>
    <dgm:cxn modelId="{6204AE45-A6FB-4A39-B92D-5FF8F2E3DE93}" type="presParOf" srcId="{BCE7F560-BB96-49E1-A39A-2AF6399B2411}" destId="{4325A43B-A782-4B64-89DD-990E0CDCA744}" srcOrd="0" destOrd="0" presId="urn:microsoft.com/office/officeart/2005/8/layout/hProcess9"/>
    <dgm:cxn modelId="{54C78654-650A-4C0D-96E1-7313EA7C89A3}" type="presParOf" srcId="{BCE7F560-BB96-49E1-A39A-2AF6399B2411}" destId="{7740E355-DDAC-42F2-ADE0-DCCB65F82479}" srcOrd="1" destOrd="0" presId="urn:microsoft.com/office/officeart/2005/8/layout/hProcess9"/>
    <dgm:cxn modelId="{C8AE8896-3658-428E-8D9D-F15F941752A1}" type="presParOf" srcId="{BCE7F560-BB96-49E1-A39A-2AF6399B2411}" destId="{D0059BAC-26E6-40B5-8F0E-A23EF8566FCF}" srcOrd="2" destOrd="0" presId="urn:microsoft.com/office/officeart/2005/8/layout/hProcess9"/>
    <dgm:cxn modelId="{08129552-4D47-4715-B577-3418808658F8}" type="presParOf" srcId="{BCE7F560-BB96-49E1-A39A-2AF6399B2411}" destId="{2B2413E3-6B8C-4335-B445-349F5B9ED4FC}" srcOrd="3" destOrd="0" presId="urn:microsoft.com/office/officeart/2005/8/layout/hProcess9"/>
    <dgm:cxn modelId="{399B6FAB-26D0-47A6-A2B3-9B5BD3BAD176}" type="presParOf" srcId="{BCE7F560-BB96-49E1-A39A-2AF6399B2411}" destId="{D9AA84B5-22E8-4791-8284-601CB35B04FE}" srcOrd="4" destOrd="0" presId="urn:microsoft.com/office/officeart/2005/8/layout/hProcess9"/>
    <dgm:cxn modelId="{7BA7E7BC-9163-41DF-AF8E-468636068D6C}" type="presParOf" srcId="{BCE7F560-BB96-49E1-A39A-2AF6399B2411}" destId="{96429E9F-10C3-4278-B542-32508CB58AD7}" srcOrd="5" destOrd="0" presId="urn:microsoft.com/office/officeart/2005/8/layout/hProcess9"/>
    <dgm:cxn modelId="{FFED0C72-477E-4D4C-8BAE-166B03A303EC}" type="presParOf" srcId="{BCE7F560-BB96-49E1-A39A-2AF6399B2411}" destId="{355BF919-8919-45B3-A28D-E1545BE7D4F4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8578F3-17A9-4B00-A49F-DA26705FC403}">
      <dsp:nvSpPr>
        <dsp:cNvPr id="0" name=""/>
        <dsp:cNvSpPr/>
      </dsp:nvSpPr>
      <dsp:spPr>
        <a:xfrm>
          <a:off x="658580" y="0"/>
          <a:ext cx="7463906" cy="546652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25A43B-A782-4B64-89DD-990E0CDCA744}">
      <dsp:nvSpPr>
        <dsp:cNvPr id="0" name=""/>
        <dsp:cNvSpPr/>
      </dsp:nvSpPr>
      <dsp:spPr>
        <a:xfrm>
          <a:off x="4394" y="1639958"/>
          <a:ext cx="2113801" cy="21866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Plant     </a:t>
          </a:r>
        </a:p>
      </dsp:txBody>
      <dsp:txXfrm>
        <a:off x="107581" y="1743145"/>
        <a:ext cx="1907427" cy="1980237"/>
      </dsp:txXfrm>
    </dsp:sp>
    <dsp:sp modelId="{D0059BAC-26E6-40B5-8F0E-A23EF8566FCF}">
      <dsp:nvSpPr>
        <dsp:cNvPr id="0" name=""/>
        <dsp:cNvSpPr/>
      </dsp:nvSpPr>
      <dsp:spPr>
        <a:xfrm>
          <a:off x="2223886" y="1639958"/>
          <a:ext cx="2113801" cy="21866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Process of plant operation  + Hardware</a:t>
          </a:r>
        </a:p>
      </dsp:txBody>
      <dsp:txXfrm>
        <a:off x="2327073" y="1743145"/>
        <a:ext cx="1907427" cy="1980237"/>
      </dsp:txXfrm>
    </dsp:sp>
    <dsp:sp modelId="{D9AA84B5-22E8-4791-8284-601CB35B04FE}">
      <dsp:nvSpPr>
        <dsp:cNvPr id="0" name=""/>
        <dsp:cNvSpPr/>
      </dsp:nvSpPr>
      <dsp:spPr>
        <a:xfrm>
          <a:off x="4443378" y="1639958"/>
          <a:ext cx="2113801" cy="21866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Identify object on SCADA screen</a:t>
          </a:r>
        </a:p>
      </dsp:txBody>
      <dsp:txXfrm>
        <a:off x="4546565" y="1743145"/>
        <a:ext cx="1907427" cy="1980237"/>
      </dsp:txXfrm>
    </dsp:sp>
    <dsp:sp modelId="{355BF919-8919-45B3-A28D-E1545BE7D4F4}">
      <dsp:nvSpPr>
        <dsp:cNvPr id="0" name=""/>
        <dsp:cNvSpPr/>
      </dsp:nvSpPr>
      <dsp:spPr>
        <a:xfrm>
          <a:off x="6662870" y="1639958"/>
          <a:ext cx="2113801" cy="21866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Video of simulation</a:t>
          </a:r>
        </a:p>
      </dsp:txBody>
      <dsp:txXfrm>
        <a:off x="6766057" y="1743145"/>
        <a:ext cx="1907427" cy="1980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D6EA3-A852-480D-B902-1DCBECC746A2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485A3-881F-4F24-AB02-3F5B38699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80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485A3-881F-4F24-AB02-3F5B386997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768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E733B-BA41-4654-B9B8-E5B95D3DF80F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1B7CE1CE-220D-45E3-9008-46C64E1A57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09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E733B-BA41-4654-B9B8-E5B95D3DF80F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CE1CE-220D-45E3-9008-46C64E1A57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37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E733B-BA41-4654-B9B8-E5B95D3DF80F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CE1CE-220D-45E3-9008-46C64E1A57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30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E733B-BA41-4654-B9B8-E5B95D3DF80F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CE1CE-220D-45E3-9008-46C64E1A572B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123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E733B-BA41-4654-B9B8-E5B95D3DF80F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CE1CE-220D-45E3-9008-46C64E1A572B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870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E733B-BA41-4654-B9B8-E5B95D3DF80F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CE1CE-220D-45E3-9008-46C64E1A572B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734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E733B-BA41-4654-B9B8-E5B95D3DF80F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CE1CE-220D-45E3-9008-46C64E1A5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6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E733B-BA41-4654-B9B8-E5B95D3DF80F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CE1CE-220D-45E3-9008-46C64E1A572B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517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41E733B-BA41-4654-B9B8-E5B95D3DF80F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CE1CE-220D-45E3-9008-46C64E1A572B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764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E733B-BA41-4654-B9B8-E5B95D3DF80F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CE1CE-220D-45E3-9008-46C64E1A572B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597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E733B-BA41-4654-B9B8-E5B95D3DF80F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CE1CE-220D-45E3-9008-46C64E1A572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92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E733B-BA41-4654-B9B8-E5B95D3DF80F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B7CE1CE-220D-45E3-9008-46C64E1A572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562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855F1-F90B-4906-8E69-D577148ED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2580" y="208286"/>
            <a:ext cx="9144000" cy="197507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Smart infrastructure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( scada system)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F874F5-D0DE-4A3A-AEBB-B30BA91E8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7624" y="3730158"/>
            <a:ext cx="9366011" cy="2633320"/>
          </a:xfrm>
        </p:spPr>
        <p:txBody>
          <a:bodyPr>
            <a:normAutofit/>
          </a:bodyPr>
          <a:lstStyle/>
          <a:p>
            <a:pPr algn="ctr"/>
            <a:r>
              <a:rPr lang="en-US" sz="2000" dirty="0"/>
              <a:t>Amjad helo  </a:t>
            </a:r>
          </a:p>
          <a:p>
            <a:pPr algn="ctr"/>
            <a:r>
              <a:rPr lang="en-US" sz="2000" dirty="0"/>
              <a:t>Karam hattab </a:t>
            </a:r>
          </a:p>
          <a:p>
            <a:pPr algn="ctr"/>
            <a:r>
              <a:rPr lang="en-US" sz="2000" dirty="0"/>
              <a:t>Kazem kamal </a:t>
            </a:r>
          </a:p>
          <a:p>
            <a:pPr algn="ctr"/>
            <a:r>
              <a:rPr lang="en-US" sz="2000" dirty="0"/>
              <a:t>Basshar muafi </a:t>
            </a:r>
          </a:p>
          <a:p>
            <a:pPr algn="ctr"/>
            <a:r>
              <a:rPr lang="en-US" sz="2000" dirty="0"/>
              <a:t>Dr- raed jaber</a:t>
            </a:r>
          </a:p>
        </p:txBody>
      </p:sp>
    </p:spTree>
    <p:extLst>
      <p:ext uri="{BB962C8B-B14F-4D97-AF65-F5344CB8AC3E}">
        <p14:creationId xmlns:p14="http://schemas.microsoft.com/office/powerpoint/2010/main" val="3141378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F72A0-1368-4EA9-A85C-10D7AC76A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430" y="2378116"/>
            <a:ext cx="2943140" cy="557750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</a:rPr>
              <a:t>Pump station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156F16-09D9-4423-8BEB-14426C704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2" y="2940249"/>
            <a:ext cx="3935301" cy="31433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FF3207-B2AF-46BB-8F35-ECF25DFC06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2135" y="2935866"/>
            <a:ext cx="3935301" cy="31476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6D73DA-D887-4228-BB5D-B1B746F8D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5396" y="2935866"/>
            <a:ext cx="3935301" cy="31396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3B1076D-62B0-45DA-8132-5E8E8FF07A7B}"/>
              </a:ext>
            </a:extLst>
          </p:cNvPr>
          <p:cNvSpPr txBox="1">
            <a:spLocks/>
          </p:cNvSpPr>
          <p:nvPr/>
        </p:nvSpPr>
        <p:spPr>
          <a:xfrm>
            <a:off x="313010" y="2378116"/>
            <a:ext cx="3753133" cy="55775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70C0"/>
                </a:solidFill>
              </a:rPr>
              <a:t>Water desalination plant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9C30BAF-2F61-4CE6-B5C7-92EB2FB2D8B3}"/>
              </a:ext>
            </a:extLst>
          </p:cNvPr>
          <p:cNvSpPr txBox="1">
            <a:spLocks/>
          </p:cNvSpPr>
          <p:nvPr/>
        </p:nvSpPr>
        <p:spPr>
          <a:xfrm>
            <a:off x="8415769" y="2378116"/>
            <a:ext cx="2943140" cy="5577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rgbClr val="0070C0"/>
                </a:solidFill>
              </a:rPr>
              <a:t>MV/LV SUBSTATION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BDD39F5-040B-4229-B311-6CCAD4C40563}"/>
              </a:ext>
            </a:extLst>
          </p:cNvPr>
          <p:cNvSpPr txBox="1">
            <a:spLocks/>
          </p:cNvSpPr>
          <p:nvPr/>
        </p:nvSpPr>
        <p:spPr>
          <a:xfrm>
            <a:off x="4012163" y="495566"/>
            <a:ext cx="3753133" cy="5577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70C0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283067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FCC47-6511-4CD9-B9A1-00AA75CFC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724" y="391886"/>
            <a:ext cx="11816551" cy="1259633"/>
          </a:xfrm>
        </p:spPr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CADA system is a collection of both software and hardware components that allow supervision and control of plants, both locally and remotely</a:t>
            </a:r>
            <a:br>
              <a:rPr lang="en-US" sz="2400" dirty="0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B92824-7DBD-4066-974D-CB85EECEB4E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6833"/>
            <a:ext cx="12192000" cy="514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0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50AE2-9F46-44F6-B20E-45D079DFC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933" y="804519"/>
            <a:ext cx="6087556" cy="1049235"/>
          </a:xfrm>
        </p:spPr>
        <p:txBody>
          <a:bodyPr/>
          <a:lstStyle/>
          <a:p>
            <a:r>
              <a:rPr lang="en-US" dirty="0"/>
              <a:t>methodology of view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5B1B18A-39B6-43B5-A625-BE48A8DFE9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0832432"/>
              </p:ext>
            </p:extLst>
          </p:nvPr>
        </p:nvGraphicFramePr>
        <p:xfrm>
          <a:off x="2032000" y="1138335"/>
          <a:ext cx="8781067" cy="5466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17804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42177-BA1F-480C-A74E-F300DF068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573" y="524600"/>
            <a:ext cx="11054854" cy="744363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Water desalination plant – process of operation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EDF5C-6407-425F-B2E6-31BDF32A8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279" y="2787383"/>
            <a:ext cx="1792072" cy="20710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22222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Step1 - Boost up the water from the ocean using water pump.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174EE0-6A29-4701-B570-18177FBF74F5}"/>
              </a:ext>
            </a:extLst>
          </p:cNvPr>
          <p:cNvSpPr txBox="1">
            <a:spLocks/>
          </p:cNvSpPr>
          <p:nvPr/>
        </p:nvSpPr>
        <p:spPr>
          <a:xfrm>
            <a:off x="2643079" y="2028173"/>
            <a:ext cx="1792072" cy="20710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88">
            <a:extLst>
              <a:ext uri="{FF2B5EF4-FFF2-40B4-BE49-F238E27FC236}">
                <a16:creationId xmlns:a16="http://schemas.microsoft.com/office/drawing/2014/main" id="{3DDF65FE-38BC-4691-BD41-9A69F36B3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223" y="3810626"/>
            <a:ext cx="4300767" cy="260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E4DC1B73-90C2-461E-B953-12A4E521E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8421275-0AB1-41DD-A156-AC6A20DEB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1616" y="2460254"/>
            <a:ext cx="254474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Step 2 - Water filtration using filter and differential pressure sensor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C134114C-9653-41C9-90CA-27F930DB6B4D}"/>
              </a:ext>
            </a:extLst>
          </p:cNvPr>
          <p:cNvSpPr/>
          <p:nvPr/>
        </p:nvSpPr>
        <p:spPr>
          <a:xfrm>
            <a:off x="3539115" y="3230427"/>
            <a:ext cx="2062066" cy="11849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72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42177-BA1F-480C-A74E-F300DF068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573" y="122665"/>
            <a:ext cx="11054854" cy="744363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Water desalination plant – process of operation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174EE0-6A29-4701-B570-18177FBF74F5}"/>
              </a:ext>
            </a:extLst>
          </p:cNvPr>
          <p:cNvSpPr txBox="1">
            <a:spLocks/>
          </p:cNvSpPr>
          <p:nvPr/>
        </p:nvSpPr>
        <p:spPr>
          <a:xfrm>
            <a:off x="2643079" y="2028173"/>
            <a:ext cx="1792072" cy="20710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4DC1B73-90C2-461E-B953-12A4E521E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EB3AF2D-A72B-4560-8837-4AD91C28A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384" y="2438001"/>
            <a:ext cx="2544741" cy="968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Step 3 – boiling the water at desired temperature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2ED0E9-44DC-48D5-ADDB-11D35CA13E6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56" y="3572873"/>
            <a:ext cx="4300767" cy="30798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EEC62A-6537-4E80-B69C-01D4BA94751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820" y="768181"/>
            <a:ext cx="7013510" cy="27984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6C7E4C-26E4-4FD5-96C6-271F9B46FB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490" y="3572873"/>
            <a:ext cx="7013510" cy="328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702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42177-BA1F-480C-A74E-F300DF068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573" y="122665"/>
            <a:ext cx="11054854" cy="744363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Water desalination plant – process of operation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4DC1B73-90C2-461E-B953-12A4E521E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EB3AF2D-A72B-4560-8837-4AD91C28A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719" y="867692"/>
            <a:ext cx="2912085" cy="671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Step 4 - Cooling and condensing the steam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C2177C-D228-4F02-ADB3-975763E7D84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13" y="1899553"/>
            <a:ext cx="5133975" cy="36955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2C486B-ADCA-4A30-8B38-6CAADB1B8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014" y="1899553"/>
            <a:ext cx="5226340" cy="3834171"/>
          </a:xfrm>
          <a:prstGeom prst="rect">
            <a:avLst/>
          </a:prstGeom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744184F9-7E08-46D3-98D9-DA07C8EA7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4927" y="863206"/>
            <a:ext cx="6221369" cy="968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Write a code contain a PID equation that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make the plc control VFD that control the speed of compressor to maintain the cooling temperature respect to cooling setpoint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978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42177-BA1F-480C-A74E-F300DF068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573" y="122665"/>
            <a:ext cx="11054854" cy="744363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Water desalination plant – process of operation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174EE0-6A29-4701-B570-18177FBF74F5}"/>
              </a:ext>
            </a:extLst>
          </p:cNvPr>
          <p:cNvSpPr txBox="1">
            <a:spLocks/>
          </p:cNvSpPr>
          <p:nvPr/>
        </p:nvSpPr>
        <p:spPr>
          <a:xfrm>
            <a:off x="2643079" y="2028173"/>
            <a:ext cx="1792072" cy="20710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4DC1B73-90C2-461E-B953-12A4E521E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EB3AF2D-A72B-4560-8837-4AD91C28A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42" y="989693"/>
            <a:ext cx="2544741" cy="67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Step 5 – add mineral salt to pure water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72BF55-E7C2-4294-AD1B-75E6147F316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695" y="1616900"/>
            <a:ext cx="941842" cy="3525836"/>
          </a:xfrm>
          <a:prstGeom prst="rect">
            <a:avLst/>
          </a:prstGeom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7D55F991-94DD-47BC-8DB1-17C946D42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0840" y="4732908"/>
            <a:ext cx="5755189" cy="1572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24968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recipe: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24968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   3 L mineral salt / 30 cubic meter pure water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124968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       12 L mineral salt / 120 cubic meter pure water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525A43E-F4A2-4E5C-8048-350474385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724" y="867028"/>
            <a:ext cx="5650795" cy="599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66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9174EE0-6A29-4701-B570-18177FBF74F5}"/>
              </a:ext>
            </a:extLst>
          </p:cNvPr>
          <p:cNvSpPr txBox="1">
            <a:spLocks/>
          </p:cNvSpPr>
          <p:nvPr/>
        </p:nvSpPr>
        <p:spPr>
          <a:xfrm>
            <a:off x="2643079" y="2028173"/>
            <a:ext cx="1792072" cy="20710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4DC1B73-90C2-461E-B953-12A4E521E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45247B-C8B2-4579-BD1B-CC9F8F115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19642" cy="35328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476BDA-69AD-4786-8361-92D950F25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774" y="3590755"/>
            <a:ext cx="7071973" cy="32672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629724-8AB9-4540-AED1-95574EF55D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642" y="561088"/>
            <a:ext cx="5972358" cy="2867912"/>
          </a:xfrm>
          <a:prstGeom prst="rect">
            <a:avLst/>
          </a:prstGeom>
        </p:spPr>
      </p:pic>
      <p:sp>
        <p:nvSpPr>
          <p:cNvPr id="15" name="Rectangle 4">
            <a:extLst>
              <a:ext uri="{FF2B5EF4-FFF2-40B4-BE49-F238E27FC236}">
                <a16:creationId xmlns:a16="http://schemas.microsoft.com/office/drawing/2014/main" id="{38B17C0D-DC32-4062-A95C-82C5CEF5A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388" y="4548918"/>
            <a:ext cx="2544741" cy="77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OB35 – execute every </a:t>
            </a:r>
            <a:endParaRPr lang="ar-S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ar-S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second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05C79B29-5EED-4AF3-98EB-192466654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1480" y="-46021"/>
            <a:ext cx="2544741" cy="67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OB1 – execute every scan cycle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702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47DDA2-FEDC-4DD2-AFEB-3612B60E1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6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76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1BEB9-176A-4BBD-AFD5-91D6F2FC2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simulation</a:t>
            </a:r>
          </a:p>
        </p:txBody>
      </p:sp>
      <p:pic>
        <p:nvPicPr>
          <p:cNvPr id="4" name="water desalination plant">
            <a:hlinkClick r:id="" action="ppaction://media"/>
            <a:extLst>
              <a:ext uri="{FF2B5EF4-FFF2-40B4-BE49-F238E27FC236}">
                <a16:creationId xmlns:a16="http://schemas.microsoft.com/office/drawing/2014/main" id="{48C98DA9-01AA-4BE7-B518-36B87E70270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86113" y="2016125"/>
            <a:ext cx="6132512" cy="3449638"/>
          </a:xfrm>
        </p:spPr>
      </p:pic>
    </p:spTree>
    <p:extLst>
      <p:ext uri="{BB962C8B-B14F-4D97-AF65-F5344CB8AC3E}">
        <p14:creationId xmlns:p14="http://schemas.microsoft.com/office/powerpoint/2010/main" val="28722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27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4FC17-CA41-4239-AC55-513CC817D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6200" y="711213"/>
            <a:ext cx="4044152" cy="52975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Pump station</a:t>
            </a:r>
            <a:endParaRPr lang="en-US" sz="4400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6E6AE4-E975-4B13-A69F-2F7898C4A0D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927" y="2682550"/>
            <a:ext cx="6800850" cy="31190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9AF55B5-0B5A-44CC-A888-0800CC28B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968" y="2951862"/>
            <a:ext cx="2544741" cy="155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main goal in pump station is to maintain constant pressure in the water network at any demand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568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EA822-3F27-437D-BA56-8952BCEFB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8109" y="673891"/>
            <a:ext cx="9603275" cy="1049235"/>
          </a:xfrm>
        </p:spPr>
        <p:txBody>
          <a:bodyPr/>
          <a:lstStyle/>
          <a:p>
            <a:r>
              <a:rPr lang="en-US" dirty="0"/>
              <a:t>How pump station work?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00D525-472A-46BF-A650-4A1815E1005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84" y="1336125"/>
            <a:ext cx="10907485" cy="534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29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71B34CA-54E8-4A6E-A8EB-5EE15A6AE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22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1BEB9-176A-4BBD-AFD5-91D6F2FC2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simulation</a:t>
            </a:r>
          </a:p>
        </p:txBody>
      </p:sp>
      <p:pic>
        <p:nvPicPr>
          <p:cNvPr id="4" name="pump station">
            <a:hlinkClick r:id="" action="ppaction://media"/>
            <a:extLst>
              <a:ext uri="{FF2B5EF4-FFF2-40B4-BE49-F238E27FC236}">
                <a16:creationId xmlns:a16="http://schemas.microsoft.com/office/drawing/2014/main" id="{952ECD40-262C-4991-8AD1-34ADBD7C5FE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86113" y="2016125"/>
            <a:ext cx="6132512" cy="3449638"/>
          </a:xfrm>
        </p:spPr>
      </p:pic>
    </p:spTree>
    <p:extLst>
      <p:ext uri="{BB962C8B-B14F-4D97-AF65-F5344CB8AC3E}">
        <p14:creationId xmlns:p14="http://schemas.microsoft.com/office/powerpoint/2010/main" val="162663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9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E4DAC-02DA-457B-B0F7-05F83094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272674"/>
            <a:ext cx="9603275" cy="1049235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MV/LV SUBSTATION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24B9DA-8A65-411E-8922-9AC7C6C23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957" y="1032660"/>
            <a:ext cx="6729043" cy="582534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7E5F713-639A-42F7-8260-EFDE82349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94" y="2081895"/>
            <a:ext cx="5014535" cy="3871036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goal of </a:t>
            </a:r>
            <a:r>
              <a:rPr lang="en-US" sz="1800" dirty="0">
                <a:solidFill>
                  <a:srgbClr val="222222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SCADA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system in substation is to monitor and control the: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Real time measurement for power.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Daily load curve of power over time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Control the medium voltage feeder by switching on / off using contactor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Monitor the status of power transformer using temperature sensor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Fault detection by sending alarm from overload </a:t>
            </a:r>
          </a:p>
        </p:txBody>
      </p:sp>
    </p:spTree>
    <p:extLst>
      <p:ext uri="{BB962C8B-B14F-4D97-AF65-F5344CB8AC3E}">
        <p14:creationId xmlns:p14="http://schemas.microsoft.com/office/powerpoint/2010/main" val="984538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4458722-8177-482E-ABE8-E1E288DB9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272674"/>
            <a:ext cx="9603275" cy="59507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MV/LV SUBSTATION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189995DA-FB6D-43ED-8EF2-1884CA5C9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847" y="167017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F71FD6-540D-494E-BF0A-6913B0B189EA}"/>
              </a:ext>
            </a:extLst>
          </p:cNvPr>
          <p:cNvSpPr txBox="1"/>
          <p:nvPr/>
        </p:nvSpPr>
        <p:spPr>
          <a:xfrm>
            <a:off x="0" y="1942713"/>
            <a:ext cx="771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Average temperature monitoring inside power transformer 4 RTD sensor (PT100)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840253E-3B06-4A56-9894-094CC541D9B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95" y="2312045"/>
            <a:ext cx="5621020" cy="37302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EF0947-6408-477F-B8AD-C366A0A3C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313" y="2401580"/>
            <a:ext cx="3429297" cy="364076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367129F7-1C14-47B7-8FFC-4903E6E8AB5A}"/>
              </a:ext>
            </a:extLst>
          </p:cNvPr>
          <p:cNvSpPr txBox="1">
            <a:spLocks/>
          </p:cNvSpPr>
          <p:nvPr/>
        </p:nvSpPr>
        <p:spPr>
          <a:xfrm>
            <a:off x="1451578" y="938005"/>
            <a:ext cx="9603275" cy="5950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0070C0"/>
                </a:solidFill>
              </a:rPr>
              <a:t>Power transformer temperature control</a:t>
            </a:r>
          </a:p>
        </p:txBody>
      </p:sp>
    </p:spTree>
    <p:extLst>
      <p:ext uri="{BB962C8B-B14F-4D97-AF65-F5344CB8AC3E}">
        <p14:creationId xmlns:p14="http://schemas.microsoft.com/office/powerpoint/2010/main" val="3428019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4A67BC8-6AC0-4B97-AD60-6665C8511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272674"/>
            <a:ext cx="9603275" cy="59507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MV/LV SUBSTATION – power measurement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510493-5A20-4759-8BAA-E2CD556678B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7" y="1109333"/>
            <a:ext cx="4683967" cy="36024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5E45A98-5DA0-443B-B4BA-73E804F556BC}"/>
              </a:ext>
            </a:extLst>
          </p:cNvPr>
          <p:cNvSpPr txBox="1"/>
          <p:nvPr/>
        </p:nvSpPr>
        <p:spPr>
          <a:xfrm>
            <a:off x="-410548" y="0"/>
            <a:ext cx="6102220" cy="1171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Voltage = 66kv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Pf= 0.92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P=sqrt(3)*v*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*pf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00EE4D-EE74-4259-8C52-036AE6359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8491"/>
            <a:ext cx="12192000" cy="21795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E52D329-946A-4BA7-9150-A668331BDB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738" y="867747"/>
            <a:ext cx="6433360" cy="378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747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5D4FC5-6AC4-4617-B87C-FC975161B13E}"/>
              </a:ext>
            </a:extLst>
          </p:cNvPr>
          <p:cNvSpPr txBox="1"/>
          <p:nvPr/>
        </p:nvSpPr>
        <p:spPr>
          <a:xfrm>
            <a:off x="139959" y="774441"/>
            <a:ext cx="7719159" cy="1069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Daily load curve of power consumption over time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*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Archive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power measurement in SCADA between start to end time then transfer the data to excel to make advance analysis ( minimum - maximum – average 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0FB047D-D143-46E4-B46C-07F3E445C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272674"/>
            <a:ext cx="9603275" cy="59507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MV/LV SUBSTATION – daily load curve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80BECD-36D1-4450-9734-66B925229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4344"/>
            <a:ext cx="12192000" cy="477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620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B212FE-2CEE-485C-97AB-9B6005803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777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1BEB9-176A-4BBD-AFD5-91D6F2FC2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simulation</a:t>
            </a:r>
          </a:p>
        </p:txBody>
      </p:sp>
      <p:pic>
        <p:nvPicPr>
          <p:cNvPr id="4" name="substation">
            <a:hlinkClick r:id="" action="ppaction://media"/>
            <a:extLst>
              <a:ext uri="{FF2B5EF4-FFF2-40B4-BE49-F238E27FC236}">
                <a16:creationId xmlns:a16="http://schemas.microsoft.com/office/drawing/2014/main" id="{82CF3751-0196-40BA-A78D-31E143B0438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86113" y="2016125"/>
            <a:ext cx="6132512" cy="3449638"/>
          </a:xfrm>
        </p:spPr>
      </p:pic>
    </p:spTree>
    <p:extLst>
      <p:ext uri="{BB962C8B-B14F-4D97-AF65-F5344CB8AC3E}">
        <p14:creationId xmlns:p14="http://schemas.microsoft.com/office/powerpoint/2010/main" val="168720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1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AEDCB-E12B-42B7-980D-238F0CA7B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20231"/>
            <a:ext cx="9603275" cy="1049235"/>
          </a:xfrm>
        </p:spPr>
        <p:txBody>
          <a:bodyPr/>
          <a:lstStyle/>
          <a:p>
            <a:pPr algn="ctr"/>
            <a:r>
              <a:rPr lang="en-US" dirty="0"/>
              <a:t>PID CONTROLLER</a:t>
            </a:r>
            <a:br>
              <a:rPr lang="en-US" dirty="0"/>
            </a:br>
            <a:r>
              <a:rPr lang="en-US" dirty="0"/>
              <a:t>ZIEGLER-NICHOLS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B9566-07DD-4271-8363-7CDD7F012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21" y="1100495"/>
            <a:ext cx="9603275" cy="1483248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rgbClr val="2E2E2E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PID controller is presented as a dynamic system controller. Here Ziegler-Nichols process reaction method is clarified to designate self-tuning, and advantages of self-tuning are also explained in detail. simulation results of self-tuning PID controller using Ziegler-Nichols are acquired from programmable logic controller (PLC).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E54A16-53DA-4A3E-BB43-69FA901D0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94" y="2736071"/>
            <a:ext cx="9495343" cy="412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677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75EAD-3891-4022-B9B5-BC9F9CC9A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881" y="1338805"/>
            <a:ext cx="9603275" cy="1763166"/>
          </a:xfrm>
        </p:spPr>
        <p:txBody>
          <a:bodyPr/>
          <a:lstStyle/>
          <a:p>
            <a:pPr marL="342900" marR="0" lvl="0" indent="-342900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110740" algn="l"/>
              </a:tabLst>
            </a:pPr>
            <a:r>
              <a:rPr lang="en-US" sz="1800" dirty="0">
                <a:solidFill>
                  <a:srgbClr val="2E2E2E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How to determine the process gain, time constant and dead time using process reaction curve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110740" algn="l"/>
              </a:tabLst>
            </a:pPr>
            <a:r>
              <a:rPr lang="en-US" sz="1800" dirty="0">
                <a:solidFill>
                  <a:srgbClr val="2E2E2E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How the proportional, integral, derivative or PID control equation is constructed.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2110740" algn="l"/>
              </a:tabLst>
            </a:pPr>
            <a:r>
              <a:rPr lang="en-US" sz="1800" dirty="0">
                <a:solidFill>
                  <a:srgbClr val="2E2E2E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How to calculate PID tuning parameters using Ziegler-Nichols method.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FE91A87-613F-42BA-A662-07639D124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20231"/>
            <a:ext cx="9603275" cy="1049235"/>
          </a:xfrm>
        </p:spPr>
        <p:txBody>
          <a:bodyPr/>
          <a:lstStyle/>
          <a:p>
            <a:pPr algn="ctr"/>
            <a:r>
              <a:rPr lang="en-US" dirty="0"/>
              <a:t>PID CONTROLLER</a:t>
            </a:r>
            <a:br>
              <a:rPr lang="en-US" dirty="0"/>
            </a:br>
            <a:r>
              <a:rPr lang="en-US" dirty="0"/>
              <a:t>ZIEGLER-NICHOLS METHOD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84CB57-C276-416D-8677-A36A512920A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12" y="2767732"/>
            <a:ext cx="7044611" cy="33566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14B7A6-C295-4EA1-9DD5-3B35D6A82DA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124" y="2767731"/>
            <a:ext cx="3375660" cy="335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3888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1DD74-824D-4AD8-9E83-151D42EC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132715"/>
            <a:ext cx="9603275" cy="1602779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Here we have closed loop control system that controlling the amount of steam flow into proportional valve.to maintain temperature constant at desire set point.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SP: set point.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PV: process variable (temperature sensor)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MV: manipulated variable (Output)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B81861-FC68-44C2-9A14-41CC8F62289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652" y="2209501"/>
            <a:ext cx="6504992" cy="379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457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350EC9-BCD7-424B-BD7F-B4B24B71B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99191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Process reaction curve </a:t>
            </a:r>
            <a:b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Change mv (output) and watch the change in pv (input).</a:t>
            </a:r>
            <a:b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Process gain (Kp)= 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pv/mv it’s a ratio that describe the change in process variable when output mv is changed.</a:t>
            </a:r>
            <a:b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F14638-E875-4BB5-B5F9-D9662C07495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947" y="1791478"/>
            <a:ext cx="9871788" cy="439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56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350EC9-BCD7-424B-BD7F-B4B24B71B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12" y="449957"/>
            <a:ext cx="10720874" cy="893651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2- Dead time (THETA):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time between the start in change mv to start change in Pv.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D6AFAB-9AEE-4D28-9A5C-42A0307F0B8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310" y="1463801"/>
            <a:ext cx="10049070" cy="453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473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350EC9-BCD7-424B-BD7F-B4B24B71B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12" y="636569"/>
            <a:ext cx="10720874" cy="1164239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3-Time </a:t>
            </a:r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constant (T): 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that time start from the end of dead time to reach 63.2 from the new steady state.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484CE5-58A5-4432-B00A-1DAF732DCE8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49" y="1630460"/>
            <a:ext cx="10058400" cy="459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31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D6F35-21FA-4AE8-9F11-72D48D0FE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362" y="0"/>
            <a:ext cx="9603275" cy="69046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 tune of PID parameters in plc software</a:t>
            </a:r>
            <a:b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165D63-C8AB-4B12-9387-0E2F7198C20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5" y="690465"/>
            <a:ext cx="5756988" cy="60275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BBC8EF-4665-4E79-82A1-7B3721454D2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987" y="690465"/>
            <a:ext cx="5943600" cy="602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1852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</TotalTime>
  <Words>645</Words>
  <Application>Microsoft Office PowerPoint</Application>
  <PresentationFormat>Widescreen</PresentationFormat>
  <Paragraphs>67</Paragraphs>
  <Slides>28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Georgia</vt:lpstr>
      <vt:lpstr>Gill Sans MT</vt:lpstr>
      <vt:lpstr>Times New Roman</vt:lpstr>
      <vt:lpstr>Verdana</vt:lpstr>
      <vt:lpstr>Gallery</vt:lpstr>
      <vt:lpstr>Smart infrastructure ( scada system)</vt:lpstr>
      <vt:lpstr>Pump station </vt:lpstr>
      <vt:lpstr>sCADA system is a collection of both software and hardware components that allow supervision and control of plants, both locally and remotely </vt:lpstr>
      <vt:lpstr>methodology of view </vt:lpstr>
      <vt:lpstr>Water desalination plant – process of operation </vt:lpstr>
      <vt:lpstr>Water desalination plant – process of operation </vt:lpstr>
      <vt:lpstr>Water desalination plant – process of operation </vt:lpstr>
      <vt:lpstr>Water desalination plant – process of operation </vt:lpstr>
      <vt:lpstr>PowerPoint Presentation</vt:lpstr>
      <vt:lpstr>PowerPoint Presentation</vt:lpstr>
      <vt:lpstr>Video of simulation</vt:lpstr>
      <vt:lpstr>Pump station</vt:lpstr>
      <vt:lpstr>How pump station work?</vt:lpstr>
      <vt:lpstr>PowerPoint Presentation</vt:lpstr>
      <vt:lpstr>Video of simulation</vt:lpstr>
      <vt:lpstr>MV/LV SUBSTATION</vt:lpstr>
      <vt:lpstr>MV/LV SUBSTATION</vt:lpstr>
      <vt:lpstr>MV/LV SUBSTATION – power measurement</vt:lpstr>
      <vt:lpstr>MV/LV SUBSTATION – daily load curve</vt:lpstr>
      <vt:lpstr>PowerPoint Presentation</vt:lpstr>
      <vt:lpstr>Video of simulation</vt:lpstr>
      <vt:lpstr>PID CONTROLLER ZIEGLER-NICHOLS METHOD</vt:lpstr>
      <vt:lpstr>PID CONTROLLER ZIEGLER-NICHOLS METHOD</vt:lpstr>
      <vt:lpstr>Here we have closed loop control system that controlling the amount of steam flow into proportional valve.to maintain temperature constant at desire set point. SP: set point. PV: process variable (temperature sensor) MV: manipulated variable (Output) </vt:lpstr>
      <vt:lpstr>Process reaction curve  Change mv (output) and watch the change in pv (input).  1- Process gain (Kp)= pv/mv it’s a ratio that describe the change in process variable when output mv is changed. </vt:lpstr>
      <vt:lpstr>2- Dead time (THETA): the time between the start in change mv to start change in Pv.</vt:lpstr>
      <vt:lpstr>3-Time constant (T):  that time start from the end of dead time to reach 63.2 from the new steady state. </vt:lpstr>
      <vt:lpstr> Auto tune of PID parameters in plc software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infrastructure ( scada system)</dc:title>
  <dc:creator>Amjad</dc:creator>
  <cp:lastModifiedBy>Amjad</cp:lastModifiedBy>
  <cp:revision>42</cp:revision>
  <dcterms:created xsi:type="dcterms:W3CDTF">2020-12-04T17:38:48Z</dcterms:created>
  <dcterms:modified xsi:type="dcterms:W3CDTF">2021-01-04T15:24:46Z</dcterms:modified>
</cp:coreProperties>
</file>