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0"/>
  </p:notesMasterIdLst>
  <p:handoutMasterIdLst>
    <p:handoutMasterId r:id="rId21"/>
  </p:handoutMasterIdLst>
  <p:sldIdLst>
    <p:sldId id="276" r:id="rId3"/>
    <p:sldId id="257" r:id="rId4"/>
    <p:sldId id="259" r:id="rId5"/>
    <p:sldId id="260" r:id="rId6"/>
    <p:sldId id="263" r:id="rId7"/>
    <p:sldId id="264" r:id="rId8"/>
    <p:sldId id="265" r:id="rId9"/>
    <p:sldId id="271" r:id="rId10"/>
    <p:sldId id="262" r:id="rId11"/>
    <p:sldId id="266" r:id="rId12"/>
    <p:sldId id="267" r:id="rId13"/>
    <p:sldId id="272" r:id="rId14"/>
    <p:sldId id="268" r:id="rId15"/>
    <p:sldId id="274" r:id="rId16"/>
    <p:sldId id="275" r:id="rId17"/>
    <p:sldId id="273" r:id="rId18"/>
    <p:sldId id="269" r:id="rId19"/>
  </p:sldIdLst>
  <p:sldSz cx="9144000" cy="5145088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482B"/>
    <a:srgbClr val="C75806"/>
    <a:srgbClr val="000000"/>
    <a:srgbClr val="00499F"/>
    <a:srgbClr val="0CC1E0"/>
    <a:srgbClr val="1B00FE"/>
    <a:srgbClr val="0CA3D7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48" autoAdjust="0"/>
  </p:normalViewPr>
  <p:slideViewPr>
    <p:cSldViewPr>
      <p:cViewPr varScale="1">
        <p:scale>
          <a:sx n="93" d="100"/>
          <a:sy n="93" d="100"/>
        </p:scale>
        <p:origin x="6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987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2588" y="685800"/>
            <a:ext cx="6092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Click to edit Master text styles</a:t>
            </a:r>
          </a:p>
          <a:p>
            <a:pPr lvl="1"/>
            <a:r>
              <a:rPr lang="ru-RU" altLang="ru-RU" noProof="0" smtClean="0"/>
              <a:t>Second level</a:t>
            </a:r>
          </a:p>
          <a:p>
            <a:pPr lvl="2"/>
            <a:r>
              <a:rPr lang="ru-RU" altLang="ru-RU" noProof="0" smtClean="0"/>
              <a:t>Third level</a:t>
            </a:r>
          </a:p>
          <a:p>
            <a:pPr lvl="3"/>
            <a:r>
              <a:rPr lang="ru-RU" altLang="ru-RU" noProof="0" smtClean="0"/>
              <a:t>Fourth level</a:t>
            </a:r>
          </a:p>
          <a:p>
            <a:pPr lvl="4"/>
            <a:r>
              <a:rPr lang="ru-RU" altLang="ru-RU" noProof="0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0B4AF7AA-70B0-44E4-9E9B-7886549B31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4920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4AF7AA-70B0-44E4-9E9B-7886549B31F0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0546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4AF7AA-70B0-44E4-9E9B-7886549B31F0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9584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4AF7AA-70B0-44E4-9E9B-7886549B31F0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2992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4AF7AA-70B0-44E4-9E9B-7886549B31F0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166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4AF7AA-70B0-44E4-9E9B-7886549B31F0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316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4AF7AA-70B0-44E4-9E9B-7886549B31F0}" type="slidenum">
              <a:rPr lang="ru-RU" altLang="ru-RU" smtClean="0"/>
              <a:pPr>
                <a:defRPr/>
              </a:pPr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0339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4AF7AA-70B0-44E4-9E9B-7886549B31F0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16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8175" y="4013200"/>
            <a:ext cx="6911975" cy="504825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ru-RU" noProof="0" smtClean="0"/>
              <a:t>Click to edit Master title style</a:t>
            </a:r>
            <a:endParaRPr lang="ru-RU" altLang="ru-RU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8175" y="4516438"/>
            <a:ext cx="6911975" cy="377825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ru-RU" noProof="0" smtClean="0"/>
              <a:t>Click to edit Master subtitle style</a:t>
            </a:r>
            <a:endParaRPr lang="ru-RU" altLang="ru-RU" noProof="0" smtClean="0"/>
          </a:p>
        </p:txBody>
      </p:sp>
    </p:spTree>
    <p:extLst>
      <p:ext uri="{BB962C8B-B14F-4D97-AF65-F5344CB8AC3E}">
        <p14:creationId xmlns:p14="http://schemas.microsoft.com/office/powerpoint/2010/main" val="767658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6DD80-37E8-479E-989F-F2ED9E1937F6}" type="datetime1">
              <a:rPr lang="en-US" altLang="ru-RU"/>
              <a:pPr>
                <a:defRPr/>
              </a:pPr>
              <a:t>5/30/2022</a:t>
            </a:fld>
            <a:endParaRPr lang="en-GB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ru-RU"/>
              <a:t>Designed by PoweredTemplate.com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22FED-723B-4870-8A35-D0F6BD82587A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2145436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96850"/>
            <a:ext cx="2051050" cy="4464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196850"/>
            <a:ext cx="6003925" cy="4464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C7121-1821-4C8B-A361-A8311E50CD00}" type="datetime1">
              <a:rPr lang="en-US" altLang="ru-RU"/>
              <a:pPr>
                <a:defRPr/>
              </a:pPr>
              <a:t>5/30/2022</a:t>
            </a:fld>
            <a:endParaRPr lang="en-GB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ru-RU"/>
              <a:t>Designed by PoweredTemplate.com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67674-BAFE-4D12-804B-934701327359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1515358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33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6238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93B25-2397-4BA6-B989-82AF6B7FE3CF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F814B-AA36-4452-8733-975B670821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5842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EDC9F-90A1-40AA-B191-0A91A0C3A333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4A782-983F-48AC-AAB0-ECD414E8F4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2589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6763"/>
            <a:ext cx="7772400" cy="10207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1225"/>
            <a:ext cx="7772400" cy="11255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9FE59-1476-4E41-A0FC-AD37C02ED9F3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05AAC-3D8D-477E-96E1-CDDD4E748C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1098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1913" y="1204913"/>
            <a:ext cx="3600450" cy="3395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763" y="1204913"/>
            <a:ext cx="3602037" cy="3395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4A53F-5EE5-49F9-8340-3D694600C5F2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7DA8D-E7A2-4237-B0D5-DE1FB1EB05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7025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3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3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BACDA-5888-46EB-A6B5-469C784BFC06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BA977-CF3D-47FE-B782-6A6C670541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9050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49115-3891-48BF-9E7C-41D2193B26E6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006D2-266F-4A0C-A264-0A18CD24B6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78157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1163D-82C6-4F68-B91E-25CF41D55CD5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9E65D-55FA-4285-89D3-F392BC17E8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8283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9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1CBDF-D57C-46BC-8D02-FDAACAD5EFEB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A40F8-4428-450C-8096-43F316FE37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3168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A5CF-06F7-4BB7-A7B0-CF0941EF9155}" type="datetime1">
              <a:rPr lang="en-US" altLang="ru-RU"/>
              <a:pPr>
                <a:defRPr/>
              </a:pPr>
              <a:t>5/30/2022</a:t>
            </a:fld>
            <a:endParaRPr lang="en-GB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ru-RU"/>
              <a:t>Designed by PoweredTemplate.com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6DE26-AF25-4595-ACFD-1B72BD3A317F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39625494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2038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7488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86F10-030C-4174-B22A-ED7A2C33ADE4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F80EA-C7BA-406A-9513-2DD8770412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0554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234BF-5EF2-48BD-BA8F-D386F7651078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82EBC-67F5-4CDC-BEA3-5860BC1170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0484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201613"/>
            <a:ext cx="1838325" cy="4398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1913" y="201613"/>
            <a:ext cx="5364162" cy="439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BF8A3-D0B4-4CBB-85BA-6F10F1264A3F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633D8-E1F7-4AB1-B6E3-3B3B86DFFC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8329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6763"/>
            <a:ext cx="7772400" cy="10207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1225"/>
            <a:ext cx="7772400" cy="11255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5B5D2-1893-4CA6-BD5C-09ED975C9BD2}" type="datetime1">
              <a:rPr lang="en-US" altLang="ru-RU"/>
              <a:pPr>
                <a:defRPr/>
              </a:pPr>
              <a:t>5/30/2022</a:t>
            </a:fld>
            <a:endParaRPr lang="en-GB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ru-RU"/>
              <a:t>Designed by PoweredTemplate.com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349DF-BAB1-43DA-A67A-FD97D8423CE7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396569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743075"/>
            <a:ext cx="4027487" cy="2917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3075"/>
            <a:ext cx="4027488" cy="2917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F4AC6-34DC-43FB-A508-C8354428AA56}" type="datetime1">
              <a:rPr lang="en-US" altLang="ru-RU"/>
              <a:pPr>
                <a:defRPr/>
              </a:pPr>
              <a:t>5/30/2022</a:t>
            </a:fld>
            <a:endParaRPr lang="en-GB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ru-RU"/>
              <a:t>Designed by PoweredTemplate.com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4F9DF-9029-49A6-A828-B019ADB940C6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111599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3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3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D4670-1FA6-4B12-BAC6-16441EF8197D}" type="datetime1">
              <a:rPr lang="en-US" altLang="ru-RU"/>
              <a:pPr>
                <a:defRPr/>
              </a:pPr>
              <a:t>5/30/2022</a:t>
            </a:fld>
            <a:endParaRPr lang="en-GB" alt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ru-RU"/>
              <a:t>Designed by PoweredTemplate.com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44CC2-37C1-4F52-94BF-0FDD09455D4C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831772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2C726-79C2-42F6-A801-E764323287AE}" type="datetime1">
              <a:rPr lang="en-US" altLang="ru-RU"/>
              <a:pPr>
                <a:defRPr/>
              </a:pPr>
              <a:t>5/30/2022</a:t>
            </a:fld>
            <a:endParaRPr lang="en-GB" alt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ru-RU"/>
              <a:t>Designed by PoweredTemplate.com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E411C-F595-4B60-8628-AECF8D0ECC08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1159707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297F3-8A74-4DC2-BB92-89B6037690A4}" type="datetime1">
              <a:rPr lang="en-US" altLang="ru-RU"/>
              <a:pPr>
                <a:defRPr/>
              </a:pPr>
              <a:t>5/30/2022</a:t>
            </a:fld>
            <a:endParaRPr lang="en-GB" alt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ru-RU"/>
              <a:t>Designed by PoweredTemplate.com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7C6EC-6B51-4AC7-8D31-559DB9F306C3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128132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9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EA01C-74AB-42ED-AD34-CD666B81914C}" type="datetime1">
              <a:rPr lang="en-US" altLang="ru-RU"/>
              <a:pPr>
                <a:defRPr/>
              </a:pPr>
              <a:t>5/30/2022</a:t>
            </a:fld>
            <a:endParaRPr lang="en-GB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ru-RU"/>
              <a:t>Designed by PoweredTemplate.com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15247-3CFE-48DD-9CCA-398F35C6CD51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4177630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2038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7488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35726-8B4E-4B8D-A04B-9F3608C2FFDC}" type="datetime1">
              <a:rPr lang="en-US" altLang="ru-RU"/>
              <a:pPr>
                <a:defRPr/>
              </a:pPr>
              <a:t>5/30/2022</a:t>
            </a:fld>
            <a:endParaRPr lang="en-GB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ru-RU"/>
              <a:t>Designed by PoweredTemplate.com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37398-B8BA-4BDB-B4A8-C08529577ECC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276754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96850"/>
            <a:ext cx="8207375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  <a:endParaRPr lang="ru-RU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743075"/>
            <a:ext cx="8207375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  <a:endParaRPr lang="ru-RU" altLang="ru-RU" smtClean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38700"/>
            <a:ext cx="213360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837928A-972C-4993-83D0-FFBAA2651FF7}" type="datetime1">
              <a:rPr lang="en-US" altLang="ru-RU"/>
              <a:pPr>
                <a:defRPr/>
              </a:pPr>
              <a:t>5/30/2022</a:t>
            </a:fld>
            <a:endParaRPr lang="en-GB" altLang="ru-R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38700"/>
            <a:ext cx="289560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0" b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altLang="ru-RU"/>
              <a:t>Designed by PoweredTemplate.com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38700"/>
            <a:ext cx="2122488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C3D078B-5975-44C8-B0A2-075F664E236E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alibri Light" panose="020F030202020403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alibri Light" panose="020F030202020403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alibri Light" panose="020F030202020403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alibri Light" panose="020F030202020403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3500" y="201613"/>
            <a:ext cx="7342188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913" y="1204913"/>
            <a:ext cx="7354887" cy="339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text styles</a:t>
            </a:r>
          </a:p>
          <a:p>
            <a:pPr lvl="1"/>
            <a:r>
              <a:rPr lang="ru-RU" altLang="ru-RU" smtClean="0"/>
              <a:t>Second level</a:t>
            </a:r>
          </a:p>
          <a:p>
            <a:pPr lvl="2"/>
            <a:r>
              <a:rPr lang="ru-RU" altLang="ru-RU" smtClean="0"/>
              <a:t>Third level</a:t>
            </a:r>
          </a:p>
          <a:p>
            <a:pPr lvl="3"/>
            <a:r>
              <a:rPr lang="ru-RU" altLang="ru-RU" smtClean="0"/>
              <a:t>Fourth level</a:t>
            </a:r>
          </a:p>
          <a:p>
            <a:pPr lvl="4"/>
            <a:r>
              <a:rPr lang="ru-RU" altLang="ru-RU" smtClean="0"/>
              <a:t>Fifth level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41875"/>
            <a:ext cx="2133600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0E2F608-8A65-4F72-B73F-3EBCEEED56B0}" type="datetime1">
              <a:rPr lang="en-US" altLang="ru-RU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41875"/>
            <a:ext cx="2895600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0" b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ru-RU"/>
              <a:t>Designed by PoweredTemplate.com</a:t>
            </a:r>
            <a:endParaRPr lang="ru-RU" altLang="ru-RU"/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41875"/>
            <a:ext cx="2133600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A34882C-F3A6-4DCD-898C-54450448B0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037D27-21CE-4E2A-8135-F6692CE3B666}" type="slidenum">
              <a:rPr lang="en-GB" altLang="ru-RU"/>
              <a:pPr>
                <a:defRPr/>
              </a:pPr>
              <a:t>1</a:t>
            </a:fld>
            <a:endParaRPr lang="en-GB" altLang="ru-RU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5" y="576262"/>
            <a:ext cx="5975201" cy="2715667"/>
          </a:xfr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The Potential of palm waste as a source of  Renewable Energy: </a:t>
            </a:r>
            <a:b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A case study of Palestine</a:t>
            </a:r>
            <a:endParaRPr lang="en-IN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458" y="3164929"/>
            <a:ext cx="4677594" cy="1800771"/>
          </a:xfrm>
        </p:spPr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 Name: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Dr. Adel </a:t>
            </a:r>
            <a:r>
              <a:rPr lang="en-US" sz="18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Juaidi</a:t>
            </a:r>
            <a:r>
              <a:rPr lang="en-US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Group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Members</a:t>
            </a: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</a:t>
            </a:r>
            <a:r>
              <a:rPr lang="en-US" sz="18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Anas Jarrar</a:t>
            </a:r>
            <a:endParaRPr lang="en-US" sz="18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en-US" sz="1800" dirty="0" err="1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Hamzah</a:t>
            </a:r>
            <a:r>
              <a:rPr lang="en-US" sz="18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Nada</a:t>
            </a: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800" dirty="0" err="1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Hasan</a:t>
            </a:r>
            <a:r>
              <a:rPr lang="en-US" sz="18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Totti</a:t>
            </a:r>
            <a:endParaRPr lang="en-US" sz="18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solidFill>
                <a:prstClr val="black"/>
              </a:solidFill>
            </a:endParaRPr>
          </a:p>
          <a:p>
            <a:pPr eaLnBrk="1" hangingPunct="1"/>
            <a:endParaRPr lang="uk-UA" altLang="ru-RU" sz="18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3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5000" t="-3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Convert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ng Palm Waste To Energy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637" y="1636440"/>
            <a:ext cx="7354887" cy="1007591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tr-TR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 waste can be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converted into Bio-Fuel.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resulting Bio-Fuel has three types, (Gas, Solid and liquid fuel).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Converting methods: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Pyrolysis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Gasification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Fermentation</a:t>
            </a:r>
          </a:p>
          <a:p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7EDC9F-90A1-40AA-B191-0A91A0C3A333}" type="datetime1">
              <a:rPr lang="en-US" altLang="ru-RU" smtClean="0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  <p:sp>
        <p:nvSpPr>
          <p:cNvPr id="7" name="Rectangle 6"/>
          <p:cNvSpPr/>
          <p:nvPr/>
        </p:nvSpPr>
        <p:spPr>
          <a:xfrm>
            <a:off x="1456515" y="1147596"/>
            <a:ext cx="33315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000" kern="0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Fuel Types Of Palm Waste:</a:t>
            </a: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080" y="2892766"/>
            <a:ext cx="3378203" cy="20491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057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t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2" y="487105"/>
            <a:ext cx="7342188" cy="85725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7EDC9F-90A1-40AA-B191-0A91A0C3A333}" type="datetime1">
              <a:rPr lang="en-US" altLang="ru-RU" smtClean="0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  <p:sp>
        <p:nvSpPr>
          <p:cNvPr id="7" name="Rectangle 6"/>
          <p:cNvSpPr/>
          <p:nvPr/>
        </p:nvSpPr>
        <p:spPr>
          <a:xfrm>
            <a:off x="3832054" y="238708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187624" y="1446491"/>
            <a:ext cx="7354887" cy="339566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visits to Jericho and the Jordan Valley have been done.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Palm trees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farmers have been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interviewed.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has been distributed to the farmers.</a:t>
            </a:r>
            <a:endParaRPr lang="ar-JO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buNone/>
            </a:pPr>
            <a:endParaRPr lang="en-US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112" y="3076600"/>
            <a:ext cx="3209484" cy="1965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5318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000" t="-11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8844" y="339697"/>
            <a:ext cx="7342188" cy="85725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7EDC9F-90A1-40AA-B191-0A91A0C3A333}" type="datetime1">
              <a:rPr lang="en-US" altLang="ru-RU" smtClean="0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ru-RU" smtClean="0"/>
              <a:t>Designed by PoweredTemplate.com</a:t>
            </a: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12</a:t>
            </a:fld>
            <a:endParaRPr lang="ru-RU" altLang="ru-RU"/>
          </a:p>
        </p:txBody>
      </p:sp>
      <p:sp>
        <p:nvSpPr>
          <p:cNvPr id="7" name="Rectangle 6"/>
          <p:cNvSpPr/>
          <p:nvPr/>
        </p:nvSpPr>
        <p:spPr>
          <a:xfrm>
            <a:off x="3832054" y="238708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115616" y="1249026"/>
            <a:ext cx="7354887" cy="339566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 was collected about palm trees, and the resulting palm wastes, in addition to the problems facing this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cultivation.</a:t>
            </a:r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Questionnaire’s results have been studied and analyzed.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976" y="2860575"/>
            <a:ext cx="2984050" cy="22479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6140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2000" t="-9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analysis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analyzing the questionnaire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following results were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obtained: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 trees in all the area covered by the questionnaire was 77,074 trees, equivalent to 24.78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three types of palm trees in the Jericho and Jordan Valley region are spread was as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follows: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Majhool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95%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Barhi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2.5%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Alhayani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2.5%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7EDC9F-90A1-40AA-B191-0A91A0C3A333}" type="datetime1">
              <a:rPr lang="en-US" altLang="ru-RU" smtClean="0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026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1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analysis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/>
              <a:t>the water used for irrigation was distributed as follows: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fresh </a:t>
            </a:r>
            <a:r>
              <a:rPr lang="en-US" dirty="0" smtClean="0"/>
              <a:t>water 57.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5%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salt </a:t>
            </a:r>
            <a:r>
              <a:rPr lang="en-US" dirty="0" smtClean="0"/>
              <a:t>water 42.5%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acidic </a:t>
            </a:r>
            <a:r>
              <a:rPr lang="en-US" dirty="0" smtClean="0"/>
              <a:t>water 0% </a:t>
            </a:r>
          </a:p>
          <a:p>
            <a:pPr lvl="0"/>
            <a:r>
              <a:rPr lang="en-US" dirty="0"/>
              <a:t>Type of waste generated from palm trees: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fronds with their base and the kernel of </a:t>
            </a:r>
            <a:r>
              <a:rPr lang="en-US" dirty="0" smtClean="0"/>
              <a:t>dates 17.5%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Palm </a:t>
            </a:r>
            <a:r>
              <a:rPr lang="en-US" dirty="0" smtClean="0"/>
              <a:t>fronds 82.5%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7EDC9F-90A1-40AA-B191-0A91A0C3A333}" type="datetime1">
              <a:rPr lang="en-US" altLang="ru-RU" smtClean="0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14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692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2000" t="-1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analysis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97.5% of the farmers confirmed that there are environmental damages resulting from the accumulation of this </a:t>
            </a:r>
            <a:r>
              <a:rPr lang="en-US" dirty="0" smtClean="0"/>
              <a:t>waste.</a:t>
            </a:r>
          </a:p>
          <a:p>
            <a:r>
              <a:rPr lang="en-US" dirty="0" smtClean="0"/>
              <a:t>61.53% of the farmers use burning as the disposal method.</a:t>
            </a:r>
            <a:endParaRPr lang="en-US" dirty="0"/>
          </a:p>
          <a:p>
            <a:r>
              <a:rPr lang="en-US" dirty="0" smtClean="0"/>
              <a:t>23.07% of the farmers </a:t>
            </a:r>
            <a:r>
              <a:rPr lang="en-US" dirty="0"/>
              <a:t>throw </a:t>
            </a:r>
            <a:r>
              <a:rPr lang="en-US" dirty="0" smtClean="0"/>
              <a:t>the waste  </a:t>
            </a:r>
            <a:r>
              <a:rPr lang="en-US" dirty="0"/>
              <a:t>and accumulate them in areas close to </a:t>
            </a:r>
            <a:r>
              <a:rPr lang="en-US" dirty="0" smtClean="0"/>
              <a:t>crops.</a:t>
            </a:r>
            <a:endParaRPr lang="en-US" dirty="0"/>
          </a:p>
          <a:p>
            <a:r>
              <a:rPr lang="en-US" dirty="0" smtClean="0"/>
              <a:t>15.3% </a:t>
            </a:r>
            <a:r>
              <a:rPr lang="en-US" dirty="0"/>
              <a:t>farmers who use machines dedicated to shredding and cutting this </a:t>
            </a:r>
            <a:r>
              <a:rPr lang="en-US" dirty="0" smtClean="0"/>
              <a:t>waste and use it as animal feed.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7EDC9F-90A1-40AA-B191-0A91A0C3A333}" type="datetime1">
              <a:rPr lang="en-US" altLang="ru-RU" smtClean="0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15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386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Finding a new source of renewable energy in Palestine.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Solving the problems and challenges facing palm farmers.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in the percentage of palm trees.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pyrolysis technology produces 60-70% of liquid biofuels, 15-25% of coal and 10-20% of gases.</a:t>
            </a:r>
          </a:p>
          <a:p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Contribute to solving these problems from an environmental point of view and not confining them to the economic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side</a:t>
            </a:r>
            <a:r>
              <a:rPr lang="ar-JO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7EDC9F-90A1-40AA-B191-0A91A0C3A333}" type="datetime1">
              <a:rPr lang="en-US" altLang="ru-RU" smtClean="0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30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32384"/>
            <a:ext cx="7342188" cy="85725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 Questions?</a:t>
            </a:r>
            <a:endParaRPr lang="en-US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348408"/>
            <a:ext cx="7354887" cy="3395662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THANKS!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7EDC9F-90A1-40AA-B191-0A91A0C3A333}" type="datetime1">
              <a:rPr lang="en-US" altLang="ru-RU" smtClean="0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141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037D27-21CE-4E2A-8135-F6692CE3B666}" type="slidenum">
              <a:rPr lang="en-GB" altLang="ru-RU"/>
              <a:pPr>
                <a:defRPr/>
              </a:pPr>
              <a:t>2</a:t>
            </a:fld>
            <a:endParaRPr lang="en-GB" altLang="ru-RU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75" y="288925"/>
            <a:ext cx="8351838" cy="700088"/>
          </a:xfrm>
        </p:spPr>
        <p:txBody>
          <a:bodyPr/>
          <a:lstStyle/>
          <a:p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Presentation Content: </a:t>
            </a:r>
            <a:endParaRPr lang="uk-UA" altLang="ru-RU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7788"/>
            <a:ext cx="8350250" cy="3457575"/>
          </a:xfrm>
        </p:spPr>
        <p:txBody>
          <a:bodyPr/>
          <a:lstStyle/>
          <a:p>
            <a:pPr lvl="0" fontAlgn="auto">
              <a:spcAft>
                <a:spcPts val="0"/>
              </a:spcAft>
              <a:buFont typeface="Arial" pitchFamily="34" charset="0"/>
              <a:buChar char="•"/>
            </a:pPr>
            <a:r>
              <a:rPr lang="en-US" b="1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lvl="0" fontAlgn="auto">
              <a:spcAft>
                <a:spcPts val="0"/>
              </a:spcAft>
              <a:buFont typeface="Arial" pitchFamily="34" charset="0"/>
              <a:buChar char="•"/>
            </a:pPr>
            <a:endParaRPr lang="en-US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Aft>
                <a:spcPts val="0"/>
              </a:spcAft>
              <a:buFont typeface="Arial" pitchFamily="34" charset="0"/>
              <a:buChar char="•"/>
            </a:pPr>
            <a:r>
              <a:rPr lang="en-US" b="1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</a:t>
            </a:r>
          </a:p>
          <a:p>
            <a:pPr marL="0" lvl="0" indent="0" fontAlgn="auto">
              <a:spcAft>
                <a:spcPts val="0"/>
              </a:spcAft>
              <a:buNone/>
            </a:pPr>
            <a:endParaRPr lang="en-US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Aft>
                <a:spcPts val="0"/>
              </a:spcAft>
              <a:buFont typeface="Arial" pitchFamily="34" charset="0"/>
              <a:buChar char="•"/>
            </a:pPr>
            <a:r>
              <a:rPr lang="en-US" b="1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  <a:p>
            <a:pPr lvl="0" fontAlgn="auto">
              <a:spcAft>
                <a:spcPts val="0"/>
              </a:spcAft>
              <a:buFont typeface="Arial" pitchFamily="34" charset="0"/>
              <a:buChar char="•"/>
            </a:pPr>
            <a:endParaRPr lang="en-US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Aft>
                <a:spcPts val="0"/>
              </a:spcAft>
              <a:buFont typeface="Arial" pitchFamily="34" charset="0"/>
              <a:buChar char="•"/>
            </a:pPr>
            <a:r>
              <a:rPr lang="en-US" b="1" kern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Analysis </a:t>
            </a:r>
          </a:p>
          <a:p>
            <a:pPr lvl="0" fontAlgn="auto">
              <a:spcAft>
                <a:spcPts val="0"/>
              </a:spcAft>
              <a:buFont typeface="Arial" pitchFamily="34" charset="0"/>
              <a:buChar char="•"/>
            </a:pPr>
            <a:endParaRPr lang="en-US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Aft>
                <a:spcPts val="0"/>
              </a:spcAft>
              <a:buFont typeface="Arial" pitchFamily="34" charset="0"/>
              <a:buChar char="•"/>
            </a:pPr>
            <a:r>
              <a:rPr lang="en-US" b="1" kern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</a:p>
          <a:p>
            <a:pPr lvl="0" fontAlgn="auto">
              <a:spcAft>
                <a:spcPts val="0"/>
              </a:spcAft>
              <a:buFont typeface="Arial" pitchFamily="34" charset="0"/>
              <a:buChar char="•"/>
            </a:pPr>
            <a:endParaRPr lang="en-US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uk-UA" altLang="ru-RU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14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7DA47-19B7-4234-9756-992A24766ECA}" type="slidenum">
              <a:rPr lang="ru-RU" altLang="ru-RU"/>
              <a:pPr>
                <a:defRPr/>
              </a:pPr>
              <a:t>3</a:t>
            </a:fld>
            <a:endParaRPr lang="ru-RU" altLang="ru-RU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538134" y="390267"/>
            <a:ext cx="7489825" cy="531813"/>
          </a:xfrm>
        </p:spPr>
        <p:txBody>
          <a:bodyPr/>
          <a:lstStyle/>
          <a:p>
            <a:pPr eaLnBrk="1" hangingPunct="1"/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alt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8134" y="1204392"/>
            <a:ext cx="7777162" cy="1224062"/>
          </a:xfrm>
          <a:effectLst/>
        </p:spPr>
        <p:txBody>
          <a:bodyPr/>
          <a:lstStyle/>
          <a:p>
            <a:pPr lvl="0" eaLnBrk="1" fontAlgn="auto" hangingPunct="1"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Energy is defined as the ability to do work.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uLnTx/>
              <a:uFillTx/>
              <a:latin typeface="Times New Roman" panose="02020603050405020304" pitchFamily="18" charset="0"/>
            </a:endParaRPr>
          </a:p>
          <a:p>
            <a:pPr lvl="0" eaLnBrk="1" fontAlgn="auto" hangingPunct="1"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Energy Forms: electrical energy, thermal energy, chemical energy, nuclear energy, also potential and kinetic energies which are relative to each other.</a:t>
            </a:r>
          </a:p>
          <a:p>
            <a:pPr marL="0" indent="0" eaLnBrk="1" hangingPunct="1">
              <a:buFontTx/>
              <a:buNone/>
              <a:defRPr/>
            </a:pPr>
            <a:endParaRPr lang="en-US" sz="1800" dirty="0">
              <a:solidFill>
                <a:schemeClr val="tx2"/>
              </a:solidFill>
              <a:ea typeface="Futura" panose="02020800000000000000" pitchFamily="18" charset="0"/>
              <a:cs typeface="Futura" panose="02020800000000000000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24472"/>
            <a:ext cx="5258002" cy="3945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8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34334"/>
            <a:ext cx="7342188" cy="85725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Renewable Energy &amp; Non-Renewable Energy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  <p:pic>
        <p:nvPicPr>
          <p:cNvPr id="7" name="عنصر نائب للمحتوى 4">
            <a:extLst>
              <a:ext uri="{FF2B5EF4-FFF2-40B4-BE49-F238E27FC236}">
                <a16:creationId xmlns:a16="http://schemas.microsoft.com/office/drawing/2014/main" xmlns="" id="{E20F4387-4E83-4A85-A10C-C9883925A9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41" y="1091585"/>
            <a:ext cx="7320239" cy="405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4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8000" t="-9000" r="-6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30395"/>
            <a:ext cx="7342188" cy="85725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 in Palestine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3986" y="1054080"/>
            <a:ext cx="7354887" cy="2159719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Palestine is facing a huge demand on fossil fuel.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965,000 ton of oil consuming.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Enormous population growth.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Almost 5,277,193 of people.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 of fossil fuel sources.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 issues 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508648"/>
            <a:ext cx="1721598" cy="172159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318" y="2068488"/>
            <a:ext cx="3525764" cy="325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27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5000" t="-12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58698"/>
            <a:ext cx="7342188" cy="85725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Renewable Energy in Palestine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20292"/>
            <a:ext cx="7354887" cy="1151607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11,187 TJ energy come from renewable sources 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Estimated as 11.7% of the total energy 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energy supply is 120,000 MW .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green sources are very limited due to Israeli occupation 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7EDC9F-90A1-40AA-B191-0A91A0C3A333}" type="datetime1">
              <a:rPr lang="en-US" altLang="ru-RU" smtClean="0"/>
              <a:pPr>
                <a:defRPr/>
              </a:pPr>
              <a:t>5/30/2022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ru-RU" smtClean="0"/>
              <a:t>Designed by PoweredTemplate.com</a:t>
            </a: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961309"/>
            <a:ext cx="4039120" cy="2080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0031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000" t="-22000" r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Why palm waste specifically?!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913" y="1204913"/>
            <a:ext cx="7354887" cy="3527871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Palm is considered Palestinian’s Gold.</a:t>
            </a:r>
          </a:p>
          <a:p>
            <a:pPr lvl="0"/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It’s one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of the pillars of the agricultural economy in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Palestine.</a:t>
            </a:r>
          </a:p>
          <a:p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Palm trees are widely planted in Palestine.</a:t>
            </a:r>
          </a:p>
          <a:p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Almost 311,000 palm trees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waste biomass is an excellent source of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energy.</a:t>
            </a:r>
          </a:p>
          <a:p>
            <a:pPr lvl="0"/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has a high content of volatile solids and a low percentage of moisture.</a:t>
            </a:r>
          </a:p>
          <a:p>
            <a:pPr lvl="0"/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40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3000" t="-24000" r="-17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299" y="294653"/>
            <a:ext cx="7342188" cy="85725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Why palm waste specifically?!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51903"/>
            <a:ext cx="7354887" cy="2447751"/>
          </a:xfrm>
        </p:spPr>
        <p:txBody>
          <a:bodyPr/>
          <a:lstStyle/>
          <a:p>
            <a:pPr lvl="0"/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palm tree produce 15-20 kg of waste annually, 5,442,500 kg per year in total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 and problems facing the Palestinian farmer in this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cultivation</a:t>
            </a:r>
            <a:r>
              <a:rPr lang="ar-JO" dirty="0" smtClean="0">
                <a:solidFill>
                  <a:schemeClr val="tx2"/>
                </a:solidFill>
                <a:cs typeface="+mj-cs"/>
              </a:rPr>
              <a:t>.</a:t>
            </a:r>
          </a:p>
          <a:p>
            <a:pPr lvl="0"/>
            <a:r>
              <a:rPr lang="en-US" dirty="0">
                <a:solidFill>
                  <a:schemeClr val="tx2"/>
                </a:solidFill>
                <a:cs typeface="+mj-cs"/>
              </a:rPr>
              <a:t>source of energy from an economic and environmental point of </a:t>
            </a:r>
            <a:r>
              <a:rPr lang="en-US" dirty="0" smtClean="0">
                <a:solidFill>
                  <a:schemeClr val="tx2"/>
                </a:solidFill>
                <a:cs typeface="+mj-cs"/>
              </a:rPr>
              <a:t>view</a:t>
            </a:r>
            <a:r>
              <a:rPr lang="ar-JO" dirty="0" smtClean="0">
                <a:solidFill>
                  <a:schemeClr val="tx2"/>
                </a:solidFill>
                <a:cs typeface="+mj-cs"/>
              </a:rPr>
              <a:t>.</a:t>
            </a:r>
            <a:endParaRPr lang="en-US" dirty="0">
              <a:solidFill>
                <a:schemeClr val="tx2"/>
              </a:solidFill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238992"/>
            <a:ext cx="1872208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238992"/>
            <a:ext cx="1872208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6338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4000" t="-12000" r="-14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54998"/>
            <a:ext cx="7342188" cy="857250"/>
          </a:xfrm>
        </p:spPr>
        <p:txBody>
          <a:bodyPr/>
          <a:lstStyle/>
          <a:p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132384"/>
            <a:ext cx="7354887" cy="719559"/>
          </a:xfrm>
        </p:spPr>
        <p:txBody>
          <a:bodyPr/>
          <a:lstStyle/>
          <a:p>
            <a:pPr lvl="0" algn="just" eaLnBrk="1" fontAlgn="auto" hangingPunct="1"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objective of this project is to use the Palm Waste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(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Bio-mass ) as a renewable energy source in Palestine.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E4A782-983F-48AC-AAB0-ECD414E8F4F8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64" y="2134193"/>
            <a:ext cx="3271309" cy="2791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34193"/>
            <a:ext cx="3271309" cy="2791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7519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leaf">
      <a:dk1>
        <a:srgbClr val="554005"/>
      </a:dk1>
      <a:lt1>
        <a:srgbClr val="CBCBCB"/>
      </a:lt1>
      <a:dk2>
        <a:srgbClr val="000000"/>
      </a:dk2>
      <a:lt2>
        <a:srgbClr val="FFFFFF"/>
      </a:lt2>
      <a:accent1>
        <a:srgbClr val="C5E961"/>
      </a:accent1>
      <a:accent2>
        <a:srgbClr val="713F03"/>
      </a:accent2>
      <a:accent3>
        <a:srgbClr val="318A04"/>
      </a:accent3>
      <a:accent4>
        <a:srgbClr val="CEF322"/>
      </a:accent4>
      <a:accent5>
        <a:srgbClr val="D2740C"/>
      </a:accent5>
      <a:accent6>
        <a:srgbClr val="CD533F"/>
      </a:accent6>
      <a:hlink>
        <a:srgbClr val="00B0F0"/>
      </a:hlink>
      <a:folHlink>
        <a:srgbClr val="FF00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-169.pptx" id="{178EBBF3-E92D-4675-B3BD-598A09614329}" vid="{B47F7A88-E761-4E81-AC3A-83FA60946434}"/>
    </a:ext>
  </a:extLst>
</a:theme>
</file>

<file path=ppt/theme/theme2.xml><?xml version="1.0" encoding="utf-8"?>
<a:theme xmlns:a="http://schemas.openxmlformats.org/drawingml/2006/main" name="Custom Design">
  <a:themeElements>
    <a:clrScheme name="leaf">
      <a:dk1>
        <a:srgbClr val="554005"/>
      </a:dk1>
      <a:lt1>
        <a:srgbClr val="CBCBCB"/>
      </a:lt1>
      <a:dk2>
        <a:srgbClr val="000000"/>
      </a:dk2>
      <a:lt2>
        <a:srgbClr val="FFFFFF"/>
      </a:lt2>
      <a:accent1>
        <a:srgbClr val="C5E961"/>
      </a:accent1>
      <a:accent2>
        <a:srgbClr val="713F03"/>
      </a:accent2>
      <a:accent3>
        <a:srgbClr val="318A04"/>
      </a:accent3>
      <a:accent4>
        <a:srgbClr val="CEF322"/>
      </a:accent4>
      <a:accent5>
        <a:srgbClr val="D2740C"/>
      </a:accent5>
      <a:accent6>
        <a:srgbClr val="CD533F"/>
      </a:accent6>
      <a:hlink>
        <a:srgbClr val="00B0F0"/>
      </a:hlink>
      <a:folHlink>
        <a:srgbClr val="FF00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-169.pptx" id="{178EBBF3-E92D-4675-B3BD-598A09614329}" vid="{550C3D61-8618-48B3-9CCD-7B70B74429C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template-169</Template>
  <TotalTime>777</TotalTime>
  <Words>683</Words>
  <Application>Microsoft Office PowerPoint</Application>
  <PresentationFormat>Custom</PresentationFormat>
  <Paragraphs>125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Calibri</vt:lpstr>
      <vt:lpstr>Calibri Light</vt:lpstr>
      <vt:lpstr>Futura</vt:lpstr>
      <vt:lpstr>Open Sans</vt:lpstr>
      <vt:lpstr>Tahoma</vt:lpstr>
      <vt:lpstr>Times New Roman</vt:lpstr>
      <vt:lpstr>Wingdings</vt:lpstr>
      <vt:lpstr>template</vt:lpstr>
      <vt:lpstr>Custom Design</vt:lpstr>
      <vt:lpstr>The Potential of palm waste as a source of  Renewable Energy:  A case study of Palestine</vt:lpstr>
      <vt:lpstr>Presentation Content: </vt:lpstr>
      <vt:lpstr>Introduction</vt:lpstr>
      <vt:lpstr>Renewable Energy &amp; Non-Renewable Energy</vt:lpstr>
      <vt:lpstr>Energy in Palestine</vt:lpstr>
      <vt:lpstr>Renewable Energy in Palestine</vt:lpstr>
      <vt:lpstr>Why palm waste specifically?!</vt:lpstr>
      <vt:lpstr>Why palm waste specifically?!</vt:lpstr>
      <vt:lpstr>Project Description</vt:lpstr>
      <vt:lpstr>Converting Palm Waste To Energy</vt:lpstr>
      <vt:lpstr>Methodology</vt:lpstr>
      <vt:lpstr>Methodology</vt:lpstr>
      <vt:lpstr>Results and analysis </vt:lpstr>
      <vt:lpstr>Results and analysis </vt:lpstr>
      <vt:lpstr>Results and analysis </vt:lpstr>
      <vt:lpstr>Conclusion </vt:lpstr>
      <vt:lpstr>Any 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95</cp:revision>
  <dcterms:created xsi:type="dcterms:W3CDTF">2021-12-29T08:40:03Z</dcterms:created>
  <dcterms:modified xsi:type="dcterms:W3CDTF">2022-05-30T08:16:27Z</dcterms:modified>
</cp:coreProperties>
</file>