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5143500" cx="9144000"/>
  <p:notesSz cx="6858000" cy="9144000"/>
  <p:embeddedFontLst>
    <p:embeddedFont>
      <p:font typeface="Roboto Slab"/>
      <p:regular r:id="rId15"/>
      <p:bold r:id="rId16"/>
    </p:embeddedFont>
    <p:embeddedFont>
      <p:font typeface="Roboto"/>
      <p:regular r:id="rId17"/>
      <p:bold r:id="rId18"/>
      <p:italic r:id="rId19"/>
      <p:boldItalic r:id="rId2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21" roundtripDataSignature="AMtx7mgLHqTL9u3TGwIYInaPkasKFuxdE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oboto-bold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21" Type="http://customschemas.google.com/relationships/presentationmetadata" Target="meta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RobotoSlab-regular.fntdata"/><Relationship Id="rId14" Type="http://schemas.openxmlformats.org/officeDocument/2006/relationships/slide" Target="slides/slide9.xml"/><Relationship Id="rId17" Type="http://schemas.openxmlformats.org/officeDocument/2006/relationships/font" Target="fonts/Roboto-regular.fntdata"/><Relationship Id="rId16" Type="http://schemas.openxmlformats.org/officeDocument/2006/relationships/font" Target="fonts/RobotoSlab-bold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Roboto-italic.fntdata"/><Relationship Id="rId6" Type="http://schemas.openxmlformats.org/officeDocument/2006/relationships/slide" Target="slides/slide1.xml"/><Relationship Id="rId18" Type="http://schemas.openxmlformats.org/officeDocument/2006/relationships/font" Target="fonts/Roboto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1" name="Google Shape;6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7" name="Google Shape;67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3" name="Google Shape;73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9" name="Google Shape;79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9" name="Google Shape;89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5" name="Google Shape;95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4" name="Google Shape;104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0" name="Google Shape;110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12ceeccb318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12ceeccb318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5"/>
          <p:cNvSpPr/>
          <p:nvPr/>
        </p:nvSpPr>
        <p:spPr>
          <a:xfrm>
            <a:off x="1524800" y="672606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accent5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1" name="Google Shape;11;p15"/>
          <p:cNvSpPr/>
          <p:nvPr/>
        </p:nvSpPr>
        <p:spPr>
          <a:xfrm rot="10800000">
            <a:off x="6537563" y="33429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accent5"/>
            </a:solidFill>
            <a:prstDash val="solid"/>
            <a:miter lim="8000"/>
            <a:headEnd len="sm" w="sm" type="none"/>
            <a:tailEnd len="sm" w="sm" type="none"/>
          </a:ln>
        </p:spPr>
      </p:sp>
      <p:cxnSp>
        <p:nvCxnSpPr>
          <p:cNvPr id="12" name="Google Shape;12;p15"/>
          <p:cNvCxnSpPr/>
          <p:nvPr/>
        </p:nvCxnSpPr>
        <p:spPr>
          <a:xfrm>
            <a:off x="4359602" y="281746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3" name="Google Shape;13;p15"/>
          <p:cNvSpPr txBox="1"/>
          <p:nvPr>
            <p:ph type="ctrTitle"/>
          </p:nvPr>
        </p:nvSpPr>
        <p:spPr>
          <a:xfrm>
            <a:off x="1680302" y="1188925"/>
            <a:ext cx="5783400" cy="14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4" name="Google Shape;14;p15"/>
          <p:cNvSpPr txBox="1"/>
          <p:nvPr>
            <p:ph idx="1" type="subTitle"/>
          </p:nvPr>
        </p:nvSpPr>
        <p:spPr>
          <a:xfrm>
            <a:off x="1680302" y="3049450"/>
            <a:ext cx="5783400" cy="90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/>
        </p:txBody>
      </p:sp>
      <p:sp>
        <p:nvSpPr>
          <p:cNvPr id="15" name="Google Shape;15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24"/>
          <p:cNvSpPr/>
          <p:nvPr/>
        </p:nvSpPr>
        <p:spPr>
          <a:xfrm>
            <a:off x="150" y="5076825"/>
            <a:ext cx="9143700" cy="666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" name="Google Shape;54;p24"/>
          <p:cNvSpPr txBox="1"/>
          <p:nvPr>
            <p:ph hasCustomPrompt="1" type="title"/>
          </p:nvPr>
        </p:nvSpPr>
        <p:spPr>
          <a:xfrm>
            <a:off x="387900" y="1152450"/>
            <a:ext cx="8368200" cy="153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5" name="Google Shape;55;p24"/>
          <p:cNvSpPr txBox="1"/>
          <p:nvPr>
            <p:ph idx="1" type="body"/>
          </p:nvPr>
        </p:nvSpPr>
        <p:spPr>
          <a:xfrm>
            <a:off x="387900" y="2919450"/>
            <a:ext cx="8368200" cy="10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2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Google Shape;17;p16"/>
          <p:cNvCxnSpPr/>
          <p:nvPr/>
        </p:nvCxnSpPr>
        <p:spPr>
          <a:xfrm>
            <a:off x="492563" y="126028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8" name="Google Shape;18;p16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9" name="Google Shape;19;p16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0" name="Google Shape;20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Google Shape;22;p17"/>
          <p:cNvCxnSpPr/>
          <p:nvPr/>
        </p:nvCxnSpPr>
        <p:spPr>
          <a:xfrm>
            <a:off x="4359602" y="281746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3" name="Google Shape;23;p17"/>
          <p:cNvSpPr txBox="1"/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24" name="Google Shape;24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Google Shape;26;p18"/>
          <p:cNvCxnSpPr/>
          <p:nvPr/>
        </p:nvCxnSpPr>
        <p:spPr>
          <a:xfrm>
            <a:off x="492563" y="126028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7" name="Google Shape;27;p18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8" name="Google Shape;28;p18"/>
          <p:cNvSpPr txBox="1"/>
          <p:nvPr>
            <p:ph idx="1" type="body"/>
          </p:nvPr>
        </p:nvSpPr>
        <p:spPr>
          <a:xfrm>
            <a:off x="387900" y="1489825"/>
            <a:ext cx="3999900" cy="30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9" name="Google Shape;29;p18"/>
          <p:cNvSpPr txBox="1"/>
          <p:nvPr>
            <p:ph idx="2" type="body"/>
          </p:nvPr>
        </p:nvSpPr>
        <p:spPr>
          <a:xfrm>
            <a:off x="4756200" y="1489825"/>
            <a:ext cx="3999900" cy="30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0" name="Google Shape;30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9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3" name="Google Shape;33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Google Shape;35;p20"/>
          <p:cNvCxnSpPr/>
          <p:nvPr/>
        </p:nvCxnSpPr>
        <p:spPr>
          <a:xfrm>
            <a:off x="489218" y="1412277"/>
            <a:ext cx="3315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6" name="Google Shape;36;p20"/>
          <p:cNvSpPr txBox="1"/>
          <p:nvPr>
            <p:ph type="title"/>
          </p:nvPr>
        </p:nvSpPr>
        <p:spPr>
          <a:xfrm>
            <a:off x="3879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7" name="Google Shape;37;p20"/>
          <p:cNvSpPr txBox="1"/>
          <p:nvPr>
            <p:ph idx="1" type="body"/>
          </p:nvPr>
        </p:nvSpPr>
        <p:spPr>
          <a:xfrm>
            <a:off x="387900" y="1594025"/>
            <a:ext cx="2808000" cy="268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8" name="Google Shape;38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21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1" name="Google Shape;41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22"/>
          <p:cNvSpPr/>
          <p:nvPr/>
        </p:nvSpPr>
        <p:spPr>
          <a:xfrm>
            <a:off x="4572000" y="-7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4" name="Google Shape;44;p22"/>
          <p:cNvCxnSpPr/>
          <p:nvPr/>
        </p:nvCxnSpPr>
        <p:spPr>
          <a:xfrm>
            <a:off x="5029675" y="4495503"/>
            <a:ext cx="540900" cy="0"/>
          </a:xfrm>
          <a:prstGeom prst="straightConnector1">
            <a:avLst/>
          </a:prstGeom>
          <a:noFill/>
          <a:ln cap="flat" cmpd="sng" w="38100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5" name="Google Shape;45;p22"/>
          <p:cNvSpPr txBox="1"/>
          <p:nvPr>
            <p:ph type="title"/>
          </p:nvPr>
        </p:nvSpPr>
        <p:spPr>
          <a:xfrm>
            <a:off x="265500" y="1209075"/>
            <a:ext cx="4045200" cy="1506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46" name="Google Shape;46;p22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9pPr>
          </a:lstStyle>
          <a:p/>
        </p:txBody>
      </p:sp>
      <p:sp>
        <p:nvSpPr>
          <p:cNvPr id="47" name="Google Shape;47;p22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8" name="Google Shape;48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3"/>
          <p:cNvSpPr txBox="1"/>
          <p:nvPr>
            <p:ph idx="1" type="body"/>
          </p:nvPr>
        </p:nvSpPr>
        <p:spPr>
          <a:xfrm>
            <a:off x="319500" y="4233725"/>
            <a:ext cx="5998800" cy="59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1pPr>
          </a:lstStyle>
          <a:p/>
        </p:txBody>
      </p:sp>
      <p:sp>
        <p:nvSpPr>
          <p:cNvPr id="51" name="Google Shape;51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marina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4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b="0" i="0" sz="30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b="0" i="0" sz="30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b="0" i="0" sz="30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b="0" i="0" sz="30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b="0" i="0" sz="30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b="0" i="0" sz="30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b="0" i="0" sz="30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b="0" i="0" sz="30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b="0" i="0" sz="30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/>
        </p:txBody>
      </p:sp>
      <p:sp>
        <p:nvSpPr>
          <p:cNvPr id="7" name="Google Shape;7;p14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●"/>
              <a:defRPr b="0" i="0" sz="18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 b="0" i="0" sz="14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 b="0" i="0" sz="14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 b="0" i="0" sz="14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 b="0" i="0" sz="14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 b="0" i="0" sz="14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 b="0" i="0" sz="14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 b="0" i="0" sz="14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 b="0" i="0" sz="14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Relationship Id="rId4" Type="http://schemas.openxmlformats.org/officeDocument/2006/relationships/image" Target="../media/image7.png"/><Relationship Id="rId5" Type="http://schemas.openxmlformats.org/officeDocument/2006/relationships/image" Target="../media/image2.png"/><Relationship Id="rId6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Relationship Id="rId4" Type="http://schemas.openxmlformats.org/officeDocument/2006/relationships/image" Target="../media/image5.png"/><Relationship Id="rId5" Type="http://schemas.openxmlformats.org/officeDocument/2006/relationships/image" Target="../media/image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"/>
          <p:cNvSpPr txBox="1"/>
          <p:nvPr>
            <p:ph type="ctrTitle"/>
          </p:nvPr>
        </p:nvSpPr>
        <p:spPr>
          <a:xfrm>
            <a:off x="1680302" y="1188925"/>
            <a:ext cx="5783400" cy="14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44"/>
              <a:buNone/>
            </a:pPr>
            <a:r>
              <a:rPr lang="en"/>
              <a:t>Blind Gadget Assistant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44"/>
              <a:buNone/>
            </a:pPr>
            <a:r>
              <a:t/>
            </a:r>
            <a:endParaRPr/>
          </a:p>
        </p:txBody>
      </p:sp>
      <p:sp>
        <p:nvSpPr>
          <p:cNvPr id="64" name="Google Shape;64;p1"/>
          <p:cNvSpPr txBox="1"/>
          <p:nvPr>
            <p:ph idx="1" type="subTitle"/>
          </p:nvPr>
        </p:nvSpPr>
        <p:spPr>
          <a:xfrm>
            <a:off x="1680302" y="3049450"/>
            <a:ext cx="5783400" cy="90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/>
              <a:t>Ahmad Mansour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/>
              <a:t>Mahdi Barham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Problem</a:t>
            </a:r>
            <a:endParaRPr/>
          </a:p>
        </p:txBody>
      </p:sp>
      <p:sp>
        <p:nvSpPr>
          <p:cNvPr id="70" name="Google Shape;70;p2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/>
              <a:t>Visual impairment is a common problem that plagues society. The number of visually impaired people is increasing every year.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800"/>
              <a:buNone/>
            </a:pPr>
            <a:r>
              <a:rPr lang="en"/>
              <a:t>While there is constant </a:t>
            </a:r>
            <a:r>
              <a:rPr lang="en"/>
              <a:t>research to cure visual impairment. Solutions haven’t been implemented to solve it from the roots.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3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Objectives</a:t>
            </a:r>
            <a:endParaRPr/>
          </a:p>
        </p:txBody>
      </p:sp>
      <p:sp>
        <p:nvSpPr>
          <p:cNvPr id="76" name="Google Shape;76;p3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/>
              <a:t>Our goal is to make a system that can help the </a:t>
            </a:r>
            <a:r>
              <a:rPr lang="en"/>
              <a:t>visually</a:t>
            </a:r>
            <a:r>
              <a:rPr lang="en"/>
              <a:t> impaired detect nearby obstacles and help them get an idea of their general surroundings.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en"/>
              <a:t>To do this we will have 2 separate components: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Handheld gadget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Checkpoint station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4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Handheld Gadget</a:t>
            </a:r>
            <a:endParaRPr/>
          </a:p>
        </p:txBody>
      </p:sp>
      <p:sp>
        <p:nvSpPr>
          <p:cNvPr id="82" name="Google Shape;82;p4"/>
          <p:cNvSpPr txBox="1"/>
          <p:nvPr>
            <p:ph idx="1" type="body"/>
          </p:nvPr>
        </p:nvSpPr>
        <p:spPr>
          <a:xfrm>
            <a:off x="387900" y="14972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/>
              <a:t>The gadget consists of: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Arduino Nano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Ultrasonic sensor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Buzzer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Mp3 DF-Player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Speaker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Bluetooth module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83" name="Google Shape;83;p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50999" y="1259775"/>
            <a:ext cx="2093925" cy="1562076"/>
          </a:xfrm>
          <a:prstGeom prst="rect">
            <a:avLst/>
          </a:prstGeom>
          <a:noFill/>
          <a:ln>
            <a:noFill/>
          </a:ln>
        </p:spPr>
      </p:pic>
      <p:pic>
        <p:nvPicPr>
          <p:cNvPr id="84" name="Google Shape;84;p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37801" y="1144125"/>
            <a:ext cx="2360575" cy="1902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Google Shape;85;p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795188" y="2821850"/>
            <a:ext cx="2360575" cy="2360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Google Shape;86;p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346513" y="3046738"/>
            <a:ext cx="2143125" cy="2143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5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Gadget Features</a:t>
            </a:r>
            <a:endParaRPr/>
          </a:p>
        </p:txBody>
      </p:sp>
      <p:sp>
        <p:nvSpPr>
          <p:cNvPr id="92" name="Google Shape;92;p5"/>
          <p:cNvSpPr txBox="1"/>
          <p:nvPr>
            <p:ph idx="1" type="body"/>
          </p:nvPr>
        </p:nvSpPr>
        <p:spPr>
          <a:xfrm>
            <a:off x="387900" y="1420950"/>
            <a:ext cx="8368200" cy="356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/>
              <a:t>The gadget’s main features are: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Obstacle detection over short distances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Play Audio files</a:t>
            </a:r>
            <a:endParaRPr/>
          </a:p>
          <a:p>
            <a:pPr indent="0" lvl="0" marL="45720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6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Checkpoint Station</a:t>
            </a:r>
            <a:endParaRPr/>
          </a:p>
        </p:txBody>
      </p:sp>
      <p:sp>
        <p:nvSpPr>
          <p:cNvPr id="98" name="Google Shape;98;p6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/>
              <a:t>Station components: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Arduino Mega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Bluetooth module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ESP32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99" name="Google Shape;99;p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75600" y="947300"/>
            <a:ext cx="2443875" cy="2044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34000" y="2571750"/>
            <a:ext cx="2246125" cy="2246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034000" y="2871488"/>
            <a:ext cx="2192425" cy="16355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7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Station features</a:t>
            </a:r>
            <a:endParaRPr/>
          </a:p>
        </p:txBody>
      </p:sp>
      <p:sp>
        <p:nvSpPr>
          <p:cNvPr id="107" name="Google Shape;107;p7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en"/>
              <a:t>The station’s main features are: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Send audio file name to gadget upon bluetooth connection.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Monitoring by sending logs using ESP32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8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Workflow</a:t>
            </a:r>
            <a:endParaRPr/>
          </a:p>
        </p:txBody>
      </p:sp>
      <p:sp>
        <p:nvSpPr>
          <p:cNvPr id="113" name="Google Shape;113;p8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2500" lnSpcReduction="20000"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en"/>
              <a:t>The workflow is as follows: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/>
          </a:p>
          <a:p>
            <a:pPr indent="-334327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en"/>
              <a:t>User uses the gadget for obstacle detection as he moves through stations.</a:t>
            </a:r>
            <a:endParaRPr/>
          </a:p>
          <a:p>
            <a:pPr indent="-334327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en"/>
              <a:t>Upon getting in-range of a station, the gadget connects with bluetooth.</a:t>
            </a:r>
            <a:endParaRPr/>
          </a:p>
          <a:p>
            <a:pPr indent="-334327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en"/>
              <a:t>Upon bluetooth connection, the station sends the audio file name to the gadget.</a:t>
            </a:r>
            <a:endParaRPr/>
          </a:p>
          <a:p>
            <a:pPr indent="-334327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en"/>
              <a:t>The gadget plays the corresponding audio file.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ct val="100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12ceeccb318_0_9"/>
          <p:cNvSpPr txBox="1"/>
          <p:nvPr>
            <p:ph type="title"/>
          </p:nvPr>
        </p:nvSpPr>
        <p:spPr>
          <a:xfrm>
            <a:off x="387900" y="4654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Thank You</a:t>
            </a:r>
            <a:endParaRPr/>
          </a:p>
        </p:txBody>
      </p:sp>
      <p:sp>
        <p:nvSpPr>
          <p:cNvPr id="119" name="Google Shape;119;g12ceeccb318_0_9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arina">
  <a:themeElements>
    <a:clrScheme name="Marina">
      <a:dk1>
        <a:srgbClr val="FFFFFF"/>
      </a:dk1>
      <a:lt1>
        <a:srgbClr val="00517C"/>
      </a:lt1>
      <a:dk2>
        <a:srgbClr val="004065"/>
      </a:dk2>
      <a:lt2>
        <a:srgbClr val="CFD8DC"/>
      </a:lt2>
      <a:accent1>
        <a:srgbClr val="0277BD"/>
      </a:accent1>
      <a:accent2>
        <a:srgbClr val="558B2F"/>
      </a:accent2>
      <a:accent3>
        <a:srgbClr val="009688"/>
      </a:accent3>
      <a:accent4>
        <a:srgbClr val="039BE5"/>
      </a:accent4>
      <a:accent5>
        <a:srgbClr val="8BC34A"/>
      </a:accent5>
      <a:accent6>
        <a:srgbClr val="FFEB38"/>
      </a:accent6>
      <a:hlink>
        <a:srgbClr val="8BC34A"/>
      </a:hlink>
      <a:folHlink>
        <a:srgbClr val="8BC34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